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rimo Bold" charset="1" panose="020B0704020202020204"/>
      <p:regular r:id="rId23"/>
    </p:embeddedFont>
    <p:embeddedFont>
      <p:font typeface="Lato" charset="1" panose="020F0502020204030203"/>
      <p:regular r:id="rId24"/>
    </p:embeddedFont>
    <p:embeddedFont>
      <p:font typeface="Raleway Bold" charset="1" panose="00000000000000000000"/>
      <p:regular r:id="rId27"/>
    </p:embeddedFont>
    <p:embeddedFont>
      <p:font typeface="Fraunces" charset="1" panose="00000000000000000000"/>
      <p:regular r:id="rId29"/>
    </p:embeddedFont>
    <p:embeddedFont>
      <p:font typeface="Lato Bold" charset="1" panose="020F0502020204030203"/>
      <p:regular r:id="rId33"/>
    </p:embeddedFont>
    <p:embeddedFont>
      <p:font typeface="Raleway" charset="1" panose="0000000000000000000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notesMasters/notesMaster1.xml" Type="http://schemas.openxmlformats.org/officeDocument/2006/relationships/notesMaster"/><Relationship Id="rId21" Target="theme/theme2.xml" Type="http://schemas.openxmlformats.org/officeDocument/2006/relationships/theme"/><Relationship Id="rId22" Target="notesSlides/notesSlide1.xml" Type="http://schemas.openxmlformats.org/officeDocument/2006/relationships/notes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notesSlides/notesSlide2.xml" Type="http://schemas.openxmlformats.org/officeDocument/2006/relationships/notesSlide"/><Relationship Id="rId26" Target="notesSlides/notesSlide3.xml" Type="http://schemas.openxmlformats.org/officeDocument/2006/relationships/notesSlide"/><Relationship Id="rId27" Target="fonts/font27.fntdata" Type="http://schemas.openxmlformats.org/officeDocument/2006/relationships/font"/><Relationship Id="rId28" Target="notesSlides/notesSlide4.xml" Type="http://schemas.openxmlformats.org/officeDocument/2006/relationships/notes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notesSlides/notesSlide5.xml" Type="http://schemas.openxmlformats.org/officeDocument/2006/relationships/notesSlide"/><Relationship Id="rId31" Target="notesSlides/notesSlide6.xml" Type="http://schemas.openxmlformats.org/officeDocument/2006/relationships/notesSlide"/><Relationship Id="rId32" Target="notesSlides/notesSlide7.xml" Type="http://schemas.openxmlformats.org/officeDocument/2006/relationships/notesSlide"/><Relationship Id="rId33" Target="fonts/font33.fntdata" Type="http://schemas.openxmlformats.org/officeDocument/2006/relationships/font"/><Relationship Id="rId34" Target="notesSlides/notesSlide8.xml" Type="http://schemas.openxmlformats.org/officeDocument/2006/relationships/notesSlide"/><Relationship Id="rId35" Target="fonts/font35.fntdata" Type="http://schemas.openxmlformats.org/officeDocument/2006/relationships/font"/><Relationship Id="rId36" Target="notesSlides/notesSlide9.xml" Type="http://schemas.openxmlformats.org/officeDocument/2006/relationships/notesSlide"/><Relationship Id="rId37" Target="notesSlides/notesSlide10.xml" Type="http://schemas.openxmlformats.org/officeDocument/2006/relationships/notesSlide"/><Relationship Id="rId38" Target="notesSlides/notesSlide11.xml" Type="http://schemas.openxmlformats.org/officeDocument/2006/relationships/notesSlide"/><Relationship Id="rId39" Target="notesSlides/notesSlide12.xml" Type="http://schemas.openxmlformats.org/officeDocument/2006/relationships/notesSlide"/><Relationship Id="rId4" Target="theme/theme1.xml" Type="http://schemas.openxmlformats.org/officeDocument/2006/relationships/theme"/><Relationship Id="rId40" Target="notesSlides/notesSlide13.xml" Type="http://schemas.openxmlformats.org/officeDocument/2006/relationships/notesSlide"/><Relationship Id="rId41" Target="notesSlides/notesSlide14.xml" Type="http://schemas.openxmlformats.org/officeDocument/2006/relationships/notesSlid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60.png" Type="http://schemas.openxmlformats.org/officeDocument/2006/relationships/image"/><Relationship Id="rId4" Target="../media/image61.svg" Type="http://schemas.openxmlformats.org/officeDocument/2006/relationships/image"/><Relationship Id="rId5" Target="../media/image62.png" Type="http://schemas.openxmlformats.org/officeDocument/2006/relationships/image"/><Relationship Id="rId6" Target="../media/image6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6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65.png" Type="http://schemas.openxmlformats.org/officeDocument/2006/relationships/image"/><Relationship Id="rId4" Target="../media/image66.svg" Type="http://schemas.openxmlformats.org/officeDocument/2006/relationships/image"/><Relationship Id="rId5" Target="../media/image67.png" Type="http://schemas.openxmlformats.org/officeDocument/2006/relationships/image"/><Relationship Id="rId6" Target="../media/image68.svg" Type="http://schemas.openxmlformats.org/officeDocument/2006/relationships/image"/><Relationship Id="rId7" Target="../media/image69.png" Type="http://schemas.openxmlformats.org/officeDocument/2006/relationships/image"/><Relationship Id="rId8" Target="../media/image70.svg" Type="http://schemas.openxmlformats.org/officeDocument/2006/relationships/image"/><Relationship Id="rId9" Target="../media/image7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72.png" Type="http://schemas.openxmlformats.org/officeDocument/2006/relationships/image"/><Relationship Id="rId4" Target="../media/image73.svg" Type="http://schemas.openxmlformats.org/officeDocument/2006/relationships/image"/><Relationship Id="rId5" Target="../media/image74.png" Type="http://schemas.openxmlformats.org/officeDocument/2006/relationships/image"/><Relationship Id="rId6" Target="../media/image75.svg" Type="http://schemas.openxmlformats.org/officeDocument/2006/relationships/image"/><Relationship Id="rId7" Target="../media/image76.png" Type="http://schemas.openxmlformats.org/officeDocument/2006/relationships/image"/><Relationship Id="rId8" Target="../media/image7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2" Target="../notesSlides/notesSlide14.xml" Type="http://schemas.openxmlformats.org/officeDocument/2006/relationships/notesSlide"/><Relationship Id="rId3" Target="../media/image78.png" Type="http://schemas.openxmlformats.org/officeDocument/2006/relationships/image"/><Relationship Id="rId4" Target="../media/image79.svg" Type="http://schemas.openxmlformats.org/officeDocument/2006/relationships/image"/><Relationship Id="rId5" Target="../media/image80.png" Type="http://schemas.openxmlformats.org/officeDocument/2006/relationships/image"/><Relationship Id="rId6" Target="../media/image81.svg" Type="http://schemas.openxmlformats.org/officeDocument/2006/relationships/image"/><Relationship Id="rId7" Target="../media/image82.png" Type="http://schemas.openxmlformats.org/officeDocument/2006/relationships/image"/><Relationship Id="rId8" Target="../media/image83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2" Target="../notesSlides/notesSlide3.xml" Type="http://schemas.openxmlformats.org/officeDocument/2006/relationships/notesSlid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svg" Type="http://schemas.openxmlformats.org/officeDocument/2006/relationships/image"/><Relationship Id="rId11" Target="../media/image28.png" Type="http://schemas.openxmlformats.org/officeDocument/2006/relationships/image"/><Relationship Id="rId2" Target="../notesSlides/notesSlide4.xml" Type="http://schemas.openxmlformats.org/officeDocument/2006/relationships/notesSlid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31.png" Type="http://schemas.openxmlformats.org/officeDocument/2006/relationships/image"/><Relationship Id="rId6" Target="../media/image32.svg" Type="http://schemas.openxmlformats.org/officeDocument/2006/relationships/image"/><Relationship Id="rId7" Target="../media/image33.png" Type="http://schemas.openxmlformats.org/officeDocument/2006/relationships/image"/><Relationship Id="rId8" Target="../media/image34.svg" Type="http://schemas.openxmlformats.org/officeDocument/2006/relationships/image"/><Relationship Id="rId9" Target="../media/image3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36.png" Type="http://schemas.openxmlformats.org/officeDocument/2006/relationships/image"/><Relationship Id="rId4" Target="../media/image37.svg" Type="http://schemas.openxmlformats.org/officeDocument/2006/relationships/image"/><Relationship Id="rId5" Target="../media/image38.png" Type="http://schemas.openxmlformats.org/officeDocument/2006/relationships/image"/><Relationship Id="rId6" Target="../media/image39.svg" Type="http://schemas.openxmlformats.org/officeDocument/2006/relationships/image"/><Relationship Id="rId7" Target="../media/image40.png" Type="http://schemas.openxmlformats.org/officeDocument/2006/relationships/image"/><Relationship Id="rId8" Target="../media/image4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5.svg" Type="http://schemas.openxmlformats.org/officeDocument/2006/relationships/image"/><Relationship Id="rId11" Target="../media/image46.png" Type="http://schemas.openxmlformats.org/officeDocument/2006/relationships/image"/><Relationship Id="rId12" Target="../media/image47.png" Type="http://schemas.openxmlformats.org/officeDocument/2006/relationships/image"/><Relationship Id="rId2" Target="../notesSlides/notesSlide7.xml" Type="http://schemas.openxmlformats.org/officeDocument/2006/relationships/notesSlide"/><Relationship Id="rId3" Target="../media/image42.png" Type="http://schemas.openxmlformats.org/officeDocument/2006/relationships/image"/><Relationship Id="rId4" Target="../media/image43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4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3.jpeg" Type="http://schemas.openxmlformats.org/officeDocument/2006/relationships/image"/><Relationship Id="rId11" Target="../media/VAGef6gnl2A.mp4" Type="http://schemas.openxmlformats.org/officeDocument/2006/relationships/video"/><Relationship Id="rId12" Target="../media/VAGef6gnl2A.mp4" Type="http://schemas.microsoft.com/office/2007/relationships/media"/><Relationship Id="rId2" Target="../notesSlides/notesSlide8.xml" Type="http://schemas.openxmlformats.org/officeDocument/2006/relationships/notesSlid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48.png" Type="http://schemas.openxmlformats.org/officeDocument/2006/relationships/image"/><Relationship Id="rId6" Target="../media/image49.svg" Type="http://schemas.openxmlformats.org/officeDocument/2006/relationships/image"/><Relationship Id="rId7" Target="../media/image50.png" Type="http://schemas.openxmlformats.org/officeDocument/2006/relationships/image"/><Relationship Id="rId8" Target="../media/image51.svg" Type="http://schemas.openxmlformats.org/officeDocument/2006/relationships/image"/><Relationship Id="rId9" Target="../media/image5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54.png" Type="http://schemas.openxmlformats.org/officeDocument/2006/relationships/image"/><Relationship Id="rId4" Target="../media/image55.svg" Type="http://schemas.openxmlformats.org/officeDocument/2006/relationships/image"/><Relationship Id="rId5" Target="../media/image56.png" Type="http://schemas.openxmlformats.org/officeDocument/2006/relationships/image"/><Relationship Id="rId6" Target="../media/image57.svg" Type="http://schemas.openxmlformats.org/officeDocument/2006/relationships/image"/><Relationship Id="rId7" Target="../media/image58.png" Type="http://schemas.openxmlformats.org/officeDocument/2006/relationships/image"/><Relationship Id="rId8" Target="../media/image5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209186" y="-1690264"/>
            <a:ext cx="6562836" cy="4265612"/>
          </a:xfrm>
          <a:custGeom>
            <a:avLst/>
            <a:gdLst/>
            <a:ahLst/>
            <a:cxnLst/>
            <a:rect r="r" b="b" t="t" l="l"/>
            <a:pathLst>
              <a:path h="4265612" w="6562836">
                <a:moveTo>
                  <a:pt x="0" y="0"/>
                </a:moveTo>
                <a:lnTo>
                  <a:pt x="6562836" y="0"/>
                </a:lnTo>
                <a:lnTo>
                  <a:pt x="6562836" y="4265612"/>
                </a:lnTo>
                <a:lnTo>
                  <a:pt x="0" y="42656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393070" y="7284925"/>
            <a:ext cx="8632516" cy="5759116"/>
          </a:xfrm>
          <a:custGeom>
            <a:avLst/>
            <a:gdLst/>
            <a:ahLst/>
            <a:cxnLst/>
            <a:rect r="r" b="b" t="t" l="l"/>
            <a:pathLst>
              <a:path h="5759116" w="8632516">
                <a:moveTo>
                  <a:pt x="0" y="0"/>
                </a:moveTo>
                <a:lnTo>
                  <a:pt x="8632516" y="0"/>
                </a:lnTo>
                <a:lnTo>
                  <a:pt x="8632516" y="5759116"/>
                </a:lnTo>
                <a:lnTo>
                  <a:pt x="0" y="57591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87059" y="-253830"/>
            <a:ext cx="10894288" cy="11029317"/>
          </a:xfrm>
          <a:custGeom>
            <a:avLst/>
            <a:gdLst/>
            <a:ahLst/>
            <a:cxnLst/>
            <a:rect r="r" b="b" t="t" l="l"/>
            <a:pathLst>
              <a:path h="11029317" w="10894288">
                <a:moveTo>
                  <a:pt x="0" y="0"/>
                </a:moveTo>
                <a:lnTo>
                  <a:pt x="10894288" y="0"/>
                </a:lnTo>
                <a:lnTo>
                  <a:pt x="10894288" y="11029318"/>
                </a:lnTo>
                <a:lnTo>
                  <a:pt x="0" y="110293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619082" y="2480959"/>
            <a:ext cx="5030241" cy="5559740"/>
          </a:xfrm>
          <a:custGeom>
            <a:avLst/>
            <a:gdLst/>
            <a:ahLst/>
            <a:cxnLst/>
            <a:rect r="r" b="b" t="t" l="l"/>
            <a:pathLst>
              <a:path h="5559740" w="5030241">
                <a:moveTo>
                  <a:pt x="0" y="0"/>
                </a:moveTo>
                <a:lnTo>
                  <a:pt x="5030242" y="0"/>
                </a:lnTo>
                <a:lnTo>
                  <a:pt x="5030242" y="5559740"/>
                </a:lnTo>
                <a:lnTo>
                  <a:pt x="0" y="555974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17875" y="3862169"/>
            <a:ext cx="8041350" cy="2474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28"/>
              </a:lnSpc>
            </a:pPr>
            <a:r>
              <a:rPr lang="en-US" sz="8023" b="true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C Introduction</a:t>
            </a:r>
          </a:p>
          <a:p>
            <a:pPr algn="l">
              <a:lnSpc>
                <a:spcPts val="9628"/>
              </a:lnSpc>
            </a:pPr>
            <a:r>
              <a:rPr lang="en-US" b="true" sz="8023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&amp; Basisc Syntax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17875" y="7128300"/>
            <a:ext cx="8041350" cy="77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Here is where your presentation begins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094658" y="6081648"/>
            <a:ext cx="6976699" cy="7622632"/>
          </a:xfrm>
          <a:custGeom>
            <a:avLst/>
            <a:gdLst/>
            <a:ahLst/>
            <a:cxnLst/>
            <a:rect r="r" b="b" t="t" l="l"/>
            <a:pathLst>
              <a:path h="7622632" w="6976699">
                <a:moveTo>
                  <a:pt x="0" y="0"/>
                </a:moveTo>
                <a:lnTo>
                  <a:pt x="6976698" y="0"/>
                </a:lnTo>
                <a:lnTo>
                  <a:pt x="6976698" y="7622632"/>
                </a:lnTo>
                <a:lnTo>
                  <a:pt x="0" y="76226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18904" y="-3039078"/>
            <a:ext cx="5512919" cy="6382024"/>
          </a:xfrm>
          <a:custGeom>
            <a:avLst/>
            <a:gdLst/>
            <a:ahLst/>
            <a:cxnLst/>
            <a:rect r="r" b="b" t="t" l="l"/>
            <a:pathLst>
              <a:path h="6382024" w="5512919">
                <a:moveTo>
                  <a:pt x="0" y="0"/>
                </a:moveTo>
                <a:lnTo>
                  <a:pt x="5512920" y="0"/>
                </a:lnTo>
                <a:lnTo>
                  <a:pt x="5512920" y="6382024"/>
                </a:lnTo>
                <a:lnTo>
                  <a:pt x="0" y="63820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929925" y="4376738"/>
            <a:ext cx="4428150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b="true" sz="9999" strike="noStrike" u="non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Syntax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13746" y="6551859"/>
            <a:ext cx="8031556" cy="7650073"/>
          </a:xfrm>
          <a:custGeom>
            <a:avLst/>
            <a:gdLst/>
            <a:ahLst/>
            <a:cxnLst/>
            <a:rect r="r" b="b" t="t" l="l"/>
            <a:pathLst>
              <a:path h="7650073" w="8031556">
                <a:moveTo>
                  <a:pt x="0" y="0"/>
                </a:moveTo>
                <a:lnTo>
                  <a:pt x="8031556" y="0"/>
                </a:lnTo>
                <a:lnTo>
                  <a:pt x="8031556" y="7650074"/>
                </a:lnTo>
                <a:lnTo>
                  <a:pt x="0" y="76500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939832" y="-3129853"/>
            <a:ext cx="6026633" cy="6667359"/>
          </a:xfrm>
          <a:custGeom>
            <a:avLst/>
            <a:gdLst/>
            <a:ahLst/>
            <a:cxnLst/>
            <a:rect r="r" b="b" t="t" l="l"/>
            <a:pathLst>
              <a:path h="6667359" w="6026633">
                <a:moveTo>
                  <a:pt x="0" y="0"/>
                </a:moveTo>
                <a:lnTo>
                  <a:pt x="6026632" y="0"/>
                </a:lnTo>
                <a:lnTo>
                  <a:pt x="6026632" y="6667360"/>
                </a:lnTo>
                <a:lnTo>
                  <a:pt x="0" y="66673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785884" y="6863738"/>
            <a:ext cx="7443640" cy="1360665"/>
          </a:xfrm>
          <a:custGeom>
            <a:avLst/>
            <a:gdLst/>
            <a:ahLst/>
            <a:cxnLst/>
            <a:rect r="r" b="b" t="t" l="l"/>
            <a:pathLst>
              <a:path h="1360665" w="7443640">
                <a:moveTo>
                  <a:pt x="0" y="0"/>
                </a:moveTo>
                <a:lnTo>
                  <a:pt x="7443640" y="0"/>
                </a:lnTo>
                <a:lnTo>
                  <a:pt x="7443640" y="1360665"/>
                </a:lnTo>
                <a:lnTo>
                  <a:pt x="0" y="136066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75290" y="2622645"/>
            <a:ext cx="3223022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File Format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75290" y="3810000"/>
            <a:ext cx="11197771" cy="3306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76"/>
              </a:lnSpc>
              <a:spcBef>
                <a:spcPct val="0"/>
              </a:spcBef>
            </a:pPr>
            <a:r>
              <a:rPr lang="en-US" sz="4488" strike="noStrike" u="none">
                <a:solidFill>
                  <a:srgbClr val="35363B"/>
                </a:solidFill>
                <a:latin typeface="Fraunces"/>
                <a:ea typeface="Fraunces"/>
                <a:cs typeface="Fraunces"/>
                <a:sym typeface="Fraunces"/>
              </a:rPr>
              <a:t>C program files, denoted by the . c extension, serve as containers for C programming language code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48932" y="-1777046"/>
            <a:ext cx="4561018" cy="4552307"/>
          </a:xfrm>
          <a:custGeom>
            <a:avLst/>
            <a:gdLst/>
            <a:ahLst/>
            <a:cxnLst/>
            <a:rect r="r" b="b" t="t" l="l"/>
            <a:pathLst>
              <a:path h="4552307" w="4561018">
                <a:moveTo>
                  <a:pt x="0" y="0"/>
                </a:moveTo>
                <a:lnTo>
                  <a:pt x="4561018" y="0"/>
                </a:lnTo>
                <a:lnTo>
                  <a:pt x="4561018" y="4552308"/>
                </a:lnTo>
                <a:lnTo>
                  <a:pt x="0" y="45523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80903" y="8605256"/>
            <a:ext cx="3697148" cy="3166974"/>
          </a:xfrm>
          <a:custGeom>
            <a:avLst/>
            <a:gdLst/>
            <a:ahLst/>
            <a:cxnLst/>
            <a:rect r="r" b="b" t="t" l="l"/>
            <a:pathLst>
              <a:path h="3166974" w="3697148">
                <a:moveTo>
                  <a:pt x="0" y="0"/>
                </a:moveTo>
                <a:lnTo>
                  <a:pt x="3697148" y="0"/>
                </a:lnTo>
                <a:lnTo>
                  <a:pt x="3697148" y="3166974"/>
                </a:lnTo>
                <a:lnTo>
                  <a:pt x="0" y="31669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58745" y="-1032366"/>
            <a:ext cx="2985189" cy="4990255"/>
          </a:xfrm>
          <a:custGeom>
            <a:avLst/>
            <a:gdLst/>
            <a:ahLst/>
            <a:cxnLst/>
            <a:rect r="r" b="b" t="t" l="l"/>
            <a:pathLst>
              <a:path h="4990255" w="2985189">
                <a:moveTo>
                  <a:pt x="0" y="0"/>
                </a:moveTo>
                <a:lnTo>
                  <a:pt x="2985190" y="0"/>
                </a:lnTo>
                <a:lnTo>
                  <a:pt x="2985190" y="4990256"/>
                </a:lnTo>
                <a:lnTo>
                  <a:pt x="0" y="499025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460551" y="1878732"/>
            <a:ext cx="7855136" cy="6726524"/>
          </a:xfrm>
          <a:custGeom>
            <a:avLst/>
            <a:gdLst/>
            <a:ahLst/>
            <a:cxnLst/>
            <a:rect r="r" b="b" t="t" l="l"/>
            <a:pathLst>
              <a:path h="6726524" w="7855136">
                <a:moveTo>
                  <a:pt x="0" y="0"/>
                </a:moveTo>
                <a:lnTo>
                  <a:pt x="7855136" y="0"/>
                </a:lnTo>
                <a:lnTo>
                  <a:pt x="7855136" y="6726524"/>
                </a:lnTo>
                <a:lnTo>
                  <a:pt x="0" y="67265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42489" y="2111556"/>
            <a:ext cx="442815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  <a:spcBef>
                <a:spcPct val="0"/>
              </a:spcBef>
            </a:pPr>
            <a:r>
              <a:rPr lang="en-US" b="true" sz="5000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Syntax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79642" y="3395396"/>
            <a:ext cx="5372719" cy="386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24"/>
              </a:lnSpc>
              <a:spcBef>
                <a:spcPct val="0"/>
              </a:spcBef>
            </a:pPr>
            <a:r>
              <a:rPr lang="en-US" sz="3112" strike="noStrike" u="none">
                <a:solidFill>
                  <a:srgbClr val="35363B"/>
                </a:solidFill>
                <a:latin typeface="Fraunces"/>
                <a:ea typeface="Fraunces"/>
                <a:cs typeface="Fraunces"/>
                <a:sym typeface="Fraunces"/>
              </a:rPr>
              <a:t>Syntax in programming is the set of rules that define how to write computer code so that it can be understood by machines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3305" y="-2157719"/>
            <a:ext cx="4216057" cy="3922785"/>
          </a:xfrm>
          <a:custGeom>
            <a:avLst/>
            <a:gdLst/>
            <a:ahLst/>
            <a:cxnLst/>
            <a:rect r="r" b="b" t="t" l="l"/>
            <a:pathLst>
              <a:path h="3922785" w="4216057">
                <a:moveTo>
                  <a:pt x="0" y="0"/>
                </a:moveTo>
                <a:lnTo>
                  <a:pt x="4216056" y="0"/>
                </a:lnTo>
                <a:lnTo>
                  <a:pt x="4216056" y="3922784"/>
                </a:lnTo>
                <a:lnTo>
                  <a:pt x="0" y="3922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47991" y="3443057"/>
            <a:ext cx="3234812" cy="5108327"/>
          </a:xfrm>
          <a:custGeom>
            <a:avLst/>
            <a:gdLst/>
            <a:ahLst/>
            <a:cxnLst/>
            <a:rect r="r" b="b" t="t" l="l"/>
            <a:pathLst>
              <a:path h="5108327" w="3234812">
                <a:moveTo>
                  <a:pt x="0" y="0"/>
                </a:moveTo>
                <a:lnTo>
                  <a:pt x="3234812" y="0"/>
                </a:lnTo>
                <a:lnTo>
                  <a:pt x="3234812" y="5108326"/>
                </a:lnTo>
                <a:lnTo>
                  <a:pt x="0" y="51083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680072" y="1985226"/>
            <a:ext cx="6381806" cy="4378020"/>
          </a:xfrm>
          <a:custGeom>
            <a:avLst/>
            <a:gdLst/>
            <a:ahLst/>
            <a:cxnLst/>
            <a:rect r="r" b="b" t="t" l="l"/>
            <a:pathLst>
              <a:path h="4378020" w="6381806">
                <a:moveTo>
                  <a:pt x="0" y="0"/>
                </a:moveTo>
                <a:lnTo>
                  <a:pt x="6381806" y="0"/>
                </a:lnTo>
                <a:lnTo>
                  <a:pt x="6381806" y="4378020"/>
                </a:lnTo>
                <a:lnTo>
                  <a:pt x="0" y="437802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501354" y="7456394"/>
            <a:ext cx="9180001" cy="1388856"/>
          </a:xfrm>
          <a:custGeom>
            <a:avLst/>
            <a:gdLst/>
            <a:ahLst/>
            <a:cxnLst/>
            <a:rect r="r" b="b" t="t" l="l"/>
            <a:pathLst>
              <a:path h="1388856" w="9180001">
                <a:moveTo>
                  <a:pt x="0" y="0"/>
                </a:moveTo>
                <a:lnTo>
                  <a:pt x="9180001" y="0"/>
                </a:lnTo>
                <a:lnTo>
                  <a:pt x="9180001" y="1388857"/>
                </a:lnTo>
                <a:lnTo>
                  <a:pt x="0" y="138885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75635" y="2106142"/>
            <a:ext cx="6230452" cy="1026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76"/>
              </a:lnSpc>
              <a:spcBef>
                <a:spcPct val="0"/>
              </a:spcBef>
            </a:pPr>
            <a:r>
              <a:rPr lang="en-US" sz="4488">
                <a:solidFill>
                  <a:srgbClr val="35363B"/>
                </a:solidFill>
                <a:latin typeface="Fraunces"/>
                <a:ea typeface="Fraunces"/>
                <a:cs typeface="Fraunces"/>
                <a:sym typeface="Fraunces"/>
              </a:rPr>
              <a:t>Example: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400016" y="7664099"/>
            <a:ext cx="1939413" cy="725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74"/>
              </a:lnSpc>
              <a:spcBef>
                <a:spcPct val="0"/>
              </a:spcBef>
            </a:pPr>
            <a:r>
              <a:rPr lang="en-US" sz="3137">
                <a:solidFill>
                  <a:srgbClr val="35363B"/>
                </a:solidFill>
                <a:latin typeface="Fraunces"/>
                <a:ea typeface="Fraunces"/>
                <a:cs typeface="Fraunces"/>
                <a:sym typeface="Fraunces"/>
              </a:rPr>
              <a:t>Output: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99864" y="-2475361"/>
            <a:ext cx="7458728" cy="7364176"/>
          </a:xfrm>
          <a:custGeom>
            <a:avLst/>
            <a:gdLst/>
            <a:ahLst/>
            <a:cxnLst/>
            <a:rect r="r" b="b" t="t" l="l"/>
            <a:pathLst>
              <a:path h="7364176" w="7458728">
                <a:moveTo>
                  <a:pt x="0" y="0"/>
                </a:moveTo>
                <a:lnTo>
                  <a:pt x="7458728" y="0"/>
                </a:lnTo>
                <a:lnTo>
                  <a:pt x="7458728" y="7364176"/>
                </a:lnTo>
                <a:lnTo>
                  <a:pt x="0" y="73641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86701" y="6235968"/>
            <a:ext cx="5733263" cy="6486603"/>
          </a:xfrm>
          <a:custGeom>
            <a:avLst/>
            <a:gdLst/>
            <a:ahLst/>
            <a:cxnLst/>
            <a:rect r="r" b="b" t="t" l="l"/>
            <a:pathLst>
              <a:path h="6486603" w="5733263">
                <a:moveTo>
                  <a:pt x="0" y="0"/>
                </a:moveTo>
                <a:lnTo>
                  <a:pt x="5733262" y="0"/>
                </a:lnTo>
                <a:lnTo>
                  <a:pt x="5733262" y="6486602"/>
                </a:lnTo>
                <a:lnTo>
                  <a:pt x="0" y="64866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5708" y="7314899"/>
            <a:ext cx="3021498" cy="2786463"/>
          </a:xfrm>
          <a:custGeom>
            <a:avLst/>
            <a:gdLst/>
            <a:ahLst/>
            <a:cxnLst/>
            <a:rect r="r" b="b" t="t" l="l"/>
            <a:pathLst>
              <a:path h="2786463" w="3021498">
                <a:moveTo>
                  <a:pt x="0" y="0"/>
                </a:moveTo>
                <a:lnTo>
                  <a:pt x="3021498" y="0"/>
                </a:lnTo>
                <a:lnTo>
                  <a:pt x="3021498" y="2786464"/>
                </a:lnTo>
                <a:lnTo>
                  <a:pt x="0" y="27864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961436" y="-4664787"/>
            <a:ext cx="8983802" cy="7642147"/>
          </a:xfrm>
          <a:custGeom>
            <a:avLst/>
            <a:gdLst/>
            <a:ahLst/>
            <a:cxnLst/>
            <a:rect r="r" b="b" t="t" l="l"/>
            <a:pathLst>
              <a:path h="7642147" w="8983802">
                <a:moveTo>
                  <a:pt x="0" y="0"/>
                </a:moveTo>
                <a:lnTo>
                  <a:pt x="8983802" y="0"/>
                </a:lnTo>
                <a:lnTo>
                  <a:pt x="8983802" y="7642148"/>
                </a:lnTo>
                <a:lnTo>
                  <a:pt x="0" y="764214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787325" y="3906407"/>
            <a:ext cx="8713350" cy="265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00"/>
              </a:lnSpc>
            </a:pPr>
            <a:r>
              <a:rPr lang="en-US" b="true" sz="17000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Thanks!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13746" y="6551859"/>
            <a:ext cx="8031556" cy="7650073"/>
          </a:xfrm>
          <a:custGeom>
            <a:avLst/>
            <a:gdLst/>
            <a:ahLst/>
            <a:cxnLst/>
            <a:rect r="r" b="b" t="t" l="l"/>
            <a:pathLst>
              <a:path h="7650073" w="8031556">
                <a:moveTo>
                  <a:pt x="0" y="0"/>
                </a:moveTo>
                <a:lnTo>
                  <a:pt x="8031556" y="0"/>
                </a:lnTo>
                <a:lnTo>
                  <a:pt x="8031556" y="7650074"/>
                </a:lnTo>
                <a:lnTo>
                  <a:pt x="0" y="76500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939832" y="-3129853"/>
            <a:ext cx="6026633" cy="6667359"/>
          </a:xfrm>
          <a:custGeom>
            <a:avLst/>
            <a:gdLst/>
            <a:ahLst/>
            <a:cxnLst/>
            <a:rect r="r" b="b" t="t" l="l"/>
            <a:pathLst>
              <a:path h="6667359" w="6026633">
                <a:moveTo>
                  <a:pt x="0" y="0"/>
                </a:moveTo>
                <a:lnTo>
                  <a:pt x="6026632" y="0"/>
                </a:lnTo>
                <a:lnTo>
                  <a:pt x="6026632" y="6667360"/>
                </a:lnTo>
                <a:lnTo>
                  <a:pt x="0" y="66673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5664" y="9657082"/>
            <a:ext cx="1468090" cy="90536"/>
            <a:chOff x="0" y="0"/>
            <a:chExt cx="1957453" cy="120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57451" cy="120777"/>
            </a:xfrm>
            <a:custGeom>
              <a:avLst/>
              <a:gdLst/>
              <a:ahLst/>
              <a:cxnLst/>
              <a:rect r="r" b="b" t="t" l="l"/>
              <a:pathLst>
                <a:path h="120777" w="1957451">
                  <a:moveTo>
                    <a:pt x="1897126" y="120777"/>
                  </a:moveTo>
                  <a:lnTo>
                    <a:pt x="60325" y="120777"/>
                  </a:lnTo>
                  <a:cubicBezTo>
                    <a:pt x="27178" y="120777"/>
                    <a:pt x="0" y="93599"/>
                    <a:pt x="0" y="60325"/>
                  </a:cubicBezTo>
                  <a:cubicBezTo>
                    <a:pt x="0" y="27051"/>
                    <a:pt x="27178" y="0"/>
                    <a:pt x="60325" y="0"/>
                  </a:cubicBezTo>
                  <a:lnTo>
                    <a:pt x="1897126" y="0"/>
                  </a:lnTo>
                  <a:cubicBezTo>
                    <a:pt x="1930400" y="0"/>
                    <a:pt x="1957451" y="27178"/>
                    <a:pt x="1957451" y="60325"/>
                  </a:cubicBezTo>
                  <a:cubicBezTo>
                    <a:pt x="1957451" y="93472"/>
                    <a:pt x="1930273" y="120650"/>
                    <a:pt x="1897126" y="120650"/>
                  </a:cubicBezTo>
                  <a:close/>
                </a:path>
              </a:pathLst>
            </a:custGeom>
            <a:solidFill>
              <a:srgbClr val="CED0D6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593754" y="1880532"/>
            <a:ext cx="15225150" cy="99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Table of contents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293375" y="4478128"/>
            <a:ext cx="13701250" cy="2737154"/>
            <a:chOff x="0" y="0"/>
            <a:chExt cx="18268333" cy="3649539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28575"/>
              <a:ext cx="1715400" cy="1311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200"/>
                </a:lnSpc>
              </a:pPr>
              <a:r>
                <a:rPr lang="en-US" b="true" sz="6000">
                  <a:solidFill>
                    <a:srgbClr val="35363B"/>
                  </a:solidFill>
                  <a:latin typeface="Arimo Bold"/>
                  <a:ea typeface="Arimo Bold"/>
                  <a:cs typeface="Arimo Bold"/>
                  <a:sym typeface="Arimo Bold"/>
                </a:rPr>
                <a:t>01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6182067" y="-28575"/>
              <a:ext cx="1715400" cy="1311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200"/>
                </a:lnSpc>
              </a:pPr>
              <a:r>
                <a:rPr lang="en-US" b="true" sz="6000">
                  <a:solidFill>
                    <a:srgbClr val="35363B"/>
                  </a:solidFill>
                  <a:latin typeface="Arimo Bold"/>
                  <a:ea typeface="Arimo Bold"/>
                  <a:cs typeface="Arimo Bold"/>
                  <a:sym typeface="Arimo Bold"/>
                </a:rPr>
                <a:t>02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2364133" y="-28575"/>
              <a:ext cx="1715400" cy="1311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200"/>
                </a:lnSpc>
              </a:pPr>
              <a:r>
                <a:rPr lang="en-US" b="true" sz="6000">
                  <a:solidFill>
                    <a:srgbClr val="35363B"/>
                  </a:solidFill>
                  <a:latin typeface="Arimo Bold"/>
                  <a:ea typeface="Arimo Bold"/>
                  <a:cs typeface="Arimo Bold"/>
                  <a:sym typeface="Arimo Bold"/>
                </a:rPr>
                <a:t>03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862364"/>
              <a:ext cx="5904200" cy="1787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20"/>
                </a:lnSpc>
              </a:pPr>
              <a:r>
                <a:rPr lang="en-US" b="true" sz="3600">
                  <a:solidFill>
                    <a:srgbClr val="35363B"/>
                  </a:solidFill>
                  <a:latin typeface="Arimo Bold"/>
                  <a:ea typeface="Arimo Bold"/>
                  <a:cs typeface="Arimo Bold"/>
                  <a:sym typeface="Arimo Bold"/>
                </a:rPr>
                <a:t>Introduction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6182067" y="1862364"/>
              <a:ext cx="5904200" cy="752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20"/>
                </a:lnSpc>
              </a:pPr>
              <a:r>
                <a:rPr lang="en-US" b="true" sz="3600">
                  <a:solidFill>
                    <a:srgbClr val="35363B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Tool Setups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2364133" y="1862364"/>
              <a:ext cx="5904200" cy="752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20"/>
                </a:lnSpc>
              </a:pPr>
              <a:r>
                <a:rPr lang="en-US" b="true" sz="3600">
                  <a:solidFill>
                    <a:srgbClr val="35363B"/>
                  </a:solidFill>
                  <a:latin typeface="Arimo Bold"/>
                  <a:ea typeface="Arimo Bold"/>
                  <a:cs typeface="Arimo Bold"/>
                  <a:sym typeface="Arimo Bold"/>
                </a:rPr>
                <a:t>Syntax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52095" y="6494813"/>
            <a:ext cx="7680111" cy="7874667"/>
          </a:xfrm>
          <a:custGeom>
            <a:avLst/>
            <a:gdLst/>
            <a:ahLst/>
            <a:cxnLst/>
            <a:rect r="r" b="b" t="t" l="l"/>
            <a:pathLst>
              <a:path h="7874667" w="7680111">
                <a:moveTo>
                  <a:pt x="0" y="0"/>
                </a:moveTo>
                <a:lnTo>
                  <a:pt x="7680110" y="0"/>
                </a:lnTo>
                <a:lnTo>
                  <a:pt x="7680110" y="7874666"/>
                </a:lnTo>
                <a:lnTo>
                  <a:pt x="0" y="78746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369662" y="-3550537"/>
            <a:ext cx="8983802" cy="7642147"/>
          </a:xfrm>
          <a:custGeom>
            <a:avLst/>
            <a:gdLst/>
            <a:ahLst/>
            <a:cxnLst/>
            <a:rect r="r" b="b" t="t" l="l"/>
            <a:pathLst>
              <a:path h="7642147" w="8983802">
                <a:moveTo>
                  <a:pt x="0" y="0"/>
                </a:moveTo>
                <a:lnTo>
                  <a:pt x="8983802" y="0"/>
                </a:lnTo>
                <a:lnTo>
                  <a:pt x="8983802" y="7642148"/>
                </a:lnTo>
                <a:lnTo>
                  <a:pt x="0" y="7642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" y="-18"/>
            <a:ext cx="1310465" cy="1492494"/>
          </a:xfrm>
          <a:custGeom>
            <a:avLst/>
            <a:gdLst/>
            <a:ahLst/>
            <a:cxnLst/>
            <a:rect r="r" b="b" t="t" l="l"/>
            <a:pathLst>
              <a:path h="1492494" w="1310465">
                <a:moveTo>
                  <a:pt x="0" y="0"/>
                </a:moveTo>
                <a:lnTo>
                  <a:pt x="1310466" y="0"/>
                </a:lnTo>
                <a:lnTo>
                  <a:pt x="1310466" y="1492494"/>
                </a:lnTo>
                <a:lnTo>
                  <a:pt x="0" y="14924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671132" y="-1357433"/>
            <a:ext cx="13398199" cy="13764542"/>
          </a:xfrm>
          <a:custGeom>
            <a:avLst/>
            <a:gdLst/>
            <a:ahLst/>
            <a:cxnLst/>
            <a:rect r="r" b="b" t="t" l="l"/>
            <a:pathLst>
              <a:path h="13764542" w="13398199">
                <a:moveTo>
                  <a:pt x="0" y="0"/>
                </a:moveTo>
                <a:lnTo>
                  <a:pt x="13398198" y="0"/>
                </a:lnTo>
                <a:lnTo>
                  <a:pt x="13398198" y="13764542"/>
                </a:lnTo>
                <a:lnTo>
                  <a:pt x="0" y="1376454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370240" y="4376737"/>
            <a:ext cx="7547521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  <a:spcBef>
                <a:spcPct val="0"/>
              </a:spcBef>
            </a:pPr>
            <a:r>
              <a:rPr lang="en-US" b="true" sz="99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99569" y="-2837572"/>
            <a:ext cx="7331063" cy="7046744"/>
          </a:xfrm>
          <a:custGeom>
            <a:avLst/>
            <a:gdLst/>
            <a:ahLst/>
            <a:cxnLst/>
            <a:rect r="r" b="b" t="t" l="l"/>
            <a:pathLst>
              <a:path h="7046744" w="7331063">
                <a:moveTo>
                  <a:pt x="0" y="0"/>
                </a:moveTo>
                <a:lnTo>
                  <a:pt x="7331062" y="0"/>
                </a:lnTo>
                <a:lnTo>
                  <a:pt x="7331062" y="7046744"/>
                </a:lnTo>
                <a:lnTo>
                  <a:pt x="0" y="70467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86270" y="7447172"/>
            <a:ext cx="4704486" cy="5049680"/>
          </a:xfrm>
          <a:custGeom>
            <a:avLst/>
            <a:gdLst/>
            <a:ahLst/>
            <a:cxnLst/>
            <a:rect r="r" b="b" t="t" l="l"/>
            <a:pathLst>
              <a:path h="5049680" w="4704486">
                <a:moveTo>
                  <a:pt x="0" y="0"/>
                </a:moveTo>
                <a:lnTo>
                  <a:pt x="4704486" y="0"/>
                </a:lnTo>
                <a:lnTo>
                  <a:pt x="4704486" y="5049680"/>
                </a:lnTo>
                <a:lnTo>
                  <a:pt x="0" y="50496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132" y="8746088"/>
            <a:ext cx="1756316" cy="1309064"/>
          </a:xfrm>
          <a:custGeom>
            <a:avLst/>
            <a:gdLst/>
            <a:ahLst/>
            <a:cxnLst/>
            <a:rect r="r" b="b" t="t" l="l"/>
            <a:pathLst>
              <a:path h="1309064" w="1756316">
                <a:moveTo>
                  <a:pt x="0" y="0"/>
                </a:moveTo>
                <a:lnTo>
                  <a:pt x="1756316" y="0"/>
                </a:lnTo>
                <a:lnTo>
                  <a:pt x="1756316" y="1309064"/>
                </a:lnTo>
                <a:lnTo>
                  <a:pt x="0" y="13090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097201" y="-1899812"/>
            <a:ext cx="12288651" cy="13290659"/>
          </a:xfrm>
          <a:custGeom>
            <a:avLst/>
            <a:gdLst/>
            <a:ahLst/>
            <a:cxnLst/>
            <a:rect r="r" b="b" t="t" l="l"/>
            <a:pathLst>
              <a:path h="13290659" w="12288651">
                <a:moveTo>
                  <a:pt x="0" y="0"/>
                </a:moveTo>
                <a:lnTo>
                  <a:pt x="12288651" y="0"/>
                </a:lnTo>
                <a:lnTo>
                  <a:pt x="12288651" y="13290659"/>
                </a:lnTo>
                <a:lnTo>
                  <a:pt x="0" y="1329065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954891" y="1831130"/>
            <a:ext cx="6304409" cy="6304409"/>
          </a:xfrm>
          <a:custGeom>
            <a:avLst/>
            <a:gdLst/>
            <a:ahLst/>
            <a:cxnLst/>
            <a:rect r="r" b="b" t="t" l="l"/>
            <a:pathLst>
              <a:path h="6304409" w="6304409">
                <a:moveTo>
                  <a:pt x="0" y="0"/>
                </a:moveTo>
                <a:lnTo>
                  <a:pt x="6304409" y="0"/>
                </a:lnTo>
                <a:lnTo>
                  <a:pt x="6304409" y="6304409"/>
                </a:lnTo>
                <a:lnTo>
                  <a:pt x="0" y="630440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73640" y="3285247"/>
            <a:ext cx="542595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35363B"/>
                </a:solidFill>
                <a:latin typeface="Raleway Bold"/>
                <a:ea typeface="Raleway Bold"/>
                <a:cs typeface="Raleway Bold"/>
                <a:sym typeface="Raleway Bold"/>
              </a:rPr>
              <a:t>What is C?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48925" y="4545492"/>
            <a:ext cx="8675379" cy="1954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2699">
                <a:solidFill>
                  <a:srgbClr val="35363B"/>
                </a:solidFill>
                <a:latin typeface="Fraunces"/>
                <a:ea typeface="Fraunces"/>
                <a:cs typeface="Fraunces"/>
                <a:sym typeface="Fraunces"/>
              </a:rPr>
              <a:t>      </a:t>
            </a:r>
            <a:r>
              <a:rPr lang="en-US" sz="2699">
                <a:solidFill>
                  <a:srgbClr val="35363B"/>
                </a:solidFill>
                <a:latin typeface="Fraunces"/>
                <a:ea typeface="Fraunces"/>
                <a:cs typeface="Fraunces"/>
                <a:sym typeface="Fraunces"/>
              </a:rPr>
              <a:t>C is a general-purpose programming language created by Dennis Ritchie in 1972. </a:t>
            </a:r>
            <a:r>
              <a:rPr lang="en-US" sz="2699">
                <a:solidFill>
                  <a:srgbClr val="35363B"/>
                </a:solidFill>
                <a:latin typeface="Fraunces"/>
                <a:ea typeface="Fraunces"/>
                <a:cs typeface="Fraunces"/>
                <a:sym typeface="Fraunces"/>
              </a:rPr>
              <a:t>It is a very popular language, despite being old.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43305" y="7804452"/>
            <a:ext cx="3708482" cy="4259981"/>
          </a:xfrm>
          <a:custGeom>
            <a:avLst/>
            <a:gdLst/>
            <a:ahLst/>
            <a:cxnLst/>
            <a:rect r="r" b="b" t="t" l="l"/>
            <a:pathLst>
              <a:path h="4259981" w="3708482">
                <a:moveTo>
                  <a:pt x="0" y="0"/>
                </a:moveTo>
                <a:lnTo>
                  <a:pt x="3708482" y="0"/>
                </a:lnTo>
                <a:lnTo>
                  <a:pt x="3708482" y="4259980"/>
                </a:lnTo>
                <a:lnTo>
                  <a:pt x="0" y="42599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07604" y="-2040904"/>
            <a:ext cx="4577865" cy="3894295"/>
          </a:xfrm>
          <a:custGeom>
            <a:avLst/>
            <a:gdLst/>
            <a:ahLst/>
            <a:cxnLst/>
            <a:rect r="r" b="b" t="t" l="l"/>
            <a:pathLst>
              <a:path h="3894295" w="4577865">
                <a:moveTo>
                  <a:pt x="0" y="0"/>
                </a:moveTo>
                <a:lnTo>
                  <a:pt x="4577866" y="0"/>
                </a:lnTo>
                <a:lnTo>
                  <a:pt x="4577866" y="3894296"/>
                </a:lnTo>
                <a:lnTo>
                  <a:pt x="0" y="38942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65792" y="-3114904"/>
            <a:ext cx="7857799" cy="8135848"/>
          </a:xfrm>
          <a:custGeom>
            <a:avLst/>
            <a:gdLst/>
            <a:ahLst/>
            <a:cxnLst/>
            <a:rect r="r" b="b" t="t" l="l"/>
            <a:pathLst>
              <a:path h="8135848" w="7857799">
                <a:moveTo>
                  <a:pt x="0" y="0"/>
                </a:moveTo>
                <a:lnTo>
                  <a:pt x="7857798" y="0"/>
                </a:lnTo>
                <a:lnTo>
                  <a:pt x="7857798" y="8135848"/>
                </a:lnTo>
                <a:lnTo>
                  <a:pt x="0" y="813584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574544" y="1982862"/>
            <a:ext cx="5186688" cy="6321276"/>
          </a:xfrm>
          <a:custGeom>
            <a:avLst/>
            <a:gdLst/>
            <a:ahLst/>
            <a:cxnLst/>
            <a:rect r="r" b="b" t="t" l="l"/>
            <a:pathLst>
              <a:path h="6321276" w="5186688">
                <a:moveTo>
                  <a:pt x="0" y="0"/>
                </a:moveTo>
                <a:lnTo>
                  <a:pt x="5186687" y="0"/>
                </a:lnTo>
                <a:lnTo>
                  <a:pt x="5186687" y="6321276"/>
                </a:lnTo>
                <a:lnTo>
                  <a:pt x="0" y="632127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32505" y="2677590"/>
            <a:ext cx="9488765" cy="5335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99"/>
              </a:lnSpc>
              <a:spcBef>
                <a:spcPct val="0"/>
              </a:spcBef>
            </a:pPr>
            <a:r>
              <a:rPr lang="en-US" sz="2699">
                <a:solidFill>
                  <a:srgbClr val="35363B"/>
                </a:solidFill>
                <a:latin typeface="Fraunces"/>
                <a:ea typeface="Fraunces"/>
                <a:cs typeface="Fraunces"/>
                <a:sym typeface="Fraunces"/>
              </a:rPr>
              <a:t>      It is a fundamental language in the field of computer science. Knowing C</a:t>
            </a:r>
            <a:r>
              <a:rPr lang="en-US" sz="2699" strike="noStrike" u="none">
                <a:solidFill>
                  <a:srgbClr val="35363B"/>
                </a:solidFill>
                <a:latin typeface="Fraunces"/>
                <a:ea typeface="Fraunces"/>
                <a:cs typeface="Fraunces"/>
                <a:sym typeface="Fraunces"/>
              </a:rPr>
              <a:t>, you will have no problem learning other popular programming languages such as Java, Python, C++, C#, etc, as the </a:t>
            </a:r>
            <a:r>
              <a:rPr lang="en-US" sz="2699" strike="noStrike" u="none">
                <a:solidFill>
                  <a:srgbClr val="FF0000"/>
                </a:solidFill>
                <a:latin typeface="Fraunces"/>
                <a:ea typeface="Fraunces"/>
                <a:cs typeface="Fraunces"/>
                <a:sym typeface="Fraunces"/>
              </a:rPr>
              <a:t>syntax is similar.</a:t>
            </a:r>
          </a:p>
          <a:p>
            <a:pPr algn="l" marL="0" indent="0" lvl="0">
              <a:lnSpc>
                <a:spcPts val="5399"/>
              </a:lnSpc>
              <a:spcBef>
                <a:spcPct val="0"/>
              </a:spcBef>
            </a:pPr>
            <a:r>
              <a:rPr lang="en-US" sz="2699" strike="noStrike" u="none">
                <a:solidFill>
                  <a:srgbClr val="35363B"/>
                </a:solidFill>
                <a:latin typeface="Fraunces"/>
                <a:ea typeface="Fraunces"/>
                <a:cs typeface="Fraunces"/>
                <a:sym typeface="Fraunces"/>
              </a:rPr>
              <a:t>      C is very </a:t>
            </a:r>
            <a:r>
              <a:rPr lang="en-US" sz="2699" strike="noStrike" u="none">
                <a:solidFill>
                  <a:srgbClr val="FF0000"/>
                </a:solidFill>
                <a:latin typeface="Fraunces"/>
                <a:ea typeface="Fraunces"/>
                <a:cs typeface="Fraunces"/>
                <a:sym typeface="Fraunces"/>
              </a:rPr>
              <a:t>fast</a:t>
            </a:r>
            <a:r>
              <a:rPr lang="en-US" sz="2699" strike="noStrike" u="none">
                <a:solidFill>
                  <a:srgbClr val="35363B"/>
                </a:solidFill>
                <a:latin typeface="Fraunces"/>
                <a:ea typeface="Fraunces"/>
                <a:cs typeface="Fraunces"/>
                <a:sym typeface="Fraunces"/>
              </a:rPr>
              <a:t>, compared to other programming languages, like Java and Python</a:t>
            </a:r>
          </a:p>
          <a:p>
            <a:pPr algn="l" marL="0" indent="0" lvl="0">
              <a:lnSpc>
                <a:spcPts val="5399"/>
              </a:lnSpc>
              <a:spcBef>
                <a:spcPct val="0"/>
              </a:spcBef>
            </a:pPr>
            <a:r>
              <a:rPr lang="en-US" sz="2699" strike="noStrike" u="none">
                <a:solidFill>
                  <a:srgbClr val="35363B"/>
                </a:solidFill>
                <a:latin typeface="Fraunces"/>
                <a:ea typeface="Fraunces"/>
                <a:cs typeface="Fraunces"/>
                <a:sym typeface="Fraunces"/>
              </a:rPr>
              <a:t>      C is very </a:t>
            </a:r>
            <a:r>
              <a:rPr lang="en-US" sz="2699" strike="noStrike" u="none">
                <a:solidFill>
                  <a:srgbClr val="FF0000"/>
                </a:solidFill>
                <a:latin typeface="Fraunces"/>
                <a:ea typeface="Fraunces"/>
                <a:cs typeface="Fraunces"/>
                <a:sym typeface="Fraunces"/>
              </a:rPr>
              <a:t>versatile</a:t>
            </a:r>
            <a:r>
              <a:rPr lang="en-US" sz="2699" strike="noStrike" u="none">
                <a:solidFill>
                  <a:srgbClr val="35363B"/>
                </a:solidFill>
                <a:latin typeface="Fraunces"/>
                <a:ea typeface="Fraunces"/>
                <a:cs typeface="Fraunces"/>
                <a:sym typeface="Fraunces"/>
              </a:rPr>
              <a:t>; it can be used in both applications and technologies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59608" y="1650789"/>
            <a:ext cx="5034558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 strike="noStrike" u="none">
                <a:solidFill>
                  <a:srgbClr val="35363B"/>
                </a:solidFill>
                <a:latin typeface="Raleway Bold"/>
                <a:ea typeface="Raleway Bold"/>
                <a:cs typeface="Raleway Bold"/>
                <a:sym typeface="Raleway Bold"/>
              </a:rPr>
              <a:t>Why Learn C?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8885318"/>
            <a:ext cx="10496375" cy="9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00"/>
              </a:lnSpc>
              <a:spcBef>
                <a:spcPct val="0"/>
              </a:spcBef>
            </a:pPr>
            <a:r>
              <a:rPr lang="en-US" sz="2000" strike="noStrike" u="none">
                <a:solidFill>
                  <a:srgbClr val="35363B"/>
                </a:solidFill>
                <a:latin typeface="Fraunces"/>
                <a:ea typeface="Fraunces"/>
                <a:cs typeface="Fraunces"/>
                <a:sym typeface="Fraunces"/>
              </a:rPr>
              <a:t>"</a:t>
            </a:r>
            <a:r>
              <a:rPr lang="en-US" sz="2000" strike="noStrike" u="none">
                <a:solidFill>
                  <a:srgbClr val="FF0000"/>
                </a:solidFill>
                <a:latin typeface="Fraunces"/>
                <a:ea typeface="Fraunces"/>
                <a:cs typeface="Fraunces"/>
                <a:sym typeface="Fraunces"/>
              </a:rPr>
              <a:t>syntax</a:t>
            </a:r>
            <a:r>
              <a:rPr lang="en-US" sz="2000" strike="noStrike" u="none">
                <a:solidFill>
                  <a:srgbClr val="35363B"/>
                </a:solidFill>
                <a:latin typeface="Fraunces"/>
                <a:ea typeface="Fraunces"/>
                <a:cs typeface="Fraunces"/>
                <a:sym typeface="Fraunces"/>
              </a:rPr>
              <a:t>" refers to the set of rules that define the structure and order of symbols, keywords, and punctuation used to write valid code in a specific programming language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34736" y="7663659"/>
            <a:ext cx="4300700" cy="4116525"/>
          </a:xfrm>
          <a:custGeom>
            <a:avLst/>
            <a:gdLst/>
            <a:ahLst/>
            <a:cxnLst/>
            <a:rect r="r" b="b" t="t" l="l"/>
            <a:pathLst>
              <a:path h="4116525" w="4300700">
                <a:moveTo>
                  <a:pt x="0" y="0"/>
                </a:moveTo>
                <a:lnTo>
                  <a:pt x="4300700" y="0"/>
                </a:lnTo>
                <a:lnTo>
                  <a:pt x="4300700" y="4116524"/>
                </a:lnTo>
                <a:lnTo>
                  <a:pt x="0" y="41165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2985" y="7092707"/>
            <a:ext cx="6301670" cy="5976740"/>
          </a:xfrm>
          <a:custGeom>
            <a:avLst/>
            <a:gdLst/>
            <a:ahLst/>
            <a:cxnLst/>
            <a:rect r="r" b="b" t="t" l="l"/>
            <a:pathLst>
              <a:path h="5976740" w="6301670">
                <a:moveTo>
                  <a:pt x="0" y="0"/>
                </a:moveTo>
                <a:lnTo>
                  <a:pt x="6301670" y="0"/>
                </a:lnTo>
                <a:lnTo>
                  <a:pt x="6301670" y="5976740"/>
                </a:lnTo>
                <a:lnTo>
                  <a:pt x="0" y="59767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64384" y="-2049707"/>
            <a:ext cx="5549927" cy="5448366"/>
          </a:xfrm>
          <a:custGeom>
            <a:avLst/>
            <a:gdLst/>
            <a:ahLst/>
            <a:cxnLst/>
            <a:rect r="r" b="b" t="t" l="l"/>
            <a:pathLst>
              <a:path h="5448366" w="5549927">
                <a:moveTo>
                  <a:pt x="0" y="0"/>
                </a:moveTo>
                <a:lnTo>
                  <a:pt x="5549928" y="0"/>
                </a:lnTo>
                <a:lnTo>
                  <a:pt x="5549928" y="5448366"/>
                </a:lnTo>
                <a:lnTo>
                  <a:pt x="0" y="54483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505524" y="4376737"/>
            <a:ext cx="7276951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b="true" sz="99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Tool Setups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76832" y="-1571949"/>
            <a:ext cx="4412643" cy="4196751"/>
          </a:xfrm>
          <a:custGeom>
            <a:avLst/>
            <a:gdLst/>
            <a:ahLst/>
            <a:cxnLst/>
            <a:rect r="r" b="b" t="t" l="l"/>
            <a:pathLst>
              <a:path h="4196751" w="4412643">
                <a:moveTo>
                  <a:pt x="0" y="0"/>
                </a:moveTo>
                <a:lnTo>
                  <a:pt x="4412644" y="0"/>
                </a:lnTo>
                <a:lnTo>
                  <a:pt x="4412644" y="4196750"/>
                </a:lnTo>
                <a:lnTo>
                  <a:pt x="0" y="4196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52095" y="6494813"/>
            <a:ext cx="7680111" cy="7874667"/>
          </a:xfrm>
          <a:custGeom>
            <a:avLst/>
            <a:gdLst/>
            <a:ahLst/>
            <a:cxnLst/>
            <a:rect r="r" b="b" t="t" l="l"/>
            <a:pathLst>
              <a:path h="7874667" w="7680111">
                <a:moveTo>
                  <a:pt x="0" y="0"/>
                </a:moveTo>
                <a:lnTo>
                  <a:pt x="7680110" y="0"/>
                </a:lnTo>
                <a:lnTo>
                  <a:pt x="7680110" y="7874666"/>
                </a:lnTo>
                <a:lnTo>
                  <a:pt x="0" y="78746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369662" y="-3550537"/>
            <a:ext cx="8983802" cy="7642147"/>
          </a:xfrm>
          <a:custGeom>
            <a:avLst/>
            <a:gdLst/>
            <a:ahLst/>
            <a:cxnLst/>
            <a:rect r="r" b="b" t="t" l="l"/>
            <a:pathLst>
              <a:path h="7642147" w="8983802">
                <a:moveTo>
                  <a:pt x="0" y="0"/>
                </a:moveTo>
                <a:lnTo>
                  <a:pt x="8983802" y="0"/>
                </a:lnTo>
                <a:lnTo>
                  <a:pt x="8983802" y="7642148"/>
                </a:lnTo>
                <a:lnTo>
                  <a:pt x="0" y="764214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772470" y="7239660"/>
            <a:ext cx="6459711" cy="5532857"/>
          </a:xfrm>
          <a:custGeom>
            <a:avLst/>
            <a:gdLst/>
            <a:ahLst/>
            <a:cxnLst/>
            <a:rect r="r" b="b" t="t" l="l"/>
            <a:pathLst>
              <a:path h="5532857" w="6459711">
                <a:moveTo>
                  <a:pt x="0" y="0"/>
                </a:moveTo>
                <a:lnTo>
                  <a:pt x="6459712" y="0"/>
                </a:lnTo>
                <a:lnTo>
                  <a:pt x="6459712" y="5532858"/>
                </a:lnTo>
                <a:lnTo>
                  <a:pt x="0" y="553285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945173" y="5990348"/>
            <a:ext cx="9545135" cy="3609797"/>
          </a:xfrm>
          <a:custGeom>
            <a:avLst/>
            <a:gdLst/>
            <a:ahLst/>
            <a:cxnLst/>
            <a:rect r="r" b="b" t="t" l="l"/>
            <a:pathLst>
              <a:path h="3609797" w="9545135">
                <a:moveTo>
                  <a:pt x="0" y="0"/>
                </a:moveTo>
                <a:lnTo>
                  <a:pt x="9545135" y="0"/>
                </a:lnTo>
                <a:lnTo>
                  <a:pt x="9545135" y="3609797"/>
                </a:lnTo>
                <a:lnTo>
                  <a:pt x="0" y="360979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14383" t="-53658" r="-15832" b="-23067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405601" y="4091611"/>
            <a:ext cx="2169413" cy="1803488"/>
          </a:xfrm>
          <a:custGeom>
            <a:avLst/>
            <a:gdLst/>
            <a:ahLst/>
            <a:cxnLst/>
            <a:rect r="r" b="b" t="t" l="l"/>
            <a:pathLst>
              <a:path h="1803488" w="2169413">
                <a:moveTo>
                  <a:pt x="0" y="0"/>
                </a:moveTo>
                <a:lnTo>
                  <a:pt x="2169413" y="0"/>
                </a:lnTo>
                <a:lnTo>
                  <a:pt x="2169413" y="1803487"/>
                </a:lnTo>
                <a:lnTo>
                  <a:pt x="0" y="180348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  <a:ln w="9525" cap="rnd">
            <a:solidFill>
              <a:srgbClr val="000000"/>
            </a:solidFill>
            <a:prstDash val="solid"/>
            <a:round/>
          </a:ln>
        </p:spPr>
      </p:sp>
      <p:sp>
        <p:nvSpPr>
          <p:cNvPr name="AutoShape 8" id="8"/>
          <p:cNvSpPr/>
          <p:nvPr/>
        </p:nvSpPr>
        <p:spPr>
          <a:xfrm flipV="true">
            <a:off x="9853758" y="5885843"/>
            <a:ext cx="417845" cy="561118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8259826" y="4993355"/>
            <a:ext cx="3180225" cy="798202"/>
            <a:chOff x="0" y="0"/>
            <a:chExt cx="837590" cy="21022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37590" cy="210226"/>
            </a:xfrm>
            <a:custGeom>
              <a:avLst/>
              <a:gdLst/>
              <a:ahLst/>
              <a:cxnLst/>
              <a:rect r="r" b="b" t="t" l="l"/>
              <a:pathLst>
                <a:path h="210226" w="837590">
                  <a:moveTo>
                    <a:pt x="105113" y="0"/>
                  </a:moveTo>
                  <a:lnTo>
                    <a:pt x="732477" y="0"/>
                  </a:lnTo>
                  <a:cubicBezTo>
                    <a:pt x="790529" y="0"/>
                    <a:pt x="837590" y="47061"/>
                    <a:pt x="837590" y="105113"/>
                  </a:cubicBezTo>
                  <a:lnTo>
                    <a:pt x="837590" y="105113"/>
                  </a:lnTo>
                  <a:cubicBezTo>
                    <a:pt x="837590" y="132991"/>
                    <a:pt x="826516" y="159727"/>
                    <a:pt x="806803" y="179439"/>
                  </a:cubicBezTo>
                  <a:cubicBezTo>
                    <a:pt x="787091" y="199152"/>
                    <a:pt x="760355" y="210226"/>
                    <a:pt x="732477" y="210226"/>
                  </a:cubicBezTo>
                  <a:lnTo>
                    <a:pt x="105113" y="210226"/>
                  </a:lnTo>
                  <a:cubicBezTo>
                    <a:pt x="47061" y="210226"/>
                    <a:pt x="0" y="163165"/>
                    <a:pt x="0" y="105113"/>
                  </a:cubicBezTo>
                  <a:lnTo>
                    <a:pt x="0" y="105113"/>
                  </a:lnTo>
                  <a:cubicBezTo>
                    <a:pt x="0" y="47061"/>
                    <a:pt x="47061" y="0"/>
                    <a:pt x="105113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0"/>
              <a:ext cx="837590" cy="210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  <a:r>
                <a:rPr lang="en-US" sz="2400">
                  <a:solidFill>
                    <a:srgbClr val="2E2C2B"/>
                  </a:solidFill>
                  <a:latin typeface="Lato"/>
                  <a:ea typeface="Lato"/>
                  <a:cs typeface="Lato"/>
                  <a:sym typeface="Lato"/>
                </a:rPr>
                <a:t>Boombaya Boom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1019175"/>
            <a:ext cx="1348241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</a:t>
            </a:r>
            <a:r>
              <a:rPr lang="en-US" b="true" sz="5000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rogramming language and Machine language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2198164"/>
            <a:ext cx="15832863" cy="2004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39"/>
              </a:lnSpc>
              <a:spcBef>
                <a:spcPct val="0"/>
              </a:spcBef>
            </a:pPr>
            <a:r>
              <a:rPr lang="en-US" sz="2769" strike="noStrike" u="none">
                <a:solidFill>
                  <a:srgbClr val="35363B"/>
                </a:solidFill>
                <a:latin typeface="Fraunces"/>
                <a:ea typeface="Fraunces"/>
                <a:cs typeface="Fraunces"/>
                <a:sym typeface="Fraunces"/>
              </a:rPr>
              <a:t>A "</a:t>
            </a:r>
            <a:r>
              <a:rPr lang="en-US" sz="2769" strike="noStrike" u="none">
                <a:solidFill>
                  <a:srgbClr val="FF0000"/>
                </a:solidFill>
                <a:latin typeface="Fraunces"/>
                <a:ea typeface="Fraunces"/>
                <a:cs typeface="Fraunces"/>
                <a:sym typeface="Fraunces"/>
              </a:rPr>
              <a:t>programming language</a:t>
            </a:r>
            <a:r>
              <a:rPr lang="en-US" sz="2769" strike="noStrike" u="none">
                <a:solidFill>
                  <a:srgbClr val="35363B"/>
                </a:solidFill>
                <a:latin typeface="Fraunces"/>
                <a:ea typeface="Fraunces"/>
                <a:cs typeface="Fraunces"/>
                <a:sym typeface="Fraunces"/>
              </a:rPr>
              <a:t>" is a human-readable language used to write instructions (for a computer), while "</a:t>
            </a:r>
            <a:r>
              <a:rPr lang="en-US" sz="2769" strike="noStrike" u="none">
                <a:solidFill>
                  <a:srgbClr val="FF0000"/>
                </a:solidFill>
                <a:latin typeface="Fraunces"/>
                <a:ea typeface="Fraunces"/>
                <a:cs typeface="Fraunces"/>
                <a:sym typeface="Fraunces"/>
              </a:rPr>
              <a:t>machine language</a:t>
            </a:r>
            <a:r>
              <a:rPr lang="en-US" sz="2769" strike="noStrike" u="none">
                <a:solidFill>
                  <a:srgbClr val="35363B"/>
                </a:solidFill>
                <a:latin typeface="Fraunces"/>
                <a:ea typeface="Fraunces"/>
                <a:cs typeface="Fraunces"/>
                <a:sym typeface="Fraunces"/>
              </a:rPr>
              <a:t>" is the low-level binary code that the computer directly understands, essentially the native language of the machine</a:t>
            </a:r>
          </a:p>
        </p:txBody>
      </p:sp>
      <p:sp>
        <p:nvSpPr>
          <p:cNvPr name="AutoShape 14" id="14"/>
          <p:cNvSpPr/>
          <p:nvPr/>
        </p:nvSpPr>
        <p:spPr>
          <a:xfrm flipV="true">
            <a:off x="15140157" y="5888688"/>
            <a:ext cx="417845" cy="561118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10222384" y="8323526"/>
            <a:ext cx="2435334" cy="284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5"/>
              </a:lnSpc>
              <a:spcBef>
                <a:spcPct val="0"/>
              </a:spcBef>
            </a:pPr>
            <a:r>
              <a:rPr lang="en-US" sz="1887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*Sdab knea ot ban sbot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386491" y="6954982"/>
            <a:ext cx="766829" cy="284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5"/>
              </a:lnSpc>
              <a:spcBef>
                <a:spcPct val="0"/>
              </a:spcBef>
            </a:pPr>
            <a:r>
              <a:rPr lang="en-US" sz="1887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Human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679792" y="6670304"/>
            <a:ext cx="1061106" cy="284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5"/>
              </a:lnSpc>
              <a:spcBef>
                <a:spcPct val="0"/>
              </a:spcBef>
            </a:pPr>
            <a:r>
              <a:rPr lang="en-US" sz="1887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Computer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047365" y="9721411"/>
            <a:ext cx="3132164" cy="284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5"/>
              </a:lnSpc>
              <a:spcBef>
                <a:spcPct val="0"/>
              </a:spcBef>
            </a:pPr>
            <a:r>
              <a:rPr lang="en-US" sz="1887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Using Programming Language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928239" y="9721411"/>
            <a:ext cx="2631402" cy="284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5"/>
              </a:lnSpc>
              <a:spcBef>
                <a:spcPct val="0"/>
              </a:spcBef>
            </a:pPr>
            <a:r>
              <a:rPr lang="en-US" sz="1887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Using Machine Language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4232936"/>
            <a:ext cx="5637099" cy="3395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39"/>
              </a:lnSpc>
              <a:spcBef>
                <a:spcPct val="0"/>
              </a:spcBef>
            </a:pPr>
            <a:r>
              <a:rPr lang="en-US" sz="2769">
                <a:solidFill>
                  <a:srgbClr val="35363B"/>
                </a:solidFill>
                <a:latin typeface="Fraunces"/>
                <a:ea typeface="Fraunces"/>
                <a:cs typeface="Fraunces"/>
                <a:sym typeface="Fraunces"/>
              </a:rPr>
              <a:t>; therefore, </a:t>
            </a:r>
            <a:r>
              <a:rPr lang="en-US" sz="2769" strike="noStrike" u="none">
                <a:solidFill>
                  <a:srgbClr val="35363B"/>
                </a:solidFill>
                <a:latin typeface="Fraunces"/>
                <a:ea typeface="Fraunces"/>
                <a:cs typeface="Fraunces"/>
                <a:sym typeface="Fraunces"/>
              </a:rPr>
              <a:t>programmers typically write code in a higher-level language which is then translated into machine code to be executed by the computer.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02021" y="6715613"/>
            <a:ext cx="7680111" cy="7874667"/>
          </a:xfrm>
          <a:custGeom>
            <a:avLst/>
            <a:gdLst/>
            <a:ahLst/>
            <a:cxnLst/>
            <a:rect r="r" b="b" t="t" l="l"/>
            <a:pathLst>
              <a:path h="7874667" w="7680111">
                <a:moveTo>
                  <a:pt x="0" y="0"/>
                </a:moveTo>
                <a:lnTo>
                  <a:pt x="7680110" y="0"/>
                </a:lnTo>
                <a:lnTo>
                  <a:pt x="7680110" y="7874666"/>
                </a:lnTo>
                <a:lnTo>
                  <a:pt x="0" y="78746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533137" y="7818475"/>
            <a:ext cx="5743483" cy="4919422"/>
          </a:xfrm>
          <a:custGeom>
            <a:avLst/>
            <a:gdLst/>
            <a:ahLst/>
            <a:cxnLst/>
            <a:rect r="r" b="b" t="t" l="l"/>
            <a:pathLst>
              <a:path h="4919422" w="5743483">
                <a:moveTo>
                  <a:pt x="0" y="0"/>
                </a:moveTo>
                <a:lnTo>
                  <a:pt x="5743484" y="0"/>
                </a:lnTo>
                <a:lnTo>
                  <a:pt x="5743484" y="4919422"/>
                </a:lnTo>
                <a:lnTo>
                  <a:pt x="0" y="49194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85707" y="-3283751"/>
            <a:ext cx="6712739" cy="5710372"/>
          </a:xfrm>
          <a:custGeom>
            <a:avLst/>
            <a:gdLst/>
            <a:ahLst/>
            <a:cxnLst/>
            <a:rect r="r" b="b" t="t" l="l"/>
            <a:pathLst>
              <a:path h="5710372" w="6712739">
                <a:moveTo>
                  <a:pt x="0" y="0"/>
                </a:moveTo>
                <a:lnTo>
                  <a:pt x="6712740" y="0"/>
                </a:lnTo>
                <a:lnTo>
                  <a:pt x="6712740" y="5710372"/>
                </a:lnTo>
                <a:lnTo>
                  <a:pt x="0" y="57103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751152" y="2426621"/>
            <a:ext cx="7349362" cy="5797126"/>
          </a:xfrm>
          <a:custGeom>
            <a:avLst/>
            <a:gdLst/>
            <a:ahLst/>
            <a:cxnLst/>
            <a:rect r="r" b="b" t="t" l="l"/>
            <a:pathLst>
              <a:path h="5797126" w="7349362">
                <a:moveTo>
                  <a:pt x="0" y="0"/>
                </a:moveTo>
                <a:lnTo>
                  <a:pt x="7349362" y="0"/>
                </a:lnTo>
                <a:lnTo>
                  <a:pt x="7349362" y="5797127"/>
                </a:lnTo>
                <a:lnTo>
                  <a:pt x="0" y="579712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pic>
        <p:nvPicPr>
          <p:cNvPr name="Picture 6" id="6">
            <a:hlinkClick action="ppaction://media"/>
          </p:cNvPr>
          <p:cNvPicPr>
            <a:picLocks noChangeAspect="true"/>
          </p:cNvPicPr>
          <p:nvPr>
            <a:videoFile r:link="rId11"/>
            <p:extLst>
              <p:ext uri="{DAA4B4D4-6D71-4841-9C94-3DE7FCFB9230}">
                <p14:media xmlns:p14="http://schemas.microsoft.com/office/powerpoint/2010/main" r:embed="rId12"/>
              </p:ext>
            </p:extLst>
          </p:nvPr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6405054" y="1052760"/>
            <a:ext cx="854246" cy="974617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7587082"/>
            <a:ext cx="7242229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0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35363B"/>
                </a:solidFill>
                <a:latin typeface="Fraunces"/>
                <a:ea typeface="Fraunces"/>
                <a:cs typeface="Fraunces"/>
                <a:sym typeface="Fraunces"/>
              </a:rPr>
              <a:t> GCC (GNU Compiler Collection) as a common and powerful compiler.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469292"/>
            <a:ext cx="7518563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  <a:spcBef>
                <a:spcPct val="0"/>
              </a:spcBef>
            </a:pPr>
            <a:r>
              <a:rPr lang="en-US" b="true" sz="5000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Compiler (aka Translator)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543373"/>
            <a:ext cx="8278136" cy="373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0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35363B"/>
                </a:solidFill>
                <a:latin typeface="Fraunces"/>
                <a:ea typeface="Fraunces"/>
                <a:cs typeface="Fraunces"/>
                <a:sym typeface="Fraunces"/>
              </a:rPr>
              <a:t>A compiler is a software program that </a:t>
            </a:r>
            <a:r>
              <a:rPr lang="en-US" sz="3000" strike="noStrike" u="none">
                <a:solidFill>
                  <a:srgbClr val="FF0000"/>
                </a:solidFill>
                <a:latin typeface="Fraunces"/>
                <a:ea typeface="Fraunces"/>
                <a:cs typeface="Fraunces"/>
                <a:sym typeface="Fraunces"/>
              </a:rPr>
              <a:t>translates source code written in a high-level programming language (like C) into machine language</a:t>
            </a:r>
            <a:r>
              <a:rPr lang="en-US" sz="3000" strike="noStrike" u="none">
                <a:solidFill>
                  <a:srgbClr val="35363B"/>
                </a:solidFill>
                <a:latin typeface="Fraunces"/>
                <a:ea typeface="Fraunces"/>
                <a:cs typeface="Fraunces"/>
                <a:sym typeface="Fraunces"/>
              </a:rPr>
              <a:t>, which is a low-level language that the computer can directly understand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534598" y="1786250"/>
            <a:ext cx="2286784" cy="241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42"/>
              </a:lnSpc>
              <a:spcBef>
                <a:spcPct val="0"/>
              </a:spcBef>
            </a:pPr>
            <a:r>
              <a:rPr lang="en-US" sz="153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Make a proposal to my cr</a:t>
            </a:r>
          </a:p>
        </p:txBody>
      </p:sp>
      <p:sp>
        <p:nvSpPr>
          <p:cNvPr name="AutoShape 11" id="11"/>
          <p:cNvSpPr/>
          <p:nvPr/>
        </p:nvSpPr>
        <p:spPr>
          <a:xfrm flipV="true">
            <a:off x="11741128" y="2102533"/>
            <a:ext cx="417845" cy="561118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6410646" y="2102533"/>
            <a:ext cx="171485" cy="280559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54451" y="5821342"/>
            <a:ext cx="5168639" cy="6727426"/>
          </a:xfrm>
          <a:custGeom>
            <a:avLst/>
            <a:gdLst/>
            <a:ahLst/>
            <a:cxnLst/>
            <a:rect r="r" b="b" t="t" l="l"/>
            <a:pathLst>
              <a:path h="6727426" w="5168639">
                <a:moveTo>
                  <a:pt x="0" y="0"/>
                </a:moveTo>
                <a:lnTo>
                  <a:pt x="5168638" y="0"/>
                </a:lnTo>
                <a:lnTo>
                  <a:pt x="5168638" y="6727426"/>
                </a:lnTo>
                <a:lnTo>
                  <a:pt x="0" y="67274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92915" y="7544441"/>
            <a:ext cx="6752616" cy="5648096"/>
          </a:xfrm>
          <a:custGeom>
            <a:avLst/>
            <a:gdLst/>
            <a:ahLst/>
            <a:cxnLst/>
            <a:rect r="r" b="b" t="t" l="l"/>
            <a:pathLst>
              <a:path h="5648096" w="6752616">
                <a:moveTo>
                  <a:pt x="0" y="0"/>
                </a:moveTo>
                <a:lnTo>
                  <a:pt x="6752616" y="0"/>
                </a:lnTo>
                <a:lnTo>
                  <a:pt x="6752616" y="5648096"/>
                </a:lnTo>
                <a:lnTo>
                  <a:pt x="0" y="56480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53180" y="2221215"/>
            <a:ext cx="9488401" cy="7854723"/>
          </a:xfrm>
          <a:custGeom>
            <a:avLst/>
            <a:gdLst/>
            <a:ahLst/>
            <a:cxnLst/>
            <a:rect r="r" b="b" t="t" l="l"/>
            <a:pathLst>
              <a:path h="7854723" w="9488401">
                <a:moveTo>
                  <a:pt x="0" y="0"/>
                </a:moveTo>
                <a:lnTo>
                  <a:pt x="9488400" y="0"/>
                </a:lnTo>
                <a:lnTo>
                  <a:pt x="9488400" y="7854722"/>
                </a:lnTo>
                <a:lnTo>
                  <a:pt x="0" y="785472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2857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5915375" y="7236938"/>
            <a:ext cx="2531944" cy="2632491"/>
          </a:xfrm>
          <a:custGeom>
            <a:avLst/>
            <a:gdLst/>
            <a:ahLst/>
            <a:cxnLst/>
            <a:rect r="r" b="b" t="t" l="l"/>
            <a:pathLst>
              <a:path h="2632491" w="2531944">
                <a:moveTo>
                  <a:pt x="0" y="0"/>
                </a:moveTo>
                <a:lnTo>
                  <a:pt x="2531944" y="0"/>
                </a:lnTo>
                <a:lnTo>
                  <a:pt x="2531944" y="2632491"/>
                </a:lnTo>
                <a:lnTo>
                  <a:pt x="0" y="263249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02485" t="-18196" r="-25223" b="-4997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19175"/>
            <a:ext cx="12983908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  <a:spcBef>
                <a:spcPct val="0"/>
              </a:spcBef>
            </a:pPr>
            <a:r>
              <a:rPr lang="en-US" b="true" sz="5000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IDE (Integrated Development Environment)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0897" y="2266364"/>
            <a:ext cx="8962283" cy="3736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23"/>
              </a:lnSpc>
              <a:spcBef>
                <a:spcPct val="0"/>
              </a:spcBef>
            </a:pPr>
            <a:r>
              <a:rPr lang="en-US" sz="3811" strike="noStrike" u="none">
                <a:solidFill>
                  <a:srgbClr val="35363B"/>
                </a:solidFill>
                <a:latin typeface="Fraunces"/>
                <a:ea typeface="Fraunces"/>
                <a:cs typeface="Fraunces"/>
                <a:sym typeface="Fraunces"/>
              </a:rPr>
              <a:t>Software that provides tools for writing, compiling, and debugging code. Mention Code::Blocks, Visual Studio, DevC++, ......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7446" y="8488828"/>
            <a:ext cx="4650730" cy="769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90"/>
              </a:lnSpc>
              <a:spcBef>
                <a:spcPct val="0"/>
              </a:spcBef>
            </a:pPr>
            <a:r>
              <a:rPr lang="en-US" sz="3395" strike="noStrike" u="none">
                <a:solidFill>
                  <a:srgbClr val="35363B"/>
                </a:solidFill>
                <a:latin typeface="Fraunces"/>
                <a:ea typeface="Fraunces"/>
                <a:cs typeface="Fraunces"/>
                <a:sym typeface="Fraunces"/>
              </a:rPr>
              <a:t>Visual Studio is chosen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DAGefvr_jYY</dc:identifier>
  <dcterms:modified xsi:type="dcterms:W3CDTF">2011-08-01T06:04:30Z</dcterms:modified>
  <cp:revision>1</cp:revision>
  <dc:title>Intro to C</dc:title>
</cp:coreProperties>
</file>