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7" r:id="rId2"/>
    <p:sldId id="256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0" r:id="rId12"/>
    <p:sldId id="274" r:id="rId13"/>
    <p:sldId id="27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68CAC4-CA0E-C2C8-BEB6-FB25A73D2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DF880-2764-FEE2-D706-9FA78AFF7B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B20C-529A-4C1F-A313-1C62173087E1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3663D-A57D-7590-F0FE-862C779D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DE571-3887-B653-9E19-5710E25574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88E58-8941-47EF-836C-03F7BC9E82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2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9806A-702F-4694-8FF5-226F0F3EC52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91FBE-909E-4A32-B471-D625FB047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32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AEF9-1FBC-E047-0748-12FC523E0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C77D-CA7C-CE83-150B-04662460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73B3-765A-4E66-901D-72C184B4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9139" y="6356348"/>
            <a:ext cx="2743200" cy="365125"/>
          </a:xfrm>
        </p:spPr>
        <p:txBody>
          <a:bodyPr/>
          <a:lstStyle/>
          <a:p>
            <a:fld id="{D880BE33-49F1-4E36-A5CA-A71598FCFAD0}" type="datetime1">
              <a:rPr lang="ru-RU" smtClean="0"/>
              <a:t>01.03.2023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F454-25FC-7706-3AB4-F1802790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4B2E-004D-4D1B-832B-16FC2AB2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661" y="6367556"/>
            <a:ext cx="2743200" cy="365125"/>
          </a:xfrm>
        </p:spPr>
        <p:txBody>
          <a:bodyPr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‹#›</a:t>
            </a:fld>
            <a:r>
              <a:rPr lang="en-US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44661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A3E8-56C4-1E50-FC8B-447BFBF2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C5014-A2B0-6B5F-DCA3-5D837B8F9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98D2-1FA9-7BD8-2F57-A32446BC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CF2B-9917-4A51-B981-231CFD2D42AD}" type="datetime1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5BE4B-08C8-0C31-255C-5FF84B3D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EA207-DE5F-6E10-DA13-4DB435AA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75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A6A26-7641-CC6B-BFF5-ED802A9B9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73C45-539B-DB1C-CE91-833181E76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D212C-FA29-5C18-4723-0699F25D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2474-3604-4091-93F2-6E79E78D32E1}" type="datetime1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4DB5-2CDF-677F-AFE5-9F802AAD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44CF0-11A0-B63D-D968-6DC3624D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76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8E2B-2C97-0BA2-C35A-586541D8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3C9D-E77E-D857-8845-8420A71C2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92DA0-E059-6D72-755D-F00E22A1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2895-028E-41E9-AC4A-868E6B79BD80}" type="datetime1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31300-565E-6EAB-321F-A1D29998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1D378-9D9F-0539-4671-27B8D106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87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EC14-6C02-895E-1D4A-FB28181D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15AB7-ED38-4A5B-7BCE-AA1C81EE4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8A67-CBF5-D213-BB15-D40D03BB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A523-458F-497B-B5DB-FCE163A6DC8A}" type="datetime1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0BD9-66EB-E918-26AD-EC2903B3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A41DA-B749-9E77-8555-140062E5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46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F2CB-419C-A194-B884-F3A75651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2E48B-596D-C6E8-B3B5-D2836583C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34F8B-A6C9-C1BE-FC94-948D382B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D928C-DD17-F638-1BA4-D3AC1BC5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DB6-D855-45E3-8704-DBA03869CAC0}" type="datetime1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1A81-01EE-0B4E-577C-2DF210D1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3EFE-0316-6BA7-0F94-B9842E5A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8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400C-14D4-38C2-FDBF-5CC702E3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089A0-7EB7-E146-B553-FFE47654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1FFDB-D070-4310-6A31-FCEF2231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F8E45-D036-F250-CC5A-3153CC38C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14726-A0AC-4CE1-B8D8-418109D4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7CD73-C717-4307-C537-1C66D532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FFE0-DB6C-44AE-88EF-1CB48F2E99B7}" type="datetime1">
              <a:rPr lang="ru-RU" smtClean="0"/>
              <a:t>01.03.2023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6FFE8-4A54-4505-BE53-DF44B4C6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5308-4318-00DE-C788-6EF573C9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1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40B1-F920-9CBF-58D6-E11B9545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DD721-FEE4-E2AE-6071-C3B55212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D968-B264-421D-BCF7-F09AABDC3D9B}" type="datetime1">
              <a:rPr lang="ru-RU" smtClean="0"/>
              <a:t>01.03.2023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5D0D8-F4EA-50D9-99EF-44648E44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CACE5-DA2C-FAB6-450A-DA9A4427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4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B7C6-CBDA-E23B-1271-E0741355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885E-CD4A-47B9-AFBB-9B6D8E1A0170}" type="datetime1">
              <a:rPr lang="ru-RU" smtClean="0"/>
              <a:t>01.03.2023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6C432-FA22-6689-350F-C76E1668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5527F-1DA9-AC8F-864E-BB52EB55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E805-B8F1-CB27-07FD-65EE161A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6142-E611-D093-00BE-EA3EFEBB2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5FEE3-C1EF-84EA-61BB-538EE7095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8CEA2-B0C5-276B-CE09-0206DDA6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7D04-BC65-4478-981D-A6B101440DA7}" type="datetime1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1379F-9F99-5EF0-F232-D2A7C709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2F314-89D7-DEFD-7F4B-632E2800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84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978D-5A4E-2049-BE37-150504C8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EC30D-2226-D791-E665-4F9E3B8F1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ACE30-247A-CA04-EEA8-C9E8C0ED0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3913D-49F8-A06A-43AA-B46E8A8B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F6FA-8CD0-4B61-9070-D7610A6CD3D9}" type="datetime1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0F9-0242-5824-CF05-C19EF276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0DABA-A9B6-A117-0023-E1EF9BCC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6F10-44A8-48A9-BCB4-F753F93E9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38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EAC8-9D35-C7B4-7D05-AA7C357E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93AF1-359D-0BF8-C643-C420B654F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33E6-070A-D313-A590-796D73E14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E062-C40A-492B-85FC-3DE00341C09C}" type="datetime1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06FFF-A764-D5A0-4A60-95D1BCB7C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0A0C-5E74-BD9A-4674-79515E164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‹#›</a:t>
            </a:fld>
            <a:r>
              <a:rPr lang="en-US" dirty="0"/>
              <a:t> of 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8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278513/" TargetMode="External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lob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5" t="20120"/>
          <a:stretch/>
        </p:blipFill>
        <p:spPr>
          <a:xfrm>
            <a:off x="0" y="0"/>
            <a:ext cx="7221912" cy="5478168"/>
          </a:xfrm>
          <a:prstGeom prst="rect">
            <a:avLst/>
          </a:prstGeom>
        </p:spPr>
      </p:pic>
      <p:pic>
        <p:nvPicPr>
          <p:cNvPr id="2" name="Picture 1" descr="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846"/>
            <a:ext cx="12192000" cy="3867151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102840" y="4052650"/>
            <a:ext cx="6249539" cy="115900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933" dirty="0">
                <a:solidFill>
                  <a:schemeClr val="bg1"/>
                </a:solidFill>
                <a:latin typeface="Trebuchet MS"/>
                <a:cs typeface="Trebuchet MS"/>
              </a:rPr>
              <a:t>Яссин Мохмад Аламин,</a:t>
            </a:r>
          </a:p>
          <a:p>
            <a:pPr algn="l"/>
            <a:r>
              <a:rPr lang="ru-RU" sz="2933" dirty="0">
                <a:solidFill>
                  <a:schemeClr val="bg1"/>
                </a:solidFill>
                <a:latin typeface="Trebuchet MS"/>
                <a:cs typeface="Trebuchet MS"/>
              </a:rPr>
              <a:t>НКНбд-01-20</a:t>
            </a:r>
            <a:endParaRPr lang="en-US" sz="2933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97143" y="1007707"/>
            <a:ext cx="6249539" cy="91895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Линейная модель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21" y="3705322"/>
            <a:ext cx="3806283" cy="694657"/>
          </a:xfrm>
          <a:prstGeom prst="rect">
            <a:avLst/>
          </a:prstGeom>
        </p:spPr>
      </p:pic>
      <p:sp>
        <p:nvSpPr>
          <p:cNvPr id="5" name="Slide Number Placeholder 33">
            <a:extLst>
              <a:ext uri="{FF2B5EF4-FFF2-40B4-BE49-F238E27FC236}">
                <a16:creationId xmlns:a16="http://schemas.microsoft.com/office/drawing/2014/main" id="{7299FD76-F558-E482-19A1-0BC3B0AF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661" y="6367556"/>
            <a:ext cx="2743200" cy="365125"/>
          </a:xfrm>
        </p:spPr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1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078A006-62CB-660E-50D8-600C99CF5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29C0579-2696-6E1C-4EAF-F97C049ECD0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915526" y="2126427"/>
            <a:ext cx="3943351" cy="2360941"/>
          </a:xfrm>
        </p:spPr>
        <p:txBody>
          <a:bodyPr/>
          <a:lstStyle/>
          <a:p>
            <a:pPr lvl="0"/>
            <a:r>
              <a:rPr lang="en-US" dirty="0" err="1"/>
              <a:t>Простота</a:t>
            </a:r>
            <a:endParaRPr lang="en-US" dirty="0"/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Интерпретируемость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/>
              <a:t>Эффективность</a:t>
            </a:r>
            <a:endParaRPr lang="en-US" dirty="0"/>
          </a:p>
          <a:p>
            <a:endParaRPr lang="ru-RU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3ED512A-E7FD-0AB0-C325-930912ED6ED2}"/>
              </a:ext>
            </a:extLst>
          </p:cNvPr>
          <p:cNvSpPr txBox="1">
            <a:spLocks/>
          </p:cNvSpPr>
          <p:nvPr/>
        </p:nvSpPr>
        <p:spPr>
          <a:xfrm>
            <a:off x="7668380" y="1741416"/>
            <a:ext cx="3633537" cy="2152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Symbol" panose="05050102010706020507" pitchFamily="18" charset="2"/>
              <a:buChar char=""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A0A6DE-2FAE-56A2-16A8-46555682993D}"/>
              </a:ext>
            </a:extLst>
          </p:cNvPr>
          <p:cNvSpPr txBox="1"/>
          <p:nvPr/>
        </p:nvSpPr>
        <p:spPr>
          <a:xfrm>
            <a:off x="7858877" y="1443841"/>
            <a:ext cx="45236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Линейность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Предположения о распределении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Выбросы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Мультиколлинеарность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Ограниченность в предсказаниях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83E4E9-FFC6-BA47-BE38-66679E52F1E4}"/>
              </a:ext>
            </a:extLst>
          </p:cNvPr>
          <p:cNvCxnSpPr>
            <a:cxnSpLocks/>
          </p:cNvCxnSpPr>
          <p:nvPr/>
        </p:nvCxnSpPr>
        <p:spPr>
          <a:xfrm>
            <a:off x="7858877" y="1659285"/>
            <a:ext cx="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5504D502-89AD-CE6F-CA4B-E68EA614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661" y="6367556"/>
            <a:ext cx="2743200" cy="365125"/>
          </a:xfrm>
        </p:spPr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10</a:t>
            </a:fld>
            <a:r>
              <a:rPr lang="en-US" dirty="0"/>
              <a:t> of 13</a:t>
            </a:r>
          </a:p>
        </p:txBody>
      </p:sp>
      <p:pic>
        <p:nvPicPr>
          <p:cNvPr id="49" name="Content Placeholder 3">
            <a:extLst>
              <a:ext uri="{FF2B5EF4-FFF2-40B4-BE49-F238E27FC236}">
                <a16:creationId xmlns:a16="http://schemas.microsoft.com/office/drawing/2014/main" id="{CAB7ED37-AE9F-DABC-02EB-83CECE375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48" y="577357"/>
            <a:ext cx="2422358" cy="4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79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5CC5FF6-C911-4883-B5F7-F5F3E29A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E2200F-ED39-40A1-A6F7-65A45ED6D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26E6E6-780F-4A0A-A5F4-00A5D98CD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0CE67C6-550F-4926-A0C6-3B04D1356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FE779B0-F7A5-4CC4-866E-BE631E493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0C0F8B-0FF1-48AC-AAFF-ADE67F5D3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933A1D7-4610-4093-8383-604286D8C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F812992-42FB-42E1-BDF9-82281909A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0B7AC02-CE8D-437F-AC5D-838D3B45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630936"/>
            <a:ext cx="5815651" cy="2702018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ru-RU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AE5E3E-9489-4D5A-A458-72C3E481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E06513A-997E-439F-88F7-33C92E745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00000">
            <a:off x="7037257" y="2562815"/>
            <a:ext cx="3065910" cy="306591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63B796-84D7-4069-93D0-7A496A03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A77F8F-E829-4314-9F44-36169F75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D18253-A2A5-4168-A077-5A4A9C532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AC9C54-D328-4591-AE19-1C4E335C7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74A6996-7D92-4A5D-B88C-3B3E56C6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0F18B95-9F0D-423C-9242-0FBEC7276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410E918-5C84-4D9A-9CFE-CD3CCB17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60608" y="2568069"/>
            <a:ext cx="1381607" cy="13816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55E557-343E-0D8D-AA7A-475C5C5E2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6"/>
          <a:stretch/>
        </p:blipFill>
        <p:spPr>
          <a:xfrm>
            <a:off x="7199966" y="630936"/>
            <a:ext cx="4028513" cy="3114209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B138BDDD-D054-4F0A-BB1F-9D016848D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3" y="774915"/>
            <a:ext cx="304800" cy="429768"/>
            <a:chOff x="215328" y="-46937"/>
            <a:chExt cx="304800" cy="277384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CB9B538-BCFF-41C2-87A8-28853C399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D34C8C8-72AB-40F5-87DE-E7AE196F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DA1E9C3-A70A-49DD-AD8F-5E768B24F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C92A81C-B9D6-4A1C-BE78-377104DBE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5AC4472-E842-4CF4-BD50-983305EDB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2EE92C3-E117-4FC2-A305-586C89CA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A6FE6FB-7083-4B79-B1FD-B08855376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6D5D4DA-BEE4-4C4F-9CA9-0D068AAB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B1644A-A3F6-44EF-AC1D-F2CB55C9F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E88FC08-D56F-45D4-AC54-B89F6469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A9CDF2D-7A78-4571-B1C1-857192D4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E46C3A6-A8E2-4FBB-B6F8-FBEA0D90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D35E17C-3C3F-401E-875C-1BA82BBA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8C01EF9-F43C-4B12-BBF9-A20421C7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641" y="3501529"/>
            <a:ext cx="5815651" cy="2627978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regression –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это один из самых хороших алгоритмов для анализа данных и предсказания будущих значений. Однако, она имеет ограничения, и для ее использования необходимы чистые и обработанные данные.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DFE906-39BF-81B2-F432-60D2ABFFD8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1" r="15464" b="15755"/>
          <a:stretch/>
        </p:blipFill>
        <p:spPr>
          <a:xfrm>
            <a:off x="7199966" y="3985182"/>
            <a:ext cx="4028513" cy="368940"/>
          </a:xfrm>
          <a:prstGeom prst="rect">
            <a:avLst/>
          </a:prstGeom>
        </p:spPr>
      </p:pic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12F53F7B-ED56-F9FA-ADDE-3DB49BA8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09360"/>
            <a:ext cx="1068376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Slide </a:t>
            </a:r>
            <a:fld id="{33696F10-44A8-48A9-BCB4-F753F93E9838}" type="slidenum">
              <a:rPr lang="ru-RU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11</a:t>
            </a:fld>
            <a:r>
              <a:rPr lang="en-US" dirty="0">
                <a:solidFill>
                  <a:schemeClr val="bg1"/>
                </a:solidFill>
              </a:rPr>
              <a:t> of 13</a:t>
            </a:r>
          </a:p>
        </p:txBody>
      </p:sp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1B6CD794-D81E-FA24-2CB5-8A24978D0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EDFC76-8136-D9D7-A085-F6F1A4815BC7}"/>
              </a:ext>
            </a:extLst>
          </p:cNvPr>
          <p:cNvSpPr txBox="1"/>
          <p:nvPr/>
        </p:nvSpPr>
        <p:spPr>
          <a:xfrm>
            <a:off x="7827071" y="4525096"/>
            <a:ext cx="2837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https://www.kaggle.com/code/strikoder/randomizedsearchcv-pipeline-ann/notebook</a:t>
            </a:r>
          </a:p>
        </p:txBody>
      </p:sp>
    </p:spTree>
    <p:extLst>
      <p:ext uri="{BB962C8B-B14F-4D97-AF65-F5344CB8AC3E}">
        <p14:creationId xmlns:p14="http://schemas.microsoft.com/office/powerpoint/2010/main" val="200526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031" y="585787"/>
            <a:ext cx="338488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Источиники</a:t>
            </a:r>
            <a:endParaRPr lang="en-US" sz="4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2438400"/>
            <a:ext cx="10688053" cy="37385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https://scikit-learn.org/stable/modules/generated/sklearn.linear_model.LinearRegression.html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https://habr.com/ru/post/278513/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Montgomery, D. C., Peck, E. A., &amp; Vining, G. G. (2012). Introduction to linear regression analysis (5th ed.). John Wiley &amp; Sons. (p. 38)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Kumari, Khushbu &amp; Yadav, </a:t>
            </a:r>
            <a:r>
              <a:rPr lang="en-US" dirty="0" err="1"/>
              <a:t>Suniti</a:t>
            </a:r>
            <a:r>
              <a:rPr lang="en-US" dirty="0"/>
              <a:t>. (2018). Linear regression analysis study. Journal of the Practice of Cardiovascular Sciences. 4. 33. 10.4103/jpcs.jpcs_8_18.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Gujarati, D. N. (2018). Linear Regression: A Mathematical Introduction.</a:t>
            </a:r>
            <a:endParaRPr lang="en-US" dirty="0">
              <a:hlinkClick r:id="rId3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4E0D2-0D91-FFAE-B8E2-D23A29AF4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3DA57D9-903D-D7F2-6BF1-1C5DF9DC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661" y="6367556"/>
            <a:ext cx="2743200" cy="365125"/>
          </a:xfrm>
        </p:spPr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12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278656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1DB82692-47F4-8949-2C99-62000DDFB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80CE474-C12B-86E3-8C9D-924E29B3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Slide </a:t>
            </a:r>
            <a:fld id="{33696F10-44A8-48A9-BCB4-F753F93E9838}" type="slidenum">
              <a:rPr lang="ru-RU" smtClean="0">
                <a:solidFill>
                  <a:schemeClr val="bg1"/>
                </a:solidFill>
              </a:rPr>
              <a:pPr/>
              <a:t>13</a:t>
            </a:fld>
            <a:r>
              <a:rPr lang="en-US" dirty="0">
                <a:solidFill>
                  <a:schemeClr val="bg1"/>
                </a:solidFill>
              </a:rPr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219650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Линейные модели</a:t>
            </a: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148C54D8-9E3F-3B90-1832-55E2B5638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99" y="2139351"/>
            <a:ext cx="8500400" cy="3892481"/>
          </a:xfrm>
          <a:prstGeom prst="rect">
            <a:avLst/>
          </a:prstGeom>
        </p:spPr>
      </p:pic>
      <p:pic>
        <p:nvPicPr>
          <p:cNvPr id="5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AB6F0C3E-32EE-1C1E-351F-1A0EE9FF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2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3634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73DCE3FA-96A9-CBE4-B708-B87FB3DC0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3" r="50111" b="32534"/>
          <a:stretch/>
        </p:blipFill>
        <p:spPr>
          <a:xfrm>
            <a:off x="7648150" y="3112393"/>
            <a:ext cx="2355112" cy="2271388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AED861BF-8220-7C6F-ECDF-D5D7ABDE2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80"/>
          <a:stretch/>
        </p:blipFill>
        <p:spPr>
          <a:xfrm>
            <a:off x="5889443" y="869820"/>
            <a:ext cx="6018129" cy="1882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</a:t>
            </a:r>
            <a:r>
              <a:rPr lang="en-US" sz="5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sz="5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линейной</a:t>
            </a:r>
            <a:r>
              <a:rPr lang="en-US" sz="5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регрессии</a:t>
            </a:r>
            <a:endParaRPr lang="en-US" sz="54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CC038854-B4A7-0450-6461-F7A622805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9A63FF-EDF3-0242-724D-C9B38C5C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3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253682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1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14" y="2366211"/>
            <a:ext cx="5218120" cy="1562728"/>
          </a:xfrm>
        </p:spPr>
        <p:txBody>
          <a:bodyPr anchor="b">
            <a:normAutofit fontScale="90000"/>
          </a:bodyPr>
          <a:lstStyle/>
          <a:p>
            <a:r>
              <a:rPr lang="ru-RU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Формула для линейной регрессии </a:t>
            </a:r>
          </a:p>
        </p:txBody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574901B-FA8C-005B-302D-8FC81E0FD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54" y="195434"/>
            <a:ext cx="5994198" cy="2952141"/>
          </a:xfrm>
          <a:prstGeom prst="rect">
            <a:avLst/>
          </a:prstGeom>
        </p:spPr>
      </p:pic>
      <p:pic>
        <p:nvPicPr>
          <p:cNvPr id="5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6A18C6-A921-A889-E5C3-B5AD136B555A}"/>
              </a:ext>
            </a:extLst>
          </p:cNvPr>
          <p:cNvSpPr txBox="1"/>
          <p:nvPr/>
        </p:nvSpPr>
        <p:spPr>
          <a:xfrm>
            <a:off x="316406" y="4411882"/>
            <a:ext cx="6112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зависимую переменную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β</a:t>
            </a:r>
            <a:r>
              <a:rPr lang="en-US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коэффициенты регрессии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Ѯ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остаточная ошибка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B0BBFAA-8751-47D6-ECE8-3E0D30AC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4</a:t>
            </a:fld>
            <a:r>
              <a:rPr lang="en-US" dirty="0"/>
              <a:t> of 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8C063F-DB49-F712-5A9D-17687014F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27" y="3147575"/>
            <a:ext cx="5468547" cy="31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1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18" y="974619"/>
            <a:ext cx="3846094" cy="8015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B94A28-CB8C-6C94-0FED-C06208DC4694}"/>
              </a:ext>
            </a:extLst>
          </p:cNvPr>
          <p:cNvSpPr txBox="1">
            <a:spLocks/>
          </p:cNvSpPr>
          <p:nvPr/>
        </p:nvSpPr>
        <p:spPr>
          <a:xfrm>
            <a:off x="0" y="2153713"/>
            <a:ext cx="5181598" cy="3067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Предсказание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продаж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в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зависимости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от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рекламы</a:t>
            </a:r>
            <a:endParaRPr lang="en-US" sz="20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определение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влияния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года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выпуска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на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стоимость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автомобиля</a:t>
            </a:r>
            <a:endParaRPr lang="en-US" sz="20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предсказание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температуры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воздуха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на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основе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времени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года</a:t>
            </a:r>
            <a:endParaRPr lang="en-US" sz="20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предсказание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цены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на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аренду</a:t>
            </a:r>
            <a:r>
              <a:rPr lang="en-US" sz="2000" dirty="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квартир</a:t>
            </a:r>
            <a:endParaRPr lang="en-US" sz="20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1F19DB6-B09D-4765-18AA-618C3B2B1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84" y="3193686"/>
            <a:ext cx="4470491" cy="2920362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81" y="6435550"/>
            <a:ext cx="2121994" cy="387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E49119-F48C-ACAE-4C31-25CB08DF0D0E}"/>
              </a:ext>
            </a:extLst>
          </p:cNvPr>
          <p:cNvSpPr txBox="1"/>
          <p:nvPr/>
        </p:nvSpPr>
        <p:spPr>
          <a:xfrm>
            <a:off x="8212798" y="6121814"/>
            <a:ext cx="3778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https://github.com/Strikoder/DS-ML-DL/tree/main/Projects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4EF6C1F0-1B5A-BDF6-1CA3-A7D1F019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5</a:t>
            </a:fld>
            <a:r>
              <a:rPr lang="en-US" dirty="0"/>
              <a:t> of 13</a:t>
            </a:r>
          </a:p>
        </p:txBody>
      </p:sp>
      <p:pic>
        <p:nvPicPr>
          <p:cNvPr id="44" name="Picture 43" descr="Chart, scatter chart&#10;&#10;Description automatically generated">
            <a:extLst>
              <a:ext uri="{FF2B5EF4-FFF2-40B4-BE49-F238E27FC236}">
                <a16:creationId xmlns:a16="http://schemas.microsoft.com/office/drawing/2014/main" id="{30039D08-C4FF-AAF9-DA92-7906D958B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635" y="-234330"/>
            <a:ext cx="4470491" cy="308465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7493A6D-9622-08DF-B9D5-21464A6D5E11}"/>
              </a:ext>
            </a:extLst>
          </p:cNvPr>
          <p:cNvSpPr txBox="1"/>
          <p:nvPr/>
        </p:nvSpPr>
        <p:spPr>
          <a:xfrm>
            <a:off x="8212798" y="2850328"/>
            <a:ext cx="34376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/>
              <a:t>https://sysblok.ru/glossary/</a:t>
            </a:r>
            <a:r>
              <a:rPr lang="ru-RU" sz="1100" dirty="0"/>
              <a:t>chto-takoe-linejnaja-regressija</a:t>
            </a:r>
            <a:r>
              <a:rPr lang="ru-RU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9048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8779" y="156056"/>
            <a:ext cx="2913561" cy="461865"/>
          </a:xfrm>
        </p:spPr>
        <p:txBody>
          <a:bodyPr/>
          <a:lstStyle/>
          <a:p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Функция потерь</a:t>
            </a:r>
            <a:endParaRPr lang="ru-RU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49187-24F1-892A-1BA0-9CE66F3D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6</a:t>
            </a:fld>
            <a:r>
              <a:rPr lang="en-US" dirty="0"/>
              <a:t> of 13</a:t>
            </a:r>
          </a:p>
        </p:txBody>
      </p:sp>
      <p:pic>
        <p:nvPicPr>
          <p:cNvPr id="9" name="Picture 8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D16C6B2D-7C34-7769-36BF-E8866BADD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30" y="597547"/>
            <a:ext cx="3209925" cy="866775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1639D6A-2A39-9C05-53C6-17D64E70B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8780" y="3957364"/>
            <a:ext cx="2913560" cy="496715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выбор больших шагов</a:t>
            </a:r>
            <a:endParaRPr lang="ru-RU" dirty="0"/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1596DBD3-1772-E73F-0543-C5C7DEA4A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68" y="4454079"/>
            <a:ext cx="2033633" cy="1770955"/>
          </a:xfrm>
          <a:prstGeom prst="rect">
            <a:avLst/>
          </a:prstGeom>
        </p:spPr>
      </p:pic>
      <p:sp>
        <p:nvSpPr>
          <p:cNvPr id="52" name="Subtitle 2">
            <a:extLst>
              <a:ext uri="{FF2B5EF4-FFF2-40B4-BE49-F238E27FC236}">
                <a16:creationId xmlns:a16="http://schemas.microsoft.com/office/drawing/2014/main" id="{C2F7FD32-F37E-6159-90D2-216C6043A7A1}"/>
              </a:ext>
            </a:extLst>
          </p:cNvPr>
          <p:cNvSpPr txBox="1">
            <a:spLocks/>
          </p:cNvSpPr>
          <p:nvPr/>
        </p:nvSpPr>
        <p:spPr>
          <a:xfrm>
            <a:off x="8678780" y="1473845"/>
            <a:ext cx="2844826" cy="40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Градиентный спуск</a:t>
            </a:r>
          </a:p>
        </p:txBody>
      </p:sp>
      <p:pic>
        <p:nvPicPr>
          <p:cNvPr id="58" name="Picture 57" descr="Diagram&#10;&#10;Description automatically generated">
            <a:extLst>
              <a:ext uri="{FF2B5EF4-FFF2-40B4-BE49-F238E27FC236}">
                <a16:creationId xmlns:a16="http://schemas.microsoft.com/office/drawing/2014/main" id="{A3A72086-25FE-421E-EA92-20795E86D7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8496230" y="1918729"/>
            <a:ext cx="3360366" cy="203863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DA830A-C24C-89D0-8CD4-3570C9256DB1}"/>
              </a:ext>
            </a:extLst>
          </p:cNvPr>
          <p:cNvSpPr txBox="1"/>
          <p:nvPr/>
        </p:nvSpPr>
        <p:spPr>
          <a:xfrm>
            <a:off x="599660" y="1506886"/>
            <a:ext cx="485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функция потерь</a:t>
            </a:r>
            <a:r>
              <a:rPr lang="en-US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- </a:t>
            </a:r>
            <a:r>
              <a:rPr lang="ru-RU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измеряет соответствие модели данным. В линейной регрессии используется MSE. Цель - минимизировать функцию, настраивая параметры.</a:t>
            </a:r>
            <a:endParaRPr lang="en-US" sz="1800" dirty="0">
              <a:solidFill>
                <a:srgbClr val="11111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Градиентный спуск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Метод минимизации ошибки линейной регрессии, итеративно обновляющий коэффициенты.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1111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C0BFF-40D9-6475-88E7-DC44DB19B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522939"/>
            <a:ext cx="10506456" cy="81055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D1D5DB"/>
                </a:solidFill>
                <a:latin typeface="Söhne"/>
              </a:rPr>
              <a:t>Р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егуляризация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ru-RU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Ridge - Lasso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B7328E8-6B89-ECEA-7393-0B1D2F04B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/>
          <a:stretch/>
        </p:blipFill>
        <p:spPr>
          <a:xfrm>
            <a:off x="-1" y="3976739"/>
            <a:ext cx="4066675" cy="1192420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3D1A33BB-3259-E1F0-DD12-67A6B59EC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92" y="3490175"/>
            <a:ext cx="3630168" cy="2132723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7EFF30-B3D7-CDF9-A4F6-BB293F592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28" y="3778014"/>
            <a:ext cx="3807997" cy="155704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C1659270-E396-DF10-0695-9C46EC64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661" y="6367556"/>
            <a:ext cx="2743200" cy="365125"/>
          </a:xfrm>
        </p:spPr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7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7390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EF78C06F-F0A4-DA9E-86FE-44A38D166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 t="1992" r="54924" b="35127"/>
          <a:stretch/>
        </p:blipFill>
        <p:spPr>
          <a:xfrm>
            <a:off x="985024" y="2759758"/>
            <a:ext cx="4763084" cy="2911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F1A527-7581-762C-FA26-2E5586908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131" y="1829293"/>
            <a:ext cx="4451350" cy="445135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CD2594-7963-71EF-C947-6015B8946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48" y="577357"/>
            <a:ext cx="2422358" cy="4195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3" y="248038"/>
            <a:ext cx="7820526" cy="11592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ru-RU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множественной линейной регрессии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B7080CE-8170-845B-8277-FEF8D47D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661" y="6367556"/>
            <a:ext cx="2743200" cy="365125"/>
          </a:xfrm>
        </p:spPr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8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1506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F1C3-E6F7-AA6D-F98C-3D645F5FE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METRICS</a:t>
            </a:r>
            <a:endParaRPr lang="ru-RU" sz="54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2A17FA9-CC4B-1875-F037-16B152968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41093"/>
            <a:ext cx="11496821" cy="3535273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6AFB141-F3A9-244A-9D53-13BB8AEB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9661" y="6367556"/>
            <a:ext cx="2743200" cy="365125"/>
          </a:xfrm>
        </p:spPr>
        <p:txBody>
          <a:bodyPr/>
          <a:lstStyle/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9</a:t>
            </a:fld>
            <a:r>
              <a:rPr lang="en-US" dirty="0"/>
              <a:t> of 13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61534D0-B643-9C78-ADC9-0642397E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04" y="6373885"/>
            <a:ext cx="2121994" cy="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1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378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Symbol</vt:lpstr>
      <vt:lpstr>Trebuchet MS</vt:lpstr>
      <vt:lpstr>Office Theme</vt:lpstr>
      <vt:lpstr>PowerPoint Presentation</vt:lpstr>
      <vt:lpstr>Линейные модели</vt:lpstr>
      <vt:lpstr>Принцип работы линейной регрессии</vt:lpstr>
      <vt:lpstr>Формула для линейной регрессии </vt:lpstr>
      <vt:lpstr>Примеры</vt:lpstr>
      <vt:lpstr>выбор больших шагов</vt:lpstr>
      <vt:lpstr>PowerPoint Presentation</vt:lpstr>
      <vt:lpstr>Модель множественной линейной регрессии</vt:lpstr>
      <vt:lpstr>METRICS</vt:lpstr>
      <vt:lpstr>PowerPoint Presentation</vt:lpstr>
      <vt:lpstr>Заключение</vt:lpstr>
      <vt:lpstr>Источиники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Alamin Yassin</dc:creator>
  <cp:lastModifiedBy>Mohamad Alamin Yassin</cp:lastModifiedBy>
  <cp:revision>46</cp:revision>
  <dcterms:created xsi:type="dcterms:W3CDTF">2023-02-21T11:21:10Z</dcterms:created>
  <dcterms:modified xsi:type="dcterms:W3CDTF">2023-03-01T13:36:00Z</dcterms:modified>
</cp:coreProperties>
</file>