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8" r:id="rId10"/>
    <p:sldId id="264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6179DA-39F8-620D-08FA-2BD8EC23B3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C2C05-B255-17A9-F529-B32C41A13E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F1E2B-6DBF-4F35-A50D-3094C3F22BA7}" type="datetimeFigureOut">
              <a:rPr lang="ru-RU" smtClean="0"/>
              <a:t>14.09.2023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7103-B25B-39CF-94FF-6632A4C9A0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7C6DB-7D08-E149-01F8-8A1998A5E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00C65-C40B-4ED8-99D2-D69D9C606D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228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234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3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08110AC-6531-E7B5-6D4B-A2A2B287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593" y="7641068"/>
            <a:ext cx="3291840" cy="438150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AEF9-1FBC-E047-0748-12FC523E0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C77D-CA7C-CE83-150B-04662460B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73B3-765A-4E66-901D-72C184B4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18967" y="7627618"/>
            <a:ext cx="3291840" cy="438150"/>
          </a:xfrm>
        </p:spPr>
        <p:txBody>
          <a:bodyPr/>
          <a:lstStyle/>
          <a:p>
            <a:fld id="{376A6853-65C9-448C-A352-22E933D678F8}" type="datetime1">
              <a:rPr lang="ru-RU" smtClean="0"/>
              <a:t>14.09.2023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F454-25FC-7706-3AB4-F18027909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64B2E-004D-4D1B-832B-16FC2AB2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9593" y="7641068"/>
            <a:ext cx="3291840" cy="438150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11</a:t>
            </a:r>
          </a:p>
        </p:txBody>
      </p:sp>
    </p:spTree>
    <p:extLst>
      <p:ext uri="{BB962C8B-B14F-4D97-AF65-F5344CB8AC3E}">
        <p14:creationId xmlns:p14="http://schemas.microsoft.com/office/powerpoint/2010/main" val="358505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A8D5ED-3A8B-9025-8199-3F05E06CD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9593" y="7641068"/>
            <a:ext cx="3291840" cy="438150"/>
          </a:xfrm>
        </p:spPr>
        <p:txBody>
          <a:bodyPr/>
          <a:lstStyle>
            <a:lvl1pPr algn="l"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33696F10-44A8-48A9-BCB4-F753F93E9838}" type="slidenum">
              <a:rPr lang="ru-RU" smtClean="0"/>
              <a:pPr/>
              <a:t>‹#›</a:t>
            </a:fld>
            <a:r>
              <a:rPr lang="en-US" dirty="0"/>
              <a:t> of 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lob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65" t="20120"/>
          <a:stretch/>
        </p:blipFill>
        <p:spPr>
          <a:xfrm>
            <a:off x="0" y="0"/>
            <a:ext cx="8666294" cy="6573802"/>
          </a:xfrm>
          <a:prstGeom prst="rect">
            <a:avLst/>
          </a:prstGeom>
        </p:spPr>
      </p:pic>
      <p:pic>
        <p:nvPicPr>
          <p:cNvPr id="2" name="Picture 1" descr="cove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5816"/>
            <a:ext cx="14630400" cy="4640581"/>
          </a:xfrm>
          <a:prstGeom prst="rect">
            <a:avLst/>
          </a:prstGeom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6123409" y="4863181"/>
            <a:ext cx="7499447" cy="1390806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520" dirty="0">
                <a:solidFill>
                  <a:schemeClr val="bg1"/>
                </a:solidFill>
                <a:latin typeface="Calibri (Body)"/>
                <a:cs typeface="Trebuchet MS"/>
              </a:rPr>
              <a:t>Яссин Мохмад Аламин,</a:t>
            </a:r>
          </a:p>
          <a:p>
            <a:pPr algn="l"/>
            <a:r>
              <a:rPr lang="ru-RU" sz="3520" dirty="0">
                <a:solidFill>
                  <a:schemeClr val="bg1"/>
                </a:solidFill>
                <a:latin typeface="Calibri (Body)"/>
                <a:cs typeface="Trebuchet MS"/>
              </a:rPr>
              <a:t>НКНбд-01-20</a:t>
            </a:r>
            <a:endParaRPr lang="en-US" sz="3520" dirty="0">
              <a:solidFill>
                <a:schemeClr val="bg1"/>
              </a:solidFill>
              <a:latin typeface="Calibri (Body)"/>
              <a:cs typeface="Trebuchet M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916572" y="1209248"/>
            <a:ext cx="7499447" cy="1102740"/>
          </a:xfrm>
          <a:prstGeom prst="rect">
            <a:avLst/>
          </a:prstGeom>
        </p:spPr>
        <p:txBody>
          <a:bodyPr vert="horz" lIns="146304" tIns="73152" rIns="146304" bIns="73152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480" dirty="0">
                <a:solidFill>
                  <a:schemeClr val="tx1">
                    <a:lumMod val="65000"/>
                    <a:lumOff val="35000"/>
                  </a:schemeClr>
                </a:solidFill>
                <a:cs typeface="Trebuchet MS"/>
              </a:rPr>
              <a:t>Фишинг</a:t>
            </a:r>
            <a:endParaRPr lang="en-US" sz="6480" dirty="0">
              <a:solidFill>
                <a:schemeClr val="tx1">
                  <a:lumMod val="65000"/>
                  <a:lumOff val="35000"/>
                </a:schemeClr>
              </a:solidFill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46" y="4446387"/>
            <a:ext cx="4567540" cy="833588"/>
          </a:xfrm>
          <a:prstGeom prst="rect">
            <a:avLst/>
          </a:prstGeom>
        </p:spPr>
      </p:pic>
      <p:pic>
        <p:nvPicPr>
          <p:cNvPr id="3" name="Shape 57">
            <a:extLst>
              <a:ext uri="{FF2B5EF4-FFF2-40B4-BE49-F238E27FC236}">
                <a16:creationId xmlns:a16="http://schemas.microsoft.com/office/drawing/2014/main" id="{9EC8752C-BB1A-E417-A9AE-0DB4965625A4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66347" y="910330"/>
            <a:ext cx="2587083" cy="2066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A79E99-2A37-9113-FF04-45CE62231D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5" t="27635" r="33072" b="32196"/>
          <a:stretch/>
        </p:blipFill>
        <p:spPr>
          <a:xfrm>
            <a:off x="604872" y="4114800"/>
            <a:ext cx="1519203" cy="141427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123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10" name="Text 8"/>
          <p:cNvSpPr/>
          <p:nvPr/>
        </p:nvSpPr>
        <p:spPr>
          <a:xfrm>
            <a:off x="4841557" y="266961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pic>
        <p:nvPicPr>
          <p:cNvPr id="2052" name="Picture 4" descr="Комикс мем: &quot;Спасибо за внимание!&quot; - Комиксы - Meme-arsenal.com">
            <a:extLst>
              <a:ext uri="{FF2B5EF4-FFF2-40B4-BE49-F238E27FC236}">
                <a16:creationId xmlns:a16="http://schemas.microsoft.com/office/drawing/2014/main" id="{89AFD055-8300-011C-FD39-4B83664AB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25"/>
          <a:stretch/>
        </p:blipFill>
        <p:spPr bwMode="auto">
          <a:xfrm>
            <a:off x="1086660" y="635697"/>
            <a:ext cx="12457079" cy="69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33">
            <a:extLst>
              <a:ext uri="{FF2B5EF4-FFF2-40B4-BE49-F238E27FC236}">
                <a16:creationId xmlns:a16="http://schemas.microsoft.com/office/drawing/2014/main" id="{C821E14D-7557-B817-0A94-F0C50CF2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030200" y="7791450"/>
            <a:ext cx="1514475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10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52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85725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7472112" y="2482334"/>
            <a:ext cx="5332690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Фишинг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7482509" y="3640157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Фишинг - это вид киберпреступности, где злоумышленники пытаются получить личную информацию, такую как пароли и данные банковских карт, путем маскировки под надежные источники. Узнайте больше о фишинге и как защитить себя.</a:t>
            </a:r>
            <a:endParaRPr lang="en-US" sz="1750" dirty="0"/>
          </a:p>
        </p:txBody>
      </p:sp>
      <p:sp>
        <p:nvSpPr>
          <p:cNvPr id="11" name="Slide Number Placeholder 33">
            <a:extLst>
              <a:ext uri="{FF2B5EF4-FFF2-40B4-BE49-F238E27FC236}">
                <a16:creationId xmlns:a16="http://schemas.microsoft.com/office/drawing/2014/main" id="{57A2937D-508E-29A6-49A2-EB3483D5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2835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2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Shape 63">
            <a:extLst>
              <a:ext uri="{FF2B5EF4-FFF2-40B4-BE49-F238E27FC236}">
                <a16:creationId xmlns:a16="http://schemas.microsoft.com/office/drawing/2014/main" id="{8F508597-BDD4-38A6-88B9-261A332F5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1590675"/>
            <a:ext cx="7229475" cy="504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97238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Виды Фишинга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51700" y="3851196"/>
            <a:ext cx="2590612" cy="2373392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51700" y="39030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Email Phishing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3709" y="4330254"/>
            <a:ext cx="2724827" cy="134445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Злоумышленники отправляют обманчивые электронные письма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2881275" y="3857626"/>
            <a:ext cx="2656088" cy="2427684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</p:sp>
      <p:sp>
        <p:nvSpPr>
          <p:cNvPr id="9" name="Text 7"/>
          <p:cNvSpPr/>
          <p:nvPr/>
        </p:nvSpPr>
        <p:spPr>
          <a:xfrm>
            <a:off x="2905977" y="389365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Spear Phishing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2915941" y="4305696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Аттаки относятся к конкретным лицам или организациям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841664" y="3851196"/>
            <a:ext cx="2520316" cy="2433753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</p:sp>
      <p:sp>
        <p:nvSpPr>
          <p:cNvPr id="12" name="Text 10"/>
          <p:cNvSpPr/>
          <p:nvPr/>
        </p:nvSpPr>
        <p:spPr>
          <a:xfrm>
            <a:off x="5850726" y="389703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Pharming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5856312" y="4302014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Аттаки относятся к Системе 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DNS</a:t>
            </a:r>
            <a:endParaRPr lang="en-US" sz="1750" dirty="0"/>
          </a:p>
        </p:txBody>
      </p:sp>
      <p:sp>
        <p:nvSpPr>
          <p:cNvPr id="15" name="Slide Number Placeholder 33">
            <a:extLst>
              <a:ext uri="{FF2B5EF4-FFF2-40B4-BE49-F238E27FC236}">
                <a16:creationId xmlns:a16="http://schemas.microsoft.com/office/drawing/2014/main" id="{1E28B947-3836-7AD1-29DB-E3927D45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2835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3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4917D377-DF23-8F72-6C8D-A8E7454923BB}"/>
              </a:ext>
            </a:extLst>
          </p:cNvPr>
          <p:cNvSpPr/>
          <p:nvPr/>
        </p:nvSpPr>
        <p:spPr>
          <a:xfrm>
            <a:off x="8666281" y="3851196"/>
            <a:ext cx="2700545" cy="2434114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71D9DA3B-EBD0-BCDA-C709-1BE293D09D3A}"/>
              </a:ext>
            </a:extLst>
          </p:cNvPr>
          <p:cNvSpPr/>
          <p:nvPr/>
        </p:nvSpPr>
        <p:spPr>
          <a:xfrm>
            <a:off x="8666281" y="390301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Vishing</a:t>
            </a:r>
            <a:endParaRPr lang="en-US" sz="2187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423606B3-9F3D-BBD2-1BB5-256FBD65B597}"/>
              </a:ext>
            </a:extLst>
          </p:cNvPr>
          <p:cNvSpPr/>
          <p:nvPr/>
        </p:nvSpPr>
        <p:spPr>
          <a:xfrm>
            <a:off x="8666281" y="4289714"/>
            <a:ext cx="2925723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Эта атака происходит через голосовые звонки</a:t>
            </a:r>
            <a:endParaRPr lang="en-US" sz="1750" dirty="0"/>
          </a:p>
        </p:txBody>
      </p:sp>
      <p:sp>
        <p:nvSpPr>
          <p:cNvPr id="18" name="Shape 9">
            <a:extLst>
              <a:ext uri="{FF2B5EF4-FFF2-40B4-BE49-F238E27FC236}">
                <a16:creationId xmlns:a16="http://schemas.microsoft.com/office/drawing/2014/main" id="{843DEC6D-E975-54EF-22E2-392B095ADC1F}"/>
              </a:ext>
            </a:extLst>
          </p:cNvPr>
          <p:cNvSpPr/>
          <p:nvPr/>
        </p:nvSpPr>
        <p:spPr>
          <a:xfrm>
            <a:off x="11671127" y="3851196"/>
            <a:ext cx="2700544" cy="2395538"/>
          </a:xfrm>
          <a:prstGeom prst="roundRect">
            <a:avLst>
              <a:gd name="adj" fmla="val 4238"/>
            </a:avLst>
          </a:prstGeom>
          <a:solidFill>
            <a:srgbClr val="161B23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91F30C3C-09D3-04D6-D2AE-950F720E8A1E}"/>
              </a:ext>
            </a:extLst>
          </p:cNvPr>
          <p:cNvSpPr/>
          <p:nvPr/>
        </p:nvSpPr>
        <p:spPr>
          <a:xfrm>
            <a:off x="11671127" y="390597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Smishing</a:t>
            </a:r>
            <a:endParaRPr lang="en-US" sz="2187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0A564BCC-FF5E-F472-7975-E7BB5F897F44}"/>
              </a:ext>
            </a:extLst>
          </p:cNvPr>
          <p:cNvSpPr/>
          <p:nvPr/>
        </p:nvSpPr>
        <p:spPr>
          <a:xfrm>
            <a:off x="11704098" y="4330254"/>
            <a:ext cx="2589030" cy="115665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u-RU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Фишинг через текстовые сообщения (</a:t>
            </a: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SMS)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158551" y="320992"/>
            <a:ext cx="6784994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Индикаторы Фишинга: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158551" y="1353263"/>
            <a:ext cx="981110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ru-RU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1.	Подозрительные отправители электронных писем</a:t>
            </a:r>
            <a:endParaRPr lang="en-US" sz="2624" dirty="0"/>
          </a:p>
        </p:txBody>
      </p:sp>
      <p:sp>
        <p:nvSpPr>
          <p:cNvPr id="8" name="Text 6"/>
          <p:cNvSpPr/>
          <p:nvPr/>
        </p:nvSpPr>
        <p:spPr>
          <a:xfrm>
            <a:off x="158552" y="2155506"/>
            <a:ext cx="450568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ru-RU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2.	Общие приветствия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58551" y="2958226"/>
            <a:ext cx="8458557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ru-RU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3.	Срочный или угрожающий тон сообщений</a:t>
            </a:r>
            <a:endParaRPr lang="en-US" sz="2624" dirty="0"/>
          </a:p>
        </p:txBody>
      </p:sp>
      <p:sp>
        <p:nvSpPr>
          <p:cNvPr id="15" name="Slide Number Placeholder 33">
            <a:extLst>
              <a:ext uri="{FF2B5EF4-FFF2-40B4-BE49-F238E27FC236}">
                <a16:creationId xmlns:a16="http://schemas.microsoft.com/office/drawing/2014/main" id="{A0087C5D-38CC-E0B7-EAA8-4E52874A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8551" y="7791450"/>
            <a:ext cx="1381840" cy="43815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4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B273A355-9F38-E999-A161-1E29DEBD55AB}"/>
              </a:ext>
            </a:extLst>
          </p:cNvPr>
          <p:cNvSpPr/>
          <p:nvPr/>
        </p:nvSpPr>
        <p:spPr>
          <a:xfrm>
            <a:off x="158552" y="3760946"/>
            <a:ext cx="110398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281"/>
              </a:lnSpc>
              <a:buNone/>
            </a:pPr>
            <a:r>
              <a:rPr lang="ru-RU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4.	Запросы на предоставление чувствительной информации</a:t>
            </a:r>
            <a:endParaRPr lang="en-US" sz="2624" dirty="0"/>
          </a:p>
        </p:txBody>
      </p:sp>
      <p:pic>
        <p:nvPicPr>
          <p:cNvPr id="18" name="Shape 91">
            <a:extLst>
              <a:ext uri="{FF2B5EF4-FFF2-40B4-BE49-F238E27FC236}">
                <a16:creationId xmlns:a16="http://schemas.microsoft.com/office/drawing/2014/main" id="{D9F450FF-C936-FFC5-97A8-AE8DB8C3BF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887" y="4345900"/>
            <a:ext cx="9572625" cy="379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011436"/>
            <a:ext cx="9036607" cy="9032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Кто является целью фишеров</a:t>
            </a: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?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7293053" y="2844523"/>
            <a:ext cx="45719" cy="4184928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6" name="Shape 4"/>
          <p:cNvSpPr/>
          <p:nvPr/>
        </p:nvSpPr>
        <p:spPr>
          <a:xfrm>
            <a:off x="7565172" y="324582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7" name="Shape 5"/>
          <p:cNvSpPr/>
          <p:nvPr/>
        </p:nvSpPr>
        <p:spPr>
          <a:xfrm>
            <a:off x="7065228" y="301811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8" name="Text 6"/>
          <p:cNvSpPr/>
          <p:nvPr/>
        </p:nvSpPr>
        <p:spPr>
          <a:xfrm>
            <a:off x="7246560" y="3059787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8537258" y="3066693"/>
            <a:ext cx="32004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ru-RU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Физические лица</a:t>
            </a:r>
            <a:endParaRPr lang="en-US" sz="2187" dirty="0"/>
          </a:p>
        </p:txBody>
      </p:sp>
      <p:sp>
        <p:nvSpPr>
          <p:cNvPr id="12" name="Shape 10"/>
          <p:cNvSpPr/>
          <p:nvPr/>
        </p:nvSpPr>
        <p:spPr>
          <a:xfrm>
            <a:off x="6287631" y="4845844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228" y="461813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2"/>
          <p:cNvSpPr/>
          <p:nvPr/>
        </p:nvSpPr>
        <p:spPr>
          <a:xfrm>
            <a:off x="7223700" y="465980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282486" y="4629746"/>
            <a:ext cx="38404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Бизнесы и корпорации</a:t>
            </a:r>
            <a:endParaRPr lang="en-US" sz="2187" dirty="0"/>
          </a:p>
        </p:txBody>
      </p:sp>
      <p:sp>
        <p:nvSpPr>
          <p:cNvPr id="20" name="Slide Number Placeholder 33">
            <a:extLst>
              <a:ext uri="{FF2B5EF4-FFF2-40B4-BE49-F238E27FC236}">
                <a16:creationId xmlns:a16="http://schemas.microsoft.com/office/drawing/2014/main" id="{1BF90F8A-DCAF-81BE-B2DE-AA0A5AA7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2835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5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EFFD9643-7952-9179-A6B2-2AD57839DDA9}"/>
              </a:ext>
            </a:extLst>
          </p:cNvPr>
          <p:cNvSpPr/>
          <p:nvPr/>
        </p:nvSpPr>
        <p:spPr>
          <a:xfrm>
            <a:off x="7565052" y="6492122"/>
            <a:ext cx="777597" cy="44410"/>
          </a:xfrm>
          <a:prstGeom prst="rect">
            <a:avLst/>
          </a:prstGeom>
          <a:solidFill>
            <a:srgbClr val="161B23"/>
          </a:solidFill>
          <a:ln/>
        </p:spPr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1A7119FD-FB2F-CB47-CCC2-8AE41D51D877}"/>
              </a:ext>
            </a:extLst>
          </p:cNvPr>
          <p:cNvSpPr/>
          <p:nvPr/>
        </p:nvSpPr>
        <p:spPr>
          <a:xfrm>
            <a:off x="7065228" y="6212444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CEDAE35F-4B92-626F-A6E4-3B2DD0A72474}"/>
              </a:ext>
            </a:extLst>
          </p:cNvPr>
          <p:cNvSpPr/>
          <p:nvPr/>
        </p:nvSpPr>
        <p:spPr>
          <a:xfrm>
            <a:off x="7223700" y="6254116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23" name="Text 13">
            <a:extLst>
              <a:ext uri="{FF2B5EF4-FFF2-40B4-BE49-F238E27FC236}">
                <a16:creationId xmlns:a16="http://schemas.microsoft.com/office/drawing/2014/main" id="{493B7468-EAB1-BA8B-DCAD-9C80BED09344}"/>
              </a:ext>
            </a:extLst>
          </p:cNvPr>
          <p:cNvSpPr/>
          <p:nvPr/>
        </p:nvSpPr>
        <p:spPr>
          <a:xfrm>
            <a:off x="8537258" y="6306979"/>
            <a:ext cx="45750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ru-RU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Государственные организации</a:t>
            </a:r>
            <a:endParaRPr lang="en-US" sz="218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304443" y="207763"/>
            <a:ext cx="662023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 err="1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Воздействие</a:t>
            </a: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Фишинга</a:t>
            </a:r>
            <a:endParaRPr lang="en-US" sz="4374" dirty="0"/>
          </a:p>
        </p:txBody>
      </p:sp>
      <p:sp>
        <p:nvSpPr>
          <p:cNvPr id="13" name="Text 11"/>
          <p:cNvSpPr/>
          <p:nvPr/>
        </p:nvSpPr>
        <p:spPr>
          <a:xfrm>
            <a:off x="7223700" y="4762024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7" name="Slide Number Placeholder 33">
            <a:extLst>
              <a:ext uri="{FF2B5EF4-FFF2-40B4-BE49-F238E27FC236}">
                <a16:creationId xmlns:a16="http://schemas.microsoft.com/office/drawing/2014/main" id="{7FCCDFA8-5CC2-6360-701E-B33ED9C0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162835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6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ow a successful phishing attack can hurt your organization | TechRepublic">
            <a:extLst>
              <a:ext uri="{FF2B5EF4-FFF2-40B4-BE49-F238E27FC236}">
                <a16:creationId xmlns:a16="http://schemas.microsoft.com/office/drawing/2014/main" id="{50E71124-409E-F4E2-8925-1919F09F1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72" y="4970264"/>
            <a:ext cx="75819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Ultimate Guide to Email Phishing - Email Uplers">
            <a:extLst>
              <a:ext uri="{FF2B5EF4-FFF2-40B4-BE49-F238E27FC236}">
                <a16:creationId xmlns:a16="http://schemas.microsoft.com/office/drawing/2014/main" id="{3EBAAF92-45BA-B0E6-BBD5-AE44288A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98" y="529235"/>
            <a:ext cx="5702300" cy="696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ED510BB-1BCB-6489-9FA5-58BD1E4C297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2855818" y="1395838"/>
            <a:ext cx="2602972" cy="29446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5A28D4E-3165-2008-D58D-CBDBCBFDDD2E}"/>
              </a:ext>
            </a:extLst>
          </p:cNvPr>
          <p:cNvSpPr/>
          <p:nvPr/>
        </p:nvSpPr>
        <p:spPr>
          <a:xfrm>
            <a:off x="2642402" y="3015256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b="1" u="sng" dirty="0">
                <a:solidFill>
                  <a:srgbClr val="0000FF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Click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2857AD-1196-7717-8F4C-FC3250B57757}"/>
              </a:ext>
            </a:extLst>
          </p:cNvPr>
          <p:cNvSpPr/>
          <p:nvPr/>
        </p:nvSpPr>
        <p:spPr>
          <a:xfrm>
            <a:off x="2302821" y="2544978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Please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F36D26-F6BC-8F1C-8018-A0924CC2EE26}"/>
              </a:ext>
            </a:extLst>
          </p:cNvPr>
          <p:cNvSpPr/>
          <p:nvPr/>
        </p:nvSpPr>
        <p:spPr>
          <a:xfrm>
            <a:off x="2749110" y="3569865"/>
            <a:ext cx="28163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To Confirm.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891D49-3AA4-597E-EF1C-A737111C1C9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60"/>
          <a:stretch/>
        </p:blipFill>
        <p:spPr>
          <a:xfrm>
            <a:off x="4333876" y="1673771"/>
            <a:ext cx="1464495" cy="13901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2542937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Технологические Решения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833199" y="4264938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Существуют различные технологические решения для защиты от фишинга, такие как антивирусные программы, файерволы и плагины для браузера. </a:t>
            </a:r>
            <a:endParaRPr lang="en-US" sz="1750" dirty="0"/>
          </a:p>
        </p:txBody>
      </p:sp>
      <p:sp>
        <p:nvSpPr>
          <p:cNvPr id="8" name="Slide Number Placeholder 33">
            <a:extLst>
              <a:ext uri="{FF2B5EF4-FFF2-40B4-BE49-F238E27FC236}">
                <a16:creationId xmlns:a16="http://schemas.microsoft.com/office/drawing/2014/main" id="{9D189AB7-FBEC-7B6C-8146-C7A3DA94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279" y="7781925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7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5 Anti-Phishing Software Tools to Protect Against Attacks">
            <a:extLst>
              <a:ext uri="{FF2B5EF4-FFF2-40B4-BE49-F238E27FC236}">
                <a16:creationId xmlns:a16="http://schemas.microsoft.com/office/drawing/2014/main" id="{AF4CB139-C5B6-3F45-8038-9053345B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9250" y="2360057"/>
            <a:ext cx="49720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4267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Заключение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627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6" name="Text 4"/>
          <p:cNvSpPr/>
          <p:nvPr/>
        </p:nvSpPr>
        <p:spPr>
          <a:xfrm>
            <a:off x="1014532" y="2669619"/>
            <a:ext cx="13716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555313" y="2704267"/>
            <a:ext cx="2636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Будьте осторожны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1555313" y="3273623"/>
            <a:ext cx="2905601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Постоянно проверяйте свою электронную почту и социальные сети на подозрительную активность.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4683085" y="2627948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0" name="Text 8"/>
          <p:cNvSpPr/>
          <p:nvPr/>
        </p:nvSpPr>
        <p:spPr>
          <a:xfrm>
            <a:off x="4841557" y="2669619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5405199" y="270426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Образование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5405199" y="3273623"/>
            <a:ext cx="2905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Узнайте больше о фишинге и способах его предотвращения, чтобы защитить свои данные.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33199" y="54463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161B23"/>
          </a:solidFill>
          <a:ln/>
        </p:spPr>
      </p:sp>
      <p:sp>
        <p:nvSpPr>
          <p:cNvPr id="14" name="Text 12"/>
          <p:cNvSpPr/>
          <p:nvPr/>
        </p:nvSpPr>
        <p:spPr>
          <a:xfrm>
            <a:off x="991672" y="5488067"/>
            <a:ext cx="18288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555313" y="5522714"/>
            <a:ext cx="27660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Установите защиту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1555313" y="6092071"/>
            <a:ext cx="67554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Воспользуйтесь технологическими решениями, чтобы обезопасить свои устройства и данные.</a:t>
            </a:r>
            <a:endParaRPr lang="en-US" sz="1750" dirty="0"/>
          </a:p>
        </p:txBody>
      </p:sp>
      <p:sp>
        <p:nvSpPr>
          <p:cNvPr id="19" name="Slide Number Placeholder 33">
            <a:extLst>
              <a:ext uri="{FF2B5EF4-FFF2-40B4-BE49-F238E27FC236}">
                <a16:creationId xmlns:a16="http://schemas.microsoft.com/office/drawing/2014/main" id="{970421C1-C310-A5FF-4E2B-6F18FA9F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279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8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A9F80C-1EC5-A241-A444-B4A96D8A18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3"/>
          <a:stretch/>
        </p:blipFill>
        <p:spPr>
          <a:xfrm>
            <a:off x="8310800" y="302362"/>
            <a:ext cx="6167631" cy="770816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93052CD-BC07-5C62-2846-98374F293C96}"/>
              </a:ext>
            </a:extLst>
          </p:cNvPr>
          <p:cNvSpPr/>
          <p:nvPr/>
        </p:nvSpPr>
        <p:spPr>
          <a:xfrm>
            <a:off x="9440937" y="954006"/>
            <a:ext cx="48113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N.Trouble@g.Harvard.edu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E406D-3F1D-1172-2119-925ABE6E2691}"/>
              </a:ext>
            </a:extLst>
          </p:cNvPr>
          <p:cNvSpPr/>
          <p:nvPr/>
        </p:nvSpPr>
        <p:spPr>
          <a:xfrm>
            <a:off x="9440937" y="1557133"/>
            <a:ext cx="44634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200" dirty="0">
                <a:ea typeface="Calibri" panose="020F0502020204030204" pitchFamily="34" charset="0"/>
                <a:cs typeface="Times New Roman" panose="02020603050405020304" pitchFamily="18" charset="0"/>
              </a:rPr>
              <a:t>Gary </a:t>
            </a:r>
            <a:r>
              <a:rPr lang="en-US" sz="3200" dirty="0" err="1">
                <a:ea typeface="Calibri" panose="020F0502020204030204" pitchFamily="34" charset="0"/>
                <a:cs typeface="Times New Roman" panose="02020603050405020304" pitchFamily="18" charset="0"/>
              </a:rPr>
              <a:t>Goodegg</a:t>
            </a:r>
            <a:endParaRPr lang="en-US" sz="32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C8F7E4-9044-C4A8-DFCF-E0C8E6FFDD25}"/>
              </a:ext>
            </a:extLst>
          </p:cNvPr>
          <p:cNvSpPr/>
          <p:nvPr/>
        </p:nvSpPr>
        <p:spPr>
          <a:xfrm>
            <a:off x="9471536" y="2160260"/>
            <a:ext cx="28044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HELP!!!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EA5066-E26D-2089-D63F-441823C796F2}"/>
              </a:ext>
            </a:extLst>
          </p:cNvPr>
          <p:cNvSpPr/>
          <p:nvPr/>
        </p:nvSpPr>
        <p:spPr>
          <a:xfrm>
            <a:off x="8417720" y="2947289"/>
            <a:ext cx="5788828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HI, </a:t>
            </a:r>
          </a:p>
          <a:p>
            <a:pPr marR="0" lvl="0">
              <a:spcBef>
                <a:spcPts val="600"/>
              </a:spcBef>
              <a:spcAft>
                <a:spcPts val="0"/>
              </a:spcAft>
            </a:pPr>
            <a:r>
              <a:rPr lang="en-US" sz="3600" dirty="0">
                <a:ea typeface="Calibri" panose="020F0502020204030204" pitchFamily="34" charset="0"/>
                <a:cs typeface="Times New Roman" panose="02020603050405020304" pitchFamily="18" charset="0"/>
              </a:rPr>
              <a:t>I need to submit this file for class but it won’t open on my computer. Can you PLEASE (!) save it as a PDF and send to me???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D6E5D6D-4CC8-08CE-173C-9DADE8E15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287" y="5977383"/>
            <a:ext cx="1597048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833199" y="1426726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ru-RU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Источники</a:t>
            </a:r>
            <a:endParaRPr lang="en-US" sz="4374" dirty="0"/>
          </a:p>
        </p:txBody>
      </p:sp>
      <p:sp>
        <p:nvSpPr>
          <p:cNvPr id="19" name="Slide Number Placeholder 33">
            <a:extLst>
              <a:ext uri="{FF2B5EF4-FFF2-40B4-BE49-F238E27FC236}">
                <a16:creationId xmlns:a16="http://schemas.microsoft.com/office/drawing/2014/main" id="{970421C1-C310-A5FF-4E2B-6F18FA9F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279" y="7791450"/>
            <a:ext cx="1381840" cy="4381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Slide </a:t>
            </a:r>
            <a:fld id="{33696F10-44A8-48A9-BCB4-F753F93E9838}" type="slidenum">
              <a:rPr lang="ru-RU" smtClean="0">
                <a:solidFill>
                  <a:schemeClr val="bg1"/>
                </a:solidFill>
              </a:rPr>
              <a:pPr/>
              <a:t>9</a:t>
            </a:fld>
            <a:r>
              <a:rPr lang="en-US" dirty="0">
                <a:solidFill>
                  <a:schemeClr val="bg1"/>
                </a:solidFill>
              </a:rPr>
              <a:t> of </a:t>
            </a:r>
            <a:r>
              <a:rPr lang="ru-RU" dirty="0">
                <a:solidFill>
                  <a:schemeClr val="bg1"/>
                </a:solidFill>
              </a:rPr>
              <a:t>10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65834D2-6ADD-A809-446E-6E200BCCA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23130"/>
              </p:ext>
            </p:extLst>
          </p:nvPr>
        </p:nvGraphicFramePr>
        <p:xfrm>
          <a:off x="833199" y="2645726"/>
          <a:ext cx="11957050" cy="25930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57050">
                  <a:extLst>
                    <a:ext uri="{9D8B030D-6E8A-4147-A177-3AD203B41FA5}">
                      <a16:colId xmlns:a16="http://schemas.microsoft.com/office/drawing/2014/main" val="2291238172"/>
                    </a:ext>
                  </a:extLst>
                </a:gridCol>
              </a:tblGrid>
              <a:tr h="51860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https://www.ibm.com/topics/phishing#:~:text=Phishing%20attacks%20are%20fraudulent%20emails,actions%20that%20expose%20themselves%20or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878365534"/>
                  </a:ext>
                </a:extLst>
              </a:tr>
              <a:tr h="51860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https://www.phishing.org/what-is-phishing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116221249"/>
                  </a:ext>
                </a:extLst>
              </a:tr>
              <a:tr h="51860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https://www.itgovernance.eu/blog/en/the-5-most-common-types-of-phishing-attack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782926765"/>
                  </a:ext>
                </a:extLst>
              </a:tr>
              <a:tr h="51860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https://support.microsoft.com/en-us/windows/protect-yourself-from-phishing-0c7ea947-ba98-3bd9-7184-430e1f860a44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408257698"/>
                  </a:ext>
                </a:extLst>
              </a:tr>
              <a:tr h="518605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https://consumer.ftc.gov/articles/how-recognize-and-avoid-phishing-scams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25716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6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374</Words>
  <Application>Microsoft Office PowerPoint</Application>
  <PresentationFormat>Custom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Roboto</vt:lpstr>
      <vt:lpstr>Roboto Slab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Яссин Мохамад Аламин</cp:lastModifiedBy>
  <cp:revision>12</cp:revision>
  <dcterms:created xsi:type="dcterms:W3CDTF">2023-09-13T05:40:15Z</dcterms:created>
  <dcterms:modified xsi:type="dcterms:W3CDTF">2023-09-14T06:31:54Z</dcterms:modified>
</cp:coreProperties>
</file>