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94E"/>
    <a:srgbClr val="249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4550" autoAdjust="0"/>
  </p:normalViewPr>
  <p:slideViewPr>
    <p:cSldViewPr snapToGrid="0">
      <p:cViewPr>
        <p:scale>
          <a:sx n="75" d="100"/>
          <a:sy n="75" d="100"/>
        </p:scale>
        <p:origin x="1724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8FE3A-6C26-4704-BE9A-69BE15CC4B37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F6AC-DB1B-4537-BBD4-FF3C76EFD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Deleting keeps you safe from cyber attackers. Reporting keeps you safe from your coworkers.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9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5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0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“When you report a phish, we review it and take appropriate actions based on risk.”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"No harm, no foul if the email message wasn't phishing."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"Forward to phishing account, not to your friends. Never send malicious links or malware to others."</a:t>
            </a:r>
            <a:endParaRPr lang="en-US" sz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8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45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Phishing is a significant risk,</a:t>
            </a:r>
            <a:r>
              <a:rPr lang="en-US" baseline="0" dirty="0"/>
              <a:t> so </a:t>
            </a:r>
            <a:r>
              <a:rPr lang="en-US" dirty="0"/>
              <a:t>If you get a phishing message, report it. </a:t>
            </a:r>
          </a:p>
          <a:p>
            <a:pPr marL="342900" indent="-342900">
              <a:buAutoNum type="arabicParenR"/>
            </a:pPr>
            <a:r>
              <a:rPr lang="en-US" dirty="0"/>
              <a:t>If you’re not sure- go to the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5F6AC-DB1B-4537-BBD4-FF3C76EFD7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9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1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2E3C-7553-4D27-BDEA-0EA192E9B5FF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B99F1-3A87-4973-B754-8F52989B0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603" y="49833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8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Phishing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53603" y="4780707"/>
            <a:ext cx="1127841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2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phishing emails to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8000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phishing@harvard.edu</a:t>
            </a:r>
            <a:endParaRPr lang="en-US" sz="8000" dirty="0">
              <a:solidFill>
                <a:schemeClr val="bg1"/>
              </a:solidFill>
              <a:latin typeface="Overpass" panose="020B0503020203020203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8" t="23986" r="34481" b="29459"/>
          <a:stretch/>
        </p:blipFill>
        <p:spPr>
          <a:xfrm>
            <a:off x="6629399" y="186267"/>
            <a:ext cx="4910668" cy="51308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74611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when I get a phishing email?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68" y="2790797"/>
            <a:ext cx="1096969" cy="239774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595477" y="2962841"/>
            <a:ext cx="1947491" cy="2225703"/>
            <a:chOff x="5078077" y="2962841"/>
            <a:chExt cx="1947491" cy="2225703"/>
          </a:xfrm>
        </p:grpSpPr>
        <p:grpSp>
          <p:nvGrpSpPr>
            <p:cNvPr id="11" name="Group 10"/>
            <p:cNvGrpSpPr/>
            <p:nvPr/>
          </p:nvGrpSpPr>
          <p:grpSpPr>
            <a:xfrm>
              <a:off x="5220158" y="3083860"/>
              <a:ext cx="1646824" cy="2034298"/>
              <a:chOff x="5093158" y="2808939"/>
              <a:chExt cx="1993900" cy="2379605"/>
            </a:xfrm>
            <a:solidFill>
              <a:schemeClr val="bg1"/>
            </a:solidFill>
          </p:grpSpPr>
          <p:sp>
            <p:nvSpPr>
              <p:cNvPr id="8" name="Rectangle 7"/>
              <p:cNvSpPr/>
              <p:nvPr/>
            </p:nvSpPr>
            <p:spPr>
              <a:xfrm>
                <a:off x="5093158" y="3149600"/>
                <a:ext cx="1993900" cy="317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66277" y="3343168"/>
                <a:ext cx="1667923" cy="1845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37658" y="2808939"/>
                <a:ext cx="1079042" cy="3667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077" y="2962841"/>
              <a:ext cx="1947491" cy="2225703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9" y="3083860"/>
            <a:ext cx="2155317" cy="215531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9319" y="5750004"/>
            <a:ext cx="26676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4751" y="5726911"/>
            <a:ext cx="34289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35686" y="5678099"/>
            <a:ext cx="34289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66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02202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if I click? 					(1/2)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8" y="1730996"/>
            <a:ext cx="3826862" cy="3815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8478" y="5744339"/>
            <a:ext cx="4469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 Stolen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4743" y="1927762"/>
            <a:ext cx="26676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Theft</a:t>
            </a:r>
          </a:p>
        </p:txBody>
      </p:sp>
      <p:sp>
        <p:nvSpPr>
          <p:cNvPr id="9" name="Rectangle 8"/>
          <p:cNvSpPr/>
          <p:nvPr/>
        </p:nvSpPr>
        <p:spPr>
          <a:xfrm>
            <a:off x="8802874" y="1927762"/>
            <a:ext cx="3080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Leak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8170" y="3493158"/>
            <a:ext cx="30808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Destruction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02874" y="3493157"/>
            <a:ext cx="30808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 Takeover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88" y="5289386"/>
            <a:ext cx="638053" cy="1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if I click? 					(2/2)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78" y="5744339"/>
            <a:ext cx="4469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Malware Installed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4743" y="1781790"/>
            <a:ext cx="26676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7608" y="1927762"/>
            <a:ext cx="3346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Ransomware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8170" y="3493158"/>
            <a:ext cx="30808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</a:t>
            </a:r>
            <a:b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27763" y="3493157"/>
            <a:ext cx="325592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Compromise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" y="1656616"/>
            <a:ext cx="3898473" cy="38867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188" y="5289386"/>
            <a:ext cx="638053" cy="139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8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if I delete? 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78" y="5744339"/>
            <a:ext cx="44693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You’re safe…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3" y="1828644"/>
            <a:ext cx="3994350" cy="37839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981677" y="5612588"/>
            <a:ext cx="1003301" cy="1112852"/>
            <a:chOff x="5078077" y="2962841"/>
            <a:chExt cx="1947491" cy="2225703"/>
          </a:xfrm>
        </p:grpSpPr>
        <p:grpSp>
          <p:nvGrpSpPr>
            <p:cNvPr id="8" name="Group 7"/>
            <p:cNvGrpSpPr/>
            <p:nvPr/>
          </p:nvGrpSpPr>
          <p:grpSpPr>
            <a:xfrm>
              <a:off x="5220158" y="3083860"/>
              <a:ext cx="1646824" cy="2034298"/>
              <a:chOff x="5093158" y="2808939"/>
              <a:chExt cx="1993900" cy="2379605"/>
            </a:xfrm>
            <a:solidFill>
              <a:schemeClr val="bg1"/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5093158" y="3149600"/>
                <a:ext cx="1993900" cy="317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266277" y="3343168"/>
                <a:ext cx="1667923" cy="1845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37658" y="2808939"/>
                <a:ext cx="1079042" cy="3667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077" y="2962841"/>
              <a:ext cx="1947491" cy="2225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88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if I delete? 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78" y="5744339"/>
            <a:ext cx="9727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You’re safe…for now.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913" y="1036632"/>
            <a:ext cx="6175153" cy="4255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78" y="1758020"/>
            <a:ext cx="4010709" cy="37994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981677" y="5612588"/>
            <a:ext cx="1003301" cy="1112852"/>
            <a:chOff x="5078077" y="2962841"/>
            <a:chExt cx="1947491" cy="2225703"/>
          </a:xfrm>
        </p:grpSpPr>
        <p:grpSp>
          <p:nvGrpSpPr>
            <p:cNvPr id="9" name="Group 8"/>
            <p:cNvGrpSpPr/>
            <p:nvPr/>
          </p:nvGrpSpPr>
          <p:grpSpPr>
            <a:xfrm>
              <a:off x="5220158" y="3083860"/>
              <a:ext cx="1646824" cy="2034298"/>
              <a:chOff x="5093158" y="2808939"/>
              <a:chExt cx="1993900" cy="2379605"/>
            </a:xfrm>
            <a:solidFill>
              <a:schemeClr val="bg1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5093158" y="3149600"/>
                <a:ext cx="1993900" cy="3175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266277" y="3343168"/>
                <a:ext cx="1667923" cy="1845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537658" y="2808939"/>
                <a:ext cx="1079042" cy="3667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077" y="2962841"/>
              <a:ext cx="1947491" cy="2225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895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if I report? 			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4743" y="1778012"/>
            <a:ext cx="2667666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7608" y="1778013"/>
            <a:ext cx="334607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98170" y="3493158"/>
            <a:ext cx="3080812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27763" y="3493157"/>
            <a:ext cx="3255923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234" y="5543398"/>
            <a:ext cx="1123216" cy="1123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38" y="1978954"/>
            <a:ext cx="3217978" cy="2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aren’t sure…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15240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10" y="5265702"/>
            <a:ext cx="405501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Skip the Link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Ignore the File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28979" y="5289386"/>
            <a:ext cx="45764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Source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475954" y="1719004"/>
            <a:ext cx="2602972" cy="294461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62538" y="3338422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Click Here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77043" y="2868144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Please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246" y="3893031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To Confirm.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5" y="2084857"/>
            <a:ext cx="3000242" cy="23326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371" y="1544219"/>
            <a:ext cx="2206973" cy="311939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39825" y="2953701"/>
            <a:ext cx="891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6141" y="3138454"/>
            <a:ext cx="1819988" cy="33838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0"/>
          <a:stretch/>
        </p:blipFill>
        <p:spPr>
          <a:xfrm>
            <a:off x="7575082" y="3116548"/>
            <a:ext cx="396536" cy="38219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0"/>
          <a:stretch/>
        </p:blipFill>
        <p:spPr>
          <a:xfrm>
            <a:off x="1954012" y="1996937"/>
            <a:ext cx="1464495" cy="139010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28"/>
          <a:stretch/>
        </p:blipFill>
        <p:spPr>
          <a:xfrm>
            <a:off x="10347857" y="1808525"/>
            <a:ext cx="1453165" cy="139010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28"/>
          <a:stretch/>
        </p:blipFill>
        <p:spPr>
          <a:xfrm>
            <a:off x="7610524" y="1808525"/>
            <a:ext cx="1453165" cy="13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3783" y="17653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5100" y="2134435"/>
            <a:ext cx="12192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0" indent="-1143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Forward phishing emails to </a:t>
            </a:r>
            <a:r>
              <a:rPr lang="en-US" sz="8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phishing@harvard.edu</a:t>
            </a:r>
          </a:p>
          <a:p>
            <a:pPr marL="1143000" marR="0" lvl="0" indent="-1143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8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sure? Go to the source.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82717" y="749737"/>
            <a:ext cx="4055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Closing: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-412683" y="5524500"/>
            <a:ext cx="12937423" cy="133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55" y="5749708"/>
            <a:ext cx="3269596" cy="883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5749708"/>
            <a:ext cx="3327400" cy="95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323783" y="1765301"/>
            <a:ext cx="12937423" cy="3454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5001" y="2215228"/>
            <a:ext cx="55092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8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227543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Rebecca </a:t>
            </a: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Requestersen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Francine Moneybags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Transfer Problem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17768" y="3422730"/>
            <a:ext cx="594983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Hello Francine,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I am trying to get payment to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a vendor. It is important they get paid by close of business. Can you please wire 7,540 to…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Wire Transfer</a:t>
            </a:r>
          </a:p>
        </p:txBody>
      </p:sp>
    </p:spTree>
    <p:extLst>
      <p:ext uri="{BB962C8B-B14F-4D97-AF65-F5344CB8AC3E}">
        <p14:creationId xmlns:p14="http://schemas.microsoft.com/office/powerpoint/2010/main" val="152298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778" y="3461095"/>
            <a:ext cx="89932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0" indent="-1143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6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</a:t>
            </a:r>
          </a:p>
          <a:p>
            <a:pPr marL="1143000" marR="0" lvl="0" indent="-1143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6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phishing?</a:t>
            </a:r>
          </a:p>
          <a:p>
            <a:pPr marL="1143000" marR="0" lvl="0" indent="-11430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6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can I do?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5" t="21545" r="31045" b="27065"/>
          <a:stretch/>
        </p:blipFill>
        <p:spPr>
          <a:xfrm>
            <a:off x="6392809" y="105213"/>
            <a:ext cx="5109696" cy="528805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692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13190" y="5606270"/>
            <a:ext cx="21052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Click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IT Help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Wendel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Windowson</a:t>
            </a:r>
            <a:endParaRPr lang="en-US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Suspicious Activity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59367" y="3313335"/>
            <a:ext cx="631813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Hello </a:t>
            </a: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Wendel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Your computer has been infected with the RealBad2.0 Malware that you saw on the news. You must                     to use our scan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Within 12 hours.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#2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IT Support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112949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86839" y="6118583"/>
            <a:ext cx="356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with this form.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Super Shoppers, LLC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Sonia Shopper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Package Damaged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637" y="3227251"/>
            <a:ext cx="631813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Dear Sonia,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We apologize in advance, but your recent order was damaged in delivery. We are unable to issue a refund until you confirm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Account 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Now!</a:t>
            </a:r>
          </a:p>
        </p:txBody>
      </p:sp>
    </p:spTree>
    <p:extLst>
      <p:ext uri="{BB962C8B-B14F-4D97-AF65-F5344CB8AC3E}">
        <p14:creationId xmlns:p14="http://schemas.microsoft.com/office/powerpoint/2010/main" val="3996300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0039" y="6288136"/>
            <a:ext cx="5298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 err="1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CrazyMail</a:t>
            </a: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Secure Reset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Security@CrazyMail.Net</a:t>
            </a:r>
            <a:endParaRPr lang="en-US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Malia Mailer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Password Compromise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637" y="3227251"/>
            <a:ext cx="631813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Dear Malia,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Your account has been locked due to potential compromise. You must go to this site to secure your account.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#4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83243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N.Trouble@g.Harvard.edu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Gary </a:t>
            </a: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Goodegg</a:t>
            </a:r>
            <a:endParaRPr lang="en-US" sz="3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HELP!!!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637" y="3227251"/>
            <a:ext cx="631813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HI,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I need to submit this file for class but it won’t open on my computer. Can you PLEASE (!) save it as a PDF and send to me???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#5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Cry for Help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80" y="4586287"/>
            <a:ext cx="2431772" cy="24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29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4700" y="393700"/>
            <a:ext cx="11010900" cy="6883400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1111510" y="601403"/>
            <a:ext cx="6813846" cy="770816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2637" y="6164223"/>
            <a:ext cx="5683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This is not my document.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9438" y="1209843"/>
            <a:ext cx="5251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eFaxService@proserv.ly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969" y="1856174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Sandy Scanner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82969" y="2459301"/>
            <a:ext cx="4871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22637" y="3227251"/>
            <a:ext cx="6318132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 err="1">
                <a:ea typeface="Calibri" panose="020F0502020204030204" pitchFamily="34" charset="0"/>
                <a:cs typeface="Times New Roman" panose="02020603050405020304" pitchFamily="18" charset="0"/>
              </a:rPr>
              <a:t>efax</a:t>
            </a: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 Premium User,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Your electronic fax is attached. This file is intended only for the recipient and is considered confidential.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64828" y="1959163"/>
            <a:ext cx="27812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#6 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Attack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80" y="4586287"/>
            <a:ext cx="2431772" cy="24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is the most common way attackers illegally access systems.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phishing message is designed to trick you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doing one of these four things.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99725" y="3172739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9725" y="4315739"/>
            <a:ext cx="2209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************</a:t>
            </a:r>
          </a:p>
        </p:txBody>
      </p:sp>
      <p:sp>
        <p:nvSpPr>
          <p:cNvPr id="9" name="Rectangle 8"/>
          <p:cNvSpPr/>
          <p:nvPr/>
        </p:nvSpPr>
        <p:spPr>
          <a:xfrm>
            <a:off x="328197" y="2787728"/>
            <a:ext cx="22098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>
                <a:solidFill>
                  <a:srgbClr val="010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 Here!</a:t>
            </a:r>
          </a:p>
        </p:txBody>
      </p:sp>
      <p:pic>
        <p:nvPicPr>
          <p:cNvPr id="10" name="Picture 2" descr="File:Pointing hand cursor vecto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15" y="2944139"/>
            <a:ext cx="3429000" cy="249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3542" y="5720200"/>
            <a:ext cx="266766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an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Unsafe Link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75072" y="5720200"/>
            <a:ext cx="266584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an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Unsafe File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77844" y="5720200"/>
            <a:ext cx="27795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your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94" y="2770470"/>
            <a:ext cx="2438400" cy="2438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057369" y="5720199"/>
            <a:ext cx="2779525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</a:p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020" y="3108043"/>
            <a:ext cx="2180222" cy="176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attackers phish for different reasons,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they all phish.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Cyber attackers phish for different reasons,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they all phish. 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29" y="4533363"/>
            <a:ext cx="2418262" cy="2976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1" y="4616022"/>
            <a:ext cx="1910030" cy="28115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08" y="4564410"/>
            <a:ext cx="3094252" cy="29147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3555" y="2409490"/>
            <a:ext cx="26676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188" y="2447210"/>
            <a:ext cx="26676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Criminals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9704" y="2447210"/>
            <a:ext cx="26676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Hacktivists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5629" y="2832736"/>
            <a:ext cx="34221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Sensitive Data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Access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9291" y="2866303"/>
            <a:ext cx="2667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Fraud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Theft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49108" y="2967641"/>
            <a:ext cx="334365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Web Pages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</a:t>
            </a:r>
          </a:p>
        </p:txBody>
      </p:sp>
    </p:spTree>
    <p:extLst>
      <p:ext uri="{BB962C8B-B14F-4D97-AF65-F5344CB8AC3E}">
        <p14:creationId xmlns:p14="http://schemas.microsoft.com/office/powerpoint/2010/main" val="27945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messages are designed to get you to react quickly without thinking too much.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Phishing messages are designed to get you to react quickly without thinking too much.</a:t>
            </a:r>
          </a:p>
        </p:txBody>
      </p:sp>
      <p:sp>
        <p:nvSpPr>
          <p:cNvPr id="5" name="Rectangle 4"/>
          <p:cNvSpPr/>
          <p:nvPr/>
        </p:nvSpPr>
        <p:spPr>
          <a:xfrm>
            <a:off x="-350204" y="2369973"/>
            <a:ext cx="12937423" cy="4422402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5504" y="3875428"/>
            <a:ext cx="2667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Sense of Urgency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6773" y="3875428"/>
            <a:ext cx="308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Offers of Money</a:t>
            </a:r>
          </a:p>
        </p:txBody>
      </p:sp>
      <p:sp>
        <p:nvSpPr>
          <p:cNvPr id="9" name="Rectangle 8"/>
          <p:cNvSpPr/>
          <p:nvPr/>
        </p:nvSpPr>
        <p:spPr>
          <a:xfrm>
            <a:off x="9600740" y="6054401"/>
            <a:ext cx="2316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Support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49703" y="6054401"/>
            <a:ext cx="308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Rewards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11188" y="3875428"/>
            <a:ext cx="308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8931" y="6054401"/>
            <a:ext cx="308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Odd 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0" y="2527220"/>
            <a:ext cx="1548263" cy="15482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87" y="2772315"/>
            <a:ext cx="1095414" cy="10580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807" y="4658115"/>
            <a:ext cx="1324806" cy="13248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0" y="2561454"/>
            <a:ext cx="1451852" cy="14518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962" y="4647640"/>
            <a:ext cx="989089" cy="1483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0" y="4982575"/>
            <a:ext cx="1209063" cy="8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6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38" y="443575"/>
            <a:ext cx="11655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4400" b="1" dirty="0">
                <a:solidFill>
                  <a:schemeClr val="bg1"/>
                </a:solidFill>
                <a:latin typeface="Overpass" panose="020B0503020203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 when I get a phishing email?</a:t>
            </a:r>
          </a:p>
        </p:txBody>
      </p:sp>
      <p:sp>
        <p:nvSpPr>
          <p:cNvPr id="5" name="Rectangle 4"/>
          <p:cNvSpPr/>
          <p:nvPr/>
        </p:nvSpPr>
        <p:spPr>
          <a:xfrm>
            <a:off x="-298383" y="2415553"/>
            <a:ext cx="12937423" cy="3148237"/>
          </a:xfrm>
          <a:prstGeom prst="rect">
            <a:avLst/>
          </a:prstGeom>
          <a:solidFill>
            <a:srgbClr val="2492BB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47179A3EDFB74C976C8218EA77DFB6" ma:contentTypeVersion="2" ma:contentTypeDescription="Create a new document." ma:contentTypeScope="" ma:versionID="9e961d0ddceb13067572f4ad6865a5a9">
  <xsd:schema xmlns:xsd="http://www.w3.org/2001/XMLSchema" xmlns:xs="http://www.w3.org/2001/XMLSchema" xmlns:p="http://schemas.microsoft.com/office/2006/metadata/properties" xmlns:ns2="e57b43c2-3aaa-4736-bee7-ed12fc282da5" targetNamespace="http://schemas.microsoft.com/office/2006/metadata/properties" ma:root="true" ma:fieldsID="d0e2ada10ddf2a957acaec5a6907e414" ns2:_="">
    <xsd:import namespace="e57b43c2-3aaa-4736-bee7-ed12fc282d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b43c2-3aaa-4736-bee7-ed12fc282da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E72E00-F753-48ED-8002-0472F1380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0010EC-457E-420C-A08F-9B88B2E0E03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57b43c2-3aaa-4736-bee7-ed12fc282da5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E6B4DB-480D-4E8E-8CCF-C76C6C843B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b43c2-3aaa-4736-bee7-ed12fc282d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3622</TotalTime>
  <Words>772</Words>
  <Application>Microsoft Office PowerPoint</Application>
  <PresentationFormat>Widescreen</PresentationFormat>
  <Paragraphs>189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Overpass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Nelson</dc:creator>
  <cp:lastModifiedBy>Micah Nelson</cp:lastModifiedBy>
  <cp:revision>36</cp:revision>
  <dcterms:created xsi:type="dcterms:W3CDTF">2017-02-22T16:43:08Z</dcterms:created>
  <dcterms:modified xsi:type="dcterms:W3CDTF">2017-03-27T19:47:44Z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0x0101004647179A3EDFB74C976C8218EA77DFB6</vt:lpwstr>
  </property>
</Properties>
</file>