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2" r:id="rId3"/>
    <p:sldId id="257" r:id="rId4"/>
    <p:sldId id="258" r:id="rId5"/>
    <p:sldId id="285" r:id="rId6"/>
    <p:sldId id="267" r:id="rId7"/>
    <p:sldId id="263" r:id="rId8"/>
    <p:sldId id="268" r:id="rId9"/>
    <p:sldId id="287" r:id="rId10"/>
    <p:sldId id="286" r:id="rId11"/>
    <p:sldId id="288" r:id="rId12"/>
    <p:sldId id="289" r:id="rId13"/>
    <p:sldId id="291" r:id="rId14"/>
    <p:sldId id="290" r:id="rId15"/>
    <p:sldId id="294" r:id="rId16"/>
    <p:sldId id="293" r:id="rId17"/>
    <p:sldId id="297" r:id="rId18"/>
    <p:sldId id="284" r:id="rId19"/>
    <p:sldId id="295"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8" autoAdjust="0"/>
  </p:normalViewPr>
  <p:slideViewPr>
    <p:cSldViewPr>
      <p:cViewPr varScale="1">
        <p:scale>
          <a:sx n="56" d="100"/>
          <a:sy n="56" d="100"/>
        </p:scale>
        <p:origin x="-17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91530-1983-459F-B7DF-37F65F9ABD99}" type="datetimeFigureOut">
              <a:rPr lang="en-CA" smtClean="0"/>
              <a:t>20/03/2012</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C8DA7-BE90-422D-A2BA-4EC479081E67}" type="slidenum">
              <a:rPr lang="en-CA" smtClean="0"/>
              <a:t>‹#›</a:t>
            </a:fld>
            <a:endParaRPr lang="en-CA" dirty="0"/>
          </a:p>
        </p:txBody>
      </p:sp>
    </p:spTree>
    <p:extLst>
      <p:ext uri="{BB962C8B-B14F-4D97-AF65-F5344CB8AC3E}">
        <p14:creationId xmlns:p14="http://schemas.microsoft.com/office/powerpoint/2010/main" val="291182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Wait</a:t>
            </a:r>
          </a:p>
          <a:p>
            <a:pPr marL="171450" indent="-171450">
              <a:buFontTx/>
              <a:buChar char="-"/>
            </a:pPr>
            <a:r>
              <a:rPr lang="en-CA" dirty="0" smtClean="0"/>
              <a:t>Hi</a:t>
            </a:r>
          </a:p>
          <a:p>
            <a:pPr marL="171450" indent="-171450">
              <a:buFontTx/>
              <a:buChar char="-"/>
            </a:pPr>
            <a:r>
              <a:rPr lang="en-CA" dirty="0" smtClean="0"/>
              <a:t>Name</a:t>
            </a:r>
          </a:p>
          <a:p>
            <a:pPr marL="171450" indent="-171450">
              <a:buFontTx/>
              <a:buChar char="-"/>
            </a:pPr>
            <a:r>
              <a:rPr lang="en-CA" dirty="0" smtClean="0"/>
              <a:t>Title</a:t>
            </a:r>
          </a:p>
          <a:p>
            <a:pPr marL="171450" indent="-171450">
              <a:buFontTx/>
              <a:buChar char="-"/>
            </a:pPr>
            <a:r>
              <a:rPr lang="en-CA" dirty="0" smtClean="0"/>
              <a:t>Or as</a:t>
            </a:r>
            <a:r>
              <a:rPr lang="en-CA" baseline="0" dirty="0" smtClean="0"/>
              <a:t> I’d like to have titled it…</a:t>
            </a:r>
            <a:endParaRPr lang="en-CA" dirty="0"/>
          </a:p>
        </p:txBody>
      </p:sp>
      <p:sp>
        <p:nvSpPr>
          <p:cNvPr id="4" name="Slide Number Placeholder 3"/>
          <p:cNvSpPr>
            <a:spLocks noGrp="1"/>
          </p:cNvSpPr>
          <p:nvPr>
            <p:ph type="sldNum" sz="quarter" idx="10"/>
          </p:nvPr>
        </p:nvSpPr>
        <p:spPr/>
        <p:txBody>
          <a:bodyPr/>
          <a:lstStyle/>
          <a:p>
            <a:fld id="{A4CC8DA7-BE90-422D-A2BA-4EC479081E67}" type="slidenum">
              <a:rPr lang="en-CA" smtClean="0"/>
              <a:t>1</a:t>
            </a:fld>
            <a:endParaRPr lang="en-CA" dirty="0"/>
          </a:p>
        </p:txBody>
      </p:sp>
    </p:spTree>
    <p:extLst>
      <p:ext uri="{BB962C8B-B14F-4D97-AF65-F5344CB8AC3E}">
        <p14:creationId xmlns:p14="http://schemas.microsoft.com/office/powerpoint/2010/main" val="36840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figured out how to do this, and was pretty pleased with it, then found out it was done by Ron Rivest over a decade ago.</a:t>
            </a:r>
          </a:p>
          <a:p>
            <a:endParaRPr lang="en-CA" dirty="0" smtClean="0"/>
          </a:p>
          <a:p>
            <a:r>
              <a:rPr lang="en-CA" dirty="0" smtClean="0"/>
              <a:t>Treat the message as the slope of a line in a finite field.</a:t>
            </a:r>
          </a:p>
          <a:p>
            <a:r>
              <a:rPr lang="en-CA" dirty="0" smtClean="0"/>
              <a:t>Lines</a:t>
            </a:r>
            <a:r>
              <a:rPr lang="en-CA" baseline="0" dirty="0" smtClean="0"/>
              <a:t> in a finite field loop around. One green one red.</a:t>
            </a:r>
          </a:p>
          <a:p>
            <a:endParaRPr lang="en-CA" baseline="0" dirty="0" smtClean="0"/>
          </a:p>
          <a:p>
            <a:r>
              <a:rPr lang="en-CA" baseline="0" dirty="0" smtClean="0"/>
              <a:t>The dealer picks a random offset for the line, and also a random point on that line.</a:t>
            </a:r>
          </a:p>
          <a:p>
            <a:r>
              <a:rPr lang="en-CA" baseline="0" dirty="0" smtClean="0"/>
              <a:t>The dealer gives the line to the sender and the point to the receiver.</a:t>
            </a:r>
          </a:p>
          <a:p>
            <a:endParaRPr lang="en-CA" dirty="0" smtClean="0"/>
          </a:p>
          <a:p>
            <a:r>
              <a:rPr lang="en-CA" dirty="0" smtClean="0"/>
              <a:t>S</a:t>
            </a:r>
            <a:r>
              <a:rPr lang="en-CA" baseline="0" dirty="0" smtClean="0"/>
              <a:t>ender can’t safely change the message, by changing the slope of the line.</a:t>
            </a:r>
          </a:p>
          <a:p>
            <a:r>
              <a:rPr lang="en-CA" baseline="0" dirty="0" smtClean="0"/>
              <a:t>Only one of the original points is preserved.</a:t>
            </a:r>
          </a:p>
          <a:p>
            <a:r>
              <a:rPr lang="en-CA" baseline="0" dirty="0" smtClean="0"/>
              <a:t>Receiver only tricked if sender picks correct point.</a:t>
            </a:r>
          </a:p>
          <a:p>
            <a:r>
              <a:rPr lang="en-CA" baseline="0" dirty="0" smtClean="0"/>
              <a:t>Very unlikely if field is very large.</a:t>
            </a:r>
          </a:p>
          <a:p>
            <a:r>
              <a:rPr lang="en-CA" baseline="0" dirty="0" smtClean="0"/>
              <a:t>Can use multiple authentications to increase certainty.</a:t>
            </a:r>
          </a:p>
          <a:p>
            <a:endParaRPr lang="en-CA" baseline="0" dirty="0" smtClean="0"/>
          </a:p>
          <a:p>
            <a:r>
              <a:rPr lang="en-CA" baseline="0" dirty="0" smtClean="0"/>
              <a:t>Verifier can’t predict what the message will be.</a:t>
            </a:r>
          </a:p>
          <a:p>
            <a:r>
              <a:rPr lang="en-CA" baseline="0" dirty="0" smtClean="0"/>
              <a:t>For each possible message/slope, there’s an offset that creates a line passing through the verifier’s point.</a:t>
            </a:r>
          </a:p>
          <a:p>
            <a:endParaRPr lang="en-CA" baseline="0" dirty="0" smtClean="0"/>
          </a:p>
          <a:p>
            <a:r>
              <a:rPr lang="en-CA" baseline="0" dirty="0" smtClean="0"/>
              <a:t>The verifier knows a relation between the offset and the slope, but not the message.</a:t>
            </a:r>
          </a:p>
          <a:p>
            <a:r>
              <a:rPr lang="en-CA" baseline="0" dirty="0" smtClean="0"/>
              <a:t>The sender knows the message, but not the relation.</a:t>
            </a:r>
            <a:endParaRPr lang="en-CA"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10</a:t>
            </a:fld>
            <a:endParaRPr lang="en-CA" dirty="0"/>
          </a:p>
        </p:txBody>
      </p:sp>
    </p:spTree>
    <p:extLst>
      <p:ext uri="{BB962C8B-B14F-4D97-AF65-F5344CB8AC3E}">
        <p14:creationId xmlns:p14="http://schemas.microsoft.com/office/powerpoint/2010/main" val="343643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Last two slides described</a:t>
            </a:r>
            <a:r>
              <a:rPr lang="en-CA" baseline="0" dirty="0" smtClean="0"/>
              <a:t> data. Now what we do with it.</a:t>
            </a:r>
          </a:p>
          <a:p>
            <a:pPr marL="171450" indent="-171450">
              <a:buFontTx/>
              <a:buChar char="-"/>
            </a:pPr>
            <a:endParaRPr lang="en-CA" baseline="0" dirty="0" smtClean="0"/>
          </a:p>
          <a:p>
            <a:r>
              <a:rPr lang="en-CA" baseline="0" dirty="0" smtClean="0"/>
              <a:t>This slide shows what occurs in rounds before any player runs out of messages.</a:t>
            </a:r>
          </a:p>
          <a:p>
            <a:r>
              <a:rPr lang="en-CA" baseline="0" dirty="0" smtClean="0"/>
              <a:t>- Broadcast messages for round. </a:t>
            </a:r>
            <a:r>
              <a:rPr lang="en-CA" baseline="0" dirty="0" smtClean="0"/>
              <a:t>Player 2 tries to trick.</a:t>
            </a:r>
          </a:p>
          <a:p>
            <a:r>
              <a:rPr lang="en-CA" baseline="0" dirty="0" smtClean="0"/>
              <a:t>- Players check authenticity and discard. When caught left out.</a:t>
            </a:r>
          </a:p>
          <a:p>
            <a:r>
              <a:rPr lang="en-CA" baseline="0" dirty="0" smtClean="0"/>
              <a:t>- Combine shares, since we have enough to get indicators and the potential secret.</a:t>
            </a:r>
          </a:p>
          <a:p>
            <a:r>
              <a:rPr lang="en-CA" baseline="0" dirty="0" smtClean="0"/>
              <a:t>- If all indicators are 0, accept the secret. Otherwise next.</a:t>
            </a:r>
          </a:p>
          <a:p>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11</a:t>
            </a:fld>
            <a:endParaRPr lang="en-CA" dirty="0"/>
          </a:p>
        </p:txBody>
      </p:sp>
    </p:spTree>
    <p:extLst>
      <p:ext uri="{BB962C8B-B14F-4D97-AF65-F5344CB8AC3E}">
        <p14:creationId xmlns:p14="http://schemas.microsoft.com/office/powerpoint/2010/main" val="1456774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Things</a:t>
            </a:r>
            <a:r>
              <a:rPr lang="en-CA" baseline="0" dirty="0" smtClean="0"/>
              <a:t> happen a bit differently when there is just barely not enough messages.</a:t>
            </a:r>
          </a:p>
          <a:p>
            <a:r>
              <a:rPr lang="en-CA" baseline="0" dirty="0" smtClean="0"/>
              <a:t>This happens when one player runs out of messages and there was already the minimum number of players.</a:t>
            </a:r>
          </a:p>
          <a:p>
            <a:r>
              <a:rPr lang="en-CA" baseline="0" dirty="0" smtClean="0"/>
              <a:t>A player running out of messages is called the short case, and happens in the short round.</a:t>
            </a:r>
          </a:p>
          <a:p>
            <a:endParaRPr lang="en-CA" baseline="0" dirty="0" smtClean="0"/>
          </a:p>
          <a:p>
            <a:r>
              <a:rPr lang="en-CA" baseline="0" dirty="0" smtClean="0"/>
              <a:t>- Player 1 has run out of messages.</a:t>
            </a:r>
          </a:p>
          <a:p>
            <a:pPr marL="171450" indent="-171450">
              <a:buFontTx/>
              <a:buChar char="-"/>
            </a:pPr>
            <a:r>
              <a:rPr lang="en-CA" baseline="0" dirty="0" smtClean="0"/>
              <a:t>Player 2 still sending a fake message</a:t>
            </a:r>
          </a:p>
          <a:p>
            <a:pPr marL="171450" indent="-171450">
              <a:buFontTx/>
              <a:buChar char="-"/>
            </a:pPr>
            <a:r>
              <a:rPr lang="en-CA" baseline="0" dirty="0" smtClean="0"/>
              <a:t>Only 3 good messages, but need 4</a:t>
            </a:r>
          </a:p>
          <a:p>
            <a:pPr marL="171450" indent="-171450">
              <a:buFontTx/>
              <a:buChar char="-"/>
            </a:pPr>
            <a:r>
              <a:rPr lang="en-CA" baseline="0" dirty="0" smtClean="0"/>
              <a:t>Remember short message, given to every player in their share</a:t>
            </a:r>
          </a:p>
          <a:p>
            <a:pPr marL="171450" indent="-171450">
              <a:buFontTx/>
              <a:buChar char="-"/>
            </a:pPr>
            <a:r>
              <a:rPr lang="en-CA" baseline="0" dirty="0" smtClean="0"/>
              <a:t>Short message is ‘blinded’, has to be added to previous message of short player</a:t>
            </a:r>
          </a:p>
          <a:p>
            <a:pPr marL="171450" indent="-171450">
              <a:buFontTx/>
              <a:buChar char="-"/>
            </a:pPr>
            <a:r>
              <a:rPr lang="en-CA" baseline="0" dirty="0" smtClean="0"/>
              <a:t>Don’t know who short player is, must try all possibilities</a:t>
            </a:r>
          </a:p>
          <a:p>
            <a:pPr marL="171450" indent="-171450">
              <a:buFontTx/>
              <a:buChar char="-"/>
            </a:pPr>
            <a:r>
              <a:rPr lang="en-CA" baseline="0" dirty="0" smtClean="0"/>
              <a:t>Indicators come out 0 for true short player</a:t>
            </a:r>
          </a:p>
          <a:p>
            <a:pPr marL="171450" indent="-171450">
              <a:buFontTx/>
              <a:buChar char="-"/>
            </a:pPr>
            <a:r>
              <a:rPr lang="en-CA" baseline="0" dirty="0" smtClean="0"/>
              <a:t>Otherwise they are random, very unlikely to be 0</a:t>
            </a:r>
          </a:p>
          <a:p>
            <a:pPr marL="171450" indent="-171450">
              <a:buFontTx/>
              <a:buChar char="-"/>
            </a:pPr>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12</a:t>
            </a:fld>
            <a:endParaRPr lang="en-CA" dirty="0"/>
          </a:p>
        </p:txBody>
      </p:sp>
    </p:spTree>
    <p:extLst>
      <p:ext uri="{BB962C8B-B14F-4D97-AF65-F5344CB8AC3E}">
        <p14:creationId xmlns:p14="http://schemas.microsoft.com/office/powerpoint/2010/main" val="14868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What I’ve talked about covers the basics of the protocol</a:t>
            </a:r>
          </a:p>
          <a:p>
            <a:r>
              <a:rPr lang="en-CA" baseline="0" dirty="0" smtClean="0"/>
              <a:t>There details I’ve left out to save time</a:t>
            </a:r>
          </a:p>
          <a:p>
            <a:r>
              <a:rPr lang="en-CA" baseline="0" dirty="0" smtClean="0"/>
              <a:t>	how many indicators you need</a:t>
            </a:r>
          </a:p>
          <a:p>
            <a:r>
              <a:rPr lang="en-CA" baseline="0" dirty="0" smtClean="0"/>
              <a:t>	how exactly are the list lengths chosen</a:t>
            </a:r>
          </a:p>
          <a:p>
            <a:r>
              <a:rPr lang="en-CA" baseline="0" dirty="0" smtClean="0"/>
              <a:t>	</a:t>
            </a:r>
            <a:r>
              <a:rPr lang="en-CA" baseline="0" dirty="0" err="1" smtClean="0"/>
              <a:t>etc</a:t>
            </a:r>
            <a:endParaRPr lang="en-CA" baseline="0" dirty="0" smtClean="0"/>
          </a:p>
          <a:p>
            <a:r>
              <a:rPr lang="en-CA" baseline="0" dirty="0" smtClean="0"/>
              <a:t>You could probably implement the protocol based on the last 5 slides</a:t>
            </a:r>
          </a:p>
          <a:p>
            <a:r>
              <a:rPr lang="en-CA" baseline="0" dirty="0" smtClean="0"/>
              <a:t>The thesis has the complete pseudo-code, shown here for squinters</a:t>
            </a:r>
          </a:p>
          <a:p>
            <a:r>
              <a:rPr lang="en-CA" baseline="0" dirty="0" smtClean="0"/>
              <a:t>Also implemented and tested in C#, real running code</a:t>
            </a:r>
          </a:p>
          <a:p>
            <a:endParaRPr lang="en-CA" baseline="0" dirty="0" smtClean="0"/>
          </a:p>
          <a:p>
            <a:r>
              <a:rPr lang="en-CA" baseline="0" dirty="0" smtClean="0"/>
              <a:t>Let’s leave the details here and go on to analysis</a:t>
            </a:r>
          </a:p>
        </p:txBody>
      </p:sp>
      <p:sp>
        <p:nvSpPr>
          <p:cNvPr id="4" name="Slide Number Placeholder 3"/>
          <p:cNvSpPr>
            <a:spLocks noGrp="1"/>
          </p:cNvSpPr>
          <p:nvPr>
            <p:ph type="sldNum" sz="quarter" idx="10"/>
          </p:nvPr>
        </p:nvSpPr>
        <p:spPr/>
        <p:txBody>
          <a:bodyPr/>
          <a:lstStyle/>
          <a:p>
            <a:fld id="{A4CC8DA7-BE90-422D-A2BA-4EC479081E67}" type="slidenum">
              <a:rPr lang="en-CA" smtClean="0"/>
              <a:t>13</a:t>
            </a:fld>
            <a:endParaRPr lang="en-CA" dirty="0"/>
          </a:p>
        </p:txBody>
      </p:sp>
    </p:spTree>
    <p:extLst>
      <p:ext uri="{BB962C8B-B14F-4D97-AF65-F5344CB8AC3E}">
        <p14:creationId xmlns:p14="http://schemas.microsoft.com/office/powerpoint/2010/main" val="389736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Suppose you are a selfish player</a:t>
            </a:r>
          </a:p>
          <a:p>
            <a:pPr marL="171450" indent="-171450">
              <a:buFontTx/>
              <a:buChar char="-"/>
            </a:pPr>
            <a:r>
              <a:rPr lang="en-CA" baseline="0" dirty="0" smtClean="0"/>
              <a:t>You can either send the right message or not</a:t>
            </a:r>
          </a:p>
          <a:p>
            <a:pPr marL="171450" indent="-171450">
              <a:buFontTx/>
              <a:buChar char="-"/>
            </a:pPr>
            <a:r>
              <a:rPr lang="en-CA" baseline="0" dirty="0" smtClean="0"/>
              <a:t>You don’t know if this round is the definitive round</a:t>
            </a:r>
          </a:p>
          <a:p>
            <a:pPr marL="171450" indent="-171450">
              <a:buFontTx/>
              <a:buChar char="-"/>
            </a:pPr>
            <a:r>
              <a:rPr lang="en-CA" baseline="0" dirty="0" smtClean="0"/>
              <a:t>right + definitive -&gt; small payoff, keep playing</a:t>
            </a:r>
          </a:p>
          <a:p>
            <a:pPr marL="171450" indent="-171450">
              <a:buFontTx/>
              <a:buChar char="-"/>
            </a:pPr>
            <a:r>
              <a:rPr lang="en-CA" baseline="0" dirty="0" smtClean="0"/>
              <a:t>Fake + definitive -&gt; large payoff, kicked out</a:t>
            </a:r>
          </a:p>
          <a:p>
            <a:pPr marL="171450" indent="-171450">
              <a:buFontTx/>
              <a:buChar char="-"/>
            </a:pPr>
            <a:r>
              <a:rPr lang="en-CA" baseline="0" dirty="0" smtClean="0"/>
              <a:t>The dealer can make the probability of the definitive round arbitrarily small</a:t>
            </a:r>
          </a:p>
          <a:p>
            <a:pPr marL="171450" indent="-171450">
              <a:buFontTx/>
              <a:buChar char="-"/>
            </a:pPr>
            <a:r>
              <a:rPr lang="en-CA" baseline="0" dirty="0" smtClean="0"/>
              <a:t>Makes these definitive round payoffs approach 0, without affecting this aggregate later payoff</a:t>
            </a:r>
          </a:p>
          <a:p>
            <a:pPr marL="171450" indent="-171450">
              <a:buFontTx/>
              <a:buChar char="-"/>
            </a:pPr>
            <a:r>
              <a:rPr lang="en-CA" baseline="0" dirty="0" smtClean="0"/>
              <a:t>If this payoff is non-zero and the definitive round can’t be predicted, we’re set. Just need to figure out how small probability needs to be.</a:t>
            </a:r>
          </a:p>
          <a:p>
            <a:pPr marL="171450" indent="-171450">
              <a:buFontTx/>
              <a:buChar char="-"/>
            </a:pPr>
            <a:r>
              <a:rPr lang="en-CA" baseline="0" dirty="0" smtClean="0"/>
              <a:t>But sometimes these two assumptions, non-zero future payoff chance and unpredictability, are violated</a:t>
            </a:r>
          </a:p>
        </p:txBody>
      </p:sp>
      <p:sp>
        <p:nvSpPr>
          <p:cNvPr id="4" name="Slide Number Placeholder 3"/>
          <p:cNvSpPr>
            <a:spLocks noGrp="1"/>
          </p:cNvSpPr>
          <p:nvPr>
            <p:ph type="sldNum" sz="quarter" idx="10"/>
          </p:nvPr>
        </p:nvSpPr>
        <p:spPr/>
        <p:txBody>
          <a:bodyPr/>
          <a:lstStyle/>
          <a:p>
            <a:fld id="{A4CC8DA7-BE90-422D-A2BA-4EC479081E67}" type="slidenum">
              <a:rPr lang="en-CA" smtClean="0"/>
              <a:t>14</a:t>
            </a:fld>
            <a:endParaRPr lang="en-CA" dirty="0"/>
          </a:p>
        </p:txBody>
      </p:sp>
    </p:spTree>
    <p:extLst>
      <p:ext uri="{BB962C8B-B14F-4D97-AF65-F5344CB8AC3E}">
        <p14:creationId xmlns:p14="http://schemas.microsoft.com/office/powerpoint/2010/main" val="243320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baseline="0" dirty="0" smtClean="0"/>
              <a:t>When a player runs out of messages, they know the next round is the definitive round</a:t>
            </a:r>
          </a:p>
          <a:p>
            <a:pPr marL="171450" indent="-171450">
              <a:buFontTx/>
              <a:buChar char="-"/>
            </a:pPr>
            <a:r>
              <a:rPr lang="en-CA" baseline="0" dirty="0" smtClean="0"/>
              <a:t>That player can’t defect, but other players colluding with that player can defect</a:t>
            </a:r>
          </a:p>
          <a:p>
            <a:pPr marL="171450" indent="-171450">
              <a:buFontTx/>
              <a:buChar char="-"/>
            </a:pPr>
            <a:r>
              <a:rPr lang="en-CA" baseline="0" dirty="0" smtClean="0"/>
              <a:t>Coalitions of size t-1, even those that don’t have the short player, can simulate applying the short message and defect</a:t>
            </a:r>
          </a:p>
          <a:p>
            <a:pPr marL="171450" indent="-171450">
              <a:buFontTx/>
              <a:buChar char="-"/>
            </a:pPr>
            <a:r>
              <a:rPr lang="en-CA" baseline="0" dirty="0" smtClean="0"/>
              <a:t>If t=2 every player is a coalition of size t-1</a:t>
            </a:r>
          </a:p>
          <a:p>
            <a:pPr marL="171450" indent="-171450">
              <a:buFontTx/>
              <a:buChar char="-"/>
            </a:pPr>
            <a:r>
              <a:rPr lang="en-CA" baseline="0" dirty="0" smtClean="0"/>
              <a:t>So when the definitive round is forced by a player running out of messages, players may defect in that round</a:t>
            </a:r>
          </a:p>
          <a:p>
            <a:pPr marL="171450" indent="-171450">
              <a:buFontTx/>
              <a:buChar char="-"/>
            </a:pPr>
            <a:r>
              <a:rPr lang="en-CA" baseline="0" dirty="0" smtClean="0"/>
              <a:t>Even worse, this moves backwards a bit. When t=2 when and you have one message left to send you know that if this round is not definitive then you are the short player. Even if you </a:t>
            </a:r>
            <a:r>
              <a:rPr lang="en-CA" baseline="0" dirty="0" err="1" smtClean="0"/>
              <a:t>cooperateed</a:t>
            </a:r>
            <a:r>
              <a:rPr lang="en-CA" baseline="0" dirty="0" smtClean="0"/>
              <a:t> this round, everyone will defect next round. You have no incentive to cooperate, so you might as well defect.</a:t>
            </a:r>
          </a:p>
          <a:p>
            <a:pPr marL="171450" indent="-171450">
              <a:buFontTx/>
              <a:buChar char="-"/>
            </a:pPr>
            <a:r>
              <a:rPr lang="en-CA" baseline="0" dirty="0" smtClean="0"/>
              <a:t>Luckily the problem doesn’t move further backwards, because of players having different list lengths.</a:t>
            </a:r>
          </a:p>
          <a:p>
            <a:pPr marL="171450" indent="-171450">
              <a:buFontTx/>
              <a:buChar char="-"/>
            </a:pPr>
            <a:r>
              <a:rPr lang="en-CA" baseline="0" dirty="0" smtClean="0"/>
              <a:t>Even better, we can make the probability of a player running out of messages, or reaching their last message, exponentially small by making the lists longer. All of these bad cases can be made arbitrarily unlikely.</a:t>
            </a:r>
          </a:p>
        </p:txBody>
      </p:sp>
      <p:sp>
        <p:nvSpPr>
          <p:cNvPr id="4" name="Slide Number Placeholder 3"/>
          <p:cNvSpPr>
            <a:spLocks noGrp="1"/>
          </p:cNvSpPr>
          <p:nvPr>
            <p:ph type="sldNum" sz="quarter" idx="10"/>
          </p:nvPr>
        </p:nvSpPr>
        <p:spPr/>
        <p:txBody>
          <a:bodyPr/>
          <a:lstStyle/>
          <a:p>
            <a:fld id="{A4CC8DA7-BE90-422D-A2BA-4EC479081E67}" type="slidenum">
              <a:rPr lang="en-CA" smtClean="0"/>
              <a:t>15</a:t>
            </a:fld>
            <a:endParaRPr lang="en-CA" dirty="0"/>
          </a:p>
        </p:txBody>
      </p:sp>
    </p:spTree>
    <p:extLst>
      <p:ext uri="{BB962C8B-B14F-4D97-AF65-F5344CB8AC3E}">
        <p14:creationId xmlns:p14="http://schemas.microsoft.com/office/powerpoint/2010/main" val="243320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SUIP isn’t 100% guaranteed secure, it’s only as-close-to-100%-as-you-ask-for</a:t>
            </a:r>
            <a:r>
              <a:rPr lang="en-CA" baseline="0" dirty="0" smtClean="0"/>
              <a:t> secure.</a:t>
            </a:r>
          </a:p>
          <a:p>
            <a:r>
              <a:rPr lang="en-CA" baseline="0" dirty="0" smtClean="0"/>
              <a:t>I didn’t mention malicious coalitions much, but suffice it to say that they are defeated by the indicators and authentication.</a:t>
            </a:r>
          </a:p>
          <a:p>
            <a:r>
              <a:rPr lang="en-CA" baseline="0" dirty="0" smtClean="0"/>
              <a:t>I think that’s still pretty good, especially against unbounded opponents.</a:t>
            </a:r>
          </a:p>
          <a:p>
            <a:r>
              <a:rPr lang="en-CA" baseline="0" dirty="0" smtClean="0"/>
              <a:t>It might be possible to eliminate the short case in some clever way.</a:t>
            </a:r>
          </a:p>
          <a:p>
            <a:r>
              <a:rPr lang="en-CA" baseline="0" dirty="0" smtClean="0"/>
              <a:t>Careful not to create another short case.</a:t>
            </a:r>
          </a:p>
        </p:txBody>
      </p:sp>
      <p:sp>
        <p:nvSpPr>
          <p:cNvPr id="4" name="Slide Number Placeholder 3"/>
          <p:cNvSpPr>
            <a:spLocks noGrp="1"/>
          </p:cNvSpPr>
          <p:nvPr>
            <p:ph type="sldNum" sz="quarter" idx="10"/>
          </p:nvPr>
        </p:nvSpPr>
        <p:spPr/>
        <p:txBody>
          <a:bodyPr/>
          <a:lstStyle/>
          <a:p>
            <a:fld id="{A4CC8DA7-BE90-422D-A2BA-4EC479081E67}" type="slidenum">
              <a:rPr lang="en-CA" smtClean="0"/>
              <a:t>16</a:t>
            </a:fld>
            <a:endParaRPr lang="en-CA" dirty="0"/>
          </a:p>
        </p:txBody>
      </p:sp>
    </p:spTree>
    <p:extLst>
      <p:ext uri="{BB962C8B-B14F-4D97-AF65-F5344CB8AC3E}">
        <p14:creationId xmlns:p14="http://schemas.microsoft.com/office/powerpoint/2010/main" val="2433202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17</a:t>
            </a:fld>
            <a:endParaRPr lang="en-CA" dirty="0"/>
          </a:p>
        </p:txBody>
      </p:sp>
    </p:spTree>
    <p:extLst>
      <p:ext uri="{BB962C8B-B14F-4D97-AF65-F5344CB8AC3E}">
        <p14:creationId xmlns:p14="http://schemas.microsoft.com/office/powerpoint/2010/main" val="24332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Title</a:t>
            </a:r>
          </a:p>
          <a:p>
            <a:pPr marL="171450" indent="-171450">
              <a:buFontTx/>
              <a:buChar char="-"/>
            </a:pPr>
            <a:endParaRPr lang="en-CA" dirty="0" smtClean="0"/>
          </a:p>
          <a:p>
            <a:pPr marL="171450" indent="-171450">
              <a:buFontTx/>
              <a:buChar char="-"/>
            </a:pPr>
            <a:r>
              <a:rPr lang="en-CA" dirty="0" smtClean="0"/>
              <a:t>because my thesis is about rational secret under different sets of assumptions</a:t>
            </a:r>
          </a:p>
          <a:p>
            <a:endParaRPr lang="en-CA"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2</a:t>
            </a:fld>
            <a:endParaRPr lang="en-CA" dirty="0"/>
          </a:p>
        </p:txBody>
      </p:sp>
    </p:spTree>
    <p:extLst>
      <p:ext uri="{BB962C8B-B14F-4D97-AF65-F5344CB8AC3E}">
        <p14:creationId xmlns:p14="http://schemas.microsoft.com/office/powerpoint/2010/main" val="361808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What</a:t>
            </a:r>
            <a:r>
              <a:rPr lang="en-CA" baseline="0" dirty="0" smtClean="0"/>
              <a:t> is secret sharing?</a:t>
            </a:r>
          </a:p>
          <a:p>
            <a:pPr marL="171450" indent="-171450">
              <a:buFontTx/>
              <a:buChar char="-"/>
            </a:pPr>
            <a:r>
              <a:rPr lang="en-CA" baseline="0" dirty="0" smtClean="0"/>
              <a:t>Better name secret splitting</a:t>
            </a:r>
          </a:p>
          <a:p>
            <a:pPr marL="171450" indent="-171450">
              <a:buFontTx/>
              <a:buChar char="-"/>
            </a:pPr>
            <a:r>
              <a:rPr lang="en-CA" dirty="0" smtClean="0"/>
              <a:t>Split a secret into pieces, called shares</a:t>
            </a:r>
          </a:p>
          <a:p>
            <a:pPr marL="171450" indent="-171450">
              <a:buFontTx/>
              <a:buChar char="-"/>
            </a:pPr>
            <a:r>
              <a:rPr lang="en-CA" dirty="0" smtClean="0"/>
              <a:t>Need a minimum number of those pieces to recreate the secret</a:t>
            </a:r>
          </a:p>
          <a:p>
            <a:pPr marL="171450" indent="-171450">
              <a:buFontTx/>
              <a:buChar char="-"/>
            </a:pPr>
            <a:r>
              <a:rPr lang="en-CA" dirty="0" smtClean="0"/>
              <a:t>Obvious</a:t>
            </a:r>
            <a:r>
              <a:rPr lang="en-CA" baseline="0" dirty="0" smtClean="0"/>
              <a:t> use: keeping a secret safe without risking losing it</a:t>
            </a:r>
          </a:p>
          <a:p>
            <a:pPr marL="171450" indent="-171450">
              <a:buFontTx/>
              <a:buChar char="-"/>
            </a:pPr>
            <a:r>
              <a:rPr lang="en-CA" dirty="0" smtClean="0"/>
              <a:t>Cryptographic</a:t>
            </a:r>
            <a:r>
              <a:rPr lang="en-CA" baseline="0" dirty="0" smtClean="0"/>
              <a:t> voting schemes never have secret key in the clear</a:t>
            </a:r>
          </a:p>
          <a:p>
            <a:pPr marL="171450" indent="-171450">
              <a:buFontTx/>
              <a:buChar char="-"/>
            </a:pPr>
            <a:endParaRPr lang="en-CA" baseline="0" dirty="0" smtClean="0"/>
          </a:p>
          <a:p>
            <a:pPr marL="171450" indent="-171450">
              <a:buFontTx/>
              <a:buChar char="-"/>
            </a:pPr>
            <a:r>
              <a:rPr lang="en-CA" baseline="0" dirty="0" smtClean="0"/>
              <a:t>Basic solved by Shamir in 70s using polynomials over finite fields</a:t>
            </a:r>
          </a:p>
          <a:p>
            <a:pPr marL="171450" indent="-171450">
              <a:buFontTx/>
              <a:buChar char="-"/>
            </a:pPr>
            <a:r>
              <a:rPr lang="en-CA" baseline="0" dirty="0" smtClean="0"/>
              <a:t>Shamir’s secret sharing scheme</a:t>
            </a:r>
          </a:p>
          <a:p>
            <a:pPr marL="171450" indent="-171450">
              <a:buFontTx/>
              <a:buChar char="-"/>
            </a:pPr>
            <a:r>
              <a:rPr lang="en-CA" baseline="0" dirty="0" smtClean="0"/>
              <a:t>Pick a random polynomial, with degree one high than your threshold, with the secret at its origin</a:t>
            </a:r>
          </a:p>
          <a:p>
            <a:pPr marL="171450" indent="-171450">
              <a:buFontTx/>
              <a:buChar char="-"/>
            </a:pPr>
            <a:r>
              <a:rPr lang="en-CA" baseline="0" dirty="0" smtClean="0"/>
              <a:t>The pieces are points on the polynomial</a:t>
            </a:r>
          </a:p>
          <a:p>
            <a:pPr marL="171450" indent="-171450">
              <a:buFontTx/>
              <a:buChar char="-"/>
            </a:pPr>
            <a:r>
              <a:rPr lang="en-CA" baseline="0" dirty="0" smtClean="0"/>
              <a:t>If you have the threshold number of points, or more, you can recover the polynomial by interpolating it</a:t>
            </a:r>
          </a:p>
          <a:p>
            <a:pPr marL="171450" indent="-171450">
              <a:buFontTx/>
              <a:buChar char="-"/>
            </a:pPr>
            <a:r>
              <a:rPr lang="en-CA" baseline="0" dirty="0" smtClean="0"/>
              <a:t>If you have less, no information about the secret</a:t>
            </a:r>
            <a:endParaRPr lang="en-CA" dirty="0" smtClean="0"/>
          </a:p>
          <a:p>
            <a:pPr marL="171450" indent="-171450">
              <a:buFontTx/>
              <a:buChar char="-"/>
            </a:pPr>
            <a:endParaRPr lang="en-CA" dirty="0" smtClean="0"/>
          </a:p>
          <a:p>
            <a:pPr marL="171450" indent="-171450">
              <a:buFontTx/>
              <a:buChar char="-"/>
            </a:pPr>
            <a:r>
              <a:rPr lang="en-CA" baseline="0" dirty="0" smtClean="0"/>
              <a:t>Problem with </a:t>
            </a:r>
            <a:r>
              <a:rPr lang="en-CA" baseline="0" dirty="0" err="1" smtClean="0"/>
              <a:t>shamir’s</a:t>
            </a:r>
            <a:r>
              <a:rPr lang="en-CA" baseline="0" dirty="0" smtClean="0"/>
              <a:t> scheme is that selfish players can take advantage of it</a:t>
            </a:r>
          </a:p>
          <a:p>
            <a:pPr marL="171450" indent="-171450">
              <a:buFontTx/>
              <a:buChar char="-"/>
            </a:pPr>
            <a:r>
              <a:rPr lang="en-CA" baseline="0" dirty="0" smtClean="0"/>
              <a:t>Rational secret sharing is about recombining secrets held by selfish players</a:t>
            </a:r>
          </a:p>
          <a:p>
            <a:pPr marL="171450" indent="-171450">
              <a:buFontTx/>
              <a:buChar char="-"/>
            </a:pPr>
            <a:r>
              <a:rPr lang="en-CA" baseline="0" dirty="0" smtClean="0"/>
              <a:t>No one wants others to learn the secret</a:t>
            </a:r>
          </a:p>
          <a:p>
            <a:pPr marL="171450" indent="-171450">
              <a:buFontTx/>
              <a:buChar char="-"/>
            </a:pPr>
            <a:r>
              <a:rPr lang="en-CA" baseline="0" dirty="0" smtClean="0"/>
              <a:t>A better name would be selfish secret sharing</a:t>
            </a:r>
          </a:p>
          <a:p>
            <a:pPr marL="171450" indent="-171450">
              <a:buFontTx/>
              <a:buChar char="-"/>
            </a:pPr>
            <a:r>
              <a:rPr lang="en-CA" baseline="0" dirty="0" smtClean="0"/>
              <a:t>Name due to </a:t>
            </a:r>
            <a:r>
              <a:rPr lang="en-CA" baseline="0" dirty="0" err="1" smtClean="0"/>
              <a:t>halpern</a:t>
            </a:r>
            <a:r>
              <a:rPr lang="en-CA" baseline="0" dirty="0" smtClean="0"/>
              <a:t> and </a:t>
            </a:r>
            <a:r>
              <a:rPr lang="en-CA" baseline="0" dirty="0" err="1" smtClean="0"/>
              <a:t>teague</a:t>
            </a:r>
            <a:endParaRPr lang="en-CA" baseline="0" dirty="0" smtClean="0"/>
          </a:p>
          <a:p>
            <a:pPr marL="171450" indent="-171450">
              <a:buFontTx/>
              <a:buChar char="-"/>
            </a:pPr>
            <a:r>
              <a:rPr lang="en-CA" baseline="0" dirty="0" smtClean="0"/>
              <a:t>They proved selfish protocols can only terminate probabilistically</a:t>
            </a:r>
          </a:p>
        </p:txBody>
      </p:sp>
      <p:sp>
        <p:nvSpPr>
          <p:cNvPr id="4" name="Slide Number Placeholder 3"/>
          <p:cNvSpPr>
            <a:spLocks noGrp="1"/>
          </p:cNvSpPr>
          <p:nvPr>
            <p:ph type="sldNum" sz="quarter" idx="10"/>
          </p:nvPr>
        </p:nvSpPr>
        <p:spPr/>
        <p:txBody>
          <a:bodyPr/>
          <a:lstStyle/>
          <a:p>
            <a:fld id="{A4CC8DA7-BE90-422D-A2BA-4EC479081E67}" type="slidenum">
              <a:rPr lang="en-CA" smtClean="0"/>
              <a:t>3</a:t>
            </a:fld>
            <a:endParaRPr lang="en-CA"/>
          </a:p>
        </p:txBody>
      </p:sp>
    </p:spTree>
    <p:extLst>
      <p:ext uri="{BB962C8B-B14F-4D97-AF65-F5344CB8AC3E}">
        <p14:creationId xmlns:p14="http://schemas.microsoft.com/office/powerpoint/2010/main" val="283108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There are a lot of things we worry about when designing secret sharing protocols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Early protocols used an interactive dealer. Halpern and Teague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What about wills? Why not just count votes?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Coalitions of selfish players can share their private information and work together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Halpern and Teague, Kol and Naor</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Malicious players don’t care about learning the secret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Halpern and Teague, Kol and Naor, Fuchsbauer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Synchronous broadcast is an assumption that players can synchronize when they send messages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Recent work about </a:t>
            </a:r>
            <a:r>
              <a:rPr lang="en-CA" sz="1200" baseline="0" dirty="0" err="1" smtClean="0"/>
              <a:t>async</a:t>
            </a:r>
            <a:r>
              <a:rPr lang="en-CA" sz="1200" baseline="0" dirty="0" smtClean="0"/>
              <a:t>, Fuchsbauer, Shareef</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Unbounded</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Conspicuousness is a term I introduce in the thesis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Existing work assumes the secret is an arbitrary value that has no grounding in reality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They assume player’s can’t check if a given value is the secret, they need to rely on the protocol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sz="1200" baseline="0" dirty="0" smtClean="0"/>
              <a:t>In practice this is not always true, like if you have a combination lock you can easily check if a combination is correct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sz="1200" baseline="0" dirty="0" smtClean="0"/>
              <a:t>By far the most common assumption in existing protocol are about communication. Most protocols, including some of the ones in this thesis, assume players can synchronize when messages are sent. Relaxing these types assumption is an active area of research.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For example, a 2 player protocol proposed by </a:t>
            </a:r>
            <a:r>
              <a:rPr lang="en-CA" baseline="0" dirty="0" smtClean="0"/>
              <a:t>Kol and Naor in 2008 is based on giving each player a list of messages. They take turns sending messages from their list. When a player has no more messages to send, the last message sent by the other player was the secret. This protocol doesn’t assume sending a message is synchronized, although it has other issues especially when you extend it to multiple players. If you try to do the same basic thing with 3 players, 2 of them can form a coalition and compare their lists to see if they have the short one. They might learn the secret whether or not the other player participates.</a:t>
            </a:r>
          </a:p>
          <a:p>
            <a:endParaRPr lang="en-CA" baseline="0" dirty="0" smtClean="0"/>
          </a:p>
          <a:p>
            <a:r>
              <a:rPr lang="en-CA" baseline="0" dirty="0" smtClean="0"/>
              <a:t>In 2010, Fuchsbauer et al. published a fantastic protocol that works without an interactive dealer, doesn’t need synchronous broadcast, and guarantees coalitions of selfish players do no better than individual selfish players. It’s based on, among other things, hiding the secret as an offset. Each player sends a sequence of verifiable random numbers, seeded by the dealer, and the offset is chosen so that on a round chosen by the dealer all the shares are revealed and all players learn the secret.</a:t>
            </a:r>
          </a:p>
          <a:p>
            <a:endParaRPr lang="en-CA" baseline="0" dirty="0" smtClean="0"/>
          </a:p>
          <a:p>
            <a:r>
              <a:rPr lang="en-CA" baseline="0" dirty="0" smtClean="0"/>
              <a:t>But </a:t>
            </a:r>
            <a:r>
              <a:rPr lang="en-CA" baseline="0" dirty="0" err="1" smtClean="0"/>
              <a:t>Fuchsbauer’s</a:t>
            </a:r>
            <a:r>
              <a:rPr lang="en-CA" baseline="0" dirty="0" smtClean="0"/>
              <a:t> protocol is vulnerable to a different type of challenge: malicious players who don’t care about learning the secret. They incentivize selfish players into participating, but a single malicious players can cause the protocol to abort and the obvious tweaks create vulnerabilities to coalitions of selfish players.</a:t>
            </a:r>
          </a:p>
          <a:p>
            <a:endParaRPr lang="en-CA" baseline="0" dirty="0" smtClean="0"/>
          </a:p>
          <a:p>
            <a:r>
              <a:rPr lang="en-CA" baseline="0" dirty="0" err="1" smtClean="0"/>
              <a:t>Fuchsbauer’s</a:t>
            </a:r>
            <a:r>
              <a:rPr lang="en-CA" baseline="0" dirty="0" smtClean="0"/>
              <a:t> protocol also relies very heavily on cryptographic primitives. If they are chosen to be too weak then an opponent with enough computational power could potentially break them. Ideally the protocol would be just as secure against opponents with unbounded computational power, like </a:t>
            </a:r>
            <a:r>
              <a:rPr lang="en-CA" baseline="0" dirty="0" err="1" smtClean="0"/>
              <a:t>shamir’s</a:t>
            </a:r>
            <a:r>
              <a:rPr lang="en-CA" baseline="0" dirty="0" smtClean="0"/>
              <a:t> scheme is.</a:t>
            </a:r>
          </a:p>
          <a:p>
            <a:endParaRPr lang="en-CA" baseline="0" dirty="0" smtClean="0"/>
          </a:p>
          <a:p>
            <a:r>
              <a:rPr lang="en-CA" baseline="0" dirty="0" smtClean="0"/>
              <a:t>The last various thing here, conspicuousness, is actually introduced by this thesis. All the existing protocols I found implicitly assumed players won’t recognize the secret when they see it, but this is not always the case. For example, it’s easy to check if a given password decrypts a file, because every other password tends to produce gibberish.</a:t>
            </a:r>
          </a:p>
        </p:txBody>
      </p:sp>
      <p:sp>
        <p:nvSpPr>
          <p:cNvPr id="4" name="Slide Number Placeholder 3"/>
          <p:cNvSpPr>
            <a:spLocks noGrp="1"/>
          </p:cNvSpPr>
          <p:nvPr>
            <p:ph type="sldNum" sz="quarter" idx="10"/>
          </p:nvPr>
        </p:nvSpPr>
        <p:spPr/>
        <p:txBody>
          <a:bodyPr/>
          <a:lstStyle/>
          <a:p>
            <a:fld id="{A4CC8DA7-BE90-422D-A2BA-4EC479081E67}" type="slidenum">
              <a:rPr lang="en-CA" smtClean="0"/>
              <a:t>4</a:t>
            </a:fld>
            <a:endParaRPr lang="en-CA"/>
          </a:p>
        </p:txBody>
      </p:sp>
    </p:spTree>
    <p:extLst>
      <p:ext uri="{BB962C8B-B14F-4D97-AF65-F5344CB8AC3E}">
        <p14:creationId xmlns:p14="http://schemas.microsoft.com/office/powerpoint/2010/main" val="184676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My thesis extends the state of the art in several different ways.</a:t>
            </a:r>
          </a:p>
          <a:p>
            <a:endParaRPr lang="en-CA" baseline="0" dirty="0" smtClean="0"/>
          </a:p>
          <a:p>
            <a:r>
              <a:rPr lang="en-CA" baseline="0" dirty="0" smtClean="0"/>
              <a:t>I prove limits on what protocols without sync can achieve</a:t>
            </a:r>
          </a:p>
          <a:p>
            <a:endParaRPr lang="en-CA" baseline="0" dirty="0" smtClean="0"/>
          </a:p>
          <a:p>
            <a:pPr marL="0" indent="0">
              <a:buFontTx/>
              <a:buNone/>
            </a:pPr>
            <a:r>
              <a:rPr lang="en-CA" baseline="0" dirty="0" smtClean="0"/>
              <a:t>- Any </a:t>
            </a:r>
            <a:r>
              <a:rPr lang="en-CA" baseline="0" dirty="0" err="1" smtClean="0"/>
              <a:t>Async</a:t>
            </a:r>
            <a:r>
              <a:rPr lang="en-CA" baseline="0" dirty="0" smtClean="0"/>
              <a:t>: coalition might learn the secret earlier than any player should be able to. (contain last few players needed)</a:t>
            </a:r>
          </a:p>
          <a:p>
            <a:r>
              <a:rPr lang="en-CA" baseline="0" dirty="0" smtClean="0"/>
              <a:t>- </a:t>
            </a:r>
            <a:r>
              <a:rPr lang="en-CA" baseline="0" dirty="0" err="1" smtClean="0"/>
              <a:t>Consp</a:t>
            </a:r>
            <a:r>
              <a:rPr lang="en-CA" baseline="0" dirty="0" smtClean="0"/>
              <a:t> </a:t>
            </a:r>
            <a:r>
              <a:rPr lang="en-CA" baseline="0" dirty="0" err="1" smtClean="0"/>
              <a:t>Async</a:t>
            </a:r>
            <a:r>
              <a:rPr lang="en-CA" baseline="0" dirty="0" smtClean="0"/>
              <a:t>: In the ideal case, at least one player is sacrificed. Last sender.</a:t>
            </a:r>
          </a:p>
          <a:p>
            <a:r>
              <a:rPr lang="en-CA" baseline="0" dirty="0" smtClean="0"/>
              <a:t>- </a:t>
            </a:r>
            <a:r>
              <a:rPr lang="en-CA" baseline="0" dirty="0" err="1" smtClean="0"/>
              <a:t>Consp</a:t>
            </a:r>
            <a:r>
              <a:rPr lang="en-CA" baseline="0" dirty="0" smtClean="0"/>
              <a:t> </a:t>
            </a:r>
            <a:r>
              <a:rPr lang="en-CA" baseline="0" dirty="0" err="1" smtClean="0"/>
              <a:t>Async</a:t>
            </a:r>
            <a:r>
              <a:rPr lang="en-CA" baseline="0" dirty="0" smtClean="0"/>
              <a:t> Many: coalitions can learn the secret early enough to prevent other players from learning it</a:t>
            </a:r>
          </a:p>
          <a:p>
            <a:endParaRPr lang="en-CA" baseline="0" dirty="0" smtClean="0"/>
          </a:p>
          <a:p>
            <a:r>
              <a:rPr lang="en-CA" baseline="0" dirty="0" smtClean="0"/>
              <a:t>I also present four protocols, each applying to different cases and contributing their own piece.</a:t>
            </a:r>
          </a:p>
          <a:p>
            <a:endParaRPr lang="en-CA" baseline="0" dirty="0" smtClean="0"/>
          </a:p>
          <a:p>
            <a:r>
              <a:rPr lang="en-CA" baseline="0" dirty="0" smtClean="0"/>
              <a:t>Naming scheme: S:Sync, A:Async, B:Bounded, U:Unbounded, I:Inconspicuous, C:Conspicuous, P:Protocol</a:t>
            </a:r>
          </a:p>
          <a:p>
            <a:r>
              <a:rPr lang="en-CA" baseline="0" dirty="0" smtClean="0"/>
              <a:t>SBP: Improves on Fuchsbauer by defeating malicious players and coalitions</a:t>
            </a:r>
          </a:p>
          <a:p>
            <a:r>
              <a:rPr lang="en-CA" baseline="0" dirty="0" smtClean="0"/>
              <a:t>SUIP: Improves on list based protocols, like Kol and Naor’s, I’ll get into it</a:t>
            </a:r>
          </a:p>
          <a:p>
            <a:r>
              <a:rPr lang="en-CA" baseline="0" dirty="0" smtClean="0"/>
              <a:t>ABCP: Existing protocols tend to rely on inconspicuousness and so always sacrifice t-1 players. ABCP can sacrifice less.</a:t>
            </a:r>
          </a:p>
          <a:p>
            <a:r>
              <a:rPr lang="en-CA" baseline="0" dirty="0" smtClean="0"/>
              <a:t>ABIP: Improves on Fuchsbauer by defeating malicious players and coalitions up to a certain size</a:t>
            </a:r>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5</a:t>
            </a:fld>
            <a:endParaRPr lang="en-CA"/>
          </a:p>
        </p:txBody>
      </p:sp>
    </p:spTree>
    <p:extLst>
      <p:ext uri="{BB962C8B-B14F-4D97-AF65-F5344CB8AC3E}">
        <p14:creationId xmlns:p14="http://schemas.microsoft.com/office/powerpoint/2010/main" val="227548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thesis covers a lot and I only have a half hour</a:t>
            </a:r>
          </a:p>
          <a:p>
            <a:r>
              <a:rPr lang="en-CA" dirty="0" smtClean="0"/>
              <a:t>So I will only present the protocol I think improves on the existing work the most: SUIP</a:t>
            </a: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6</a:t>
            </a:fld>
            <a:endParaRPr lang="en-CA"/>
          </a:p>
        </p:txBody>
      </p:sp>
    </p:spTree>
    <p:extLst>
      <p:ext uri="{BB962C8B-B14F-4D97-AF65-F5344CB8AC3E}">
        <p14:creationId xmlns:p14="http://schemas.microsoft.com/office/powerpoint/2010/main" val="118593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SUIP’s goal is security against unbounded opponents.</a:t>
            </a:r>
          </a:p>
          <a:p>
            <a:r>
              <a:rPr lang="en-CA" dirty="0" smtClean="0"/>
              <a:t>We can’t rely on computational difficulty, only on missing information.</a:t>
            </a:r>
          </a:p>
          <a:p>
            <a:endParaRPr lang="en-CA" dirty="0" smtClean="0"/>
          </a:p>
          <a:p>
            <a:r>
              <a:rPr lang="en-CA" dirty="0" smtClean="0"/>
              <a:t>We do assume synchronous broadcast.</a:t>
            </a:r>
          </a:p>
          <a:p>
            <a:endParaRPr lang="en-CA" baseline="0" dirty="0" smtClean="0"/>
          </a:p>
          <a:p>
            <a:r>
              <a:rPr lang="en-CA" baseline="0" dirty="0" smtClean="0"/>
              <a:t>We assume the secret is inconspicuous.</a:t>
            </a:r>
          </a:p>
          <a:p>
            <a:r>
              <a:rPr lang="en-CA" baseline="0" dirty="0" smtClean="0"/>
              <a:t>The protocol doesn’t actually rely on this assumption.</a:t>
            </a:r>
          </a:p>
          <a:p>
            <a:r>
              <a:rPr lang="en-CA" baseline="0" dirty="0" smtClean="0"/>
              <a:t>Brute force attack on conspicuous secrets.</a:t>
            </a:r>
          </a:p>
          <a:p>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A4CC8DA7-BE90-422D-A2BA-4EC479081E67}" type="slidenum">
              <a:rPr lang="en-CA" smtClean="0"/>
              <a:t>7</a:t>
            </a:fld>
            <a:endParaRPr lang="en-CA"/>
          </a:p>
        </p:txBody>
      </p:sp>
    </p:spTree>
    <p:extLst>
      <p:ext uri="{BB962C8B-B14F-4D97-AF65-F5344CB8AC3E}">
        <p14:creationId xmlns:p14="http://schemas.microsoft.com/office/powerpoint/2010/main" val="75003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Follows standard round-based</a:t>
            </a:r>
            <a:r>
              <a:rPr lang="en-CA" baseline="0" dirty="0" smtClean="0"/>
              <a:t> structure </a:t>
            </a:r>
            <a:r>
              <a:rPr lang="en-CA" dirty="0" smtClean="0"/>
              <a:t>of rational secret sharing protocols</a:t>
            </a:r>
          </a:p>
          <a:p>
            <a:endParaRPr lang="en-CA" dirty="0" smtClean="0"/>
          </a:p>
          <a:p>
            <a:r>
              <a:rPr lang="en-CA" dirty="0" smtClean="0"/>
              <a:t>The</a:t>
            </a:r>
            <a:r>
              <a:rPr lang="en-CA" baseline="0" dirty="0" smtClean="0"/>
              <a:t> dealer generates shares then the players try to combine them</a:t>
            </a:r>
          </a:p>
          <a:p>
            <a:r>
              <a:rPr lang="en-CA" baseline="0" dirty="0" smtClean="0"/>
              <a:t>The player protocol is divided into rounds.</a:t>
            </a:r>
          </a:p>
          <a:p>
            <a:r>
              <a:rPr lang="en-CA" baseline="0" dirty="0" smtClean="0"/>
              <a:t>There’s a bunch of check rounds, to encourage cooperating, followed by a definitive round, where everyone learns the secret</a:t>
            </a:r>
          </a:p>
          <a:p>
            <a:endParaRPr lang="en-CA" baseline="0" dirty="0" smtClean="0"/>
          </a:p>
          <a:p>
            <a:r>
              <a:rPr lang="en-CA" baseline="0" dirty="0" smtClean="0"/>
              <a:t>More specifically to SUIP</a:t>
            </a:r>
          </a:p>
          <a:p>
            <a:endParaRPr lang="en-CA" baseline="0" dirty="0" smtClean="0"/>
          </a:p>
          <a:p>
            <a:r>
              <a:rPr lang="en-CA" baseline="0" dirty="0" smtClean="0"/>
              <a:t>The dealer tells players what they will say and when they will say it.</a:t>
            </a:r>
          </a:p>
          <a:p>
            <a:r>
              <a:rPr lang="en-CA" baseline="0" dirty="0" smtClean="0"/>
              <a:t>That information is in a list of messages, which is why I call it list-based.</a:t>
            </a:r>
          </a:p>
          <a:p>
            <a:r>
              <a:rPr lang="en-CA" baseline="0" dirty="0" smtClean="0"/>
              <a:t>The message lists have a minimum size but are extended by random amounts so that none of them have the same length.</a:t>
            </a:r>
          </a:p>
          <a:p>
            <a:r>
              <a:rPr lang="en-CA" baseline="0" dirty="0" smtClean="0"/>
              <a:t>This prevent small coalitions from determining if they contain the smallest list</a:t>
            </a:r>
          </a:p>
          <a:p>
            <a:r>
              <a:rPr lang="en-CA" baseline="0" dirty="0" smtClean="0"/>
              <a:t>Since message lists are finite, the definitive round is forced to happen when any of them ends.</a:t>
            </a:r>
          </a:p>
        </p:txBody>
      </p:sp>
      <p:sp>
        <p:nvSpPr>
          <p:cNvPr id="4" name="Slide Number Placeholder 3"/>
          <p:cNvSpPr>
            <a:spLocks noGrp="1"/>
          </p:cNvSpPr>
          <p:nvPr>
            <p:ph type="sldNum" sz="quarter" idx="10"/>
          </p:nvPr>
        </p:nvSpPr>
        <p:spPr/>
        <p:txBody>
          <a:bodyPr/>
          <a:lstStyle/>
          <a:p>
            <a:fld id="{A4CC8DA7-BE90-422D-A2BA-4EC479081E67}" type="slidenum">
              <a:rPr lang="en-CA" smtClean="0"/>
              <a:t>8</a:t>
            </a:fld>
            <a:endParaRPr lang="en-CA"/>
          </a:p>
        </p:txBody>
      </p:sp>
    </p:spTree>
    <p:extLst>
      <p:ext uri="{BB962C8B-B14F-4D97-AF65-F5344CB8AC3E}">
        <p14:creationId xmlns:p14="http://schemas.microsoft.com/office/powerpoint/2010/main" val="3199659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are these instructions to the players?</a:t>
            </a:r>
          </a:p>
          <a:p>
            <a:endParaRPr lang="en-CA" dirty="0" smtClean="0"/>
          </a:p>
          <a:p>
            <a:r>
              <a:rPr lang="en-CA" dirty="0" smtClean="0"/>
              <a:t>They</a:t>
            </a:r>
            <a:r>
              <a:rPr lang="en-CA" baseline="0" dirty="0" smtClean="0"/>
              <a:t> have a message for each round, as well as a short message for the short case.</a:t>
            </a:r>
          </a:p>
          <a:p>
            <a:r>
              <a:rPr lang="en-CA" baseline="0" dirty="0" smtClean="0"/>
              <a:t>Each message is made up of several authenticated shares.</a:t>
            </a:r>
          </a:p>
          <a:p>
            <a:r>
              <a:rPr lang="en-CA" baseline="0" dirty="0" smtClean="0"/>
              <a:t>Each round the messages combine to form a potential secret and a number of indicators</a:t>
            </a:r>
          </a:p>
          <a:p>
            <a:r>
              <a:rPr lang="en-CA" baseline="0" dirty="0" smtClean="0"/>
              <a:t>Players accept the potential secret as the true secret when all of the indicators come out to 0</a:t>
            </a:r>
          </a:p>
          <a:p>
            <a:endParaRPr lang="en-CA" baseline="0" dirty="0" smtClean="0"/>
          </a:p>
          <a:p>
            <a:r>
              <a:rPr lang="en-CA" baseline="0" dirty="0" smtClean="0"/>
              <a:t>One of the hairy issues here is how authentication is done.</a:t>
            </a:r>
          </a:p>
          <a:p>
            <a:r>
              <a:rPr lang="en-CA" baseline="0" dirty="0" smtClean="0"/>
              <a:t>The standard mechanisms rely on computational difficult, but our players might be unbounded.</a:t>
            </a:r>
          </a:p>
          <a:p>
            <a:r>
              <a:rPr lang="en-CA" baseline="0" dirty="0" smtClean="0"/>
              <a:t>So how do we do authentication</a:t>
            </a:r>
            <a:r>
              <a:rPr lang="en-CA" b="1" baseline="0" dirty="0" smtClean="0"/>
              <a:t> </a:t>
            </a:r>
            <a:r>
              <a:rPr lang="en-CA" baseline="0" dirty="0" smtClean="0"/>
              <a:t>with perfect security</a:t>
            </a:r>
          </a:p>
          <a:p>
            <a:endParaRPr lang="en-CA" baseline="0" dirty="0" smtClean="0"/>
          </a:p>
        </p:txBody>
      </p:sp>
      <p:sp>
        <p:nvSpPr>
          <p:cNvPr id="4" name="Slide Number Placeholder 3"/>
          <p:cNvSpPr>
            <a:spLocks noGrp="1"/>
          </p:cNvSpPr>
          <p:nvPr>
            <p:ph type="sldNum" sz="quarter" idx="10"/>
          </p:nvPr>
        </p:nvSpPr>
        <p:spPr/>
        <p:txBody>
          <a:bodyPr/>
          <a:lstStyle/>
          <a:p>
            <a:fld id="{A4CC8DA7-BE90-422D-A2BA-4EC479081E67}" type="slidenum">
              <a:rPr lang="en-CA" smtClean="0"/>
              <a:t>9</a:t>
            </a:fld>
            <a:endParaRPr lang="en-CA"/>
          </a:p>
        </p:txBody>
      </p:sp>
    </p:spTree>
    <p:extLst>
      <p:ext uri="{BB962C8B-B14F-4D97-AF65-F5344CB8AC3E}">
        <p14:creationId xmlns:p14="http://schemas.microsoft.com/office/powerpoint/2010/main" val="183033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9CCEB39-CC2F-443E-B015-61737F38A08E}" type="datetime9">
              <a:rPr lang="en-CA" smtClean="0"/>
              <a:t>20/03/2012 5:54:08 PM</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338312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231AFA-F888-4D0E-845C-C60B2973E7F9}" type="datetime9">
              <a:rPr lang="en-CA" smtClean="0"/>
              <a:t>20/03/2012 5:54:09 PM</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307146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9789FDC-AB78-44AA-8ACC-EA42D823BABB}" type="datetime9">
              <a:rPr lang="en-CA" smtClean="0"/>
              <a:t>20/03/2012 5:54:09 PM</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401024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8495290-B910-45FE-A10D-4C6034A7FAB0}" type="datetime9">
              <a:rPr lang="en-CA" smtClean="0"/>
              <a:t>20/03/2012 5:54:08 PM</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192639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84BE0-8081-4D8B-9A4A-F5A8894007D2}" type="datetime9">
              <a:rPr lang="en-CA" smtClean="0"/>
              <a:t>20/03/2012 5:54:08 PM</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56576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DFEAF98-5771-49C6-B87A-A152680426F9}" type="datetime9">
              <a:rPr lang="en-CA" smtClean="0"/>
              <a:t>20/03/2012 5:54:08 PM</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295209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17EF26B-5BA9-4B58-8286-23193A929C65}" type="datetime9">
              <a:rPr lang="en-CA" smtClean="0"/>
              <a:t>20/03/2012 5:54:08 PM</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197451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2B0BAB2-C33D-4825-83AD-AC4A22017A67}" type="datetime9">
              <a:rPr lang="en-CA" smtClean="0"/>
              <a:t>20/03/2012 5:54:08 PM</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205870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E9E4B-AEB5-472D-917D-07EE542B4C89}" type="datetime9">
              <a:rPr lang="en-CA" smtClean="0"/>
              <a:t>20/03/2012 5:54:09 PM</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38292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614F-33AB-4A8B-93AC-9E527F64864F}" type="datetime9">
              <a:rPr lang="en-CA" smtClean="0"/>
              <a:t>20/03/2012 5:54:09 PM</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62663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8C84D-48B5-43C4-A7CD-2AE570CCF98A}" type="datetime9">
              <a:rPr lang="en-CA" smtClean="0"/>
              <a:t>20/03/2012 5:54:09 PM</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F81BA6A-A277-4C69-B676-9E31899618E9}" type="slidenum">
              <a:rPr lang="en-CA" smtClean="0"/>
              <a:t>‹#›</a:t>
            </a:fld>
            <a:endParaRPr lang="en-CA" dirty="0"/>
          </a:p>
        </p:txBody>
      </p:sp>
    </p:spTree>
    <p:extLst>
      <p:ext uri="{BB962C8B-B14F-4D97-AF65-F5344CB8AC3E}">
        <p14:creationId xmlns:p14="http://schemas.microsoft.com/office/powerpoint/2010/main" val="401552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4B57D-C91E-449F-BD01-ABCB99EBC7AA}" type="datetime9">
              <a:rPr lang="en-CA" smtClean="0"/>
              <a:t>20/03/2012 5:54:08 PM</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1BA6A-A277-4C69-B676-9E31899618E9}" type="slidenum">
              <a:rPr lang="en-CA" smtClean="0"/>
              <a:t>‹#›</a:t>
            </a:fld>
            <a:endParaRPr lang="en-CA" dirty="0"/>
          </a:p>
        </p:txBody>
      </p:sp>
    </p:spTree>
    <p:extLst>
      <p:ext uri="{BB962C8B-B14F-4D97-AF65-F5344CB8AC3E}">
        <p14:creationId xmlns:p14="http://schemas.microsoft.com/office/powerpoint/2010/main" val="257952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Rational Secret Sharing with and without Synchronous Broadcast, Conspicuous Secrets, Malicious Players and Unbounded Opponents</a:t>
            </a:r>
            <a:endParaRPr lang="en-CA" dirty="0"/>
          </a:p>
        </p:txBody>
      </p:sp>
      <p:sp>
        <p:nvSpPr>
          <p:cNvPr id="3" name="Subtitle 2"/>
          <p:cNvSpPr>
            <a:spLocks noGrp="1"/>
          </p:cNvSpPr>
          <p:nvPr>
            <p:ph type="subTitle" idx="1"/>
          </p:nvPr>
        </p:nvSpPr>
        <p:spPr>
          <a:xfrm>
            <a:off x="1403648" y="4725144"/>
            <a:ext cx="6400800" cy="1752600"/>
          </a:xfrm>
        </p:spPr>
        <p:txBody>
          <a:bodyPr/>
          <a:lstStyle/>
          <a:p>
            <a:r>
              <a:rPr lang="en-CA" dirty="0" smtClean="0"/>
              <a:t>Craig Gidney</a:t>
            </a:r>
          </a:p>
          <a:p>
            <a:r>
              <a:rPr lang="en-CA" dirty="0" smtClean="0"/>
              <a:t>Masters Presentation</a:t>
            </a:r>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1</a:t>
            </a:fld>
            <a:endParaRPr lang="en-CA" dirty="0"/>
          </a:p>
        </p:txBody>
      </p:sp>
    </p:spTree>
    <p:extLst>
      <p:ext uri="{BB962C8B-B14F-4D97-AF65-F5344CB8AC3E}">
        <p14:creationId xmlns:p14="http://schemas.microsoft.com/office/powerpoint/2010/main" val="343659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Craig\Desktop\Thesis\Graphics\PointAndLine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92204"/>
            <a:ext cx="5486303" cy="63435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3657698" y="0"/>
            <a:ext cx="5486302" cy="5655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1600" b="1" u="sng" dirty="0" smtClean="0"/>
              <a:t>A forged message fools only 1 of the many possible verifiers</a:t>
            </a:r>
            <a:endParaRPr lang="en-CA" sz="1600" b="1" u="sng" dirty="0" smtClean="0"/>
          </a:p>
        </p:txBody>
      </p:sp>
      <p:sp>
        <p:nvSpPr>
          <p:cNvPr id="2" name="Title 1"/>
          <p:cNvSpPr>
            <a:spLocks noGrp="1"/>
          </p:cNvSpPr>
          <p:nvPr>
            <p:ph type="title"/>
          </p:nvPr>
        </p:nvSpPr>
        <p:spPr>
          <a:xfrm>
            <a:off x="395536" y="318233"/>
            <a:ext cx="2890664" cy="1143000"/>
          </a:xfrm>
        </p:spPr>
        <p:txBody>
          <a:bodyPr>
            <a:noAutofit/>
          </a:bodyPr>
          <a:lstStyle/>
          <a:p>
            <a:r>
              <a:rPr lang="en-CA" sz="2400" dirty="0" smtClean="0"/>
              <a:t>How does authentication work?</a:t>
            </a:r>
            <a:endParaRPr lang="en-CA" sz="2400" dirty="0" smtClean="0"/>
          </a:p>
        </p:txBody>
      </p:sp>
      <p:sp>
        <p:nvSpPr>
          <p:cNvPr id="3" name="Content Placeholder 2"/>
          <p:cNvSpPr>
            <a:spLocks noGrp="1"/>
          </p:cNvSpPr>
          <p:nvPr>
            <p:ph idx="1"/>
          </p:nvPr>
        </p:nvSpPr>
        <p:spPr>
          <a:xfrm>
            <a:off x="323528" y="1733738"/>
            <a:ext cx="2890664" cy="4525963"/>
          </a:xfrm>
        </p:spPr>
        <p:txBody>
          <a:bodyPr>
            <a:normAutofit/>
          </a:bodyPr>
          <a:lstStyle/>
          <a:p>
            <a:r>
              <a:rPr lang="en-CA" sz="1800" dirty="0" smtClean="0"/>
              <a:t>Value becomes slope of a line in finite field</a:t>
            </a:r>
            <a:endParaRPr lang="en-CA" sz="1800" dirty="0" smtClean="0"/>
          </a:p>
          <a:p>
            <a:r>
              <a:rPr lang="en-CA" sz="1800" dirty="0" smtClean="0"/>
              <a:t>A random offset of the line is the signature</a:t>
            </a:r>
            <a:endParaRPr lang="en-CA" sz="1800" dirty="0" smtClean="0"/>
          </a:p>
          <a:p>
            <a:r>
              <a:rPr lang="en-CA" sz="1800" dirty="0" smtClean="0"/>
              <a:t>A random point on the line is the verifier</a:t>
            </a:r>
          </a:p>
          <a:p>
            <a:endParaRPr lang="en-CA" sz="1800" dirty="0"/>
          </a:p>
          <a:p>
            <a:endParaRPr lang="en-CA" sz="1800" dirty="0" smtClean="0"/>
          </a:p>
          <a:p>
            <a:endParaRPr lang="en-CA" sz="1800" dirty="0"/>
          </a:p>
          <a:p>
            <a:endParaRPr lang="en-CA" sz="1800" dirty="0" smtClean="0"/>
          </a:p>
          <a:p>
            <a:endParaRPr lang="en-CA" sz="1800" dirty="0"/>
          </a:p>
          <a:p>
            <a:endParaRPr lang="en-CA" sz="1800" dirty="0" smtClean="0"/>
          </a:p>
        </p:txBody>
      </p:sp>
      <p:sp>
        <p:nvSpPr>
          <p:cNvPr id="4" name="Slide Number Placeholder 3"/>
          <p:cNvSpPr>
            <a:spLocks noGrp="1"/>
          </p:cNvSpPr>
          <p:nvPr>
            <p:ph type="sldNum" sz="quarter" idx="12"/>
          </p:nvPr>
        </p:nvSpPr>
        <p:spPr/>
        <p:txBody>
          <a:bodyPr/>
          <a:lstStyle/>
          <a:p>
            <a:fld id="{FF81BA6A-A277-4C69-B676-9E31899618E9}" type="slidenum">
              <a:rPr lang="en-CA" smtClean="0"/>
              <a:t>10</a:t>
            </a:fld>
            <a:endParaRPr lang="en-CA"/>
          </a:p>
        </p:txBody>
      </p:sp>
    </p:spTree>
    <p:extLst>
      <p:ext uri="{BB962C8B-B14F-4D97-AF65-F5344CB8AC3E}">
        <p14:creationId xmlns:p14="http://schemas.microsoft.com/office/powerpoint/2010/main" val="4206327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does a normal round work?</a:t>
            </a:r>
            <a:endParaRPr lang="en-CA" dirty="0"/>
          </a:p>
        </p:txBody>
      </p:sp>
      <p:sp>
        <p:nvSpPr>
          <p:cNvPr id="5" name="Slide Number Placeholder 4"/>
          <p:cNvSpPr>
            <a:spLocks noGrp="1"/>
          </p:cNvSpPr>
          <p:nvPr>
            <p:ph type="sldNum" sz="quarter" idx="12"/>
          </p:nvPr>
        </p:nvSpPr>
        <p:spPr/>
        <p:txBody>
          <a:bodyPr/>
          <a:lstStyle/>
          <a:p>
            <a:fld id="{FF81BA6A-A277-4C69-B676-9E31899618E9}" type="slidenum">
              <a:rPr lang="en-CA" smtClean="0"/>
              <a:t>11</a:t>
            </a:fld>
            <a:endParaRPr lang="en-CA" dirty="0"/>
          </a:p>
        </p:txBody>
      </p:sp>
      <p:pic>
        <p:nvPicPr>
          <p:cNvPr id="2057"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7714" y="1925086"/>
            <a:ext cx="7228572" cy="38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283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does the short round work?</a:t>
            </a:r>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12</a:t>
            </a:fld>
            <a:endParaRPr lang="en-CA" dirty="0"/>
          </a:p>
        </p:txBody>
      </p:sp>
      <p:pic>
        <p:nvPicPr>
          <p:cNvPr id="3077"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4857" y="1925086"/>
            <a:ext cx="7514286" cy="38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71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SUIP Pseudo-Code</a:t>
            </a:r>
            <a:endParaRPr lang="en-CA"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286" y="2263212"/>
            <a:ext cx="4264714" cy="371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204864"/>
            <a:ext cx="4644008" cy="3771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427984" y="1628800"/>
            <a:ext cx="72008"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FF81BA6A-A277-4C69-B676-9E31899618E9}" type="slidenum">
              <a:rPr lang="en-CA" smtClean="0"/>
              <a:t>13</a:t>
            </a:fld>
            <a:endParaRPr lang="en-CA" dirty="0"/>
          </a:p>
        </p:txBody>
      </p:sp>
      <p:sp>
        <p:nvSpPr>
          <p:cNvPr id="10" name="Title 1"/>
          <p:cNvSpPr txBox="1">
            <a:spLocks/>
          </p:cNvSpPr>
          <p:nvPr/>
        </p:nvSpPr>
        <p:spPr>
          <a:xfrm>
            <a:off x="467544" y="1340768"/>
            <a:ext cx="35499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dirty="0" smtClean="0"/>
              <a:t>Dealer</a:t>
            </a:r>
            <a:endParaRPr lang="en-CA" dirty="0"/>
          </a:p>
        </p:txBody>
      </p:sp>
      <p:sp>
        <p:nvSpPr>
          <p:cNvPr id="11" name="Title 1"/>
          <p:cNvSpPr txBox="1">
            <a:spLocks/>
          </p:cNvSpPr>
          <p:nvPr/>
        </p:nvSpPr>
        <p:spPr>
          <a:xfrm>
            <a:off x="5076056" y="1340768"/>
            <a:ext cx="3096344"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dirty="0" smtClean="0"/>
              <a:t>Player</a:t>
            </a:r>
            <a:endParaRPr lang="en-CA" dirty="0"/>
          </a:p>
        </p:txBody>
      </p:sp>
    </p:spTree>
    <p:extLst>
      <p:ext uri="{BB962C8B-B14F-4D97-AF65-F5344CB8AC3E}">
        <p14:creationId xmlns:p14="http://schemas.microsoft.com/office/powerpoint/2010/main" val="3658241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Why Cooperate?</a:t>
            </a:r>
            <a:endParaRPr lang="en-CA" dirty="0"/>
          </a:p>
        </p:txBody>
      </p:sp>
      <p:sp>
        <p:nvSpPr>
          <p:cNvPr id="3" name="Content Placeholder 2"/>
          <p:cNvSpPr>
            <a:spLocks noGrp="1"/>
          </p:cNvSpPr>
          <p:nvPr>
            <p:ph idx="1"/>
          </p:nvPr>
        </p:nvSpPr>
        <p:spPr/>
        <p:txBody>
          <a:bodyPr>
            <a:normAutofit/>
          </a:bodyPr>
          <a:lstStyle/>
          <a:p>
            <a:r>
              <a:rPr lang="en-CA" dirty="0" smtClean="0"/>
              <a:t>Send Correct Message</a:t>
            </a:r>
          </a:p>
          <a:p>
            <a:pPr lvl="1"/>
            <a:r>
              <a:rPr lang="en-CA" dirty="0" smtClean="0"/>
              <a:t>Small Payoff</a:t>
            </a:r>
            <a:r>
              <a:rPr lang="en-CA" dirty="0"/>
              <a:t> if definitive round</a:t>
            </a:r>
            <a:endParaRPr lang="en-CA" dirty="0" smtClean="0"/>
          </a:p>
          <a:p>
            <a:pPr lvl="1"/>
            <a:r>
              <a:rPr lang="en-CA" dirty="0" smtClean="0"/>
              <a:t>Potential for later payoff</a:t>
            </a:r>
          </a:p>
          <a:p>
            <a:r>
              <a:rPr lang="en-CA" dirty="0" smtClean="0"/>
              <a:t>Send Fake Message / No Message</a:t>
            </a:r>
          </a:p>
          <a:p>
            <a:pPr lvl="1"/>
            <a:r>
              <a:rPr lang="en-CA" dirty="0" smtClean="0"/>
              <a:t>Large payoff if definitive round</a:t>
            </a:r>
          </a:p>
          <a:p>
            <a:pPr lvl="1"/>
            <a:r>
              <a:rPr lang="en-CA" dirty="0" smtClean="0"/>
              <a:t>Ignored later on</a:t>
            </a:r>
          </a:p>
        </p:txBody>
      </p:sp>
      <p:sp>
        <p:nvSpPr>
          <p:cNvPr id="4" name="Slide Number Placeholder 3"/>
          <p:cNvSpPr>
            <a:spLocks noGrp="1"/>
          </p:cNvSpPr>
          <p:nvPr>
            <p:ph type="sldNum" sz="quarter" idx="12"/>
          </p:nvPr>
        </p:nvSpPr>
        <p:spPr/>
        <p:txBody>
          <a:bodyPr/>
          <a:lstStyle/>
          <a:p>
            <a:fld id="{FF81BA6A-A277-4C69-B676-9E31899618E9}" type="slidenum">
              <a:rPr lang="en-CA" smtClean="0"/>
              <a:t>14</a:t>
            </a:fld>
            <a:endParaRPr lang="en-CA" dirty="0"/>
          </a:p>
        </p:txBody>
      </p:sp>
    </p:spTree>
    <p:extLst>
      <p:ext uri="{BB962C8B-B14F-4D97-AF65-F5344CB8AC3E}">
        <p14:creationId xmlns:p14="http://schemas.microsoft.com/office/powerpoint/2010/main" val="2545290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Short Case Issues</a:t>
            </a:r>
            <a:endParaRPr lang="en-CA" dirty="0"/>
          </a:p>
        </p:txBody>
      </p:sp>
      <p:sp>
        <p:nvSpPr>
          <p:cNvPr id="3" name="Content Placeholder 2"/>
          <p:cNvSpPr>
            <a:spLocks noGrp="1"/>
          </p:cNvSpPr>
          <p:nvPr>
            <p:ph idx="1"/>
          </p:nvPr>
        </p:nvSpPr>
        <p:spPr/>
        <p:txBody>
          <a:bodyPr>
            <a:normAutofit/>
          </a:bodyPr>
          <a:lstStyle/>
          <a:p>
            <a:r>
              <a:rPr lang="en-CA" dirty="0" smtClean="0"/>
              <a:t>The short player anticipates the short round</a:t>
            </a:r>
          </a:p>
          <a:p>
            <a:r>
              <a:rPr lang="en-CA" dirty="0" smtClean="0"/>
              <a:t>Coalitions of size t-1 </a:t>
            </a:r>
            <a:r>
              <a:rPr lang="en-CA" dirty="0"/>
              <a:t>anticipate </a:t>
            </a:r>
            <a:r>
              <a:rPr lang="en-CA" dirty="0" smtClean="0"/>
              <a:t>the short round</a:t>
            </a:r>
          </a:p>
          <a:p>
            <a:r>
              <a:rPr lang="en-CA" dirty="0" smtClean="0"/>
              <a:t>When t=2, all players anticipate the short round</a:t>
            </a:r>
          </a:p>
          <a:p>
            <a:r>
              <a:rPr lang="en-CA" dirty="0" smtClean="0"/>
              <a:t>When t=2, short player expects no reciprocation in short round</a:t>
            </a:r>
          </a:p>
          <a:p>
            <a:r>
              <a:rPr lang="en-CA" dirty="0" smtClean="0"/>
              <a:t>All of these can be made arbitrarily unlikely</a:t>
            </a:r>
          </a:p>
        </p:txBody>
      </p:sp>
      <p:sp>
        <p:nvSpPr>
          <p:cNvPr id="4" name="Slide Number Placeholder 3"/>
          <p:cNvSpPr>
            <a:spLocks noGrp="1"/>
          </p:cNvSpPr>
          <p:nvPr>
            <p:ph type="sldNum" sz="quarter" idx="12"/>
          </p:nvPr>
        </p:nvSpPr>
        <p:spPr/>
        <p:txBody>
          <a:bodyPr/>
          <a:lstStyle/>
          <a:p>
            <a:fld id="{FF81BA6A-A277-4C69-B676-9E31899618E9}" type="slidenum">
              <a:rPr lang="en-CA" smtClean="0"/>
              <a:t>15</a:t>
            </a:fld>
            <a:endParaRPr lang="en-CA" dirty="0"/>
          </a:p>
        </p:txBody>
      </p:sp>
    </p:spTree>
    <p:extLst>
      <p:ext uri="{BB962C8B-B14F-4D97-AF65-F5344CB8AC3E}">
        <p14:creationId xmlns:p14="http://schemas.microsoft.com/office/powerpoint/2010/main" val="2019080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Security of SUIP</a:t>
            </a:r>
            <a:endParaRPr lang="en-CA" dirty="0"/>
          </a:p>
        </p:txBody>
      </p:sp>
      <p:sp>
        <p:nvSpPr>
          <p:cNvPr id="3" name="Content Placeholder 2"/>
          <p:cNvSpPr>
            <a:spLocks noGrp="1"/>
          </p:cNvSpPr>
          <p:nvPr>
            <p:ph idx="1"/>
          </p:nvPr>
        </p:nvSpPr>
        <p:spPr/>
        <p:txBody>
          <a:bodyPr>
            <a:normAutofit/>
          </a:bodyPr>
          <a:lstStyle/>
          <a:p>
            <a:r>
              <a:rPr lang="en-CA" sz="2800" dirty="0" smtClean="0"/>
              <a:t>Defeats </a:t>
            </a:r>
            <a:r>
              <a:rPr lang="en-CA" sz="2800" dirty="0"/>
              <a:t>rational coalitions as often as </a:t>
            </a:r>
            <a:r>
              <a:rPr lang="en-CA" sz="2800" dirty="0" smtClean="0"/>
              <a:t>needed</a:t>
            </a:r>
            <a:endParaRPr lang="en-CA" sz="2800" dirty="0"/>
          </a:p>
          <a:p>
            <a:pPr lvl="1"/>
            <a:r>
              <a:rPr lang="en-CA" sz="2400" dirty="0"/>
              <a:t>Short case causes issues</a:t>
            </a:r>
          </a:p>
          <a:p>
            <a:pPr lvl="1"/>
            <a:r>
              <a:rPr lang="en-CA" sz="2400" dirty="0"/>
              <a:t>Short case issues can be made arbitrarily </a:t>
            </a:r>
            <a:r>
              <a:rPr lang="en-CA" sz="2400" dirty="0" smtClean="0"/>
              <a:t>unlikely</a:t>
            </a:r>
          </a:p>
          <a:p>
            <a:pPr lvl="1"/>
            <a:r>
              <a:rPr lang="en-CA" sz="2400" dirty="0" smtClean="0"/>
              <a:t>Increase sizes of lists to increase security</a:t>
            </a:r>
            <a:endParaRPr lang="en-CA" sz="2400" dirty="0"/>
          </a:p>
          <a:p>
            <a:r>
              <a:rPr lang="en-CA" sz="2800" dirty="0" smtClean="0"/>
              <a:t>Defeats malicious coalitions as often as needed</a:t>
            </a:r>
          </a:p>
          <a:p>
            <a:pPr lvl="1"/>
            <a:r>
              <a:rPr lang="en-CA" sz="2400" dirty="0"/>
              <a:t>Authentication prevents fake </a:t>
            </a:r>
            <a:r>
              <a:rPr lang="en-CA" sz="2400" dirty="0" smtClean="0"/>
              <a:t>messages</a:t>
            </a:r>
            <a:endParaRPr lang="en-CA" sz="2400" dirty="0" smtClean="0"/>
          </a:p>
          <a:p>
            <a:pPr lvl="1"/>
            <a:r>
              <a:rPr lang="en-CA" sz="2400" dirty="0" smtClean="0"/>
              <a:t>Indicators prevent “fake” short cases</a:t>
            </a:r>
          </a:p>
          <a:p>
            <a:pPr lvl="1"/>
            <a:r>
              <a:rPr lang="en-CA" sz="2400" dirty="0" smtClean="0"/>
              <a:t>Increase amount of indicators and authentication to increase security</a:t>
            </a:r>
          </a:p>
        </p:txBody>
      </p:sp>
      <p:sp>
        <p:nvSpPr>
          <p:cNvPr id="4" name="Slide Number Placeholder 3"/>
          <p:cNvSpPr>
            <a:spLocks noGrp="1"/>
          </p:cNvSpPr>
          <p:nvPr>
            <p:ph type="sldNum" sz="quarter" idx="12"/>
          </p:nvPr>
        </p:nvSpPr>
        <p:spPr/>
        <p:txBody>
          <a:bodyPr/>
          <a:lstStyle/>
          <a:p>
            <a:fld id="{FF81BA6A-A277-4C69-B676-9E31899618E9}" type="slidenum">
              <a:rPr lang="en-CA" smtClean="0"/>
              <a:t>16</a:t>
            </a:fld>
            <a:endParaRPr lang="en-CA" dirty="0"/>
          </a:p>
        </p:txBody>
      </p:sp>
    </p:spTree>
    <p:extLst>
      <p:ext uri="{BB962C8B-B14F-4D97-AF65-F5344CB8AC3E}">
        <p14:creationId xmlns:p14="http://schemas.microsoft.com/office/powerpoint/2010/main" val="2476116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Summary</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Rational Secret Sharing</a:t>
            </a:r>
          </a:p>
          <a:p>
            <a:pPr lvl="1"/>
            <a:r>
              <a:rPr lang="en-CA" dirty="0" smtClean="0"/>
              <a:t>Dealer splits a secret into pieces, selfish players try to recombine their pieces</a:t>
            </a:r>
          </a:p>
          <a:p>
            <a:r>
              <a:rPr lang="en-CA" dirty="0"/>
              <a:t>Thesis</a:t>
            </a:r>
          </a:p>
          <a:p>
            <a:pPr lvl="1"/>
            <a:r>
              <a:rPr lang="en-CA" dirty="0" smtClean="0"/>
              <a:t>4 protocols, 3 limitations on protocols</a:t>
            </a:r>
          </a:p>
          <a:p>
            <a:r>
              <a:rPr lang="en-CA" dirty="0" smtClean="0"/>
              <a:t>SUIP</a:t>
            </a:r>
          </a:p>
          <a:p>
            <a:pPr lvl="1"/>
            <a:r>
              <a:rPr lang="en-CA" b="1" dirty="0" smtClean="0"/>
              <a:t>S</a:t>
            </a:r>
            <a:r>
              <a:rPr lang="en-CA" dirty="0" smtClean="0"/>
              <a:t>ynchronized Broadcast, </a:t>
            </a:r>
            <a:r>
              <a:rPr lang="en-CA" b="1" dirty="0" smtClean="0"/>
              <a:t>U</a:t>
            </a:r>
            <a:r>
              <a:rPr lang="en-CA" dirty="0" smtClean="0"/>
              <a:t>nbounded Players, </a:t>
            </a:r>
            <a:r>
              <a:rPr lang="en-CA" b="1" dirty="0" smtClean="0"/>
              <a:t>I</a:t>
            </a:r>
            <a:r>
              <a:rPr lang="en-CA" dirty="0" smtClean="0"/>
              <a:t>nconspicuous Secrets, </a:t>
            </a:r>
            <a:r>
              <a:rPr lang="en-CA" b="1" dirty="0" smtClean="0"/>
              <a:t>P</a:t>
            </a:r>
            <a:r>
              <a:rPr lang="en-CA" dirty="0" smtClean="0"/>
              <a:t>rotocol</a:t>
            </a:r>
          </a:p>
          <a:p>
            <a:pPr lvl="1"/>
            <a:r>
              <a:rPr lang="en-CA" dirty="0" smtClean="0"/>
              <a:t>Dealer tells players exactly what to say</a:t>
            </a:r>
          </a:p>
          <a:p>
            <a:pPr lvl="1"/>
            <a:r>
              <a:rPr lang="en-CA" dirty="0" smtClean="0"/>
              <a:t>As close to 100% secure as desired</a:t>
            </a:r>
          </a:p>
          <a:p>
            <a:pPr lvl="1"/>
            <a:endParaRPr lang="en-CA" dirty="0" smtClean="0"/>
          </a:p>
          <a:p>
            <a:pPr lvl="1"/>
            <a:endParaRPr lang="en-CA" dirty="0" smtClean="0"/>
          </a:p>
        </p:txBody>
      </p:sp>
      <p:sp>
        <p:nvSpPr>
          <p:cNvPr id="4" name="Slide Number Placeholder 3"/>
          <p:cNvSpPr>
            <a:spLocks noGrp="1"/>
          </p:cNvSpPr>
          <p:nvPr>
            <p:ph type="sldNum" sz="quarter" idx="12"/>
          </p:nvPr>
        </p:nvSpPr>
        <p:spPr/>
        <p:txBody>
          <a:bodyPr/>
          <a:lstStyle/>
          <a:p>
            <a:fld id="{FF81BA6A-A277-4C69-B676-9E31899618E9}" type="slidenum">
              <a:rPr lang="en-CA" smtClean="0"/>
              <a:t>17</a:t>
            </a:fld>
            <a:endParaRPr lang="en-CA" dirty="0"/>
          </a:p>
        </p:txBody>
      </p:sp>
    </p:spTree>
    <p:extLst>
      <p:ext uri="{BB962C8B-B14F-4D97-AF65-F5344CB8AC3E}">
        <p14:creationId xmlns:p14="http://schemas.microsoft.com/office/powerpoint/2010/main" val="1477329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F81BA6A-A277-4C69-B676-9E31899618E9}" type="slidenum">
              <a:rPr lang="en-CA" smtClean="0"/>
              <a:t>18</a:t>
            </a:fld>
            <a:endParaRPr lang="en-CA" dirty="0"/>
          </a:p>
        </p:txBody>
      </p:sp>
      <p:sp>
        <p:nvSpPr>
          <p:cNvPr id="13" name="Title 1"/>
          <p:cNvSpPr txBox="1">
            <a:spLocks/>
          </p:cNvSpPr>
          <p:nvPr/>
        </p:nvSpPr>
        <p:spPr>
          <a:xfrm>
            <a:off x="2123728" y="2636912"/>
            <a:ext cx="505090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dirty="0" smtClean="0"/>
              <a:t>Questions?</a:t>
            </a:r>
            <a:endParaRPr lang="en-CA" dirty="0"/>
          </a:p>
        </p:txBody>
      </p:sp>
    </p:spTree>
    <p:extLst>
      <p:ext uri="{BB962C8B-B14F-4D97-AF65-F5344CB8AC3E}">
        <p14:creationId xmlns:p14="http://schemas.microsoft.com/office/powerpoint/2010/main" val="1442812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F81BA6A-A277-4C69-B676-9E31899618E9}" type="slidenum">
              <a:rPr lang="en-CA" smtClean="0"/>
              <a:t>19</a:t>
            </a:fld>
            <a:endParaRPr lang="en-CA" dirty="0"/>
          </a:p>
        </p:txBody>
      </p:sp>
      <p:sp>
        <p:nvSpPr>
          <p:cNvPr id="13" name="Title 1"/>
          <p:cNvSpPr txBox="1">
            <a:spLocks/>
          </p:cNvSpPr>
          <p:nvPr/>
        </p:nvSpPr>
        <p:spPr>
          <a:xfrm>
            <a:off x="2123728" y="2636912"/>
            <a:ext cx="505090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dirty="0"/>
          </a:p>
        </p:txBody>
      </p:sp>
    </p:spTree>
    <p:extLst>
      <p:ext uri="{BB962C8B-B14F-4D97-AF65-F5344CB8AC3E}">
        <p14:creationId xmlns:p14="http://schemas.microsoft.com/office/powerpoint/2010/main" val="1063569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Rational Secret Sharing </a:t>
            </a:r>
            <a:r>
              <a:rPr lang="en-CA" dirty="0" smtClean="0"/>
              <a:t>with/without Various Things</a:t>
            </a:r>
            <a:endParaRPr lang="en-CA" dirty="0"/>
          </a:p>
        </p:txBody>
      </p:sp>
      <p:sp>
        <p:nvSpPr>
          <p:cNvPr id="3" name="Subtitle 2"/>
          <p:cNvSpPr>
            <a:spLocks noGrp="1"/>
          </p:cNvSpPr>
          <p:nvPr>
            <p:ph type="subTitle" idx="1"/>
          </p:nvPr>
        </p:nvSpPr>
        <p:spPr>
          <a:xfrm>
            <a:off x="1403648" y="4725144"/>
            <a:ext cx="6400800" cy="1752600"/>
          </a:xfrm>
        </p:spPr>
        <p:txBody>
          <a:bodyPr/>
          <a:lstStyle/>
          <a:p>
            <a:r>
              <a:rPr lang="en-CA" dirty="0" smtClean="0"/>
              <a:t>Craig Gidney</a:t>
            </a:r>
          </a:p>
          <a:p>
            <a:r>
              <a:rPr lang="en-CA" dirty="0" smtClean="0"/>
              <a:t>Masters Presentation</a:t>
            </a:r>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2</a:t>
            </a:fld>
            <a:endParaRPr lang="en-CA" dirty="0"/>
          </a:p>
        </p:txBody>
      </p:sp>
    </p:spTree>
    <p:extLst>
      <p:ext uri="{BB962C8B-B14F-4D97-AF65-F5344CB8AC3E}">
        <p14:creationId xmlns:p14="http://schemas.microsoft.com/office/powerpoint/2010/main" val="1203950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F81BA6A-A277-4C69-B676-9E31899618E9}" type="slidenum">
              <a:rPr lang="en-CA" smtClean="0"/>
              <a:t>20</a:t>
            </a:fld>
            <a:endParaRPr lang="en-CA" dirty="0"/>
          </a:p>
        </p:txBody>
      </p:sp>
      <p:sp>
        <p:nvSpPr>
          <p:cNvPr id="13" name="Title 1"/>
          <p:cNvSpPr txBox="1">
            <a:spLocks/>
          </p:cNvSpPr>
          <p:nvPr/>
        </p:nvSpPr>
        <p:spPr>
          <a:xfrm>
            <a:off x="2123728" y="2636912"/>
            <a:ext cx="505090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dirty="0"/>
          </a:p>
        </p:txBody>
      </p:sp>
    </p:spTree>
    <p:extLst>
      <p:ext uri="{BB962C8B-B14F-4D97-AF65-F5344CB8AC3E}">
        <p14:creationId xmlns:p14="http://schemas.microsoft.com/office/powerpoint/2010/main" val="427612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Rational Secret Sharing?</a:t>
            </a:r>
            <a:endParaRPr lang="en-CA" dirty="0"/>
          </a:p>
        </p:txBody>
      </p:sp>
      <p:sp>
        <p:nvSpPr>
          <p:cNvPr id="3" name="Content Placeholder 2"/>
          <p:cNvSpPr>
            <a:spLocks noGrp="1"/>
          </p:cNvSpPr>
          <p:nvPr>
            <p:ph idx="1"/>
          </p:nvPr>
        </p:nvSpPr>
        <p:spPr/>
        <p:txBody>
          <a:bodyPr>
            <a:normAutofit/>
          </a:bodyPr>
          <a:lstStyle/>
          <a:p>
            <a:r>
              <a:rPr lang="en-CA" dirty="0" smtClean="0"/>
              <a:t>Secret Sharing</a:t>
            </a:r>
          </a:p>
          <a:p>
            <a:pPr lvl="1"/>
            <a:r>
              <a:rPr lang="en-CA" dirty="0" smtClean="0"/>
              <a:t>Split a secret into </a:t>
            </a:r>
            <a:r>
              <a:rPr lang="en-CA" b="1" i="1" dirty="0" smtClean="0"/>
              <a:t>n</a:t>
            </a:r>
            <a:r>
              <a:rPr lang="en-CA" dirty="0" smtClean="0"/>
              <a:t> shares so that any </a:t>
            </a:r>
            <a:r>
              <a:rPr lang="en-CA" b="1" i="1" dirty="0" smtClean="0"/>
              <a:t>t</a:t>
            </a:r>
            <a:r>
              <a:rPr lang="en-CA" dirty="0" smtClean="0"/>
              <a:t> shares can reconstruct the secret</a:t>
            </a:r>
          </a:p>
          <a:p>
            <a:pPr lvl="1"/>
            <a:r>
              <a:rPr lang="en-CA" dirty="0" smtClean="0"/>
              <a:t>Solved in 70s by Shamir using polynomials over finite fields</a:t>
            </a:r>
          </a:p>
          <a:p>
            <a:r>
              <a:rPr lang="en-CA" dirty="0" smtClean="0"/>
              <a:t>Rational Secret Sharing</a:t>
            </a:r>
          </a:p>
          <a:p>
            <a:pPr lvl="1"/>
            <a:r>
              <a:rPr lang="en-CA" dirty="0" smtClean="0"/>
              <a:t>Players (share holders) are selfish</a:t>
            </a:r>
          </a:p>
        </p:txBody>
      </p:sp>
      <p:sp>
        <p:nvSpPr>
          <p:cNvPr id="4" name="Slide Number Placeholder 3"/>
          <p:cNvSpPr>
            <a:spLocks noGrp="1"/>
          </p:cNvSpPr>
          <p:nvPr>
            <p:ph type="sldNum" sz="quarter" idx="12"/>
          </p:nvPr>
        </p:nvSpPr>
        <p:spPr/>
        <p:txBody>
          <a:bodyPr/>
          <a:lstStyle/>
          <a:p>
            <a:fld id="{FF81BA6A-A277-4C69-B676-9E31899618E9}" type="slidenum">
              <a:rPr lang="en-CA" smtClean="0"/>
              <a:t>3</a:t>
            </a:fld>
            <a:endParaRPr lang="en-CA" dirty="0"/>
          </a:p>
        </p:txBody>
      </p:sp>
    </p:spTree>
    <p:extLst>
      <p:ext uri="{BB962C8B-B14F-4D97-AF65-F5344CB8AC3E}">
        <p14:creationId xmlns:p14="http://schemas.microsoft.com/office/powerpoint/2010/main" val="1033664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Various Things?</a:t>
            </a:r>
            <a:endParaRPr lang="en-CA" dirty="0"/>
          </a:p>
        </p:txBody>
      </p:sp>
      <p:sp>
        <p:nvSpPr>
          <p:cNvPr id="3" name="Content Placeholder 2"/>
          <p:cNvSpPr>
            <a:spLocks noGrp="1"/>
          </p:cNvSpPr>
          <p:nvPr>
            <p:ph idx="1"/>
          </p:nvPr>
        </p:nvSpPr>
        <p:spPr/>
        <p:txBody>
          <a:bodyPr/>
          <a:lstStyle/>
          <a:p>
            <a:pPr lvl="1"/>
            <a:r>
              <a:rPr lang="en-CA" dirty="0" smtClean="0"/>
              <a:t>Interactive Dealer</a:t>
            </a:r>
          </a:p>
          <a:p>
            <a:pPr lvl="1"/>
            <a:r>
              <a:rPr lang="en-CA" dirty="0"/>
              <a:t>Coalitions</a:t>
            </a:r>
          </a:p>
          <a:p>
            <a:pPr lvl="1"/>
            <a:r>
              <a:rPr lang="en-CA" dirty="0"/>
              <a:t>Malicious </a:t>
            </a:r>
            <a:r>
              <a:rPr lang="en-CA" dirty="0" smtClean="0"/>
              <a:t>Players</a:t>
            </a:r>
            <a:endParaRPr lang="en-CA" dirty="0"/>
          </a:p>
          <a:p>
            <a:pPr lvl="1"/>
            <a:r>
              <a:rPr lang="en-CA" dirty="0" smtClean="0"/>
              <a:t>Synchronous Broadcast</a:t>
            </a:r>
            <a:endParaRPr lang="en-CA" dirty="0" smtClean="0"/>
          </a:p>
          <a:p>
            <a:pPr lvl="1"/>
            <a:r>
              <a:rPr lang="en-CA" dirty="0" smtClean="0"/>
              <a:t>Unbounded Opponents</a:t>
            </a:r>
            <a:endParaRPr lang="en-CA" dirty="0"/>
          </a:p>
          <a:p>
            <a:pPr lvl="1"/>
            <a:r>
              <a:rPr lang="en-CA" dirty="0" smtClean="0"/>
              <a:t>Conspicuous Secret</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4</a:t>
            </a:fld>
            <a:endParaRPr lang="en-CA"/>
          </a:p>
        </p:txBody>
      </p:sp>
    </p:spTree>
    <p:extLst>
      <p:ext uri="{BB962C8B-B14F-4D97-AF65-F5344CB8AC3E}">
        <p14:creationId xmlns:p14="http://schemas.microsoft.com/office/powerpoint/2010/main" val="2283411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Thesis </a:t>
            </a:r>
            <a:r>
              <a:rPr lang="en-CA" dirty="0" smtClean="0"/>
              <a:t>Results</a:t>
            </a:r>
            <a:endParaRPr lang="en-CA" dirty="0"/>
          </a:p>
        </p:txBody>
      </p:sp>
      <p:sp>
        <p:nvSpPr>
          <p:cNvPr id="3" name="Content Placeholder 2"/>
          <p:cNvSpPr>
            <a:spLocks noGrp="1"/>
          </p:cNvSpPr>
          <p:nvPr>
            <p:ph idx="1"/>
          </p:nvPr>
        </p:nvSpPr>
        <p:spPr/>
        <p:txBody>
          <a:bodyPr>
            <a:normAutofit/>
          </a:bodyPr>
          <a:lstStyle/>
          <a:p>
            <a:r>
              <a:rPr lang="en-CA" sz="2800" dirty="0"/>
              <a:t>Limits on asynchronous protocols</a:t>
            </a:r>
          </a:p>
          <a:p>
            <a:pPr lvl="1"/>
            <a:r>
              <a:rPr lang="en-CA" sz="2400" dirty="0"/>
              <a:t>Coalitions may pre-emptively learn the secret</a:t>
            </a:r>
          </a:p>
          <a:p>
            <a:pPr lvl="1"/>
            <a:r>
              <a:rPr lang="en-CA" sz="2400" dirty="0"/>
              <a:t>Conspicuousness requires sacrifice</a:t>
            </a:r>
          </a:p>
          <a:p>
            <a:pPr lvl="1"/>
            <a:r>
              <a:rPr lang="en-CA" sz="2400" dirty="0"/>
              <a:t>Conspicuousness prevents immunity to rational coalitions</a:t>
            </a:r>
          </a:p>
          <a:p>
            <a:r>
              <a:rPr lang="en-CA" sz="2800" dirty="0" smtClean="0"/>
              <a:t>Protocols </a:t>
            </a:r>
            <a:r>
              <a:rPr lang="en-CA" sz="2800" dirty="0" smtClean="0"/>
              <a:t>for different types of challenges</a:t>
            </a:r>
          </a:p>
          <a:p>
            <a:pPr lvl="1"/>
            <a:r>
              <a:rPr lang="en-CA" sz="2400" dirty="0" smtClean="0"/>
              <a:t>SBP: Provides malicious coalition immunity</a:t>
            </a:r>
          </a:p>
          <a:p>
            <a:pPr lvl="1"/>
            <a:r>
              <a:rPr lang="en-CA" sz="2400" dirty="0" smtClean="0"/>
              <a:t>SUIP: Improves on existing list-based protocols</a:t>
            </a:r>
          </a:p>
          <a:p>
            <a:pPr lvl="1"/>
            <a:r>
              <a:rPr lang="en-CA" sz="2400" dirty="0" smtClean="0"/>
              <a:t>ABCP: Sacrifices fewer players</a:t>
            </a:r>
          </a:p>
          <a:p>
            <a:pPr lvl="1"/>
            <a:r>
              <a:rPr lang="en-CA" sz="2400" dirty="0" smtClean="0"/>
              <a:t>ABIP: Provides resilience against malicious coalitions</a:t>
            </a:r>
            <a:endParaRPr lang="en-CA" sz="2400" dirty="0" smtClean="0"/>
          </a:p>
        </p:txBody>
      </p:sp>
      <p:sp>
        <p:nvSpPr>
          <p:cNvPr id="4" name="Slide Number Placeholder 3"/>
          <p:cNvSpPr>
            <a:spLocks noGrp="1"/>
          </p:cNvSpPr>
          <p:nvPr>
            <p:ph type="sldNum" sz="quarter" idx="12"/>
          </p:nvPr>
        </p:nvSpPr>
        <p:spPr/>
        <p:txBody>
          <a:bodyPr/>
          <a:lstStyle/>
          <a:p>
            <a:fld id="{FF81BA6A-A277-4C69-B676-9E31899618E9}" type="slidenum">
              <a:rPr lang="en-CA" smtClean="0"/>
              <a:t>5</a:t>
            </a:fld>
            <a:endParaRPr lang="en-CA"/>
          </a:p>
        </p:txBody>
      </p:sp>
    </p:spTree>
    <p:extLst>
      <p:ext uri="{BB962C8B-B14F-4D97-AF65-F5344CB8AC3E}">
        <p14:creationId xmlns:p14="http://schemas.microsoft.com/office/powerpoint/2010/main" val="282557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Synchronous Unbounded Inconspicuous Protocol</a:t>
            </a:r>
            <a:endParaRPr lang="en-CA" dirty="0"/>
          </a:p>
        </p:txBody>
      </p:sp>
      <p:sp>
        <p:nvSpPr>
          <p:cNvPr id="3" name="Subtitle 2"/>
          <p:cNvSpPr>
            <a:spLocks noGrp="1"/>
          </p:cNvSpPr>
          <p:nvPr>
            <p:ph type="subTitle" idx="1"/>
          </p:nvPr>
        </p:nvSpPr>
        <p:spPr/>
        <p:txBody>
          <a:bodyPr/>
          <a:lstStyle/>
          <a:p>
            <a:r>
              <a:rPr lang="en-CA" dirty="0" smtClean="0"/>
              <a:t>SUIP</a:t>
            </a:r>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6</a:t>
            </a:fld>
            <a:endParaRPr lang="en-CA"/>
          </a:p>
        </p:txBody>
      </p:sp>
    </p:spTree>
    <p:extLst>
      <p:ext uri="{BB962C8B-B14F-4D97-AF65-F5344CB8AC3E}">
        <p14:creationId xmlns:p14="http://schemas.microsoft.com/office/powerpoint/2010/main" val="1079820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Where does SUIP fit?</a:t>
            </a:r>
            <a:endParaRPr lang="en-CA" dirty="0"/>
          </a:p>
        </p:txBody>
      </p:sp>
      <p:sp>
        <p:nvSpPr>
          <p:cNvPr id="3" name="Content Placeholder 2"/>
          <p:cNvSpPr>
            <a:spLocks noGrp="1"/>
          </p:cNvSpPr>
          <p:nvPr>
            <p:ph idx="1"/>
          </p:nvPr>
        </p:nvSpPr>
        <p:spPr/>
        <p:txBody>
          <a:bodyPr/>
          <a:lstStyle/>
          <a:p>
            <a:endParaRPr lang="en-CA" dirty="0" smtClean="0"/>
          </a:p>
          <a:p>
            <a:pPr lvl="1"/>
            <a:r>
              <a:rPr lang="en-CA" dirty="0" smtClean="0"/>
              <a:t>Unbounded </a:t>
            </a:r>
            <a:r>
              <a:rPr lang="en-CA" dirty="0" smtClean="0"/>
              <a:t>opponents</a:t>
            </a:r>
          </a:p>
          <a:p>
            <a:pPr lvl="1"/>
            <a:r>
              <a:rPr lang="en-CA" dirty="0" smtClean="0"/>
              <a:t>Synchronous </a:t>
            </a:r>
            <a:r>
              <a:rPr lang="en-CA" dirty="0" smtClean="0"/>
              <a:t>broadcast</a:t>
            </a:r>
          </a:p>
          <a:p>
            <a:pPr lvl="1"/>
            <a:r>
              <a:rPr lang="en-CA" dirty="0" smtClean="0"/>
              <a:t>Inconspicuous </a:t>
            </a:r>
            <a:r>
              <a:rPr lang="en-CA" dirty="0" smtClean="0"/>
              <a:t>secret</a:t>
            </a:r>
          </a:p>
          <a:p>
            <a:endParaRPr lang="en-CA" dirty="0"/>
          </a:p>
        </p:txBody>
      </p:sp>
      <p:sp>
        <p:nvSpPr>
          <p:cNvPr id="4" name="Slide Number Placeholder 3"/>
          <p:cNvSpPr>
            <a:spLocks noGrp="1"/>
          </p:cNvSpPr>
          <p:nvPr>
            <p:ph type="sldNum" sz="quarter" idx="12"/>
          </p:nvPr>
        </p:nvSpPr>
        <p:spPr/>
        <p:txBody>
          <a:bodyPr/>
          <a:lstStyle/>
          <a:p>
            <a:fld id="{FF81BA6A-A277-4C69-B676-9E31899618E9}" type="slidenum">
              <a:rPr lang="en-CA" smtClean="0"/>
              <a:t>7</a:t>
            </a:fld>
            <a:endParaRPr lang="en-CA"/>
          </a:p>
        </p:txBody>
      </p:sp>
    </p:spTree>
    <p:extLst>
      <p:ext uri="{BB962C8B-B14F-4D97-AF65-F5344CB8AC3E}">
        <p14:creationId xmlns:p14="http://schemas.microsoft.com/office/powerpoint/2010/main" val="1098840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Overall structure</a:t>
            </a:r>
            <a:endParaRPr lang="en-CA" dirty="0"/>
          </a:p>
        </p:txBody>
      </p:sp>
      <p:sp>
        <p:nvSpPr>
          <p:cNvPr id="3" name="Content Placeholder 2"/>
          <p:cNvSpPr>
            <a:spLocks noGrp="1"/>
          </p:cNvSpPr>
          <p:nvPr>
            <p:ph idx="1"/>
          </p:nvPr>
        </p:nvSpPr>
        <p:spPr/>
        <p:txBody>
          <a:bodyPr>
            <a:normAutofit/>
          </a:bodyPr>
          <a:lstStyle/>
          <a:p>
            <a:pPr lvl="1"/>
            <a:r>
              <a:rPr lang="en-CA" dirty="0" smtClean="0"/>
              <a:t>Dealer generates shares and goes away then players try to combine them</a:t>
            </a:r>
          </a:p>
          <a:p>
            <a:pPr lvl="1"/>
            <a:r>
              <a:rPr lang="en-CA" dirty="0" smtClean="0"/>
              <a:t>Player part divided </a:t>
            </a:r>
            <a:r>
              <a:rPr lang="en-CA" dirty="0" smtClean="0"/>
              <a:t>into rounds</a:t>
            </a:r>
          </a:p>
          <a:p>
            <a:pPr lvl="1"/>
            <a:r>
              <a:rPr lang="en-CA" dirty="0"/>
              <a:t>All players learn the secret during a random definitive round</a:t>
            </a:r>
          </a:p>
          <a:p>
            <a:pPr lvl="1"/>
            <a:r>
              <a:rPr lang="en-CA" dirty="0" smtClean="0"/>
              <a:t>Dealer tells  players what to send and expect</a:t>
            </a:r>
          </a:p>
          <a:p>
            <a:pPr lvl="1"/>
            <a:r>
              <a:rPr lang="en-CA" dirty="0" smtClean="0"/>
              <a:t>“</a:t>
            </a:r>
            <a:r>
              <a:rPr lang="en-CA" dirty="0" smtClean="0"/>
              <a:t>Short case” definitive round may be forced by </a:t>
            </a:r>
            <a:r>
              <a:rPr lang="en-CA" dirty="0" smtClean="0"/>
              <a:t>running out of instructions</a:t>
            </a:r>
            <a:endParaRPr lang="en-CA" dirty="0" smtClean="0"/>
          </a:p>
        </p:txBody>
      </p:sp>
      <p:sp>
        <p:nvSpPr>
          <p:cNvPr id="4" name="Slide Number Placeholder 3"/>
          <p:cNvSpPr>
            <a:spLocks noGrp="1"/>
          </p:cNvSpPr>
          <p:nvPr>
            <p:ph type="sldNum" sz="quarter" idx="12"/>
          </p:nvPr>
        </p:nvSpPr>
        <p:spPr/>
        <p:txBody>
          <a:bodyPr/>
          <a:lstStyle/>
          <a:p>
            <a:fld id="{FF81BA6A-A277-4C69-B676-9E31899618E9}" type="slidenum">
              <a:rPr lang="en-CA" smtClean="0"/>
              <a:t>8</a:t>
            </a:fld>
            <a:endParaRPr lang="en-CA"/>
          </a:p>
        </p:txBody>
      </p:sp>
    </p:spTree>
    <p:extLst>
      <p:ext uri="{BB962C8B-B14F-4D97-AF65-F5344CB8AC3E}">
        <p14:creationId xmlns:p14="http://schemas.microsoft.com/office/powerpoint/2010/main" val="3583232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What’s in a SUIP Share?</a:t>
            </a:r>
            <a:endParaRPr lang="en-CA" dirty="0"/>
          </a:p>
        </p:txBody>
      </p:sp>
      <p:sp>
        <p:nvSpPr>
          <p:cNvPr id="5" name="Slide Number Placeholder 4"/>
          <p:cNvSpPr>
            <a:spLocks noGrp="1"/>
          </p:cNvSpPr>
          <p:nvPr>
            <p:ph type="sldNum" sz="quarter" idx="12"/>
          </p:nvPr>
        </p:nvSpPr>
        <p:spPr/>
        <p:txBody>
          <a:bodyPr/>
          <a:lstStyle/>
          <a:p>
            <a:fld id="{FF81BA6A-A277-4C69-B676-9E31899618E9}" type="slidenum">
              <a:rPr lang="en-CA" smtClean="0"/>
              <a:t>9</a:t>
            </a:fld>
            <a:endParaRPr lang="en-CA"/>
          </a:p>
        </p:txBody>
      </p:sp>
      <p:pic>
        <p:nvPicPr>
          <p:cNvPr id="103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5495" y="1972205"/>
            <a:ext cx="5973009" cy="378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132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2612</Words>
  <Application>Microsoft Office PowerPoint</Application>
  <PresentationFormat>On-screen Show (4:3)</PresentationFormat>
  <Paragraphs>310</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Rational Secret Sharing with and without Synchronous Broadcast, Conspicuous Secrets, Malicious Players and Unbounded Opponents</vt:lpstr>
      <vt:lpstr>Rational Secret Sharing with/without Various Things</vt:lpstr>
      <vt:lpstr>What is Rational Secret Sharing?</vt:lpstr>
      <vt:lpstr>Various Things?</vt:lpstr>
      <vt:lpstr>Thesis Results</vt:lpstr>
      <vt:lpstr>Synchronous Unbounded Inconspicuous Protocol</vt:lpstr>
      <vt:lpstr>Where does SUIP fit?</vt:lpstr>
      <vt:lpstr>Overall structure</vt:lpstr>
      <vt:lpstr>What’s in a SUIP Share?</vt:lpstr>
      <vt:lpstr>How does authentication work?</vt:lpstr>
      <vt:lpstr>How does a normal round work?</vt:lpstr>
      <vt:lpstr>How does the short round work?</vt:lpstr>
      <vt:lpstr>SUIP Pseudo-Code</vt:lpstr>
      <vt:lpstr>Why Cooperate?</vt:lpstr>
      <vt:lpstr>The Short Case Issues</vt:lpstr>
      <vt:lpstr>Security of SUIP</vt:lpstr>
      <vt:lpstr>Summary</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Secret Sharing with/without Various Things</dc:title>
  <dc:creator>Craig</dc:creator>
  <cp:lastModifiedBy>Craig</cp:lastModifiedBy>
  <cp:revision>159</cp:revision>
  <dcterms:created xsi:type="dcterms:W3CDTF">2012-03-19T19:00:45Z</dcterms:created>
  <dcterms:modified xsi:type="dcterms:W3CDTF">2012-03-22T05:07:12Z</dcterms:modified>
</cp:coreProperties>
</file>