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8" r:id="rId8"/>
    <p:sldId id="266" r:id="rId9"/>
    <p:sldId id="267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5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05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28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87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4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98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01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40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1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9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3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C243A-BA29-81C8-AECD-412E21D39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ADRENALINBATTLE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DEEA6-720A-51FE-8C80-646C0E0DD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</a:rPr>
              <a:t>Студент группы 22919/1 Козлов Вячеслав</a:t>
            </a:r>
          </a:p>
          <a:p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: https://github.com/VyacheslaVVVKozlov/MDKEX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7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A27484-8B9B-4F98-9014-D8A1B5E55D9E}"/>
              </a:ext>
            </a:extLst>
          </p:cNvPr>
          <p:cNvSpPr txBox="1"/>
          <p:nvPr/>
        </p:nvSpPr>
        <p:spPr>
          <a:xfrm>
            <a:off x="4879144" y="253218"/>
            <a:ext cx="243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Вывод</a:t>
            </a:r>
            <a:r>
              <a:rPr lang="ru-RU" sz="44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57DC4-D547-43FA-B6DC-255BF7CB7231}"/>
              </a:ext>
            </a:extLst>
          </p:cNvPr>
          <p:cNvSpPr txBox="1"/>
          <p:nvPr/>
        </p:nvSpPr>
        <p:spPr>
          <a:xfrm>
            <a:off x="630701" y="1209821"/>
            <a:ext cx="10930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	Работа выполнена на 40%. Были реализованы: структура и дизайн сайта, созданы макеты страниц, проработан функционал отправки отзыва.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65732-1272-45CA-8FFD-8EA668147974}"/>
              </a:ext>
            </a:extLst>
          </p:cNvPr>
          <p:cNvSpPr txBox="1"/>
          <p:nvPr/>
        </p:nvSpPr>
        <p:spPr>
          <a:xfrm>
            <a:off x="630701" y="2828608"/>
            <a:ext cx="9765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	В дальнейшем планируется создать оставшиеся макеты страниц и проработать весь функционал сайта.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F37FD-4D4B-4AD5-A2FE-95A458E66536}"/>
              </a:ext>
            </a:extLst>
          </p:cNvPr>
          <p:cNvSpPr txBox="1"/>
          <p:nvPr/>
        </p:nvSpPr>
        <p:spPr>
          <a:xfrm>
            <a:off x="630701" y="4516731"/>
            <a:ext cx="8864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	Особо мне удалось создать тест-кейсы и составить по ним отчет.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A536D-637F-4680-8308-F241101F8DA0}"/>
              </a:ext>
            </a:extLst>
          </p:cNvPr>
          <p:cNvSpPr txBox="1"/>
          <p:nvPr/>
        </p:nvSpPr>
        <p:spPr>
          <a:xfrm>
            <a:off x="10691445" y="5598620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352138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C243A-BA29-81C8-AECD-412E21D39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ADRENALINBATTLE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DEEA6-720A-51FE-8C80-646C0E0DD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Выполнил: </a:t>
            </a:r>
          </a:p>
          <a:p>
            <a:r>
              <a:rPr lang="ru-RU" dirty="0"/>
              <a:t>Студент группы 22919/1 Козлов Вячеслав</a:t>
            </a:r>
          </a:p>
          <a:p>
            <a:r>
              <a:rPr lang="en-US" dirty="0" err="1"/>
              <a:t>Github</a:t>
            </a:r>
            <a:r>
              <a:rPr lang="en-US" dirty="0"/>
              <a:t>: https://github.com/VyacheslaVVVKozlov/MDKEX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DBF65-A451-417B-A356-93FD01574483}"/>
              </a:ext>
            </a:extLst>
          </p:cNvPr>
          <p:cNvSpPr txBox="1"/>
          <p:nvPr/>
        </p:nvSpPr>
        <p:spPr>
          <a:xfrm>
            <a:off x="10691444" y="5598620"/>
            <a:ext cx="1505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231226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81569-5A6E-B06E-A867-DC7C2B8C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D21C2-0837-4DE9-94B1-4853CBC17DB3}"/>
              </a:ext>
            </a:extLst>
          </p:cNvPr>
          <p:cNvSpPr txBox="1"/>
          <p:nvPr/>
        </p:nvSpPr>
        <p:spPr>
          <a:xfrm>
            <a:off x="1097281" y="1961832"/>
            <a:ext cx="46704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Элементы сайта:</a:t>
            </a:r>
            <a:endParaRPr lang="en-US" dirty="0"/>
          </a:p>
          <a:p>
            <a:r>
              <a:rPr lang="ru-RU" dirty="0"/>
              <a:t>1)	Информация о компании и описание </a:t>
            </a:r>
            <a:r>
              <a:rPr lang="ru-RU" dirty="0" err="1"/>
              <a:t>страйкбола</a:t>
            </a:r>
            <a:r>
              <a:rPr lang="ru-RU" dirty="0"/>
              <a:t>, как спортивной дисциплины</a:t>
            </a:r>
          </a:p>
          <a:p>
            <a:r>
              <a:rPr lang="ru-RU" dirty="0"/>
              <a:t>2)	Правила игры, информация о необходимом снаряжении</a:t>
            </a:r>
          </a:p>
          <a:p>
            <a:r>
              <a:rPr lang="ru-RU" dirty="0"/>
              <a:t>3)	Расписание и мероприятия</a:t>
            </a:r>
          </a:p>
          <a:p>
            <a:r>
              <a:rPr lang="ru-RU" dirty="0"/>
              <a:t>4)	Галерея</a:t>
            </a:r>
          </a:p>
          <a:p>
            <a:r>
              <a:rPr lang="ru-RU" dirty="0"/>
              <a:t>5)	Форум и сообщество</a:t>
            </a:r>
          </a:p>
          <a:p>
            <a:r>
              <a:rPr lang="ru-RU" dirty="0"/>
              <a:t>6)	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B14D8-D292-4601-8954-4089A9F31373}"/>
              </a:ext>
            </a:extLst>
          </p:cNvPr>
          <p:cNvSpPr txBox="1"/>
          <p:nvPr/>
        </p:nvSpPr>
        <p:spPr>
          <a:xfrm>
            <a:off x="6093656" y="1961832"/>
            <a:ext cx="5001064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ащита личных данных пользователей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ассиметричное и симметричное шифрования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BB22E-61B8-43AB-AF78-1A700A55F459}"/>
              </a:ext>
            </a:extLst>
          </p:cNvPr>
          <p:cNvSpPr txBox="1"/>
          <p:nvPr/>
        </p:nvSpPr>
        <p:spPr>
          <a:xfrm>
            <a:off x="6093656" y="2941432"/>
            <a:ext cx="41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Срок </a:t>
            </a:r>
            <a:r>
              <a:rPr lang="ru-RU"/>
              <a:t>выполнения проекта: </a:t>
            </a:r>
            <a:r>
              <a:rPr lang="ru-RU" dirty="0"/>
              <a:t>6 месяцев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7BCB6-310C-45DE-A2A0-AD4100E633A6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2/11</a:t>
            </a:r>
          </a:p>
        </p:txBody>
      </p:sp>
    </p:spTree>
    <p:extLst>
      <p:ext uri="{BB962C8B-B14F-4D97-AF65-F5344CB8AC3E}">
        <p14:creationId xmlns:p14="http://schemas.microsoft.com/office/powerpoint/2010/main" val="236863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C73A2-DE29-E169-8540-C91CEC53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жизненного цикла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89600-196D-7A45-0961-4B79F9DE3403}"/>
              </a:ext>
            </a:extLst>
          </p:cNvPr>
          <p:cNvSpPr txBox="1"/>
          <p:nvPr/>
        </p:nvSpPr>
        <p:spPr>
          <a:xfrm>
            <a:off x="1036320" y="1737360"/>
            <a:ext cx="2954218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Каскадная модель: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0D722-B087-6290-0C42-8007598D67B4}"/>
              </a:ext>
            </a:extLst>
          </p:cNvPr>
          <p:cNvSpPr txBox="1"/>
          <p:nvPr/>
        </p:nvSpPr>
        <p:spPr>
          <a:xfrm>
            <a:off x="1036320" y="2343164"/>
            <a:ext cx="4828032" cy="217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Плюсы: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Простая модель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ольшой опыт использования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п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лана и графика по всем этапам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вернуться к любому из этапов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409EE-269C-385E-6D02-BE31F589330B}"/>
              </a:ext>
            </a:extLst>
          </p:cNvPr>
          <p:cNvSpPr txBox="1"/>
          <p:nvPr/>
        </p:nvSpPr>
        <p:spPr>
          <a:xfrm>
            <a:off x="1036320" y="4664545"/>
            <a:ext cx="6094476" cy="838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Минусы: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Результат только в конце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E0FD3-A89B-458F-964C-05400AE07795}"/>
              </a:ext>
            </a:extLst>
          </p:cNvPr>
          <p:cNvSpPr txBox="1"/>
          <p:nvPr/>
        </p:nvSpPr>
        <p:spPr>
          <a:xfrm>
            <a:off x="8030752" y="1927630"/>
            <a:ext cx="2437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Анализ требований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21CF1-2037-4FB0-8C17-214EB76039AF}"/>
              </a:ext>
            </a:extLst>
          </p:cNvPr>
          <p:cNvSpPr txBox="1"/>
          <p:nvPr/>
        </p:nvSpPr>
        <p:spPr>
          <a:xfrm>
            <a:off x="8243666" y="2692589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Проектирование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72BAB-F171-4ECF-B9CC-FB93B9934BA9}"/>
              </a:ext>
            </a:extLst>
          </p:cNvPr>
          <p:cNvSpPr txBox="1"/>
          <p:nvPr/>
        </p:nvSpPr>
        <p:spPr>
          <a:xfrm>
            <a:off x="8391377" y="4290681"/>
            <a:ext cx="1716259" cy="40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Тестирование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52513-5E88-4210-9CD3-27C7621A0006}"/>
              </a:ext>
            </a:extLst>
          </p:cNvPr>
          <p:cNvSpPr txBox="1"/>
          <p:nvPr/>
        </p:nvSpPr>
        <p:spPr>
          <a:xfrm>
            <a:off x="8366758" y="5075128"/>
            <a:ext cx="176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Эксплуатация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EEEA8-7147-44E3-8A77-C450CB2C2717}"/>
              </a:ext>
            </a:extLst>
          </p:cNvPr>
          <p:cNvSpPr txBox="1"/>
          <p:nvPr/>
        </p:nvSpPr>
        <p:spPr>
          <a:xfrm>
            <a:off x="8260301" y="3487383"/>
            <a:ext cx="197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Кодирование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F8F3DBD-90D5-42EE-A8B3-322FC02D866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249506" y="2327740"/>
            <a:ext cx="0" cy="364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3A553A8-69BD-4ECC-85FE-82C8E6483BB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249506" y="3092699"/>
            <a:ext cx="0" cy="394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61698B2-2942-4818-9743-BFBD57A11815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9249506" y="3887493"/>
            <a:ext cx="1" cy="4031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4926691-BFA9-456D-9EBB-C7CD8D1B483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9249506" y="4696947"/>
            <a:ext cx="1" cy="378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A447DD7-2752-407A-9EEC-7E53404A8140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3/11</a:t>
            </a:r>
          </a:p>
        </p:txBody>
      </p:sp>
    </p:spTree>
    <p:extLst>
      <p:ext uri="{BB962C8B-B14F-4D97-AF65-F5344CB8AC3E}">
        <p14:creationId xmlns:p14="http://schemas.microsoft.com/office/powerpoint/2010/main" val="296152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E1678-B11A-F1E8-1893-64C279BF48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8057" y="14573"/>
            <a:ext cx="4455885" cy="6714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Структура сайта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26E4F-ED17-D581-246F-3303413E0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795" y="1818807"/>
            <a:ext cx="161004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63687D2-D3E1-747E-5E56-5FF4BD68E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473730"/>
              </p:ext>
            </p:extLst>
          </p:nvPr>
        </p:nvGraphicFramePr>
        <p:xfrm>
          <a:off x="763307" y="686033"/>
          <a:ext cx="10570462" cy="597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10020228" imgH="5657850" progId="Visio.Drawing.15">
                  <p:embed/>
                </p:oleObj>
              </mc:Choice>
              <mc:Fallback>
                <p:oleObj name="Visio" r:id="rId3" imgW="10020228" imgH="56578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307" y="686033"/>
                        <a:ext cx="10570462" cy="5972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07C2CD-E2DF-4561-963C-B4E5418446D5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337144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66278-80D6-155A-0A15-EDC6A8F0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удобного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C5F7D-AF4A-44F9-90F5-328733381074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5/11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8F3AD-5D8D-4762-B73F-B97B5CC0BBE9}"/>
              </a:ext>
            </a:extLst>
          </p:cNvPr>
          <p:cNvSpPr txBox="1"/>
          <p:nvPr/>
        </p:nvSpPr>
        <p:spPr>
          <a:xfrm>
            <a:off x="1308294" y="2062502"/>
            <a:ext cx="422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1) Принцип видимости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3840-986F-4574-9297-889D4084BB33}"/>
              </a:ext>
            </a:extLst>
          </p:cNvPr>
          <p:cNvSpPr txBox="1"/>
          <p:nvPr/>
        </p:nvSpPr>
        <p:spPr>
          <a:xfrm>
            <a:off x="1308294" y="3138007"/>
            <a:ext cx="553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2) Принцип простоты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62F63-B5F4-4570-91D2-709E96BAEDDC}"/>
              </a:ext>
            </a:extLst>
          </p:cNvPr>
          <p:cNvSpPr txBox="1"/>
          <p:nvPr/>
        </p:nvSpPr>
        <p:spPr>
          <a:xfrm>
            <a:off x="1308293" y="4213512"/>
            <a:ext cx="623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3) Принцип повторного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19033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0C48B-4E93-8250-33E5-019AE790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оператора - функционал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40403-B775-973D-7ABE-1919B593FA7D}"/>
              </a:ext>
            </a:extLst>
          </p:cNvPr>
          <p:cNvSpPr txBox="1"/>
          <p:nvPr/>
        </p:nvSpPr>
        <p:spPr>
          <a:xfrm>
            <a:off x="1298448" y="2103120"/>
            <a:ext cx="913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Функции:</a:t>
            </a:r>
          </a:p>
          <a:p>
            <a:pPr marL="457200" indent="-457200">
              <a:buAutoNum type="arabicParenR"/>
            </a:pPr>
            <a:r>
              <a:rPr lang="ru-RU" sz="2400" dirty="0"/>
              <a:t>Запуск программы</a:t>
            </a:r>
          </a:p>
          <a:p>
            <a:pPr marL="457200" indent="-457200">
              <a:buAutoNum type="arabicParenR"/>
            </a:pPr>
            <a:r>
              <a:rPr lang="ru-RU" sz="2400" dirty="0"/>
              <a:t>Авторизация</a:t>
            </a:r>
          </a:p>
          <a:p>
            <a:pPr marL="457200" indent="-457200">
              <a:buAutoNum type="arabicParenR"/>
            </a:pPr>
            <a:r>
              <a:rPr lang="ru-RU" sz="2400" dirty="0"/>
              <a:t>Регистрация</a:t>
            </a:r>
          </a:p>
          <a:p>
            <a:pPr marL="457200" indent="-457200">
              <a:buAutoNum type="arabicParenR"/>
            </a:pPr>
            <a:r>
              <a:rPr lang="ru-RU" sz="2400" dirty="0"/>
              <a:t>Функция ознакомления с правилами игры</a:t>
            </a:r>
          </a:p>
          <a:p>
            <a:pPr marL="457200" indent="-457200">
              <a:buAutoNum type="arabicParenR"/>
            </a:pPr>
            <a:r>
              <a:rPr lang="ru-RU" sz="2400" dirty="0"/>
              <a:t>Выход из программы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7D578-8DB3-4F56-91E2-E8B1372F9C99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6/11</a:t>
            </a:r>
          </a:p>
        </p:txBody>
      </p:sp>
    </p:spTree>
    <p:extLst>
      <p:ext uri="{BB962C8B-B14F-4D97-AF65-F5344CB8AC3E}">
        <p14:creationId xmlns:p14="http://schemas.microsoft.com/office/powerpoint/2010/main" val="18060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0C48B-4E93-8250-33E5-019AE790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оператора - ошибки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C7AB1-8EA6-9519-32D2-2B57A73912A2}"/>
              </a:ext>
            </a:extLst>
          </p:cNvPr>
          <p:cNvSpPr txBox="1"/>
          <p:nvPr/>
        </p:nvSpPr>
        <p:spPr>
          <a:xfrm>
            <a:off x="1097280" y="2029968"/>
            <a:ext cx="1017727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/>
              <a:t>Ошибка «Сайт не отвечает»:</a:t>
            </a:r>
          </a:p>
          <a:p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«При возникновении ошибки «Сайт не отвечает», следует закрыть сайт и попробовать войти на него снова чуть позже.»</a:t>
            </a:r>
          </a:p>
          <a:p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7D0F9-6362-467F-95B6-A33643B26B15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42972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18954-025C-3B85-AC3E-43B0F2E7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Оценочные элементы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7D3AD-80AC-072A-3E40-0AC971F8D7E3}"/>
              </a:ext>
            </a:extLst>
          </p:cNvPr>
          <p:cNvSpPr txBox="1"/>
          <p:nvPr/>
        </p:nvSpPr>
        <p:spPr>
          <a:xfrm>
            <a:off x="1097280" y="2399434"/>
            <a:ext cx="355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Соответствие функциональным требованиям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FE7FF-1E49-8ADB-AA35-13CBBC441D97}"/>
              </a:ext>
            </a:extLst>
          </p:cNvPr>
          <p:cNvSpPr txBox="1"/>
          <p:nvPr/>
        </p:nvSpPr>
        <p:spPr>
          <a:xfrm>
            <a:off x="1097280" y="3268875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Реализация функций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8AEB7-7E4E-E6F6-910A-DE7E85CC3DD9}"/>
              </a:ext>
            </a:extLst>
          </p:cNvPr>
          <p:cNvSpPr txBox="1"/>
          <p:nvPr/>
        </p:nvSpPr>
        <p:spPr>
          <a:xfrm>
            <a:off x="1097280" y="4029086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Удобство проверки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293B7-8E47-AEDA-4094-41E59375F312}"/>
              </a:ext>
            </a:extLst>
          </p:cNvPr>
          <p:cNvSpPr txBox="1"/>
          <p:nvPr/>
        </p:nvSpPr>
        <p:spPr>
          <a:xfrm>
            <a:off x="1097280" y="4826247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Возможность масштабирования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3B697-D49D-75AE-D0C4-F783EEB1F0B0}"/>
              </a:ext>
            </a:extLst>
          </p:cNvPr>
          <p:cNvSpPr txBox="1"/>
          <p:nvPr/>
        </p:nvSpPr>
        <p:spPr>
          <a:xfrm>
            <a:off x="6685788" y="3268875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Все элементы должны работать.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99264-85AF-64E5-E895-E97D9A4353EB}"/>
              </a:ext>
            </a:extLst>
          </p:cNvPr>
          <p:cNvSpPr txBox="1"/>
          <p:nvPr/>
        </p:nvSpPr>
        <p:spPr>
          <a:xfrm>
            <a:off x="6685788" y="3890586"/>
            <a:ext cx="537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При первом посещении сайта появляются инструкции для функций (всплывающие подсказки)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A969A-358F-3235-2969-75EFD38EC6E1}"/>
              </a:ext>
            </a:extLst>
          </p:cNvPr>
          <p:cNvSpPr txBox="1"/>
          <p:nvPr/>
        </p:nvSpPr>
        <p:spPr>
          <a:xfrm>
            <a:off x="6685788" y="4687747"/>
            <a:ext cx="461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Возможность увеличения количества данных в БД до 3000 аккаунтов.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BB038-9F65-B649-6E6A-0567611CB683}"/>
              </a:ext>
            </a:extLst>
          </p:cNvPr>
          <p:cNvSpPr txBox="1"/>
          <p:nvPr/>
        </p:nvSpPr>
        <p:spPr>
          <a:xfrm>
            <a:off x="6685788" y="2403140"/>
            <a:ext cx="453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Программа должна содержать все функции из «Руководства оператора».</a:t>
            </a:r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0063007-E389-2064-F916-431EA426459B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654296" y="2722600"/>
            <a:ext cx="2031492" cy="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E48BDE4-23D0-5FDD-D971-9BB1A1D40A0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654296" y="3453541"/>
            <a:ext cx="203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68D93AAD-D62D-0D5C-B2E9-A5E910DA8F4B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654296" y="4213752"/>
            <a:ext cx="203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F67B44-4E4A-F43C-53CF-DED4E4F9FEA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654296" y="5010913"/>
            <a:ext cx="203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43D2AC-FDFC-4023-9341-EFEF6DC41617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8/11</a:t>
            </a:r>
          </a:p>
        </p:txBody>
      </p:sp>
    </p:spTree>
    <p:extLst>
      <p:ext uri="{BB962C8B-B14F-4D97-AF65-F5344CB8AC3E}">
        <p14:creationId xmlns:p14="http://schemas.microsoft.com/office/powerpoint/2010/main" val="260647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D5CE5-6945-B949-6F2A-DE7E798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Тест-кейсы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EE3B4-6821-4BE7-87EC-D8C90E874A80}"/>
              </a:ext>
            </a:extLst>
          </p:cNvPr>
          <p:cNvSpPr txBox="1"/>
          <p:nvPr/>
        </p:nvSpPr>
        <p:spPr>
          <a:xfrm>
            <a:off x="5444197" y="1946431"/>
            <a:ext cx="1364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Форма:</a:t>
            </a:r>
          </a:p>
          <a:p>
            <a:pPr algn="ctr"/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08C3D8-AD4F-4466-A197-D2E125F66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" t="1" b="1482"/>
          <a:stretch/>
        </p:blipFill>
        <p:spPr>
          <a:xfrm>
            <a:off x="2525151" y="2347808"/>
            <a:ext cx="7202658" cy="646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27C6A-C832-4EF7-912B-C9610884262C}"/>
              </a:ext>
            </a:extLst>
          </p:cNvPr>
          <p:cNvSpPr txBox="1"/>
          <p:nvPr/>
        </p:nvSpPr>
        <p:spPr>
          <a:xfrm>
            <a:off x="1097280" y="3632930"/>
            <a:ext cx="2729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Виды:</a:t>
            </a:r>
          </a:p>
          <a:p>
            <a:r>
              <a:rPr lang="ru-RU" sz="2000" dirty="0"/>
              <a:t>1) Позитивные</a:t>
            </a:r>
          </a:p>
          <a:p>
            <a:r>
              <a:rPr lang="ru-RU" sz="2000" dirty="0"/>
              <a:t>2) Негативные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04EB8-EF05-464D-A6C6-E77E6101F545}"/>
              </a:ext>
            </a:extLst>
          </p:cNvPr>
          <p:cNvSpPr txBox="1"/>
          <p:nvPr/>
        </p:nvSpPr>
        <p:spPr>
          <a:xfrm>
            <a:off x="4318782" y="3632930"/>
            <a:ext cx="3024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Тип тестирования: функциональное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1B672-97FA-4E70-97A6-320E30F12CA4}"/>
              </a:ext>
            </a:extLst>
          </p:cNvPr>
          <p:cNvSpPr txBox="1"/>
          <p:nvPr/>
        </p:nvSpPr>
        <p:spPr>
          <a:xfrm>
            <a:off x="8064304" y="3636288"/>
            <a:ext cx="3327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Тестовое покрытие: 78%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5B2BA-ADB0-4D38-8DFB-8557476BD0D5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350996583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337</Words>
  <Application>Microsoft Office PowerPoint</Application>
  <PresentationFormat>Широкоэкранный</PresentationFormat>
  <Paragraphs>77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Ретро</vt:lpstr>
      <vt:lpstr>Visio</vt:lpstr>
      <vt:lpstr>ADRENALINBATTLE</vt:lpstr>
      <vt:lpstr>Предметная область</vt:lpstr>
      <vt:lpstr>Модель жизненного цикла</vt:lpstr>
      <vt:lpstr>Структура сайта</vt:lpstr>
      <vt:lpstr>Принципы удобного GUI</vt:lpstr>
      <vt:lpstr>Руководство оператора - функционал</vt:lpstr>
      <vt:lpstr>Руководство оператора - ошибки</vt:lpstr>
      <vt:lpstr>Оценочные элементы</vt:lpstr>
      <vt:lpstr>Тест-кейсы</vt:lpstr>
      <vt:lpstr>Презентация PowerPoint</vt:lpstr>
      <vt:lpstr>ADRENALINBATTLE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ADRENALINBATTLE</dc:title>
  <dc:creator>Vyacheslav Kozlov</dc:creator>
  <cp:lastModifiedBy>ASUS</cp:lastModifiedBy>
  <cp:revision>23</cp:revision>
  <dcterms:created xsi:type="dcterms:W3CDTF">2024-06-22T21:07:44Z</dcterms:created>
  <dcterms:modified xsi:type="dcterms:W3CDTF">2024-06-27T15:13:28Z</dcterms:modified>
</cp:coreProperties>
</file>