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orbel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4DD152-86A8-4AA4-9CD9-D2089C58787B}">
  <a:tblStyle styleId="{C84DD152-86A8-4AA4-9CD9-D2089C58787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rbel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.fntdata"/><Relationship Id="rId6" Type="http://schemas.openxmlformats.org/officeDocument/2006/relationships/slide" Target="slides/slide1.xml"/><Relationship Id="rId18" Type="http://schemas.openxmlformats.org/officeDocument/2006/relationships/font" Target="fonts/Cor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e74ce6e40_1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e74ce6e40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74ce6e40_1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e74ce6e40_1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 19</a:t>
            </a:r>
            <a:r>
              <a:rPr lang="en-US"/>
              <a:t>에 대해 layer 1개~5개일 때의 EXPR,ENT를 그래프로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e74ce6e40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be74ce6e40_1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74ce6e40_1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</a:t>
            </a:r>
            <a:r>
              <a:rPr lang="en-US"/>
              <a:t>수 실행하면 이렇게 그래프가 나오고, expressibility 값을 알 수 있다고 설명해줍시다.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주황색은 PQC distribution, 파란색은 Haar distribution입니다.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히스토그램 간격은 75(논문과 동일)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샘플링 횟수는 5000쌍(총 10000번)</a:t>
            </a:r>
            <a:endParaRPr/>
          </a:p>
        </p:txBody>
      </p:sp>
      <p:sp>
        <p:nvSpPr>
          <p:cNvPr id="137" name="Google Shape;137;gbe74ce6e40_1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e74ce6e40_1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 실행하면 이렇게 그래프가 나오고, expressibility 값을 알 수 있다고 설명해줍시다.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주황색은 PQC distribution, 파란색은 Haar distribution입니다.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히스토그램 간격은 75(논문과 동일)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샘플링 횟수는 5000쌍(총 10000번)</a:t>
            </a:r>
            <a:endParaRPr/>
          </a:p>
        </p:txBody>
      </p:sp>
      <p:sp>
        <p:nvSpPr>
          <p:cNvPr id="155" name="Google Shape;155;gbe74ce6e40_19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65431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06317" y="3956734"/>
            <a:ext cx="83527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Parameterized Quantum Circuit  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#18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9165431" y="3566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{C84DD152-86A8-4AA4-9CD9-D2089C58787B}</a:tableStyleId>
              </a:tblPr>
              <a:tblGrid>
                <a:gridCol w="1323475"/>
                <a:gridCol w="1703100"/>
              </a:tblGrid>
              <a:tr h="5168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Team Q-Sight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Mentor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Park Siheon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Leader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Lee Hojun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Teammates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lang="en-US" sz="20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Jang Seoyeon</a:t>
                      </a:r>
                      <a:endParaRPr sz="20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lang="en-US" sz="20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Jin Sumin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lang="en-US" sz="20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Cho Gyeongmin</a:t>
                      </a:r>
                      <a:endParaRPr sz="20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lang="en-US" sz="20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Oh yoonju</a:t>
                      </a:r>
                      <a:endParaRPr sz="20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rbel"/>
                        <a:buNone/>
                      </a:pPr>
                      <a:r>
                        <a:rPr lang="en-US" sz="20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Han Jaehun</a:t>
                      </a:r>
                      <a:endParaRPr sz="20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3"/>
          <p:cNvSpPr txBox="1"/>
          <p:nvPr/>
        </p:nvSpPr>
        <p:spPr>
          <a:xfrm>
            <a:off x="406317" y="2193380"/>
            <a:ext cx="83527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Team Presentation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2"/>
          <p:cNvGrpSpPr/>
          <p:nvPr/>
        </p:nvGrpSpPr>
        <p:grpSpPr>
          <a:xfrm>
            <a:off x="164026" y="109539"/>
            <a:ext cx="9728199" cy="939800"/>
            <a:chOff x="203201" y="214014"/>
            <a:chExt cx="9728199" cy="939800"/>
          </a:xfrm>
        </p:grpSpPr>
        <p:sp>
          <p:nvSpPr>
            <p:cNvPr id="168" name="Google Shape;168;p22"/>
            <p:cNvSpPr txBox="1"/>
            <p:nvPr/>
          </p:nvSpPr>
          <p:spPr>
            <a:xfrm>
              <a:off x="635001" y="214014"/>
              <a:ext cx="9296399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Circuit 6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203201" y="214014"/>
              <a:ext cx="228600" cy="939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63772" t="0"/>
          <a:stretch/>
        </p:blipFill>
        <p:spPr>
          <a:xfrm>
            <a:off x="7948971" y="1466338"/>
            <a:ext cx="2028925" cy="4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25" y="2421200"/>
            <a:ext cx="4050051" cy="267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시계, 안테나이(가) 표시된 사진&#10;&#10;자동 생성된 설명" id="172" name="Google Shape;17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5575" y="2857675"/>
            <a:ext cx="7024348" cy="17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5843800" y="1497175"/>
            <a:ext cx="32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Entangling capability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3"/>
          <p:cNvGrpSpPr/>
          <p:nvPr/>
        </p:nvGrpSpPr>
        <p:grpSpPr>
          <a:xfrm>
            <a:off x="164026" y="109539"/>
            <a:ext cx="9728200" cy="939900"/>
            <a:chOff x="203201" y="214014"/>
            <a:chExt cx="9728200" cy="939900"/>
          </a:xfrm>
        </p:grpSpPr>
        <p:sp>
          <p:nvSpPr>
            <p:cNvPr id="179" name="Google Shape;179;p23"/>
            <p:cNvSpPr txBox="1"/>
            <p:nvPr/>
          </p:nvSpPr>
          <p:spPr>
            <a:xfrm>
              <a:off x="635001" y="214014"/>
              <a:ext cx="9296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Circuit </a:t>
              </a:r>
              <a:r>
                <a:rPr lang="en-US" sz="5400">
                  <a:solidFill>
                    <a:schemeClr val="dk1"/>
                  </a:solidFill>
                </a:rPr>
                <a:t>19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203201" y="214014"/>
              <a:ext cx="228600" cy="9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350" y="2236071"/>
            <a:ext cx="6000324" cy="35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 b="0" l="0" r="61601" t="0"/>
          <a:stretch/>
        </p:blipFill>
        <p:spPr>
          <a:xfrm>
            <a:off x="8741525" y="1379687"/>
            <a:ext cx="2636949" cy="5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06049"/>
            <a:ext cx="5033549" cy="352145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5338350" y="1442663"/>
            <a:ext cx="32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Entangling capability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4"/>
          <p:cNvGrpSpPr/>
          <p:nvPr/>
        </p:nvGrpSpPr>
        <p:grpSpPr>
          <a:xfrm>
            <a:off x="164026" y="109539"/>
            <a:ext cx="9728200" cy="1754700"/>
            <a:chOff x="203201" y="214014"/>
            <a:chExt cx="9728200" cy="1754700"/>
          </a:xfrm>
        </p:grpSpPr>
        <p:sp>
          <p:nvSpPr>
            <p:cNvPr id="190" name="Google Shape;190;p24"/>
            <p:cNvSpPr txBox="1"/>
            <p:nvPr/>
          </p:nvSpPr>
          <p:spPr>
            <a:xfrm>
              <a:off x="635001" y="214014"/>
              <a:ext cx="9296400" cy="17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</a:rPr>
                <a:t>Performance comparison by number of layers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03201" y="214014"/>
              <a:ext cx="228600" cy="9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50" y="2460325"/>
            <a:ext cx="5069325" cy="339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197" y="2460324"/>
            <a:ext cx="5015227" cy="33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444182" y="1729955"/>
            <a:ext cx="73036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PQC : Parameterized Quantum Circuit</a:t>
            </a:r>
            <a:endParaRPr b="0" i="0" sz="3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39700" y="4943331"/>
            <a:ext cx="11912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PQC can be thought as Interface between quantum and classical computers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was already transpiled, so It is expected to approach NISQ in the near future.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It will indeed be used in many field(e.g Machine Learning).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203201" y="3429000"/>
            <a:ext cx="6946899" cy="939800"/>
            <a:chOff x="203201" y="2315493"/>
            <a:chExt cx="6946899" cy="939800"/>
          </a:xfrm>
        </p:grpSpPr>
        <p:sp>
          <p:nvSpPr>
            <p:cNvPr id="95" name="Google Shape;95;p14"/>
            <p:cNvSpPr/>
            <p:nvPr/>
          </p:nvSpPr>
          <p:spPr>
            <a:xfrm>
              <a:off x="203201" y="2315493"/>
              <a:ext cx="228600" cy="939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635001" y="2323728"/>
              <a:ext cx="6515099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Why is PQC </a:t>
              </a:r>
              <a:r>
                <a:rPr b="1" i="0" lang="en-US" sz="5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important</a:t>
              </a:r>
              <a:r>
                <a:rPr b="0" i="0" lang="en-US" sz="5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203201" y="214014"/>
            <a:ext cx="4501345" cy="939800"/>
            <a:chOff x="203201" y="214014"/>
            <a:chExt cx="4501345" cy="9398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635001" y="214014"/>
              <a:ext cx="406954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is </a:t>
              </a:r>
              <a:r>
                <a:rPr b="1"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PQC</a:t>
              </a:r>
              <a:r>
                <a:rPr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03201" y="214014"/>
              <a:ext cx="228600" cy="939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2444182" y="1775829"/>
            <a:ext cx="73036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criteria for evaluating it 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Expressibility</a:t>
            </a: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Entangling Capablity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990600" y="3818343"/>
            <a:ext cx="102108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Briefly, Depending on how PQC is constructed, the extent to which areas can be reached in Hilbert space is limited varies.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important to minimize the number of parameters, etc. while maximizing the area.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Google Shape;106;p15"/>
          <p:cNvGrpSpPr/>
          <p:nvPr/>
        </p:nvGrpSpPr>
        <p:grpSpPr>
          <a:xfrm>
            <a:off x="203201" y="214014"/>
            <a:ext cx="7925459" cy="939800"/>
            <a:chOff x="203201" y="214014"/>
            <a:chExt cx="7925459" cy="939800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635001" y="214014"/>
              <a:ext cx="7493659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Can we </a:t>
              </a:r>
              <a:r>
                <a:rPr b="1"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evaluate</a:t>
              </a:r>
              <a:r>
                <a:rPr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PQC?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03201" y="214014"/>
              <a:ext cx="228600" cy="939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203201" y="214014"/>
            <a:ext cx="9728199" cy="939800"/>
            <a:chOff x="203201" y="214014"/>
            <a:chExt cx="9728199" cy="939800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635001" y="214014"/>
              <a:ext cx="9296399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we did : Our team made…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3201" y="214014"/>
              <a:ext cx="228600" cy="939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6" name="Google Shape;116;p16"/>
          <p:cNvSpPr txBox="1"/>
          <p:nvPr/>
        </p:nvSpPr>
        <p:spPr>
          <a:xfrm>
            <a:off x="1219200" y="2459504"/>
            <a:ext cx="97536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PQC Prototype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calculating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xpressibility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Entangling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capability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input circuit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203201" y="214014"/>
            <a:ext cx="9728200" cy="939900"/>
            <a:chOff x="203201" y="214014"/>
            <a:chExt cx="9728200" cy="939900"/>
          </a:xfrm>
        </p:grpSpPr>
        <p:sp>
          <p:nvSpPr>
            <p:cNvPr id="122" name="Google Shape;122;p17"/>
            <p:cNvSpPr txBox="1"/>
            <p:nvPr/>
          </p:nvSpPr>
          <p:spPr>
            <a:xfrm>
              <a:off x="635001" y="214014"/>
              <a:ext cx="9296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PQC Prototype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203201" y="214014"/>
              <a:ext cx="228600" cy="9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4" name="Google Shape;124;p17"/>
          <p:cNvSpPr txBox="1"/>
          <p:nvPr/>
        </p:nvSpPr>
        <p:spPr>
          <a:xfrm>
            <a:off x="1219200" y="1880854"/>
            <a:ext cx="975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PQC Class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22687" l="7097" r="60316" t="13617"/>
          <a:stretch/>
        </p:blipFill>
        <p:spPr>
          <a:xfrm>
            <a:off x="5518600" y="1511375"/>
            <a:ext cx="4597024" cy="50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8"/>
          <p:cNvGrpSpPr/>
          <p:nvPr/>
        </p:nvGrpSpPr>
        <p:grpSpPr>
          <a:xfrm>
            <a:off x="203201" y="214014"/>
            <a:ext cx="11337699" cy="939800"/>
            <a:chOff x="203201" y="214014"/>
            <a:chExt cx="11337699" cy="939800"/>
          </a:xfrm>
        </p:grpSpPr>
        <p:sp>
          <p:nvSpPr>
            <p:cNvPr id="131" name="Google Shape;131;p18"/>
            <p:cNvSpPr txBox="1"/>
            <p:nvPr/>
          </p:nvSpPr>
          <p:spPr>
            <a:xfrm>
              <a:off x="635000" y="214025"/>
              <a:ext cx="109059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1"/>
                  </a:solidFill>
                </a:rPr>
                <a:t>1. </a:t>
              </a:r>
              <a:r>
                <a:rPr lang="en-US" sz="5400">
                  <a:solidFill>
                    <a:schemeClr val="dk1"/>
                  </a:solidFill>
                </a:rPr>
                <a:t>PQC Prototype (EXPR)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203201" y="214014"/>
              <a:ext cx="228600" cy="939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3" name="Google Shape;133;p18"/>
          <p:cNvSpPr txBox="1"/>
          <p:nvPr/>
        </p:nvSpPr>
        <p:spPr>
          <a:xfrm>
            <a:off x="736600" y="3271391"/>
            <a:ext cx="10718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Circuit’s ability to generate (pure) states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well representative of the Hilbert space. </a:t>
            </a:r>
            <a:endParaRPr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557650" y="2164575"/>
            <a:ext cx="540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</a:rPr>
              <a:t>“</a:t>
            </a:r>
            <a:r>
              <a:rPr b="1" lang="en-US" sz="5400">
                <a:solidFill>
                  <a:schemeClr val="dk1"/>
                </a:solidFill>
              </a:rPr>
              <a:t>Expressibility”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9"/>
          <p:cNvGrpSpPr/>
          <p:nvPr/>
        </p:nvGrpSpPr>
        <p:grpSpPr>
          <a:xfrm>
            <a:off x="203201" y="214014"/>
            <a:ext cx="9728200" cy="939900"/>
            <a:chOff x="203201" y="214014"/>
            <a:chExt cx="9728200" cy="939900"/>
          </a:xfrm>
        </p:grpSpPr>
        <p:sp>
          <p:nvSpPr>
            <p:cNvPr id="140" name="Google Shape;140;p19"/>
            <p:cNvSpPr txBox="1"/>
            <p:nvPr/>
          </p:nvSpPr>
          <p:spPr>
            <a:xfrm>
              <a:off x="635001" y="214014"/>
              <a:ext cx="9296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PQC Prototype (</a:t>
              </a:r>
              <a:r>
                <a:rPr lang="en-US" sz="5400">
                  <a:solidFill>
                    <a:schemeClr val="dk1"/>
                  </a:solidFill>
                </a:rPr>
                <a:t>EXPR)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03201" y="214014"/>
              <a:ext cx="228600" cy="9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9"/>
          <p:cNvSpPr txBox="1"/>
          <p:nvPr/>
        </p:nvSpPr>
        <p:spPr>
          <a:xfrm>
            <a:off x="1219200" y="2459504"/>
            <a:ext cx="975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Available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layers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425" y="1920575"/>
            <a:ext cx="5615526" cy="39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23015" l="6550" r="51078" t="41122"/>
          <a:stretch/>
        </p:blipFill>
        <p:spPr>
          <a:xfrm>
            <a:off x="1326375" y="3654475"/>
            <a:ext cx="4610176" cy="219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203201" y="214014"/>
            <a:ext cx="228600" cy="93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790175" y="3801216"/>
            <a:ext cx="10718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Meyer-Wallach entanglement of states generated by the circuit</a:t>
            </a:r>
            <a:endParaRPr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14350" y="214025"/>
            <a:ext cx="994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</a:rPr>
              <a:t>2. </a:t>
            </a:r>
            <a:r>
              <a:rPr lang="en-US" sz="5400">
                <a:solidFill>
                  <a:schemeClr val="dk1"/>
                </a:solidFill>
              </a:rPr>
              <a:t>PQC Prototype(Ent)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2467375" y="2625150"/>
            <a:ext cx="819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</a:rPr>
              <a:t>“</a:t>
            </a:r>
            <a:r>
              <a:rPr b="1" lang="en-US" sz="5400">
                <a:solidFill>
                  <a:schemeClr val="dk1"/>
                </a:solidFill>
              </a:rPr>
              <a:t>Entangling</a:t>
            </a:r>
            <a:r>
              <a:rPr b="1" lang="en-US" sz="5400">
                <a:solidFill>
                  <a:schemeClr val="dk1"/>
                </a:solidFill>
              </a:rPr>
              <a:t> </a:t>
            </a:r>
            <a:r>
              <a:rPr b="1" lang="en-US" sz="5400">
                <a:solidFill>
                  <a:schemeClr val="dk1"/>
                </a:solidFill>
              </a:rPr>
              <a:t>Capablity</a:t>
            </a:r>
            <a:r>
              <a:rPr b="1" lang="en-US" sz="5400">
                <a:solidFill>
                  <a:schemeClr val="dk1"/>
                </a:solidFill>
              </a:rPr>
              <a:t>”</a:t>
            </a:r>
            <a:endParaRPr b="1" sz="5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1"/>
          <p:cNvGrpSpPr/>
          <p:nvPr/>
        </p:nvGrpSpPr>
        <p:grpSpPr>
          <a:xfrm>
            <a:off x="203201" y="214014"/>
            <a:ext cx="9728200" cy="939900"/>
            <a:chOff x="203201" y="214014"/>
            <a:chExt cx="9728200" cy="939900"/>
          </a:xfrm>
        </p:grpSpPr>
        <p:sp>
          <p:nvSpPr>
            <p:cNvPr id="158" name="Google Shape;158;p21"/>
            <p:cNvSpPr txBox="1"/>
            <p:nvPr/>
          </p:nvSpPr>
          <p:spPr>
            <a:xfrm>
              <a:off x="635001" y="214014"/>
              <a:ext cx="9296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1"/>
                  </a:solidFill>
                </a:rPr>
                <a:t>2</a:t>
              </a:r>
              <a:r>
                <a:rPr b="1"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5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PQC Prototype(</a:t>
              </a:r>
              <a:r>
                <a:rPr lang="en-US" sz="5400">
                  <a:solidFill>
                    <a:schemeClr val="dk1"/>
                  </a:solidFill>
                </a:rPr>
                <a:t>Ent)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203201" y="214014"/>
              <a:ext cx="228600" cy="9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0" name="Google Shape;160;p21"/>
          <p:cNvSpPr txBox="1"/>
          <p:nvPr/>
        </p:nvSpPr>
        <p:spPr>
          <a:xfrm>
            <a:off x="1219200" y="2459504"/>
            <a:ext cx="975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Available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layers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33464" l="6550" r="73688" t="47861"/>
          <a:stretch/>
        </p:blipFill>
        <p:spPr>
          <a:xfrm>
            <a:off x="1553850" y="3568800"/>
            <a:ext cx="4515728" cy="240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24414" l="21481" r="54375" t="32020"/>
          <a:stretch/>
        </p:blipFill>
        <p:spPr>
          <a:xfrm>
            <a:off x="6772350" y="1832825"/>
            <a:ext cx="4074900" cy="41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