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81" r:id="rId3"/>
    <p:sldMasterId id="2147483693" r:id="rId4"/>
  </p:sldMasterIdLst>
  <p:sldIdLst>
    <p:sldId id="256" r:id="rId5"/>
    <p:sldId id="282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6" r:id="rId14"/>
    <p:sldId id="264" r:id="rId15"/>
    <p:sldId id="267" r:id="rId16"/>
    <p:sldId id="265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0" r:id="rId29"/>
    <p:sldId id="28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微信图片_20170620160745"/>
          <p:cNvPicPr>
            <a:picLocks noChangeAspect="1" noChangeArrowheads="1"/>
          </p:cNvPicPr>
          <p:nvPr/>
        </p:nvPicPr>
        <p:blipFill>
          <a:blip r:embed="rId2">
            <a:lum bright="-30000"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675" y="260350"/>
            <a:ext cx="160655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-9525" y="260350"/>
            <a:ext cx="585788" cy="714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noProof="1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0800000" scaled="0"/>
              </a:gra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任意多边形 7"/>
          <p:cNvSpPr>
            <a:spLocks noChangeArrowheads="1"/>
          </p:cNvSpPr>
          <p:nvPr/>
        </p:nvSpPr>
        <p:spPr bwMode="auto">
          <a:xfrm>
            <a:off x="0" y="6789738"/>
            <a:ext cx="12192000" cy="115887"/>
          </a:xfrm>
          <a:custGeom>
            <a:avLst/>
            <a:gdLst>
              <a:gd name="T0" fmla="*/ 0 w 9144000"/>
              <a:gd name="T1" fmla="*/ 0 h 130016"/>
              <a:gd name="T2" fmla="*/ 2266950 w 9144000"/>
              <a:gd name="T3" fmla="*/ 0 h 130016"/>
              <a:gd name="T4" fmla="*/ 2266951 w 9144000"/>
              <a:gd name="T5" fmla="*/ 0 h 130016"/>
              <a:gd name="T6" fmla="*/ 4572000 w 9144000"/>
              <a:gd name="T7" fmla="*/ 0 h 130016"/>
              <a:gd name="T8" fmla="*/ 6838950 w 9144000"/>
              <a:gd name="T9" fmla="*/ 0 h 130016"/>
              <a:gd name="T10" fmla="*/ 9144000 w 9144000"/>
              <a:gd name="T11" fmla="*/ 0 h 130016"/>
              <a:gd name="T12" fmla="*/ 9144000 w 9144000"/>
              <a:gd name="T13" fmla="*/ 130016 h 130016"/>
              <a:gd name="T14" fmla="*/ 6838950 w 9144000"/>
              <a:gd name="T15" fmla="*/ 130016 h 130016"/>
              <a:gd name="T16" fmla="*/ 4572000 w 9144000"/>
              <a:gd name="T17" fmla="*/ 130016 h 130016"/>
              <a:gd name="T18" fmla="*/ 2266951 w 9144000"/>
              <a:gd name="T19" fmla="*/ 130016 h 130016"/>
              <a:gd name="T20" fmla="*/ 2266950 w 9144000"/>
              <a:gd name="T21" fmla="*/ 130016 h 130016"/>
              <a:gd name="T22" fmla="*/ 0 w 9144000"/>
              <a:gd name="T23" fmla="*/ 130016 h 1300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144000" h="130016">
                <a:moveTo>
                  <a:pt x="0" y="0"/>
                </a:moveTo>
                <a:lnTo>
                  <a:pt x="2266950" y="0"/>
                </a:lnTo>
                <a:lnTo>
                  <a:pt x="2266951" y="0"/>
                </a:lnTo>
                <a:lnTo>
                  <a:pt x="4572000" y="0"/>
                </a:lnTo>
                <a:lnTo>
                  <a:pt x="6838950" y="0"/>
                </a:lnTo>
                <a:lnTo>
                  <a:pt x="9144000" y="0"/>
                </a:lnTo>
                <a:lnTo>
                  <a:pt x="9144000" y="130016"/>
                </a:lnTo>
                <a:lnTo>
                  <a:pt x="6838950" y="130016"/>
                </a:lnTo>
                <a:lnTo>
                  <a:pt x="4572000" y="130016"/>
                </a:lnTo>
                <a:lnTo>
                  <a:pt x="2266951" y="130016"/>
                </a:lnTo>
                <a:lnTo>
                  <a:pt x="2266950" y="130016"/>
                </a:lnTo>
                <a:lnTo>
                  <a:pt x="0" y="1300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66738" y="963613"/>
            <a:ext cx="1167447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347200" y="6577013"/>
            <a:ext cx="2844800" cy="365125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A42E262E-6966-46C1-89D6-B6516650F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1"/>
          </p:nvPr>
        </p:nvSpPr>
        <p:spPr>
          <a:xfrm>
            <a:off x="49213" y="6588125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44266B6-A867-4F5E-824A-A1B8C519120B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页脚占位符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42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pPr lvl="0"/>
            <a:r>
              <a:rPr lang="zh-CN" altLang="en-US" noProof="1" smtClean="0"/>
              <a:t>单击图标添加图片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7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4266B6-A867-4F5E-824A-A1B8C519120B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E262E-6966-46C1-89D6-B6516650F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2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4266B6-A867-4F5E-824A-A1B8C519120B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E262E-6966-46C1-89D6-B6516650F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688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4266B6-A867-4F5E-824A-A1B8C519120B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E262E-6966-46C1-89D6-B6516650F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383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4266B6-A867-4F5E-824A-A1B8C519120B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E262E-6966-46C1-89D6-B6516650F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540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bg bwMode="auto"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4266B6-A867-4F5E-824A-A1B8C519120B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42E262E-6966-46C1-89D6-B6516650F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233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66B6-A867-4F5E-824A-A1B8C519120B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262E-6966-46C1-89D6-B6516650F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264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0" i="0">
                <a:ea typeface="创艺简中圆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679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260648"/>
            <a:ext cx="6912768" cy="576064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tx2">
                    <a:lumMod val="75000"/>
                  </a:schemeClr>
                </a:solidFill>
                <a:ea typeface="创艺简中圆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340768"/>
            <a:ext cx="10808725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096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0227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403" y="260648"/>
            <a:ext cx="6240693" cy="490066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tx2">
                    <a:lumMod val="75000"/>
                  </a:schemeClr>
                </a:solidFill>
                <a:ea typeface="创艺简中圆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9349" y="1546448"/>
            <a:ext cx="56388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1349" y="1546448"/>
            <a:ext cx="56388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9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-9525" y="260350"/>
            <a:ext cx="585788" cy="714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noProof="1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0800000" scaled="0"/>
              </a:gra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任意多边形 7"/>
          <p:cNvSpPr>
            <a:spLocks noChangeArrowheads="1"/>
          </p:cNvSpPr>
          <p:nvPr/>
        </p:nvSpPr>
        <p:spPr bwMode="auto">
          <a:xfrm>
            <a:off x="0" y="6789738"/>
            <a:ext cx="12192000" cy="115887"/>
          </a:xfrm>
          <a:custGeom>
            <a:avLst/>
            <a:gdLst>
              <a:gd name="T0" fmla="*/ 0 w 9144000"/>
              <a:gd name="T1" fmla="*/ 0 h 130016"/>
              <a:gd name="T2" fmla="*/ 2266950 w 9144000"/>
              <a:gd name="T3" fmla="*/ 0 h 130016"/>
              <a:gd name="T4" fmla="*/ 2266951 w 9144000"/>
              <a:gd name="T5" fmla="*/ 0 h 130016"/>
              <a:gd name="T6" fmla="*/ 4572000 w 9144000"/>
              <a:gd name="T7" fmla="*/ 0 h 130016"/>
              <a:gd name="T8" fmla="*/ 6838950 w 9144000"/>
              <a:gd name="T9" fmla="*/ 0 h 130016"/>
              <a:gd name="T10" fmla="*/ 9144000 w 9144000"/>
              <a:gd name="T11" fmla="*/ 0 h 130016"/>
              <a:gd name="T12" fmla="*/ 9144000 w 9144000"/>
              <a:gd name="T13" fmla="*/ 130016 h 130016"/>
              <a:gd name="T14" fmla="*/ 6838950 w 9144000"/>
              <a:gd name="T15" fmla="*/ 130016 h 130016"/>
              <a:gd name="T16" fmla="*/ 4572000 w 9144000"/>
              <a:gd name="T17" fmla="*/ 130016 h 130016"/>
              <a:gd name="T18" fmla="*/ 2266951 w 9144000"/>
              <a:gd name="T19" fmla="*/ 130016 h 130016"/>
              <a:gd name="T20" fmla="*/ 2266950 w 9144000"/>
              <a:gd name="T21" fmla="*/ 130016 h 130016"/>
              <a:gd name="T22" fmla="*/ 0 w 9144000"/>
              <a:gd name="T23" fmla="*/ 130016 h 1300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144000" h="130016">
                <a:moveTo>
                  <a:pt x="0" y="0"/>
                </a:moveTo>
                <a:lnTo>
                  <a:pt x="2266950" y="0"/>
                </a:lnTo>
                <a:lnTo>
                  <a:pt x="2266951" y="0"/>
                </a:lnTo>
                <a:lnTo>
                  <a:pt x="4572000" y="0"/>
                </a:lnTo>
                <a:lnTo>
                  <a:pt x="6838950" y="0"/>
                </a:lnTo>
                <a:lnTo>
                  <a:pt x="9144000" y="0"/>
                </a:lnTo>
                <a:lnTo>
                  <a:pt x="9144000" y="130016"/>
                </a:lnTo>
                <a:lnTo>
                  <a:pt x="6838950" y="130016"/>
                </a:lnTo>
                <a:lnTo>
                  <a:pt x="4572000" y="130016"/>
                </a:lnTo>
                <a:lnTo>
                  <a:pt x="2266951" y="130016"/>
                </a:lnTo>
                <a:lnTo>
                  <a:pt x="2266950" y="130016"/>
                </a:lnTo>
                <a:lnTo>
                  <a:pt x="0" y="1300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566738" y="963613"/>
            <a:ext cx="1167447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>
            <a:spLocks noChangeArrowheads="1"/>
          </p:cNvSpPr>
          <p:nvPr/>
        </p:nvSpPr>
        <p:spPr bwMode="auto">
          <a:xfrm>
            <a:off x="10608501" y="256017"/>
            <a:ext cx="850265" cy="52197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b="1" noProof="1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LOGO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000" b="1" noProof="1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公司文字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347200" y="6577013"/>
            <a:ext cx="2844800" cy="365125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A42E262E-6966-46C1-89D6-B6516650F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1"/>
          </p:nvPr>
        </p:nvSpPr>
        <p:spPr>
          <a:xfrm>
            <a:off x="49213" y="6588125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44266B6-A867-4F5E-824A-A1B8C519120B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页脚占位符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9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3DEBD-F075-46BD-B344-E1E66800D3FB}" type="datetimeFigureOut">
              <a:rPr lang="zh-CN" altLang="en-US"/>
              <a:pPr>
                <a:defRPr/>
              </a:pPr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E1EEF-6FFC-4934-AF1E-768E34E286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76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FA7B2-89D6-4CDD-9C16-F1AD7B9A98CF}" type="datetimeFigureOut">
              <a:rPr lang="zh-CN" altLang="en-US"/>
              <a:pPr>
                <a:defRPr/>
              </a:pPr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70E33-2927-4819-965F-48626880540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05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B01F1-16FA-479B-952D-CDDB635C0A70}" type="datetimeFigureOut">
              <a:rPr lang="zh-CN" altLang="en-US"/>
              <a:pPr>
                <a:defRPr/>
              </a:pPr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22B339-A29B-486D-BB6E-01A1B5984B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0373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83EEB-0218-4B2A-AB6A-6838E01A1E2D}" type="datetimeFigureOut">
              <a:rPr lang="zh-CN" altLang="en-US"/>
              <a:pPr>
                <a:defRPr/>
              </a:pPr>
              <a:t>2018/11/21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567CDB-A76B-4A5F-95B0-84271E3430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7910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0409D-1C46-417E-ACEA-2921BDD158C0}" type="datetimeFigureOut">
              <a:rPr lang="zh-CN" altLang="en-US"/>
              <a:pPr>
                <a:defRPr/>
              </a:pPr>
              <a:t>2018/11/21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7A752-C1B1-40F1-A2A2-CF6915F99E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670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61AAB-3251-4FF5-8C01-53E6261E3705}" type="datetimeFigureOut">
              <a:rPr lang="zh-CN" altLang="en-US"/>
              <a:pPr>
                <a:defRPr/>
              </a:pPr>
              <a:t>2018/11/21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C7B420-0EE2-43F3-AE78-E5928398C5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9229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80AA1-E6B0-4025-98BB-DD92DFA9A35E}" type="datetimeFigureOut">
              <a:rPr lang="zh-CN" altLang="en-US"/>
              <a:pPr>
                <a:defRPr/>
              </a:pPr>
              <a:t>2018/11/21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2D818-CCED-4550-A32C-7DAE8B3437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067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9EF6C-3839-4FF5-A68C-33A43E4297C7}" type="datetimeFigureOut">
              <a:rPr lang="zh-CN" altLang="en-US"/>
              <a:pPr>
                <a:defRPr/>
              </a:pPr>
              <a:t>2018/11/21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B3D18-BE38-4701-9B6E-5E0DEAE79B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522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C69EF-4D50-42CB-A70E-9BC56B9FB737}" type="datetimeFigureOut">
              <a:rPr lang="zh-CN" altLang="en-US"/>
              <a:pPr>
                <a:defRPr/>
              </a:pPr>
              <a:t>2018/11/21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91C58F-284E-4628-9150-12ADC7D8EF4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802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08929-5BE8-4BAC-9035-66516B762DD6}" type="datetimeFigureOut">
              <a:rPr lang="zh-CN" altLang="en-US"/>
              <a:pPr>
                <a:defRPr/>
              </a:pPr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A054C7-E2A3-41D3-BA7F-FAA78E9111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59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4266B6-A867-4F5E-824A-A1B8C519120B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E262E-6966-46C1-89D6-B6516650F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764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573D1-D732-4C82-95D7-080A0B205E51}" type="datetimeFigureOut">
              <a:rPr lang="zh-CN" altLang="en-US"/>
              <a:pPr>
                <a:defRPr/>
              </a:pPr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95C0C-3A34-45D4-A07A-980B135B12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199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0" i="0">
                <a:ea typeface="创艺简老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1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5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0"/>
            <a:ext cx="12192000" cy="908050"/>
          </a:xfrm>
          <a:prstGeom prst="rect">
            <a:avLst/>
          </a:prstGeom>
          <a:solidFill>
            <a:schemeClr val="bg2">
              <a:alpha val="18039"/>
            </a:schemeClr>
          </a:solidFill>
          <a:ln>
            <a:noFill/>
          </a:ln>
          <a:extLst/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  <a:defRPr/>
            </a:pPr>
            <a:endParaRPr lang="en-US" altLang="zh-CN" sz="2000" dirty="0" smtClean="0">
              <a:latin typeface="宋体" pitchFamily="2" charset="-122"/>
            </a:endParaRPr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10896601" y="6237288"/>
            <a:ext cx="478367" cy="404812"/>
          </a:xfrm>
          <a:prstGeom prst="star8">
            <a:avLst>
              <a:gd name="adj" fmla="val 38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49AFD3D8-27BC-4C63-9234-BBEFDF2D54D1}" type="slidenum">
              <a:rPr lang="en-US" altLang="en-US" sz="1000">
                <a:solidFill>
                  <a:srgbClr val="003366"/>
                </a:solidFill>
              </a:rPr>
              <a:pPr algn="ctr"/>
              <a:t>‹#›</a:t>
            </a:fld>
            <a:endParaRPr lang="zh-CN" altLang="en-US" sz="1000">
              <a:solidFill>
                <a:srgbClr val="003366"/>
              </a:solidFill>
              <a:latin typeface="Courier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260648"/>
            <a:ext cx="6912768" cy="57606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0" i="0">
                <a:solidFill>
                  <a:schemeClr val="tx2">
                    <a:lumMod val="75000"/>
                  </a:schemeClr>
                </a:solidFill>
                <a:ea typeface="创艺简老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340768"/>
            <a:ext cx="10808725" cy="41148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页脚占位符 1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935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"/>
          <p:cNvSpPr>
            <a:spLocks noChangeArrowheads="1"/>
          </p:cNvSpPr>
          <p:nvPr/>
        </p:nvSpPr>
        <p:spPr bwMode="auto">
          <a:xfrm>
            <a:off x="10896601" y="6237288"/>
            <a:ext cx="478367" cy="404812"/>
          </a:xfrm>
          <a:prstGeom prst="star8">
            <a:avLst>
              <a:gd name="adj" fmla="val 38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97E1E8BD-71E5-484F-B98C-BECA54C0783E}" type="slidenum">
              <a:rPr lang="en-US" altLang="en-US" sz="1000">
                <a:solidFill>
                  <a:srgbClr val="003366"/>
                </a:solidFill>
              </a:rPr>
              <a:pPr algn="ctr"/>
              <a:t>‹#›</a:t>
            </a:fld>
            <a:endParaRPr lang="zh-CN" altLang="en-US" sz="1000">
              <a:solidFill>
                <a:srgbClr val="003366"/>
              </a:solidFill>
              <a:latin typeface="Courier"/>
            </a:endParaRPr>
          </a:p>
        </p:txBody>
      </p:sp>
      <p:sp>
        <p:nvSpPr>
          <p:cNvPr id="3" name="页脚占位符 17"/>
          <p:cNvSpPr>
            <a:spLocks noGrp="1"/>
          </p:cNvSpPr>
          <p:nvPr>
            <p:ph type="ftr" sz="quarter" idx="10"/>
          </p:nvPr>
        </p:nvSpPr>
        <p:spPr>
          <a:xfrm>
            <a:off x="719667" y="6237289"/>
            <a:ext cx="7594600" cy="365125"/>
          </a:xfrm>
        </p:spPr>
        <p:txBody>
          <a:bodyPr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8602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10896601" y="6237288"/>
            <a:ext cx="478367" cy="404812"/>
          </a:xfrm>
          <a:prstGeom prst="star8">
            <a:avLst>
              <a:gd name="adj" fmla="val 38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2835127A-018C-4A3F-BAC2-D584810B2E7A}" type="slidenum">
              <a:rPr lang="en-US" altLang="en-US" sz="1000">
                <a:solidFill>
                  <a:srgbClr val="003366"/>
                </a:solidFill>
              </a:rPr>
              <a:pPr algn="ctr"/>
              <a:t>‹#›</a:t>
            </a:fld>
            <a:endParaRPr lang="zh-CN" altLang="en-US" sz="1000">
              <a:solidFill>
                <a:srgbClr val="003366"/>
              </a:solidFill>
              <a:latin typeface="Courier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2656"/>
            <a:ext cx="7440149" cy="490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0" i="0">
                <a:solidFill>
                  <a:schemeClr val="tx2">
                    <a:lumMod val="75000"/>
                  </a:schemeClr>
                </a:solidFill>
                <a:ea typeface="创艺简老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9349" y="1546448"/>
            <a:ext cx="5638800" cy="41148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1349" y="1546448"/>
            <a:ext cx="5638800" cy="41148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页脚占位符 1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4266B6-A867-4F5E-824A-A1B8C519120B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E262E-6966-46C1-89D6-B6516650F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13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4266B6-A867-4F5E-824A-A1B8C519120B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E262E-6966-46C1-89D6-B6516650F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27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4266B6-A867-4F5E-824A-A1B8C519120B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E262E-6966-46C1-89D6-B6516650F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5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4266B6-A867-4F5E-824A-A1B8C519120B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E262E-6966-46C1-89D6-B6516650F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45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4266B6-A867-4F5E-824A-A1B8C519120B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E262E-6966-46C1-89D6-B6516650F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66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4266B6-A867-4F5E-824A-A1B8C519120B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E262E-6966-46C1-89D6-B6516650F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6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6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Layout" Target="../slideLayouts/slideLayout33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4.jpeg"/><Relationship Id="rId5" Type="http://schemas.openxmlformats.org/officeDocument/2006/relationships/theme" Target="../theme/theme4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1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anose="020B0604020202020204" pitchFamily="34" charset="0"/>
              <a:buNone/>
              <a:defRPr sz="16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266B6-A867-4F5E-824A-A1B8C519120B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600" smtClean="0">
                <a:solidFill>
                  <a:srgbClr val="898989"/>
                </a:solidFill>
              </a:defRPr>
            </a:lvl1pPr>
          </a:lstStyle>
          <a:p>
            <a:fld id="{A42E262E-6966-46C1-89D6-B6516650F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69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1219200" rtl="0" eaLnBrk="1" fontAlgn="base" hangingPunct="1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9200" rtl="0" eaLnBrk="1" fontAlgn="base" hangingPunct="1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1219200" rtl="0" eaLnBrk="1" fontAlgn="base" hangingPunct="1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1219200" rtl="0" eaLnBrk="1" fontAlgn="base" hangingPunct="1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1219200" rtl="0" eaLnBrk="1" fontAlgn="base" hangingPunct="1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1219200" rtl="0" eaLnBrk="1" fontAlgn="base" hangingPunct="1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1219200" rtl="0" eaLnBrk="1" fontAlgn="base" hangingPunct="1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1219200" rtl="0" eaLnBrk="1" fontAlgn="base" hangingPunct="1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1219200" rtl="0" eaLnBrk="1" fontAlgn="base" hangingPunct="1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200" indent="-457200" algn="l" defTabSz="1219200" rtl="0" eaLnBrk="1" fontAlgn="base" hangingPunct="1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fontAlgn="base" hangingPunct="1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fontAlgn="base" hangingPunct="1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fontAlgn="base" hangingPunct="1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fontAlgn="base" hangingPunct="1">
        <a:spcBef>
          <a:spcPts val="125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 txBox="1">
            <a:spLocks noChangeArrowheads="1"/>
          </p:cNvSpPr>
          <p:nvPr/>
        </p:nvSpPr>
        <p:spPr bwMode="auto">
          <a:xfrm>
            <a:off x="0" y="908050"/>
            <a:ext cx="12192000" cy="5949950"/>
          </a:xfrm>
          <a:prstGeom prst="rect">
            <a:avLst/>
          </a:prstGeom>
          <a:solidFill>
            <a:schemeClr val="bg2">
              <a:alpha val="18039"/>
            </a:schemeClr>
          </a:solidFill>
          <a:ln>
            <a:noFill/>
          </a:ln>
          <a:extLst/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  <a:defRPr/>
            </a:pPr>
            <a:endParaRPr lang="en-US" altLang="zh-CN" sz="2000" smtClean="0">
              <a:latin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412875"/>
            <a:ext cx="1012824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b</a:t>
            </a:r>
          </a:p>
          <a:p>
            <a:pPr lvl="2"/>
            <a:r>
              <a:rPr lang="en-US" altLang="zh-CN" smtClean="0"/>
              <a:t>c</a:t>
            </a:r>
          </a:p>
          <a:p>
            <a:pPr lvl="3"/>
            <a:r>
              <a:rPr lang="en-US" altLang="zh-CN" smtClean="0"/>
              <a:t>d</a:t>
            </a:r>
          </a:p>
          <a:p>
            <a:pPr lvl="4"/>
            <a:r>
              <a:rPr lang="en-US" altLang="zh-CN" smtClean="0"/>
              <a:t>e</a:t>
            </a:r>
          </a:p>
        </p:txBody>
      </p:sp>
      <p:sp>
        <p:nvSpPr>
          <p:cNvPr id="568331" name="Line 11"/>
          <p:cNvSpPr>
            <a:spLocks noChangeShapeType="1"/>
          </p:cNvSpPr>
          <p:nvPr/>
        </p:nvSpPr>
        <p:spPr bwMode="auto">
          <a:xfrm>
            <a:off x="1" y="914400"/>
            <a:ext cx="12240684" cy="0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568333" name="AutoShape 13"/>
          <p:cNvSpPr>
            <a:spLocks noChangeArrowheads="1"/>
          </p:cNvSpPr>
          <p:nvPr/>
        </p:nvSpPr>
        <p:spPr bwMode="auto">
          <a:xfrm>
            <a:off x="5712885" y="6021388"/>
            <a:ext cx="478367" cy="404812"/>
          </a:xfrm>
          <a:prstGeom prst="star8">
            <a:avLst>
              <a:gd name="adj" fmla="val 38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0F1DBA0A-F471-4084-8461-F8BE5A30D1EC}" type="slidenum">
              <a:rPr lang="en-US" altLang="en-US" sz="1200"/>
              <a:pPr algn="ctr"/>
              <a:t>‹#›</a:t>
            </a:fld>
            <a:endParaRPr lang="zh-CN" altLang="en-US" sz="2000">
              <a:solidFill>
                <a:schemeClr val="hlink"/>
              </a:solidFill>
              <a:latin typeface="Courier"/>
            </a:endParaRPr>
          </a:p>
        </p:txBody>
      </p:sp>
      <p:pic>
        <p:nvPicPr>
          <p:cNvPr id="1030" name="Picture 19" descr="E:\思普\marketing\design\前台字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484" y="188914"/>
            <a:ext cx="12954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" descr="s_0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2" y="541339"/>
            <a:ext cx="679449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s_0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52" y="549275"/>
            <a:ext cx="679449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2" descr="s_0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00" y="554038"/>
            <a:ext cx="679451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3" descr="s_0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552" y="565150"/>
            <a:ext cx="679449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Text Box 10"/>
          <p:cNvSpPr txBox="1">
            <a:spLocks noChangeArrowheads="1"/>
          </p:cNvSpPr>
          <p:nvPr/>
        </p:nvSpPr>
        <p:spPr bwMode="auto">
          <a:xfrm>
            <a:off x="624418" y="333375"/>
            <a:ext cx="8832849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800" smtClean="0">
                <a:solidFill>
                  <a:srgbClr val="17375E"/>
                </a:solidFill>
                <a:latin typeface="Arial Black" panose="020B0A04020102020204" pitchFamily="34" charset="0"/>
                <a:ea typeface="创艺简中圆"/>
                <a:cs typeface="创艺简中圆"/>
              </a:rPr>
              <a:t> </a:t>
            </a:r>
            <a:endParaRPr lang="zh-CN" altLang="en-US" sz="1800" smtClean="0">
              <a:solidFill>
                <a:srgbClr val="17375E"/>
              </a:solidFill>
              <a:ea typeface="创艺简中圆"/>
              <a:cs typeface="创艺简中圆"/>
            </a:endParaRPr>
          </a:p>
        </p:txBody>
      </p:sp>
      <p:sp>
        <p:nvSpPr>
          <p:cNvPr id="1036" name="Text Box 10"/>
          <p:cNvSpPr txBox="1">
            <a:spLocks noChangeArrowheads="1"/>
          </p:cNvSpPr>
          <p:nvPr/>
        </p:nvSpPr>
        <p:spPr bwMode="auto">
          <a:xfrm>
            <a:off x="9745133" y="6596064"/>
            <a:ext cx="2446867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smtClean="0">
                <a:latin typeface="Arial Black" panose="020B0A04020102020204" pitchFamily="34" charset="0"/>
                <a:sym typeface="Wingdings" panose="05000000000000000000" pitchFamily="2" charset="2"/>
              </a:rPr>
              <a:t>版权所有 翻录必究</a:t>
            </a:r>
            <a:endParaRPr lang="en-US" altLang="zh-CN" sz="1100" smtClean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9325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ea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ea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B649340-38AD-4C41-B6C6-4899F7067E2F}" type="datetimeFigureOut">
              <a:rPr lang="zh-CN" altLang="en-US"/>
              <a:pPr>
                <a:defRPr/>
              </a:pPr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024C6609-722E-422B-AF0E-284EA301AE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93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412875"/>
            <a:ext cx="1012824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b</a:t>
            </a:r>
          </a:p>
          <a:p>
            <a:pPr lvl="2"/>
            <a:r>
              <a:rPr lang="en-US" altLang="zh-CN" smtClean="0"/>
              <a:t>c</a:t>
            </a:r>
          </a:p>
          <a:p>
            <a:pPr lvl="3"/>
            <a:r>
              <a:rPr lang="en-US" altLang="zh-CN" smtClean="0"/>
              <a:t>d</a:t>
            </a:r>
          </a:p>
          <a:p>
            <a:pPr lvl="4"/>
            <a:r>
              <a:rPr lang="en-US" altLang="zh-CN" smtClean="0"/>
              <a:t>e</a:t>
            </a:r>
          </a:p>
        </p:txBody>
      </p:sp>
      <p:sp>
        <p:nvSpPr>
          <p:cNvPr id="568331" name="Line 11"/>
          <p:cNvSpPr>
            <a:spLocks noChangeShapeType="1"/>
          </p:cNvSpPr>
          <p:nvPr/>
        </p:nvSpPr>
        <p:spPr bwMode="auto">
          <a:xfrm>
            <a:off x="1" y="914400"/>
            <a:ext cx="12240684" cy="0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028" name="AutoShape 13"/>
          <p:cNvSpPr>
            <a:spLocks noChangeArrowheads="1"/>
          </p:cNvSpPr>
          <p:nvPr/>
        </p:nvSpPr>
        <p:spPr bwMode="auto">
          <a:xfrm>
            <a:off x="10896601" y="6237288"/>
            <a:ext cx="478367" cy="404812"/>
          </a:xfrm>
          <a:prstGeom prst="star8">
            <a:avLst>
              <a:gd name="adj" fmla="val 38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4DA8A2F0-75DE-4C04-96D3-D835D83C0AC6}" type="slidenum">
              <a:rPr lang="en-US" altLang="en-US" sz="1000">
                <a:solidFill>
                  <a:srgbClr val="003366"/>
                </a:solidFill>
              </a:rPr>
              <a:pPr algn="ctr"/>
              <a:t>‹#›</a:t>
            </a:fld>
            <a:endParaRPr lang="zh-CN" altLang="en-US" sz="1000">
              <a:solidFill>
                <a:srgbClr val="003366"/>
              </a:solidFill>
              <a:latin typeface="Courier"/>
            </a:endParaRPr>
          </a:p>
        </p:txBody>
      </p:sp>
      <p:pic>
        <p:nvPicPr>
          <p:cNvPr id="3077" name="Picture 10" descr="s_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2" y="760414"/>
            <a:ext cx="679449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1" descr="s_0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52" y="768350"/>
            <a:ext cx="679449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2" descr="s_0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00" y="773113"/>
            <a:ext cx="679451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13" descr="s_0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552" y="784225"/>
            <a:ext cx="679449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24418" y="333375"/>
            <a:ext cx="8832849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1800" smtClean="0">
                <a:solidFill>
                  <a:srgbClr val="17375E"/>
                </a:solidFill>
                <a:latin typeface="Arial Black" pitchFamily="34" charset="0"/>
                <a:ea typeface="创艺简中圆" pitchFamily="2" charset="-122"/>
              </a:rPr>
              <a:t> </a:t>
            </a:r>
            <a:endParaRPr lang="zh-CN" altLang="en-US" sz="1800" smtClean="0">
              <a:solidFill>
                <a:srgbClr val="17375E"/>
              </a:solidFill>
              <a:ea typeface="创艺简中圆" pitchFamily="2" charset="-122"/>
            </a:endParaRPr>
          </a:p>
        </p:txBody>
      </p:sp>
      <p:sp>
        <p:nvSpPr>
          <p:cNvPr id="3082" name="标题占位符 14"/>
          <p:cNvSpPr>
            <a:spLocks noGrp="1"/>
          </p:cNvSpPr>
          <p:nvPr>
            <p:ph type="title"/>
          </p:nvPr>
        </p:nvSpPr>
        <p:spPr bwMode="auto">
          <a:xfrm>
            <a:off x="334433" y="260350"/>
            <a:ext cx="798406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>
          <a:xfrm>
            <a:off x="516467" y="6237289"/>
            <a:ext cx="7596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3084" name="Picture 16" descr="C:\Users\Administrator\Desktop\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1" y="285750"/>
            <a:ext cx="17145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96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创艺简老宋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创艺简老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创艺简老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创艺简老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创艺简老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ea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ea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Tomcat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整理：赖贵阳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1058378595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418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Tomcat</a:t>
            </a:r>
            <a:r>
              <a:rPr lang="zh-CN" altLang="en-US" dirty="0"/>
              <a:t>的常见错误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000"/>
            </a:pPr>
            <a:r>
              <a:rPr lang="en-US" altLang="zh-CN" sz="1800" dirty="0" smtClean="0">
                <a:solidFill>
                  <a:srgbClr val="000000"/>
                </a:solidFill>
              </a:rPr>
              <a:t>1</a:t>
            </a:r>
            <a:r>
              <a:rPr lang="zh-CN" altLang="en-US" sz="1800" dirty="0" smtClean="0">
                <a:solidFill>
                  <a:srgbClr val="000000"/>
                </a:solidFill>
              </a:rPr>
              <a:t>、没有</a:t>
            </a:r>
            <a:r>
              <a:rPr lang="zh-CN" altLang="en-US" sz="1800" dirty="0">
                <a:solidFill>
                  <a:srgbClr val="000000"/>
                </a:solidFill>
              </a:rPr>
              <a:t>成功启动Tomcat,就开始访问页面,这是错误的</a:t>
            </a:r>
            <a:r>
              <a:rPr lang="zh-CN" altLang="en-US" sz="1800" dirty="0" smtClean="0">
                <a:solidFill>
                  <a:srgbClr val="000000"/>
                </a:solidFill>
              </a:rPr>
              <a:t>.如果</a:t>
            </a:r>
            <a:r>
              <a:rPr lang="zh-CN" altLang="en-US" sz="1800" dirty="0">
                <a:solidFill>
                  <a:srgbClr val="000000"/>
                </a:solidFill>
              </a:rPr>
              <a:t>Tomcat服务器已经关闭了/启动失败,是不能</a:t>
            </a:r>
            <a:r>
              <a:rPr lang="zh-CN" altLang="en-US" sz="1800" dirty="0" smtClean="0">
                <a:solidFill>
                  <a:srgbClr val="000000"/>
                </a:solidFill>
              </a:rPr>
              <a:t>访 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  <a:defRPr sz="1000"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</a:t>
            </a:r>
            <a:r>
              <a:rPr lang="zh-CN" altLang="en-US" sz="1800" dirty="0" smtClean="0">
                <a:solidFill>
                  <a:srgbClr val="000000"/>
                </a:solidFill>
              </a:rPr>
              <a:t>问</a:t>
            </a:r>
            <a:r>
              <a:rPr lang="zh-CN" altLang="en-US" sz="1800" dirty="0">
                <a:solidFill>
                  <a:srgbClr val="000000"/>
                </a:solidFill>
              </a:rPr>
              <a:t>网页的.</a:t>
            </a:r>
          </a:p>
          <a:p>
            <a:pPr marL="0" indent="0">
              <a:buNone/>
              <a:defRPr sz="1000"/>
            </a:pPr>
            <a:r>
              <a:rPr lang="en-US" altLang="zh-CN" sz="1800" dirty="0" smtClean="0">
                <a:solidFill>
                  <a:srgbClr val="000000"/>
                </a:solidFill>
              </a:rPr>
              <a:t>2</a:t>
            </a:r>
            <a:r>
              <a:rPr lang="zh-CN" altLang="en-US" sz="1800" dirty="0" smtClean="0">
                <a:solidFill>
                  <a:srgbClr val="000000"/>
                </a:solidFill>
              </a:rPr>
              <a:t>、Tomcat</a:t>
            </a:r>
            <a:r>
              <a:rPr lang="zh-CN" altLang="en-US" sz="1800" dirty="0">
                <a:solidFill>
                  <a:srgbClr val="000000"/>
                </a:solidFill>
              </a:rPr>
              <a:t>成功启动,但是在访问网页资源的时候</a:t>
            </a:r>
            <a:r>
              <a:rPr lang="zh-CN" altLang="en-US" sz="1800" b="1" dirty="0">
                <a:solidFill>
                  <a:srgbClr val="000000"/>
                </a:solidFill>
              </a:rPr>
              <a:t>出现404的错误</a:t>
            </a:r>
            <a:r>
              <a:rPr lang="zh-CN" altLang="en-US" sz="1800" dirty="0" smtClean="0">
                <a:solidFill>
                  <a:srgbClr val="000000"/>
                </a:solidFill>
              </a:rPr>
              <a:t>.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0" indent="0">
              <a:buNone/>
              <a:defRPr sz="1000"/>
            </a:pPr>
            <a:r>
              <a:rPr lang="zh-CN" altLang="en-US" sz="1800" dirty="0" smtClean="0">
                <a:solidFill>
                  <a:srgbClr val="000000"/>
                </a:solidFill>
              </a:rPr>
              <a:t>   造成</a:t>
            </a:r>
            <a:r>
              <a:rPr lang="zh-CN" altLang="en-US" sz="1800" dirty="0">
                <a:solidFill>
                  <a:srgbClr val="000000"/>
                </a:solidFill>
              </a:rPr>
              <a:t>的原因:</a:t>
            </a:r>
            <a:r>
              <a:rPr lang="zh-CN" altLang="en-US" sz="1800" b="1" dirty="0">
                <a:solidFill>
                  <a:srgbClr val="000000"/>
                </a:solidFill>
              </a:rPr>
              <a:t>表示找不到指定的资源文件,在这里,找不到叫:index2222.jsp文件</a:t>
            </a:r>
            <a:r>
              <a:rPr lang="zh-CN" altLang="en-US" sz="18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  <a:defRPr sz="1000"/>
            </a:pPr>
            <a:r>
              <a:rPr lang="en-US" altLang="zh-CN" sz="1800" dirty="0" smtClean="0">
                <a:solidFill>
                  <a:srgbClr val="FF0000"/>
                </a:solidFill>
              </a:rPr>
              <a:t>3</a:t>
            </a:r>
            <a:r>
              <a:rPr lang="zh-CN" altLang="en-US" sz="1800" dirty="0" smtClean="0">
                <a:solidFill>
                  <a:srgbClr val="FF0000"/>
                </a:solidFill>
              </a:rPr>
              <a:t>、Tomcat</a:t>
            </a:r>
            <a:r>
              <a:rPr lang="zh-CN" altLang="en-US" sz="1800" dirty="0">
                <a:solidFill>
                  <a:srgbClr val="FF0000"/>
                </a:solidFill>
              </a:rPr>
              <a:t>没有关闭,又再次重新启动,</a:t>
            </a:r>
            <a:r>
              <a:rPr lang="zh-CN" altLang="en-US" sz="1800" dirty="0">
                <a:solidFill>
                  <a:srgbClr val="0000FF"/>
                </a:solidFill>
              </a:rPr>
              <a:t>此时会出现</a:t>
            </a:r>
            <a:r>
              <a:rPr lang="zh-CN" altLang="en-US" sz="1800" b="1" dirty="0">
                <a:solidFill>
                  <a:srgbClr val="0000FF"/>
                </a:solidFill>
              </a:rPr>
              <a:t>端口冲突</a:t>
            </a:r>
            <a:r>
              <a:rPr lang="zh-CN" altLang="en-US" sz="1800" dirty="0">
                <a:solidFill>
                  <a:srgbClr val="0000FF"/>
                </a:solidFill>
              </a:rPr>
              <a:t>问题(端口已经被占用)</a:t>
            </a:r>
            <a:r>
              <a:rPr lang="zh-CN" altLang="en-US" sz="18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  <a:defRPr sz="1000"/>
            </a:pPr>
            <a:r>
              <a:rPr lang="zh-CN" altLang="en-US" sz="1800" dirty="0" smtClean="0">
                <a:solidFill>
                  <a:srgbClr val="000000"/>
                </a:solidFill>
              </a:rPr>
              <a:t>    此</a:t>
            </a:r>
            <a:r>
              <a:rPr lang="zh-CN" altLang="en-US" sz="1800" dirty="0">
                <a:solidFill>
                  <a:srgbClr val="000000"/>
                </a:solidFill>
              </a:rPr>
              <a:t>时报错:</a:t>
            </a:r>
            <a:r>
              <a:rPr lang="zh-CN" altLang="en-US" sz="1800" dirty="0">
                <a:solidFill>
                  <a:srgbClr val="0000FF"/>
                </a:solidFill>
              </a:rPr>
              <a:t>java.net.BindException</a:t>
            </a:r>
            <a:r>
              <a:rPr lang="zh-CN" altLang="en-US" sz="1800" dirty="0">
                <a:solidFill>
                  <a:srgbClr val="000000"/>
                </a:solidFill>
              </a:rPr>
              <a:t>: </a:t>
            </a:r>
            <a:r>
              <a:rPr lang="zh-CN" altLang="en-US" sz="1800" dirty="0">
                <a:solidFill>
                  <a:srgbClr val="FF0000"/>
                </a:solidFill>
              </a:rPr>
              <a:t>Address already in use: JVM_Bind</a:t>
            </a:r>
            <a:r>
              <a:rPr lang="zh-CN" altLang="en-US" sz="1800" dirty="0" smtClean="0">
                <a:solidFill>
                  <a:srgbClr val="0000FF"/>
                </a:solidFill>
              </a:rPr>
              <a:t>.</a:t>
            </a:r>
            <a:endParaRPr lang="en-US" altLang="zh-CN" sz="1800" dirty="0" smtClean="0">
              <a:solidFill>
                <a:srgbClr val="0000FF"/>
              </a:solidFill>
            </a:endParaRPr>
          </a:p>
          <a:p>
            <a:pPr marL="0" indent="0">
              <a:buNone/>
              <a:defRPr sz="1000"/>
            </a:pPr>
            <a:r>
              <a:rPr lang="en-US" altLang="zh-CN" sz="1800" dirty="0">
                <a:solidFill>
                  <a:srgbClr val="0000FF"/>
                </a:solidFill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</a:rPr>
              <a:t>   </a:t>
            </a:r>
            <a:r>
              <a:rPr lang="zh-CN" altLang="en-US" sz="1800" dirty="0" smtClean="0">
                <a:solidFill>
                  <a:srgbClr val="0000FF"/>
                </a:solidFill>
              </a:rPr>
              <a:t>解决</a:t>
            </a:r>
            <a:r>
              <a:rPr lang="zh-CN" altLang="en-US" sz="1800" dirty="0">
                <a:solidFill>
                  <a:srgbClr val="0000FF"/>
                </a:solidFill>
              </a:rPr>
              <a:t>方案:关闭之前所有打开的Tomcat,再重新启动.</a:t>
            </a:r>
          </a:p>
          <a:p>
            <a:pPr marL="0" indent="0">
              <a:buNone/>
              <a:defRPr sz="1000"/>
            </a:pPr>
            <a:r>
              <a:rPr lang="en-US" altLang="zh-CN" sz="1800" dirty="0" smtClean="0">
                <a:solidFill>
                  <a:srgbClr val="000000"/>
                </a:solidFill>
              </a:rPr>
              <a:t>4</a:t>
            </a:r>
            <a:r>
              <a:rPr lang="zh-CN" altLang="en-US" sz="1800" dirty="0" smtClean="0">
                <a:solidFill>
                  <a:srgbClr val="000000"/>
                </a:solidFill>
              </a:rPr>
              <a:t>、要</a:t>
            </a:r>
            <a:r>
              <a:rPr lang="zh-CN" altLang="en-US" sz="1800" dirty="0">
                <a:solidFill>
                  <a:srgbClr val="000000"/>
                </a:solidFill>
              </a:rPr>
              <a:t>保证Tomcat配置文件的:文件本身编码和文件内容编码相同(有中文的时候明显).</a:t>
            </a:r>
          </a:p>
          <a:p>
            <a:pPr marL="0" indent="0">
              <a:buNone/>
              <a:defRPr sz="1000"/>
            </a:pPr>
            <a:r>
              <a:rPr lang="zh-CN" altLang="en-US" sz="1800" dirty="0" smtClean="0">
                <a:solidFill>
                  <a:srgbClr val="000000"/>
                </a:solidFill>
              </a:rPr>
              <a:t>    启动</a:t>
            </a:r>
            <a:r>
              <a:rPr lang="zh-CN" altLang="en-US" sz="1800" dirty="0">
                <a:solidFill>
                  <a:srgbClr val="000000"/>
                </a:solidFill>
              </a:rPr>
              <a:t>报错:2 字节的 UTF-8 序列的字节 2 无效.</a:t>
            </a:r>
          </a:p>
          <a:p>
            <a:pPr marL="0" indent="0">
              <a:buNone/>
              <a:defRPr sz="1000"/>
            </a:pPr>
            <a:r>
              <a:rPr lang="en-US" altLang="zh-CN" sz="1800" dirty="0">
                <a:solidFill>
                  <a:srgbClr val="0000FF"/>
                </a:solidFill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</a:rPr>
              <a:t>   </a:t>
            </a:r>
            <a:r>
              <a:rPr lang="zh-CN" altLang="en-US" sz="1800" dirty="0" smtClean="0">
                <a:solidFill>
                  <a:srgbClr val="0000FF"/>
                </a:solidFill>
              </a:rPr>
              <a:t>解决</a:t>
            </a:r>
            <a:r>
              <a:rPr lang="zh-CN" altLang="en-US" sz="1800" dirty="0">
                <a:solidFill>
                  <a:srgbClr val="0000FF"/>
                </a:solidFill>
              </a:rPr>
              <a:t>方案:如果XML文件中有中文,此时该XML文件使用Editplus工具打开,另存为的时候编码选择</a:t>
            </a:r>
            <a:r>
              <a:rPr lang="zh-CN" altLang="en-US" sz="1800" dirty="0" smtClean="0">
                <a:solidFill>
                  <a:srgbClr val="0000FF"/>
                </a:solidFill>
              </a:rPr>
              <a:t>为</a:t>
            </a:r>
            <a:endParaRPr lang="en-US" altLang="zh-CN" sz="1800" dirty="0" smtClean="0">
              <a:solidFill>
                <a:srgbClr val="0000FF"/>
              </a:solidFill>
            </a:endParaRPr>
          </a:p>
          <a:p>
            <a:pPr marL="0" indent="0">
              <a:buNone/>
              <a:defRPr sz="1000"/>
            </a:pPr>
            <a:r>
              <a:rPr lang="en-US" altLang="zh-CN" sz="1800" dirty="0">
                <a:solidFill>
                  <a:srgbClr val="0000FF"/>
                </a:solidFill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</a:rPr>
              <a:t>   </a:t>
            </a:r>
            <a:r>
              <a:rPr lang="zh-CN" altLang="en-US" sz="1800" dirty="0" smtClean="0">
                <a:solidFill>
                  <a:srgbClr val="0000FF"/>
                </a:solidFill>
              </a:rPr>
              <a:t>UTF</a:t>
            </a:r>
            <a:r>
              <a:rPr lang="zh-CN" altLang="en-US" sz="1800" dirty="0">
                <a:solidFill>
                  <a:srgbClr val="0000FF"/>
                </a:solidFill>
              </a:rPr>
              <a:t>-8即可</a:t>
            </a:r>
            <a:r>
              <a:rPr lang="zh-CN" altLang="en-US" sz="1800" dirty="0">
                <a:solidFill>
                  <a:srgbClr val="000000"/>
                </a:solidFill>
              </a:rPr>
              <a:t>.</a:t>
            </a:r>
            <a:endParaRPr lang="zh-CN" altLang="en-US" sz="1800" dirty="0">
              <a:solidFill>
                <a:srgbClr val="0000FF"/>
              </a:solidFill>
            </a:endParaRPr>
          </a:p>
          <a:p>
            <a:pPr marL="0" indent="0">
              <a:buNone/>
              <a:defRPr sz="1000"/>
            </a:pPr>
            <a:r>
              <a:rPr lang="en-US" altLang="zh-CN" sz="1800" dirty="0" smtClean="0">
                <a:solidFill>
                  <a:srgbClr val="000000"/>
                </a:solidFill>
              </a:rPr>
              <a:t>5</a:t>
            </a:r>
            <a:r>
              <a:rPr lang="zh-CN" altLang="en-US" sz="1800" dirty="0" smtClean="0">
                <a:solidFill>
                  <a:srgbClr val="000000"/>
                </a:solidFill>
              </a:rPr>
              <a:t>、Tomcat</a:t>
            </a:r>
            <a:r>
              <a:rPr lang="zh-CN" altLang="en-US" sz="1800" dirty="0">
                <a:solidFill>
                  <a:srgbClr val="000000"/>
                </a:solidFill>
              </a:rPr>
              <a:t>配置文件中的XML元素结构不能乱改.</a:t>
            </a:r>
          </a:p>
          <a:p>
            <a:pPr marL="0" indent="0">
              <a:buNone/>
              <a:defRPr sz="1000"/>
            </a:pPr>
            <a:r>
              <a:rPr lang="zh-CN" altLang="en-US" sz="1800" dirty="0" smtClean="0">
                <a:solidFill>
                  <a:srgbClr val="000000"/>
                </a:solidFill>
              </a:rPr>
              <a:t>   报</a:t>
            </a:r>
            <a:r>
              <a:rPr lang="zh-CN" altLang="en-US" sz="1800" dirty="0">
                <a:solidFill>
                  <a:srgbClr val="000000"/>
                </a:solidFill>
              </a:rPr>
              <a:t>错如:D:/OpenSources/apache-tomcat-7.0.57/conf/server.xml; lineNumber: 143; columnNumber: </a:t>
            </a:r>
            <a:r>
              <a:rPr lang="zh-CN" altLang="en-US" sz="1800" dirty="0" smtClean="0">
                <a:solidFill>
                  <a:srgbClr val="000000"/>
                </a:solidFill>
              </a:rPr>
              <a:t>  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  <a:defRPr sz="1000"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</a:t>
            </a:r>
            <a:r>
              <a:rPr lang="zh-CN" altLang="en-US" sz="1800" dirty="0" smtClean="0">
                <a:solidFill>
                  <a:srgbClr val="000000"/>
                </a:solidFill>
              </a:rPr>
              <a:t>7</a:t>
            </a:r>
            <a:r>
              <a:rPr lang="zh-CN" altLang="en-US" sz="1800" dirty="0">
                <a:solidFill>
                  <a:srgbClr val="000000"/>
                </a:solidFill>
              </a:rPr>
              <a:t>; 元素类型 "Host" 必须由匹配的结束标记.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7701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Tomcat</a:t>
            </a:r>
            <a:r>
              <a:rPr lang="zh-CN" altLang="en-US" dirty="0" smtClean="0"/>
              <a:t>常见配置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000"/>
            </a:pPr>
            <a:r>
              <a:rPr lang="zh-CN" altLang="en-US" sz="1800" b="1" dirty="0">
                <a:solidFill>
                  <a:srgbClr val="000000"/>
                </a:solidFill>
              </a:rPr>
              <a:t>修改Tomcat的默认</a:t>
            </a:r>
            <a:r>
              <a:rPr lang="zh-CN" altLang="en-US" sz="1800" b="1" dirty="0" smtClean="0">
                <a:solidFill>
                  <a:srgbClr val="000000"/>
                </a:solidFill>
              </a:rPr>
              <a:t>端口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（</a:t>
            </a:r>
            <a:r>
              <a:rPr lang="zh-CN" altLang="en-US" sz="1800" dirty="0" smtClean="0">
                <a:solidFill>
                  <a:srgbClr val="0000FF"/>
                </a:solidFill>
              </a:rPr>
              <a:t>Tomcat</a:t>
            </a:r>
            <a:r>
              <a:rPr lang="zh-CN" altLang="en-US" sz="1800" dirty="0">
                <a:solidFill>
                  <a:srgbClr val="0000FF"/>
                </a:solidFill>
              </a:rPr>
              <a:t>的默认端口是8080,HTTP协议的默认端口是</a:t>
            </a:r>
            <a:r>
              <a:rPr lang="zh-CN" altLang="en-US" sz="1800" dirty="0" smtClean="0">
                <a:solidFill>
                  <a:srgbClr val="0000FF"/>
                </a:solidFill>
              </a:rPr>
              <a:t>80</a:t>
            </a:r>
            <a:r>
              <a:rPr lang="zh-CN" altLang="en-US" sz="1800" dirty="0" smtClean="0">
                <a:solidFill>
                  <a:srgbClr val="000000"/>
                </a:solidFill>
              </a:rPr>
              <a:t>）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0" indent="0">
              <a:buNone/>
              <a:defRPr sz="1000"/>
            </a:pPr>
            <a:r>
              <a:rPr lang="zh-CN" altLang="en-US" sz="1800" dirty="0" smtClean="0">
                <a:solidFill>
                  <a:srgbClr val="000000"/>
                </a:solidFill>
              </a:rPr>
              <a:t>步骤</a:t>
            </a:r>
            <a:r>
              <a:rPr lang="zh-CN" altLang="en-US" sz="1800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  <a:defRPr sz="1000"/>
            </a:pPr>
            <a:r>
              <a:rPr lang="en-US" altLang="zh-CN" sz="1800" dirty="0" smtClean="0">
                <a:solidFill>
                  <a:srgbClr val="000000"/>
                </a:solidFill>
              </a:rPr>
              <a:t>1</a:t>
            </a:r>
            <a:r>
              <a:rPr lang="zh-CN" altLang="en-US" sz="1800" dirty="0" smtClean="0">
                <a:solidFill>
                  <a:srgbClr val="000000"/>
                </a:solidFill>
              </a:rPr>
              <a:t>、进入</a:t>
            </a:r>
            <a:r>
              <a:rPr lang="zh-CN" altLang="en-US" sz="1800" dirty="0">
                <a:solidFill>
                  <a:srgbClr val="000000"/>
                </a:solidFill>
              </a:rPr>
              <a:t>Tomcat根/conf/找到server.xml文件</a:t>
            </a:r>
          </a:p>
          <a:p>
            <a:pPr marL="0" indent="0">
              <a:buNone/>
              <a:defRPr sz="1000"/>
            </a:pPr>
            <a:r>
              <a:rPr lang="en-US" altLang="zh-CN" sz="1800" dirty="0" smtClean="0">
                <a:solidFill>
                  <a:srgbClr val="000000"/>
                </a:solidFill>
              </a:rPr>
              <a:t>2</a:t>
            </a:r>
            <a:r>
              <a:rPr lang="zh-CN" altLang="en-US" sz="1800" dirty="0">
                <a:solidFill>
                  <a:srgbClr val="000000"/>
                </a:solidFill>
              </a:rPr>
              <a:t>、</a:t>
            </a:r>
            <a:r>
              <a:rPr lang="zh-CN" altLang="en-US" sz="1800" dirty="0" smtClean="0">
                <a:solidFill>
                  <a:srgbClr val="000000"/>
                </a:solidFill>
              </a:rPr>
              <a:t>默认</a:t>
            </a:r>
            <a:r>
              <a:rPr lang="zh-CN" altLang="en-US" sz="1800" dirty="0">
                <a:solidFill>
                  <a:srgbClr val="000000"/>
                </a:solidFill>
              </a:rPr>
              <a:t>是在第71行,Connector元素的 port属性: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41" y="2845600"/>
            <a:ext cx="6310429" cy="3114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72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JavaWeb</a:t>
            </a:r>
            <a:r>
              <a:rPr lang="zh-CN" altLang="en-US" dirty="0"/>
              <a:t>项目结构</a:t>
            </a:r>
            <a:r>
              <a:rPr lang="zh-CN" altLang="en-US" dirty="0"/>
              <a:t> </a:t>
            </a:r>
          </a:p>
        </p:txBody>
      </p:sp>
      <p:pic>
        <p:nvPicPr>
          <p:cNvPr id="4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301" y="1556790"/>
            <a:ext cx="8668483" cy="4480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96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JavaWeb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WEB应用程序/Web项目,指供浏览器访问的程序，通常也简称为web应用。</a:t>
            </a:r>
          </a:p>
          <a:p>
            <a:pPr marL="0" indent="0">
              <a:buNone/>
              <a:defRPr sz="1000"/>
            </a:pPr>
            <a:endParaRPr lang="zh-CN" altLang="en-US" sz="1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 sz="1000"/>
            </a:pPr>
            <a:r>
              <a:rPr lang="zh-CN" altLang="en-US" sz="1800" dirty="0">
                <a:solidFill>
                  <a:srgbClr val="000000"/>
                </a:solidFill>
              </a:rPr>
              <a:t>一个Web应用由多个静态Web资源和动态Web资源组成，如</a:t>
            </a:r>
            <a:r>
              <a:rPr lang="zh-CN" altLang="en-US" sz="1800" dirty="0">
                <a:solidFill>
                  <a:srgbClr val="000000"/>
                </a:solidFill>
              </a:rPr>
              <a:t>: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0" indent="0">
              <a:buNone/>
              <a:defRPr sz="1000"/>
            </a:pPr>
            <a:r>
              <a:rPr lang="zh-CN" altLang="en-US" sz="1800" dirty="0">
                <a:solidFill>
                  <a:srgbClr val="000000"/>
                </a:solidFill>
              </a:rPr>
              <a:t>   html</a:t>
            </a:r>
            <a:r>
              <a:rPr lang="zh-CN" altLang="en-US" sz="1800" dirty="0">
                <a:solidFill>
                  <a:srgbClr val="000000"/>
                </a:solidFill>
              </a:rPr>
              <a:t>、css、js文件,图片,音频,视频,flash</a:t>
            </a:r>
            <a:r>
              <a:rPr lang="zh-CN" altLang="en-US" sz="1800" dirty="0">
                <a:solidFill>
                  <a:srgbClr val="000000"/>
                </a:solidFill>
              </a:rPr>
              <a:t>,jsp</a:t>
            </a:r>
            <a:r>
              <a:rPr lang="zh-CN" altLang="en-US" sz="1800" dirty="0">
                <a:solidFill>
                  <a:srgbClr val="000000"/>
                </a:solidFill>
              </a:rPr>
              <a:t>文件、java程序、jar文件(多份字节码文件的打包)</a:t>
            </a:r>
            <a:r>
              <a:rPr lang="zh-CN" altLang="en-US" sz="1800" dirty="0">
                <a:solidFill>
                  <a:srgbClr val="000000"/>
                </a:solidFill>
              </a:rPr>
              <a:t>、  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  <a:defRPr sz="1000"/>
            </a:pPr>
            <a:r>
              <a:rPr lang="en-US" altLang="zh-CN" sz="1800" dirty="0">
                <a:solidFill>
                  <a:srgbClr val="000000"/>
                </a:solidFill>
              </a:rPr>
              <a:t>   </a:t>
            </a:r>
            <a:r>
              <a:rPr lang="zh-CN" altLang="en-US" sz="1800" dirty="0">
                <a:solidFill>
                  <a:srgbClr val="000000"/>
                </a:solidFill>
              </a:rPr>
              <a:t>配置文件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0" indent="0">
              <a:buNone/>
              <a:defRPr sz="1000"/>
            </a:pPr>
            <a:endParaRPr lang="zh-CN" altLang="en-US" sz="1800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组成 Web 应用程序的这些文件要部署在相应的目录层次中，根目录代表整个 Web 应用程序的“</a:t>
            </a:r>
            <a:r>
              <a:rPr lang="zh-CN" altLang="en-US" b="1" dirty="0">
                <a:solidFill>
                  <a:srgbClr val="0000FF"/>
                </a:solidFill>
              </a:rPr>
              <a:t>根</a:t>
            </a:r>
            <a:r>
              <a:rPr lang="zh-CN" altLang="en-US" dirty="0">
                <a:solidFill>
                  <a:srgbClr val="000000"/>
                </a:solidFill>
              </a:rPr>
              <a:t>”路径。</a:t>
            </a:r>
          </a:p>
          <a:p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 sz="1000"/>
            </a:pPr>
            <a:r>
              <a:rPr lang="zh-CN" altLang="en-US" sz="1800" b="1" dirty="0">
                <a:solidFill>
                  <a:srgbClr val="0000FF"/>
                </a:solidFill>
              </a:rPr>
              <a:t>从JavaEE6开始(Tomcat7</a:t>
            </a:r>
            <a:r>
              <a:rPr lang="zh-CN" altLang="en-US" sz="1800" dirty="0">
                <a:solidFill>
                  <a:srgbClr val="000000"/>
                </a:solidFill>
              </a:rPr>
              <a:t>,Servlet3.0规范),JavaWeb应用下可以不需要web.xml文件了.(可以使用注解).</a:t>
            </a:r>
          </a:p>
          <a:p>
            <a:pPr marL="0" indent="0">
              <a:buNone/>
              <a:defRPr sz="1000"/>
            </a:pPr>
            <a:r>
              <a:rPr lang="zh-CN" altLang="en-US" sz="1800" dirty="0" smtClean="0">
                <a:solidFill>
                  <a:srgbClr val="000000"/>
                </a:solidFill>
              </a:rPr>
              <a:t>     但是</a:t>
            </a:r>
            <a:r>
              <a:rPr lang="zh-CN" altLang="en-US" sz="1800" dirty="0">
                <a:solidFill>
                  <a:srgbClr val="000000"/>
                </a:solidFill>
              </a:rPr>
              <a:t>建议保留该文件:</a:t>
            </a:r>
          </a:p>
          <a:p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3054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Eclipse</a:t>
            </a:r>
            <a:r>
              <a:rPr lang="zh-CN" altLang="en-US" dirty="0"/>
              <a:t>搭建</a:t>
            </a:r>
            <a:r>
              <a:rPr lang="en-US" altLang="zh-CN" dirty="0" err="1"/>
              <a:t>JavaWeb</a:t>
            </a:r>
            <a:r>
              <a:rPr lang="zh-CN" altLang="en-US" dirty="0"/>
              <a:t>项目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000"/>
            </a:pPr>
            <a:r>
              <a:rPr lang="zh-CN" altLang="en-US" sz="1800" b="1" dirty="0">
                <a:solidFill>
                  <a:srgbClr val="000000"/>
                </a:solidFill>
              </a:rPr>
              <a:t>搭建基于Eclipse的纯的JavaWeb项目</a:t>
            </a:r>
            <a:r>
              <a:rPr lang="zh-CN" altLang="en-US" sz="1800" dirty="0">
                <a:solidFill>
                  <a:srgbClr val="000000"/>
                </a:solidFill>
              </a:rPr>
              <a:t>:</a:t>
            </a:r>
          </a:p>
          <a:p>
            <a:pPr>
              <a:defRPr sz="1000"/>
            </a:pPr>
            <a:endParaRPr lang="zh-CN" altLang="en-US" sz="1800" dirty="0">
              <a:solidFill>
                <a:srgbClr val="000000"/>
              </a:solidFill>
            </a:endParaRPr>
          </a:p>
          <a:p>
            <a:pPr marL="0" indent="0">
              <a:buNone/>
              <a:defRPr sz="1000"/>
            </a:pPr>
            <a:r>
              <a:rPr lang="zh-CN" altLang="en-US" sz="1800" dirty="0">
                <a:solidFill>
                  <a:srgbClr val="000000"/>
                </a:solidFill>
              </a:rPr>
              <a:t>步骤</a:t>
            </a:r>
            <a:r>
              <a:rPr lang="zh-CN" altLang="en-US" sz="1800" dirty="0" smtClean="0">
                <a:solidFill>
                  <a:srgbClr val="000000"/>
                </a:solidFill>
              </a:rPr>
              <a:t>: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0" indent="0">
              <a:lnSpc>
                <a:spcPct val="200000"/>
              </a:lnSpc>
              <a:buNone/>
              <a:defRPr sz="1000"/>
            </a:pPr>
            <a:r>
              <a:rPr lang="zh-CN" altLang="en-US" sz="1800" dirty="0" smtClean="0">
                <a:solidFill>
                  <a:srgbClr val="000000"/>
                </a:solidFill>
              </a:rPr>
              <a:t>1、搭建</a:t>
            </a:r>
            <a:r>
              <a:rPr lang="zh-CN" altLang="en-US" sz="1800" dirty="0">
                <a:solidFill>
                  <a:srgbClr val="000000"/>
                </a:solidFill>
              </a:rPr>
              <a:t>一个Java项目</a:t>
            </a:r>
            <a:r>
              <a:rPr lang="zh-CN" altLang="en-US" sz="1800" dirty="0" smtClean="0">
                <a:solidFill>
                  <a:srgbClr val="000000"/>
                </a:solidFill>
              </a:rPr>
              <a:t>: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0" indent="0">
              <a:lnSpc>
                <a:spcPct val="200000"/>
              </a:lnSpc>
              <a:buNone/>
              <a:defRPr sz="1000"/>
            </a:pPr>
            <a:r>
              <a:rPr lang="en-US" altLang="zh-CN" sz="1800" dirty="0" smtClean="0">
                <a:solidFill>
                  <a:srgbClr val="000000"/>
                </a:solidFill>
              </a:rPr>
              <a:t>2</a:t>
            </a:r>
            <a:r>
              <a:rPr lang="zh-CN" altLang="en-US" sz="1800" dirty="0" smtClean="0">
                <a:solidFill>
                  <a:srgbClr val="000000"/>
                </a:solidFill>
              </a:rPr>
              <a:t>、在</a:t>
            </a:r>
            <a:r>
              <a:rPr lang="zh-CN" altLang="en-US" sz="1800" dirty="0">
                <a:solidFill>
                  <a:srgbClr val="000000"/>
                </a:solidFill>
              </a:rPr>
              <a:t>该项目下新建一个文件夹,表示根,</a:t>
            </a:r>
            <a:r>
              <a:rPr lang="zh-CN" altLang="en-US" sz="1800" b="1" dirty="0">
                <a:solidFill>
                  <a:srgbClr val="000000"/>
                </a:solidFill>
              </a:rPr>
              <a:t>名字为:webapp(名字随意).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0" indent="0">
              <a:lnSpc>
                <a:spcPct val="200000"/>
              </a:lnSpc>
              <a:buNone/>
              <a:defRPr sz="1000"/>
            </a:pPr>
            <a:r>
              <a:rPr lang="en-US" altLang="zh-CN" sz="1800" dirty="0" smtClean="0">
                <a:solidFill>
                  <a:srgbClr val="000000"/>
                </a:solidFill>
              </a:rPr>
              <a:t>3</a:t>
            </a:r>
            <a:r>
              <a:rPr lang="zh-CN" altLang="en-US" sz="1800" dirty="0" smtClean="0">
                <a:solidFill>
                  <a:srgbClr val="000000"/>
                </a:solidFill>
              </a:rPr>
              <a:t>、在</a:t>
            </a:r>
            <a:r>
              <a:rPr lang="zh-CN" altLang="en-US" sz="1800" dirty="0">
                <a:solidFill>
                  <a:srgbClr val="000000"/>
                </a:solidFill>
              </a:rPr>
              <a:t>webapp下新建一个文件夹,名字为WEB-</a:t>
            </a:r>
            <a:r>
              <a:rPr lang="zh-CN" altLang="en-US" sz="1800" dirty="0" smtClean="0">
                <a:solidFill>
                  <a:srgbClr val="000000"/>
                </a:solidFill>
              </a:rPr>
              <a:t>INF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0" indent="0">
              <a:lnSpc>
                <a:spcPct val="200000"/>
              </a:lnSpc>
              <a:buNone/>
              <a:defRPr sz="1000"/>
            </a:pPr>
            <a:r>
              <a:rPr lang="en-US" altLang="zh-CN" sz="1800" dirty="0" smtClean="0">
                <a:solidFill>
                  <a:srgbClr val="000000"/>
                </a:solidFill>
              </a:rPr>
              <a:t>4</a:t>
            </a:r>
            <a:r>
              <a:rPr lang="zh-CN" altLang="en-US" sz="1800" dirty="0" smtClean="0">
                <a:solidFill>
                  <a:srgbClr val="000000"/>
                </a:solidFill>
              </a:rPr>
              <a:t>、在</a:t>
            </a:r>
            <a:r>
              <a:rPr lang="zh-CN" altLang="en-US" sz="1800" dirty="0">
                <a:solidFill>
                  <a:srgbClr val="000000"/>
                </a:solidFill>
              </a:rPr>
              <a:t>WEB-INF中新建一个文件夹,名字为</a:t>
            </a:r>
            <a:r>
              <a:rPr lang="zh-CN" altLang="en-US" sz="1800" dirty="0" smtClean="0">
                <a:solidFill>
                  <a:srgbClr val="000000"/>
                </a:solidFill>
              </a:rPr>
              <a:t>classes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0" indent="0">
              <a:lnSpc>
                <a:spcPct val="200000"/>
              </a:lnSpc>
              <a:buNone/>
              <a:defRPr sz="1000"/>
            </a:pPr>
            <a:r>
              <a:rPr lang="en-US" altLang="zh-CN" sz="1800" dirty="0" smtClean="0">
                <a:solidFill>
                  <a:srgbClr val="000000"/>
                </a:solidFill>
              </a:rPr>
              <a:t>5</a:t>
            </a:r>
            <a:r>
              <a:rPr lang="zh-CN" altLang="en-US" sz="1800" dirty="0" smtClean="0">
                <a:solidFill>
                  <a:srgbClr val="000000"/>
                </a:solidFill>
              </a:rPr>
              <a:t>、在</a:t>
            </a:r>
            <a:r>
              <a:rPr lang="zh-CN" altLang="en-US" sz="1800" dirty="0">
                <a:solidFill>
                  <a:srgbClr val="000000"/>
                </a:solidFill>
              </a:rPr>
              <a:t>WEB-INF中新建一个文件夹,名字为lib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7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Eclipse</a:t>
            </a:r>
            <a:r>
              <a:rPr lang="zh-CN" altLang="en-US" dirty="0"/>
              <a:t>搭建</a:t>
            </a:r>
            <a:r>
              <a:rPr lang="en-US" altLang="zh-CN" dirty="0" err="1"/>
              <a:t>JavaWeb</a:t>
            </a:r>
            <a:r>
              <a:rPr lang="zh-CN" altLang="en-US" dirty="0"/>
              <a:t>项目 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618" y="2431210"/>
            <a:ext cx="9421112" cy="194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02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部署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项目（方式一）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  <a:defRPr sz="1000"/>
            </a:pPr>
            <a:r>
              <a:rPr lang="en-US" altLang="zh-CN" sz="1800" dirty="0" smtClean="0">
                <a:solidFill>
                  <a:srgbClr val="000000"/>
                </a:solidFill>
              </a:rPr>
              <a:t>1</a:t>
            </a:r>
            <a:r>
              <a:rPr lang="zh-CN" altLang="en-US" sz="1800" dirty="0" smtClean="0">
                <a:solidFill>
                  <a:srgbClr val="000000"/>
                </a:solidFill>
              </a:rPr>
              <a:t>、直接</a:t>
            </a:r>
            <a:r>
              <a:rPr lang="zh-CN" altLang="en-US" sz="1800" dirty="0">
                <a:solidFill>
                  <a:srgbClr val="000000"/>
                </a:solidFill>
              </a:rPr>
              <a:t>把应用的根目录,拷贝到</a:t>
            </a:r>
            <a:r>
              <a:rPr lang="zh-CN" altLang="en-US" sz="1800" dirty="0">
                <a:solidFill>
                  <a:srgbClr val="FF0000"/>
                </a:solidFill>
              </a:rPr>
              <a:t>Tomcat根/webapps下</a:t>
            </a:r>
            <a:r>
              <a:rPr lang="zh-CN" altLang="en-US" sz="1800" dirty="0" smtClean="0">
                <a:solidFill>
                  <a:srgbClr val="000000"/>
                </a:solidFill>
              </a:rPr>
              <a:t>: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0" indent="0">
              <a:lnSpc>
                <a:spcPct val="200000"/>
              </a:lnSpc>
              <a:buNone/>
              <a:defRPr sz="1000"/>
            </a:pPr>
            <a:r>
              <a:rPr lang="en-US" altLang="zh-CN" sz="1800" dirty="0" smtClean="0">
                <a:solidFill>
                  <a:srgbClr val="000000"/>
                </a:solidFill>
              </a:rPr>
              <a:t>2</a:t>
            </a:r>
            <a:r>
              <a:rPr lang="zh-CN" altLang="en-US" sz="1800" dirty="0" smtClean="0">
                <a:solidFill>
                  <a:srgbClr val="000000"/>
                </a:solidFill>
              </a:rPr>
              <a:t>、这</a:t>
            </a:r>
            <a:r>
              <a:rPr lang="zh-CN" altLang="en-US" sz="1800" dirty="0">
                <a:solidFill>
                  <a:srgbClr val="000000"/>
                </a:solidFill>
              </a:rPr>
              <a:t>是</a:t>
            </a:r>
            <a:r>
              <a:rPr lang="zh-CN" altLang="en-US" sz="1800" b="1" dirty="0">
                <a:solidFill>
                  <a:srgbClr val="000000"/>
                </a:solidFill>
              </a:rPr>
              <a:t>MyEclipse默认的部署方式</a:t>
            </a:r>
            <a:r>
              <a:rPr lang="zh-CN" altLang="en-US" sz="1800" dirty="0" smtClean="0">
                <a:solidFill>
                  <a:srgbClr val="000000"/>
                </a:solidFill>
              </a:rPr>
              <a:t>: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200000"/>
              </a:lnSpc>
              <a:buNone/>
              <a:defRPr sz="1000"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</a:t>
            </a:r>
            <a:r>
              <a:rPr lang="zh-CN" altLang="en-US" sz="1800" dirty="0" smtClean="0">
                <a:solidFill>
                  <a:srgbClr val="000000"/>
                </a:solidFill>
              </a:rPr>
              <a:t>缺点</a:t>
            </a:r>
            <a:r>
              <a:rPr lang="zh-CN" altLang="en-US" sz="1800" dirty="0">
                <a:solidFill>
                  <a:srgbClr val="000000"/>
                </a:solidFill>
              </a:rPr>
              <a:t>:该目录下的应用将会越来越多,启动Tomcat就变慢了.若其中有一个应用有问题,Tomcat就会启动失败.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711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部署</a:t>
            </a:r>
            <a:r>
              <a:rPr lang="en-US" altLang="zh-CN" dirty="0"/>
              <a:t>Web</a:t>
            </a:r>
            <a:r>
              <a:rPr lang="zh-CN" altLang="en-US" dirty="0"/>
              <a:t>项目（</a:t>
            </a:r>
            <a:r>
              <a:rPr lang="zh-CN" altLang="en-US" dirty="0" smtClean="0"/>
              <a:t>方式二）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000000"/>
                </a:solidFill>
              </a:rPr>
              <a:t>以</a:t>
            </a:r>
            <a:r>
              <a:rPr lang="zh-CN" altLang="en-US" b="1" dirty="0">
                <a:solidFill>
                  <a:srgbClr val="000000"/>
                </a:solidFill>
              </a:rPr>
              <a:t>配置文件的方式,告诉Tomcat应该把哪一个路径下的项目给部署</a:t>
            </a:r>
            <a:r>
              <a:rPr lang="zh-CN" altLang="en-US" b="1" dirty="0" smtClean="0">
                <a:solidFill>
                  <a:srgbClr val="000000"/>
                </a:solidFill>
              </a:rPr>
              <a:t>起来</a:t>
            </a:r>
            <a:r>
              <a:rPr lang="zh-CN" altLang="en-US" dirty="0" smtClean="0">
                <a:solidFill>
                  <a:srgbClr val="000000"/>
                </a:solidFill>
              </a:rPr>
              <a:t>（方式</a:t>
            </a:r>
            <a:r>
              <a:rPr lang="zh-CN" altLang="en-US" dirty="0">
                <a:solidFill>
                  <a:srgbClr val="000000"/>
                </a:solidFill>
              </a:rPr>
              <a:t>二也有两种</a:t>
            </a:r>
            <a:r>
              <a:rPr lang="zh-CN" altLang="en-US" dirty="0" smtClean="0">
                <a:solidFill>
                  <a:srgbClr val="000000"/>
                </a:solidFill>
              </a:rPr>
              <a:t>用法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</a:rPr>
              <a:t>第一</a:t>
            </a:r>
            <a:r>
              <a:rPr lang="zh-CN" altLang="en-US" dirty="0" smtClean="0">
                <a:solidFill>
                  <a:srgbClr val="000000"/>
                </a:solidFill>
              </a:rPr>
              <a:t>种：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0" indent="0">
              <a:buNone/>
              <a:defRPr sz="1000"/>
            </a:pPr>
            <a:r>
              <a:rPr lang="en-US" altLang="zh-CN" sz="1800" dirty="0" smtClean="0">
                <a:solidFill>
                  <a:srgbClr val="000000"/>
                </a:solidFill>
              </a:rPr>
              <a:t>1</a:t>
            </a:r>
            <a:r>
              <a:rPr lang="zh-CN" altLang="en-US" sz="1800" dirty="0" smtClean="0">
                <a:solidFill>
                  <a:srgbClr val="000000"/>
                </a:solidFill>
              </a:rPr>
              <a:t>、找到</a:t>
            </a:r>
            <a:r>
              <a:rPr lang="zh-CN" altLang="en-US" sz="1800" dirty="0">
                <a:solidFill>
                  <a:srgbClr val="000000"/>
                </a:solidFill>
              </a:rPr>
              <a:t>Tomcat根/conf目录下的server.xml文件</a:t>
            </a:r>
            <a:r>
              <a:rPr lang="zh-CN" altLang="en-US" sz="1800" dirty="0" smtClean="0">
                <a:solidFill>
                  <a:srgbClr val="000000"/>
                </a:solidFill>
              </a:rPr>
              <a:t>: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  <a:defRPr sz="1000"/>
            </a:pPr>
            <a:endParaRPr lang="zh-CN" altLang="en-US" sz="1800" dirty="0">
              <a:solidFill>
                <a:srgbClr val="000000"/>
              </a:solidFill>
            </a:endParaRPr>
          </a:p>
          <a:p>
            <a:pPr marL="0" indent="0">
              <a:buNone/>
              <a:defRPr sz="1000"/>
            </a:pPr>
            <a:r>
              <a:rPr lang="en-US" altLang="zh-CN" sz="1800" dirty="0" smtClean="0">
                <a:solidFill>
                  <a:srgbClr val="000000"/>
                </a:solidFill>
              </a:rPr>
              <a:t>2</a:t>
            </a:r>
            <a:r>
              <a:rPr lang="zh-CN" altLang="en-US" sz="1800" dirty="0" smtClean="0">
                <a:solidFill>
                  <a:srgbClr val="000000"/>
                </a:solidFill>
              </a:rPr>
              <a:t>、在</a:t>
            </a:r>
            <a:r>
              <a:rPr lang="zh-CN" altLang="en-US" sz="1800" dirty="0">
                <a:solidFill>
                  <a:srgbClr val="000000"/>
                </a:solidFill>
              </a:rPr>
              <a:t>server.xml文件中的Host元素之间,新建一个元素</a:t>
            </a:r>
            <a:r>
              <a:rPr lang="zh-CN" altLang="en-US" sz="1800" dirty="0" smtClean="0">
                <a:solidFill>
                  <a:srgbClr val="000000"/>
                </a:solidFill>
              </a:rPr>
              <a:t>: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0" indent="0">
              <a:buNone/>
              <a:defRPr sz="1000"/>
            </a:pPr>
            <a:r>
              <a:rPr lang="zh-CN" altLang="en-US" sz="1800" dirty="0" smtClean="0">
                <a:solidFill>
                  <a:srgbClr val="000000"/>
                </a:solidFill>
              </a:rPr>
              <a:t>    &lt;</a:t>
            </a:r>
            <a:r>
              <a:rPr lang="zh-CN" altLang="en-US" sz="1800" dirty="0">
                <a:solidFill>
                  <a:srgbClr val="000000"/>
                </a:solidFill>
              </a:rPr>
              <a:t>Context path="pss" docBase="D:\JavaPros\pureWeb\webapp</a:t>
            </a:r>
            <a:r>
              <a:rPr lang="zh-CN" altLang="en-US" sz="1800" dirty="0" smtClean="0">
                <a:solidFill>
                  <a:srgbClr val="000000"/>
                </a:solidFill>
              </a:rPr>
              <a:t>"/&gt;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  <a:defRPr sz="1000"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</a:t>
            </a:r>
            <a:r>
              <a:rPr lang="zh-CN" altLang="en-US" sz="1800" dirty="0" smtClean="0">
                <a:solidFill>
                  <a:srgbClr val="000000"/>
                </a:solidFill>
              </a:rPr>
              <a:t>在</a:t>
            </a:r>
            <a:r>
              <a:rPr lang="zh-CN" altLang="en-US" sz="1800" dirty="0">
                <a:solidFill>
                  <a:srgbClr val="000000"/>
                </a:solidFill>
              </a:rPr>
              <a:t>部署的时候,也可以把path的值设置""</a:t>
            </a:r>
            <a:r>
              <a:rPr lang="zh-CN" altLang="en-US" sz="1800" dirty="0" smtClean="0">
                <a:solidFill>
                  <a:srgbClr val="000000"/>
                </a:solidFill>
              </a:rPr>
              <a:t>;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0" indent="0">
              <a:buNone/>
              <a:defRPr sz="1000"/>
            </a:pPr>
            <a:r>
              <a:rPr lang="zh-CN" altLang="en-US" sz="1800" dirty="0">
                <a:solidFill>
                  <a:srgbClr val="000000"/>
                </a:solidFill>
              </a:rPr>
              <a:t>    </a:t>
            </a:r>
            <a:r>
              <a:rPr lang="zh-CN" altLang="en-US" sz="1800" dirty="0" smtClean="0">
                <a:solidFill>
                  <a:srgbClr val="000000"/>
                </a:solidFill>
              </a:rPr>
              <a:t>&lt;</a:t>
            </a:r>
            <a:r>
              <a:rPr lang="zh-CN" altLang="en-US" sz="1800" dirty="0">
                <a:solidFill>
                  <a:srgbClr val="000000"/>
                </a:solidFill>
              </a:rPr>
              <a:t>Context path="" docBase="D:\JavaPros\pureWeb\webapp</a:t>
            </a:r>
            <a:r>
              <a:rPr lang="zh-CN" altLang="en-US" sz="1800" dirty="0" smtClean="0">
                <a:solidFill>
                  <a:srgbClr val="000000"/>
                </a:solidFill>
              </a:rPr>
              <a:t>"/&gt;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  <a:defRPr sz="1000"/>
            </a:pP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  <a:defRPr sz="1000"/>
            </a:pPr>
            <a:r>
              <a:rPr lang="zh-CN" altLang="en-US" sz="1800" dirty="0" smtClean="0">
                <a:solidFill>
                  <a:srgbClr val="000000"/>
                </a:solidFill>
              </a:rPr>
              <a:t>3、</a:t>
            </a:r>
            <a:r>
              <a:rPr lang="zh-CN" altLang="en-US" sz="1800" dirty="0" smtClean="0">
                <a:solidFill>
                  <a:srgbClr val="FF0000"/>
                </a:solidFill>
              </a:rPr>
              <a:t>若</a:t>
            </a:r>
            <a:r>
              <a:rPr lang="zh-CN" altLang="en-US" sz="1800" dirty="0">
                <a:solidFill>
                  <a:srgbClr val="FF0000"/>
                </a:solidFill>
              </a:rPr>
              <a:t>存在多个&lt;Context/&gt;,必须保证多个Context的path值不能相同</a:t>
            </a:r>
            <a:r>
              <a:rPr lang="zh-CN" altLang="en-US" sz="1800" dirty="0" smtClean="0">
                <a:solidFill>
                  <a:srgbClr val="000000"/>
                </a:solidFill>
              </a:rPr>
              <a:t>.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  <a:defRPr sz="1000"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  <a:defRPr sz="1000"/>
            </a:pPr>
            <a:r>
              <a:rPr lang="zh-CN" altLang="en-US" sz="1800" dirty="0" smtClean="0">
                <a:solidFill>
                  <a:srgbClr val="000000"/>
                </a:solidFill>
              </a:rPr>
              <a:t>注：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docBase</a:t>
            </a:r>
            <a:r>
              <a:rPr lang="zh-CN" altLang="en-US" sz="1800" dirty="0" smtClean="0">
                <a:solidFill>
                  <a:srgbClr val="000000"/>
                </a:solidFill>
              </a:rPr>
              <a:t>的值不是项目路径，而是资源路径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0" indent="0">
              <a:buNone/>
              <a:defRPr sz="1000"/>
            </a:pPr>
            <a:endParaRPr lang="zh-CN" alt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361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部署</a:t>
            </a:r>
            <a:r>
              <a:rPr lang="en-US" altLang="zh-CN" dirty="0"/>
              <a:t>Web</a:t>
            </a:r>
            <a:r>
              <a:rPr lang="zh-CN" altLang="en-US" dirty="0"/>
              <a:t>项目（方式二）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第二</a:t>
            </a:r>
            <a:r>
              <a:rPr lang="zh-CN" altLang="en-US" dirty="0">
                <a:solidFill>
                  <a:srgbClr val="0000FF"/>
                </a:solidFill>
              </a:rPr>
              <a:t>种</a:t>
            </a:r>
            <a:r>
              <a:rPr lang="zh-CN" altLang="en-US" dirty="0" smtClean="0">
                <a:solidFill>
                  <a:srgbClr val="000000"/>
                </a:solidFill>
              </a:rPr>
              <a:t>: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</a:rPr>
              <a:t>从Tomcat5.5开始推荐使用另外的一种方式来部署项目</a:t>
            </a:r>
            <a:r>
              <a:rPr lang="zh-CN" altLang="en-US" dirty="0" smtClean="0">
                <a:solidFill>
                  <a:srgbClr val="000000"/>
                </a:solidFill>
              </a:rPr>
              <a:t>: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</a:endParaRPr>
          </a:p>
          <a:p>
            <a:pPr marL="0" indent="0">
              <a:buNone/>
              <a:defRPr sz="1000"/>
            </a:pPr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en-US" sz="1800" dirty="0" smtClean="0">
                <a:solidFill>
                  <a:srgbClr val="000000"/>
                </a:solidFill>
              </a:rPr>
              <a:t>、找到</a:t>
            </a:r>
            <a:r>
              <a:rPr lang="zh-CN" altLang="en-US" sz="1800" dirty="0">
                <a:solidFill>
                  <a:srgbClr val="000000"/>
                </a:solidFill>
              </a:rPr>
              <a:t>Tomcat根/conf/Catalina/localhost新建一个xml文件:比如abc.xml</a:t>
            </a:r>
          </a:p>
          <a:p>
            <a:pPr marL="0" indent="0">
              <a:buNone/>
              <a:defRPr sz="1000"/>
            </a:pPr>
            <a:r>
              <a:rPr lang="zh-CN" altLang="en-US" sz="1800" dirty="0" smtClean="0">
                <a:solidFill>
                  <a:srgbClr val="000000"/>
                </a:solidFill>
              </a:rPr>
              <a:t>    内容</a:t>
            </a:r>
            <a:r>
              <a:rPr lang="zh-CN" altLang="en-US" sz="1800" dirty="0">
                <a:solidFill>
                  <a:srgbClr val="000000"/>
                </a:solidFill>
              </a:rPr>
              <a:t>是:&lt;Context docBase="D:\JavaPros\pureWeb\webapp"/&gt;</a:t>
            </a:r>
          </a:p>
          <a:p>
            <a:pPr marL="0" indent="0">
              <a:buNone/>
              <a:defRPr sz="1000"/>
            </a:pPr>
            <a:endParaRPr lang="zh-CN" altLang="en-US" sz="1800" dirty="0">
              <a:solidFill>
                <a:srgbClr val="000000"/>
              </a:solidFill>
            </a:endParaRPr>
          </a:p>
          <a:p>
            <a:pPr marL="0" indent="0">
              <a:buNone/>
              <a:defRPr sz="1000"/>
            </a:pPr>
            <a:r>
              <a:rPr lang="zh-CN" altLang="en-US" sz="1800" dirty="0" smtClean="0">
                <a:solidFill>
                  <a:srgbClr val="000000"/>
                </a:solidFill>
              </a:rPr>
              <a:t>2</a:t>
            </a:r>
            <a:r>
              <a:rPr lang="zh-CN" altLang="en-US" sz="1800" dirty="0">
                <a:solidFill>
                  <a:srgbClr val="000000"/>
                </a:solidFill>
              </a:rPr>
              <a:t>、</a:t>
            </a:r>
            <a:r>
              <a:rPr lang="zh-CN" altLang="en-US" sz="1800" dirty="0" smtClean="0">
                <a:solidFill>
                  <a:srgbClr val="000000"/>
                </a:solidFill>
              </a:rPr>
              <a:t>此时</a:t>
            </a:r>
            <a:r>
              <a:rPr lang="zh-CN" altLang="en-US" sz="1800" dirty="0">
                <a:solidFill>
                  <a:srgbClr val="000000"/>
                </a:solidFill>
              </a:rPr>
              <a:t>该文件的名字,就相当于是第一种方式的path值(上下文名字</a:t>
            </a:r>
            <a:r>
              <a:rPr lang="zh-CN" altLang="en-US" sz="1800" dirty="0" smtClean="0">
                <a:solidFill>
                  <a:srgbClr val="000000"/>
                </a:solidFill>
              </a:rPr>
              <a:t>)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  <a:defRPr sz="1000"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</a:t>
            </a:r>
            <a:r>
              <a:rPr lang="zh-CN" altLang="en-US" sz="1800" dirty="0" smtClean="0">
                <a:solidFill>
                  <a:srgbClr val="000000"/>
                </a:solidFill>
              </a:rPr>
              <a:t>访问</a:t>
            </a:r>
            <a:r>
              <a:rPr lang="zh-CN" altLang="en-US" sz="1800" dirty="0">
                <a:solidFill>
                  <a:srgbClr val="000000"/>
                </a:solidFill>
              </a:rPr>
              <a:t>: http://localhost/abc/index.html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85484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HTTP</a:t>
            </a:r>
            <a:r>
              <a:rPr lang="zh-CN" altLang="en-US" dirty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H</a:t>
            </a:r>
            <a:r>
              <a:rPr lang="en-US" altLang="zh-CN" dirty="0" err="1" smtClean="0">
                <a:solidFill>
                  <a:srgbClr val="000000"/>
                </a:solidFill>
              </a:rPr>
              <a:t>ttp</a:t>
            </a:r>
            <a:r>
              <a:rPr lang="zh-CN" altLang="en-US" dirty="0" smtClean="0">
                <a:solidFill>
                  <a:srgbClr val="00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特点:</a:t>
            </a:r>
            <a:r>
              <a:rPr lang="zh-CN" altLang="en-US" b="1" dirty="0">
                <a:solidFill>
                  <a:srgbClr val="000000"/>
                </a:solidFill>
              </a:rPr>
              <a:t>无状态(不知道上一次的请求是哪一个浏览器发出的)</a:t>
            </a:r>
            <a:r>
              <a:rPr lang="zh-CN" altLang="en-US" dirty="0">
                <a:solidFill>
                  <a:srgbClr val="000000"/>
                </a:solidFill>
              </a:rPr>
              <a:t>,默认端口就是</a:t>
            </a:r>
            <a:r>
              <a:rPr lang="zh-CN" altLang="en-US" dirty="0" smtClean="0">
                <a:solidFill>
                  <a:srgbClr val="000000"/>
                </a:solidFill>
              </a:rPr>
              <a:t>80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r>
              <a:rPr lang="zh-CN" altLang="en-US" sz="1800" dirty="0" smtClean="0">
                <a:solidFill>
                  <a:srgbClr val="000000"/>
                </a:solidFill>
              </a:rPr>
              <a:t>WEB</a:t>
            </a:r>
            <a:r>
              <a:rPr lang="zh-CN" altLang="en-US" sz="1800" dirty="0">
                <a:solidFill>
                  <a:srgbClr val="000000"/>
                </a:solidFill>
              </a:rPr>
              <a:t>浏览器与WEB服务器</a:t>
            </a:r>
            <a:r>
              <a:rPr lang="zh-CN" altLang="en-US" sz="1800" b="1" dirty="0">
                <a:solidFill>
                  <a:srgbClr val="0000FF"/>
                </a:solidFill>
              </a:rPr>
              <a:t>之间的一问一答的交互过程必须遵循一定的规则，这个规则就是HTTP协议</a:t>
            </a:r>
            <a:r>
              <a:rPr lang="zh-CN" altLang="en-US" sz="1800" dirty="0" smtClean="0">
                <a:solidFill>
                  <a:srgbClr val="000000"/>
                </a:solidFill>
              </a:rPr>
              <a:t>。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HTTP</a:t>
            </a:r>
            <a:r>
              <a:rPr lang="zh-CN" altLang="en-US" sz="1800" dirty="0">
                <a:solidFill>
                  <a:srgbClr val="000000"/>
                </a:solidFill>
              </a:rPr>
              <a:t>是</a:t>
            </a:r>
            <a:r>
              <a:rPr lang="en-US" altLang="zh-CN" sz="1800" dirty="0">
                <a:solidFill>
                  <a:srgbClr val="000000"/>
                </a:solidFill>
              </a:rPr>
              <a:t>hypertext transfer protocol</a:t>
            </a:r>
            <a:r>
              <a:rPr lang="zh-CN" altLang="en-US" sz="1800" dirty="0">
                <a:solidFill>
                  <a:srgbClr val="000000"/>
                </a:solidFill>
              </a:rPr>
              <a:t>（超文本传输协议）的简写，它是</a:t>
            </a:r>
            <a:r>
              <a:rPr lang="en-US" altLang="zh-CN" sz="1800" dirty="0">
                <a:solidFill>
                  <a:srgbClr val="000000"/>
                </a:solidFill>
              </a:rPr>
              <a:t>TCP/IP</a:t>
            </a:r>
            <a:r>
              <a:rPr lang="zh-CN" altLang="en-US" sz="1800" dirty="0">
                <a:solidFill>
                  <a:srgbClr val="000000"/>
                </a:solidFill>
              </a:rPr>
              <a:t>协议之上的一个应用层协议，用于定义</a:t>
            </a:r>
            <a:r>
              <a:rPr lang="en-US" altLang="zh-CN" sz="1800" dirty="0">
                <a:solidFill>
                  <a:srgbClr val="000000"/>
                </a:solidFill>
              </a:rPr>
              <a:t>WEB</a:t>
            </a:r>
            <a:r>
              <a:rPr lang="zh-CN" altLang="en-US" sz="1800" dirty="0">
                <a:solidFill>
                  <a:srgbClr val="000000"/>
                </a:solidFill>
              </a:rPr>
              <a:t>浏览器与</a:t>
            </a:r>
            <a:r>
              <a:rPr lang="en-US" altLang="zh-CN" sz="1800" dirty="0">
                <a:solidFill>
                  <a:srgbClr val="000000"/>
                </a:solidFill>
              </a:rPr>
              <a:t>WEB</a:t>
            </a:r>
            <a:r>
              <a:rPr lang="zh-CN" altLang="en-US" sz="1800" dirty="0">
                <a:solidFill>
                  <a:srgbClr val="000000"/>
                </a:solidFill>
              </a:rPr>
              <a:t>服务器之间交换数据的过程以及数据本身的格式</a:t>
            </a:r>
            <a:r>
              <a:rPr lang="zh-CN" altLang="en-US" sz="1800" dirty="0" smtClean="0">
                <a:solidFill>
                  <a:srgbClr val="000000"/>
                </a:solidFill>
              </a:rPr>
              <a:t>。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HTTP</a:t>
            </a:r>
            <a:r>
              <a:rPr lang="zh-CN" altLang="en-US" sz="1800" dirty="0">
                <a:solidFill>
                  <a:srgbClr val="000000"/>
                </a:solidFill>
              </a:rPr>
              <a:t>协议到底约束了什么</a:t>
            </a:r>
            <a:r>
              <a:rPr lang="en-US" altLang="zh-CN" sz="1800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1.</a:t>
            </a:r>
            <a:r>
              <a:rPr lang="zh-CN" altLang="en-US" sz="1800" dirty="0">
                <a:solidFill>
                  <a:srgbClr val="000000"/>
                </a:solidFill>
              </a:rPr>
              <a:t>约束了浏览器以何种格式向服务端发生数据</a:t>
            </a:r>
            <a:r>
              <a:rPr lang="en-US" altLang="zh-CN" sz="1800" dirty="0">
                <a:solidFill>
                  <a:srgbClr val="000000"/>
                </a:solidFill>
              </a:rPr>
              <a:t>:            </a:t>
            </a:r>
            <a:r>
              <a:rPr lang="zh-CN" altLang="en-US" sz="1800" dirty="0">
                <a:solidFill>
                  <a:srgbClr val="000000"/>
                </a:solidFill>
              </a:rPr>
              <a:t>规范了浏览器发送数据的格式</a:t>
            </a:r>
            <a:r>
              <a:rPr lang="en-US" altLang="zh-CN" sz="18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2.</a:t>
            </a:r>
            <a:r>
              <a:rPr lang="zh-CN" altLang="en-US" sz="1800" dirty="0">
                <a:solidFill>
                  <a:srgbClr val="000000"/>
                </a:solidFill>
              </a:rPr>
              <a:t>约束了服务器应该以何种格式来接受客户端发生的数据</a:t>
            </a:r>
            <a:r>
              <a:rPr lang="en-US" altLang="zh-CN" sz="1800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3</a:t>
            </a:r>
            <a:r>
              <a:rPr lang="en-US" altLang="zh-CN" sz="1800" dirty="0">
                <a:solidFill>
                  <a:srgbClr val="000000"/>
                </a:solidFill>
              </a:rPr>
              <a:t>.</a:t>
            </a:r>
            <a:r>
              <a:rPr lang="zh-CN" altLang="en-US" sz="1800" dirty="0">
                <a:solidFill>
                  <a:srgbClr val="000000"/>
                </a:solidFill>
              </a:rPr>
              <a:t>约束了服务器应该以何种格式来反馈数据给浏览器       规范了服务器响应数据的格式</a:t>
            </a:r>
            <a:r>
              <a:rPr lang="en-US" altLang="zh-CN" sz="18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4</a:t>
            </a:r>
            <a:r>
              <a:rPr lang="en-US" altLang="zh-CN" sz="1800" dirty="0">
                <a:solidFill>
                  <a:srgbClr val="000000"/>
                </a:solidFill>
              </a:rPr>
              <a:t>.</a:t>
            </a:r>
            <a:r>
              <a:rPr lang="zh-CN" altLang="en-US" sz="1800" dirty="0">
                <a:solidFill>
                  <a:srgbClr val="000000"/>
                </a:solidFill>
              </a:rPr>
              <a:t>约束了浏览器应该以何种格式来接收服务器反馈的数据</a:t>
            </a:r>
            <a:r>
              <a:rPr lang="en-US" altLang="zh-CN" sz="1800" dirty="0">
                <a:solidFill>
                  <a:srgbClr val="000000"/>
                </a:solidFill>
              </a:rPr>
              <a:t>.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33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本章学习内容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103" y="1237445"/>
            <a:ext cx="6464450" cy="530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281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372" y="1504410"/>
            <a:ext cx="6810392" cy="454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603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</a:t>
            </a:r>
            <a:r>
              <a:rPr lang="zh-CN" altLang="en-US" dirty="0"/>
              <a:t>：是以安全为目标的</a:t>
            </a:r>
            <a:r>
              <a:rPr lang="en-US" altLang="zh-CN" dirty="0"/>
              <a:t>HTTP</a:t>
            </a:r>
            <a:r>
              <a:rPr lang="zh-CN" altLang="en-US" dirty="0"/>
              <a:t>通道，简单讲是</a:t>
            </a:r>
            <a:r>
              <a:rPr lang="en-US" altLang="zh-CN" dirty="0"/>
              <a:t>HTTP</a:t>
            </a:r>
            <a:r>
              <a:rPr lang="zh-CN" altLang="en-US" dirty="0"/>
              <a:t>的安全版，即</a:t>
            </a:r>
            <a:r>
              <a:rPr lang="en-US" altLang="zh-CN" dirty="0"/>
              <a:t>HTTP</a:t>
            </a:r>
            <a:r>
              <a:rPr lang="zh-CN" altLang="en-US" dirty="0"/>
              <a:t>下加入</a:t>
            </a:r>
            <a:r>
              <a:rPr lang="en-US" altLang="zh-CN" dirty="0"/>
              <a:t>SSL</a:t>
            </a:r>
            <a:r>
              <a:rPr lang="zh-CN" altLang="en-US" dirty="0"/>
              <a:t>层，</a:t>
            </a:r>
            <a:r>
              <a:rPr lang="en-US" altLang="zh-CN" dirty="0"/>
              <a:t>HTTPS</a:t>
            </a:r>
            <a:r>
              <a:rPr lang="zh-CN" altLang="en-US" dirty="0"/>
              <a:t>的安全基础是</a:t>
            </a:r>
            <a:r>
              <a:rPr lang="en-US" altLang="zh-CN" dirty="0"/>
              <a:t>SSL</a:t>
            </a:r>
            <a:r>
              <a:rPr lang="zh-CN" altLang="en-US" dirty="0"/>
              <a:t>，因此加密的详细内容就需要</a:t>
            </a:r>
            <a:r>
              <a:rPr lang="en-US" altLang="zh-CN" dirty="0"/>
              <a:t>SSL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HTTPS</a:t>
            </a:r>
            <a:r>
              <a:rPr lang="zh-CN" altLang="en-US" dirty="0"/>
              <a:t>协议的主要作用可以分为两种：一种是建立一个信息安全通道，来保证数据传输的安全；另一</a:t>
            </a:r>
            <a:r>
              <a:rPr lang="zh-CN" altLang="en-US" dirty="0" smtClean="0"/>
              <a:t>种就是</a:t>
            </a:r>
            <a:r>
              <a:rPr lang="zh-CN" altLang="en-US" dirty="0"/>
              <a:t>确认网站的真实性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HTTPS</a:t>
            </a:r>
            <a:r>
              <a:rPr lang="zh-CN" altLang="en-US" dirty="0"/>
              <a:t>和</a:t>
            </a:r>
            <a:r>
              <a:rPr lang="en-US" altLang="zh-CN" dirty="0"/>
              <a:t>HTTP</a:t>
            </a:r>
            <a:r>
              <a:rPr lang="zh-CN" altLang="en-US" dirty="0"/>
              <a:t>的区别主要如下：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https</a:t>
            </a:r>
            <a:r>
              <a:rPr lang="zh-CN" altLang="en-US" dirty="0"/>
              <a:t>协议需要到</a:t>
            </a:r>
            <a:r>
              <a:rPr lang="en-US" altLang="zh-CN" dirty="0"/>
              <a:t>ca</a:t>
            </a:r>
            <a:r>
              <a:rPr lang="zh-CN" altLang="en-US" dirty="0"/>
              <a:t>申请证书，一般免费证书较少，因而需要一定费用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2</a:t>
            </a:r>
            <a:r>
              <a:rPr lang="zh-CN" altLang="en-US" dirty="0"/>
              <a:t>、</a:t>
            </a:r>
            <a:r>
              <a:rPr lang="en-US" altLang="zh-CN" dirty="0"/>
              <a:t>http</a:t>
            </a:r>
            <a:r>
              <a:rPr lang="zh-CN" altLang="en-US" dirty="0"/>
              <a:t>是超文本传输协议，信息是明文传输，</a:t>
            </a:r>
            <a:r>
              <a:rPr lang="en-US" altLang="zh-CN" dirty="0"/>
              <a:t>https</a:t>
            </a:r>
            <a:r>
              <a:rPr lang="zh-CN" altLang="en-US" dirty="0"/>
              <a:t>则是具有安全性的</a:t>
            </a:r>
            <a:r>
              <a:rPr lang="en-US" altLang="zh-CN" dirty="0" err="1"/>
              <a:t>ssl</a:t>
            </a:r>
            <a:r>
              <a:rPr lang="zh-CN" altLang="en-US" dirty="0"/>
              <a:t>加密传输协议。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http</a:t>
            </a:r>
            <a:r>
              <a:rPr lang="zh-CN" altLang="en-US" dirty="0"/>
              <a:t>和</a:t>
            </a:r>
            <a:r>
              <a:rPr lang="en-US" altLang="zh-CN" dirty="0"/>
              <a:t>https</a:t>
            </a:r>
            <a:r>
              <a:rPr lang="zh-CN" altLang="en-US" dirty="0"/>
              <a:t>使用的是完全不同的连接方式，用的端口也不一样，前者是</a:t>
            </a:r>
            <a:r>
              <a:rPr lang="en-US" altLang="zh-CN" dirty="0"/>
              <a:t>80</a:t>
            </a:r>
            <a:r>
              <a:rPr lang="zh-CN" altLang="en-US" dirty="0"/>
              <a:t>，后者是</a:t>
            </a:r>
            <a:r>
              <a:rPr lang="en-US" altLang="zh-CN" dirty="0" smtClean="0"/>
              <a:t>443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/>
              <a:t>　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http</a:t>
            </a:r>
            <a:r>
              <a:rPr lang="zh-CN" altLang="en-US" dirty="0"/>
              <a:t>的连接很简单，是无状态的；</a:t>
            </a:r>
            <a:r>
              <a:rPr lang="en-US" altLang="zh-CN" dirty="0"/>
              <a:t>HTTPS</a:t>
            </a:r>
            <a:r>
              <a:rPr lang="zh-CN" altLang="en-US" dirty="0"/>
              <a:t>协议是由</a:t>
            </a:r>
            <a:r>
              <a:rPr lang="en-US" altLang="zh-CN" dirty="0"/>
              <a:t>SSL+HTTP</a:t>
            </a:r>
            <a:r>
              <a:rPr lang="zh-CN" altLang="en-US" dirty="0"/>
              <a:t>协议构建的可进行加密传输、身份认证的网络协议，比</a:t>
            </a:r>
            <a:r>
              <a:rPr lang="en-US" altLang="zh-CN" dirty="0"/>
              <a:t>http</a:t>
            </a:r>
            <a:r>
              <a:rPr lang="zh-CN" altLang="en-US" dirty="0"/>
              <a:t>协议安全。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739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浏览器调试工具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授课时请结合调试工具讲解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98" y="2187534"/>
            <a:ext cx="11439433" cy="351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53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请求</a:t>
            </a:r>
            <a:r>
              <a:rPr lang="zh-CN" altLang="en-US" dirty="0" smtClean="0"/>
              <a:t>信息 </a:t>
            </a:r>
            <a:r>
              <a:rPr lang="en-US" altLang="zh-CN" dirty="0" smtClean="0"/>
              <a:t>(</a:t>
            </a:r>
            <a:r>
              <a:rPr lang="zh-CN" altLang="en-US" dirty="0"/>
              <a:t>了解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165" y="1569368"/>
            <a:ext cx="10808725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/>
              <a:t>、包含三</a:t>
            </a:r>
            <a:r>
              <a:rPr lang="zh-CN" altLang="en-US" dirty="0" smtClean="0"/>
              <a:t>大部分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1.1</a:t>
            </a:r>
            <a:r>
              <a:rPr lang="zh-CN" altLang="en-US" dirty="0"/>
              <a:t>、</a:t>
            </a:r>
            <a:r>
              <a:rPr lang="zh-CN" altLang="en-US" dirty="0" smtClean="0"/>
              <a:t>请求</a:t>
            </a:r>
            <a:r>
              <a:rPr lang="zh-CN" altLang="en-US" dirty="0"/>
              <a:t>行：位于请求消息的第</a:t>
            </a:r>
            <a:r>
              <a:rPr lang="zh-CN" altLang="en-US" dirty="0" smtClean="0"/>
              <a:t>一行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   格式</a:t>
            </a:r>
            <a:r>
              <a:rPr lang="zh-CN" altLang="en-US" dirty="0"/>
              <a:t>：请求方式 资源路径 </a:t>
            </a:r>
            <a:r>
              <a:rPr lang="en-US" altLang="zh-CN" dirty="0"/>
              <a:t>HTTP</a:t>
            </a:r>
            <a:r>
              <a:rPr lang="zh-CN" altLang="en-US" dirty="0" smtClean="0"/>
              <a:t>版本号（常用</a:t>
            </a:r>
            <a:r>
              <a:rPr lang="zh-CN" altLang="en-US" dirty="0"/>
              <a:t>请求方式：</a:t>
            </a:r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POST</a:t>
            </a:r>
            <a:r>
              <a:rPr lang="zh-CN" altLang="en-US" dirty="0" smtClean="0"/>
              <a:t>方式）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 </a:t>
            </a:r>
            <a:r>
              <a:rPr lang="en-US" altLang="zh-CN" dirty="0" smtClean="0"/>
              <a:t>1.1.1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Get</a:t>
            </a:r>
            <a:r>
              <a:rPr lang="zh-CN" altLang="en-US" dirty="0"/>
              <a:t>请求方式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a</a:t>
            </a:r>
            <a:r>
              <a:rPr lang="zh-CN" altLang="en-US" dirty="0"/>
              <a:t>、若请求服务器上的某个资源，没有指定请求方式，则默认为</a:t>
            </a:r>
            <a:r>
              <a:rPr lang="en-US" altLang="zh-CN" dirty="0"/>
              <a:t>GET</a:t>
            </a:r>
            <a:r>
              <a:rPr lang="zh-CN" altLang="en-US" dirty="0"/>
              <a:t>方式</a:t>
            </a:r>
          </a:p>
          <a:p>
            <a:pPr marL="0" indent="0">
              <a:buNone/>
            </a:pPr>
            <a:r>
              <a:rPr lang="zh-CN" altLang="en-US" dirty="0" smtClean="0"/>
              <a:t>       </a:t>
            </a:r>
            <a:r>
              <a:rPr lang="en-US" altLang="zh-CN" dirty="0" smtClean="0"/>
              <a:t>b</a:t>
            </a:r>
            <a:r>
              <a:rPr lang="zh-CN" altLang="en-US" dirty="0"/>
              <a:t>、可以通过</a:t>
            </a:r>
            <a:r>
              <a:rPr lang="en-US" altLang="zh-CN" dirty="0"/>
              <a:t>GET</a:t>
            </a:r>
            <a:r>
              <a:rPr lang="zh-CN" altLang="en-US" dirty="0"/>
              <a:t>方式向服务器传递数据。具体方式就是在</a:t>
            </a:r>
            <a:r>
              <a:rPr lang="en-US" altLang="zh-CN" dirty="0"/>
              <a:t>URL</a:t>
            </a:r>
            <a:r>
              <a:rPr lang="zh-CN" altLang="en-US" dirty="0"/>
              <a:t>请求路径后加上？，多个参数以</a:t>
            </a:r>
            <a:r>
              <a:rPr lang="en-US" altLang="zh-CN" dirty="0"/>
              <a:t>&amp;</a:t>
            </a:r>
            <a:r>
              <a:rPr lang="zh-CN" altLang="en-US" dirty="0"/>
              <a:t>分割。</a:t>
            </a:r>
            <a:r>
              <a:rPr lang="zh-CN" altLang="en-US" dirty="0" smtClean="0"/>
              <a:t>比如：</a:t>
            </a:r>
            <a:r>
              <a:rPr lang="en-US" altLang="zh-CN" dirty="0" smtClean="0">
                <a:solidFill>
                  <a:srgbClr val="FF0000"/>
                </a:solidFill>
              </a:rPr>
              <a:t>http</a:t>
            </a:r>
            <a:r>
              <a:rPr lang="en-US" altLang="zh-CN" dirty="0">
                <a:solidFill>
                  <a:srgbClr val="FF0000"/>
                </a:solidFill>
              </a:rPr>
              <a:t>://localhost:8080/a.html?username=abc&amp;password=123</a:t>
            </a:r>
          </a:p>
          <a:p>
            <a:pPr marL="0" indent="0">
              <a:buNone/>
            </a:pPr>
            <a:r>
              <a:rPr lang="zh-CN" altLang="en-US" dirty="0" smtClean="0"/>
              <a:t>注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  <a:r>
              <a:rPr lang="zh-CN" altLang="en-US" dirty="0"/>
              <a:t>请求方式，数据不安全且有</a:t>
            </a:r>
            <a:r>
              <a:rPr lang="en-US" altLang="zh-CN" dirty="0"/>
              <a:t>URL</a:t>
            </a:r>
            <a:r>
              <a:rPr lang="zh-CN" altLang="en-US" dirty="0"/>
              <a:t>长度限制</a:t>
            </a:r>
            <a:r>
              <a:rPr lang="en-US" altLang="zh-CN" dirty="0"/>
              <a:t>(</a:t>
            </a:r>
            <a:r>
              <a:rPr lang="en-US" altLang="zh-CN" dirty="0" smtClean="0"/>
              <a:t>1K)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1.1.2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Post</a:t>
            </a:r>
            <a:r>
              <a:rPr lang="zh-CN" altLang="en-US" dirty="0"/>
              <a:t>请求方式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a</a:t>
            </a:r>
            <a:r>
              <a:rPr lang="zh-CN" altLang="en-US" dirty="0"/>
              <a:t>、若使用</a:t>
            </a:r>
            <a:r>
              <a:rPr lang="en-US" altLang="zh-CN" dirty="0"/>
              <a:t>Post</a:t>
            </a:r>
            <a:r>
              <a:rPr lang="zh-CN" altLang="en-US" dirty="0"/>
              <a:t>请求方式传递数据，可以借助</a:t>
            </a:r>
            <a:r>
              <a:rPr lang="en-US" altLang="zh-CN" dirty="0"/>
              <a:t>form</a:t>
            </a:r>
            <a:r>
              <a:rPr lang="zh-CN" altLang="en-US" dirty="0"/>
              <a:t>表单的</a:t>
            </a:r>
            <a:r>
              <a:rPr lang="en-US" altLang="zh-CN" dirty="0"/>
              <a:t>method="</a:t>
            </a:r>
            <a:r>
              <a:rPr lang="en-US" altLang="zh-CN" dirty="0" smtClean="0"/>
              <a:t>post“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b</a:t>
            </a:r>
            <a:r>
              <a:rPr lang="zh-CN" altLang="en-US" dirty="0"/>
              <a:t>、数据安全，且长度没有限制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858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响应</a:t>
            </a:r>
            <a:r>
              <a:rPr lang="zh-CN" altLang="en-US" b="1" dirty="0" smtClean="0">
                <a:solidFill>
                  <a:srgbClr val="000000"/>
                </a:solidFill>
                <a:latin typeface="宋体"/>
                <a:ea typeface="宋体"/>
              </a:rPr>
              <a:t>消息</a:t>
            </a:r>
            <a:r>
              <a:rPr lang="en-US" altLang="zh-CN" dirty="0" smtClean="0">
                <a:solidFill>
                  <a:srgbClr val="000000"/>
                </a:solidFill>
                <a:latin typeface="宋体"/>
                <a:ea typeface="宋体"/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  <a:ea typeface="宋体"/>
              </a:rPr>
              <a:t>了解</a:t>
            </a:r>
            <a:r>
              <a:rPr lang="en-US" altLang="zh-CN" dirty="0" smtClean="0">
                <a:solidFill>
                  <a:srgbClr val="000000"/>
                </a:solidFill>
                <a:latin typeface="宋体"/>
                <a:ea typeface="宋体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、包含三</a:t>
            </a:r>
            <a:r>
              <a:rPr lang="zh-CN" altLang="en-US" dirty="0" smtClean="0"/>
              <a:t>大部分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1.1</a:t>
            </a:r>
            <a:r>
              <a:rPr lang="zh-CN" altLang="en-US" dirty="0"/>
              <a:t>状态行：位于响应消息的第一行</a:t>
            </a:r>
          </a:p>
          <a:p>
            <a:pPr marL="0" indent="0">
              <a:buNone/>
            </a:pPr>
            <a:r>
              <a:rPr lang="zh-CN" altLang="en-US" dirty="0" smtClean="0"/>
              <a:t>      格式</a:t>
            </a:r>
            <a:r>
              <a:rPr lang="zh-CN" altLang="en-US" dirty="0"/>
              <a:t>： </a:t>
            </a:r>
            <a:r>
              <a:rPr lang="en-US" altLang="zh-CN" dirty="0"/>
              <a:t>HTTP</a:t>
            </a:r>
            <a:r>
              <a:rPr lang="zh-CN" altLang="en-US" dirty="0"/>
              <a:t>版本号　状态码　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1.2</a:t>
            </a:r>
            <a:r>
              <a:rPr lang="zh-CN" altLang="en-US" dirty="0"/>
              <a:t>若干响应头：从第二行开始到第一个</a:t>
            </a:r>
            <a:r>
              <a:rPr lang="zh-CN" altLang="en-US" dirty="0" smtClean="0"/>
              <a:t>空行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&lt;</a:t>
            </a:r>
            <a:r>
              <a:rPr lang="en-US" altLang="zh-CN" dirty="0"/>
              <a:t>1&gt;</a:t>
            </a:r>
            <a:r>
              <a:rPr lang="zh-CN" altLang="en-US" dirty="0"/>
              <a:t>、</a:t>
            </a:r>
            <a:r>
              <a:rPr lang="en-US" altLang="zh-CN" dirty="0"/>
              <a:t>Location</a:t>
            </a:r>
            <a:r>
              <a:rPr lang="zh-CN" altLang="en-US" dirty="0"/>
              <a:t>：制定转发的地址。需与</a:t>
            </a:r>
            <a:r>
              <a:rPr lang="en-US" altLang="zh-CN" dirty="0"/>
              <a:t>302/307</a:t>
            </a:r>
            <a:r>
              <a:rPr lang="zh-CN" altLang="en-US" dirty="0"/>
              <a:t>响应码一同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&lt;</a:t>
            </a:r>
            <a:r>
              <a:rPr lang="en-US" altLang="zh-CN" dirty="0"/>
              <a:t>2&gt;</a:t>
            </a:r>
            <a:r>
              <a:rPr lang="zh-CN" altLang="en-US" dirty="0"/>
              <a:t>、</a:t>
            </a:r>
            <a:r>
              <a:rPr lang="en-US" altLang="zh-CN" dirty="0"/>
              <a:t>Server</a:t>
            </a:r>
            <a:r>
              <a:rPr lang="zh-CN" altLang="en-US" dirty="0"/>
              <a:t>：告知客户端服务器使用的容器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&lt;</a:t>
            </a:r>
            <a:r>
              <a:rPr lang="en-US" altLang="zh-CN" dirty="0"/>
              <a:t>3&gt;</a:t>
            </a:r>
            <a:r>
              <a:rPr lang="zh-CN" altLang="en-US" dirty="0"/>
              <a:t>、</a:t>
            </a:r>
            <a:r>
              <a:rPr lang="en-US" altLang="zh-CN" dirty="0"/>
              <a:t>Content-Encoding</a:t>
            </a:r>
            <a:r>
              <a:rPr lang="zh-CN" altLang="en-US" dirty="0"/>
              <a:t>：告知客户端服务器发送的数据所采用的压缩格式</a:t>
            </a:r>
          </a:p>
          <a:p>
            <a:pPr marL="0" indent="0">
              <a:buNone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&lt;</a:t>
            </a:r>
            <a:r>
              <a:rPr lang="en-US" altLang="zh-CN" dirty="0"/>
              <a:t>4&gt;</a:t>
            </a:r>
            <a:r>
              <a:rPr lang="zh-CN" altLang="en-US" dirty="0"/>
              <a:t>、</a:t>
            </a:r>
            <a:r>
              <a:rPr lang="en-US" altLang="zh-CN" dirty="0"/>
              <a:t>Content-Length</a:t>
            </a:r>
            <a:r>
              <a:rPr lang="zh-CN" altLang="en-US" dirty="0"/>
              <a:t>：告知客户端正文的长度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&lt;</a:t>
            </a:r>
            <a:r>
              <a:rPr lang="en-US" altLang="zh-CN" dirty="0"/>
              <a:t>5&gt;</a:t>
            </a:r>
            <a:r>
              <a:rPr lang="zh-CN" altLang="en-US" dirty="0"/>
              <a:t>、</a:t>
            </a:r>
            <a:r>
              <a:rPr lang="en-US" altLang="zh-CN" dirty="0"/>
              <a:t>Content-Type</a:t>
            </a:r>
            <a:r>
              <a:rPr lang="zh-CN" altLang="en-US" dirty="0"/>
              <a:t>：告知客户端正文的</a:t>
            </a:r>
            <a:r>
              <a:rPr lang="en-US" altLang="zh-CN" dirty="0"/>
              <a:t>MIME</a:t>
            </a:r>
            <a:r>
              <a:rPr lang="zh-CN" altLang="en-US" dirty="0"/>
              <a:t>类型</a:t>
            </a:r>
          </a:p>
          <a:p>
            <a:endParaRPr lang="zh-CN" altLang="en-US" dirty="0"/>
          </a:p>
          <a:p>
            <a:r>
              <a:rPr lang="en-US" altLang="zh-CN" dirty="0" err="1" smtClean="0"/>
              <a:t>Conent-Type:text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html;charset</a:t>
            </a:r>
            <a:r>
              <a:rPr lang="en-US" altLang="zh-CN" dirty="0" smtClean="0"/>
              <a:t>=UTF-8</a:t>
            </a:r>
            <a:endParaRPr lang="en-US" altLang="zh-CN" dirty="0"/>
          </a:p>
        </p:txBody>
      </p:sp>
      <p:sp>
        <p:nvSpPr>
          <p:cNvPr id="4" name="文本框 52"/>
          <p:cNvSpPr txBox="1">
            <a:spLocks noChangeArrowheads="1"/>
          </p:cNvSpPr>
          <p:nvPr/>
        </p:nvSpPr>
        <p:spPr bwMode="auto">
          <a:xfrm>
            <a:off x="7248128" y="1340768"/>
            <a:ext cx="4388224" cy="1335197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00" mc:Ignorable="a14" a14:legacySpreadsheetColorIndex="13"/>
          </a:solidFill>
          <a:ln w="9525" cmpd="sng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18288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ts val="1400"/>
              </a:lnSpc>
              <a:defRPr sz="1000"/>
            </a:pPr>
            <a:endParaRPr lang="en-US" altLang="zh-CN" sz="1800" b="1" i="0" u="none" strike="noStrike" baseline="0" dirty="0" smtClean="0">
              <a:solidFill>
                <a:srgbClr val="000000"/>
              </a:solidFill>
              <a:latin typeface="宋体"/>
              <a:ea typeface="宋体"/>
            </a:endParaRPr>
          </a:p>
          <a:p>
            <a:pPr algn="l" rtl="0">
              <a:lnSpc>
                <a:spcPts val="1400"/>
              </a:lnSpc>
              <a:defRPr sz="1000"/>
            </a:pPr>
            <a:r>
              <a:rPr lang="zh-CN" altLang="en-US" sz="1800" b="1" i="0" u="none" strike="noStrike" baseline="0" dirty="0" smtClean="0">
                <a:solidFill>
                  <a:srgbClr val="000000"/>
                </a:solidFill>
                <a:latin typeface="宋体"/>
                <a:ea typeface="宋体"/>
              </a:rPr>
              <a:t>常见</a:t>
            </a:r>
            <a:r>
              <a:rPr lang="zh-CN" altLang="en-US" sz="1800" b="1" i="0" u="none" strike="noStrike" baseline="0" dirty="0">
                <a:solidFill>
                  <a:srgbClr val="000000"/>
                </a:solidFill>
                <a:latin typeface="宋体"/>
                <a:ea typeface="宋体"/>
              </a:rPr>
              <a:t>的响应状态码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/>
                <a:ea typeface="宋体"/>
              </a:rPr>
              <a:t>:</a:t>
            </a:r>
          </a:p>
          <a:p>
            <a:pPr algn="l" rtl="0">
              <a:lnSpc>
                <a:spcPts val="1400"/>
              </a:lnSpc>
              <a:defRPr sz="1000"/>
            </a:pP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/>
                <a:ea typeface="宋体"/>
              </a:rPr>
              <a:t>200:  </a:t>
            </a:r>
            <a:r>
              <a:rPr lang="zh-CN" altLang="en-US" sz="1800" b="1" i="0" u="none" strike="noStrike" baseline="0" dirty="0">
                <a:solidFill>
                  <a:srgbClr val="000000"/>
                </a:solidFill>
                <a:latin typeface="宋体"/>
                <a:ea typeface="宋体"/>
              </a:rPr>
              <a:t>表示请求和响应成功,完全OK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/>
                <a:ea typeface="宋体"/>
              </a:rPr>
              <a:t>.</a:t>
            </a:r>
          </a:p>
          <a:p>
            <a:pPr algn="l" rtl="0">
              <a:lnSpc>
                <a:spcPts val="1400"/>
              </a:lnSpc>
              <a:defRPr sz="1000"/>
            </a:pP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/>
                <a:ea typeface="宋体"/>
              </a:rPr>
              <a:t>404:  </a:t>
            </a:r>
            <a:r>
              <a:rPr lang="zh-CN" altLang="en-US" sz="1800" b="1" i="0" u="none" strike="noStrike" baseline="0" dirty="0">
                <a:solidFill>
                  <a:srgbClr val="000000"/>
                </a:solidFill>
                <a:latin typeface="宋体"/>
                <a:ea typeface="宋体"/>
              </a:rPr>
              <a:t>表示当前请求的资源找不到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/>
                <a:ea typeface="宋体"/>
              </a:rPr>
              <a:t>. </a:t>
            </a:r>
            <a:r>
              <a:rPr lang="zh-CN" altLang="en-US" sz="1800" b="1" i="0" u="none" strike="noStrike" baseline="0" dirty="0">
                <a:solidFill>
                  <a:srgbClr val="0000FF"/>
                </a:solidFill>
                <a:latin typeface="宋体"/>
                <a:ea typeface="宋体"/>
              </a:rPr>
              <a:t>自己的问题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/>
                <a:ea typeface="宋体"/>
              </a:rPr>
              <a:t>.</a:t>
            </a:r>
          </a:p>
          <a:p>
            <a:pPr algn="l" rtl="0">
              <a:lnSpc>
                <a:spcPts val="1400"/>
              </a:lnSpc>
              <a:defRPr sz="1000"/>
            </a:pP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/>
                <a:ea typeface="宋体"/>
              </a:rPr>
              <a:t>500:  </a:t>
            </a:r>
            <a:r>
              <a:rPr lang="zh-CN" altLang="en-US" sz="1800" b="1" i="0" u="none" strike="noStrike" baseline="0" dirty="0">
                <a:solidFill>
                  <a:srgbClr val="000000"/>
                </a:solidFill>
                <a:latin typeface="宋体"/>
                <a:ea typeface="宋体"/>
              </a:rPr>
              <a:t>表示服务端程序有问题(</a:t>
            </a:r>
            <a:r>
              <a:rPr lang="zh-CN" altLang="en-US" sz="1800" b="1" i="0" u="none" strike="noStrike" baseline="0" dirty="0">
                <a:solidFill>
                  <a:srgbClr val="0000FF"/>
                </a:solidFill>
                <a:latin typeface="宋体"/>
                <a:ea typeface="宋体"/>
              </a:rPr>
              <a:t>Java代码有问题</a:t>
            </a:r>
            <a:r>
              <a:rPr lang="zh-CN" altLang="en-US" sz="1800" b="1" i="0" u="none" strike="noStrike" baseline="0" dirty="0">
                <a:solidFill>
                  <a:srgbClr val="000000"/>
                </a:solidFill>
                <a:latin typeface="宋体"/>
                <a:ea typeface="宋体"/>
              </a:rPr>
              <a:t>)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/>
                <a:ea typeface="宋体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1242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POST</a:t>
            </a:r>
            <a:r>
              <a:rPr lang="zh-CN" altLang="en-US" dirty="0"/>
              <a:t>请求的区别</a:t>
            </a:r>
            <a:r>
              <a:rPr lang="en-US" altLang="zh-CN" dirty="0"/>
              <a:t>(</a:t>
            </a:r>
            <a:r>
              <a:rPr lang="zh-CN" altLang="en-US" dirty="0"/>
              <a:t>面试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GET</a:t>
            </a:r>
            <a:r>
              <a:rPr lang="zh-CN" altLang="en-US" dirty="0"/>
              <a:t>请求特点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请求行</a:t>
            </a:r>
            <a:r>
              <a:rPr lang="en-US" altLang="zh-CN" dirty="0"/>
              <a:t>:GET /</a:t>
            </a:r>
            <a:r>
              <a:rPr lang="en-US" altLang="zh-CN" dirty="0" err="1"/>
              <a:t>index.html?username</a:t>
            </a:r>
            <a:r>
              <a:rPr lang="en-US" altLang="zh-CN" dirty="0"/>
              <a:t>=</a:t>
            </a:r>
            <a:r>
              <a:rPr lang="en-US" altLang="zh-CN" dirty="0" err="1"/>
              <a:t>will&amp;email</a:t>
            </a:r>
            <a:r>
              <a:rPr lang="en-US" altLang="zh-CN" dirty="0"/>
              <a:t>=</a:t>
            </a:r>
            <a:r>
              <a:rPr lang="en-US" altLang="zh-CN" dirty="0" err="1"/>
              <a:t>abc</a:t>
            </a:r>
            <a:r>
              <a:rPr lang="en-US" altLang="zh-CN" dirty="0"/>
              <a:t> HTTP/1.1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1):</a:t>
            </a:r>
            <a:r>
              <a:rPr lang="zh-CN" altLang="en-US" dirty="0"/>
              <a:t>请求的资源和请求参数都暴露在浏览器的地址栏</a:t>
            </a:r>
            <a:r>
              <a:rPr lang="en-US" altLang="zh-CN" dirty="0"/>
              <a:t>,</a:t>
            </a:r>
            <a:r>
              <a:rPr lang="zh-CN" altLang="en-US" dirty="0"/>
              <a:t>不安全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 2):</a:t>
            </a:r>
            <a:r>
              <a:rPr lang="zh-CN" altLang="en-US" dirty="0"/>
              <a:t>请求的数据大小是不能超过</a:t>
            </a:r>
            <a:r>
              <a:rPr lang="en-US" altLang="zh-CN" dirty="0"/>
              <a:t>1Kb/2Kb,</a:t>
            </a:r>
            <a:r>
              <a:rPr lang="zh-CN" altLang="en-US" dirty="0"/>
              <a:t>反正</a:t>
            </a:r>
            <a:r>
              <a:rPr lang="en-US" altLang="zh-CN" dirty="0"/>
              <a:t>,</a:t>
            </a:r>
            <a:r>
              <a:rPr lang="zh-CN" altLang="en-US" dirty="0"/>
              <a:t>数据大小有限制</a:t>
            </a:r>
            <a:r>
              <a:rPr lang="en-US" altLang="zh-CN" dirty="0"/>
              <a:t>,</a:t>
            </a:r>
            <a:r>
              <a:rPr lang="zh-CN" altLang="en-US" dirty="0"/>
              <a:t>只能传输很少的数据</a:t>
            </a:r>
            <a:r>
              <a:rPr lang="en-US" altLang="zh-CN" dirty="0"/>
              <a:t>.</a:t>
            </a:r>
            <a:r>
              <a:rPr lang="zh-CN" altLang="en-US" dirty="0"/>
              <a:t>如此</a:t>
            </a:r>
            <a:r>
              <a:rPr lang="en-US" altLang="zh-CN" dirty="0"/>
              <a:t>:</a:t>
            </a:r>
            <a:r>
              <a:rPr lang="zh-CN" altLang="en-US" dirty="0"/>
              <a:t>文件上传就不能使用</a:t>
            </a:r>
            <a:r>
              <a:rPr lang="en-US" altLang="zh-CN" dirty="0"/>
              <a:t>GET</a:t>
            </a:r>
            <a:r>
              <a:rPr lang="zh-CN" altLang="en-US" dirty="0"/>
              <a:t>方式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 3):GET</a:t>
            </a:r>
            <a:r>
              <a:rPr lang="zh-CN" altLang="en-US" dirty="0"/>
              <a:t>请求参数的数据不会出现在请求的实体</a:t>
            </a:r>
            <a:r>
              <a:rPr lang="en-US" altLang="zh-CN" dirty="0"/>
              <a:t>(</a:t>
            </a:r>
            <a:r>
              <a:rPr lang="zh-CN" altLang="en-US" dirty="0"/>
              <a:t>正文</a:t>
            </a:r>
            <a:r>
              <a:rPr lang="en-US" altLang="zh-CN" dirty="0"/>
              <a:t>)</a:t>
            </a:r>
            <a:r>
              <a:rPr lang="zh-CN" altLang="en-US" dirty="0"/>
              <a:t>中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 4):GET</a:t>
            </a:r>
            <a:r>
              <a:rPr lang="zh-CN" altLang="en-US" dirty="0"/>
              <a:t>请求会缓存响应的数据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什么情况会造成</a:t>
            </a:r>
            <a:r>
              <a:rPr lang="en-US" altLang="zh-CN" dirty="0"/>
              <a:t>GET</a:t>
            </a:r>
            <a:r>
              <a:rPr lang="zh-CN" altLang="en-US" dirty="0"/>
              <a:t>方式的请求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1):</a:t>
            </a:r>
            <a:r>
              <a:rPr lang="zh-CN" altLang="en-US" dirty="0"/>
              <a:t>直接在浏览器地址栏敲击回车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  2):</a:t>
            </a:r>
            <a:r>
              <a:rPr lang="zh-CN" altLang="en-US" dirty="0"/>
              <a:t>点击超链接</a:t>
            </a:r>
            <a:r>
              <a:rPr lang="en-US" altLang="zh-CN" dirty="0"/>
              <a:t>,</a:t>
            </a:r>
            <a:r>
              <a:rPr lang="zh-CN" altLang="en-US" dirty="0"/>
              <a:t>跳转到目标界面</a:t>
            </a:r>
            <a:r>
              <a:rPr lang="en-US" altLang="zh-CN" dirty="0"/>
              <a:t>,</a:t>
            </a:r>
            <a:r>
              <a:rPr lang="zh-CN" altLang="en-US" dirty="0"/>
              <a:t>发生</a:t>
            </a:r>
            <a:r>
              <a:rPr lang="en-US" altLang="zh-CN" dirty="0"/>
              <a:t>GET</a:t>
            </a:r>
            <a:r>
              <a:rPr lang="zh-CN" altLang="en-US" dirty="0"/>
              <a:t>请求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  3): form</a:t>
            </a:r>
            <a:r>
              <a:rPr lang="zh-CN" altLang="en-US" dirty="0"/>
              <a:t>表单的</a:t>
            </a:r>
            <a:r>
              <a:rPr lang="en-US" altLang="zh-CN" dirty="0"/>
              <a:t>method</a:t>
            </a:r>
            <a:r>
              <a:rPr lang="zh-CN" altLang="en-US" dirty="0"/>
              <a:t>属性值为</a:t>
            </a:r>
            <a:r>
              <a:rPr lang="en-US" altLang="zh-CN" dirty="0"/>
              <a:t>GET.(</a:t>
            </a:r>
            <a:r>
              <a:rPr lang="zh-CN" altLang="en-US" dirty="0"/>
              <a:t>建议使用</a:t>
            </a:r>
            <a:r>
              <a:rPr lang="en-US" altLang="zh-CN" dirty="0"/>
              <a:t>POST).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248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POST</a:t>
            </a:r>
            <a:r>
              <a:rPr lang="zh-CN" altLang="en-US" dirty="0"/>
              <a:t>请求的区别</a:t>
            </a:r>
            <a:r>
              <a:rPr lang="en-US" altLang="zh-CN" dirty="0"/>
              <a:t>(</a:t>
            </a:r>
            <a:r>
              <a:rPr lang="zh-CN" altLang="en-US" dirty="0"/>
              <a:t>面试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POST</a:t>
            </a:r>
            <a:r>
              <a:rPr lang="zh-CN" altLang="en-US" dirty="0"/>
              <a:t>请求特点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请求行</a:t>
            </a:r>
            <a:r>
              <a:rPr lang="en-US" altLang="zh-CN" dirty="0"/>
              <a:t>:POST /index.html HTTP/1.1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1):</a:t>
            </a:r>
            <a:r>
              <a:rPr lang="zh-CN" altLang="en-US" dirty="0"/>
              <a:t>浏览器地址不会暴露请求的数据</a:t>
            </a:r>
            <a:r>
              <a:rPr lang="en-US" altLang="zh-CN" dirty="0"/>
              <a:t>,</a:t>
            </a:r>
            <a:r>
              <a:rPr lang="zh-CN" altLang="en-US" dirty="0"/>
              <a:t>比较安全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  2):POST</a:t>
            </a:r>
            <a:r>
              <a:rPr lang="zh-CN" altLang="en-US" dirty="0"/>
              <a:t>请求的数据在请求的正文</a:t>
            </a:r>
            <a:r>
              <a:rPr lang="en-US" altLang="zh-CN" dirty="0"/>
              <a:t>(</a:t>
            </a:r>
            <a:r>
              <a:rPr lang="zh-CN" altLang="en-US" dirty="0"/>
              <a:t>实体</a:t>
            </a:r>
            <a:r>
              <a:rPr lang="en-US" altLang="zh-CN" dirty="0"/>
              <a:t>)</a:t>
            </a:r>
            <a:r>
              <a:rPr lang="zh-CN" altLang="en-US" dirty="0"/>
              <a:t>里面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  3):POST</a:t>
            </a:r>
            <a:r>
              <a:rPr lang="zh-CN" altLang="en-US" dirty="0"/>
              <a:t>请求的数据大小没有限制</a:t>
            </a:r>
            <a:r>
              <a:rPr lang="en-US" altLang="zh-CN" dirty="0"/>
              <a:t>,</a:t>
            </a:r>
            <a:r>
              <a:rPr lang="zh-CN" altLang="en-US" dirty="0"/>
              <a:t>文件上传必须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  4):POST</a:t>
            </a:r>
            <a:r>
              <a:rPr lang="zh-CN" altLang="en-US" dirty="0"/>
              <a:t>请求不会缓存数据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什么情况会造成</a:t>
            </a:r>
            <a:r>
              <a:rPr lang="en-US" altLang="zh-CN" dirty="0"/>
              <a:t>POST</a:t>
            </a:r>
            <a:r>
              <a:rPr lang="zh-CN" altLang="en-US" dirty="0"/>
              <a:t>方式的请求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::: form</a:t>
            </a:r>
            <a:r>
              <a:rPr lang="zh-CN" altLang="en-US" dirty="0"/>
              <a:t>表单的</a:t>
            </a:r>
            <a:r>
              <a:rPr lang="en-US" altLang="zh-CN" dirty="0"/>
              <a:t>method</a:t>
            </a:r>
            <a:r>
              <a:rPr lang="zh-CN" altLang="en-US" dirty="0"/>
              <a:t>属性值为</a:t>
            </a:r>
            <a:r>
              <a:rPr lang="en-US" altLang="zh-CN" dirty="0"/>
              <a:t>POST.(</a:t>
            </a:r>
            <a:r>
              <a:rPr lang="zh-CN" altLang="en-US" dirty="0"/>
              <a:t>建议使用</a:t>
            </a:r>
            <a:r>
              <a:rPr lang="en-US" altLang="zh-CN" dirty="0"/>
              <a:t>POST).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表单的提交</a:t>
            </a:r>
            <a:r>
              <a:rPr lang="en-US" altLang="zh-CN" dirty="0"/>
              <a:t>,</a:t>
            </a:r>
            <a:r>
              <a:rPr lang="zh-CN" altLang="en-US" dirty="0"/>
              <a:t>建议使用</a:t>
            </a:r>
            <a:r>
              <a:rPr lang="en-US" altLang="zh-CN" dirty="0"/>
              <a:t>POST.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42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JavaWeb的发展历程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  <a:ea typeface="宋体"/>
              </a:rPr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000"/>
            </a:pPr>
            <a:r>
              <a:rPr lang="zh-CN" altLang="en-US" sz="1600" b="1" dirty="0">
                <a:solidFill>
                  <a:srgbClr val="000000"/>
                </a:solidFill>
              </a:rPr>
              <a:t>原始年代1990-1992</a:t>
            </a:r>
            <a:r>
              <a:rPr lang="zh-CN" altLang="en-US" sz="1600" dirty="0">
                <a:solidFill>
                  <a:srgbClr val="000000"/>
                </a:solidFill>
              </a:rPr>
              <a:t>:</a:t>
            </a:r>
          </a:p>
          <a:p>
            <a:pPr>
              <a:defRPr sz="1000"/>
            </a:pPr>
            <a:endParaRPr lang="zh-CN" altLang="en-US" sz="1600" dirty="0">
              <a:solidFill>
                <a:srgbClr val="000000"/>
              </a:solidFill>
            </a:endParaRPr>
          </a:p>
          <a:p>
            <a:pPr>
              <a:defRPr sz="1000"/>
            </a:pPr>
            <a:r>
              <a:rPr lang="zh-CN" altLang="en-US" sz="1600" dirty="0">
                <a:solidFill>
                  <a:srgbClr val="000000"/>
                </a:solidFill>
              </a:rPr>
              <a:t>1990年，</a:t>
            </a:r>
            <a:r>
              <a:rPr lang="zh-CN" altLang="en-US" sz="1600" dirty="0">
                <a:solidFill>
                  <a:srgbClr val="FF0000"/>
                </a:solidFill>
              </a:rPr>
              <a:t>HTML标记语言的出现标志Web开发时代</a:t>
            </a:r>
            <a:r>
              <a:rPr lang="zh-CN" altLang="en-US" sz="1600" dirty="0">
                <a:solidFill>
                  <a:srgbClr val="000000"/>
                </a:solidFill>
              </a:rPr>
              <a:t>的到来.</a:t>
            </a:r>
          </a:p>
          <a:p>
            <a:pPr>
              <a:defRPr sz="1000"/>
            </a:pPr>
            <a:endParaRPr lang="zh-CN" altLang="en-US" sz="1600" dirty="0">
              <a:solidFill>
                <a:srgbClr val="000000"/>
              </a:solidFill>
            </a:endParaRPr>
          </a:p>
          <a:p>
            <a:pPr>
              <a:defRPr sz="1000"/>
            </a:pPr>
            <a:r>
              <a:rPr lang="zh-CN" altLang="en-US" sz="1600" dirty="0">
                <a:solidFill>
                  <a:srgbClr val="FF0000"/>
                </a:solidFill>
              </a:rPr>
              <a:t>B/S架构</a:t>
            </a:r>
            <a:r>
              <a:rPr lang="zh-CN" altLang="en-US" sz="1600" dirty="0">
                <a:solidFill>
                  <a:srgbClr val="000000"/>
                </a:solidFill>
              </a:rPr>
              <a:t>开始在之后的岁月中不断的发展壮大，攻城略地蚕食传统</a:t>
            </a:r>
            <a:r>
              <a:rPr lang="zh-CN" altLang="en-US" sz="1600" b="1" dirty="0">
                <a:solidFill>
                  <a:srgbClr val="FF0000"/>
                </a:solidFill>
              </a:rPr>
              <a:t>C/S</a:t>
            </a:r>
            <a:r>
              <a:rPr lang="zh-CN" altLang="en-US" sz="1600" dirty="0">
                <a:solidFill>
                  <a:srgbClr val="000000"/>
                </a:solidFill>
              </a:rPr>
              <a:t>的领域。如同所有的新生事物一样，在web的史前岁月，web的开发 技术在在html标记诞生后，无论是在服务端还客户端都缓慢的发展着，在相当长的一个时间内，它并未像今天这样辉煌，甚至于</a:t>
            </a:r>
            <a:r>
              <a:rPr lang="zh-CN" altLang="en-US" sz="1600" b="1" dirty="0">
                <a:solidFill>
                  <a:srgbClr val="000000"/>
                </a:solidFill>
              </a:rPr>
              <a:t>只是静态的文本标识</a:t>
            </a:r>
            <a:r>
              <a:rPr lang="zh-CN" altLang="en-US" sz="1600" dirty="0">
                <a:solidFill>
                  <a:srgbClr val="000000"/>
                </a:solidFill>
              </a:rPr>
              <a:t>.</a:t>
            </a:r>
          </a:p>
          <a:p>
            <a:endParaRPr lang="en-US" altLang="zh-CN" dirty="0" smtClean="0"/>
          </a:p>
          <a:p>
            <a:r>
              <a:rPr lang="zh-CN" altLang="en-US" dirty="0">
                <a:solidFill>
                  <a:srgbClr val="000000"/>
                </a:solidFill>
              </a:rPr>
              <a:t>关键字：</a:t>
            </a:r>
            <a:r>
              <a:rPr lang="zh-CN" altLang="en-US" b="1" dirty="0">
                <a:solidFill>
                  <a:srgbClr val="000000"/>
                </a:solidFill>
              </a:rPr>
              <a:t>HTML</a:t>
            </a:r>
            <a:r>
              <a:rPr lang="zh-CN" altLang="en-US" dirty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zh-CN" altLang="en-US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zh-CN" altLang="en-US" dirty="0">
                <a:solidFill>
                  <a:srgbClr val="000000"/>
                </a:solidFill>
                <a:cs typeface="Arial"/>
              </a:rPr>
              <a:t>技术特性：静态文本显示，表现力和交互能力</a:t>
            </a:r>
            <a:r>
              <a:rPr lang="zh-CN" altLang="en-US" dirty="0" smtClean="0">
                <a:solidFill>
                  <a:srgbClr val="000000"/>
                </a:solidFill>
                <a:cs typeface="Arial"/>
              </a:rPr>
              <a:t>不足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84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JavaWeb的发展历程</a:t>
            </a:r>
            <a:r>
              <a:rPr lang="zh-CN" altLang="en-US" dirty="0">
                <a:solidFill>
                  <a:srgbClr val="000000"/>
                </a:solidFill>
                <a:latin typeface="宋体"/>
                <a:ea typeface="宋体"/>
              </a:rPr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000"/>
            </a:pPr>
            <a:r>
              <a:rPr lang="zh-CN" altLang="en-US" sz="1800" dirty="0">
                <a:solidFill>
                  <a:srgbClr val="000000"/>
                </a:solidFill>
              </a:rPr>
              <a:t>1993年，NCSA提出了CGI1.0草案。Web开发终于迎来了它的第二次重大飞跃，伴随着CGI，带来Web的动态处理能力，CGI就是这个时代的国王。(</a:t>
            </a:r>
            <a:r>
              <a:rPr lang="zh-CN" altLang="en-US" sz="1800" dirty="0">
                <a:solidFill>
                  <a:srgbClr val="FF0000"/>
                </a:solidFill>
              </a:rPr>
              <a:t>服务器端动态生成内容</a:t>
            </a:r>
            <a:r>
              <a:rPr lang="zh-CN" altLang="en-US" sz="1800" dirty="0">
                <a:solidFill>
                  <a:srgbClr val="000000"/>
                </a:solidFill>
              </a:rPr>
              <a:t>)</a:t>
            </a:r>
          </a:p>
          <a:p>
            <a:pPr>
              <a:defRPr sz="1000"/>
            </a:pPr>
            <a:endParaRPr lang="zh-CN" altLang="en-US" sz="1800" dirty="0">
              <a:solidFill>
                <a:srgbClr val="000000"/>
              </a:solidFill>
            </a:endParaRPr>
          </a:p>
          <a:p>
            <a:pPr>
              <a:defRPr sz="1000"/>
            </a:pPr>
            <a:r>
              <a:rPr lang="zh-CN" altLang="en-US" sz="1800" dirty="0">
                <a:solidFill>
                  <a:srgbClr val="000000"/>
                </a:solidFill>
              </a:rPr>
              <a:t>1994年，PHP</a:t>
            </a:r>
          </a:p>
          <a:p>
            <a:pPr>
              <a:defRPr sz="1000"/>
            </a:pPr>
            <a:endParaRPr lang="zh-CN" altLang="en-US" sz="1800" dirty="0">
              <a:solidFill>
                <a:srgbClr val="000000"/>
              </a:solidFill>
            </a:endParaRPr>
          </a:p>
          <a:p>
            <a:pPr>
              <a:defRPr sz="1000"/>
            </a:pPr>
            <a:r>
              <a:rPr lang="zh-CN" altLang="en-US" sz="1800" dirty="0">
                <a:solidFill>
                  <a:srgbClr val="000000"/>
                </a:solidFill>
              </a:rPr>
              <a:t>1996年，ASP</a:t>
            </a:r>
          </a:p>
          <a:p>
            <a:pPr>
              <a:defRPr sz="1000"/>
            </a:pPr>
            <a:endParaRPr lang="zh-CN" altLang="en-US" sz="1800" dirty="0">
              <a:solidFill>
                <a:srgbClr val="000000"/>
              </a:solidFill>
            </a:endParaRPr>
          </a:p>
          <a:p>
            <a:pPr>
              <a:defRPr sz="1000"/>
            </a:pPr>
            <a:r>
              <a:rPr lang="zh-CN" altLang="en-US" sz="1800" dirty="0">
                <a:solidFill>
                  <a:srgbClr val="000000"/>
                </a:solidFill>
              </a:rPr>
              <a:t>关键字：CGI(Common Gateway Interface )(Perl&amp;&amp;C&amp;&amp;Python)</a:t>
            </a:r>
          </a:p>
          <a:p>
            <a:pPr>
              <a:defRPr sz="1000"/>
            </a:pPr>
            <a:endParaRPr lang="zh-CN" altLang="en-US" sz="1800" dirty="0">
              <a:solidFill>
                <a:srgbClr val="000000"/>
              </a:solidFill>
            </a:endParaRPr>
          </a:p>
          <a:p>
            <a:pPr>
              <a:defRPr sz="1000"/>
            </a:pPr>
            <a:r>
              <a:rPr lang="zh-CN" altLang="en-US" sz="1800" dirty="0">
                <a:solidFill>
                  <a:srgbClr val="000000"/>
                </a:solidFill>
              </a:rPr>
              <a:t>技术特性：实现了客户端和服务器端的动态交互， 在程序代码中写html标记，是面向过程的开发方式，用多进程运行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57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000000"/>
                </a:solidFill>
              </a:rPr>
              <a:t>软件</a:t>
            </a:r>
            <a:r>
              <a:rPr lang="zh-CN" altLang="en-US" b="1" dirty="0">
                <a:solidFill>
                  <a:srgbClr val="000000"/>
                </a:solidFill>
              </a:rPr>
              <a:t>的两种架构形式</a:t>
            </a:r>
            <a:r>
              <a:rPr lang="zh-CN" altLang="en-US" dirty="0" smtClean="0">
                <a:solidFill>
                  <a:srgbClr val="000000"/>
                </a:solidFill>
              </a:rPr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  <a:defRPr sz="1000"/>
            </a:pPr>
            <a:r>
              <a:rPr lang="zh-CN" altLang="en-US" sz="1800" b="1" dirty="0">
                <a:solidFill>
                  <a:srgbClr val="000000"/>
                </a:solidFill>
              </a:rPr>
              <a:t>软件的两种架构形式</a:t>
            </a:r>
            <a:r>
              <a:rPr lang="zh-CN" altLang="en-US" sz="1800" dirty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50000"/>
              </a:lnSpc>
              <a:defRPr sz="1000"/>
            </a:pPr>
            <a:r>
              <a:rPr lang="zh-CN" altLang="en-US" sz="1800" dirty="0">
                <a:solidFill>
                  <a:srgbClr val="000000"/>
                </a:solidFill>
              </a:rPr>
              <a:t>C/S:  Client/Servler:客户端/服务器架构.</a:t>
            </a:r>
          </a:p>
          <a:p>
            <a:pPr>
              <a:lnSpc>
                <a:spcPct val="150000"/>
              </a:lnSpc>
              <a:defRPr sz="1000"/>
            </a:pPr>
            <a:r>
              <a:rPr lang="zh-CN" altLang="en-US" sz="1800" dirty="0">
                <a:solidFill>
                  <a:srgbClr val="000000"/>
                </a:solidFill>
              </a:rPr>
              <a:t>B/S:  Browser/Server:浏览器/服务器架构</a:t>
            </a:r>
            <a:r>
              <a:rPr lang="zh-CN" altLang="en-US" sz="1800" dirty="0" smtClean="0">
                <a:solidFill>
                  <a:srgbClr val="000000"/>
                </a:solidFill>
              </a:rPr>
              <a:t>.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 sz="1000"/>
            </a:pPr>
            <a:endParaRPr lang="zh-CN" altLang="en-US" sz="1800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21" y="2783877"/>
            <a:ext cx="4220977" cy="362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925" y="2820279"/>
            <a:ext cx="4422122" cy="367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00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000000"/>
                </a:solidFill>
              </a:rPr>
              <a:t>软件的两种架构形式</a:t>
            </a:r>
            <a:r>
              <a:rPr lang="zh-CN" altLang="en-US" dirty="0">
                <a:solidFill>
                  <a:srgbClr val="000000"/>
                </a:solidFill>
              </a:rPr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000"/>
            </a:pPr>
            <a:r>
              <a:rPr lang="zh-CN" altLang="en-US" sz="1600" dirty="0">
                <a:solidFill>
                  <a:srgbClr val="000000"/>
                </a:solidFill>
              </a:rPr>
              <a:t>C/S: 直接运行在电脑桌面的程序(需要安装).</a:t>
            </a:r>
          </a:p>
          <a:p>
            <a:pPr>
              <a:defRPr sz="1000"/>
            </a:pPr>
            <a:r>
              <a:rPr lang="zh-CN" altLang="en-US" sz="1600" b="1" dirty="0" smtClean="0">
                <a:solidFill>
                  <a:srgbClr val="000000"/>
                </a:solidFill>
              </a:rPr>
              <a:t>开发</a:t>
            </a:r>
            <a:r>
              <a:rPr lang="zh-CN" altLang="en-US" sz="1600" b="1" dirty="0">
                <a:solidFill>
                  <a:srgbClr val="000000"/>
                </a:solidFill>
              </a:rPr>
              <a:t>CS的技术</a:t>
            </a:r>
            <a:r>
              <a:rPr lang="zh-CN" altLang="en-US" sz="1600" dirty="0">
                <a:solidFill>
                  <a:srgbClr val="000000"/>
                </a:solidFill>
              </a:rPr>
              <a:t>:Java AWT/Swing,Delphi,VB,</a:t>
            </a:r>
            <a:r>
              <a:rPr lang="zh-CN" altLang="en-US" sz="1600" b="1" dirty="0">
                <a:solidFill>
                  <a:srgbClr val="000000"/>
                </a:solidFill>
              </a:rPr>
              <a:t>VC,</a:t>
            </a:r>
            <a:r>
              <a:rPr lang="zh-CN" altLang="en-US" sz="1600" dirty="0">
                <a:solidFill>
                  <a:srgbClr val="000000"/>
                </a:solidFill>
              </a:rPr>
              <a:t>C#等.</a:t>
            </a:r>
          </a:p>
          <a:p>
            <a:pPr>
              <a:defRPr sz="1000"/>
            </a:pPr>
            <a:r>
              <a:rPr lang="zh-CN" altLang="en-US" sz="1600" dirty="0" smtClean="0">
                <a:solidFill>
                  <a:srgbClr val="0000FF"/>
                </a:solidFill>
              </a:rPr>
              <a:t>特点</a:t>
            </a:r>
            <a:r>
              <a:rPr lang="zh-CN" altLang="en-US" sz="1600" dirty="0">
                <a:solidFill>
                  <a:srgbClr val="000000"/>
                </a:solidFill>
              </a:rPr>
              <a:t>:</a:t>
            </a:r>
            <a:r>
              <a:rPr lang="zh-CN" altLang="en-US" sz="1600" b="1" dirty="0">
                <a:solidFill>
                  <a:srgbClr val="000000"/>
                </a:solidFill>
              </a:rPr>
              <a:t>一般说来服务端,只负责了数据的存储,客户端,负责了界面的渲染和业务功能的实现</a:t>
            </a:r>
            <a:r>
              <a:rPr lang="zh-CN" altLang="en-US" sz="1600" dirty="0">
                <a:solidFill>
                  <a:srgbClr val="000000"/>
                </a:solidFill>
              </a:rPr>
              <a:t>.</a:t>
            </a:r>
          </a:p>
          <a:p>
            <a:pPr>
              <a:defRPr sz="1000"/>
            </a:pPr>
            <a:r>
              <a:rPr lang="zh-CN" altLang="en-US" sz="1600" b="1" dirty="0" smtClean="0">
                <a:solidFill>
                  <a:srgbClr val="000000"/>
                </a:solidFill>
              </a:rPr>
              <a:t>优点</a:t>
            </a:r>
            <a:r>
              <a:rPr lang="zh-CN" altLang="en-US" sz="1600" dirty="0">
                <a:solidFill>
                  <a:srgbClr val="000000"/>
                </a:solidFill>
              </a:rPr>
              <a:t>:界面,用户体验真的很好,</a:t>
            </a:r>
            <a:r>
              <a:rPr lang="zh-CN" altLang="en-US" sz="1600" b="1" dirty="0">
                <a:solidFill>
                  <a:srgbClr val="000000"/>
                </a:solidFill>
              </a:rPr>
              <a:t>比较安全等</a:t>
            </a:r>
            <a:r>
              <a:rPr lang="zh-CN" altLang="en-US" sz="1600" dirty="0">
                <a:solidFill>
                  <a:srgbClr val="000000"/>
                </a:solidFill>
              </a:rPr>
              <a:t>.</a:t>
            </a:r>
          </a:p>
          <a:p>
            <a:pPr>
              <a:defRPr sz="1000"/>
            </a:pPr>
            <a:r>
              <a:rPr lang="zh-CN" altLang="en-US" sz="1600" b="1" dirty="0" smtClean="0">
                <a:solidFill>
                  <a:srgbClr val="000000"/>
                </a:solidFill>
              </a:rPr>
              <a:t>缺点</a:t>
            </a:r>
            <a:r>
              <a:rPr lang="zh-CN" altLang="en-US" sz="1600" dirty="0">
                <a:solidFill>
                  <a:srgbClr val="000000"/>
                </a:solidFill>
              </a:rPr>
              <a:t>:升级麻烦,移植性差,所有的业务代码存放于客户端中,代码重复.</a:t>
            </a:r>
          </a:p>
          <a:p>
            <a:pPr>
              <a:defRPr sz="1000"/>
            </a:pPr>
            <a:endParaRPr lang="zh-CN" altLang="en-US" sz="1600" dirty="0">
              <a:solidFill>
                <a:srgbClr val="000000"/>
              </a:solidFill>
            </a:endParaRPr>
          </a:p>
          <a:p>
            <a:pPr marL="0" indent="0">
              <a:buNone/>
              <a:defRPr sz="1000"/>
            </a:pPr>
            <a:r>
              <a:rPr lang="zh-CN" altLang="en-US" sz="1600" dirty="0">
                <a:solidFill>
                  <a:srgbClr val="000000"/>
                </a:solidFill>
              </a:rPr>
              <a:t>B/S:通过浏览器访问的程序(Web应用).</a:t>
            </a:r>
          </a:p>
          <a:p>
            <a:pPr>
              <a:defRPr sz="1000"/>
            </a:pPr>
            <a:r>
              <a:rPr lang="zh-CN" altLang="en-US" sz="1600" dirty="0" smtClean="0">
                <a:solidFill>
                  <a:srgbClr val="000000"/>
                </a:solidFill>
              </a:rPr>
              <a:t>开发</a:t>
            </a:r>
            <a:r>
              <a:rPr lang="zh-CN" altLang="en-US" sz="1600" dirty="0">
                <a:solidFill>
                  <a:srgbClr val="000000"/>
                </a:solidFill>
              </a:rPr>
              <a:t>BS的技术</a:t>
            </a:r>
            <a:r>
              <a:rPr lang="zh-CN" altLang="en-US" sz="1600" dirty="0">
                <a:solidFill>
                  <a:srgbClr val="FF0000"/>
                </a:solidFill>
              </a:rPr>
              <a:t>:JSP,PHP</a:t>
            </a:r>
            <a:r>
              <a:rPr lang="zh-CN" altLang="en-US" sz="1600" dirty="0">
                <a:solidFill>
                  <a:srgbClr val="000000"/>
                </a:solidFill>
              </a:rPr>
              <a:t>,ASP等.</a:t>
            </a:r>
          </a:p>
          <a:p>
            <a:pPr>
              <a:defRPr sz="1000"/>
            </a:pPr>
            <a:r>
              <a:rPr lang="zh-CN" altLang="en-US" sz="1600" b="1" dirty="0" smtClean="0">
                <a:solidFill>
                  <a:srgbClr val="000000"/>
                </a:solidFill>
              </a:rPr>
              <a:t>特点</a:t>
            </a:r>
            <a:r>
              <a:rPr lang="zh-CN" altLang="en-US" sz="1600" dirty="0">
                <a:solidFill>
                  <a:srgbClr val="000000"/>
                </a:solidFill>
              </a:rPr>
              <a:t>:其实是一种特殊的C/S,</a:t>
            </a:r>
            <a:r>
              <a:rPr lang="zh-CN" altLang="en-US" sz="1600" b="1" dirty="0">
                <a:solidFill>
                  <a:srgbClr val="000000"/>
                </a:solidFill>
              </a:rPr>
              <a:t>因为浏览器就是客户端程序</a:t>
            </a:r>
            <a:r>
              <a:rPr lang="zh-CN" altLang="en-US" sz="1600" dirty="0">
                <a:solidFill>
                  <a:srgbClr val="000000"/>
                </a:solidFill>
              </a:rPr>
              <a:t>.</a:t>
            </a:r>
          </a:p>
          <a:p>
            <a:pPr>
              <a:defRPr sz="1000"/>
            </a:pPr>
            <a:r>
              <a:rPr lang="zh-CN" altLang="en-US" sz="1600" dirty="0" smtClean="0">
                <a:solidFill>
                  <a:srgbClr val="000000"/>
                </a:solidFill>
              </a:rPr>
              <a:t>服务</a:t>
            </a:r>
            <a:r>
              <a:rPr lang="zh-CN" altLang="en-US" sz="1600" dirty="0">
                <a:solidFill>
                  <a:srgbClr val="000000"/>
                </a:solidFill>
              </a:rPr>
              <a:t>端:负责了数据库的连接操作和所有的业务操作;</a:t>
            </a:r>
          </a:p>
          <a:p>
            <a:pPr>
              <a:defRPr sz="1000"/>
            </a:pPr>
            <a:r>
              <a:rPr lang="zh-CN" altLang="en-US" sz="1600" dirty="0" smtClean="0">
                <a:solidFill>
                  <a:srgbClr val="FF0000"/>
                </a:solidFill>
              </a:rPr>
              <a:t>客户端</a:t>
            </a:r>
            <a:r>
              <a:rPr lang="zh-CN" altLang="en-US" sz="1600" dirty="0">
                <a:solidFill>
                  <a:srgbClr val="FF0000"/>
                </a:solidFill>
              </a:rPr>
              <a:t>:只做界面渲染操作</a:t>
            </a:r>
            <a:r>
              <a:rPr lang="zh-CN" altLang="en-US" sz="1600" dirty="0">
                <a:solidFill>
                  <a:srgbClr val="000000"/>
                </a:solidFill>
              </a:rPr>
              <a:t>.</a:t>
            </a:r>
          </a:p>
          <a:p>
            <a:pPr>
              <a:defRPr sz="1000"/>
            </a:pPr>
            <a:r>
              <a:rPr lang="zh-CN" altLang="en-US" sz="1600" dirty="0" smtClean="0">
                <a:solidFill>
                  <a:srgbClr val="000000"/>
                </a:solidFill>
              </a:rPr>
              <a:t>优点</a:t>
            </a:r>
            <a:r>
              <a:rPr lang="zh-CN" altLang="en-US" sz="1600" dirty="0">
                <a:solidFill>
                  <a:srgbClr val="000000"/>
                </a:solidFill>
              </a:rPr>
              <a:t>:移植性高!因为业务功能全部在服务端实现,只需要升级服务端即可.</a:t>
            </a:r>
          </a:p>
          <a:p>
            <a:pPr>
              <a:defRPr sz="1000"/>
            </a:pPr>
            <a:r>
              <a:rPr lang="zh-CN" altLang="en-US" sz="1600" dirty="0" smtClean="0">
                <a:solidFill>
                  <a:srgbClr val="000000"/>
                </a:solidFill>
              </a:rPr>
              <a:t>缺点</a:t>
            </a:r>
            <a:r>
              <a:rPr lang="zh-CN" altLang="en-US" sz="1600" dirty="0">
                <a:solidFill>
                  <a:srgbClr val="000000"/>
                </a:solidFill>
              </a:rPr>
              <a:t>:界面不够华丽,功能不够丰富,用户体验不够好.不够安全.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65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Web</a:t>
            </a:r>
            <a:r>
              <a:rPr lang="zh-CN" altLang="en-US" dirty="0"/>
              <a:t>服务器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  <a:defRPr sz="1000"/>
            </a:pPr>
            <a:r>
              <a:rPr lang="zh-CN" altLang="en-US" sz="1800" b="1" dirty="0">
                <a:solidFill>
                  <a:srgbClr val="000000"/>
                </a:solidFill>
              </a:rPr>
              <a:t>BS架构的应用(Web应用),必须使用服务器,我们开发的应用是运行在服务器里面的</a:t>
            </a:r>
            <a:r>
              <a:rPr lang="zh-CN" altLang="en-US" sz="1800" dirty="0">
                <a:solidFill>
                  <a:srgbClr val="000000"/>
                </a:solidFill>
              </a:rPr>
              <a:t>.</a:t>
            </a:r>
          </a:p>
          <a:p>
            <a:pPr marL="0" indent="0">
              <a:lnSpc>
                <a:spcPct val="200000"/>
              </a:lnSpc>
              <a:buNone/>
              <a:defRPr sz="1000"/>
            </a:pPr>
            <a:r>
              <a:rPr lang="zh-CN" altLang="en-US" sz="1800" b="1" dirty="0">
                <a:solidFill>
                  <a:srgbClr val="000000"/>
                </a:solidFill>
              </a:rPr>
              <a:t>服务器</a:t>
            </a:r>
            <a:r>
              <a:rPr lang="zh-CN" altLang="en-US" sz="1800" dirty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200000"/>
              </a:lnSpc>
              <a:defRPr sz="1000"/>
            </a:pPr>
            <a:r>
              <a:rPr lang="zh-CN" altLang="en-US" sz="1800" dirty="0" smtClean="0">
                <a:solidFill>
                  <a:srgbClr val="000000"/>
                </a:solidFill>
              </a:rPr>
              <a:t>第一</a:t>
            </a:r>
            <a:r>
              <a:rPr lang="zh-CN" altLang="en-US" sz="1800" dirty="0">
                <a:solidFill>
                  <a:srgbClr val="000000"/>
                </a:solidFill>
              </a:rPr>
              <a:t>种理解: 其实就是一个软件:软件服务器,Tomcat.</a:t>
            </a:r>
          </a:p>
          <a:p>
            <a:pPr>
              <a:lnSpc>
                <a:spcPct val="200000"/>
              </a:lnSpc>
              <a:defRPr sz="1000"/>
            </a:pPr>
            <a:r>
              <a:rPr lang="zh-CN" altLang="en-US" sz="1800" dirty="0" smtClean="0">
                <a:solidFill>
                  <a:srgbClr val="000000"/>
                </a:solidFill>
              </a:rPr>
              <a:t>第二</a:t>
            </a:r>
            <a:r>
              <a:rPr lang="zh-CN" altLang="en-US" sz="1800" dirty="0">
                <a:solidFill>
                  <a:srgbClr val="000000"/>
                </a:solidFill>
              </a:rPr>
              <a:t>种理解: 其实就是一台电脑:硬件服务器,按照了软件服务器.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05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Web</a:t>
            </a:r>
            <a:r>
              <a:rPr lang="zh-CN" altLang="en-US" dirty="0"/>
              <a:t>服务器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  <a:defRPr sz="1000"/>
            </a:pPr>
            <a:r>
              <a:rPr lang="zh-CN" altLang="en-US" sz="1800" dirty="0">
                <a:solidFill>
                  <a:srgbClr val="000000"/>
                </a:solidFill>
              </a:rPr>
              <a:t>JavaWeb中</a:t>
            </a:r>
            <a:r>
              <a:rPr lang="zh-CN" altLang="en-US" sz="1800" b="1" dirty="0">
                <a:solidFill>
                  <a:srgbClr val="000000"/>
                </a:solidFill>
              </a:rPr>
              <a:t>服务器的分类</a:t>
            </a:r>
            <a:r>
              <a:rPr lang="zh-CN" altLang="en-US" sz="1800" dirty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50000"/>
              </a:lnSpc>
              <a:defRPr sz="1000"/>
            </a:pPr>
            <a:r>
              <a:rPr lang="zh-CN" altLang="en-US" sz="1800" dirty="0" smtClean="0">
                <a:solidFill>
                  <a:srgbClr val="000000"/>
                </a:solidFill>
              </a:rPr>
              <a:t>HTTP</a:t>
            </a:r>
            <a:r>
              <a:rPr lang="zh-CN" altLang="en-US" sz="1800" dirty="0">
                <a:solidFill>
                  <a:srgbClr val="000000"/>
                </a:solidFill>
              </a:rPr>
              <a:t>服务器,提供了静态网页的运行支持.</a:t>
            </a:r>
          </a:p>
          <a:p>
            <a:pPr>
              <a:lnSpc>
                <a:spcPct val="150000"/>
              </a:lnSpc>
              <a:defRPr sz="1000"/>
            </a:pPr>
            <a:r>
              <a:rPr lang="zh-CN" altLang="en-US" sz="1800" dirty="0" smtClean="0">
                <a:solidFill>
                  <a:srgbClr val="000000"/>
                </a:solidFill>
              </a:rPr>
              <a:t>Web</a:t>
            </a:r>
            <a:r>
              <a:rPr lang="zh-CN" altLang="en-US" sz="1800" dirty="0">
                <a:solidFill>
                  <a:srgbClr val="000000"/>
                </a:solidFill>
              </a:rPr>
              <a:t>服务器,提供了动态和静态网页运行的能力.比如:Tomcat,Jetty等.</a:t>
            </a:r>
          </a:p>
          <a:p>
            <a:pPr marL="0" indent="0">
              <a:lnSpc>
                <a:spcPct val="150000"/>
              </a:lnSpc>
              <a:buNone/>
              <a:defRPr sz="1000"/>
            </a:pPr>
            <a:r>
              <a:rPr lang="zh-CN" altLang="en-US" sz="1800" b="1" dirty="0" smtClean="0">
                <a:solidFill>
                  <a:srgbClr val="000000"/>
                </a:solidFill>
              </a:rPr>
              <a:t>注意</a:t>
            </a:r>
            <a:r>
              <a:rPr lang="zh-CN" altLang="en-US" sz="1800" dirty="0">
                <a:solidFill>
                  <a:srgbClr val="000000"/>
                </a:solidFill>
              </a:rPr>
              <a:t>:仅仅只是实现了JavaEE中13种技术规范中的一部分(JSP/Servlet),所以只能运行JSP/Servlet. 我们把Web服务器,也称之为Servlet容器,</a:t>
            </a:r>
            <a:r>
              <a:rPr lang="zh-CN" altLang="en-US" sz="1800" dirty="0">
                <a:solidFill>
                  <a:srgbClr val="FF0000"/>
                </a:solidFill>
              </a:rPr>
              <a:t>JavaEE中的EJB是不支持运行</a:t>
            </a:r>
            <a:r>
              <a:rPr lang="zh-CN" altLang="en-US" sz="18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  <a:defRPr sz="1000"/>
            </a:pPr>
            <a:r>
              <a:rPr lang="zh-CN" altLang="en-US" sz="1800" dirty="0" smtClean="0">
                <a:solidFill>
                  <a:srgbClr val="000000"/>
                </a:solidFill>
              </a:rPr>
              <a:t>应用</a:t>
            </a:r>
            <a:r>
              <a:rPr lang="zh-CN" altLang="en-US" sz="1800" dirty="0">
                <a:solidFill>
                  <a:srgbClr val="000000"/>
                </a:solidFill>
              </a:rPr>
              <a:t>服务器:提供了静态网页的支持,同时也支持JavaEE中的13种技术,支持EJB.</a:t>
            </a:r>
          </a:p>
          <a:p>
            <a:pPr>
              <a:lnSpc>
                <a:spcPct val="150000"/>
              </a:lnSpc>
              <a:defRPr sz="1000"/>
            </a:pPr>
            <a:r>
              <a:rPr lang="zh-CN" altLang="en-US" sz="1800" dirty="0" smtClean="0">
                <a:solidFill>
                  <a:srgbClr val="000000"/>
                </a:solidFill>
              </a:rPr>
              <a:t>TomEE</a:t>
            </a:r>
            <a:r>
              <a:rPr lang="zh-CN" altLang="en-US" sz="1800" dirty="0">
                <a:solidFill>
                  <a:srgbClr val="000000"/>
                </a:solidFill>
              </a:rPr>
              <a:t>,</a:t>
            </a:r>
            <a:r>
              <a:rPr lang="zh-CN" altLang="en-US" sz="1800" dirty="0">
                <a:solidFill>
                  <a:srgbClr val="FF0000"/>
                </a:solidFill>
              </a:rPr>
              <a:t>WebSphere(IBM),WebLogic(Oracle)</a:t>
            </a:r>
            <a:r>
              <a:rPr lang="zh-CN" altLang="en-US" sz="1800" dirty="0">
                <a:solidFill>
                  <a:srgbClr val="000000"/>
                </a:solidFill>
              </a:rPr>
              <a:t>,JBoss(red hat),免费的等</a:t>
            </a:r>
            <a:r>
              <a:rPr lang="zh-CN" altLang="en-US" sz="1800" dirty="0" smtClean="0">
                <a:solidFill>
                  <a:srgbClr val="000000"/>
                </a:solidFill>
              </a:rPr>
              <a:t>.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 sz="1000"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lnSpc>
                <a:spcPts val="1500"/>
              </a:lnSpc>
              <a:buNone/>
              <a:defRPr sz="1000"/>
            </a:pPr>
            <a:r>
              <a:rPr lang="zh-CN" altLang="en-US" sz="1800" b="1" dirty="0" smtClean="0">
                <a:solidFill>
                  <a:srgbClr val="000000"/>
                </a:solidFill>
              </a:rPr>
              <a:t>Tomcat</a:t>
            </a:r>
            <a:r>
              <a:rPr lang="zh-CN" altLang="en-US" sz="1800" b="1" dirty="0">
                <a:solidFill>
                  <a:srgbClr val="000000"/>
                </a:solidFill>
              </a:rPr>
              <a:t>服务器</a:t>
            </a:r>
            <a:r>
              <a:rPr lang="zh-CN" altLang="en-US" sz="1800" dirty="0">
                <a:solidFill>
                  <a:srgbClr val="000000"/>
                </a:solidFill>
              </a:rPr>
              <a:t>:Apache组织提供的开源的,由Java语言编写的,实现了JavaEE中部分的规范.</a:t>
            </a:r>
          </a:p>
          <a:p>
            <a:pPr marL="0" indent="0">
              <a:lnSpc>
                <a:spcPts val="1400"/>
              </a:lnSpc>
              <a:buNone/>
              <a:defRPr sz="1000"/>
            </a:pPr>
            <a:r>
              <a:rPr lang="zh-CN" altLang="en-US" sz="1800" dirty="0">
                <a:solidFill>
                  <a:srgbClr val="000000"/>
                </a:solidFill>
              </a:rPr>
              <a:t>    解析JSP最快的服务器,使用最广泛的服务器.</a:t>
            </a:r>
          </a:p>
          <a:p>
            <a:pPr>
              <a:lnSpc>
                <a:spcPct val="150000"/>
              </a:lnSpc>
              <a:defRPr sz="1000"/>
            </a:pPr>
            <a:endParaRPr lang="zh-CN" altLang="en-US" sz="1800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76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Tomcat</a:t>
            </a:r>
            <a:r>
              <a:rPr lang="zh-CN" altLang="en-US" dirty="0"/>
              <a:t>的安装和使用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、下载跟操作系统匹配的版本 </a:t>
            </a:r>
            <a:r>
              <a:rPr lang="en-US" altLang="zh-CN" dirty="0" smtClean="0"/>
              <a:t>Tomcat8.5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、解压到当前文件夹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、在环境变量中的系统变量新建一个变量</a:t>
            </a:r>
            <a:r>
              <a:rPr lang="en-US" altLang="zh-CN" dirty="0" smtClean="0"/>
              <a:t>CATALINA_HOM  </a:t>
            </a:r>
            <a:r>
              <a:rPr lang="zh-CN" altLang="en-US" dirty="0" smtClean="0"/>
              <a:t>值为：解压的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根目录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、在环境变量中的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变量，新增一个值为到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、打开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目录，找到</a:t>
            </a:r>
            <a:r>
              <a:rPr lang="en-US" altLang="zh-CN" dirty="0" smtClean="0"/>
              <a:t>startup.bat  </a:t>
            </a:r>
            <a:r>
              <a:rPr lang="zh-CN" altLang="en-US" dirty="0" smtClean="0"/>
              <a:t>双击启动（没有报错，闪退 证明启动成功）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、打开浏览器输入</a:t>
            </a:r>
            <a:r>
              <a:rPr lang="en-US" altLang="zh-CN" dirty="0" smtClean="0"/>
              <a:t>127.0.0.1(localhost):8080  </a:t>
            </a:r>
            <a:r>
              <a:rPr lang="zh-CN" altLang="en-US" dirty="0" smtClean="0"/>
              <a:t>出现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主页证明服务器启动成功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注：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的环境变量需要已经配置好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73486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3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3C3"/>
      </a:accent1>
      <a:accent2>
        <a:srgbClr val="01B0F1"/>
      </a:accent2>
      <a:accent3>
        <a:srgbClr val="0073C3"/>
      </a:accent3>
      <a:accent4>
        <a:srgbClr val="01B0F1"/>
      </a:accent4>
      <a:accent5>
        <a:srgbClr val="0073C3"/>
      </a:accent5>
      <a:accent6>
        <a:srgbClr val="01B0F1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3" id="{004E4167-9B53-447F-97A0-CCD370E07498}" vid="{9ED71E1D-1848-43CA-84DC-8A26D9D48B6D}"/>
    </a:ext>
  </a:extLst>
</a:theme>
</file>

<file path=ppt/theme/theme2.xml><?xml version="1.0" encoding="utf-8"?>
<a:theme xmlns:a="http://schemas.openxmlformats.org/drawingml/2006/main" name="主题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ren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q"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q"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Tare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re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4" id="{3398780B-FB40-4256-AADD-8D68729B53AB}" vid="{7F786514-8158-4B17-9AEE-6C1EDC2C418D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EEHOP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ren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q"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q"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Tare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re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主题3</Template>
  <TotalTime>388</TotalTime>
  <Words>2516</Words>
  <Application>Microsoft Office PowerPoint</Application>
  <PresentationFormat>宽屏</PresentationFormat>
  <Paragraphs>213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Aharoni</vt:lpstr>
      <vt:lpstr>Courier</vt:lpstr>
      <vt:lpstr>创艺简老宋</vt:lpstr>
      <vt:lpstr>创艺简中圆</vt:lpstr>
      <vt:lpstr>宋体</vt:lpstr>
      <vt:lpstr>微软雅黑</vt:lpstr>
      <vt:lpstr>Arial</vt:lpstr>
      <vt:lpstr>Arial Black</vt:lpstr>
      <vt:lpstr>Calibri</vt:lpstr>
      <vt:lpstr>Verdana</vt:lpstr>
      <vt:lpstr>Wingdings</vt:lpstr>
      <vt:lpstr>主题3</vt:lpstr>
      <vt:lpstr>主题4</vt:lpstr>
      <vt:lpstr>自定义设计方案</vt:lpstr>
      <vt:lpstr>1_SEEHOPE</vt:lpstr>
      <vt:lpstr>Tomcat和Http</vt:lpstr>
      <vt:lpstr>本章学习内容</vt:lpstr>
      <vt:lpstr>JavaWeb的发展历程:</vt:lpstr>
      <vt:lpstr>JavaWeb的发展历程:</vt:lpstr>
      <vt:lpstr>软件的两种架构形式:</vt:lpstr>
      <vt:lpstr>软件的两种架构形式:</vt:lpstr>
      <vt:lpstr>Web服务器 </vt:lpstr>
      <vt:lpstr>Web服务器 </vt:lpstr>
      <vt:lpstr>Tomcat的安装和使用 </vt:lpstr>
      <vt:lpstr>Tomcat的常见错误 </vt:lpstr>
      <vt:lpstr>Tomcat常见配置</vt:lpstr>
      <vt:lpstr>JavaWeb项目结构 </vt:lpstr>
      <vt:lpstr>JavaWeb</vt:lpstr>
      <vt:lpstr>Eclipse搭建JavaWeb项目 </vt:lpstr>
      <vt:lpstr>Eclipse搭建JavaWeb项目 </vt:lpstr>
      <vt:lpstr>部署Web项目（方式一）</vt:lpstr>
      <vt:lpstr>部署Web项目（方式二）</vt:lpstr>
      <vt:lpstr>部署Web项目（方式二）</vt:lpstr>
      <vt:lpstr>HTTP协议</vt:lpstr>
      <vt:lpstr>HTTP协议</vt:lpstr>
      <vt:lpstr>HTTP和HTTPS</vt:lpstr>
      <vt:lpstr>浏览器调试工具</vt:lpstr>
      <vt:lpstr>请求信息 (了解)</vt:lpstr>
      <vt:lpstr>响应消息(了解)</vt:lpstr>
      <vt:lpstr>GET和POST请求的区别(面试)</vt:lpstr>
      <vt:lpstr>GET和POST请求的区别(面试)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Tomcat和Http</dc:title>
  <dc:creator>lxgy</dc:creator>
  <cp:lastModifiedBy>lxgy</cp:lastModifiedBy>
  <cp:revision>83</cp:revision>
  <dcterms:created xsi:type="dcterms:W3CDTF">2018-11-20T08:49:02Z</dcterms:created>
  <dcterms:modified xsi:type="dcterms:W3CDTF">2018-11-21T06:40:23Z</dcterms:modified>
</cp:coreProperties>
</file>