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7" r:id="rId3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2035" autoAdjust="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2E3B5-B50C-482E-A993-9DB6937789C7}" type="datetimeFigureOut">
              <a:rPr lang="zh-CN" altLang="en-US" smtClean="0"/>
              <a:t>2018/11/22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11EF8-BE5E-45DC-9F61-FA4A9CB13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8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net.seehope.servlet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java.io.IOException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javax.servlet.ServletException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javax.servlet.http.HttpServlet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javax.servlet.http.HttpServletRequest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javax.servlet.http.HttpServletResponse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@author </a:t>
            </a:r>
            <a:r>
              <a:rPr lang="en-US" altLang="zh-CN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lxgy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============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我的第一个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Servlet.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url:/*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MyFirstServlet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HttpServlet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static final long </a:t>
            </a:r>
            <a:r>
              <a:rPr lang="en-US" altLang="zh-CN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serialVersionUID</a:t>
            </a:r>
            <a:r>
              <a:rPr lang="en-US" altLang="zh-CN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1L;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 void service(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HttpServletRequest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request,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HttpServletResponse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response)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 Auto-generated method stub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response.getWriter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().print("my first servlet~");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配置文件：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&lt;?xml version=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"1.0" encoding="UTF-8"?&gt;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&lt;web-app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xmlns:xsi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"http://www.w3.org/2001/XMLSchema-instance"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"http://xmlns.jcp.org/xml/ns/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javaee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xsi:schemaLocation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"http://xmlns.jcp.org/xml/ns/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javaee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http://xmlns.jcp.org/xml/ns/javaee/web-app_3_1.xsd"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altLang="zh-CN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WebApp_ID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version="3.1"&gt;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&lt;display-name&gt;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servlet-demo&lt;/display-name&gt;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&lt;welcome-file-list&gt;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&lt;welcome-file&gt;index.html&lt;/welcome-file&gt;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&lt;welcome-file&gt;index.htm&lt;/welcome-file&gt;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index.jsp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&lt;/welcome-file&gt;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&lt;welcome-file&gt;default.html&lt;/welcome-file&gt;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&lt;welcome-file&gt;default.htm&lt;/welcome-file&gt;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&lt;welcome-file&gt;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default.jsp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&lt;/welcome-file&gt;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&lt;/welcome-file-list&gt;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MyFirstServlet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&lt;servlet-class&gt;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net.seehope.servlet.MyFirstServlet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&lt;/servlet-class&gt;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&lt;/servlet&gt;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&lt;servlet-mapping&gt;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&lt;servlet-name&gt;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MyFirstServlet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&lt;/servlet-name&gt;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-pattern&gt;/*&lt;/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-pattern&gt;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&lt;/servlet-mapping&gt;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&lt;/web-app&gt;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11EF8-BE5E-45DC-9F61-FA4A9CB13D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5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46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61AAB-3251-4FF5-8C01-53E6261E3705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7B420-0EE2-43F3-AE78-E5928398C5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8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80AA1-E6B0-4025-98BB-DD92DFA9A35E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2D818-CCED-4550-A32C-7DAE8B3437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8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9EF6C-3839-4FF5-A68C-33A43E4297C7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B3D18-BE38-4701-9B6E-5E0DEAE79B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08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C69EF-4D50-42CB-A70E-9BC56B9FB737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1C58F-284E-4628-9150-12ADC7D8EF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08929-5BE8-4BAC-9035-66516B762DD6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054C7-E2A3-41D3-BA7F-FAA78E91117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30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73D1-D732-4C82-95D7-080A0B205E51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95C0C-3A34-45D4-A07A-980B135B12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38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72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chemeClr val="bg2">
              <a:alpha val="18039"/>
            </a:schemeClr>
          </a:solidFill>
          <a:ln>
            <a:noFill/>
          </a:ln>
          <a:extLst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  <a:defRPr/>
            </a:pPr>
            <a:endParaRPr lang="en-US" altLang="zh-CN" sz="2000" dirty="0" smtClean="0">
              <a:latin typeface="宋体" pitchFamily="2" charset="-122"/>
            </a:endParaRP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9AFD3D8-27BC-4C63-9234-BBEFDF2D54D1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6912768" cy="5760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i="0">
                <a:solidFill>
                  <a:schemeClr val="tx2">
                    <a:lumMod val="75000"/>
                  </a:schemeClr>
                </a:solidFill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340768"/>
            <a:ext cx="10808725" cy="41148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03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97E1E8BD-71E5-484F-B98C-BECA54C0783E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3" name="页脚占位符 17"/>
          <p:cNvSpPr>
            <a:spLocks noGrp="1"/>
          </p:cNvSpPr>
          <p:nvPr>
            <p:ph type="ftr" sz="quarter" idx="10"/>
          </p:nvPr>
        </p:nvSpPr>
        <p:spPr>
          <a:xfrm>
            <a:off x="719667" y="6237289"/>
            <a:ext cx="7594600" cy="365125"/>
          </a:xfrm>
        </p:spPr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73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2835127A-018C-4A3F-BAC2-D584810B2E7A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656"/>
            <a:ext cx="7440149" cy="49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i="0">
                <a:solidFill>
                  <a:schemeClr val="tx2">
                    <a:lumMod val="75000"/>
                  </a:schemeClr>
                </a:solidFill>
                <a:ea typeface="创艺简老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349" y="1546448"/>
            <a:ext cx="5638800" cy="41148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1349" y="1546448"/>
            <a:ext cx="5638800" cy="41148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60648"/>
            <a:ext cx="6912768" cy="576064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340768"/>
            <a:ext cx="10808725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92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94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03" y="260648"/>
            <a:ext cx="6240693" cy="490066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tx2">
                    <a:lumMod val="75000"/>
                  </a:schemeClr>
                </a:solidFill>
                <a:ea typeface="创艺简中圆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349" y="1546448"/>
            <a:ext cx="56388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1349" y="1546448"/>
            <a:ext cx="56388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14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3DEBD-F075-46BD-B344-E1E66800D3FB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E1EEF-6FFC-4934-AF1E-768E34E286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6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FA7B2-89D6-4CDD-9C16-F1AD7B9A98CF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70E33-2927-4819-965F-4862688054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3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B01F1-16FA-479B-952D-CDDB635C0A70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2B339-A29B-486D-BB6E-01A1B5984B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4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83EEB-0218-4B2A-AB6A-6838E01A1E2D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567CDB-A76B-4A5F-95B0-84271E3430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0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0409D-1C46-417E-ACEA-2921BDD158C0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A752-C1B1-40F1-A2A2-CF6915F99E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5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jpeg"/><Relationship Id="rId5" Type="http://schemas.openxmlformats.org/officeDocument/2006/relationships/theme" Target="../theme/theme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 txBox="1">
            <a:spLocks noChangeArrowheads="1"/>
          </p:cNvSpPr>
          <p:nvPr/>
        </p:nvSpPr>
        <p:spPr bwMode="auto">
          <a:xfrm>
            <a:off x="0" y="908050"/>
            <a:ext cx="12192000" cy="5949950"/>
          </a:xfrm>
          <a:prstGeom prst="rect">
            <a:avLst/>
          </a:prstGeom>
          <a:solidFill>
            <a:schemeClr val="bg2">
              <a:alpha val="18039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  <a:defRPr/>
            </a:pPr>
            <a:endParaRPr lang="en-US" altLang="zh-CN" sz="2000" smtClean="0">
              <a:latin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412875"/>
            <a:ext cx="1012824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b</a:t>
            </a:r>
          </a:p>
          <a:p>
            <a:pPr lvl="2"/>
            <a:r>
              <a:rPr lang="en-US" altLang="zh-CN" smtClean="0"/>
              <a:t>c</a:t>
            </a:r>
          </a:p>
          <a:p>
            <a:pPr lvl="3"/>
            <a:r>
              <a:rPr lang="en-US" altLang="zh-CN" smtClean="0"/>
              <a:t>d</a:t>
            </a:r>
          </a:p>
          <a:p>
            <a:pPr lvl="4"/>
            <a:r>
              <a:rPr lang="en-US" altLang="zh-CN" smtClean="0"/>
              <a:t>e</a:t>
            </a:r>
          </a:p>
        </p:txBody>
      </p:sp>
      <p:sp>
        <p:nvSpPr>
          <p:cNvPr id="568331" name="Line 11"/>
          <p:cNvSpPr>
            <a:spLocks noChangeShapeType="1"/>
          </p:cNvSpPr>
          <p:nvPr/>
        </p:nvSpPr>
        <p:spPr bwMode="auto">
          <a:xfrm>
            <a:off x="1" y="914400"/>
            <a:ext cx="12240684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568333" name="AutoShape 13"/>
          <p:cNvSpPr>
            <a:spLocks noChangeArrowheads="1"/>
          </p:cNvSpPr>
          <p:nvPr/>
        </p:nvSpPr>
        <p:spPr bwMode="auto">
          <a:xfrm>
            <a:off x="5712885" y="60213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0F1DBA0A-F471-4084-8461-F8BE5A30D1EC}" type="slidenum">
              <a:rPr lang="en-US" altLang="en-US" sz="1200"/>
              <a:pPr algn="ctr"/>
              <a:t>‹#›</a:t>
            </a:fld>
            <a:endParaRPr lang="zh-CN" altLang="en-US" sz="2000">
              <a:solidFill>
                <a:schemeClr val="hlink"/>
              </a:solidFill>
              <a:latin typeface="Courier"/>
            </a:endParaRPr>
          </a:p>
        </p:txBody>
      </p:sp>
      <p:pic>
        <p:nvPicPr>
          <p:cNvPr id="1030" name="Picture 19" descr="E:\思普\marketing\design\前台字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484" y="188914"/>
            <a:ext cx="12954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 descr="s_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2" y="541339"/>
            <a:ext cx="679449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s_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52" y="549275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2" descr="s_0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554038"/>
            <a:ext cx="679451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3" descr="s_0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52" y="565150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624418" y="333375"/>
            <a:ext cx="8832849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800" smtClean="0">
                <a:solidFill>
                  <a:srgbClr val="17375E"/>
                </a:solidFill>
                <a:latin typeface="Arial Black" panose="020B0A04020102020204" pitchFamily="34" charset="0"/>
                <a:ea typeface="创艺简中圆"/>
                <a:cs typeface="创艺简中圆"/>
              </a:rPr>
              <a:t> </a:t>
            </a:r>
            <a:endParaRPr lang="zh-CN" altLang="en-US" sz="1800" smtClean="0">
              <a:solidFill>
                <a:srgbClr val="17375E"/>
              </a:solidFill>
              <a:ea typeface="创艺简中圆"/>
              <a:cs typeface="创艺简中圆"/>
            </a:endParaRPr>
          </a:p>
        </p:txBody>
      </p:sp>
      <p:sp>
        <p:nvSpPr>
          <p:cNvPr id="1036" name="Text Box 10"/>
          <p:cNvSpPr txBox="1">
            <a:spLocks noChangeArrowheads="1"/>
          </p:cNvSpPr>
          <p:nvPr/>
        </p:nvSpPr>
        <p:spPr bwMode="auto">
          <a:xfrm>
            <a:off x="9745133" y="6596064"/>
            <a:ext cx="2446867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100" smtClean="0">
                <a:latin typeface="Arial Black" panose="020B0A04020102020204" pitchFamily="34" charset="0"/>
                <a:sym typeface="Wingdings" panose="05000000000000000000" pitchFamily="2" charset="2"/>
              </a:rPr>
              <a:t>版权所有 翻录必究</a:t>
            </a:r>
            <a:endParaRPr lang="en-US" altLang="zh-CN" sz="1100" smtClean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993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649340-38AD-4C41-B6C6-4899F7067E2F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24C6609-722E-422B-AF0E-284EA301AE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9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412875"/>
            <a:ext cx="1012824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b</a:t>
            </a:r>
          </a:p>
          <a:p>
            <a:pPr lvl="2"/>
            <a:r>
              <a:rPr lang="en-US" altLang="zh-CN" smtClean="0"/>
              <a:t>c</a:t>
            </a:r>
          </a:p>
          <a:p>
            <a:pPr lvl="3"/>
            <a:r>
              <a:rPr lang="en-US" altLang="zh-CN" smtClean="0"/>
              <a:t>d</a:t>
            </a:r>
          </a:p>
          <a:p>
            <a:pPr lvl="4"/>
            <a:r>
              <a:rPr lang="en-US" altLang="zh-CN" smtClean="0"/>
              <a:t>e</a:t>
            </a:r>
          </a:p>
        </p:txBody>
      </p:sp>
      <p:sp>
        <p:nvSpPr>
          <p:cNvPr id="568331" name="Line 11"/>
          <p:cNvSpPr>
            <a:spLocks noChangeShapeType="1"/>
          </p:cNvSpPr>
          <p:nvPr/>
        </p:nvSpPr>
        <p:spPr bwMode="auto">
          <a:xfrm>
            <a:off x="1" y="914400"/>
            <a:ext cx="12240684" cy="0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1028" name="AutoShape 13"/>
          <p:cNvSpPr>
            <a:spLocks noChangeArrowheads="1"/>
          </p:cNvSpPr>
          <p:nvPr/>
        </p:nvSpPr>
        <p:spPr bwMode="auto">
          <a:xfrm>
            <a:off x="10896601" y="6237288"/>
            <a:ext cx="478367" cy="404812"/>
          </a:xfrm>
          <a:prstGeom prst="star8">
            <a:avLst>
              <a:gd name="adj" fmla="val 38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4DA8A2F0-75DE-4C04-96D3-D835D83C0AC6}" type="slidenum">
              <a:rPr lang="en-US" altLang="en-US" sz="1000">
                <a:solidFill>
                  <a:srgbClr val="003366"/>
                </a:solidFill>
              </a:rPr>
              <a:pPr algn="ctr"/>
              <a:t>‹#›</a:t>
            </a:fld>
            <a:endParaRPr lang="zh-CN" altLang="en-US" sz="1000">
              <a:solidFill>
                <a:srgbClr val="003366"/>
              </a:solidFill>
              <a:latin typeface="Courier"/>
            </a:endParaRPr>
          </a:p>
        </p:txBody>
      </p:sp>
      <p:pic>
        <p:nvPicPr>
          <p:cNvPr id="3077" name="Picture 10" descr="s_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2" y="760414"/>
            <a:ext cx="679449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1" descr="s_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52" y="768350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2" descr="s_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773113"/>
            <a:ext cx="679451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3" descr="s_0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52" y="784225"/>
            <a:ext cx="679449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24418" y="333375"/>
            <a:ext cx="8832849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800" smtClean="0">
                <a:solidFill>
                  <a:srgbClr val="17375E"/>
                </a:solidFill>
                <a:latin typeface="Arial Black" pitchFamily="34" charset="0"/>
                <a:ea typeface="创艺简中圆" pitchFamily="2" charset="-122"/>
              </a:rPr>
              <a:t> </a:t>
            </a:r>
            <a:endParaRPr lang="zh-CN" altLang="en-US" sz="1800" smtClean="0">
              <a:solidFill>
                <a:srgbClr val="17375E"/>
              </a:solidFill>
              <a:ea typeface="创艺简中圆" pitchFamily="2" charset="-122"/>
            </a:endParaRPr>
          </a:p>
        </p:txBody>
      </p:sp>
      <p:sp>
        <p:nvSpPr>
          <p:cNvPr id="3082" name="标题占位符 14"/>
          <p:cNvSpPr>
            <a:spLocks noGrp="1"/>
          </p:cNvSpPr>
          <p:nvPr>
            <p:ph type="title"/>
          </p:nvPr>
        </p:nvSpPr>
        <p:spPr bwMode="auto">
          <a:xfrm>
            <a:off x="334433" y="260350"/>
            <a:ext cx="798406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516467" y="6237289"/>
            <a:ext cx="7596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3084" name="Picture 16" descr="C:\Users\Administrator\Desktop\logo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1" y="285750"/>
            <a:ext cx="17145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71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创艺简老宋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pitchFamily="34" charset="0"/>
          <a:ea typeface="创艺简老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 i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Servlet</a:t>
            </a:r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整理：赖贵阳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1058378595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72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Servlet</a:t>
            </a:r>
            <a:r>
              <a:rPr lang="zh-CN" altLang="en-US" b="1" dirty="0" smtClean="0"/>
              <a:t>生命周期</a:t>
            </a:r>
            <a:r>
              <a:rPr lang="en-US" altLang="zh-CN" b="1" dirty="0" smtClean="0"/>
              <a:t>--</a:t>
            </a:r>
            <a:r>
              <a:rPr lang="en-US" altLang="zh-CN" b="1" dirty="0" err="1" smtClean="0"/>
              <a:t>init</a:t>
            </a:r>
            <a:r>
              <a:rPr lang="en-US" altLang="zh-CN" b="1" dirty="0"/>
              <a:t>() 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方法被设计成只调用一次。它在第一次创建 </a:t>
            </a:r>
            <a:r>
              <a:rPr lang="en-US" altLang="zh-CN" dirty="0"/>
              <a:t>Servlet </a:t>
            </a:r>
            <a:r>
              <a:rPr lang="zh-CN" altLang="en-US" dirty="0"/>
              <a:t>时被调用，在后续每次用户请求时不再</a:t>
            </a:r>
            <a:r>
              <a:rPr lang="zh-CN" altLang="en-US" dirty="0" smtClean="0"/>
              <a:t>调用。</a:t>
            </a:r>
            <a:r>
              <a:rPr lang="zh-CN" altLang="en-US" dirty="0"/>
              <a:t>因此，它是用于一次性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r>
              <a:rPr lang="en-US" altLang="zh-CN" dirty="0"/>
              <a:t>Servlet </a:t>
            </a:r>
            <a:r>
              <a:rPr lang="zh-CN" altLang="en-US" dirty="0"/>
              <a:t>创建</a:t>
            </a:r>
            <a:r>
              <a:rPr lang="zh-CN" altLang="en-US" dirty="0">
                <a:solidFill>
                  <a:srgbClr val="FF0000"/>
                </a:solidFill>
              </a:rPr>
              <a:t>于</a:t>
            </a:r>
            <a:r>
              <a:rPr lang="zh-CN" altLang="en-US" dirty="0"/>
              <a:t>用户第一次调用对应于该 </a:t>
            </a:r>
            <a:r>
              <a:rPr lang="en-US" altLang="zh-CN" dirty="0"/>
              <a:t>Servlet </a:t>
            </a:r>
            <a:r>
              <a:rPr lang="zh-CN" altLang="en-US" dirty="0"/>
              <a:t>的 </a:t>
            </a:r>
            <a:r>
              <a:rPr lang="en-US" altLang="zh-CN" dirty="0"/>
              <a:t>URL </a:t>
            </a:r>
            <a:r>
              <a:rPr lang="zh-CN" altLang="en-US" dirty="0"/>
              <a:t>时，但是您也可以指定 </a:t>
            </a:r>
            <a:r>
              <a:rPr lang="en-US" altLang="zh-CN" dirty="0"/>
              <a:t>Servlet </a:t>
            </a:r>
            <a:r>
              <a:rPr lang="zh-CN" altLang="en-US" dirty="0"/>
              <a:t>在服务器第一次启动时被加载。</a:t>
            </a:r>
            <a:endParaRPr lang="en-US" altLang="zh-CN" dirty="0" smtClean="0"/>
          </a:p>
          <a:p>
            <a:r>
              <a:rPr lang="zh-CN" altLang="en-US" dirty="0"/>
              <a:t>当用户调用一个 </a:t>
            </a:r>
            <a:r>
              <a:rPr lang="en-US" altLang="zh-CN" dirty="0"/>
              <a:t>Servlet </a:t>
            </a:r>
            <a:r>
              <a:rPr lang="zh-CN" altLang="en-US" dirty="0"/>
              <a:t>时，就会创建一个 </a:t>
            </a:r>
            <a:r>
              <a:rPr lang="en-US" altLang="zh-CN" dirty="0"/>
              <a:t>Servlet </a:t>
            </a:r>
            <a:r>
              <a:rPr lang="zh-CN" altLang="en-US" dirty="0"/>
              <a:t>实例，每一个用户请求都会产生一个新的线程，适当的时候移交给 </a:t>
            </a:r>
            <a:r>
              <a:rPr lang="en-US" altLang="zh-CN" dirty="0" err="1"/>
              <a:t>doGet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doPost</a:t>
            </a:r>
            <a:r>
              <a:rPr lang="en-US" altLang="zh-CN" dirty="0"/>
              <a:t> </a:t>
            </a:r>
            <a:r>
              <a:rPr lang="zh-CN" altLang="en-US" dirty="0"/>
              <a:t>方法。</a:t>
            </a:r>
            <a:r>
              <a:rPr lang="en-US" altLang="zh-CN" dirty="0" err="1" smtClean="0"/>
              <a:t>init</a:t>
            </a:r>
            <a:r>
              <a:rPr lang="en-US" altLang="zh-CN" dirty="0"/>
              <a:t>() </a:t>
            </a:r>
            <a:r>
              <a:rPr lang="zh-CN" altLang="en-US" dirty="0"/>
              <a:t>方法简单地创建或加载一些数据，这些数据将被用于 </a:t>
            </a:r>
            <a:r>
              <a:rPr lang="en-US" altLang="zh-CN" dirty="0"/>
              <a:t>Servlet </a:t>
            </a:r>
            <a:r>
              <a:rPr lang="zh-CN" altLang="en-US" dirty="0"/>
              <a:t>的整个生命周期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4275858"/>
            <a:ext cx="4114800" cy="110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86" y="1777278"/>
            <a:ext cx="3686175" cy="200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574" y="4091853"/>
            <a:ext cx="65055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2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Servlet</a:t>
            </a:r>
            <a:r>
              <a:rPr lang="zh-CN" altLang="en-US" b="1" dirty="0"/>
              <a:t>生命周期</a:t>
            </a:r>
            <a:r>
              <a:rPr lang="en-US" altLang="zh-CN" b="1" dirty="0" smtClean="0"/>
              <a:t>--</a:t>
            </a:r>
            <a:r>
              <a:rPr lang="en-US" altLang="zh-CN" b="1" dirty="0"/>
              <a:t>service</a:t>
            </a:r>
            <a:r>
              <a:rPr lang="en-US" altLang="zh-CN" b="1" dirty="0" smtClean="0"/>
              <a:t>() </a:t>
            </a:r>
            <a:r>
              <a:rPr lang="zh-CN" altLang="en-US" b="1" dirty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service() </a:t>
            </a:r>
            <a:r>
              <a:rPr lang="zh-CN" altLang="en-US" dirty="0"/>
              <a:t>方法是执行实际任务的主要方法。</a:t>
            </a:r>
            <a:r>
              <a:rPr lang="en-US" altLang="zh-CN" dirty="0"/>
              <a:t>Servlet </a:t>
            </a:r>
            <a:r>
              <a:rPr lang="zh-CN" altLang="en-US" dirty="0"/>
              <a:t>容器（即 </a:t>
            </a:r>
            <a:r>
              <a:rPr lang="en-US" altLang="zh-CN" dirty="0"/>
              <a:t>Web </a:t>
            </a:r>
            <a:r>
              <a:rPr lang="zh-CN" altLang="en-US" dirty="0"/>
              <a:t>服务器）调用 </a:t>
            </a:r>
            <a:r>
              <a:rPr lang="en-US" altLang="zh-CN" dirty="0"/>
              <a:t>service() </a:t>
            </a:r>
            <a:r>
              <a:rPr lang="zh-CN" altLang="en-US" dirty="0"/>
              <a:t>方法来处理来自客户端（浏览器）的请求，并把格式化的响应写回给客户端。</a:t>
            </a:r>
          </a:p>
          <a:p>
            <a:endParaRPr lang="zh-CN" altLang="en-US" dirty="0"/>
          </a:p>
          <a:p>
            <a:r>
              <a:rPr lang="zh-CN" altLang="en-US" dirty="0"/>
              <a:t>每次服务器接收到一个 </a:t>
            </a:r>
            <a:r>
              <a:rPr lang="en-US" altLang="zh-CN" dirty="0"/>
              <a:t>Servlet </a:t>
            </a:r>
            <a:r>
              <a:rPr lang="zh-CN" altLang="en-US" dirty="0"/>
              <a:t>请求时，服务器会产生一个新的线程并调用服务。</a:t>
            </a:r>
            <a:r>
              <a:rPr lang="en-US" altLang="zh-CN" dirty="0"/>
              <a:t>service() </a:t>
            </a:r>
            <a:r>
              <a:rPr lang="zh-CN" altLang="en-US" dirty="0"/>
              <a:t>方法检查 </a:t>
            </a:r>
            <a:r>
              <a:rPr lang="en-US" altLang="zh-CN" dirty="0"/>
              <a:t>HTTP </a:t>
            </a:r>
            <a:r>
              <a:rPr lang="zh-CN" altLang="en-US" dirty="0"/>
              <a:t>请求类型（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r>
              <a:rPr lang="zh-CN" altLang="en-US" dirty="0"/>
              <a:t>、</a:t>
            </a:r>
            <a:r>
              <a:rPr lang="en-US" altLang="zh-CN" dirty="0"/>
              <a:t>DELETE </a:t>
            </a:r>
            <a:r>
              <a:rPr lang="zh-CN" altLang="en-US" dirty="0"/>
              <a:t>等），并在适当的时候调用 </a:t>
            </a:r>
            <a:r>
              <a:rPr lang="en-US" altLang="zh-CN" dirty="0" err="1"/>
              <a:t>doGet</a:t>
            </a:r>
            <a:r>
              <a:rPr lang="zh-CN" altLang="en-US" dirty="0"/>
              <a:t>、</a:t>
            </a:r>
            <a:r>
              <a:rPr lang="en-US" altLang="zh-CN" dirty="0" err="1"/>
              <a:t>doPost</a:t>
            </a:r>
            <a:r>
              <a:rPr lang="zh-CN" altLang="en-US" dirty="0"/>
              <a:t>、</a:t>
            </a:r>
            <a:r>
              <a:rPr lang="en-US" altLang="zh-CN" dirty="0" err="1"/>
              <a:t>doPut</a:t>
            </a:r>
            <a:r>
              <a:rPr lang="zh-CN" altLang="en-US" dirty="0"/>
              <a:t>，</a:t>
            </a:r>
            <a:r>
              <a:rPr lang="en-US" altLang="zh-CN" dirty="0" err="1"/>
              <a:t>doDelete</a:t>
            </a:r>
            <a:r>
              <a:rPr lang="en-US" altLang="zh-CN" dirty="0"/>
              <a:t> </a:t>
            </a:r>
            <a:r>
              <a:rPr lang="zh-CN" altLang="en-US" dirty="0"/>
              <a:t>等方法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service() </a:t>
            </a:r>
            <a:r>
              <a:rPr lang="zh-CN" altLang="en-US" dirty="0"/>
              <a:t>方法由容器调用，</a:t>
            </a:r>
            <a:r>
              <a:rPr lang="en-US" altLang="zh-CN" dirty="0"/>
              <a:t>service </a:t>
            </a:r>
            <a:r>
              <a:rPr lang="zh-CN" altLang="en-US" dirty="0"/>
              <a:t>方法在适当的时候调用 </a:t>
            </a:r>
            <a:r>
              <a:rPr lang="en-US" altLang="zh-CN" dirty="0" err="1"/>
              <a:t>doGet</a:t>
            </a:r>
            <a:r>
              <a:rPr lang="zh-CN" altLang="en-US" dirty="0"/>
              <a:t>、</a:t>
            </a:r>
            <a:r>
              <a:rPr lang="en-US" altLang="zh-CN" dirty="0" err="1"/>
              <a:t>doPost</a:t>
            </a:r>
            <a:r>
              <a:rPr lang="zh-CN" altLang="en-US" dirty="0"/>
              <a:t>、</a:t>
            </a:r>
            <a:r>
              <a:rPr lang="en-US" altLang="zh-CN" dirty="0" err="1"/>
              <a:t>doPut</a:t>
            </a:r>
            <a:r>
              <a:rPr lang="zh-CN" altLang="en-US" dirty="0"/>
              <a:t>、</a:t>
            </a:r>
            <a:r>
              <a:rPr lang="en-US" altLang="zh-CN" dirty="0" err="1"/>
              <a:t>doDelete</a:t>
            </a:r>
            <a:r>
              <a:rPr lang="en-US" altLang="zh-CN" dirty="0"/>
              <a:t> </a:t>
            </a:r>
            <a:r>
              <a:rPr lang="zh-CN" altLang="en-US" dirty="0"/>
              <a:t>等方法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87" y="3512468"/>
            <a:ext cx="69818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5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err="1"/>
              <a:t>doGet</a:t>
            </a:r>
            <a:r>
              <a:rPr lang="en-US" altLang="zh-CN" b="1" dirty="0"/>
              <a:t>() 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</a:t>
            </a:r>
            <a:r>
              <a:rPr lang="zh-CN" altLang="en-US" dirty="0"/>
              <a:t>请求来自于一个 </a:t>
            </a:r>
            <a:r>
              <a:rPr lang="en-US" altLang="zh-CN" dirty="0"/>
              <a:t>URL </a:t>
            </a:r>
            <a:r>
              <a:rPr lang="zh-CN" altLang="en-US" dirty="0"/>
              <a:t>的正常请求，或者来自于一个未指定 </a:t>
            </a:r>
            <a:r>
              <a:rPr lang="en-US" altLang="zh-CN" dirty="0"/>
              <a:t>METHOD </a:t>
            </a:r>
            <a:r>
              <a:rPr lang="zh-CN" altLang="en-US" dirty="0"/>
              <a:t>的 </a:t>
            </a:r>
            <a:r>
              <a:rPr lang="en-US" altLang="zh-CN" dirty="0"/>
              <a:t>HTML </a:t>
            </a:r>
            <a:r>
              <a:rPr lang="zh-CN" altLang="en-US" dirty="0"/>
              <a:t>表单，它由 </a:t>
            </a:r>
            <a:r>
              <a:rPr lang="en-US" altLang="zh-CN" dirty="0" err="1"/>
              <a:t>doGet</a:t>
            </a:r>
            <a:r>
              <a:rPr lang="en-US" altLang="zh-CN" dirty="0"/>
              <a:t>() </a:t>
            </a:r>
            <a:r>
              <a:rPr lang="zh-CN" altLang="en-US" dirty="0"/>
              <a:t>方法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817142"/>
            <a:ext cx="9713770" cy="16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5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err="1"/>
              <a:t>doPost</a:t>
            </a:r>
            <a:r>
              <a:rPr lang="en-US" altLang="zh-CN" b="1" dirty="0"/>
              <a:t>() 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 </a:t>
            </a:r>
            <a:r>
              <a:rPr lang="zh-CN" altLang="en-US" dirty="0"/>
              <a:t>请求来自于一个特别指定了 </a:t>
            </a:r>
            <a:r>
              <a:rPr lang="en-US" altLang="zh-CN" dirty="0"/>
              <a:t>METHOD </a:t>
            </a:r>
            <a:r>
              <a:rPr lang="zh-CN" altLang="en-US" dirty="0"/>
              <a:t>为 </a:t>
            </a:r>
            <a:r>
              <a:rPr lang="en-US" altLang="zh-CN" dirty="0"/>
              <a:t>POST </a:t>
            </a:r>
            <a:r>
              <a:rPr lang="zh-CN" altLang="en-US" dirty="0"/>
              <a:t>的 </a:t>
            </a:r>
            <a:r>
              <a:rPr lang="en-US" altLang="zh-CN" dirty="0"/>
              <a:t>HTML </a:t>
            </a:r>
            <a:r>
              <a:rPr lang="zh-CN" altLang="en-US" dirty="0"/>
              <a:t>表单，它由 </a:t>
            </a:r>
            <a:r>
              <a:rPr lang="en-US" altLang="zh-CN" dirty="0" err="1"/>
              <a:t>doPost</a:t>
            </a:r>
            <a:r>
              <a:rPr lang="en-US" altLang="zh-CN" dirty="0"/>
              <a:t>() </a:t>
            </a:r>
            <a:r>
              <a:rPr lang="zh-CN" altLang="en-US" dirty="0"/>
              <a:t>方法处理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62" y="2737768"/>
            <a:ext cx="8195413" cy="16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Servlet</a:t>
            </a:r>
            <a:r>
              <a:rPr lang="zh-CN" altLang="en-US" dirty="0" smtClean="0"/>
              <a:t>生命周期</a:t>
            </a:r>
            <a:r>
              <a:rPr lang="en-US" altLang="zh-CN" dirty="0" smtClean="0"/>
              <a:t>--</a:t>
            </a:r>
            <a:r>
              <a:rPr lang="en-US" altLang="zh-CN" b="1" dirty="0"/>
              <a:t>destroy() 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dirty="0"/>
              <a:t>destroy() </a:t>
            </a:r>
            <a:r>
              <a:rPr lang="zh-CN" altLang="en-US" dirty="0"/>
              <a:t>方法只会被调用一次，在 </a:t>
            </a:r>
            <a:r>
              <a:rPr lang="en-US" altLang="zh-CN" dirty="0"/>
              <a:t>Servlet </a:t>
            </a:r>
            <a:r>
              <a:rPr lang="zh-CN" altLang="en-US" dirty="0"/>
              <a:t>生命周期结束时被调用。</a:t>
            </a:r>
            <a:r>
              <a:rPr lang="en-US" altLang="zh-CN" dirty="0"/>
              <a:t>destroy() </a:t>
            </a:r>
            <a:r>
              <a:rPr lang="zh-CN" altLang="en-US" dirty="0"/>
              <a:t>方法可以让您的 </a:t>
            </a:r>
            <a:r>
              <a:rPr lang="en-US" altLang="zh-CN" dirty="0"/>
              <a:t>Servlet </a:t>
            </a:r>
            <a:r>
              <a:rPr lang="zh-CN" altLang="en-US" dirty="0"/>
              <a:t>关闭数据库连接、停止后台线程、把 </a:t>
            </a:r>
            <a:r>
              <a:rPr lang="en-US" altLang="zh-CN" dirty="0"/>
              <a:t>Cookie </a:t>
            </a:r>
            <a:r>
              <a:rPr lang="zh-CN" altLang="en-US" dirty="0"/>
              <a:t>列表或点击计数器写入到磁盘，并执行其他类似的清理活动。</a:t>
            </a:r>
          </a:p>
          <a:p>
            <a:pPr latinLnBrk="1"/>
            <a:r>
              <a:rPr lang="zh-CN" altLang="en-US" dirty="0"/>
              <a:t>在调用 </a:t>
            </a:r>
            <a:r>
              <a:rPr lang="en-US" altLang="zh-CN" dirty="0"/>
              <a:t>destroy() </a:t>
            </a:r>
            <a:r>
              <a:rPr lang="zh-CN" altLang="en-US" dirty="0"/>
              <a:t>方法之后，</a:t>
            </a:r>
            <a:r>
              <a:rPr lang="en-US" altLang="zh-CN" dirty="0"/>
              <a:t>servlet </a:t>
            </a:r>
            <a:r>
              <a:rPr lang="zh-CN" altLang="en-US" dirty="0"/>
              <a:t>对象被标记为垃圾</a:t>
            </a:r>
            <a:r>
              <a:rPr lang="zh-CN" altLang="en-US" dirty="0" smtClean="0"/>
              <a:t>回收。</a:t>
            </a:r>
            <a:endParaRPr lang="en-US" altLang="zh-CN" dirty="0" smtClean="0"/>
          </a:p>
          <a:p>
            <a:pPr latinLnBrk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2" y="3448968"/>
            <a:ext cx="5309025" cy="15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6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/>
              <a:t>架构</a:t>
            </a:r>
            <a:r>
              <a:rPr lang="zh-CN" altLang="en-US" b="1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第一个到达服务器的 </a:t>
            </a:r>
            <a:r>
              <a:rPr lang="en-US" altLang="zh-CN" dirty="0"/>
              <a:t>HTTP </a:t>
            </a:r>
            <a:r>
              <a:rPr lang="zh-CN" altLang="en-US" dirty="0"/>
              <a:t>请求被委派到 </a:t>
            </a:r>
            <a:r>
              <a:rPr lang="en-US" altLang="zh-CN" dirty="0"/>
              <a:t>Servlet </a:t>
            </a:r>
            <a:r>
              <a:rPr lang="zh-CN" altLang="en-US" dirty="0"/>
              <a:t>容器。</a:t>
            </a:r>
          </a:p>
          <a:p>
            <a:pPr latinLnBrk="1"/>
            <a:r>
              <a:rPr lang="en-US" altLang="zh-CN" dirty="0"/>
              <a:t>Servlet </a:t>
            </a:r>
            <a:r>
              <a:rPr lang="zh-CN" altLang="en-US" dirty="0"/>
              <a:t>容器在调用 </a:t>
            </a:r>
            <a:r>
              <a:rPr lang="en-US" altLang="zh-CN" dirty="0"/>
              <a:t>service() </a:t>
            </a:r>
            <a:r>
              <a:rPr lang="zh-CN" altLang="en-US" dirty="0"/>
              <a:t>方法之前加载 </a:t>
            </a:r>
            <a:r>
              <a:rPr lang="en-US" altLang="zh-CN" dirty="0"/>
              <a:t>Servlet</a:t>
            </a:r>
            <a:r>
              <a:rPr lang="zh-CN" altLang="en-US" dirty="0"/>
              <a:t>。</a:t>
            </a:r>
          </a:p>
          <a:p>
            <a:pPr latinLnBrk="1"/>
            <a:r>
              <a:rPr lang="zh-CN" altLang="en-US" dirty="0"/>
              <a:t>然后 </a:t>
            </a:r>
            <a:r>
              <a:rPr lang="en-US" altLang="zh-CN" dirty="0"/>
              <a:t>Servlet </a:t>
            </a:r>
            <a:r>
              <a:rPr lang="zh-CN" altLang="en-US" dirty="0"/>
              <a:t>容器处理由多个线程产生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zh-CN" altLang="en-US" dirty="0" smtClean="0"/>
              <a:t>   多</a:t>
            </a:r>
            <a:r>
              <a:rPr lang="zh-CN" altLang="en-US" dirty="0"/>
              <a:t>个请求</a:t>
            </a:r>
            <a:r>
              <a:rPr lang="zh-CN" altLang="en-US" dirty="0" smtClean="0"/>
              <a:t>，每个</a:t>
            </a:r>
            <a:r>
              <a:rPr lang="zh-CN" altLang="en-US" dirty="0"/>
              <a:t>线程执行一个单一的 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 smtClean="0"/>
              <a:t>   Servlet </a:t>
            </a:r>
            <a:r>
              <a:rPr lang="zh-CN" altLang="en-US" dirty="0"/>
              <a:t>实例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service</a:t>
            </a:r>
            <a:r>
              <a:rPr lang="en-US" altLang="zh-CN" dirty="0"/>
              <a:t>() </a:t>
            </a:r>
            <a:r>
              <a:rPr lang="zh-CN" altLang="en-US" dirty="0"/>
              <a:t>方法。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174" y="2024062"/>
            <a:ext cx="44862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43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Servlet</a:t>
            </a:r>
            <a:r>
              <a:rPr lang="zh-CN" altLang="en-US" dirty="0"/>
              <a:t>的请求流程</a:t>
            </a:r>
            <a:r>
              <a:rPr lang="zh-CN" altLang="en-US" dirty="0"/>
              <a:t> </a:t>
            </a:r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64" y="1328737"/>
            <a:ext cx="9812636" cy="524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64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Servlet</a:t>
            </a:r>
            <a:r>
              <a:rPr lang="zh-CN" altLang="en-US" dirty="0"/>
              <a:t>初始化参数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ServletConfig</a:t>
            </a:r>
            <a:r>
              <a:rPr lang="zh-CN" altLang="en-US" dirty="0"/>
              <a:t>接口</a:t>
            </a:r>
            <a:r>
              <a:rPr lang="en-US" altLang="zh-CN" dirty="0"/>
              <a:t>:</a:t>
            </a:r>
            <a:r>
              <a:rPr lang="zh-CN" altLang="en-US" dirty="0"/>
              <a:t>表示</a:t>
            </a:r>
            <a:r>
              <a:rPr lang="en-US" altLang="zh-CN" dirty="0"/>
              <a:t>Servlet</a:t>
            </a:r>
            <a:r>
              <a:rPr lang="zh-CN" altLang="en-US" dirty="0"/>
              <a:t>的配置对象</a:t>
            </a:r>
            <a:r>
              <a:rPr lang="en-US" altLang="zh-CN" dirty="0"/>
              <a:t>,</a:t>
            </a:r>
            <a:r>
              <a:rPr lang="zh-CN" altLang="en-US" dirty="0"/>
              <a:t>提供了四个方法用于获取当前</a:t>
            </a:r>
            <a:r>
              <a:rPr lang="en-US" altLang="zh-CN" dirty="0"/>
              <a:t>Servlet</a:t>
            </a:r>
            <a:r>
              <a:rPr lang="zh-CN" altLang="en-US" dirty="0"/>
              <a:t>的配置信息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ServletConfig</a:t>
            </a:r>
            <a:r>
              <a:rPr lang="zh-CN" altLang="en-US" dirty="0"/>
              <a:t>对象是有容器</a:t>
            </a:r>
            <a:r>
              <a:rPr lang="en-US" altLang="zh-CN" dirty="0"/>
              <a:t>(Tomcat)</a:t>
            </a:r>
            <a:r>
              <a:rPr lang="zh-CN" altLang="en-US" dirty="0"/>
              <a:t>创建的</a:t>
            </a:r>
            <a:r>
              <a:rPr lang="en-US" altLang="zh-CN" dirty="0"/>
              <a:t>,</a:t>
            </a:r>
            <a:r>
              <a:rPr lang="zh-CN" altLang="en-US" dirty="0"/>
              <a:t>我们就只管用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四</a:t>
            </a:r>
            <a:r>
              <a:rPr lang="zh-CN" altLang="en-US" b="1" dirty="0">
                <a:solidFill>
                  <a:srgbClr val="000000"/>
                </a:solidFill>
              </a:rPr>
              <a:t>个方法</a:t>
            </a:r>
            <a:r>
              <a:rPr lang="zh-CN" altLang="en-US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getServletName</a:t>
            </a:r>
            <a:r>
              <a:rPr lang="en-US" altLang="zh-CN" dirty="0"/>
              <a:t>(): </a:t>
            </a:r>
            <a:r>
              <a:rPr lang="zh-CN" altLang="en-US" dirty="0"/>
              <a:t>获取</a:t>
            </a:r>
            <a:r>
              <a:rPr lang="en-US" altLang="zh-CN" dirty="0"/>
              <a:t>&lt;servlet-name&gt;</a:t>
            </a:r>
            <a:r>
              <a:rPr lang="zh-CN" altLang="en-US" dirty="0"/>
              <a:t>的文本内容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err="1"/>
              <a:t>ServletContext</a:t>
            </a:r>
            <a:r>
              <a:rPr lang="en-US" altLang="zh-CN" dirty="0"/>
              <a:t> </a:t>
            </a:r>
            <a:r>
              <a:rPr lang="en-US" altLang="zh-CN" dirty="0" err="1"/>
              <a:t>getServletContext</a:t>
            </a:r>
            <a:r>
              <a:rPr lang="en-US" altLang="zh-CN" dirty="0"/>
              <a:t>():</a:t>
            </a:r>
            <a:r>
              <a:rPr lang="zh-CN" altLang="en-US" dirty="0"/>
              <a:t>获取当前</a:t>
            </a:r>
            <a:r>
              <a:rPr lang="en-US" altLang="zh-CN" dirty="0"/>
              <a:t>Servlet</a:t>
            </a:r>
            <a:r>
              <a:rPr lang="zh-CN" altLang="en-US" dirty="0"/>
              <a:t>的上下文对象</a:t>
            </a:r>
            <a:r>
              <a:rPr lang="en-US" altLang="zh-CN" dirty="0"/>
              <a:t>,</a:t>
            </a:r>
            <a:r>
              <a:rPr lang="zh-CN" altLang="en-US" dirty="0"/>
              <a:t>当前应用对象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getInitParameter</a:t>
            </a:r>
            <a:r>
              <a:rPr lang="en-US" altLang="zh-CN" dirty="0"/>
              <a:t>(String </a:t>
            </a:r>
            <a:r>
              <a:rPr lang="en-US" altLang="zh-CN" dirty="0" err="1"/>
              <a:t>paranName</a:t>
            </a:r>
            <a:r>
              <a:rPr lang="en-US" altLang="zh-CN" dirty="0"/>
              <a:t>):</a:t>
            </a:r>
            <a:r>
              <a:rPr lang="zh-CN" altLang="en-US" dirty="0"/>
              <a:t>根据指定的初始化参数名称获取对应的初始化参数值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Enumeration&lt;String&gt; </a:t>
            </a:r>
            <a:r>
              <a:rPr lang="en-US" altLang="zh-CN" dirty="0" err="1"/>
              <a:t>getInitParameterNames</a:t>
            </a:r>
            <a:r>
              <a:rPr lang="en-US" altLang="zh-CN" dirty="0"/>
              <a:t>():</a:t>
            </a:r>
            <a:r>
              <a:rPr lang="zh-CN" altLang="en-US" dirty="0"/>
              <a:t>获取所有的初始化参数的名字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893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ServletConfig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281" y="1163638"/>
            <a:ext cx="6657975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81" y="3602038"/>
            <a:ext cx="6429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83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Servlet</a:t>
            </a:r>
            <a:r>
              <a:rPr lang="zh-CN" altLang="en-US" dirty="0"/>
              <a:t>的继承体系</a:t>
            </a:r>
            <a:r>
              <a:rPr lang="zh-CN" altLang="en-US" dirty="0"/>
              <a:t> </a:t>
            </a:r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577" y="1361958"/>
            <a:ext cx="5805997" cy="471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61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本章内容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42" y="1637273"/>
            <a:ext cx="9503229" cy="4114800"/>
          </a:xfrm>
        </p:spPr>
      </p:pic>
    </p:spTree>
    <p:extLst>
      <p:ext uri="{BB962C8B-B14F-4D97-AF65-F5344CB8AC3E}">
        <p14:creationId xmlns:p14="http://schemas.microsoft.com/office/powerpoint/2010/main" val="93102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HttpServletRequest</a:t>
            </a:r>
            <a:r>
              <a:rPr lang="zh-CN" altLang="en-US" dirty="0"/>
              <a:t>常用方法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024" y="1378868"/>
            <a:ext cx="10808725" cy="4114800"/>
          </a:xfrm>
        </p:spPr>
        <p:txBody>
          <a:bodyPr/>
          <a:lstStyle/>
          <a:p>
            <a:r>
              <a:rPr lang="en-US" altLang="zh-CN" dirty="0" err="1"/>
              <a:t>ServletRequest</a:t>
            </a:r>
            <a:r>
              <a:rPr lang="zh-CN" altLang="en-US" dirty="0"/>
              <a:t>接口</a:t>
            </a:r>
            <a:r>
              <a:rPr lang="en-US" altLang="zh-CN" dirty="0"/>
              <a:t>:</a:t>
            </a:r>
            <a:r>
              <a:rPr lang="zh-CN" altLang="en-US" dirty="0"/>
              <a:t>表示</a:t>
            </a:r>
            <a:r>
              <a:rPr lang="en-US" altLang="zh-CN" dirty="0"/>
              <a:t>Servlet</a:t>
            </a:r>
            <a:r>
              <a:rPr lang="zh-CN" altLang="en-US" dirty="0"/>
              <a:t>的请求对象</a:t>
            </a:r>
            <a:r>
              <a:rPr lang="en-US" altLang="zh-CN" dirty="0"/>
              <a:t>,</a:t>
            </a:r>
            <a:r>
              <a:rPr lang="zh-CN" altLang="en-US" dirty="0"/>
              <a:t>包含了处理请求的方法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HttpServletRequest</a:t>
            </a:r>
            <a:r>
              <a:rPr lang="zh-CN" altLang="en-US" dirty="0"/>
              <a:t>接口</a:t>
            </a:r>
            <a:r>
              <a:rPr lang="en-US" altLang="zh-CN" dirty="0"/>
              <a:t>:</a:t>
            </a:r>
            <a:r>
              <a:rPr lang="zh-CN" altLang="en-US" dirty="0"/>
              <a:t>是</a:t>
            </a:r>
            <a:r>
              <a:rPr lang="en-US" altLang="zh-CN" dirty="0" err="1"/>
              <a:t>ServletRequest</a:t>
            </a:r>
            <a:r>
              <a:rPr lang="zh-CN" altLang="en-US" dirty="0"/>
              <a:t>接口的子接口</a:t>
            </a:r>
            <a:r>
              <a:rPr lang="en-US" altLang="zh-CN" dirty="0"/>
              <a:t>,</a:t>
            </a:r>
            <a:r>
              <a:rPr lang="zh-CN" altLang="en-US" dirty="0"/>
              <a:t>支持</a:t>
            </a:r>
            <a:r>
              <a:rPr lang="en-US" altLang="zh-CN" dirty="0"/>
              <a:t>Http</a:t>
            </a:r>
            <a:r>
              <a:rPr lang="zh-CN" altLang="en-US" dirty="0"/>
              <a:t>的请求处理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en-US" altLang="zh-CN" dirty="0"/>
              <a:t>:</a:t>
            </a:r>
            <a:r>
              <a:rPr lang="zh-CN" altLang="en-US" dirty="0"/>
              <a:t>包含三部分</a:t>
            </a:r>
            <a:r>
              <a:rPr lang="en-US" altLang="zh-CN" dirty="0"/>
              <a:t>(</a:t>
            </a:r>
            <a:r>
              <a:rPr lang="zh-CN" altLang="en-US" dirty="0"/>
              <a:t>请求行</a:t>
            </a:r>
            <a:r>
              <a:rPr lang="en-US" altLang="zh-CN" dirty="0"/>
              <a:t>,</a:t>
            </a:r>
            <a:r>
              <a:rPr lang="zh-CN" altLang="en-US" dirty="0"/>
              <a:t>请求头</a:t>
            </a:r>
            <a:r>
              <a:rPr lang="en-US" altLang="zh-CN" dirty="0"/>
              <a:t>,</a:t>
            </a:r>
            <a:r>
              <a:rPr lang="zh-CN" altLang="en-US" dirty="0"/>
              <a:t>请求实体</a:t>
            </a:r>
            <a:r>
              <a:rPr lang="en-US" altLang="zh-CN" dirty="0"/>
              <a:t>).</a:t>
            </a:r>
          </a:p>
          <a:p>
            <a:r>
              <a:rPr lang="en-US" altLang="zh-CN" dirty="0" err="1"/>
              <a:t>HttpServletRequest</a:t>
            </a:r>
            <a:r>
              <a:rPr lang="zh-CN" altLang="en-US" dirty="0"/>
              <a:t>中就提供了获取</a:t>
            </a:r>
            <a:r>
              <a:rPr lang="en-US" altLang="zh-CN" dirty="0"/>
              <a:t>HTTP</a:t>
            </a:r>
            <a:r>
              <a:rPr lang="zh-CN" altLang="en-US" dirty="0"/>
              <a:t>请求信息的所有的方法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常用</a:t>
            </a:r>
            <a:r>
              <a:rPr lang="zh-CN" altLang="en-US" dirty="0"/>
              <a:t>方法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 </a:t>
            </a:r>
            <a:r>
              <a:rPr lang="en-US" altLang="zh-CN" dirty="0" err="1"/>
              <a:t>getMethod</a:t>
            </a:r>
            <a:r>
              <a:rPr lang="en-US" altLang="zh-CN" dirty="0"/>
              <a:t>():</a:t>
            </a:r>
            <a:r>
              <a:rPr lang="zh-CN" altLang="en-US" dirty="0"/>
              <a:t>返回请求方式：如</a:t>
            </a:r>
            <a:r>
              <a:rPr lang="en-US" altLang="zh-CN" dirty="0"/>
              <a:t>GET/POST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 </a:t>
            </a:r>
            <a:r>
              <a:rPr lang="en-US" altLang="zh-CN" dirty="0" err="1"/>
              <a:t>getContextPath</a:t>
            </a:r>
            <a:r>
              <a:rPr lang="en-US" altLang="zh-CN" dirty="0"/>
              <a:t>():</a:t>
            </a:r>
            <a:r>
              <a:rPr lang="zh-CN" altLang="en-US" dirty="0"/>
              <a:t>返回请求</a:t>
            </a:r>
            <a:r>
              <a:rPr lang="en-US" altLang="zh-CN" dirty="0"/>
              <a:t>URL</a:t>
            </a:r>
            <a:r>
              <a:rPr lang="zh-CN" altLang="en-US" dirty="0"/>
              <a:t>所属</a:t>
            </a:r>
            <a:r>
              <a:rPr lang="en-US" altLang="zh-CN" dirty="0"/>
              <a:t>Web</a:t>
            </a:r>
            <a:r>
              <a:rPr lang="zh-CN" altLang="en-US" dirty="0"/>
              <a:t>应用的路径。路径以</a:t>
            </a:r>
            <a:r>
              <a:rPr lang="en-US" altLang="zh-CN" dirty="0"/>
              <a:t>"/"</a:t>
            </a:r>
            <a:r>
              <a:rPr lang="zh-CN" altLang="en-US" dirty="0"/>
              <a:t>开头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 </a:t>
            </a:r>
            <a:r>
              <a:rPr lang="en-US" altLang="zh-CN" dirty="0" err="1"/>
              <a:t>getRequestURI</a:t>
            </a:r>
            <a:r>
              <a:rPr lang="en-US" altLang="zh-CN" dirty="0"/>
              <a:t>():</a:t>
            </a:r>
            <a:r>
              <a:rPr lang="zh-CN" altLang="en-US" dirty="0"/>
              <a:t>返回请求行中的资源名字部分</a:t>
            </a:r>
            <a:r>
              <a:rPr lang="en-US" altLang="zh-CN" dirty="0"/>
              <a:t>:</a:t>
            </a:r>
            <a:r>
              <a:rPr lang="zh-CN" altLang="en-US" dirty="0"/>
              <a:t>如</a:t>
            </a:r>
            <a:r>
              <a:rPr lang="en-US" altLang="zh-CN" dirty="0"/>
              <a:t>/test/index.html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StringBuffer</a:t>
            </a:r>
            <a:r>
              <a:rPr lang="en-US" altLang="zh-CN" dirty="0" smtClean="0"/>
              <a:t> </a:t>
            </a:r>
            <a:r>
              <a:rPr lang="en-US" altLang="zh-CN" dirty="0" err="1"/>
              <a:t>getRequestURL</a:t>
            </a:r>
            <a:r>
              <a:rPr lang="en-US" altLang="zh-CN" dirty="0"/>
              <a:t>():</a:t>
            </a:r>
            <a:r>
              <a:rPr lang="zh-CN" altLang="en-US" dirty="0"/>
              <a:t>返回浏览器地址栏信息</a:t>
            </a:r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 </a:t>
            </a:r>
            <a:r>
              <a:rPr lang="en-US" altLang="zh-CN" dirty="0" err="1"/>
              <a:t>getRemoteAddr</a:t>
            </a:r>
            <a:r>
              <a:rPr lang="en-US" altLang="zh-CN" dirty="0"/>
              <a:t>():</a:t>
            </a:r>
            <a:r>
              <a:rPr lang="zh-CN" altLang="en-US" dirty="0"/>
              <a:t>返回发出请求的客户机的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 </a:t>
            </a:r>
            <a:r>
              <a:rPr lang="en-US" altLang="zh-CN" dirty="0" err="1"/>
              <a:t>getHeader</a:t>
            </a:r>
            <a:r>
              <a:rPr lang="en-US" altLang="zh-CN" dirty="0"/>
              <a:t>(String name):</a:t>
            </a:r>
            <a:r>
              <a:rPr lang="zh-CN" altLang="en-US" dirty="0"/>
              <a:t>根据指定的请求头名称获取对应的请求头的值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340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HttpServletRequest</a:t>
            </a:r>
            <a:r>
              <a:rPr lang="zh-CN" altLang="en-US" dirty="0"/>
              <a:t>常用方法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获取请求参数</a:t>
            </a:r>
            <a:r>
              <a:rPr lang="en-US" altLang="zh-CN" dirty="0"/>
              <a:t>(</a:t>
            </a:r>
            <a:r>
              <a:rPr lang="zh-CN" altLang="en-US" dirty="0"/>
              <a:t>重要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  String </a:t>
            </a:r>
            <a:r>
              <a:rPr lang="en-US" altLang="zh-CN" dirty="0" err="1"/>
              <a:t>getParameter</a:t>
            </a:r>
            <a:r>
              <a:rPr lang="en-US" altLang="zh-CN" dirty="0"/>
              <a:t>(String name):</a:t>
            </a:r>
            <a:r>
              <a:rPr lang="zh-CN" altLang="en-US" dirty="0"/>
              <a:t>返回指定名字参数的值。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String</a:t>
            </a:r>
            <a:r>
              <a:rPr lang="en-US" altLang="zh-CN" dirty="0"/>
              <a:t>[] </a:t>
            </a:r>
            <a:r>
              <a:rPr lang="en-US" altLang="zh-CN" dirty="0" err="1"/>
              <a:t>getParameterValues</a:t>
            </a:r>
            <a:r>
              <a:rPr lang="en-US" altLang="zh-CN" dirty="0"/>
              <a:t>(String name):</a:t>
            </a:r>
            <a:r>
              <a:rPr lang="zh-CN" altLang="en-US" dirty="0"/>
              <a:t>返回指定名字参数的多个参数值</a:t>
            </a:r>
            <a:r>
              <a:rPr lang="zh-CN" altLang="en-US" dirty="0" smtClean="0"/>
              <a:t>。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Enumeration&lt;String&gt; </a:t>
            </a:r>
            <a:r>
              <a:rPr lang="en-US" altLang="zh-CN" dirty="0" err="1" smtClean="0"/>
              <a:t>getParameterNames</a:t>
            </a:r>
            <a:r>
              <a:rPr lang="en-US" altLang="zh-CN" dirty="0" smtClean="0"/>
              <a:t>():</a:t>
            </a:r>
            <a:r>
              <a:rPr lang="zh-CN" altLang="en-US" dirty="0" smtClean="0"/>
              <a:t>返回所有参数名的</a:t>
            </a:r>
            <a:r>
              <a:rPr lang="en-US" altLang="zh-CN" dirty="0" smtClean="0"/>
              <a:t>Enumeration</a:t>
            </a:r>
            <a:r>
              <a:rPr lang="zh-CN" altLang="en-US" dirty="0" smtClean="0"/>
              <a:t>对象。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Map&lt;</a:t>
            </a:r>
            <a:r>
              <a:rPr lang="en-US" altLang="zh-CN" dirty="0" err="1" smtClean="0"/>
              <a:t>String,String</a:t>
            </a:r>
            <a:r>
              <a:rPr lang="en-US" altLang="zh-CN" dirty="0" smtClean="0"/>
              <a:t>[]&gt; </a:t>
            </a:r>
            <a:r>
              <a:rPr lang="en-US" altLang="zh-CN" dirty="0" err="1" smtClean="0"/>
              <a:t>getParameterMap</a:t>
            </a:r>
            <a:r>
              <a:rPr lang="en-US" altLang="zh-CN" dirty="0" smtClean="0"/>
              <a:t>():</a:t>
            </a:r>
            <a:r>
              <a:rPr lang="zh-CN" altLang="en-US" dirty="0" smtClean="0"/>
              <a:t>返回所有的参数和值所组成的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对象。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41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注册案例</a:t>
            </a:r>
            <a:r>
              <a:rPr lang="zh-CN" altLang="en-US" dirty="0"/>
              <a:t> </a:t>
            </a:r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40" y="1624252"/>
            <a:ext cx="10293914" cy="396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403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请求的中文乱码处理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请求参数中带有中文会出现乱码问题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为什么会出现中文乱码问题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Tomcat</a:t>
            </a:r>
            <a:r>
              <a:rPr lang="zh-CN" altLang="en-US" dirty="0"/>
              <a:t>的默认编码使用的</a:t>
            </a:r>
            <a:r>
              <a:rPr lang="en-US" altLang="zh-CN" dirty="0"/>
              <a:t>ISO-8859-1,</a:t>
            </a:r>
            <a:r>
              <a:rPr lang="zh-CN" altLang="en-US" dirty="0"/>
              <a:t>不支持中文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/>
              <a:t>原因是</a:t>
            </a:r>
            <a:r>
              <a:rPr lang="en-US" altLang="zh-CN" dirty="0"/>
              <a:t>:</a:t>
            </a:r>
            <a:r>
              <a:rPr lang="zh-CN" altLang="en-US" dirty="0"/>
              <a:t>服务端把二进制数据转换为</a:t>
            </a:r>
            <a:r>
              <a:rPr lang="en-US" altLang="zh-CN" dirty="0"/>
              <a:t>String</a:t>
            </a:r>
            <a:r>
              <a:rPr lang="zh-CN" altLang="en-US" dirty="0"/>
              <a:t>的时候</a:t>
            </a:r>
            <a:r>
              <a:rPr lang="en-US" altLang="zh-CN" dirty="0"/>
              <a:t>,</a:t>
            </a:r>
            <a:r>
              <a:rPr lang="zh-CN" altLang="en-US" dirty="0"/>
              <a:t>使用了</a:t>
            </a:r>
            <a:r>
              <a:rPr lang="en-US" altLang="zh-CN" dirty="0"/>
              <a:t>ISO-8859-1</a:t>
            </a:r>
            <a:r>
              <a:rPr lang="zh-CN" altLang="en-US" dirty="0"/>
              <a:t>来编码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解决方案</a:t>
            </a:r>
            <a:r>
              <a:rPr lang="en-US" altLang="zh-CN" dirty="0"/>
              <a:t>:</a:t>
            </a:r>
            <a:r>
              <a:rPr lang="zh-CN" altLang="en-US" dirty="0"/>
              <a:t>针对于</a:t>
            </a:r>
            <a:r>
              <a:rPr lang="en-US" altLang="zh-CN" dirty="0"/>
              <a:t>POST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方式都起作用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  1):</a:t>
            </a:r>
            <a:r>
              <a:rPr lang="zh-CN" altLang="en-US" dirty="0"/>
              <a:t>先按照</a:t>
            </a:r>
            <a:r>
              <a:rPr lang="en-US" altLang="zh-CN" dirty="0"/>
              <a:t>ISO-8859-1</a:t>
            </a:r>
            <a:r>
              <a:rPr lang="zh-CN" altLang="en-US" dirty="0"/>
              <a:t>把乱码的数据恢复成二进制格式</a:t>
            </a:r>
            <a:r>
              <a:rPr lang="en-US" altLang="zh-CN" dirty="0"/>
              <a:t>(byte</a:t>
            </a:r>
            <a:r>
              <a:rPr lang="zh-CN" altLang="en-US" dirty="0"/>
              <a:t>数组</a:t>
            </a:r>
            <a:r>
              <a:rPr lang="en-US" altLang="zh-CN" dirty="0"/>
              <a:t>).</a:t>
            </a:r>
          </a:p>
          <a:p>
            <a:pPr marL="0" indent="0">
              <a:buNone/>
            </a:pPr>
            <a:r>
              <a:rPr lang="en-US" altLang="zh-CN" dirty="0"/>
              <a:t>       byte [] data= </a:t>
            </a:r>
            <a:r>
              <a:rPr lang="en-US" altLang="zh-CN" dirty="0" err="1"/>
              <a:t>username.getBytes</a:t>
            </a:r>
            <a:r>
              <a:rPr lang="en-US" altLang="zh-CN" dirty="0"/>
              <a:t>("ISO-8859-1");</a:t>
            </a:r>
          </a:p>
          <a:p>
            <a:pPr marL="0" indent="0">
              <a:buNone/>
            </a:pPr>
            <a:r>
              <a:rPr lang="en-US" altLang="zh-CN" dirty="0"/>
              <a:t>    2):</a:t>
            </a:r>
            <a:r>
              <a:rPr lang="zh-CN" altLang="en-US" dirty="0"/>
              <a:t>使用</a:t>
            </a:r>
            <a:r>
              <a:rPr lang="en-US" altLang="zh-CN" dirty="0"/>
              <a:t>UTF-8</a:t>
            </a:r>
            <a:r>
              <a:rPr lang="zh-CN" altLang="en-US" dirty="0"/>
              <a:t>对二进制数据重新编码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     username = new String(data,"UTF-8</a:t>
            </a:r>
            <a:r>
              <a:rPr lang="en-US" altLang="zh-CN" dirty="0" smtClean="0"/>
              <a:t>");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试想如果</a:t>
            </a:r>
            <a:r>
              <a:rPr lang="zh-CN" altLang="en-US" dirty="0">
                <a:solidFill>
                  <a:srgbClr val="FF0000"/>
                </a:solidFill>
              </a:rPr>
              <a:t>表单中的数据比较多,那么</a:t>
            </a:r>
            <a:r>
              <a:rPr lang="zh-CN" altLang="en-US" dirty="0" smtClean="0">
                <a:solidFill>
                  <a:srgbClr val="FF0000"/>
                </a:solidFill>
              </a:rPr>
              <a:t>就得处理</a:t>
            </a:r>
            <a:r>
              <a:rPr lang="zh-CN" altLang="en-US" dirty="0">
                <a:solidFill>
                  <a:srgbClr val="FF0000"/>
                </a:solidFill>
              </a:rPr>
              <a:t>N次解码,再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25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请求的中文乱码处理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针对于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  <a:r>
              <a:rPr lang="en-US" altLang="zh-CN" dirty="0"/>
              <a:t>,</a:t>
            </a:r>
            <a:r>
              <a:rPr lang="zh-CN" altLang="en-US" dirty="0"/>
              <a:t>不包括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    在</a:t>
            </a:r>
            <a:r>
              <a:rPr lang="zh-CN" altLang="en-US" dirty="0"/>
              <a:t>获取任意参数之前</a:t>
            </a:r>
            <a:r>
              <a:rPr lang="en-US" altLang="zh-CN" dirty="0"/>
              <a:t>,</a:t>
            </a:r>
            <a:r>
              <a:rPr lang="zh-CN" altLang="en-US" dirty="0"/>
              <a:t>设置请求的编码</a:t>
            </a:r>
            <a:r>
              <a:rPr lang="en-US" altLang="zh-CN" dirty="0" smtClean="0"/>
              <a:t>: </a:t>
            </a:r>
            <a:r>
              <a:rPr lang="en-US" altLang="zh-CN" dirty="0" err="1"/>
              <a:t>req.setCharacterEncoding</a:t>
            </a:r>
            <a:r>
              <a:rPr lang="en-US" altLang="zh-CN" dirty="0"/>
              <a:t>("UTF-8");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针对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修改</a:t>
            </a:r>
            <a:r>
              <a:rPr lang="en-US" altLang="zh-CN" dirty="0"/>
              <a:t>Tomcat</a:t>
            </a:r>
            <a:r>
              <a:rPr lang="zh-CN" altLang="en-US" dirty="0"/>
              <a:t>中默认的处理</a:t>
            </a:r>
            <a:r>
              <a:rPr lang="en-US" altLang="zh-CN" dirty="0"/>
              <a:t>GET</a:t>
            </a:r>
            <a:r>
              <a:rPr lang="zh-CN" altLang="en-US" dirty="0"/>
              <a:t>请求的编码</a:t>
            </a:r>
            <a:r>
              <a:rPr lang="en-US" altLang="zh-CN" dirty="0"/>
              <a:t>(</a:t>
            </a:r>
            <a:r>
              <a:rPr lang="zh-CN" altLang="en-US" dirty="0"/>
              <a:t>了解</a:t>
            </a:r>
            <a:r>
              <a:rPr lang="en-US" altLang="zh-CN" dirty="0"/>
              <a:t>),</a:t>
            </a:r>
            <a:r>
              <a:rPr lang="zh-CN" altLang="en-US" dirty="0"/>
              <a:t>仅仅只对</a:t>
            </a:r>
            <a:r>
              <a:rPr lang="en-US" altLang="zh-CN" dirty="0"/>
              <a:t>GET</a:t>
            </a:r>
            <a:r>
              <a:rPr lang="zh-CN" altLang="en-US" dirty="0"/>
              <a:t>方式有效</a:t>
            </a:r>
            <a:r>
              <a:rPr lang="en-US" altLang="zh-CN" dirty="0"/>
              <a:t>..</a:t>
            </a:r>
          </a:p>
          <a:p>
            <a:pPr marL="0" indent="0">
              <a:buNone/>
            </a:pPr>
            <a:r>
              <a:rPr lang="en-US" altLang="zh-CN" dirty="0"/>
              <a:t>  Tomcat</a:t>
            </a:r>
            <a:r>
              <a:rPr lang="zh-CN" altLang="en-US" dirty="0"/>
              <a:t>根</a:t>
            </a:r>
            <a:r>
              <a:rPr lang="en-US" altLang="zh-CN" dirty="0"/>
              <a:t>/</a:t>
            </a:r>
            <a:r>
              <a:rPr lang="en-US" altLang="zh-CN" dirty="0" err="1"/>
              <a:t>conf</a:t>
            </a:r>
            <a:r>
              <a:rPr lang="en-US" altLang="zh-CN" dirty="0"/>
              <a:t>/server.xml,</a:t>
            </a:r>
            <a:r>
              <a:rPr lang="zh-CN" altLang="en-US" dirty="0"/>
              <a:t>在修改端口的那一行</a:t>
            </a:r>
            <a:r>
              <a:rPr lang="en-US" altLang="zh-CN" dirty="0"/>
              <a:t>(71</a:t>
            </a:r>
            <a:r>
              <a:rPr lang="zh-CN" altLang="en-US" dirty="0"/>
              <a:t>行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64" y="3588497"/>
            <a:ext cx="6001871" cy="275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242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HttpServletResponse</a:t>
            </a:r>
            <a:r>
              <a:rPr lang="zh-CN" altLang="en-US" dirty="0"/>
              <a:t>常用方法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ServletResponse</a:t>
            </a:r>
            <a:r>
              <a:rPr lang="zh-CN" altLang="en-US" dirty="0"/>
              <a:t>接口</a:t>
            </a:r>
            <a:r>
              <a:rPr lang="en-US" altLang="zh-CN" dirty="0"/>
              <a:t>:</a:t>
            </a:r>
            <a:r>
              <a:rPr lang="zh-CN" altLang="en-US" dirty="0"/>
              <a:t>处理一般的响应操作</a:t>
            </a:r>
            <a:r>
              <a:rPr lang="en-US" altLang="zh-CN" dirty="0"/>
              <a:t>,</a:t>
            </a:r>
            <a:r>
              <a:rPr lang="zh-CN" altLang="en-US" dirty="0"/>
              <a:t>包含处理响应操作的方法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HttpServletResponse</a:t>
            </a:r>
            <a:r>
              <a:rPr lang="zh-CN" altLang="en-US" dirty="0"/>
              <a:t>接口</a:t>
            </a:r>
            <a:r>
              <a:rPr lang="en-US" altLang="zh-CN" dirty="0"/>
              <a:t>:</a:t>
            </a:r>
            <a:r>
              <a:rPr lang="zh-CN" altLang="en-US" dirty="0"/>
              <a:t>处理</a:t>
            </a:r>
            <a:r>
              <a:rPr lang="en-US" altLang="zh-CN" dirty="0"/>
              <a:t>HTPP</a:t>
            </a:r>
            <a:r>
              <a:rPr lang="zh-CN" altLang="en-US" dirty="0"/>
              <a:t>的响应操作</a:t>
            </a:r>
            <a:r>
              <a:rPr lang="en-US" altLang="zh-CN" dirty="0"/>
              <a:t>,</a:t>
            </a:r>
            <a:r>
              <a:rPr lang="zh-CN" altLang="en-US" dirty="0"/>
              <a:t>包含了处理</a:t>
            </a:r>
            <a:r>
              <a:rPr lang="en-US" altLang="zh-CN" dirty="0"/>
              <a:t>HTTP</a:t>
            </a:r>
            <a:r>
              <a:rPr lang="zh-CN" altLang="en-US" dirty="0"/>
              <a:t>响应的方法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HttpServletResponse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 err="1">
                <a:solidFill>
                  <a:srgbClr val="FF0000"/>
                </a:solidFill>
              </a:rPr>
              <a:t>ServletResponse</a:t>
            </a:r>
            <a:r>
              <a:rPr lang="zh-CN" altLang="en-US" dirty="0">
                <a:solidFill>
                  <a:srgbClr val="FF0000"/>
                </a:solidFill>
              </a:rPr>
              <a:t>的子接口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786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HttpServletResponse</a:t>
            </a:r>
            <a:r>
              <a:rPr lang="zh-CN" altLang="en-US" dirty="0"/>
              <a:t>常用方法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常用方法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获取输出流对象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获取字节输出流</a:t>
            </a:r>
            <a:r>
              <a:rPr lang="en-US" altLang="zh-CN" dirty="0"/>
              <a:t>:  </a:t>
            </a:r>
            <a:r>
              <a:rPr lang="en-US" altLang="zh-CN" dirty="0" err="1"/>
              <a:t>OutputStream</a:t>
            </a:r>
            <a:r>
              <a:rPr lang="en-US" altLang="zh-CN" dirty="0"/>
              <a:t> out = </a:t>
            </a:r>
            <a:r>
              <a:rPr lang="en-US" altLang="zh-CN" dirty="0" err="1"/>
              <a:t>resp.getOutputStream</a:t>
            </a:r>
            <a:r>
              <a:rPr lang="en-US" altLang="zh-CN" dirty="0"/>
              <a:t>();(</a:t>
            </a:r>
            <a:r>
              <a:rPr lang="zh-CN" altLang="en-US" dirty="0"/>
              <a:t>文件下载使用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获取字符输出流</a:t>
            </a:r>
            <a:r>
              <a:rPr lang="en-US" altLang="zh-CN" dirty="0"/>
              <a:t>:  </a:t>
            </a:r>
            <a:r>
              <a:rPr lang="en-US" altLang="zh-CN" dirty="0" err="1"/>
              <a:t>PrintWriter</a:t>
            </a:r>
            <a:r>
              <a:rPr lang="en-US" altLang="zh-CN" dirty="0"/>
              <a:t> out = </a:t>
            </a:r>
            <a:r>
              <a:rPr lang="en-US" altLang="zh-CN" dirty="0" err="1"/>
              <a:t>resp.getWriter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注意</a:t>
            </a:r>
            <a:r>
              <a:rPr lang="en-US" altLang="zh-CN" dirty="0"/>
              <a:t>: </a:t>
            </a:r>
            <a:r>
              <a:rPr lang="en-US" altLang="zh-CN" dirty="0" err="1"/>
              <a:t>resp.getWriter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resp.getOutputStream</a:t>
            </a:r>
            <a:r>
              <a:rPr lang="en-US" altLang="zh-CN" dirty="0"/>
              <a:t>(),</a:t>
            </a:r>
            <a:r>
              <a:rPr lang="zh-CN" altLang="en-US" dirty="0"/>
              <a:t>只能调用一个方法</a:t>
            </a:r>
            <a:r>
              <a:rPr lang="en-US" altLang="zh-CN" dirty="0"/>
              <a:t>,</a:t>
            </a:r>
            <a:r>
              <a:rPr lang="zh-CN" altLang="en-US" dirty="0"/>
              <a:t>否则报错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设置响应时的编码</a:t>
            </a:r>
            <a:r>
              <a:rPr lang="en-US" altLang="zh-CN" dirty="0"/>
              <a:t>:</a:t>
            </a:r>
            <a:r>
              <a:rPr lang="zh-CN" altLang="en-US" dirty="0"/>
              <a:t>必须在获取输出流之前设置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response.setCharacterEncoding</a:t>
            </a:r>
            <a:r>
              <a:rPr lang="en-US" altLang="zh-CN" dirty="0"/>
              <a:t>("UTF-8");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设置响应输出的</a:t>
            </a:r>
            <a:r>
              <a:rPr lang="en-US" altLang="zh-CN" dirty="0"/>
              <a:t>MIME</a:t>
            </a:r>
            <a:r>
              <a:rPr lang="zh-CN" altLang="en-US" dirty="0"/>
              <a:t>类型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response.setContentType</a:t>
            </a:r>
            <a:r>
              <a:rPr lang="en-US" altLang="zh-CN" dirty="0"/>
              <a:t>("text/html");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上述两行代码可以合体</a:t>
            </a:r>
            <a:r>
              <a:rPr lang="en-US" altLang="zh-CN" dirty="0"/>
              <a:t>,</a:t>
            </a:r>
            <a:r>
              <a:rPr lang="zh-CN" altLang="en-US" dirty="0"/>
              <a:t>同时设置响应的</a:t>
            </a:r>
            <a:r>
              <a:rPr lang="en-US" altLang="zh-CN" dirty="0"/>
              <a:t>MIME</a:t>
            </a:r>
            <a:r>
              <a:rPr lang="zh-CN" altLang="en-US" dirty="0"/>
              <a:t>类型和编码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response.setContentType</a:t>
            </a:r>
            <a:r>
              <a:rPr lang="en-US" altLang="zh-CN" dirty="0"/>
              <a:t>("text/</a:t>
            </a:r>
            <a:r>
              <a:rPr lang="en-US" altLang="zh-CN" dirty="0" err="1"/>
              <a:t>html;charset</a:t>
            </a:r>
            <a:r>
              <a:rPr lang="en-US" altLang="zh-CN" dirty="0"/>
              <a:t>=utf-8");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37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rgbClr val="000000"/>
                </a:solidFill>
                <a:latin typeface="宋体"/>
                <a:ea typeface="宋体"/>
              </a:rPr>
              <a:t>Servlet概述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JavaEE中的一种规范,也是一种组件.</a:t>
            </a:r>
          </a:p>
          <a:p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中最小的程序单元就是类</a:t>
            </a:r>
            <a:r>
              <a:rPr lang="en-US" altLang="zh-CN" dirty="0"/>
              <a:t>,Servlet</a:t>
            </a:r>
            <a:r>
              <a:rPr lang="zh-CN" altLang="en-US" dirty="0"/>
              <a:t>其实就是一种特殊的类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/>
              <a:t>特殊在必须遵循</a:t>
            </a:r>
            <a:r>
              <a:rPr lang="en-US" altLang="zh-CN" dirty="0"/>
              <a:t>Servlet</a:t>
            </a:r>
            <a:r>
              <a:rPr lang="zh-CN" altLang="en-US" dirty="0"/>
              <a:t>规范</a:t>
            </a:r>
            <a:r>
              <a:rPr lang="en-US" altLang="zh-CN" dirty="0"/>
              <a:t>(</a:t>
            </a:r>
            <a:r>
              <a:rPr lang="zh-CN" altLang="en-US" dirty="0"/>
              <a:t>接口</a:t>
            </a:r>
            <a:r>
              <a:rPr lang="en-US" altLang="zh-CN" dirty="0"/>
              <a:t>).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31" y="3119997"/>
            <a:ext cx="7189134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Servlet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Servlet </a:t>
            </a:r>
            <a:r>
              <a:rPr lang="zh-CN" altLang="en-US" dirty="0"/>
              <a:t>是运行在 </a:t>
            </a:r>
            <a:r>
              <a:rPr lang="en-US" altLang="zh-CN" dirty="0"/>
              <a:t>Web </a:t>
            </a:r>
            <a:r>
              <a:rPr lang="zh-CN" altLang="en-US" dirty="0"/>
              <a:t>服务器或应用服务器上的程序，它是作为来自 </a:t>
            </a:r>
            <a:r>
              <a:rPr lang="en-US" altLang="zh-CN" dirty="0"/>
              <a:t>Web </a:t>
            </a:r>
            <a:r>
              <a:rPr lang="zh-CN" altLang="en-US" dirty="0"/>
              <a:t>浏览器或其他 </a:t>
            </a:r>
            <a:r>
              <a:rPr lang="en-US" altLang="zh-CN" dirty="0"/>
              <a:t>HTTP </a:t>
            </a:r>
            <a:r>
              <a:rPr lang="zh-CN" altLang="en-US" dirty="0"/>
              <a:t>客户端的请求和 </a:t>
            </a:r>
            <a:r>
              <a:rPr lang="en-US" altLang="zh-CN" dirty="0"/>
              <a:t>HTTP </a:t>
            </a:r>
            <a:r>
              <a:rPr lang="zh-CN" altLang="en-US" dirty="0"/>
              <a:t>服务器上的数据库或应用程序之间的中间层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zh-CN" altLang="en-US" dirty="0"/>
              <a:t>使用 </a:t>
            </a:r>
            <a:r>
              <a:rPr lang="en-US" altLang="zh-CN" dirty="0"/>
              <a:t>Servlet</a:t>
            </a:r>
            <a:r>
              <a:rPr lang="zh-CN" altLang="en-US" dirty="0"/>
              <a:t>，您可以收集来自网页表单的用户输入，呈现来自数据库或者其他源的记录，还可以动态创建网页。</a:t>
            </a:r>
          </a:p>
          <a:p>
            <a:pPr latinLnBrk="1"/>
            <a:r>
              <a:rPr lang="en-US" altLang="zh-CN" dirty="0"/>
              <a:t>Java Servlet </a:t>
            </a:r>
            <a:r>
              <a:rPr lang="zh-CN" altLang="en-US" dirty="0"/>
              <a:t>通常情况下与使用 </a:t>
            </a:r>
            <a:r>
              <a:rPr lang="en-US" altLang="zh-CN" dirty="0"/>
              <a:t>CGI</a:t>
            </a:r>
            <a:r>
              <a:rPr lang="zh-CN" altLang="en-US" dirty="0"/>
              <a:t>（</a:t>
            </a:r>
            <a:r>
              <a:rPr lang="en-US" altLang="zh-CN" dirty="0"/>
              <a:t>Common Gateway Interface</a:t>
            </a:r>
            <a:r>
              <a:rPr lang="zh-CN" altLang="en-US" dirty="0"/>
              <a:t>，公共网关接口）实现的程序可以达到异曲同工的效果。但是相比于 </a:t>
            </a:r>
            <a:r>
              <a:rPr lang="en-US" altLang="zh-CN" dirty="0"/>
              <a:t>CGI</a:t>
            </a:r>
            <a:r>
              <a:rPr lang="zh-CN" altLang="en-US" dirty="0"/>
              <a:t>，</a:t>
            </a:r>
            <a:r>
              <a:rPr lang="en-US" altLang="zh-CN" dirty="0"/>
              <a:t>Servlet </a:t>
            </a:r>
            <a:r>
              <a:rPr lang="zh-CN" altLang="en-US" dirty="0"/>
              <a:t>有以下几点优势：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、性能</a:t>
            </a:r>
            <a:r>
              <a:rPr lang="zh-CN" altLang="en-US" dirty="0"/>
              <a:t>明显更好。</a:t>
            </a:r>
          </a:p>
          <a:p>
            <a:pPr marL="0" indent="0">
              <a:buNone/>
            </a:pPr>
            <a:r>
              <a:rPr lang="en-US" altLang="zh-CN" dirty="0" smtClean="0"/>
              <a:t>  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Servlet </a:t>
            </a:r>
            <a:r>
              <a:rPr lang="zh-CN" altLang="en-US" dirty="0"/>
              <a:t>在 </a:t>
            </a:r>
            <a:r>
              <a:rPr lang="en-US" altLang="zh-CN" dirty="0"/>
              <a:t>Web </a:t>
            </a:r>
            <a:r>
              <a:rPr lang="zh-CN" altLang="en-US" dirty="0"/>
              <a:t>服务器的地址空间内执行。这样它就没有必要再创建一个单独的进程</a:t>
            </a:r>
            <a:r>
              <a:rPr lang="zh-CN" altLang="en-US" dirty="0" smtClean="0"/>
              <a:t>来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处理</a:t>
            </a:r>
            <a:r>
              <a:rPr lang="zh-CN" altLang="en-US" dirty="0"/>
              <a:t>每个客户端请求。</a:t>
            </a:r>
          </a:p>
          <a:p>
            <a:pPr marL="0" indent="0">
              <a:buNone/>
            </a:pPr>
            <a:r>
              <a:rPr lang="en-US" altLang="zh-CN" dirty="0" smtClean="0"/>
              <a:t>   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Servlet </a:t>
            </a:r>
            <a:r>
              <a:rPr lang="zh-CN" altLang="en-US" dirty="0"/>
              <a:t>是独立于平台的，因为它们是用 </a:t>
            </a:r>
            <a:r>
              <a:rPr lang="en-US" altLang="zh-CN" dirty="0"/>
              <a:t>Java </a:t>
            </a:r>
            <a:r>
              <a:rPr lang="zh-CN" altLang="en-US" dirty="0"/>
              <a:t>编写的。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、服务器</a:t>
            </a:r>
            <a:r>
              <a:rPr lang="zh-CN" altLang="en-US" dirty="0"/>
              <a:t>上的 </a:t>
            </a:r>
            <a:r>
              <a:rPr lang="en-US" altLang="zh-CN" dirty="0"/>
              <a:t>Java </a:t>
            </a:r>
            <a:r>
              <a:rPr lang="zh-CN" altLang="en-US" dirty="0"/>
              <a:t>安全管理器执行了一系列限制，以保护服务器计算机上的资源。因此</a:t>
            </a:r>
            <a:r>
              <a:rPr lang="zh-CN" altLang="en-US" dirty="0" smtClean="0"/>
              <a:t>，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Servlet </a:t>
            </a:r>
            <a:r>
              <a:rPr lang="zh-CN" altLang="en-US" dirty="0"/>
              <a:t>是可信的。</a:t>
            </a:r>
          </a:p>
          <a:p>
            <a:pPr marL="0" indent="0">
              <a:buNone/>
            </a:pPr>
            <a:r>
              <a:rPr lang="en-US" altLang="zh-CN" dirty="0" smtClean="0"/>
              <a:t>   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 </a:t>
            </a:r>
            <a:r>
              <a:rPr lang="zh-CN" altLang="en-US" dirty="0"/>
              <a:t>类库的全部功能对 </a:t>
            </a:r>
            <a:r>
              <a:rPr lang="en-US" altLang="zh-CN" dirty="0"/>
              <a:t>Servlet </a:t>
            </a:r>
            <a:r>
              <a:rPr lang="zh-CN" altLang="en-US" dirty="0"/>
              <a:t>来说都是可用的。它可以通过 </a:t>
            </a:r>
            <a:r>
              <a:rPr lang="en-US" altLang="zh-CN" dirty="0"/>
              <a:t>sockets </a:t>
            </a:r>
            <a:r>
              <a:rPr lang="zh-CN" altLang="en-US" dirty="0"/>
              <a:t>和 </a:t>
            </a:r>
            <a:r>
              <a:rPr lang="en-US" altLang="zh-CN" dirty="0"/>
              <a:t>RMI </a:t>
            </a:r>
            <a:r>
              <a:rPr lang="zh-CN" altLang="en-US" dirty="0" smtClean="0"/>
              <a:t>机制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与 </a:t>
            </a:r>
            <a:r>
              <a:rPr lang="en-US" altLang="zh-CN" dirty="0"/>
              <a:t>applets</a:t>
            </a:r>
            <a:r>
              <a:rPr lang="zh-CN" altLang="en-US" dirty="0"/>
              <a:t>、数据库或其他软件进行交互</a:t>
            </a:r>
          </a:p>
        </p:txBody>
      </p:sp>
    </p:spTree>
    <p:extLst>
      <p:ext uri="{BB962C8B-B14F-4D97-AF65-F5344CB8AC3E}">
        <p14:creationId xmlns:p14="http://schemas.microsoft.com/office/powerpoint/2010/main" val="117746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Servlet </a:t>
            </a:r>
            <a:r>
              <a:rPr lang="zh-CN" altLang="en-US" b="1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978" y="2039284"/>
            <a:ext cx="7246712" cy="329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8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Servlet </a:t>
            </a:r>
            <a:r>
              <a:rPr lang="zh-CN" altLang="en-US" b="1" dirty="0" smtClean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读取客户端（浏览器）发送的显式的数据。这包括网页上的 </a:t>
            </a:r>
            <a:r>
              <a:rPr lang="en-US" altLang="zh-CN" dirty="0"/>
              <a:t>HTML </a:t>
            </a:r>
            <a:r>
              <a:rPr lang="zh-CN" altLang="en-US" dirty="0"/>
              <a:t>表单，或者也可以是来自 </a:t>
            </a:r>
            <a:r>
              <a:rPr lang="en-US" altLang="zh-CN" dirty="0"/>
              <a:t>applet </a:t>
            </a:r>
            <a:r>
              <a:rPr lang="zh-CN" altLang="en-US" dirty="0"/>
              <a:t>或自定义的 </a:t>
            </a:r>
            <a:r>
              <a:rPr lang="en-US" altLang="zh-CN" dirty="0"/>
              <a:t>HTTP </a:t>
            </a:r>
            <a:r>
              <a:rPr lang="zh-CN" altLang="en-US" dirty="0"/>
              <a:t>客户端程序的表单。</a:t>
            </a:r>
          </a:p>
          <a:p>
            <a:pPr latinLnBrk="1"/>
            <a:endParaRPr lang="en-US" altLang="zh-CN" dirty="0" smtClean="0"/>
          </a:p>
          <a:p>
            <a:pPr latinLnBrk="1"/>
            <a:r>
              <a:rPr lang="zh-CN" altLang="en-US" dirty="0" smtClean="0"/>
              <a:t>读取</a:t>
            </a:r>
            <a:r>
              <a:rPr lang="zh-CN" altLang="en-US" dirty="0"/>
              <a:t>客户端（浏览器）发送的隐式的 </a:t>
            </a:r>
            <a:r>
              <a:rPr lang="en-US" altLang="zh-CN" dirty="0"/>
              <a:t>HTTP </a:t>
            </a:r>
            <a:r>
              <a:rPr lang="zh-CN" altLang="en-US" dirty="0"/>
              <a:t>请求数据。这包括 </a:t>
            </a:r>
            <a:r>
              <a:rPr lang="en-US" altLang="zh-CN" dirty="0"/>
              <a:t>cookies</a:t>
            </a:r>
            <a:r>
              <a:rPr lang="zh-CN" altLang="en-US" dirty="0"/>
              <a:t>、媒体类型和浏览器能理解的压缩格式等等。</a:t>
            </a:r>
          </a:p>
          <a:p>
            <a:pPr latinLnBrk="1"/>
            <a:endParaRPr lang="en-US" altLang="zh-CN" dirty="0" smtClean="0"/>
          </a:p>
          <a:p>
            <a:pPr latinLnBrk="1"/>
            <a:r>
              <a:rPr lang="zh-CN" altLang="en-US" dirty="0" smtClean="0"/>
              <a:t>处理</a:t>
            </a:r>
            <a:r>
              <a:rPr lang="zh-CN" altLang="en-US" dirty="0"/>
              <a:t>数据并生成结果。这个过程可能需要访问数据库，执行 </a:t>
            </a:r>
            <a:r>
              <a:rPr lang="en-US" altLang="zh-CN" dirty="0"/>
              <a:t>RMI </a:t>
            </a:r>
            <a:r>
              <a:rPr lang="zh-CN" altLang="en-US" dirty="0"/>
              <a:t>或 </a:t>
            </a:r>
            <a:r>
              <a:rPr lang="en-US" altLang="zh-CN" dirty="0"/>
              <a:t>CORBA </a:t>
            </a:r>
            <a:r>
              <a:rPr lang="zh-CN" altLang="en-US" dirty="0"/>
              <a:t>调用，调用 </a:t>
            </a:r>
            <a:r>
              <a:rPr lang="en-US" altLang="zh-CN" dirty="0"/>
              <a:t>Web </a:t>
            </a:r>
            <a:r>
              <a:rPr lang="zh-CN" altLang="en-US" dirty="0"/>
              <a:t>服务，或者直接计算得出对应的响应。</a:t>
            </a:r>
          </a:p>
          <a:p>
            <a:pPr latinLnBrk="1"/>
            <a:endParaRPr lang="en-US" altLang="zh-CN" dirty="0" smtClean="0"/>
          </a:p>
          <a:p>
            <a:pPr latinLnBrk="1"/>
            <a:r>
              <a:rPr lang="zh-CN" altLang="en-US" dirty="0" smtClean="0"/>
              <a:t>发送</a:t>
            </a:r>
            <a:r>
              <a:rPr lang="zh-CN" altLang="en-US" dirty="0"/>
              <a:t>显式的数据（即文档）到客户端（浏览器）。该文档的格式可以是多种多样的，包括文本文件（</a:t>
            </a:r>
            <a:r>
              <a:rPr lang="en-US" altLang="zh-CN" dirty="0"/>
              <a:t>HTML </a:t>
            </a:r>
            <a:r>
              <a:rPr lang="zh-CN" altLang="en-US" dirty="0"/>
              <a:t>或 </a:t>
            </a:r>
            <a:r>
              <a:rPr lang="en-US" altLang="zh-CN" dirty="0"/>
              <a:t>XML</a:t>
            </a:r>
            <a:r>
              <a:rPr lang="zh-CN" altLang="en-US" dirty="0"/>
              <a:t>）、二进制文件（</a:t>
            </a:r>
            <a:r>
              <a:rPr lang="en-US" altLang="zh-CN" dirty="0"/>
              <a:t>GIF </a:t>
            </a:r>
            <a:r>
              <a:rPr lang="zh-CN" altLang="en-US" dirty="0"/>
              <a:t>图像）、</a:t>
            </a:r>
            <a:r>
              <a:rPr lang="en-US" altLang="zh-CN" dirty="0"/>
              <a:t>Excel </a:t>
            </a:r>
            <a:r>
              <a:rPr lang="zh-CN" altLang="en-US" dirty="0"/>
              <a:t>等。</a:t>
            </a:r>
          </a:p>
          <a:p>
            <a:pPr latinLnBrk="1"/>
            <a:endParaRPr lang="en-US" altLang="zh-CN" dirty="0" smtClean="0"/>
          </a:p>
          <a:p>
            <a:pPr latinLnBrk="1"/>
            <a:r>
              <a:rPr lang="zh-CN" altLang="en-US" dirty="0" smtClean="0"/>
              <a:t>发送</a:t>
            </a:r>
            <a:r>
              <a:rPr lang="zh-CN" altLang="en-US" dirty="0"/>
              <a:t>隐式的 </a:t>
            </a:r>
            <a:r>
              <a:rPr lang="en-US" altLang="zh-CN" dirty="0"/>
              <a:t>HTTP </a:t>
            </a:r>
            <a:r>
              <a:rPr lang="zh-CN" altLang="en-US" dirty="0"/>
              <a:t>响应到客户端（浏览器）。这包括告诉浏览器或其他客户端被返回的文档类型（例如 </a:t>
            </a:r>
            <a:r>
              <a:rPr lang="en-US" altLang="zh-CN" dirty="0"/>
              <a:t>HTML</a:t>
            </a:r>
            <a:r>
              <a:rPr lang="zh-CN" altLang="en-US" dirty="0"/>
              <a:t>），设置 </a:t>
            </a:r>
            <a:r>
              <a:rPr lang="en-US" altLang="zh-CN" dirty="0"/>
              <a:t>cookies </a:t>
            </a:r>
            <a:r>
              <a:rPr lang="zh-CN" altLang="en-US" dirty="0"/>
              <a:t>和缓存参数，以及其他类似的任务。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59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Servlet</a:t>
            </a:r>
            <a:r>
              <a:rPr lang="zh-CN" altLang="en-US" dirty="0"/>
              <a:t>的第一个程序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、创建</a:t>
            </a:r>
            <a:r>
              <a:rPr lang="en-US" altLang="zh-CN" dirty="0" err="1" smtClean="0"/>
              <a:t>JavaWeb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、导入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的依赖包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、编写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（代码详情看备注）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、配置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196" y="1546412"/>
            <a:ext cx="4939463" cy="40665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527" y="4198268"/>
            <a:ext cx="22955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我的第一个</a:t>
            </a:r>
            <a:r>
              <a:rPr lang="en-US" altLang="zh-CN" dirty="0" smtClean="0"/>
              <a:t>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Tomcat</a:t>
            </a:r>
            <a:r>
              <a:rPr lang="zh-CN" altLang="en-US" dirty="0"/>
              <a:t>服务器是</a:t>
            </a:r>
            <a:r>
              <a:rPr lang="en-US" altLang="zh-CN" dirty="0"/>
              <a:t>Servlet</a:t>
            </a:r>
            <a:r>
              <a:rPr lang="zh-CN" altLang="en-US" dirty="0"/>
              <a:t>容器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   容器</a:t>
            </a:r>
            <a:r>
              <a:rPr lang="en-US" altLang="zh-CN" dirty="0"/>
              <a:t>:</a:t>
            </a:r>
            <a:r>
              <a:rPr lang="zh-CN" altLang="en-US" dirty="0"/>
              <a:t>负责了容器内对象的生命周期维护工作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创建对象</a:t>
            </a:r>
            <a:r>
              <a:rPr lang="en-US" altLang="zh-CN" dirty="0"/>
              <a:t>--&gt;</a:t>
            </a:r>
            <a:r>
              <a:rPr lang="zh-CN" altLang="en-US" dirty="0"/>
              <a:t>初始化操作</a:t>
            </a:r>
            <a:r>
              <a:rPr lang="en-US" altLang="zh-CN" dirty="0"/>
              <a:t>---&gt;</a:t>
            </a:r>
            <a:r>
              <a:rPr lang="zh-CN" altLang="en-US" dirty="0"/>
              <a:t>使用对象调用方法</a:t>
            </a:r>
            <a:r>
              <a:rPr lang="en-US" altLang="zh-CN" dirty="0"/>
              <a:t>--&gt;</a:t>
            </a:r>
            <a:r>
              <a:rPr lang="zh-CN" altLang="en-US" dirty="0"/>
              <a:t>销毁操作</a:t>
            </a:r>
            <a:r>
              <a:rPr lang="en-US" altLang="zh-CN" dirty="0"/>
              <a:t>---&gt;GC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0000"/>
                </a:solidFill>
              </a:rPr>
              <a:t>非法</a:t>
            </a:r>
            <a:r>
              <a:rPr lang="zh-CN" altLang="en-US" dirty="0">
                <a:solidFill>
                  <a:srgbClr val="000000"/>
                </a:solidFill>
              </a:rPr>
              <a:t>的url-pattern</a:t>
            </a:r>
            <a:r>
              <a:rPr lang="zh-CN" altLang="en-US" dirty="0" smtClean="0">
                <a:solidFill>
                  <a:srgbClr val="000000"/>
                </a:solidFill>
              </a:rPr>
              <a:t>:没有</a:t>
            </a:r>
            <a:r>
              <a:rPr lang="zh-CN" altLang="en-US" dirty="0">
                <a:solidFill>
                  <a:srgbClr val="000000"/>
                </a:solidFill>
              </a:rPr>
              <a:t>以 </a:t>
            </a:r>
            <a:r>
              <a:rPr lang="zh-CN" altLang="en-US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打头.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71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Servlet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Servlet </a:t>
            </a:r>
            <a:r>
              <a:rPr lang="zh-CN" altLang="en-US" dirty="0"/>
              <a:t>生命周期可被定义为从创建直到毁灭的整个过程。以下是 </a:t>
            </a:r>
            <a:r>
              <a:rPr lang="en-US" altLang="zh-CN" dirty="0"/>
              <a:t>Servlet </a:t>
            </a:r>
            <a:r>
              <a:rPr lang="zh-CN" altLang="en-US" dirty="0"/>
              <a:t>遵循的过程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Servlet </a:t>
            </a:r>
            <a:r>
              <a:rPr lang="zh-CN" altLang="en-US" dirty="0"/>
              <a:t>通过调用 </a:t>
            </a:r>
            <a:r>
              <a:rPr lang="en-US" altLang="zh-CN" dirty="0" err="1"/>
              <a:t>init</a:t>
            </a:r>
            <a:r>
              <a:rPr lang="en-US" altLang="zh-CN" dirty="0"/>
              <a:t> () </a:t>
            </a:r>
            <a:r>
              <a:rPr lang="zh-CN" altLang="en-US" dirty="0"/>
              <a:t>方法进行初始化。</a:t>
            </a:r>
          </a:p>
          <a:p>
            <a:r>
              <a:rPr lang="en-US" altLang="zh-CN" dirty="0"/>
              <a:t>Servlet </a:t>
            </a:r>
            <a:r>
              <a:rPr lang="zh-CN" altLang="en-US" dirty="0"/>
              <a:t>调用 </a:t>
            </a:r>
            <a:r>
              <a:rPr lang="en-US" altLang="zh-CN" dirty="0"/>
              <a:t>service() </a:t>
            </a:r>
            <a:r>
              <a:rPr lang="zh-CN" altLang="en-US" dirty="0"/>
              <a:t>方法来处理客户端的请求。</a:t>
            </a:r>
          </a:p>
          <a:p>
            <a:r>
              <a:rPr lang="en-US" altLang="zh-CN" dirty="0"/>
              <a:t>Servlet </a:t>
            </a:r>
            <a:r>
              <a:rPr lang="zh-CN" altLang="en-US" dirty="0"/>
              <a:t>通过调用 </a:t>
            </a:r>
            <a:r>
              <a:rPr lang="en-US" altLang="zh-CN" dirty="0"/>
              <a:t>destroy() </a:t>
            </a:r>
            <a:r>
              <a:rPr lang="zh-CN" altLang="en-US" dirty="0"/>
              <a:t>方法终止（结束）。</a:t>
            </a:r>
          </a:p>
          <a:p>
            <a:r>
              <a:rPr lang="zh-CN" altLang="en-US" dirty="0"/>
              <a:t>最后，</a:t>
            </a:r>
            <a:r>
              <a:rPr lang="en-US" altLang="zh-CN" dirty="0"/>
              <a:t>Servlet </a:t>
            </a:r>
            <a:r>
              <a:rPr lang="zh-CN" altLang="en-US" dirty="0"/>
              <a:t>是由 </a:t>
            </a:r>
            <a:r>
              <a:rPr lang="en-US" altLang="zh-CN" dirty="0"/>
              <a:t>JVM </a:t>
            </a:r>
            <a:r>
              <a:rPr lang="zh-CN" altLang="en-US" dirty="0"/>
              <a:t>的垃圾回收器进行垃圾回收的。</a:t>
            </a:r>
          </a:p>
        </p:txBody>
      </p:sp>
    </p:spTree>
    <p:extLst>
      <p:ext uri="{BB962C8B-B14F-4D97-AF65-F5344CB8AC3E}">
        <p14:creationId xmlns:p14="http://schemas.microsoft.com/office/powerpoint/2010/main" val="169831051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ren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are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re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1A2E8521-DE97-4CD7-B1BD-43E9C4B90935}" vid="{0AE8F44E-432A-4D48-92BF-31EF32990340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EEHOP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ren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q"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are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re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re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634</TotalTime>
  <Words>1984</Words>
  <Application>Microsoft Office PowerPoint</Application>
  <PresentationFormat>宽屏</PresentationFormat>
  <Paragraphs>212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Aharoni</vt:lpstr>
      <vt:lpstr>Courier</vt:lpstr>
      <vt:lpstr>创艺简老宋</vt:lpstr>
      <vt:lpstr>创艺简中圆</vt:lpstr>
      <vt:lpstr>宋体</vt:lpstr>
      <vt:lpstr>Arial</vt:lpstr>
      <vt:lpstr>Arial Black</vt:lpstr>
      <vt:lpstr>Calibri</vt:lpstr>
      <vt:lpstr>Verdana</vt:lpstr>
      <vt:lpstr>Wingdings</vt:lpstr>
      <vt:lpstr>主题1</vt:lpstr>
      <vt:lpstr>自定义设计方案</vt:lpstr>
      <vt:lpstr>1_SEEHOPE</vt:lpstr>
      <vt:lpstr>Servlet基础知识</vt:lpstr>
      <vt:lpstr>本章内容</vt:lpstr>
      <vt:lpstr>Servlet概述</vt:lpstr>
      <vt:lpstr>Servlet是什么</vt:lpstr>
      <vt:lpstr>Servlet 架构</vt:lpstr>
      <vt:lpstr>Servlet 任务</vt:lpstr>
      <vt:lpstr>Servlet的第一个程序 </vt:lpstr>
      <vt:lpstr>我的第一个Servlet</vt:lpstr>
      <vt:lpstr>Servlet的生命周期</vt:lpstr>
      <vt:lpstr>Servlet生命周期--init() 方法</vt:lpstr>
      <vt:lpstr>Servlet生命周期--service() 方法</vt:lpstr>
      <vt:lpstr>doGet() 方法</vt:lpstr>
      <vt:lpstr>doPost() 方法</vt:lpstr>
      <vt:lpstr>Servlet生命周期--destroy() 方法</vt:lpstr>
      <vt:lpstr>架构图</vt:lpstr>
      <vt:lpstr>Servlet的请求流程 </vt:lpstr>
      <vt:lpstr>Servlet初始化参数 </vt:lpstr>
      <vt:lpstr>ServletConfig</vt:lpstr>
      <vt:lpstr>Servlet的继承体系 </vt:lpstr>
      <vt:lpstr>HttpServletRequest常用方法 </vt:lpstr>
      <vt:lpstr>HttpServletRequest常用方法 </vt:lpstr>
      <vt:lpstr>注册案例 </vt:lpstr>
      <vt:lpstr>请求的中文乱码处理 </vt:lpstr>
      <vt:lpstr>请求的中文乱码处理 </vt:lpstr>
      <vt:lpstr>HttpServletResponse常用方法 </vt:lpstr>
      <vt:lpstr>HttpServletResponse常用方法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Servlet基础知识</dc:title>
  <dc:creator>lxgy</dc:creator>
  <cp:lastModifiedBy>lxgy</cp:lastModifiedBy>
  <cp:revision>94</cp:revision>
  <dcterms:created xsi:type="dcterms:W3CDTF">2018-11-21T06:42:05Z</dcterms:created>
  <dcterms:modified xsi:type="dcterms:W3CDTF">2018-11-22T08:30:27Z</dcterms:modified>
</cp:coreProperties>
</file>