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77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b="0" i="0">
                <a:ea typeface="创艺简中圆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4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61AAB-3251-4FF5-8C01-53E6261E3705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C7B420-0EE2-43F3-AE78-E5928398C51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51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80AA1-E6B0-4025-98BB-DD92DFA9A35E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E2D818-CCED-4550-A32C-7DAE8B34375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342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9EF6C-3839-4FF5-A68C-33A43E4297C7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9B3D18-BE38-4701-9B6E-5E0DEAE79B5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60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C69EF-4D50-42CB-A70E-9BC56B9FB737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91C58F-284E-4628-9150-12ADC7D8EF4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576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08929-5BE8-4BAC-9035-66516B762DD6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A054C7-E2A3-41D3-BA7F-FAA78E91117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881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573D1-D732-4C82-95D7-080A0B205E51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95C0C-3A34-45D4-A07A-980B135B120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065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b="0" i="0">
                <a:ea typeface="创艺简老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1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022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0"/>
            <a:ext cx="12192000" cy="908050"/>
          </a:xfrm>
          <a:prstGeom prst="rect">
            <a:avLst/>
          </a:prstGeom>
          <a:solidFill>
            <a:schemeClr val="bg2">
              <a:alpha val="18039"/>
            </a:schemeClr>
          </a:solidFill>
          <a:ln>
            <a:noFill/>
          </a:ln>
          <a:extLst/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  <a:defRPr/>
            </a:pPr>
            <a:endParaRPr lang="en-US" altLang="zh-CN" sz="2000" dirty="0" smtClean="0">
              <a:latin typeface="宋体" pitchFamily="2" charset="-122"/>
            </a:endParaRPr>
          </a:p>
        </p:txBody>
      </p:sp>
      <p:sp>
        <p:nvSpPr>
          <p:cNvPr id="5" name="AutoShape 13"/>
          <p:cNvSpPr>
            <a:spLocks noChangeArrowheads="1"/>
          </p:cNvSpPr>
          <p:nvPr/>
        </p:nvSpPr>
        <p:spPr bwMode="auto">
          <a:xfrm>
            <a:off x="10896601" y="6237288"/>
            <a:ext cx="478367" cy="404812"/>
          </a:xfrm>
          <a:prstGeom prst="star8">
            <a:avLst>
              <a:gd name="adj" fmla="val 38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49AFD3D8-27BC-4C63-9234-BBEFDF2D54D1}" type="slidenum">
              <a:rPr lang="en-US" altLang="en-US" sz="1000">
                <a:solidFill>
                  <a:srgbClr val="003366"/>
                </a:solidFill>
              </a:rPr>
              <a:pPr algn="ctr"/>
              <a:t>‹#›</a:t>
            </a:fld>
            <a:endParaRPr lang="zh-CN" altLang="en-US" sz="1000">
              <a:solidFill>
                <a:srgbClr val="003366"/>
              </a:solidFill>
              <a:latin typeface="Courier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260648"/>
            <a:ext cx="6912768" cy="57606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0" i="0">
                <a:solidFill>
                  <a:schemeClr val="tx2">
                    <a:lumMod val="75000"/>
                  </a:schemeClr>
                </a:solidFill>
                <a:ea typeface="创艺简老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340768"/>
            <a:ext cx="10808725" cy="41148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页脚占位符 1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2490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3"/>
          <p:cNvSpPr>
            <a:spLocks noChangeArrowheads="1"/>
          </p:cNvSpPr>
          <p:nvPr/>
        </p:nvSpPr>
        <p:spPr bwMode="auto">
          <a:xfrm>
            <a:off x="10896601" y="6237288"/>
            <a:ext cx="478367" cy="404812"/>
          </a:xfrm>
          <a:prstGeom prst="star8">
            <a:avLst>
              <a:gd name="adj" fmla="val 38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97E1E8BD-71E5-484F-B98C-BECA54C0783E}" type="slidenum">
              <a:rPr lang="en-US" altLang="en-US" sz="1000">
                <a:solidFill>
                  <a:srgbClr val="003366"/>
                </a:solidFill>
              </a:rPr>
              <a:pPr algn="ctr"/>
              <a:t>‹#›</a:t>
            </a:fld>
            <a:endParaRPr lang="zh-CN" altLang="en-US" sz="1000">
              <a:solidFill>
                <a:srgbClr val="003366"/>
              </a:solidFill>
              <a:latin typeface="Courier"/>
            </a:endParaRPr>
          </a:p>
        </p:txBody>
      </p:sp>
      <p:sp>
        <p:nvSpPr>
          <p:cNvPr id="3" name="页脚占位符 17"/>
          <p:cNvSpPr>
            <a:spLocks noGrp="1"/>
          </p:cNvSpPr>
          <p:nvPr>
            <p:ph type="ftr" sz="quarter" idx="10"/>
          </p:nvPr>
        </p:nvSpPr>
        <p:spPr>
          <a:xfrm>
            <a:off x="719667" y="6237289"/>
            <a:ext cx="7594600" cy="365125"/>
          </a:xfrm>
        </p:spPr>
        <p:txBody>
          <a:bodyPr/>
          <a:lstStyle>
            <a:lvl1pPr algn="ctr">
              <a:defRPr sz="120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1364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3"/>
          <p:cNvSpPr>
            <a:spLocks noChangeArrowheads="1"/>
          </p:cNvSpPr>
          <p:nvPr/>
        </p:nvSpPr>
        <p:spPr bwMode="auto">
          <a:xfrm>
            <a:off x="10896601" y="6237288"/>
            <a:ext cx="478367" cy="404812"/>
          </a:xfrm>
          <a:prstGeom prst="star8">
            <a:avLst>
              <a:gd name="adj" fmla="val 38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2835127A-018C-4A3F-BAC2-D584810B2E7A}" type="slidenum">
              <a:rPr lang="en-US" altLang="en-US" sz="1000">
                <a:solidFill>
                  <a:srgbClr val="003366"/>
                </a:solidFill>
              </a:rPr>
              <a:pPr algn="ctr"/>
              <a:t>‹#›</a:t>
            </a:fld>
            <a:endParaRPr lang="zh-CN" altLang="en-US" sz="1000">
              <a:solidFill>
                <a:srgbClr val="003366"/>
              </a:solidFill>
              <a:latin typeface="Courier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32656"/>
            <a:ext cx="7440149" cy="490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0" i="0">
                <a:solidFill>
                  <a:schemeClr val="tx2">
                    <a:lumMod val="75000"/>
                  </a:schemeClr>
                </a:solidFill>
                <a:ea typeface="创艺简老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39349" y="1546448"/>
            <a:ext cx="5638800" cy="4114800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1349" y="1546448"/>
            <a:ext cx="5638800" cy="4114800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页脚占位符 1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32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260648"/>
            <a:ext cx="6912768" cy="576064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chemeClr val="tx2">
                    <a:lumMod val="75000"/>
                  </a:schemeClr>
                </a:solidFill>
                <a:ea typeface="创艺简中圆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340768"/>
            <a:ext cx="10808725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81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104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403" y="260648"/>
            <a:ext cx="6240693" cy="490066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chemeClr val="tx2">
                    <a:lumMod val="75000"/>
                  </a:schemeClr>
                </a:solidFill>
                <a:ea typeface="创艺简中圆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39349" y="1546448"/>
            <a:ext cx="5638800" cy="411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1349" y="1546448"/>
            <a:ext cx="5638800" cy="411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602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3DEBD-F075-46BD-B344-E1E66800D3FB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7E1EEF-6FFC-4934-AF1E-768E34E2869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43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FA7B2-89D6-4CDD-9C16-F1AD7B9A98CF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F70E33-2927-4819-965F-48626880540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04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B01F1-16FA-479B-952D-CDDB635C0A70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22B339-A29B-486D-BB6E-01A1B5984B3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37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83EEB-0218-4B2A-AB6A-6838E01A1E2D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567CDB-A76B-4A5F-95B0-84271E3430C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22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0409D-1C46-417E-ACEA-2921BDD158C0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7A752-C1B1-40F1-A2A2-CF6915F99E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3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10" Type="http://schemas.openxmlformats.org/officeDocument/2006/relationships/image" Target="../media/image5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.jpeg"/><Relationship Id="rId5" Type="http://schemas.openxmlformats.org/officeDocument/2006/relationships/theme" Target="../theme/theme3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 txBox="1">
            <a:spLocks noChangeArrowheads="1"/>
          </p:cNvSpPr>
          <p:nvPr/>
        </p:nvSpPr>
        <p:spPr bwMode="auto">
          <a:xfrm>
            <a:off x="0" y="908050"/>
            <a:ext cx="12192000" cy="5949950"/>
          </a:xfrm>
          <a:prstGeom prst="rect">
            <a:avLst/>
          </a:prstGeom>
          <a:solidFill>
            <a:schemeClr val="bg2">
              <a:alpha val="18039"/>
            </a:schemeClr>
          </a:solidFill>
          <a:ln>
            <a:noFill/>
          </a:ln>
          <a:extLst/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Char char="•"/>
              <a:defRPr/>
            </a:pPr>
            <a:endParaRPr lang="en-US" altLang="zh-CN" sz="2000" smtClean="0">
              <a:latin typeface="宋体" panose="02010600030101010101" pitchFamily="2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8" y="1412875"/>
            <a:ext cx="10128249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</a:t>
            </a:r>
          </a:p>
          <a:p>
            <a:pPr lvl="1"/>
            <a:r>
              <a:rPr lang="en-US" altLang="zh-CN" smtClean="0"/>
              <a:t>b</a:t>
            </a:r>
          </a:p>
          <a:p>
            <a:pPr lvl="2"/>
            <a:r>
              <a:rPr lang="en-US" altLang="zh-CN" smtClean="0"/>
              <a:t>c</a:t>
            </a:r>
          </a:p>
          <a:p>
            <a:pPr lvl="3"/>
            <a:r>
              <a:rPr lang="en-US" altLang="zh-CN" smtClean="0"/>
              <a:t>d</a:t>
            </a:r>
          </a:p>
          <a:p>
            <a:pPr lvl="4"/>
            <a:r>
              <a:rPr lang="en-US" altLang="zh-CN" smtClean="0"/>
              <a:t>e</a:t>
            </a:r>
          </a:p>
        </p:txBody>
      </p:sp>
      <p:sp>
        <p:nvSpPr>
          <p:cNvPr id="568331" name="Line 11"/>
          <p:cNvSpPr>
            <a:spLocks noChangeShapeType="1"/>
          </p:cNvSpPr>
          <p:nvPr/>
        </p:nvSpPr>
        <p:spPr bwMode="auto">
          <a:xfrm>
            <a:off x="1" y="914400"/>
            <a:ext cx="12240684" cy="0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568333" name="AutoShape 13"/>
          <p:cNvSpPr>
            <a:spLocks noChangeArrowheads="1"/>
          </p:cNvSpPr>
          <p:nvPr/>
        </p:nvSpPr>
        <p:spPr bwMode="auto">
          <a:xfrm>
            <a:off x="5712885" y="6021388"/>
            <a:ext cx="478367" cy="404812"/>
          </a:xfrm>
          <a:prstGeom prst="star8">
            <a:avLst>
              <a:gd name="adj" fmla="val 38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0F1DBA0A-F471-4084-8461-F8BE5A30D1EC}" type="slidenum">
              <a:rPr lang="en-US" altLang="en-US" sz="1200"/>
              <a:pPr algn="ctr"/>
              <a:t>‹#›</a:t>
            </a:fld>
            <a:endParaRPr lang="zh-CN" altLang="en-US" sz="2000">
              <a:solidFill>
                <a:schemeClr val="hlink"/>
              </a:solidFill>
              <a:latin typeface="Courier"/>
            </a:endParaRPr>
          </a:p>
        </p:txBody>
      </p:sp>
      <p:pic>
        <p:nvPicPr>
          <p:cNvPr id="1030" name="Picture 19" descr="E:\思普\marketing\design\前台字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484" y="188914"/>
            <a:ext cx="129540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0" descr="s_0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452" y="541339"/>
            <a:ext cx="679449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1" descr="s_0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052" y="549275"/>
            <a:ext cx="679449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2" descr="s_0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300" y="554038"/>
            <a:ext cx="679451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3" descr="s_0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2552" y="565150"/>
            <a:ext cx="679449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Text Box 10"/>
          <p:cNvSpPr txBox="1">
            <a:spLocks noChangeArrowheads="1"/>
          </p:cNvSpPr>
          <p:nvPr/>
        </p:nvSpPr>
        <p:spPr bwMode="auto">
          <a:xfrm>
            <a:off x="624418" y="333375"/>
            <a:ext cx="8832849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1800" smtClean="0">
                <a:solidFill>
                  <a:srgbClr val="17375E"/>
                </a:solidFill>
                <a:latin typeface="Arial Black" panose="020B0A04020102020204" pitchFamily="34" charset="0"/>
                <a:ea typeface="创艺简中圆"/>
                <a:cs typeface="创艺简中圆"/>
              </a:rPr>
              <a:t> </a:t>
            </a:r>
            <a:endParaRPr lang="zh-CN" altLang="en-US" sz="1800" smtClean="0">
              <a:solidFill>
                <a:srgbClr val="17375E"/>
              </a:solidFill>
              <a:ea typeface="创艺简中圆"/>
              <a:cs typeface="创艺简中圆"/>
            </a:endParaRPr>
          </a:p>
        </p:txBody>
      </p:sp>
      <p:sp>
        <p:nvSpPr>
          <p:cNvPr id="1036" name="Text Box 10"/>
          <p:cNvSpPr txBox="1">
            <a:spLocks noChangeArrowheads="1"/>
          </p:cNvSpPr>
          <p:nvPr/>
        </p:nvSpPr>
        <p:spPr bwMode="auto">
          <a:xfrm>
            <a:off x="9745133" y="6596064"/>
            <a:ext cx="2446867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00" smtClean="0">
                <a:latin typeface="Arial Black" panose="020B0A04020102020204" pitchFamily="34" charset="0"/>
                <a:sym typeface="Wingdings" panose="05000000000000000000" pitchFamily="2" charset="2"/>
              </a:rPr>
              <a:t>版权所有 翻录必究</a:t>
            </a:r>
            <a:endParaRPr lang="en-US" altLang="zh-CN" sz="1100" smtClean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5872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ea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ea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ea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ea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B649340-38AD-4C41-B6C6-4899F7067E2F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024C6609-722E-422B-AF0E-284EA301AE0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974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8" y="1412875"/>
            <a:ext cx="10128249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</a:t>
            </a:r>
          </a:p>
          <a:p>
            <a:pPr lvl="1"/>
            <a:r>
              <a:rPr lang="en-US" altLang="zh-CN" smtClean="0"/>
              <a:t>b</a:t>
            </a:r>
          </a:p>
          <a:p>
            <a:pPr lvl="2"/>
            <a:r>
              <a:rPr lang="en-US" altLang="zh-CN" smtClean="0"/>
              <a:t>c</a:t>
            </a:r>
          </a:p>
          <a:p>
            <a:pPr lvl="3"/>
            <a:r>
              <a:rPr lang="en-US" altLang="zh-CN" smtClean="0"/>
              <a:t>d</a:t>
            </a:r>
          </a:p>
          <a:p>
            <a:pPr lvl="4"/>
            <a:r>
              <a:rPr lang="en-US" altLang="zh-CN" smtClean="0"/>
              <a:t>e</a:t>
            </a:r>
          </a:p>
        </p:txBody>
      </p:sp>
      <p:sp>
        <p:nvSpPr>
          <p:cNvPr id="568331" name="Line 11"/>
          <p:cNvSpPr>
            <a:spLocks noChangeShapeType="1"/>
          </p:cNvSpPr>
          <p:nvPr/>
        </p:nvSpPr>
        <p:spPr bwMode="auto">
          <a:xfrm>
            <a:off x="1" y="914400"/>
            <a:ext cx="12240684" cy="0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1028" name="AutoShape 13"/>
          <p:cNvSpPr>
            <a:spLocks noChangeArrowheads="1"/>
          </p:cNvSpPr>
          <p:nvPr/>
        </p:nvSpPr>
        <p:spPr bwMode="auto">
          <a:xfrm>
            <a:off x="10896601" y="6237288"/>
            <a:ext cx="478367" cy="404812"/>
          </a:xfrm>
          <a:prstGeom prst="star8">
            <a:avLst>
              <a:gd name="adj" fmla="val 38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4DA8A2F0-75DE-4C04-96D3-D835D83C0AC6}" type="slidenum">
              <a:rPr lang="en-US" altLang="en-US" sz="1000">
                <a:solidFill>
                  <a:srgbClr val="003366"/>
                </a:solidFill>
              </a:rPr>
              <a:pPr algn="ctr"/>
              <a:t>‹#›</a:t>
            </a:fld>
            <a:endParaRPr lang="zh-CN" altLang="en-US" sz="1000">
              <a:solidFill>
                <a:srgbClr val="003366"/>
              </a:solidFill>
              <a:latin typeface="Courier"/>
            </a:endParaRPr>
          </a:p>
        </p:txBody>
      </p:sp>
      <p:pic>
        <p:nvPicPr>
          <p:cNvPr id="3077" name="Picture 10" descr="s_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452" y="760414"/>
            <a:ext cx="679449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11" descr="s_0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052" y="768350"/>
            <a:ext cx="679449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12" descr="s_0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300" y="773113"/>
            <a:ext cx="679451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13" descr="s_0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2552" y="784225"/>
            <a:ext cx="679449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24418" y="333375"/>
            <a:ext cx="8832849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sz="1800" smtClean="0">
                <a:solidFill>
                  <a:srgbClr val="17375E"/>
                </a:solidFill>
                <a:latin typeface="Arial Black" pitchFamily="34" charset="0"/>
                <a:ea typeface="创艺简中圆" pitchFamily="2" charset="-122"/>
              </a:rPr>
              <a:t> </a:t>
            </a:r>
            <a:endParaRPr lang="zh-CN" altLang="en-US" sz="1800" smtClean="0">
              <a:solidFill>
                <a:srgbClr val="17375E"/>
              </a:solidFill>
              <a:ea typeface="创艺简中圆" pitchFamily="2" charset="-122"/>
            </a:endParaRPr>
          </a:p>
        </p:txBody>
      </p:sp>
      <p:sp>
        <p:nvSpPr>
          <p:cNvPr id="3082" name="标题占位符 14"/>
          <p:cNvSpPr>
            <a:spLocks noGrp="1"/>
          </p:cNvSpPr>
          <p:nvPr>
            <p:ph type="title"/>
          </p:nvPr>
        </p:nvSpPr>
        <p:spPr bwMode="auto">
          <a:xfrm>
            <a:off x="334433" y="260350"/>
            <a:ext cx="7984067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3"/>
          </p:nvPr>
        </p:nvSpPr>
        <p:spPr>
          <a:xfrm>
            <a:off x="516467" y="6237289"/>
            <a:ext cx="75967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3084" name="Picture 16" descr="C:\Users\Administrator\Desktop\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1" y="285750"/>
            <a:ext cx="17145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000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创艺简老宋" pitchFamily="2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创艺简老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创艺简老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创艺简老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创艺简老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ea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ea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ea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ea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整理：赖贵阳</a:t>
            </a:r>
            <a:endParaRPr lang="en-US" altLang="zh-CN" dirty="0" smtClean="0"/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1058378595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4177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JSP</a:t>
            </a:r>
            <a:r>
              <a:rPr lang="zh-CN" altLang="en-US" dirty="0"/>
              <a:t>三大指令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cs typeface="Arial"/>
              </a:rPr>
              <a:t>JSP引擎自动导入以下包中的类：</a:t>
            </a:r>
          </a:p>
          <a:p>
            <a:pPr marL="0" indent="0">
              <a:buNone/>
            </a:pPr>
            <a:r>
              <a:rPr lang="en-US" altLang="zh-CN" dirty="0"/>
              <a:t>  1</a:t>
            </a:r>
            <a:r>
              <a:rPr lang="zh-CN" altLang="en-US" dirty="0"/>
              <a:t>、</a:t>
            </a:r>
            <a:r>
              <a:rPr lang="en-US" altLang="zh-CN" dirty="0"/>
              <a:t>javax.servlet.*</a:t>
            </a:r>
          </a:p>
          <a:p>
            <a:pPr marL="0" indent="0">
              <a:buNone/>
            </a:pPr>
            <a:r>
              <a:rPr lang="en-US" altLang="zh-CN" dirty="0"/>
              <a:t>  2</a:t>
            </a:r>
            <a:r>
              <a:rPr lang="zh-CN" altLang="en-US" dirty="0"/>
              <a:t>、</a:t>
            </a:r>
            <a:r>
              <a:rPr lang="en-US" altLang="zh-CN" dirty="0"/>
              <a:t>javax.servlet.http.*</a:t>
            </a:r>
          </a:p>
          <a:p>
            <a:pPr marL="0" indent="0">
              <a:buNone/>
            </a:pPr>
            <a:r>
              <a:rPr lang="en-US" altLang="zh-CN" dirty="0"/>
              <a:t>  3</a:t>
            </a:r>
            <a:r>
              <a:rPr lang="zh-CN" altLang="en-US" dirty="0"/>
              <a:t>、</a:t>
            </a:r>
            <a:r>
              <a:rPr lang="en-US" altLang="zh-CN" dirty="0"/>
              <a:t>javax.servlet.jsp</a:t>
            </a:r>
            <a:r>
              <a:rPr lang="en-US" altLang="zh-CN" dirty="0" smtClean="0"/>
              <a:t>.*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4389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Jsp</a:t>
            </a:r>
            <a:r>
              <a:rPr lang="zh-CN" altLang="en-US" dirty="0" smtClean="0"/>
              <a:t>三大指令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>
                <a:solidFill>
                  <a:srgbClr val="000000"/>
                </a:solidFill>
                <a:cs typeface="Arial"/>
              </a:rPr>
              <a:t>注意</a:t>
            </a:r>
            <a:endParaRPr lang="en-US" altLang="zh-CN" sz="2800" b="1" dirty="0" smtClean="0">
              <a:solidFill>
                <a:srgbClr val="000000"/>
              </a:solidFill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、一</a:t>
            </a:r>
            <a:r>
              <a:rPr lang="zh-CN" altLang="en-US" dirty="0"/>
              <a:t>个</a:t>
            </a:r>
            <a:r>
              <a:rPr lang="en-US" altLang="zh-CN" dirty="0"/>
              <a:t>import</a:t>
            </a:r>
            <a:r>
              <a:rPr lang="zh-CN" altLang="en-US" dirty="0"/>
              <a:t>属性可以导入多个包，用逗号分隔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、*</a:t>
            </a:r>
            <a:r>
              <a:rPr lang="en-US" altLang="zh-CN" dirty="0" err="1"/>
              <a:t>sessioin</a:t>
            </a:r>
            <a:r>
              <a:rPr lang="en-US" altLang="zh-CN" dirty="0"/>
              <a:t>:</a:t>
            </a:r>
            <a:r>
              <a:rPr lang="zh-CN" altLang="en-US" dirty="0"/>
              <a:t>指示</a:t>
            </a:r>
            <a:r>
              <a:rPr lang="en-US" altLang="zh-CN" dirty="0"/>
              <a:t>JSP</a:t>
            </a:r>
            <a:r>
              <a:rPr lang="zh-CN" altLang="en-US" dirty="0"/>
              <a:t>页面是否创建</a:t>
            </a:r>
            <a:r>
              <a:rPr lang="en-US" altLang="zh-CN" dirty="0" err="1"/>
              <a:t>HttpSession</a:t>
            </a:r>
            <a:r>
              <a:rPr lang="zh-CN" altLang="en-US" dirty="0"/>
              <a:t>对象。默认值是</a:t>
            </a:r>
            <a:r>
              <a:rPr lang="en-US" altLang="zh-CN" dirty="0" smtClean="0"/>
              <a:t>true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 </a:t>
            </a:r>
            <a:r>
              <a:rPr lang="en-US" altLang="zh-CN" dirty="0"/>
              <a:t>3</a:t>
            </a:r>
            <a:r>
              <a:rPr lang="zh-CN" altLang="en-US" dirty="0" smtClean="0"/>
              <a:t>、*</a:t>
            </a:r>
            <a:r>
              <a:rPr lang="en-US" altLang="zh-CN" dirty="0"/>
              <a:t>buffer</a:t>
            </a:r>
            <a:r>
              <a:rPr lang="zh-CN" altLang="en-US" dirty="0"/>
              <a:t>：指示</a:t>
            </a:r>
            <a:r>
              <a:rPr lang="en-US" altLang="zh-CN" dirty="0"/>
              <a:t>JSP</a:t>
            </a:r>
            <a:r>
              <a:rPr lang="zh-CN" altLang="en-US" dirty="0"/>
              <a:t>用的输出流的缓存大小</a:t>
            </a:r>
            <a:r>
              <a:rPr lang="en-US" altLang="zh-CN" dirty="0"/>
              <a:t>.</a:t>
            </a:r>
            <a:r>
              <a:rPr lang="zh-CN" altLang="en-US" dirty="0"/>
              <a:t>默认值是</a:t>
            </a:r>
            <a:r>
              <a:rPr lang="en-US" altLang="zh-CN" dirty="0"/>
              <a:t>8Kb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 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autoFlush</a:t>
            </a:r>
            <a:r>
              <a:rPr lang="zh-CN" altLang="en-US" dirty="0"/>
              <a:t>：自动刷新输出流的缓存。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 5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isThreadSafe</a:t>
            </a:r>
            <a:r>
              <a:rPr lang="zh-CN" altLang="en-US" dirty="0"/>
              <a:t>：指示页面是否是线程安全的（过时的）。默认是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 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true</a:t>
            </a:r>
            <a:r>
              <a:rPr lang="zh-CN" altLang="en-US" dirty="0"/>
              <a:t>：不安全的。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 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false</a:t>
            </a:r>
            <a:r>
              <a:rPr lang="zh-CN" altLang="en-US" dirty="0"/>
              <a:t>：安全的。指示</a:t>
            </a:r>
            <a:r>
              <a:rPr lang="en-US" altLang="zh-CN" dirty="0"/>
              <a:t>JSP</a:t>
            </a:r>
            <a:r>
              <a:rPr lang="zh-CN" altLang="en-US" dirty="0"/>
              <a:t>对应的</a:t>
            </a:r>
            <a:r>
              <a:rPr lang="en-US" altLang="zh-CN" dirty="0"/>
              <a:t>Servlet</a:t>
            </a:r>
            <a:r>
              <a:rPr lang="zh-CN" altLang="en-US" dirty="0"/>
              <a:t>实现</a:t>
            </a:r>
            <a:r>
              <a:rPr lang="en-US" altLang="zh-CN" dirty="0" err="1"/>
              <a:t>SingleThreadModel</a:t>
            </a:r>
            <a:r>
              <a:rPr lang="zh-CN" altLang="en-US" dirty="0"/>
              <a:t>接口。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8</a:t>
            </a:r>
            <a:r>
              <a:rPr lang="zh-CN" altLang="en-US" dirty="0" smtClean="0"/>
              <a:t>、*</a:t>
            </a:r>
            <a:r>
              <a:rPr lang="en-US" altLang="zh-CN" dirty="0" err="1"/>
              <a:t>errorPage</a:t>
            </a:r>
            <a:r>
              <a:rPr lang="en-US" altLang="zh-CN" dirty="0"/>
              <a:t>:</a:t>
            </a:r>
            <a:r>
              <a:rPr lang="zh-CN" altLang="en-US" dirty="0"/>
              <a:t>指示当前页面出错后转向（转发）的页面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rgbClr val="000000"/>
                </a:solidFill>
                <a:cs typeface="Arial"/>
              </a:rPr>
              <a:t> 9</a:t>
            </a:r>
            <a:r>
              <a:rPr lang="zh-CN" altLang="en-US" dirty="0" smtClean="0">
                <a:solidFill>
                  <a:srgbClr val="000000"/>
                </a:solidFill>
                <a:cs typeface="Arial"/>
              </a:rPr>
              <a:t>、目标</a:t>
            </a:r>
            <a:r>
              <a:rPr lang="zh-CN" altLang="en-US" dirty="0">
                <a:solidFill>
                  <a:srgbClr val="000000"/>
                </a:solidFill>
                <a:cs typeface="Arial"/>
              </a:rPr>
              <a:t>页面如果以"/"（当前应用）就是绝对路径。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8144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rgbClr val="000000"/>
                </a:solidFill>
                <a:cs typeface="Arial"/>
              </a:rPr>
              <a:t>配置全局错误提示页面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cs typeface="Arial"/>
              </a:rPr>
              <a:t>web</a:t>
            </a:r>
            <a:r>
              <a:rPr lang="zh-CN" altLang="en-US" dirty="0">
                <a:solidFill>
                  <a:srgbClr val="000000"/>
                </a:solidFill>
                <a:cs typeface="Arial"/>
              </a:rPr>
              <a:t>.xml</a:t>
            </a:r>
          </a:p>
          <a:p>
            <a:pPr marL="0" indent="0">
              <a:buNone/>
            </a:pPr>
            <a:r>
              <a:rPr lang="en-US" altLang="zh-CN" dirty="0"/>
              <a:t>&lt;error-page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&lt;</a:t>
            </a:r>
            <a:r>
              <a:rPr lang="en-US" altLang="zh-CN" dirty="0"/>
              <a:t>exception-type&gt;</a:t>
            </a:r>
            <a:r>
              <a:rPr lang="en-US" altLang="zh-CN" dirty="0" err="1"/>
              <a:t>java.lang.Exception</a:t>
            </a:r>
            <a:r>
              <a:rPr lang="en-US" altLang="zh-CN" dirty="0"/>
              <a:t>&lt;/exception-type</a:t>
            </a:r>
            <a:r>
              <a:rPr lang="en-US" altLang="zh-CN" dirty="0" smtClean="0"/>
              <a:t>&gt;</a:t>
            </a:r>
            <a:r>
              <a:rPr lang="en-US" altLang="zh-CN" dirty="0"/>
              <a:t>				</a:t>
            </a:r>
            <a:r>
              <a:rPr lang="en-US" altLang="zh-CN" dirty="0" smtClean="0"/>
              <a:t>&lt;</a:t>
            </a:r>
            <a:r>
              <a:rPr lang="en-US" altLang="zh-CN" dirty="0"/>
              <a:t>location&gt;/</a:t>
            </a:r>
            <a:r>
              <a:rPr lang="en-US" altLang="zh-CN" dirty="0" err="1"/>
              <a:t>error.jsp</a:t>
            </a:r>
            <a:r>
              <a:rPr lang="en-US" altLang="zh-CN" dirty="0"/>
              <a:t>&lt;/location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smtClean="0"/>
              <a:t>&lt;/</a:t>
            </a:r>
            <a:r>
              <a:rPr lang="en-US" altLang="zh-CN" dirty="0"/>
              <a:t>error-page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smtClean="0"/>
              <a:t>&lt;</a:t>
            </a:r>
            <a:r>
              <a:rPr lang="en-US" altLang="zh-CN" dirty="0"/>
              <a:t>error-page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&lt;</a:t>
            </a:r>
            <a:r>
              <a:rPr lang="en-US" altLang="zh-CN" dirty="0"/>
              <a:t>error-code&gt;404&lt;/error-code&gt;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&lt;</a:t>
            </a:r>
            <a:r>
              <a:rPr lang="en-US" altLang="zh-CN" dirty="0"/>
              <a:t>location&gt;/404.jsp&lt;/location&gt;</a:t>
            </a:r>
          </a:p>
          <a:p>
            <a:pPr marL="0" indent="0">
              <a:buNone/>
            </a:pPr>
            <a:r>
              <a:rPr lang="en-US" altLang="zh-CN" dirty="0" smtClean="0"/>
              <a:t>&lt;/</a:t>
            </a:r>
            <a:r>
              <a:rPr lang="en-US" altLang="zh-CN" dirty="0"/>
              <a:t>error-page&gt;</a:t>
            </a:r>
          </a:p>
          <a:p>
            <a:endParaRPr lang="zh-CN" altLang="en-US" dirty="0"/>
          </a:p>
        </p:txBody>
      </p:sp>
      <p:sp>
        <p:nvSpPr>
          <p:cNvPr id="4" name="文本框 40"/>
          <p:cNvSpPr txBox="1">
            <a:spLocks noChangeArrowheads="1"/>
          </p:cNvSpPr>
          <p:nvPr/>
        </p:nvSpPr>
        <p:spPr bwMode="auto">
          <a:xfrm>
            <a:off x="1675559" y="4996406"/>
            <a:ext cx="8732465" cy="135060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CCFFCC" mc:Ignorable="a14" a14:legacySpreadsheetColorIndex="4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36576" tIns="18288" rIns="0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ct val="150000"/>
              </a:lnSpc>
              <a:defRPr sz="1000"/>
            </a:pPr>
            <a:r>
              <a:rPr lang="zh-CN" altLang="en-US" sz="1800" b="1" i="0" u="none" strike="noStrike" baseline="0" dirty="0" smtClean="0">
                <a:solidFill>
                  <a:srgbClr val="000000"/>
                </a:solidFill>
                <a:latin typeface="宋体"/>
                <a:ea typeface="宋体"/>
              </a:rPr>
              <a:t>JSP</a:t>
            </a:r>
            <a:r>
              <a:rPr lang="zh-CN" altLang="en-US" sz="1800" b="1" i="0" u="none" strike="noStrike" baseline="0" dirty="0">
                <a:solidFill>
                  <a:srgbClr val="000000"/>
                </a:solidFill>
                <a:latin typeface="宋体"/>
                <a:ea typeface="宋体"/>
              </a:rPr>
              <a:t>的错误页面设置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/>
                <a:ea typeface="宋体"/>
              </a:rPr>
              <a:t>:</a:t>
            </a:r>
          </a:p>
          <a:p>
            <a:pPr algn="l" rtl="0">
              <a:lnSpc>
                <a:spcPct val="150000"/>
              </a:lnSpc>
              <a:defRPr sz="1000"/>
            </a:pP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/>
                <a:ea typeface="宋体"/>
              </a:rPr>
              <a:t>  </a:t>
            </a:r>
            <a:r>
              <a:rPr lang="zh-CN" altLang="en-US" sz="1800" b="0" i="0" u="none" strike="noStrike" baseline="0" dirty="0">
                <a:solidFill>
                  <a:srgbClr val="0000FF"/>
                </a:solidFill>
                <a:latin typeface="宋体"/>
                <a:ea typeface="宋体"/>
              </a:rPr>
              <a:t>访问当前JSP的时候,出现错误(404找不到/500代码有问题),我们可以专门提供一个错误页面. 出错之后,就跳转到错误页面,显示错误信息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/>
                <a:ea typeface="宋体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4149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Jsp</a:t>
            </a:r>
            <a:r>
              <a:rPr lang="zh-CN" altLang="en-US" dirty="0" smtClean="0"/>
              <a:t>三大指令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7636" y="1340768"/>
            <a:ext cx="10808725" cy="411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*</a:t>
            </a:r>
            <a:r>
              <a:rPr lang="en-US" altLang="zh-CN" dirty="0" err="1"/>
              <a:t>isErrorPage</a:t>
            </a:r>
            <a:r>
              <a:rPr lang="en-US" altLang="zh-CN" dirty="0"/>
              <a:t>:</a:t>
            </a:r>
            <a:r>
              <a:rPr lang="zh-CN" altLang="en-US" dirty="0"/>
              <a:t>指示当前页面是否产生</a:t>
            </a:r>
            <a:r>
              <a:rPr lang="en-US" altLang="zh-CN" dirty="0"/>
              <a:t>Exception</a:t>
            </a:r>
            <a:r>
              <a:rPr lang="zh-CN" altLang="en-US" dirty="0"/>
              <a:t>对象。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*</a:t>
            </a:r>
            <a:r>
              <a:rPr lang="en-US" altLang="zh-CN" dirty="0" err="1"/>
              <a:t>contentType</a:t>
            </a:r>
            <a:r>
              <a:rPr lang="zh-CN" altLang="en-US" dirty="0"/>
              <a:t>：指定当前页面的</a:t>
            </a:r>
            <a:r>
              <a:rPr lang="en-US" altLang="zh-CN" dirty="0"/>
              <a:t>MIME</a:t>
            </a:r>
            <a:r>
              <a:rPr lang="zh-CN" altLang="en-US" dirty="0"/>
              <a:t>类型。作用与</a:t>
            </a:r>
            <a:r>
              <a:rPr lang="en-US" altLang="zh-CN" dirty="0"/>
              <a:t>Servlet</a:t>
            </a:r>
            <a:r>
              <a:rPr lang="zh-CN" altLang="en-US" dirty="0"/>
              <a:t>中的</a:t>
            </a:r>
            <a:r>
              <a:rPr lang="en-US" altLang="zh-CN" dirty="0" err="1"/>
              <a:t>response.setContentType</a:t>
            </a:r>
            <a:r>
              <a:rPr lang="en-US" altLang="zh-CN" dirty="0"/>
              <a:t>()</a:t>
            </a:r>
            <a:r>
              <a:rPr lang="zh-CN" altLang="en-US" dirty="0"/>
              <a:t>作用完全一致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*</a:t>
            </a:r>
            <a:r>
              <a:rPr lang="en-US" altLang="zh-CN" dirty="0" err="1"/>
              <a:t>pageEncoding</a:t>
            </a:r>
            <a:r>
              <a:rPr lang="zh-CN" altLang="en-US" dirty="0"/>
              <a:t>：通知引擎读取</a:t>
            </a:r>
            <a:r>
              <a:rPr lang="en-US" altLang="zh-CN" dirty="0"/>
              <a:t>JSP</a:t>
            </a:r>
            <a:r>
              <a:rPr lang="zh-CN" altLang="en-US" dirty="0"/>
              <a:t>时采用的编码（因为要翻译</a:t>
            </a:r>
            <a:r>
              <a:rPr lang="zh-CN" altLang="en-US" dirty="0" smtClean="0"/>
              <a:t>）还有</a:t>
            </a:r>
            <a:r>
              <a:rPr lang="en-US" altLang="zh-CN" dirty="0" err="1"/>
              <a:t>contentType</a:t>
            </a:r>
            <a:r>
              <a:rPr lang="zh-CN" altLang="en-US" dirty="0"/>
              <a:t>属性的作用。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*</a:t>
            </a:r>
            <a:r>
              <a:rPr lang="en-US" altLang="zh-CN" dirty="0" err="1"/>
              <a:t>isELIgnored</a:t>
            </a:r>
            <a:r>
              <a:rPr lang="en-US" altLang="zh-CN" dirty="0"/>
              <a:t>:</a:t>
            </a:r>
            <a:r>
              <a:rPr lang="zh-CN" altLang="en-US" dirty="0"/>
              <a:t>是否忽略</a:t>
            </a:r>
            <a:r>
              <a:rPr lang="en-US" altLang="zh-CN" dirty="0"/>
              <a:t>EL</a:t>
            </a:r>
            <a:r>
              <a:rPr lang="zh-CN" altLang="en-US" dirty="0"/>
              <a:t>表达式。</a:t>
            </a:r>
            <a:r>
              <a:rPr lang="en-US" altLang="zh-CN" dirty="0"/>
              <a:t>${1+1}</a:t>
            </a:r>
            <a:r>
              <a:rPr lang="zh-CN" altLang="en-US" dirty="0"/>
              <a:t>。默认值是</a:t>
            </a:r>
            <a:r>
              <a:rPr lang="en-US" altLang="zh-CN" dirty="0"/>
              <a:t>false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page</a:t>
            </a:r>
            <a:r>
              <a:rPr lang="zh-CN" altLang="en-US" dirty="0"/>
              <a:t>指令最简单的使用方式：</a:t>
            </a:r>
            <a:r>
              <a:rPr lang="en-US" altLang="zh-CN" dirty="0"/>
              <a:t>&lt;%@ page </a:t>
            </a:r>
            <a:r>
              <a:rPr lang="en-US" altLang="zh-CN" dirty="0" err="1"/>
              <a:t>pageEncoding</a:t>
            </a:r>
            <a:r>
              <a:rPr lang="en-US" altLang="zh-CN" dirty="0"/>
              <a:t>="UTF-8"%&gt;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7322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Jsp</a:t>
            </a:r>
            <a:r>
              <a:rPr lang="zh-CN" altLang="en-US" dirty="0" smtClean="0"/>
              <a:t>三大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--Include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作用</a:t>
            </a:r>
            <a:r>
              <a:rPr lang="zh-CN" altLang="en-US" dirty="0"/>
              <a:t>：包含其他的组件。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语法</a:t>
            </a:r>
            <a:r>
              <a:rPr lang="zh-CN" altLang="en-US" dirty="0"/>
              <a:t>：</a:t>
            </a:r>
            <a:r>
              <a:rPr lang="en-US" altLang="zh-CN" dirty="0"/>
              <a:t>&lt;%@include file=""%&gt;file</a:t>
            </a:r>
            <a:r>
              <a:rPr lang="zh-CN" altLang="en-US" dirty="0"/>
              <a:t>指定要包含的目标组件。路径如果以</a:t>
            </a:r>
            <a:r>
              <a:rPr lang="en-US" altLang="zh-CN" dirty="0"/>
              <a:t>"/"</a:t>
            </a:r>
            <a:r>
              <a:rPr lang="zh-CN" altLang="en-US" dirty="0"/>
              <a:t>（当前应用）就是绝对路径。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原理</a:t>
            </a:r>
            <a:r>
              <a:rPr lang="zh-CN" altLang="en-US" dirty="0"/>
              <a:t>：把目标组件的内容加到源组件中，输出结果。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动态</a:t>
            </a:r>
            <a:r>
              <a:rPr lang="zh-CN" altLang="en-US" dirty="0"/>
              <a:t>包含</a:t>
            </a:r>
            <a:r>
              <a:rPr lang="zh-CN" altLang="en-US" dirty="0" smtClean="0"/>
              <a:t>：采用</a:t>
            </a:r>
            <a:r>
              <a:rPr lang="zh-CN" altLang="en-US" dirty="0"/>
              <a:t>动作元素：</a:t>
            </a:r>
            <a:r>
              <a:rPr lang="en-US" altLang="zh-CN" dirty="0"/>
              <a:t>&lt;</a:t>
            </a:r>
            <a:r>
              <a:rPr lang="en-US" altLang="zh-CN" dirty="0" err="1"/>
              <a:t>jsp:include</a:t>
            </a:r>
            <a:r>
              <a:rPr lang="en-US" altLang="zh-CN" dirty="0"/>
              <a:t> page=""/&gt;</a:t>
            </a:r>
            <a:r>
              <a:rPr lang="zh-CN" altLang="en-US" dirty="0"/>
              <a:t>路径如果以</a:t>
            </a:r>
            <a:r>
              <a:rPr lang="en-US" altLang="zh-CN" dirty="0"/>
              <a:t>"/"</a:t>
            </a:r>
            <a:r>
              <a:rPr lang="zh-CN" altLang="en-US" dirty="0"/>
              <a:t>（当前应用）就是绝对路径。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93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/>
              <a:t>Jsp</a:t>
            </a:r>
            <a:r>
              <a:rPr lang="zh-CN" altLang="en-US" dirty="0"/>
              <a:t>三大指令</a:t>
            </a:r>
            <a:r>
              <a:rPr lang="en-US" altLang="zh-CN" dirty="0" smtClean="0"/>
              <a:t>--</a:t>
            </a:r>
            <a:r>
              <a:rPr lang="en-US" altLang="zh-CN" dirty="0" err="1" smtClean="0"/>
              <a:t>Taglib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作用：引入外部的标签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语法</a:t>
            </a:r>
            <a:r>
              <a:rPr lang="zh-CN" altLang="en-US" dirty="0"/>
              <a:t>：</a:t>
            </a:r>
            <a:r>
              <a:rPr lang="en-US" altLang="zh-CN" dirty="0"/>
              <a:t>&lt;%@</a:t>
            </a:r>
            <a:r>
              <a:rPr lang="en-US" altLang="zh-CN" dirty="0" err="1"/>
              <a:t>taglib</a:t>
            </a:r>
            <a:r>
              <a:rPr lang="en-US" altLang="zh-CN" dirty="0"/>
              <a:t> </a:t>
            </a:r>
            <a:r>
              <a:rPr lang="en-US" altLang="zh-CN" dirty="0" err="1"/>
              <a:t>uri</a:t>
            </a:r>
            <a:r>
              <a:rPr lang="en-US" altLang="zh-CN" dirty="0"/>
              <a:t>="</a:t>
            </a:r>
            <a:r>
              <a:rPr lang="zh-CN" altLang="en-US" dirty="0"/>
              <a:t>标签名称空间</a:t>
            </a:r>
            <a:r>
              <a:rPr lang="en-US" altLang="zh-CN" dirty="0"/>
              <a:t>" prefix="</a:t>
            </a:r>
            <a:r>
              <a:rPr lang="zh-CN" altLang="en-US" dirty="0"/>
              <a:t>前缀</a:t>
            </a:r>
            <a:r>
              <a:rPr lang="en-US" altLang="zh-CN" dirty="0"/>
              <a:t>"%&gt;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例：</a:t>
            </a:r>
            <a:r>
              <a:rPr lang="en-US" altLang="zh-CN" dirty="0" smtClean="0"/>
              <a:t>&lt;%@ </a:t>
            </a:r>
            <a:r>
              <a:rPr lang="en-US" altLang="zh-CN" dirty="0" err="1"/>
              <a:t>taglib</a:t>
            </a:r>
            <a:r>
              <a:rPr lang="en-US" altLang="zh-CN" dirty="0"/>
              <a:t> </a:t>
            </a:r>
            <a:r>
              <a:rPr lang="en-US" altLang="zh-CN" dirty="0" err="1"/>
              <a:t>uri</a:t>
            </a:r>
            <a:r>
              <a:rPr lang="en-US" altLang="zh-CN" dirty="0"/>
              <a:t>="http://java.sun.com/</a:t>
            </a:r>
            <a:r>
              <a:rPr lang="en-US" altLang="zh-CN" dirty="0" err="1"/>
              <a:t>jsp</a:t>
            </a:r>
            <a:r>
              <a:rPr lang="en-US" altLang="zh-CN" dirty="0"/>
              <a:t>/</a:t>
            </a:r>
            <a:r>
              <a:rPr lang="en-US" altLang="zh-CN" dirty="0" err="1"/>
              <a:t>jstl</a:t>
            </a:r>
            <a:r>
              <a:rPr lang="en-US" altLang="zh-CN" dirty="0"/>
              <a:t>/core" prefix="c"%&gt;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3545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JSP</a:t>
            </a:r>
            <a:r>
              <a:rPr lang="zh-CN" altLang="en-US" dirty="0"/>
              <a:t>九大内置对象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4906" y="1044933"/>
            <a:ext cx="10808725" cy="4114800"/>
          </a:xfrm>
        </p:spPr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JSP</a:t>
            </a:r>
            <a:r>
              <a:rPr lang="zh-CN" altLang="en-US" dirty="0"/>
              <a:t>的九大内置对象</a:t>
            </a:r>
            <a:r>
              <a:rPr lang="en-US" altLang="zh-CN" dirty="0"/>
              <a:t>?</a:t>
            </a:r>
          </a:p>
          <a:p>
            <a:pPr marL="0" indent="0">
              <a:buNone/>
            </a:pPr>
            <a:r>
              <a:rPr lang="en-US" altLang="zh-CN" dirty="0" smtClean="0"/>
              <a:t>   JSP</a:t>
            </a:r>
            <a:r>
              <a:rPr lang="zh-CN" altLang="en-US" dirty="0"/>
              <a:t>中预先定义好的九个</a:t>
            </a:r>
            <a:r>
              <a:rPr lang="en-US" altLang="zh-CN" dirty="0"/>
              <a:t>Java</a:t>
            </a:r>
            <a:r>
              <a:rPr lang="zh-CN" altLang="en-US" dirty="0"/>
              <a:t>对象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596088"/>
              </p:ext>
            </p:extLst>
          </p:nvPr>
        </p:nvGraphicFramePr>
        <p:xfrm>
          <a:off x="1172286" y="2175148"/>
          <a:ext cx="9533963" cy="3955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280"/>
                <a:gridCol w="2380129"/>
                <a:gridCol w="5701554"/>
              </a:tblGrid>
              <a:tr h="35166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对象名称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对象类型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对象描述</a:t>
                      </a:r>
                      <a:endParaRPr lang="zh-CN" altLang="en-US" dirty="0"/>
                    </a:p>
                  </a:txBody>
                  <a:tcPr/>
                </a:tc>
              </a:tr>
              <a:tr h="488713"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</a:rPr>
                        <a:t>pageContext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</a:rPr>
                        <a:t>PageContext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</a:rPr>
                        <a:t>JSP的四大作用域对象:表示当前JSP页面的作用域.</a:t>
                      </a:r>
                    </a:p>
                  </a:txBody>
                  <a:tcPr/>
                </a:tc>
              </a:tr>
              <a:tr h="362009"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</a:rPr>
                        <a:t>request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</a:rPr>
                        <a:t>HttpServletRequest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</a:rPr>
                        <a:t>JSP的四大作用域对象:表示每一个请求对象</a:t>
                      </a:r>
                      <a:endParaRPr lang="zh-CN" altLang="en-US" dirty="0"/>
                    </a:p>
                  </a:txBody>
                  <a:tcPr/>
                </a:tc>
              </a:tr>
              <a:tr h="351666"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</a:rPr>
                        <a:t>session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</a:rPr>
                        <a:t>HttpSession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</a:rPr>
                        <a:t>JSP的四大作用域对象:表示一个会话对象.</a:t>
                      </a:r>
                    </a:p>
                  </a:txBody>
                  <a:tcPr/>
                </a:tc>
              </a:tr>
              <a:tr h="351666"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</a:rPr>
                        <a:t>application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</a:rPr>
                        <a:t>ServletContext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</a:rPr>
                        <a:t>JSP的四大作用域对象:表示当前Web应用对象.</a:t>
                      </a:r>
                    </a:p>
                  </a:txBody>
                  <a:tcPr/>
                </a:tc>
              </a:tr>
              <a:tr h="351666"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</a:rPr>
                        <a:t>response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</a:rPr>
                        <a:t>HttpServletResponse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</a:rPr>
                        <a:t>响应对象.</a:t>
                      </a:r>
                    </a:p>
                  </a:txBody>
                  <a:tcPr/>
                </a:tc>
              </a:tr>
              <a:tr h="351666"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</a:rPr>
                        <a:t>config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</a:rPr>
                        <a:t>ServleConfig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</a:rPr>
                        <a:t>表示Servlet的配置信息对象</a:t>
                      </a:r>
                      <a:endParaRPr lang="zh-CN" altLang="en-US" dirty="0"/>
                    </a:p>
                  </a:txBody>
                  <a:tcPr/>
                </a:tc>
              </a:tr>
              <a:tr h="3516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</a:rPr>
                        <a:t>out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</a:rPr>
                        <a:t>JspWriter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</a:rPr>
                        <a:t>表示字符输出流对象.</a:t>
                      </a:r>
                    </a:p>
                  </a:txBody>
                  <a:tcPr/>
                </a:tc>
              </a:tr>
              <a:tr h="3966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</a:rPr>
                        <a:t>page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</a:rPr>
                        <a:t>Object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</a:rPr>
                        <a:t>表示当前JSP翻译成Servlet的对象.</a:t>
                      </a:r>
                    </a:p>
                  </a:txBody>
                  <a:tcPr/>
                </a:tc>
              </a:tr>
              <a:tr h="5098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</a:rPr>
                        <a:t>exeception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</a:rPr>
                        <a:t>Throwable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</a:rPr>
                        <a:t>异常对象(</a:t>
                      </a:r>
                      <a:r>
                        <a:rPr lang="zh-CN" altLang="en-US" sz="1800" b="0" i="0" u="none" strike="noStrike" baseline="0" dirty="0" smtClean="0">
                          <a:solidFill>
                            <a:srgbClr val="0000FF"/>
                          </a:solidFill>
                          <a:latin typeface="宋体"/>
                          <a:ea typeface="+mn-ea"/>
                        </a:rPr>
                        <a:t>必须给当前JSP设置为:isErrorPage="true"</a:t>
                      </a:r>
                      <a:r>
                        <a:rPr lang="zh-CN" altLang="en-US" sz="18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</a:rPr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261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00"/>
                </a:solidFill>
                <a:latin typeface="宋体"/>
                <a:ea typeface="宋体"/>
              </a:rPr>
              <a:t>JSP的四大作用域对象</a:t>
            </a:r>
            <a:r>
              <a:rPr lang="zh-CN" altLang="en-US" dirty="0">
                <a:solidFill>
                  <a:srgbClr val="000000"/>
                </a:solidFill>
                <a:latin typeface="宋体"/>
                <a:ea typeface="宋体"/>
              </a:rPr>
              <a:t>:</a:t>
            </a:r>
            <a:br>
              <a:rPr lang="zh-CN" altLang="en-US" dirty="0">
                <a:solidFill>
                  <a:srgbClr val="000000"/>
                </a:solidFill>
                <a:latin typeface="宋体"/>
                <a:ea typeface="宋体"/>
              </a:rPr>
            </a:b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9623864"/>
              </p:ext>
            </p:extLst>
          </p:nvPr>
        </p:nvGraphicFramePr>
        <p:xfrm>
          <a:off x="749860" y="1556590"/>
          <a:ext cx="10357411" cy="3849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513"/>
                <a:gridCol w="3582005"/>
                <a:gridCol w="4697893"/>
              </a:tblGrid>
              <a:tr h="67221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对象名称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对象类型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对象描述</a:t>
                      </a:r>
                      <a:endParaRPr lang="zh-CN" altLang="en-US" dirty="0"/>
                    </a:p>
                  </a:txBody>
                  <a:tcPr/>
                </a:tc>
              </a:tr>
              <a:tr h="1160263"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</a:rPr>
                        <a:t>pageContext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</a:rPr>
                        <a:t>PageContext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</a:rPr>
                        <a:t>JSP的四大作用域对象:表示当前JSP页面的作用域.</a:t>
                      </a:r>
                    </a:p>
                  </a:txBody>
                  <a:tcPr/>
                </a:tc>
              </a:tr>
              <a:tr h="672216"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</a:rPr>
                        <a:t>request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</a:rPr>
                        <a:t>HttpServletRequest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</a:rPr>
                        <a:t>JSP的四大作用域对象:表示每一个请求对象</a:t>
                      </a:r>
                      <a:endParaRPr lang="zh-CN" altLang="en-US" dirty="0"/>
                    </a:p>
                  </a:txBody>
                  <a:tcPr/>
                </a:tc>
              </a:tr>
              <a:tr h="672216"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</a:rPr>
                        <a:t>session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</a:rPr>
                        <a:t>HttpSession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</a:rPr>
                        <a:t>JSP的四大作用域对象:表示一个会话对象.</a:t>
                      </a:r>
                    </a:p>
                  </a:txBody>
                  <a:tcPr/>
                </a:tc>
              </a:tr>
              <a:tr h="672216"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</a:rPr>
                        <a:t>application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</a:rPr>
                        <a:t>ServletContext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</a:rPr>
                        <a:t>JSP的四大作用域对象:表示当前Web应用对象.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658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JSP</a:t>
            </a:r>
            <a:r>
              <a:rPr lang="zh-CN" altLang="en-US" dirty="0"/>
              <a:t>常用的动作元素</a:t>
            </a:r>
            <a:r>
              <a:rPr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JSP</a:t>
            </a:r>
            <a:r>
              <a:rPr lang="zh-CN" altLang="en-US" dirty="0"/>
              <a:t>动作元素</a:t>
            </a:r>
            <a:r>
              <a:rPr lang="en-US" altLang="zh-CN" dirty="0"/>
              <a:t>:	</a:t>
            </a:r>
          </a:p>
          <a:p>
            <a:pPr marL="0" indent="0">
              <a:buNone/>
            </a:pPr>
            <a:r>
              <a:rPr lang="en-US" altLang="zh-CN" dirty="0" smtClean="0"/>
              <a:t>  &lt;</a:t>
            </a:r>
            <a:r>
              <a:rPr lang="en-US" altLang="zh-CN" dirty="0" err="1"/>
              <a:t>jsp:include</a:t>
            </a:r>
            <a:r>
              <a:rPr lang="en-US" altLang="zh-CN" dirty="0" smtClean="0"/>
              <a:t>/&gt;</a:t>
            </a:r>
          </a:p>
          <a:p>
            <a:pPr marL="0" indent="0">
              <a:buNone/>
            </a:pPr>
            <a:r>
              <a:rPr lang="en-US" altLang="zh-CN" dirty="0" smtClean="0"/>
              <a:t>  &lt;</a:t>
            </a:r>
            <a:r>
              <a:rPr lang="en-US" altLang="zh-CN" dirty="0" err="1"/>
              <a:t>jsp:forward</a:t>
            </a:r>
            <a:r>
              <a:rPr lang="en-US" altLang="zh-CN" dirty="0" smtClean="0"/>
              <a:t>/&gt;</a:t>
            </a:r>
          </a:p>
          <a:p>
            <a:pPr marL="0" indent="0">
              <a:buNone/>
            </a:pPr>
            <a:r>
              <a:rPr lang="en-US" altLang="zh-CN" dirty="0" smtClean="0"/>
              <a:t>  &lt;</a:t>
            </a:r>
            <a:r>
              <a:rPr lang="en-US" altLang="zh-CN" dirty="0" err="1"/>
              <a:t>jsp:param</a:t>
            </a:r>
            <a:r>
              <a:rPr lang="en-US" altLang="zh-CN" dirty="0" smtClean="0"/>
              <a:t>/&gt;:</a:t>
            </a:r>
            <a:r>
              <a:rPr lang="zh-CN" altLang="en-US" dirty="0" smtClean="0"/>
              <a:t>在</a:t>
            </a:r>
            <a:r>
              <a:rPr lang="zh-CN" altLang="en-US" dirty="0"/>
              <a:t>包含和转发时，利用该标签传递请求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JSP</a:t>
            </a:r>
            <a:r>
              <a:rPr lang="zh-CN" altLang="en-US" dirty="0"/>
              <a:t>的包含操作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可以解决</a:t>
            </a:r>
            <a:r>
              <a:rPr lang="en-US" altLang="zh-CN" dirty="0"/>
              <a:t>JSP</a:t>
            </a:r>
            <a:r>
              <a:rPr lang="zh-CN" altLang="en-US" dirty="0"/>
              <a:t>代码重复的问题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方式</a:t>
            </a:r>
            <a:r>
              <a:rPr lang="en-US" altLang="zh-CN" dirty="0"/>
              <a:t>1:</a:t>
            </a:r>
            <a:r>
              <a:rPr lang="zh-CN" altLang="en-US" dirty="0"/>
              <a:t>使用</a:t>
            </a:r>
            <a:r>
              <a:rPr lang="en-US" altLang="zh-CN" dirty="0"/>
              <a:t>JSP</a:t>
            </a:r>
            <a:r>
              <a:rPr lang="zh-CN" altLang="en-US" dirty="0"/>
              <a:t>的</a:t>
            </a:r>
            <a:r>
              <a:rPr lang="en-US" altLang="zh-CN" dirty="0"/>
              <a:t>include</a:t>
            </a:r>
            <a:r>
              <a:rPr lang="zh-CN" altLang="en-US" dirty="0"/>
              <a:t>指令</a:t>
            </a:r>
            <a:r>
              <a:rPr lang="en-US" altLang="zh-CN" dirty="0"/>
              <a:t>,</a:t>
            </a:r>
            <a:r>
              <a:rPr lang="zh-CN" altLang="en-US" dirty="0"/>
              <a:t>静态包含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方式</a:t>
            </a:r>
            <a:r>
              <a:rPr lang="en-US" altLang="zh-CN" dirty="0"/>
              <a:t>2:</a:t>
            </a:r>
            <a:r>
              <a:rPr lang="zh-CN" altLang="en-US" dirty="0"/>
              <a:t>使用</a:t>
            </a:r>
            <a:r>
              <a:rPr lang="en-US" altLang="zh-CN" dirty="0"/>
              <a:t>JSP</a:t>
            </a:r>
            <a:r>
              <a:rPr lang="zh-CN" altLang="en-US" dirty="0"/>
              <a:t>的</a:t>
            </a:r>
            <a:r>
              <a:rPr lang="en-US" altLang="zh-CN" dirty="0"/>
              <a:t>include</a:t>
            </a:r>
            <a:r>
              <a:rPr lang="zh-CN" altLang="en-US" dirty="0"/>
              <a:t>动作元素</a:t>
            </a:r>
            <a:r>
              <a:rPr lang="en-US" altLang="zh-CN" dirty="0"/>
              <a:t>,</a:t>
            </a:r>
            <a:r>
              <a:rPr lang="zh-CN" altLang="en-US" dirty="0"/>
              <a:t>动态包含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区别</a:t>
            </a:r>
            <a:r>
              <a:rPr lang="en-US" altLang="zh-CN" dirty="0"/>
              <a:t>:</a:t>
            </a:r>
            <a:r>
              <a:rPr lang="zh-CN" altLang="en-US" dirty="0"/>
              <a:t>页面包含的时机不一样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静态包含</a:t>
            </a:r>
            <a:r>
              <a:rPr lang="en-US" altLang="zh-CN" dirty="0"/>
              <a:t>:</a:t>
            </a:r>
            <a:r>
              <a:rPr lang="zh-CN" altLang="en-US" dirty="0"/>
              <a:t>在</a:t>
            </a:r>
            <a:r>
              <a:rPr lang="en-US" altLang="zh-CN" dirty="0"/>
              <a:t>JSP</a:t>
            </a:r>
            <a:r>
              <a:rPr lang="zh-CN" altLang="en-US" dirty="0"/>
              <a:t>翻译成</a:t>
            </a:r>
            <a:r>
              <a:rPr lang="en-US" altLang="zh-CN" dirty="0"/>
              <a:t>Servlet</a:t>
            </a:r>
            <a:r>
              <a:rPr lang="zh-CN" altLang="en-US" dirty="0"/>
              <a:t>的时候</a:t>
            </a:r>
            <a:r>
              <a:rPr lang="en-US" altLang="zh-CN" dirty="0"/>
              <a:t>,</a:t>
            </a:r>
            <a:r>
              <a:rPr lang="zh-CN" altLang="en-US" dirty="0"/>
              <a:t>就合并在一起</a:t>
            </a:r>
            <a:r>
              <a:rPr lang="en-US" altLang="zh-CN" dirty="0"/>
              <a:t>,</a:t>
            </a:r>
            <a:r>
              <a:rPr lang="zh-CN" altLang="en-US" dirty="0"/>
              <a:t>只生成一个</a:t>
            </a:r>
            <a:r>
              <a:rPr lang="en-US" altLang="zh-CN" dirty="0"/>
              <a:t>Servlet</a:t>
            </a:r>
            <a:r>
              <a:rPr lang="zh-CN" altLang="en-US" dirty="0"/>
              <a:t>类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动态包含</a:t>
            </a:r>
            <a:r>
              <a:rPr lang="en-US" altLang="zh-CN" dirty="0"/>
              <a:t>:</a:t>
            </a:r>
            <a:r>
              <a:rPr lang="zh-CN" altLang="en-US" dirty="0"/>
              <a:t>有几个</a:t>
            </a:r>
            <a:r>
              <a:rPr lang="en-US" altLang="zh-CN" dirty="0"/>
              <a:t>JSP</a:t>
            </a:r>
            <a:r>
              <a:rPr lang="zh-CN" altLang="en-US" dirty="0"/>
              <a:t>文件就翻译成几个</a:t>
            </a:r>
            <a:r>
              <a:rPr lang="en-US" altLang="zh-CN" dirty="0"/>
              <a:t>Servlet</a:t>
            </a:r>
            <a:r>
              <a:rPr lang="zh-CN" altLang="en-US" dirty="0"/>
              <a:t>类</a:t>
            </a:r>
            <a:r>
              <a:rPr lang="en-US" altLang="zh-CN" dirty="0"/>
              <a:t>,</a:t>
            </a:r>
            <a:r>
              <a:rPr lang="zh-CN" altLang="en-US" dirty="0"/>
              <a:t>也编译成几个字节码文件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              </a:t>
            </a:r>
            <a:r>
              <a:rPr lang="zh-CN" altLang="en-US" dirty="0"/>
              <a:t>在加载进</a:t>
            </a:r>
            <a:r>
              <a:rPr lang="en-US" altLang="zh-CN" dirty="0"/>
              <a:t>JVM,</a:t>
            </a:r>
            <a:r>
              <a:rPr lang="zh-CN" altLang="en-US" dirty="0"/>
              <a:t>动态合并在一起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动态包含</a:t>
            </a:r>
            <a:r>
              <a:rPr lang="en-US" altLang="zh-CN" dirty="0"/>
              <a:t>,</a:t>
            </a:r>
            <a:r>
              <a:rPr lang="zh-CN" altLang="en-US" dirty="0"/>
              <a:t>可以给被包含的页面传递参数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015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/>
              <a:t>Servlet+JSP</a:t>
            </a:r>
            <a:r>
              <a:rPr lang="zh-CN" altLang="en-US" dirty="0"/>
              <a:t>综合</a:t>
            </a:r>
            <a:r>
              <a:rPr lang="zh-CN" altLang="en-US" dirty="0"/>
              <a:t> </a:t>
            </a:r>
          </a:p>
        </p:txBody>
      </p:sp>
      <p:pic>
        <p:nvPicPr>
          <p:cNvPr id="4" name="内容占位符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680" y="1547566"/>
            <a:ext cx="8680826" cy="4569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886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JSP</a:t>
            </a:r>
            <a:r>
              <a:rPr lang="zh-CN" altLang="en-US" dirty="0" smtClean="0"/>
              <a:t>简述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JSP:Java</a:t>
            </a:r>
            <a:r>
              <a:rPr lang="en-US" altLang="zh-CN" dirty="0"/>
              <a:t> Server Page(Java</a:t>
            </a:r>
            <a:r>
              <a:rPr lang="zh-CN" altLang="en-US" dirty="0"/>
              <a:t>的服务网页</a:t>
            </a:r>
            <a:r>
              <a:rPr lang="en-US" altLang="zh-CN" dirty="0"/>
              <a:t>),</a:t>
            </a:r>
            <a:r>
              <a:rPr lang="zh-CN" altLang="en-US" dirty="0"/>
              <a:t>也是</a:t>
            </a:r>
            <a:r>
              <a:rPr lang="en-US" altLang="zh-CN" dirty="0"/>
              <a:t>Java</a:t>
            </a:r>
            <a:r>
              <a:rPr lang="zh-CN" altLang="en-US" dirty="0"/>
              <a:t>的动态网页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zh-CN" altLang="en-US" dirty="0" smtClean="0"/>
              <a:t>   在</a:t>
            </a:r>
            <a:r>
              <a:rPr lang="zh-CN" altLang="en-US" dirty="0"/>
              <a:t>之前讲过</a:t>
            </a:r>
            <a:r>
              <a:rPr lang="en-US" altLang="zh-CN" dirty="0"/>
              <a:t>Java</a:t>
            </a:r>
            <a:r>
              <a:rPr lang="zh-CN" altLang="en-US" dirty="0"/>
              <a:t>的另外一个动态网页技术</a:t>
            </a:r>
            <a:r>
              <a:rPr lang="en-US" altLang="zh-CN" dirty="0"/>
              <a:t>:Servlet.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/>
              <a:t>Servlet</a:t>
            </a:r>
            <a:r>
              <a:rPr lang="zh-CN" altLang="en-US" dirty="0"/>
              <a:t>来开发动态网页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zh-CN" altLang="en-US" dirty="0" smtClean="0"/>
              <a:t>   动态</a:t>
            </a:r>
            <a:r>
              <a:rPr lang="zh-CN" altLang="en-US" dirty="0"/>
              <a:t>网页 </a:t>
            </a:r>
            <a:r>
              <a:rPr lang="en-US" altLang="zh-CN" dirty="0"/>
              <a:t>= Java</a:t>
            </a:r>
            <a:r>
              <a:rPr lang="zh-CN" altLang="en-US" dirty="0"/>
              <a:t>代码为主   </a:t>
            </a:r>
            <a:r>
              <a:rPr lang="en-US" altLang="zh-CN" dirty="0"/>
              <a:t>+   html</a:t>
            </a:r>
            <a:r>
              <a:rPr lang="zh-CN" altLang="en-US" dirty="0"/>
              <a:t>为辅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zh-CN" altLang="en-US" dirty="0" smtClean="0"/>
              <a:t>   这种</a:t>
            </a:r>
            <a:r>
              <a:rPr lang="zh-CN" altLang="en-US" dirty="0"/>
              <a:t>开发</a:t>
            </a:r>
            <a:r>
              <a:rPr lang="en-US" altLang="zh-CN" dirty="0"/>
              <a:t>: </a:t>
            </a:r>
            <a:r>
              <a:rPr lang="zh-CN" altLang="en-US" dirty="0"/>
              <a:t>网页开发成本大</a:t>
            </a:r>
            <a:r>
              <a:rPr lang="en-US" altLang="zh-CN" dirty="0"/>
              <a:t>,</a:t>
            </a:r>
            <a:r>
              <a:rPr lang="zh-CN" altLang="en-US" dirty="0"/>
              <a:t>维护性很低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JSP</a:t>
            </a:r>
            <a:r>
              <a:rPr lang="zh-CN" altLang="en-US" dirty="0"/>
              <a:t>来开发动态网页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zh-CN" altLang="en-US" dirty="0" smtClean="0"/>
              <a:t>   其</a:t>
            </a:r>
            <a:r>
              <a:rPr lang="zh-CN" altLang="en-US" dirty="0"/>
              <a:t>本质就是</a:t>
            </a:r>
            <a:r>
              <a:rPr lang="en-US" altLang="zh-CN" dirty="0"/>
              <a:t>html</a:t>
            </a:r>
            <a:r>
              <a:rPr lang="zh-CN" altLang="en-US" dirty="0"/>
              <a:t>页面</a:t>
            </a:r>
            <a:r>
              <a:rPr lang="en-US" altLang="zh-CN" dirty="0"/>
              <a:t>(</a:t>
            </a:r>
            <a:r>
              <a:rPr lang="zh-CN" altLang="en-US" dirty="0"/>
              <a:t>代码</a:t>
            </a:r>
            <a:r>
              <a:rPr lang="en-US" altLang="zh-CN" dirty="0"/>
              <a:t>),</a:t>
            </a:r>
            <a:r>
              <a:rPr lang="zh-CN" altLang="en-US" dirty="0"/>
              <a:t>再加上 </a:t>
            </a:r>
            <a:r>
              <a:rPr lang="en-US" altLang="zh-CN" dirty="0"/>
              <a:t>Java</a:t>
            </a:r>
            <a:r>
              <a:rPr lang="zh-CN" altLang="en-US" dirty="0"/>
              <a:t>代码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zh-CN" altLang="en-US" dirty="0" smtClean="0"/>
              <a:t>   动态</a:t>
            </a:r>
            <a:r>
              <a:rPr lang="zh-CN" altLang="en-US" dirty="0"/>
              <a:t>网页 </a:t>
            </a:r>
            <a:r>
              <a:rPr lang="en-US" altLang="zh-CN" dirty="0"/>
              <a:t>= Java</a:t>
            </a:r>
            <a:r>
              <a:rPr lang="zh-CN" altLang="en-US" dirty="0"/>
              <a:t>代码为辅   </a:t>
            </a:r>
            <a:r>
              <a:rPr lang="en-US" altLang="zh-CN" dirty="0"/>
              <a:t>+   html</a:t>
            </a:r>
            <a:r>
              <a:rPr lang="zh-CN" altLang="en-US" dirty="0"/>
              <a:t>为主</a:t>
            </a:r>
            <a:r>
              <a:rPr lang="en-US" altLang="zh-CN" dirty="0"/>
              <a:t>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5682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/>
              <a:t>Servlet+JSP</a:t>
            </a:r>
            <a:r>
              <a:rPr lang="zh-CN" altLang="en-US" dirty="0"/>
              <a:t>综合 </a:t>
            </a:r>
          </a:p>
        </p:txBody>
      </p:sp>
      <p:pic>
        <p:nvPicPr>
          <p:cNvPr id="4" name="内容占位符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743" y="1424595"/>
            <a:ext cx="7644622" cy="4977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5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第一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Jsp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746" y="1549026"/>
            <a:ext cx="6934200" cy="3000375"/>
          </a:xfrm>
          <a:prstGeom prst="rect">
            <a:avLst/>
          </a:prstGeom>
        </p:spPr>
      </p:pic>
      <p:sp>
        <p:nvSpPr>
          <p:cNvPr id="5" name="文本框 16"/>
          <p:cNvSpPr txBox="1">
            <a:spLocks noChangeArrowheads="1"/>
          </p:cNvSpPr>
          <p:nvPr/>
        </p:nvSpPr>
        <p:spPr bwMode="auto">
          <a:xfrm>
            <a:off x="2532483" y="5167586"/>
            <a:ext cx="5986463" cy="115580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36576" tIns="18288" rIns="0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 sz="1000"/>
            </a:pPr>
            <a:r>
              <a:rPr lang="zh-CN" altLang="en-US" sz="1600" i="0" u="none" strike="noStrike" baseline="0" dirty="0">
                <a:solidFill>
                  <a:srgbClr val="000000"/>
                </a:solidFill>
                <a:latin typeface="宋体"/>
                <a:ea typeface="宋体"/>
              </a:rPr>
              <a:t>开发JSP:</a:t>
            </a:r>
          </a:p>
          <a:p>
            <a:pPr>
              <a:defRPr sz="1000"/>
            </a:pPr>
            <a:r>
              <a:rPr lang="zh-CN" altLang="en-US" sz="1600" i="0" u="none" strike="noStrike" baseline="0" dirty="0">
                <a:solidFill>
                  <a:srgbClr val="000000"/>
                </a:solidFill>
                <a:latin typeface="宋体"/>
                <a:ea typeface="宋体"/>
              </a:rPr>
              <a:t>  1):设置JSP文件模板的编码:UTF-8.</a:t>
            </a:r>
          </a:p>
          <a:p>
            <a:pPr>
              <a:defRPr sz="1000"/>
            </a:pPr>
            <a:r>
              <a:rPr lang="zh-CN" altLang="en-US" sz="1600" i="0" u="none" strike="noStrike" baseline="0" dirty="0">
                <a:solidFill>
                  <a:srgbClr val="000000"/>
                </a:solidFill>
                <a:latin typeface="宋体"/>
                <a:ea typeface="宋体"/>
              </a:rPr>
              <a:t>  2):JSP的运行必须依赖服务器,不能直接拖拽到浏览器.</a:t>
            </a:r>
          </a:p>
          <a:p>
            <a:pPr>
              <a:defRPr sz="1000"/>
            </a:pPr>
            <a:r>
              <a:rPr lang="zh-CN" altLang="en-US" sz="1600" i="0" u="none" strike="noStrike" baseline="0" dirty="0">
                <a:solidFill>
                  <a:srgbClr val="000000"/>
                </a:solidFill>
                <a:latin typeface="宋体"/>
                <a:ea typeface="宋体"/>
              </a:rPr>
              <a:t>  3):改变了JSP文件的内容,不需要重启Tomcat,直接刷新网页即可</a:t>
            </a:r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宋体"/>
                <a:ea typeface="宋体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094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JSP</a:t>
            </a:r>
            <a:r>
              <a:rPr lang="zh-CN" altLang="en-US" dirty="0"/>
              <a:t>的原理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JSP</a:t>
            </a:r>
            <a:r>
              <a:rPr lang="zh-CN" altLang="en-US" dirty="0"/>
              <a:t>的本质</a:t>
            </a:r>
            <a:r>
              <a:rPr lang="en-US" altLang="zh-CN" dirty="0"/>
              <a:t>:</a:t>
            </a:r>
            <a:r>
              <a:rPr lang="zh-CN" altLang="en-US" dirty="0"/>
              <a:t>其实就是一个</a:t>
            </a:r>
            <a:r>
              <a:rPr lang="en-US" altLang="zh-CN" dirty="0"/>
              <a:t>Servlet.</a:t>
            </a:r>
          </a:p>
          <a:p>
            <a:pPr marL="0" indent="0">
              <a:buNone/>
            </a:pPr>
            <a:r>
              <a:rPr lang="en-US" altLang="zh-CN" dirty="0" smtClean="0"/>
              <a:t>   JSP-</a:t>
            </a:r>
            <a:r>
              <a:rPr lang="en-US" altLang="zh-CN" dirty="0"/>
              <a:t>---&gt;</a:t>
            </a:r>
            <a:r>
              <a:rPr lang="zh-CN" altLang="en-US" dirty="0"/>
              <a:t>翻译成</a:t>
            </a:r>
            <a:r>
              <a:rPr lang="en-US" altLang="zh-CN" dirty="0"/>
              <a:t>Servlet</a:t>
            </a:r>
            <a:r>
              <a:rPr lang="zh-CN" altLang="en-US" dirty="0"/>
              <a:t>类</a:t>
            </a:r>
            <a:r>
              <a:rPr lang="en-US" altLang="zh-CN" dirty="0"/>
              <a:t>----&gt;</a:t>
            </a:r>
            <a:r>
              <a:rPr lang="zh-CN" altLang="en-US" dirty="0"/>
              <a:t>编译成字节码文件</a:t>
            </a:r>
            <a:r>
              <a:rPr lang="en-US" altLang="zh-CN" dirty="0"/>
              <a:t>---&gt;</a:t>
            </a:r>
            <a:r>
              <a:rPr lang="zh-CN" altLang="en-US" dirty="0"/>
              <a:t>解释执行了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两个</a:t>
            </a:r>
            <a:r>
              <a:rPr lang="zh-CN" altLang="en-US" dirty="0" smtClean="0"/>
              <a:t>文件存在于</a:t>
            </a:r>
            <a:r>
              <a:rPr lang="en-US" altLang="zh-CN" dirty="0"/>
              <a:t>apache-tomcat-8.5.33\work\Catalina\localhost\ROOT\org\apache\</a:t>
            </a:r>
            <a:r>
              <a:rPr lang="en-US" altLang="zh-CN" dirty="0" err="1"/>
              <a:t>jsp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49" y="2102768"/>
            <a:ext cx="915352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9829800" y="2644028"/>
            <a:ext cx="2362200" cy="2209800"/>
            <a:chOff x="9420225" y="495300"/>
            <a:chExt cx="3720" cy="3480"/>
          </a:xfrm>
        </p:grpSpPr>
        <p:sp>
          <p:nvSpPr>
            <p:cNvPr id="7" name="文本框 20"/>
            <p:cNvSpPr txBox="1">
              <a:spLocks noChangeArrowheads="1"/>
            </p:cNvSpPr>
            <p:nvPr/>
          </p:nvSpPr>
          <p:spPr bwMode="auto">
            <a:xfrm>
              <a:off x="9420225" y="495300"/>
              <a:ext cx="3720" cy="3480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FFFF99" mc:Ignorable="a14" a14:legacySpreadsheetColorIndex="4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文本框 21"/>
            <p:cNvSpPr txBox="1">
              <a:spLocks noChangeArrowheads="1"/>
            </p:cNvSpPr>
            <p:nvPr/>
          </p:nvSpPr>
          <p:spPr bwMode="auto">
            <a:xfrm>
              <a:off x="9420300" y="495481"/>
              <a:ext cx="3540" cy="4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zh-CN" altLang="en-US" sz="1200" b="0" i="0" u="none" strike="noStrike" baseline="0">
                  <a:solidFill>
                    <a:srgbClr val="000000"/>
                  </a:solidFill>
                  <a:latin typeface="宋体"/>
                  <a:ea typeface="宋体"/>
                </a:rPr>
                <a:t>      hello.jsp文件</a:t>
              </a:r>
            </a:p>
          </p:txBody>
        </p:sp>
        <p:sp>
          <p:nvSpPr>
            <p:cNvPr id="9" name="文本框 22"/>
            <p:cNvSpPr txBox="1">
              <a:spLocks noChangeArrowheads="1"/>
            </p:cNvSpPr>
            <p:nvPr/>
          </p:nvSpPr>
          <p:spPr bwMode="auto">
            <a:xfrm>
              <a:off x="9420315" y="496801"/>
              <a:ext cx="3540" cy="4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zh-CN" altLang="en-US" sz="1200" b="0" i="0" u="none" strike="noStrike" baseline="0">
                  <a:solidFill>
                    <a:srgbClr val="000000"/>
                  </a:solidFill>
                  <a:latin typeface="宋体"/>
                  <a:ea typeface="宋体"/>
                </a:rPr>
                <a:t>      hello_jsp.java文件</a:t>
              </a:r>
            </a:p>
          </p:txBody>
        </p:sp>
        <p:sp>
          <p:nvSpPr>
            <p:cNvPr id="10" name="文本框 23"/>
            <p:cNvSpPr txBox="1">
              <a:spLocks noChangeArrowheads="1"/>
            </p:cNvSpPr>
            <p:nvPr/>
          </p:nvSpPr>
          <p:spPr bwMode="auto">
            <a:xfrm>
              <a:off x="9420360" y="498076"/>
              <a:ext cx="3540" cy="4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zh-CN" altLang="en-US" sz="1200" b="0" i="0" u="none" strike="noStrike" baseline="0">
                  <a:solidFill>
                    <a:srgbClr val="000000"/>
                  </a:solidFill>
                  <a:latin typeface="宋体"/>
                  <a:ea typeface="宋体"/>
                </a:rPr>
                <a:t>      hello_jsp.class文件</a:t>
              </a:r>
            </a:p>
          </p:txBody>
        </p:sp>
        <p:sp>
          <p:nvSpPr>
            <p:cNvPr id="11" name="直线 24"/>
            <p:cNvSpPr>
              <a:spLocks noChangeShapeType="1"/>
            </p:cNvSpPr>
            <p:nvPr/>
          </p:nvSpPr>
          <p:spPr bwMode="auto">
            <a:xfrm>
              <a:off x="9421815" y="495931"/>
              <a:ext cx="30" cy="855"/>
            </a:xfrm>
            <a:prstGeom prst="line">
              <a:avLst/>
            </a:prstGeom>
            <a:noFill/>
            <a:ln w="28575">
              <a:solidFill>
                <a:srgbClr xmlns:mc="http://schemas.openxmlformats.org/markup-compatibility/2006" xmlns:a14="http://schemas.microsoft.com/office/drawing/2010/main" val="000000" mc:Ignorable="a14" a14:legacySpreadsheetColorIndex="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文本框 25"/>
            <p:cNvSpPr txBox="1">
              <a:spLocks noChangeArrowheads="1"/>
            </p:cNvSpPr>
            <p:nvPr/>
          </p:nvSpPr>
          <p:spPr bwMode="auto">
            <a:xfrm>
              <a:off x="9421920" y="496215"/>
              <a:ext cx="870" cy="3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zh-CN" altLang="en-US" sz="1200" b="0" i="0" u="none" strike="noStrike" baseline="0">
                  <a:solidFill>
                    <a:srgbClr val="000000"/>
                  </a:solidFill>
                  <a:latin typeface="宋体"/>
                  <a:ea typeface="宋体"/>
                </a:rPr>
                <a:t>翻译</a:t>
              </a:r>
            </a:p>
          </p:txBody>
        </p:sp>
        <p:sp>
          <p:nvSpPr>
            <p:cNvPr id="13" name="直线 26"/>
            <p:cNvSpPr>
              <a:spLocks noChangeShapeType="1"/>
            </p:cNvSpPr>
            <p:nvPr/>
          </p:nvSpPr>
          <p:spPr bwMode="auto">
            <a:xfrm>
              <a:off x="9421860" y="497355"/>
              <a:ext cx="1" cy="690"/>
            </a:xfrm>
            <a:prstGeom prst="line">
              <a:avLst/>
            </a:prstGeom>
            <a:noFill/>
            <a:ln w="28575">
              <a:solidFill>
                <a:srgbClr xmlns:mc="http://schemas.openxmlformats.org/markup-compatibility/2006" xmlns:a14="http://schemas.microsoft.com/office/drawing/2010/main" val="000000" mc:Ignorable="a14" a14:legacySpreadsheetColorIndex="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文本框 27"/>
            <p:cNvSpPr txBox="1">
              <a:spLocks noChangeArrowheads="1"/>
            </p:cNvSpPr>
            <p:nvPr/>
          </p:nvSpPr>
          <p:spPr bwMode="auto">
            <a:xfrm>
              <a:off x="9422010" y="497445"/>
              <a:ext cx="870" cy="3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zh-CN" altLang="en-US" sz="1200" b="0" i="0" u="none" strike="noStrike" baseline="0">
                  <a:solidFill>
                    <a:srgbClr val="000000"/>
                  </a:solidFill>
                  <a:latin typeface="宋体"/>
                  <a:ea typeface="宋体"/>
                </a:rPr>
                <a:t>编译</a:t>
              </a:r>
            </a:p>
          </p:txBody>
        </p:sp>
      </p:grpSp>
      <p:sp>
        <p:nvSpPr>
          <p:cNvPr id="6" name="右箭头 5"/>
          <p:cNvSpPr>
            <a:spLocks noChangeArrowheads="1"/>
          </p:cNvSpPr>
          <p:nvPr/>
        </p:nvSpPr>
        <p:spPr bwMode="auto">
          <a:xfrm>
            <a:off x="8677275" y="3539378"/>
            <a:ext cx="1162050" cy="466725"/>
          </a:xfrm>
          <a:prstGeom prst="rightArrow">
            <a:avLst>
              <a:gd name="adj1" fmla="val 50000"/>
              <a:gd name="adj2" fmla="val 62245"/>
            </a:avLst>
          </a:prstGeom>
          <a:solidFill>
            <a:srgbClr xmlns:mc="http://schemas.openxmlformats.org/markup-compatibility/2006" xmlns:a14="http://schemas.microsoft.com/office/drawing/2010/main" val="FFFF99" mc:Ignorable="a14" a14:legacySpreadsheetColorIndex="43"/>
          </a:solidFill>
          <a:ln w="15875">
            <a:solidFill>
              <a:srgbClr xmlns:mc="http://schemas.openxmlformats.org/markup-compatibility/2006" xmlns:a14="http://schemas.microsoft.com/office/drawing/2010/main" val="000000" mc:Ignorable="a14" a14:legacySpreadsheetColorIndex="8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61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动态输出</a:t>
            </a:r>
            <a:r>
              <a:rPr lang="en-US" altLang="zh-CN" dirty="0" err="1" smtClean="0"/>
              <a:t>jsp</a:t>
            </a:r>
            <a:r>
              <a:rPr lang="zh-CN" altLang="en-US" dirty="0" smtClean="0"/>
              <a:t>网页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response.setCharacterEncoding</a:t>
            </a:r>
            <a:r>
              <a:rPr lang="en-US" altLang="zh-CN" dirty="0"/>
              <a:t>("utf-8");</a:t>
            </a:r>
          </a:p>
          <a:p>
            <a:pPr marL="0" indent="0">
              <a:buNone/>
            </a:pPr>
            <a:r>
              <a:rPr lang="en-US" altLang="zh-CN" dirty="0" err="1"/>
              <a:t>PrintWriter</a:t>
            </a:r>
            <a:r>
              <a:rPr lang="en-US" altLang="zh-CN" dirty="0"/>
              <a:t> out = </a:t>
            </a:r>
            <a:r>
              <a:rPr lang="en-US" altLang="zh-CN" dirty="0" err="1"/>
              <a:t>response.getWriter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err="1"/>
              <a:t>out.print</a:t>
            </a:r>
            <a:r>
              <a:rPr lang="en-US" altLang="zh-CN" dirty="0"/>
              <a:t>("&lt;!DOCTYPE HTML&gt;");</a:t>
            </a:r>
          </a:p>
          <a:p>
            <a:pPr marL="0" indent="0">
              <a:buNone/>
            </a:pPr>
            <a:r>
              <a:rPr lang="en-US" altLang="zh-CN" dirty="0" err="1"/>
              <a:t>out.print</a:t>
            </a:r>
            <a:r>
              <a:rPr lang="en-US" altLang="zh-CN" dirty="0"/>
              <a:t>("&lt;html&gt;");</a:t>
            </a:r>
          </a:p>
          <a:p>
            <a:pPr marL="0" indent="0">
              <a:buNone/>
            </a:pPr>
            <a:r>
              <a:rPr lang="en-US" altLang="zh-CN" dirty="0" err="1"/>
              <a:t>out.print</a:t>
            </a:r>
            <a:r>
              <a:rPr lang="en-US" altLang="zh-CN" dirty="0"/>
              <a:t>("&lt;head&gt;");</a:t>
            </a:r>
          </a:p>
          <a:p>
            <a:pPr marL="0" indent="0">
              <a:buNone/>
            </a:pPr>
            <a:r>
              <a:rPr lang="en-US" altLang="zh-CN" dirty="0" err="1"/>
              <a:t>out.print</a:t>
            </a:r>
            <a:r>
              <a:rPr lang="en-US" altLang="zh-CN" dirty="0"/>
              <a:t>("&lt;meta charset=\"UTF-8\"&gt;");</a:t>
            </a:r>
          </a:p>
          <a:p>
            <a:pPr marL="0" indent="0">
              <a:buNone/>
            </a:pPr>
            <a:r>
              <a:rPr lang="en-US" altLang="zh-CN" dirty="0" err="1"/>
              <a:t>out.print</a:t>
            </a:r>
            <a:r>
              <a:rPr lang="en-US" altLang="zh-CN" dirty="0"/>
              <a:t>("&lt;title&gt;</a:t>
            </a:r>
            <a:r>
              <a:rPr lang="zh-CN" altLang="en-US" dirty="0"/>
              <a:t>我的第一个动态</a:t>
            </a:r>
            <a:r>
              <a:rPr lang="en-US" altLang="zh-CN" dirty="0"/>
              <a:t>JSP&lt;/title&gt;");</a:t>
            </a:r>
          </a:p>
          <a:p>
            <a:pPr marL="0" indent="0">
              <a:buNone/>
            </a:pPr>
            <a:r>
              <a:rPr lang="en-US" altLang="zh-CN" dirty="0" err="1"/>
              <a:t>out.print</a:t>
            </a:r>
            <a:r>
              <a:rPr lang="en-US" altLang="zh-CN" dirty="0"/>
              <a:t>("&lt;/head&gt;");</a:t>
            </a:r>
          </a:p>
          <a:p>
            <a:pPr marL="0" indent="0">
              <a:buNone/>
            </a:pPr>
            <a:r>
              <a:rPr lang="en-US" altLang="zh-CN" dirty="0" err="1"/>
              <a:t>out.print</a:t>
            </a:r>
            <a:r>
              <a:rPr lang="en-US" altLang="zh-CN" dirty="0"/>
              <a:t>("&lt;body&gt;");</a:t>
            </a:r>
          </a:p>
          <a:p>
            <a:pPr marL="0" indent="0">
              <a:buNone/>
            </a:pPr>
            <a:r>
              <a:rPr lang="en-US" altLang="zh-CN" dirty="0" err="1"/>
              <a:t>out.print</a:t>
            </a:r>
            <a:r>
              <a:rPr lang="en-US" altLang="zh-CN" dirty="0"/>
              <a:t>("</a:t>
            </a:r>
            <a:r>
              <a:rPr lang="zh-CN" altLang="en-US" dirty="0"/>
              <a:t>现在的北京时间是</a:t>
            </a:r>
            <a:r>
              <a:rPr lang="en-US" altLang="zh-CN" dirty="0"/>
              <a:t>:"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en-US" altLang="zh-CN" b="1" dirty="0"/>
              <a:t>new Date().</a:t>
            </a:r>
            <a:r>
              <a:rPr lang="en-US" altLang="zh-CN" b="1" dirty="0" err="1"/>
              <a:t>toString</a:t>
            </a:r>
            <a:r>
              <a:rPr lang="en-US" altLang="zh-CN" b="1" dirty="0"/>
              <a:t>());</a:t>
            </a:r>
          </a:p>
          <a:p>
            <a:pPr marL="0" indent="0">
              <a:buNone/>
            </a:pPr>
            <a:r>
              <a:rPr lang="en-US" altLang="zh-CN" dirty="0" err="1"/>
              <a:t>out.print</a:t>
            </a:r>
            <a:r>
              <a:rPr lang="en-US" altLang="zh-CN" dirty="0"/>
              <a:t>("&lt;/body&gt;");</a:t>
            </a:r>
          </a:p>
          <a:p>
            <a:pPr marL="0" indent="0">
              <a:buNone/>
            </a:pPr>
            <a:r>
              <a:rPr lang="en-US" altLang="zh-CN" dirty="0" err="1"/>
              <a:t>out.print</a:t>
            </a:r>
            <a:r>
              <a:rPr lang="en-US" altLang="zh-CN" dirty="0"/>
              <a:t>("&lt;/html&gt;");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198" y="1918166"/>
            <a:ext cx="49720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47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JSP</a:t>
            </a:r>
            <a:r>
              <a:rPr lang="zh-CN" altLang="en-US" dirty="0"/>
              <a:t>基本语法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JSP</a:t>
            </a:r>
            <a:r>
              <a:rPr lang="zh-CN" altLang="en-US" dirty="0"/>
              <a:t>的注释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作用</a:t>
            </a:r>
            <a:r>
              <a:rPr lang="zh-CN" altLang="en-US" dirty="0"/>
              <a:t>：注释</a:t>
            </a:r>
            <a:r>
              <a:rPr lang="en-US" altLang="zh-CN" dirty="0"/>
              <a:t>Java</a:t>
            </a:r>
            <a:r>
              <a:rPr lang="zh-CN" altLang="en-US" dirty="0"/>
              <a:t>脚本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语法</a:t>
            </a:r>
            <a:r>
              <a:rPr lang="zh-CN" altLang="en-US" dirty="0"/>
              <a:t>：</a:t>
            </a:r>
            <a:r>
              <a:rPr lang="en-US" altLang="zh-CN" dirty="0"/>
              <a:t>&lt;%--</a:t>
            </a:r>
            <a:r>
              <a:rPr lang="zh-CN" altLang="en-US" dirty="0"/>
              <a:t>这是注释</a:t>
            </a:r>
            <a:r>
              <a:rPr lang="en-US" altLang="zh-CN" dirty="0"/>
              <a:t>--%&gt;,JSP</a:t>
            </a:r>
            <a:r>
              <a:rPr lang="zh-CN" altLang="en-US" dirty="0"/>
              <a:t>的注释不会被翻译到</a:t>
            </a:r>
            <a:r>
              <a:rPr lang="en-US" altLang="zh-CN" dirty="0"/>
              <a:t>Servlet</a:t>
            </a:r>
            <a:r>
              <a:rPr lang="zh-CN" altLang="en-US" dirty="0"/>
              <a:t>代码中去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JSP</a:t>
            </a:r>
            <a:r>
              <a:rPr lang="zh-CN" altLang="en-US" dirty="0"/>
              <a:t>的</a:t>
            </a:r>
            <a:r>
              <a:rPr lang="en-US" altLang="zh-CN" dirty="0"/>
              <a:t>Java</a:t>
            </a:r>
            <a:r>
              <a:rPr lang="zh-CN" altLang="en-US" dirty="0"/>
              <a:t>脚本表达式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作用</a:t>
            </a:r>
            <a:r>
              <a:rPr lang="zh-CN" altLang="en-US" dirty="0"/>
              <a:t>：输出数据到页面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语法</a:t>
            </a:r>
            <a:r>
              <a:rPr lang="zh-CN" altLang="en-US" dirty="0"/>
              <a:t>：</a:t>
            </a:r>
            <a:r>
              <a:rPr lang="en-US" altLang="zh-CN" dirty="0"/>
              <a:t>&lt;%=</a:t>
            </a:r>
            <a:r>
              <a:rPr lang="zh-CN" altLang="en-US" dirty="0"/>
              <a:t>表达式</a:t>
            </a:r>
            <a:r>
              <a:rPr lang="en-US" altLang="zh-CN" dirty="0"/>
              <a:t>%&gt;(</a:t>
            </a:r>
            <a:r>
              <a:rPr lang="zh-CN" altLang="en-US" dirty="0"/>
              <a:t>实际上就是调用输出流打印到页面上</a:t>
            </a:r>
            <a:r>
              <a:rPr lang="en-US" altLang="zh-CN" dirty="0"/>
              <a:t>) </a:t>
            </a:r>
            <a:r>
              <a:rPr lang="en-US" altLang="zh-CN" dirty="0" err="1"/>
              <a:t>out.print</a:t>
            </a:r>
            <a:r>
              <a:rPr lang="en-US" altLang="zh-CN" dirty="0"/>
              <a:t>(</a:t>
            </a:r>
            <a:r>
              <a:rPr lang="zh-CN" altLang="en-US" dirty="0"/>
              <a:t>表达式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JSP</a:t>
            </a:r>
            <a:r>
              <a:rPr lang="zh-CN" altLang="en-US" dirty="0"/>
              <a:t>中的</a:t>
            </a:r>
            <a:r>
              <a:rPr lang="en-US" altLang="zh-CN" dirty="0"/>
              <a:t>Java</a:t>
            </a:r>
            <a:r>
              <a:rPr lang="zh-CN" altLang="en-US" dirty="0"/>
              <a:t>脚本片段：</a:t>
            </a:r>
            <a:r>
              <a:rPr lang="en-US" altLang="zh-CN" dirty="0"/>
              <a:t>(</a:t>
            </a:r>
            <a:r>
              <a:rPr lang="zh-CN" altLang="en-US" dirty="0"/>
              <a:t>实际开发中，应做到</a:t>
            </a:r>
            <a:r>
              <a:rPr lang="en-US" altLang="zh-CN" dirty="0"/>
              <a:t>JSP</a:t>
            </a:r>
            <a:r>
              <a:rPr lang="zh-CN" altLang="en-US" dirty="0"/>
              <a:t>中不能出现一行</a:t>
            </a:r>
            <a:r>
              <a:rPr lang="en-US" altLang="zh-CN" dirty="0"/>
              <a:t>Java</a:t>
            </a:r>
            <a:r>
              <a:rPr lang="zh-CN" altLang="en-US" dirty="0"/>
              <a:t>脚本片段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作用</a:t>
            </a:r>
            <a:r>
              <a:rPr lang="zh-CN" altLang="en-US" dirty="0"/>
              <a:t>：书写</a:t>
            </a:r>
            <a:r>
              <a:rPr lang="en-US" altLang="zh-CN" dirty="0"/>
              <a:t>Java</a:t>
            </a:r>
            <a:r>
              <a:rPr lang="zh-CN" altLang="en-US" dirty="0"/>
              <a:t>代码逻辑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49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Jsp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8" y="1494914"/>
            <a:ext cx="10856986" cy="4556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1342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/>
            <a:r>
              <a:rPr lang="en-US" altLang="zh-CN" dirty="0"/>
              <a:t>JSP</a:t>
            </a:r>
            <a:r>
              <a:rPr lang="zh-CN" altLang="en-US" dirty="0"/>
              <a:t>三大指令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JSP</a:t>
            </a:r>
            <a:r>
              <a:rPr lang="zh-CN" altLang="en-US" dirty="0"/>
              <a:t>三大指令</a:t>
            </a:r>
            <a:r>
              <a:rPr lang="en-US" altLang="zh-CN" dirty="0"/>
              <a:t>: page/include/</a:t>
            </a:r>
            <a:r>
              <a:rPr lang="en-US" altLang="zh-CN" dirty="0" err="1"/>
              <a:t>taglib</a:t>
            </a:r>
            <a:r>
              <a:rPr lang="zh-CN" altLang="en-US" dirty="0"/>
              <a:t>指令</a:t>
            </a:r>
          </a:p>
          <a:p>
            <a:pPr marL="0" indent="0">
              <a:buNone/>
            </a:pPr>
            <a:r>
              <a:rPr lang="zh-CN" altLang="en-US" dirty="0"/>
              <a:t>格式</a:t>
            </a:r>
            <a:r>
              <a:rPr lang="en-US" altLang="zh-CN" dirty="0"/>
              <a:t>:&lt;%@ </a:t>
            </a:r>
            <a:r>
              <a:rPr lang="zh-CN" altLang="en-US" dirty="0"/>
              <a:t>指令名称 属性</a:t>
            </a:r>
            <a:r>
              <a:rPr lang="en-US" altLang="zh-CN" dirty="0"/>
              <a:t>="</a:t>
            </a:r>
            <a:r>
              <a:rPr lang="zh-CN" altLang="en-US" dirty="0"/>
              <a:t>属性值</a:t>
            </a:r>
            <a:r>
              <a:rPr lang="en-US" altLang="zh-CN" dirty="0"/>
              <a:t>" </a:t>
            </a:r>
            <a:r>
              <a:rPr lang="en-US" altLang="zh-CN" dirty="0" smtClean="0"/>
              <a:t>%&gt;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标准指令:设定JSP网页的整体配置</a:t>
            </a:r>
            <a:r>
              <a:rPr lang="zh-CN" altLang="en-US" b="1" dirty="0" smtClean="0">
                <a:solidFill>
                  <a:srgbClr val="000000"/>
                </a:solidFill>
              </a:rPr>
              <a:t>信息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特点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　</a:t>
            </a:r>
            <a:r>
              <a:rPr lang="en-US" altLang="zh-CN" dirty="0"/>
              <a:t>1):</a:t>
            </a:r>
            <a:r>
              <a:rPr lang="zh-CN" altLang="en-US" dirty="0"/>
              <a:t>并不向客户端产生任何输出，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　　   </a:t>
            </a:r>
            <a:r>
              <a:rPr lang="en-US" altLang="zh-CN" dirty="0"/>
              <a:t>2):</a:t>
            </a:r>
            <a:r>
              <a:rPr lang="zh-CN" altLang="en-US" dirty="0"/>
              <a:t>指令在</a:t>
            </a:r>
            <a:r>
              <a:rPr lang="en-US" altLang="zh-CN" dirty="0"/>
              <a:t>JSP</a:t>
            </a:r>
            <a:r>
              <a:rPr lang="zh-CN" altLang="en-US" dirty="0"/>
              <a:t>整个文件范围内有效　</a:t>
            </a:r>
            <a:r>
              <a:rPr lang="en-US" altLang="zh-CN" dirty="0"/>
              <a:t>(</a:t>
            </a:r>
            <a:r>
              <a:rPr lang="zh-CN" altLang="en-US" dirty="0"/>
              <a:t>每一个</a:t>
            </a:r>
            <a:r>
              <a:rPr lang="en-US" altLang="zh-CN" dirty="0"/>
              <a:t>JSP</a:t>
            </a:r>
            <a:r>
              <a:rPr lang="zh-CN" altLang="en-US" dirty="0"/>
              <a:t>都得设置指令</a:t>
            </a:r>
            <a:r>
              <a:rPr lang="en-US" altLang="zh-CN" dirty="0"/>
              <a:t>)</a:t>
            </a:r>
            <a:r>
              <a:rPr lang="zh-CN" altLang="en-US" dirty="0"/>
              <a:t>　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</a:t>
            </a:r>
            <a:r>
              <a:rPr lang="en-US" altLang="zh-CN" dirty="0"/>
              <a:t>3):</a:t>
            </a:r>
            <a:r>
              <a:rPr lang="zh-CN" altLang="en-US" dirty="0"/>
              <a:t>为翻译阶段提供了全局信息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778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JSP</a:t>
            </a:r>
            <a:r>
              <a:rPr lang="zh-CN" altLang="en-US" dirty="0"/>
              <a:t>三大</a:t>
            </a:r>
            <a:r>
              <a:rPr lang="zh-CN" altLang="en-US" dirty="0" smtClean="0"/>
              <a:t>指令</a:t>
            </a:r>
            <a:r>
              <a:rPr lang="en-US" altLang="zh-CN" smtClean="0"/>
              <a:t>--</a:t>
            </a:r>
            <a:r>
              <a:rPr lang="en-US" altLang="zh-CN" b="1" smtClean="0"/>
              <a:t>Page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作用</a:t>
            </a:r>
            <a:r>
              <a:rPr lang="zh-CN" altLang="en-US" dirty="0"/>
              <a:t>：定义</a:t>
            </a:r>
            <a:r>
              <a:rPr lang="en-US" altLang="zh-CN" dirty="0"/>
              <a:t>JSP</a:t>
            </a:r>
            <a:r>
              <a:rPr lang="zh-CN" altLang="en-US" dirty="0"/>
              <a:t>页面的各种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>
                <a:solidFill>
                  <a:srgbClr val="000000"/>
                </a:solidFill>
                <a:cs typeface="Arial"/>
              </a:rPr>
              <a:t>属性：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   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language</a:t>
            </a:r>
            <a:r>
              <a:rPr lang="en-US" altLang="zh-CN" dirty="0"/>
              <a:t>:</a:t>
            </a:r>
            <a:r>
              <a:rPr lang="zh-CN" altLang="en-US" dirty="0"/>
              <a:t>指示</a:t>
            </a:r>
            <a:r>
              <a:rPr lang="en-US" altLang="zh-CN" dirty="0"/>
              <a:t>JSP</a:t>
            </a:r>
            <a:r>
              <a:rPr lang="zh-CN" altLang="en-US" dirty="0"/>
              <a:t>页面中使用脚本语言。默认值</a:t>
            </a:r>
            <a:r>
              <a:rPr lang="en-US" altLang="zh-CN" dirty="0"/>
              <a:t>java</a:t>
            </a:r>
            <a:r>
              <a:rPr lang="zh-CN" altLang="en-US" dirty="0"/>
              <a:t>，目前只支持</a:t>
            </a:r>
            <a:r>
              <a:rPr lang="en-US" altLang="zh-CN" dirty="0"/>
              <a:t>java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en-US" altLang="zh-CN" dirty="0" smtClean="0"/>
              <a:t>   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extends</a:t>
            </a:r>
            <a:r>
              <a:rPr lang="zh-CN" altLang="en-US" dirty="0"/>
              <a:t>：指示</a:t>
            </a:r>
            <a:r>
              <a:rPr lang="en-US" altLang="zh-CN" dirty="0"/>
              <a:t>JSP</a:t>
            </a:r>
            <a:r>
              <a:rPr lang="zh-CN" altLang="en-US" dirty="0"/>
              <a:t>对应的</a:t>
            </a:r>
            <a:r>
              <a:rPr lang="en-US" altLang="zh-CN" dirty="0"/>
              <a:t>Servlet</a:t>
            </a:r>
            <a:r>
              <a:rPr lang="zh-CN" altLang="en-US" dirty="0"/>
              <a:t>类的父类。不要修改。</a:t>
            </a:r>
          </a:p>
          <a:p>
            <a:pPr marL="0" indent="0">
              <a:buNone/>
            </a:pPr>
            <a:r>
              <a:rPr lang="zh-CN" altLang="en-US" dirty="0" smtClean="0"/>
              <a:t>   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、*</a:t>
            </a:r>
            <a:r>
              <a:rPr lang="en-US" altLang="zh-CN" dirty="0"/>
              <a:t>import</a:t>
            </a:r>
            <a:r>
              <a:rPr lang="zh-CN" altLang="en-US" dirty="0"/>
              <a:t>：导入</a:t>
            </a:r>
            <a:r>
              <a:rPr lang="en-US" altLang="zh-CN" dirty="0"/>
              <a:t>JSP</a:t>
            </a:r>
            <a:r>
              <a:rPr lang="zh-CN" altLang="en-US" dirty="0"/>
              <a:t>中的</a:t>
            </a:r>
            <a:r>
              <a:rPr lang="en-US" altLang="zh-CN" dirty="0"/>
              <a:t>Java</a:t>
            </a:r>
            <a:r>
              <a:rPr lang="zh-CN" altLang="en-US" dirty="0"/>
              <a:t>脚本使用到的类或包。（如同</a:t>
            </a:r>
            <a:r>
              <a:rPr lang="en-US" altLang="zh-CN" dirty="0"/>
              <a:t>Java</a:t>
            </a:r>
            <a:r>
              <a:rPr lang="zh-CN" altLang="en-US" dirty="0"/>
              <a:t>中的</a:t>
            </a:r>
            <a:r>
              <a:rPr lang="en-US" altLang="zh-CN" dirty="0"/>
              <a:t>import</a:t>
            </a:r>
            <a:r>
              <a:rPr lang="zh-CN" altLang="en-US" dirty="0"/>
              <a:t>语句）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166" y="4376440"/>
            <a:ext cx="9204961" cy="1392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8865014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rena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q"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q"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Taren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ren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1A2E8521-DE97-4CD7-B1BD-43E9C4B90935}" vid="{0AE8F44E-432A-4D48-92BF-31EF32990340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EEHOP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rena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q"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q"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Taren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ren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401</TotalTime>
  <Words>1196</Words>
  <Application>Microsoft Office PowerPoint</Application>
  <PresentationFormat>宽屏</PresentationFormat>
  <Paragraphs>199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Aharoni</vt:lpstr>
      <vt:lpstr>Courier</vt:lpstr>
      <vt:lpstr>创艺简老宋</vt:lpstr>
      <vt:lpstr>创艺简中圆</vt:lpstr>
      <vt:lpstr>宋体</vt:lpstr>
      <vt:lpstr>Arial</vt:lpstr>
      <vt:lpstr>Arial Black</vt:lpstr>
      <vt:lpstr>Calibri</vt:lpstr>
      <vt:lpstr>Verdana</vt:lpstr>
      <vt:lpstr>Wingdings</vt:lpstr>
      <vt:lpstr>主题1</vt:lpstr>
      <vt:lpstr>自定义设计方案</vt:lpstr>
      <vt:lpstr>1_SEEHOPE</vt:lpstr>
      <vt:lpstr>JSP</vt:lpstr>
      <vt:lpstr>JSP简述</vt:lpstr>
      <vt:lpstr>第一个Jsp</vt:lpstr>
      <vt:lpstr>JSP的原理 </vt:lpstr>
      <vt:lpstr>动态输出jsp网页</vt:lpstr>
      <vt:lpstr>JSP基本语法 </vt:lpstr>
      <vt:lpstr>Jsp基本语法</vt:lpstr>
      <vt:lpstr>JSP三大指令 </vt:lpstr>
      <vt:lpstr>JSP三大指令--Page</vt:lpstr>
      <vt:lpstr>JSP三大指令</vt:lpstr>
      <vt:lpstr>Jsp三大指令</vt:lpstr>
      <vt:lpstr>配置全局错误提示页面</vt:lpstr>
      <vt:lpstr>Jsp三大指令</vt:lpstr>
      <vt:lpstr>Jsp三大指令--Include</vt:lpstr>
      <vt:lpstr>Jsp三大指令--Taglib</vt:lpstr>
      <vt:lpstr>JSP九大内置对象</vt:lpstr>
      <vt:lpstr>JSP的四大作用域对象: </vt:lpstr>
      <vt:lpstr>JSP常用的动作元素 </vt:lpstr>
      <vt:lpstr>Servlet+JSP综合 </vt:lpstr>
      <vt:lpstr>Servlet+JSP综合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lxgy</dc:creator>
  <cp:lastModifiedBy>lxgy</cp:lastModifiedBy>
  <cp:revision>75</cp:revision>
  <dcterms:created xsi:type="dcterms:W3CDTF">2018-11-23T02:57:33Z</dcterms:created>
  <dcterms:modified xsi:type="dcterms:W3CDTF">2018-11-26T02:18:19Z</dcterms:modified>
</cp:coreProperties>
</file>