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1AAB-3251-4FF5-8C01-53E6261E370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7B420-0EE2-43F3-AE78-E5928398C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0AA1-E6B0-4025-98BB-DD92DFA9A35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2D818-CCED-4550-A32C-7DAE8B3437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F6C-3839-4FF5-A68C-33A43E4297C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3D18-BE38-4701-9B6E-5E0DEAE79B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69EF-4D50-42CB-A70E-9BC56B9FB73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C58F-284E-4628-9150-12ADC7D8EF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8929-5BE8-4BAC-9035-66516B762D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54C7-E2A3-41D3-BA7F-FAA78E9111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73D1-D732-4C82-95D7-080A0B205E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95C0C-3A34-45D4-A07A-980B135B12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dirty="0" smtClean="0">
              <a:latin typeface="宋体" panose="02010600030101010101" pitchFamily="2" charset="-122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AFD3D8-27BC-4C63-9234-BBEFDF2D54D1}" type="slidenum">
              <a:rPr lang="en-US" altLang="en-US" sz="1000">
                <a:solidFill>
                  <a:srgbClr val="003366"/>
                </a:solidFill>
              </a:rPr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7E1E8BD-71E5-484F-B98C-BECA54C0783E}" type="slidenum">
              <a:rPr lang="en-US" altLang="en-US" sz="1000">
                <a:solidFill>
                  <a:srgbClr val="003366"/>
                </a:solidFill>
              </a:rPr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3" name="页脚占位符 17"/>
          <p:cNvSpPr>
            <a:spLocks noGrp="1"/>
          </p:cNvSpPr>
          <p:nvPr>
            <p:ph type="ftr" sz="quarter" idx="10"/>
          </p:nvPr>
        </p:nvSpPr>
        <p:spPr>
          <a:xfrm>
            <a:off x="719667" y="6237289"/>
            <a:ext cx="7594600" cy="365125"/>
          </a:xfr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835127A-018C-4A3F-BAC2-D584810B2E7A}" type="slidenum">
              <a:rPr lang="en-US" altLang="en-US" sz="1000">
                <a:solidFill>
                  <a:srgbClr val="003366"/>
                </a:solidFill>
              </a:rPr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440149" cy="49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6240693" cy="490066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3DEBD-F075-46BD-B344-E1E66800D3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E1EEF-6FFC-4934-AF1E-768E34E286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7B2-89D6-4CDD-9C16-F1AD7B9A98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70E33-2927-4819-965F-4862688054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01F1-16FA-479B-952D-CDDB635C0A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2B339-A29B-486D-BB6E-01A1B5984B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3EEB-0218-4B2A-AB6A-6838E01A1E2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67CDB-A76B-4A5F-95B0-84271E343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409D-1C46-417E-ACEA-2921BDD158C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A752-C1B1-40F1-A2A2-CF6915F99E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jpeg"/><Relationship Id="rId7" Type="http://schemas.openxmlformats.org/officeDocument/2006/relationships/image" Target="../media/image4.jpeg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 txBox="1">
            <a:spLocks noChangeArrowheads="1"/>
          </p:cNvSpPr>
          <p:nvPr/>
        </p:nvSpPr>
        <p:spPr bwMode="auto">
          <a:xfrm>
            <a:off x="0" y="908050"/>
            <a:ext cx="12192000" cy="59499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smtClean="0">
              <a:latin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a</a:t>
            </a:r>
            <a:endParaRPr lang="en-US" altLang="zh-CN" smtClean="0"/>
          </a:p>
          <a:p>
            <a:pPr lvl="1"/>
            <a:r>
              <a:rPr lang="en-US" altLang="zh-CN" smtClean="0"/>
              <a:t>b</a:t>
            </a:r>
            <a:endParaRPr lang="en-US" altLang="zh-CN" smtClean="0"/>
          </a:p>
          <a:p>
            <a:pPr lvl="2"/>
            <a:r>
              <a:rPr lang="en-US" altLang="zh-CN" smtClean="0"/>
              <a:t>c</a:t>
            </a:r>
            <a:endParaRPr lang="en-US" altLang="zh-CN" smtClean="0"/>
          </a:p>
          <a:p>
            <a:pPr lvl="3"/>
            <a:r>
              <a:rPr lang="en-US" altLang="zh-CN" smtClean="0"/>
              <a:t>d</a:t>
            </a:r>
            <a:endParaRPr lang="en-US" altLang="zh-CN" smtClean="0"/>
          </a:p>
          <a:p>
            <a:pPr lvl="4"/>
            <a:r>
              <a:rPr lang="en-US" altLang="zh-CN" smtClean="0"/>
              <a:t>e</a:t>
            </a:r>
            <a:endParaRPr lang="en-US" altLang="zh-CN" smtClean="0"/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568333" name="AutoShape 13"/>
          <p:cNvSpPr>
            <a:spLocks noChangeArrowheads="1"/>
          </p:cNvSpPr>
          <p:nvPr/>
        </p:nvSpPr>
        <p:spPr bwMode="auto">
          <a:xfrm>
            <a:off x="5712885" y="60213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F1DBA0A-F471-4084-8461-F8BE5A30D1EC}" type="slidenum">
              <a:rPr lang="en-US" altLang="en-US" sz="1200"/>
            </a:fld>
            <a:endParaRPr lang="zh-CN" altLang="en-US" sz="2000">
              <a:solidFill>
                <a:schemeClr val="hlink"/>
              </a:solidFill>
              <a:latin typeface="Courier"/>
            </a:endParaRPr>
          </a:p>
        </p:txBody>
      </p:sp>
      <p:pic>
        <p:nvPicPr>
          <p:cNvPr id="1030" name="Picture 19" descr="E:\思普\marketing\design\前台字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188914"/>
            <a:ext cx="1295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s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541339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s_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54927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s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54038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 descr="s_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5651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anose="020B0A04020102020204" pitchFamily="34" charset="0"/>
                <a:ea typeface="创艺简中圆"/>
                <a:cs typeface="创艺简中圆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/>
              <a:cs typeface="创艺简中圆"/>
            </a:endParaRPr>
          </a:p>
        </p:txBody>
      </p:sp>
      <p:sp>
        <p:nvSpPr>
          <p:cNvPr id="1036" name="Text Box 10"/>
          <p:cNvSpPr txBox="1">
            <a:spLocks noChangeArrowheads="1"/>
          </p:cNvSpPr>
          <p:nvPr/>
        </p:nvSpPr>
        <p:spPr bwMode="auto">
          <a:xfrm>
            <a:off x="9745133" y="6596064"/>
            <a:ext cx="244686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smtClean="0">
                <a:latin typeface="Arial Black" panose="020B0A04020102020204" pitchFamily="34" charset="0"/>
                <a:sym typeface="Wingdings" panose="05000000000000000000" pitchFamily="2" charset="2"/>
              </a:rPr>
              <a:t>版权所有 翻录必究</a:t>
            </a:r>
            <a:endParaRPr lang="en-US" altLang="zh-CN" sz="110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49340-38AD-4C41-B6C6-4899F7067E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24C6609-722E-422B-AF0E-284EA301AE0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a</a:t>
            </a:r>
            <a:endParaRPr lang="en-US" altLang="zh-CN" smtClean="0"/>
          </a:p>
          <a:p>
            <a:pPr lvl="1"/>
            <a:r>
              <a:rPr lang="en-US" altLang="zh-CN" smtClean="0"/>
              <a:t>b</a:t>
            </a:r>
            <a:endParaRPr lang="en-US" altLang="zh-CN" smtClean="0"/>
          </a:p>
          <a:p>
            <a:pPr lvl="2"/>
            <a:r>
              <a:rPr lang="en-US" altLang="zh-CN" smtClean="0"/>
              <a:t>c</a:t>
            </a:r>
            <a:endParaRPr lang="en-US" altLang="zh-CN" smtClean="0"/>
          </a:p>
          <a:p>
            <a:pPr lvl="3"/>
            <a:r>
              <a:rPr lang="en-US" altLang="zh-CN" smtClean="0"/>
              <a:t>d</a:t>
            </a:r>
            <a:endParaRPr lang="en-US" altLang="zh-CN" smtClean="0"/>
          </a:p>
          <a:p>
            <a:pPr lvl="4"/>
            <a:r>
              <a:rPr lang="en-US" altLang="zh-CN" smtClean="0"/>
              <a:t>e</a:t>
            </a:r>
            <a:endParaRPr lang="en-US" altLang="zh-CN" smtClean="0"/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8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DA8A2F0-75DE-4C04-96D3-D835D83C0AC6}" type="slidenum">
              <a:rPr lang="en-US" altLang="en-US" sz="1000">
                <a:solidFill>
                  <a:srgbClr val="003366"/>
                </a:solidFill>
              </a:rPr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pic>
        <p:nvPicPr>
          <p:cNvPr id="3077" name="Picture 10" descr="s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760414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1" descr="s_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7683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2" descr="s_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773113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s_0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78422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anose="020B0A04020102020204" pitchFamily="34" charset="0"/>
                <a:ea typeface="创艺简中圆" pitchFamily="2" charset="-122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 pitchFamily="2" charset="-122"/>
            </a:endParaRPr>
          </a:p>
        </p:txBody>
      </p:sp>
      <p:sp>
        <p:nvSpPr>
          <p:cNvPr id="3082" name="标题占位符 14"/>
          <p:cNvSpPr>
            <a:spLocks noGrp="1"/>
          </p:cNvSpPr>
          <p:nvPr>
            <p:ph type="title"/>
          </p:nvPr>
        </p:nvSpPr>
        <p:spPr bwMode="auto">
          <a:xfrm>
            <a:off x="334433" y="260350"/>
            <a:ext cx="798406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516467" y="6237289"/>
            <a:ext cx="759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3084" name="Picture 16" descr="C:\Users\Administrator\Desktop\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1" y="285750"/>
            <a:ext cx="1714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创艺简老宋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anose="020B0604020202020204" pitchFamily="34" charset="0"/>
          <a:ea typeface="创艺简老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anose="020B0604020202020204" pitchFamily="34" charset="0"/>
          <a:ea typeface="创艺简老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anose="020B0604020202020204" pitchFamily="34" charset="0"/>
          <a:ea typeface="创艺简老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anose="020B0604020202020204" pitchFamily="34" charset="0"/>
          <a:ea typeface="创艺简老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JavaBean-EL-JSTL-MVC-</a:t>
            </a:r>
            <a:r>
              <a:rPr lang="en-US" altLang="zh-CN" dirty="0" err="1"/>
              <a:t>WebCRUD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整理：赖贵阳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1058378595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EL的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一、使用</a:t>
            </a:r>
            <a:r>
              <a:rPr lang="en-US" altLang="zh-CN" dirty="0"/>
              <a:t>EL</a:t>
            </a:r>
            <a:r>
              <a:rPr lang="zh-CN" altLang="en-US" dirty="0"/>
              <a:t>来获取当前应用的上下文路径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${</a:t>
            </a:r>
            <a:r>
              <a:rPr lang="en-US" altLang="zh-CN" dirty="0" err="1"/>
              <a:t>pageContext.getRequest</a:t>
            </a:r>
            <a:r>
              <a:rPr lang="en-US" altLang="zh-CN" dirty="0"/>
              <a:t>().</a:t>
            </a:r>
            <a:r>
              <a:rPr lang="en-US" altLang="zh-CN" dirty="0" err="1"/>
              <a:t>getContextPath</a:t>
            </a:r>
            <a:r>
              <a:rPr lang="en-US" altLang="zh-CN" dirty="0"/>
              <a:t>()}: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等价</a:t>
            </a:r>
            <a:r>
              <a:rPr lang="zh-CN" altLang="en-US" dirty="0"/>
              <a:t>于</a:t>
            </a:r>
            <a:r>
              <a:rPr lang="en-US" altLang="zh-CN" dirty="0"/>
              <a:t>:${</a:t>
            </a:r>
            <a:r>
              <a:rPr lang="en-US" altLang="zh-CN" dirty="0" err="1"/>
              <a:t>pageContext.request.contextPath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二、从</a:t>
            </a:r>
            <a:r>
              <a:rPr lang="en-US" altLang="zh-CN" dirty="0"/>
              <a:t>Tomcat7</a:t>
            </a:r>
            <a:r>
              <a:rPr lang="zh-CN" altLang="en-US" dirty="0"/>
              <a:t>开始</a:t>
            </a:r>
            <a:r>
              <a:rPr lang="en-US" altLang="zh-CN" dirty="0"/>
              <a:t>,</a:t>
            </a:r>
            <a:r>
              <a:rPr lang="zh-CN" altLang="en-US" dirty="0"/>
              <a:t>支持在</a:t>
            </a:r>
            <a:r>
              <a:rPr lang="en-US" altLang="zh-CN" dirty="0"/>
              <a:t>EL</a:t>
            </a:r>
            <a:r>
              <a:rPr lang="zh-CN" altLang="en-US" dirty="0"/>
              <a:t>中直接调用方法</a:t>
            </a:r>
            <a:r>
              <a:rPr lang="en-US" altLang="zh-CN" dirty="0"/>
              <a:t>,Tomcat6</a:t>
            </a:r>
            <a:r>
              <a:rPr lang="zh-CN" altLang="en-US" dirty="0"/>
              <a:t>里面不支持</a:t>
            </a:r>
            <a:r>
              <a:rPr lang="en-US" altLang="zh-CN" dirty="0" smtClean="0"/>
              <a:t>,</a:t>
            </a:r>
            <a:r>
              <a:rPr lang="zh-CN" altLang="en-US" dirty="0"/>
              <a:t>建议</a:t>
            </a:r>
            <a:r>
              <a:rPr lang="zh-CN" altLang="en-US" dirty="0" smtClean="0"/>
              <a:t>依然</a:t>
            </a:r>
            <a:r>
              <a:rPr lang="zh-CN" altLang="en-US" dirty="0"/>
              <a:t>使用属性调用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${</a:t>
            </a:r>
            <a:r>
              <a:rPr lang="en-US" altLang="zh-CN" dirty="0" err="1"/>
              <a:t>pageContext.getRequest</a:t>
            </a:r>
            <a:r>
              <a:rPr lang="en-US" altLang="zh-CN" dirty="0"/>
              <a:t>().</a:t>
            </a:r>
            <a:r>
              <a:rPr lang="en-US" altLang="zh-CN" dirty="0" err="1"/>
              <a:t>getContextPath</a:t>
            </a:r>
            <a:r>
              <a:rPr lang="en-US" altLang="zh-CN" dirty="0"/>
              <a:t>()}: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三、判断</a:t>
            </a:r>
            <a:r>
              <a:rPr lang="zh-CN" altLang="en-US" dirty="0"/>
              <a:t>集合是否为空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情况</a:t>
            </a:r>
            <a:r>
              <a:rPr lang="en-US" altLang="zh-CN" dirty="0"/>
              <a:t>1: </a:t>
            </a:r>
            <a:r>
              <a:rPr lang="zh-CN" altLang="en-US" dirty="0"/>
              <a:t>集合对象引用为空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情况</a:t>
            </a:r>
            <a:r>
              <a:rPr lang="en-US" altLang="zh-CN" dirty="0"/>
              <a:t>2: </a:t>
            </a:r>
            <a:r>
              <a:rPr lang="zh-CN" altLang="en-US" dirty="0"/>
              <a:t>集合对象有引用</a:t>
            </a:r>
            <a:r>
              <a:rPr lang="en-US" altLang="zh-CN" dirty="0"/>
              <a:t>,</a:t>
            </a:r>
            <a:r>
              <a:rPr lang="zh-CN" altLang="en-US" dirty="0"/>
              <a:t>但是没有元素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对于集合来说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	${empty list}:</a:t>
            </a:r>
            <a:r>
              <a:rPr lang="zh-CN" altLang="en-US" dirty="0"/>
              <a:t>表示判断</a:t>
            </a:r>
            <a:r>
              <a:rPr lang="en-US" altLang="zh-CN" dirty="0"/>
              <a:t>list</a:t>
            </a:r>
            <a:r>
              <a:rPr lang="zh-CN" altLang="en-US" dirty="0"/>
              <a:t>既不能等于</a:t>
            </a:r>
            <a:r>
              <a:rPr lang="en-US" altLang="zh-CN" dirty="0"/>
              <a:t>null,</a:t>
            </a:r>
            <a:r>
              <a:rPr lang="zh-CN" altLang="en-US" dirty="0"/>
              <a:t>并且有元素</a:t>
            </a:r>
            <a:r>
              <a:rPr lang="en-US" altLang="zh-CN" dirty="0"/>
              <a:t>,</a:t>
            </a:r>
            <a:r>
              <a:rPr lang="zh-CN" altLang="en-US" dirty="0"/>
              <a:t>才会返回</a:t>
            </a:r>
            <a:r>
              <a:rPr lang="en-US" altLang="zh-CN" dirty="0"/>
              <a:t>false.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如何在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消除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代码，依然能够做到吧用户信息遍历显示出来？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代码的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916" y="2375926"/>
            <a:ext cx="7104529" cy="3363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要消除</a:t>
            </a:r>
            <a:r>
              <a:rPr lang="en-US" altLang="zh-CN" dirty="0"/>
              <a:t>JSP</a:t>
            </a:r>
            <a:r>
              <a:rPr lang="zh-CN" altLang="en-US" dirty="0"/>
              <a:t>中的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咱们就得使用</a:t>
            </a:r>
            <a:r>
              <a:rPr lang="en-US" altLang="zh-CN" dirty="0"/>
              <a:t>Java</a:t>
            </a:r>
            <a:r>
              <a:rPr lang="zh-CN" altLang="en-US" dirty="0"/>
              <a:t>的标签库</a:t>
            </a:r>
            <a:r>
              <a:rPr lang="en-US" altLang="zh-CN" dirty="0"/>
              <a:t>,</a:t>
            </a:r>
            <a:r>
              <a:rPr lang="zh-CN" altLang="en-US" dirty="0"/>
              <a:t>每一个标签的背后其实就是一段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 smtClean="0"/>
              <a:t>一般</a:t>
            </a:r>
            <a:r>
              <a:rPr lang="zh-CN" altLang="en-US" dirty="0"/>
              <a:t>的</a:t>
            </a:r>
            <a:r>
              <a:rPr lang="en-US" altLang="zh-CN" dirty="0"/>
              <a:t>,</a:t>
            </a:r>
            <a:r>
              <a:rPr lang="zh-CN" altLang="en-US" dirty="0"/>
              <a:t>我们不用自定义标签</a:t>
            </a:r>
            <a:r>
              <a:rPr lang="en-US" altLang="zh-CN" dirty="0"/>
              <a:t>,</a:t>
            </a:r>
            <a:r>
              <a:rPr lang="zh-CN" altLang="en-US" dirty="0"/>
              <a:t>我们使用</a:t>
            </a:r>
            <a:r>
              <a:rPr lang="en-US" altLang="zh-CN" dirty="0"/>
              <a:t>JSTL(Java</a:t>
            </a:r>
            <a:r>
              <a:rPr lang="zh-CN" altLang="en-US" dirty="0"/>
              <a:t>的标准标签库</a:t>
            </a:r>
            <a:r>
              <a:rPr lang="en-US" altLang="zh-CN" dirty="0"/>
              <a:t>(SUN</a:t>
            </a:r>
            <a:r>
              <a:rPr lang="zh-CN" altLang="en-US" dirty="0"/>
              <a:t>自己提供的标签库</a:t>
            </a:r>
            <a:r>
              <a:rPr lang="en-US" altLang="zh-CN" dirty="0" smtClean="0"/>
              <a:t>)).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JSTL</a:t>
            </a:r>
            <a:r>
              <a:rPr lang="zh-CN" altLang="en-US" dirty="0"/>
              <a:t>的准备环境</a:t>
            </a:r>
            <a:r>
              <a:rPr lang="en-US" altLang="zh-CN" dirty="0"/>
              <a:t>: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、需要</a:t>
            </a:r>
            <a:r>
              <a:rPr lang="zh-CN" altLang="en-US" dirty="0"/>
              <a:t>拷贝相应的</a:t>
            </a:r>
            <a:r>
              <a:rPr lang="en-US" altLang="zh-CN" dirty="0"/>
              <a:t>jar.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jstl.jar       standard.jar       el-api.jar        jsp-api.jar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、需要</a:t>
            </a:r>
            <a:r>
              <a:rPr lang="zh-CN" altLang="en-US" dirty="0"/>
              <a:t>在使用</a:t>
            </a:r>
            <a:r>
              <a:rPr lang="en-US" altLang="zh-CN" dirty="0"/>
              <a:t>JSTL</a:t>
            </a:r>
            <a:r>
              <a:rPr lang="zh-CN" altLang="en-US" dirty="0"/>
              <a:t>的</a:t>
            </a:r>
            <a:r>
              <a:rPr lang="en-US" altLang="zh-CN" dirty="0"/>
              <a:t>JSP</a:t>
            </a:r>
            <a:r>
              <a:rPr lang="zh-CN" altLang="en-US" dirty="0"/>
              <a:t>页面引用标签库</a:t>
            </a:r>
            <a:r>
              <a:rPr lang="en-US" altLang="zh-CN" dirty="0"/>
              <a:t>.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&lt;%@ </a:t>
            </a:r>
            <a:r>
              <a:rPr lang="en-US" altLang="zh-CN" dirty="0" err="1"/>
              <a:t>taglib</a:t>
            </a:r>
            <a:r>
              <a:rPr lang="en-US" altLang="zh-CN" dirty="0"/>
              <a:t> </a:t>
            </a:r>
            <a:r>
              <a:rPr lang="en-US" altLang="zh-CN" dirty="0" err="1"/>
              <a:t>uri</a:t>
            </a:r>
            <a:r>
              <a:rPr lang="en-US" altLang="zh-CN" dirty="0"/>
              <a:t>="http://java.sun.com/</a:t>
            </a:r>
            <a:r>
              <a:rPr lang="en-US" altLang="zh-CN" dirty="0" err="1"/>
              <a:t>jsp</a:t>
            </a:r>
            <a:r>
              <a:rPr lang="en-US" altLang="zh-CN" dirty="0"/>
              <a:t>/</a:t>
            </a:r>
            <a:r>
              <a:rPr lang="en-US" altLang="zh-CN" dirty="0" err="1"/>
              <a:t>jstl</a:t>
            </a:r>
            <a:r>
              <a:rPr lang="en-US" altLang="zh-CN" dirty="0"/>
              <a:t>/core" prefix="c" %&gt;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/>
              <a:t>JSTL</a:t>
            </a:r>
            <a:r>
              <a:rPr lang="zh-CN" altLang="en-US" dirty="0"/>
              <a:t>的标签库了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400" y="5136777"/>
            <a:ext cx="467677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JSTL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Jstl</a:t>
            </a:r>
            <a:r>
              <a:rPr lang="zh-CN" altLang="en-US" dirty="0" smtClean="0"/>
              <a:t>详情使用，请参考资料里面的</a:t>
            </a:r>
            <a:r>
              <a:rPr lang="en-US" altLang="zh-CN" dirty="0" err="1" smtClean="0"/>
              <a:t>jstl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Web</a:t>
            </a:r>
            <a:r>
              <a:rPr lang="zh-CN" altLang="en-US" dirty="0"/>
              <a:t>版的</a:t>
            </a:r>
            <a:r>
              <a:rPr lang="en-US" altLang="zh-CN" dirty="0"/>
              <a:t>CRUD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85" y="1435566"/>
            <a:ext cx="9928448" cy="484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MVC</a:t>
            </a:r>
            <a:r>
              <a:rPr lang="zh-CN" altLang="en-US" dirty="0"/>
              <a:t>思想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</a:rPr>
              <a:t>JavaEE开发模式:先后经历了Model1,Model2,MVC</a:t>
            </a:r>
            <a:r>
              <a:rPr lang="zh-CN" altLang="en-US" dirty="0">
                <a:solidFill>
                  <a:srgbClr val="000000"/>
                </a:solidFill>
              </a:rPr>
              <a:t>.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/>
              <a:t>模式</a:t>
            </a:r>
            <a:r>
              <a:rPr lang="en-US" altLang="zh-CN" dirty="0"/>
              <a:t>1(Model1):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以</a:t>
            </a:r>
            <a:r>
              <a:rPr lang="en-US" altLang="zh-CN" dirty="0"/>
              <a:t>JSP</a:t>
            </a:r>
            <a:r>
              <a:rPr lang="zh-CN" altLang="en-US" dirty="0"/>
              <a:t>为中心的动态网页开发模式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使用技术</a:t>
            </a:r>
            <a:r>
              <a:rPr lang="en-US" altLang="zh-CN" dirty="0"/>
              <a:t>: JSP + JavaBean.</a:t>
            </a:r>
            <a:endParaRPr lang="en-US" altLang="zh-CN" dirty="0"/>
          </a:p>
          <a:p>
            <a:r>
              <a:rPr lang="zh-CN" altLang="en-US" dirty="0" smtClean="0"/>
              <a:t>优点</a:t>
            </a:r>
            <a:r>
              <a:rPr lang="en-US" altLang="zh-CN" dirty="0"/>
              <a:t>:</a:t>
            </a:r>
            <a:r>
              <a:rPr lang="zh-CN" altLang="en-US" dirty="0"/>
              <a:t>开发很快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职责不分明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中大量存在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解决方案</a:t>
            </a:r>
            <a:r>
              <a:rPr lang="en-US" altLang="zh-CN" dirty="0"/>
              <a:t>: Model2.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职责分明</a:t>
            </a:r>
            <a:r>
              <a:rPr lang="en-US" altLang="zh-CN" dirty="0"/>
              <a:t>:</a:t>
            </a:r>
            <a:r>
              <a:rPr lang="zh-CN" altLang="en-US" dirty="0"/>
              <a:t>各自做各自最擅长的事情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90" y="2427754"/>
            <a:ext cx="5155360" cy="280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MVC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</a:t>
            </a:r>
            <a:r>
              <a:rPr lang="en-US" altLang="zh-CN" dirty="0"/>
              <a:t>2(Model2):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在</a:t>
            </a:r>
            <a:r>
              <a:rPr lang="en-US" altLang="zh-CN" dirty="0"/>
              <a:t>Model1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咱们的</a:t>
            </a:r>
            <a:r>
              <a:rPr lang="en-US" altLang="zh-CN" dirty="0"/>
              <a:t>JSP</a:t>
            </a:r>
            <a:r>
              <a:rPr lang="zh-CN" altLang="en-US" dirty="0"/>
              <a:t>既要做页面输出</a:t>
            </a:r>
            <a:r>
              <a:rPr lang="en-US" altLang="zh-CN" dirty="0"/>
              <a:t>,</a:t>
            </a:r>
            <a:r>
              <a:rPr lang="zh-CN" altLang="en-US" dirty="0"/>
              <a:t>还要做处理请求的操作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在这里</a:t>
            </a:r>
            <a:r>
              <a:rPr lang="en-US" altLang="zh-CN" dirty="0"/>
              <a:t>,JSP</a:t>
            </a:r>
            <a:r>
              <a:rPr lang="zh-CN" altLang="en-US" dirty="0"/>
              <a:t>是不擅长最请求处理的</a:t>
            </a:r>
            <a:r>
              <a:rPr lang="en-US" altLang="zh-CN" dirty="0"/>
              <a:t>,</a:t>
            </a:r>
            <a:r>
              <a:rPr lang="zh-CN" altLang="en-US" dirty="0"/>
              <a:t>擅长最界面输出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我们就把</a:t>
            </a:r>
            <a:r>
              <a:rPr lang="en-US" altLang="zh-CN" dirty="0"/>
              <a:t>JSP</a:t>
            </a:r>
            <a:r>
              <a:rPr lang="zh-CN" altLang="en-US" dirty="0"/>
              <a:t>中处理请求的代码提取到了</a:t>
            </a:r>
            <a:r>
              <a:rPr lang="en-US" altLang="zh-CN" dirty="0"/>
              <a:t>Servlet.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以</a:t>
            </a:r>
            <a:r>
              <a:rPr lang="en-US" altLang="zh-CN" dirty="0"/>
              <a:t>Servlet</a:t>
            </a:r>
            <a:r>
              <a:rPr lang="zh-CN" altLang="en-US" dirty="0"/>
              <a:t>为中心的动态网页开发模式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使用技术</a:t>
            </a:r>
            <a:r>
              <a:rPr lang="en-US" altLang="zh-CN" dirty="0"/>
              <a:t>:JSP + Servlet + JavaBean.</a:t>
            </a:r>
            <a:endParaRPr lang="en-US" altLang="zh-CN" dirty="0"/>
          </a:p>
          <a:p>
            <a:r>
              <a:rPr lang="zh-CN" altLang="en-US" dirty="0" smtClean="0"/>
              <a:t>优势</a:t>
            </a:r>
            <a:r>
              <a:rPr lang="en-US" altLang="zh-CN" dirty="0"/>
              <a:t>:</a:t>
            </a:r>
            <a:r>
              <a:rPr lang="zh-CN" altLang="en-US" dirty="0"/>
              <a:t>体现出了责任分离的思想</a:t>
            </a:r>
            <a:r>
              <a:rPr lang="en-US" altLang="zh-CN" dirty="0"/>
              <a:t>.</a:t>
            </a:r>
            <a:r>
              <a:rPr lang="zh-CN" altLang="en-US" dirty="0"/>
              <a:t>维护性比较高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641" y="4245893"/>
            <a:ext cx="54102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36" y="1408672"/>
            <a:ext cx="8632457" cy="522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MVC</a:t>
            </a:r>
            <a:r>
              <a:rPr lang="zh-CN" altLang="en-US" dirty="0"/>
              <a:t>其实和</a:t>
            </a:r>
            <a:r>
              <a:rPr lang="en-US" altLang="zh-CN" dirty="0"/>
              <a:t>Model2</a:t>
            </a:r>
            <a:r>
              <a:rPr lang="zh-CN" altLang="en-US" dirty="0"/>
              <a:t>很相似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MVC</a:t>
            </a:r>
            <a:r>
              <a:rPr lang="zh-CN" altLang="en-US" dirty="0"/>
              <a:t>最大的亮点就是体现责任分离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M:Model:</a:t>
            </a:r>
            <a:r>
              <a:rPr lang="zh-CN" altLang="en-US" dirty="0"/>
              <a:t>数据模型对象</a:t>
            </a:r>
            <a:r>
              <a:rPr lang="en-US" altLang="zh-CN" dirty="0"/>
              <a:t>.(</a:t>
            </a:r>
            <a:r>
              <a:rPr lang="zh-CN" altLang="en-US" dirty="0"/>
              <a:t>封装数据</a:t>
            </a:r>
            <a:r>
              <a:rPr lang="en-US" altLang="zh-CN" dirty="0"/>
              <a:t>/</a:t>
            </a:r>
            <a:r>
              <a:rPr lang="zh-CN" altLang="en-US" dirty="0"/>
              <a:t>处理业务逻辑</a:t>
            </a:r>
            <a:r>
              <a:rPr lang="en-US" altLang="zh-CN" dirty="0"/>
              <a:t>):JavaBean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V:View: </a:t>
            </a:r>
            <a:r>
              <a:rPr lang="zh-CN" altLang="en-US" dirty="0"/>
              <a:t>展现界面</a:t>
            </a:r>
            <a:r>
              <a:rPr lang="en-US" altLang="zh-CN" dirty="0"/>
              <a:t>,</a:t>
            </a:r>
            <a:r>
              <a:rPr lang="zh-CN" altLang="en-US" dirty="0"/>
              <a:t>显示数据</a:t>
            </a:r>
            <a:r>
              <a:rPr lang="en-US" altLang="zh-CN" dirty="0"/>
              <a:t>.(JSP/html/</a:t>
            </a:r>
            <a:r>
              <a:rPr lang="en-US" altLang="zh-CN" dirty="0" err="1"/>
              <a:t>js</a:t>
            </a:r>
            <a:r>
              <a:rPr lang="en-US" altLang="zh-CN" dirty="0"/>
              <a:t>/flash)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C:Controller:</a:t>
            </a:r>
            <a:r>
              <a:rPr lang="zh-CN" altLang="en-US" dirty="0"/>
              <a:t>控制器</a:t>
            </a:r>
            <a:r>
              <a:rPr lang="en-US" altLang="zh-CN" dirty="0"/>
              <a:t>(</a:t>
            </a:r>
            <a:r>
              <a:rPr lang="zh-CN" altLang="en-US" dirty="0"/>
              <a:t>接受所有的请求和界面的跳转</a:t>
            </a:r>
            <a:r>
              <a:rPr lang="en-US" altLang="zh-CN" dirty="0"/>
              <a:t>):Servlet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MVC</a:t>
            </a:r>
            <a:r>
              <a:rPr lang="zh-CN" altLang="en-US" dirty="0"/>
              <a:t>框架</a:t>
            </a:r>
            <a:r>
              <a:rPr lang="en-US" altLang="zh-CN" dirty="0"/>
              <a:t>:Struts2/</a:t>
            </a:r>
            <a:r>
              <a:rPr lang="en-US" altLang="zh-CN" dirty="0" err="1"/>
              <a:t>SpringMVC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JavaBean</a:t>
            </a:r>
            <a:r>
              <a:rPr lang="en-US" altLang="zh-CN" dirty="0"/>
              <a:t>:</a:t>
            </a:r>
            <a:r>
              <a:rPr lang="zh-CN" altLang="en-US" dirty="0"/>
              <a:t>数据模型对象</a:t>
            </a:r>
            <a:r>
              <a:rPr lang="en-US" altLang="zh-CN" dirty="0"/>
              <a:t>.(</a:t>
            </a:r>
            <a:r>
              <a:rPr lang="zh-CN" altLang="en-US" dirty="0"/>
              <a:t>封装数据</a:t>
            </a:r>
            <a:r>
              <a:rPr lang="en-US" altLang="zh-CN" dirty="0"/>
              <a:t>/</a:t>
            </a:r>
            <a:r>
              <a:rPr lang="zh-CN" altLang="en-US" dirty="0"/>
              <a:t>处理业务逻辑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Servlet: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1):</a:t>
            </a:r>
            <a:r>
              <a:rPr lang="zh-CN" altLang="en-US" dirty="0"/>
              <a:t>接受请求参数</a:t>
            </a:r>
            <a:r>
              <a:rPr lang="en-US" altLang="zh-CN" dirty="0"/>
              <a:t>,</a:t>
            </a:r>
            <a:r>
              <a:rPr lang="zh-CN" altLang="en-US" dirty="0"/>
              <a:t>封装成对象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2):</a:t>
            </a:r>
            <a:r>
              <a:rPr lang="zh-CN" altLang="en-US" dirty="0"/>
              <a:t>调用业务方法处理请求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3):</a:t>
            </a:r>
            <a:r>
              <a:rPr lang="zh-CN" altLang="en-US" dirty="0"/>
              <a:t>控制界面跳转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JSP:  </a:t>
            </a:r>
            <a:r>
              <a:rPr lang="zh-CN" altLang="en-US" dirty="0"/>
              <a:t>展现页面</a:t>
            </a:r>
            <a:r>
              <a:rPr lang="en-US" altLang="zh-CN" dirty="0"/>
              <a:t>,</a:t>
            </a:r>
            <a:r>
              <a:rPr lang="zh-CN" altLang="en-US" dirty="0"/>
              <a:t>显示数据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MVC</a:t>
            </a:r>
            <a:r>
              <a:rPr lang="zh-CN" altLang="en-US" dirty="0"/>
              <a:t>最早的时候使用运用到</a:t>
            </a:r>
            <a:r>
              <a:rPr lang="en-US" altLang="zh-CN" dirty="0"/>
              <a:t>CS</a:t>
            </a:r>
            <a:r>
              <a:rPr lang="zh-CN" altLang="en-US" dirty="0"/>
              <a:t>领域的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BS</a:t>
            </a:r>
            <a:r>
              <a:rPr lang="zh-CN" altLang="en-US" dirty="0"/>
              <a:t>领域</a:t>
            </a:r>
            <a:r>
              <a:rPr lang="en-US" altLang="zh-CN" dirty="0"/>
              <a:t>,</a:t>
            </a:r>
            <a:r>
              <a:rPr lang="zh-CN" altLang="en-US" dirty="0"/>
              <a:t>必须先有请求而后才有响应操作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30" y="1376947"/>
            <a:ext cx="6396171" cy="495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JavaBean</a:t>
            </a:r>
            <a:r>
              <a:rPr lang="zh-CN" altLang="en-US" dirty="0"/>
              <a:t>规范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JavaBean 是一种JAVA语言写成的</a:t>
            </a:r>
            <a:r>
              <a:rPr lang="zh-CN" altLang="en-US" b="1" dirty="0">
                <a:solidFill>
                  <a:srgbClr val="FF0000"/>
                </a:solidFill>
              </a:rPr>
              <a:t>可重用</a:t>
            </a:r>
            <a:r>
              <a:rPr lang="zh-CN" altLang="en-US" dirty="0">
                <a:solidFill>
                  <a:srgbClr val="000000"/>
                </a:solidFill>
              </a:rPr>
              <a:t>组件(类)。(</a:t>
            </a:r>
            <a:r>
              <a:rPr lang="zh-CN" altLang="en-US" b="1" dirty="0">
                <a:solidFill>
                  <a:srgbClr val="000000"/>
                </a:solidFill>
              </a:rPr>
              <a:t>JavaBean就是特殊的类</a:t>
            </a:r>
            <a:r>
              <a:rPr lang="zh-CN" altLang="en-US" dirty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 smtClean="0"/>
              <a:t>设计</a:t>
            </a:r>
            <a:r>
              <a:rPr lang="en-US" altLang="zh-CN" dirty="0"/>
              <a:t>JavaBean</a:t>
            </a:r>
            <a:r>
              <a:rPr lang="zh-CN" altLang="en-US" dirty="0"/>
              <a:t>必须遵循的规范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1</a:t>
            </a:r>
            <a:r>
              <a:rPr lang="zh-CN" altLang="en-US" dirty="0" smtClean="0"/>
              <a:t>、把</a:t>
            </a:r>
            <a:r>
              <a:rPr lang="en-US" altLang="zh-CN" dirty="0"/>
              <a:t>JavaBean</a:t>
            </a:r>
            <a:r>
              <a:rPr lang="zh-CN" altLang="en-US" dirty="0"/>
              <a:t>类设计为</a:t>
            </a:r>
            <a:r>
              <a:rPr lang="en-US" altLang="zh-CN" dirty="0"/>
              <a:t>public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、必须</a:t>
            </a:r>
            <a:r>
              <a:rPr lang="zh-CN" altLang="en-US" dirty="0"/>
              <a:t>具有公共的无参数构造器</a:t>
            </a:r>
            <a:r>
              <a:rPr lang="en-US" altLang="zh-CN" dirty="0"/>
              <a:t>,(</a:t>
            </a:r>
            <a:r>
              <a:rPr lang="zh-CN" altLang="en-US" dirty="0"/>
              <a:t>方便反射创建对象</a:t>
            </a:r>
            <a:r>
              <a:rPr lang="en-US" altLang="zh-CN" dirty="0"/>
              <a:t>).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、一般</a:t>
            </a:r>
            <a:r>
              <a:rPr lang="zh-CN" altLang="en-US" dirty="0"/>
              <a:t>的</a:t>
            </a:r>
            <a:r>
              <a:rPr lang="en-US" altLang="zh-CN" dirty="0"/>
              <a:t>,JavaBean</a:t>
            </a:r>
            <a:r>
              <a:rPr lang="zh-CN" altLang="en-US" dirty="0"/>
              <a:t>的字段是私有的</a:t>
            </a:r>
            <a:r>
              <a:rPr lang="en-US" altLang="zh-CN" dirty="0"/>
              <a:t>,</a:t>
            </a:r>
            <a:r>
              <a:rPr lang="zh-CN" altLang="en-US" dirty="0"/>
              <a:t>外界不能访问</a:t>
            </a:r>
            <a:r>
              <a:rPr lang="en-US" altLang="zh-CN" dirty="0"/>
              <a:t>,</a:t>
            </a:r>
            <a:r>
              <a:rPr lang="zh-CN" altLang="en-US" dirty="0"/>
              <a:t>我们得提供让外界访问字段的公共方法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(</a:t>
            </a:r>
            <a:r>
              <a:rPr lang="en-US" altLang="zh-CN" dirty="0"/>
              <a:t>getter/setter:</a:t>
            </a:r>
            <a:r>
              <a:rPr lang="zh-CN" altLang="en-US" dirty="0"/>
              <a:t>必须遵循一定的规则</a:t>
            </a:r>
            <a:r>
              <a:rPr lang="en-US" altLang="zh-CN" dirty="0"/>
              <a:t>)---&gt;</a:t>
            </a:r>
            <a:r>
              <a:rPr lang="zh-CN" altLang="en-US" dirty="0"/>
              <a:t>属性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2:JavaBean</a:t>
            </a:r>
            <a:r>
              <a:rPr lang="zh-CN" altLang="en-US" dirty="0"/>
              <a:t>的分类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、有</a:t>
            </a:r>
            <a:r>
              <a:rPr lang="zh-CN" altLang="en-US" dirty="0"/>
              <a:t>用户界面（</a:t>
            </a:r>
            <a:r>
              <a:rPr lang="en-US" altLang="zh-CN" dirty="0"/>
              <a:t>UI</a:t>
            </a:r>
            <a:r>
              <a:rPr lang="zh-CN" altLang="en-US" dirty="0"/>
              <a:t>，</a:t>
            </a:r>
            <a:r>
              <a:rPr lang="en-US" altLang="zh-CN" dirty="0"/>
              <a:t>User Interface</a:t>
            </a:r>
            <a:r>
              <a:rPr lang="zh-CN" altLang="en-US" dirty="0"/>
              <a:t>）的</a:t>
            </a:r>
            <a:r>
              <a:rPr lang="en-US" altLang="zh-CN" dirty="0"/>
              <a:t>JavaBean(</a:t>
            </a:r>
            <a:r>
              <a:rPr lang="en-US" altLang="zh-CN" dirty="0" err="1"/>
              <a:t>Panel,Window,Button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、没有</a:t>
            </a:r>
            <a:r>
              <a:rPr lang="zh-CN" altLang="en-US" dirty="0"/>
              <a:t>用户界面，主要负责处理事务（如数据运算，操纵数据库）的</a:t>
            </a:r>
            <a:r>
              <a:rPr lang="en-US" altLang="zh-CN" dirty="0"/>
              <a:t>JavaBean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比如</a:t>
            </a:r>
            <a:r>
              <a:rPr lang="en-US" altLang="zh-CN" dirty="0"/>
              <a:t>:</a:t>
            </a:r>
            <a:r>
              <a:rPr lang="en-US" altLang="zh-CN" dirty="0" err="1"/>
              <a:t>dao</a:t>
            </a:r>
            <a:r>
              <a:rPr lang="zh-CN" altLang="en-US" dirty="0"/>
              <a:t>组件</a:t>
            </a:r>
            <a:r>
              <a:rPr lang="en-US" altLang="zh-CN" dirty="0"/>
              <a:t>,</a:t>
            </a:r>
            <a:r>
              <a:rPr lang="en-US" altLang="zh-CN" dirty="0" err="1"/>
              <a:t>domain,service</a:t>
            </a:r>
            <a:r>
              <a:rPr lang="zh-CN" altLang="en-US" dirty="0"/>
              <a:t>等等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JavaBean</a:t>
            </a:r>
            <a:r>
              <a:rPr lang="zh-CN" altLang="en-US" dirty="0"/>
              <a:t>规范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3:JavaBean</a:t>
            </a:r>
            <a:r>
              <a:rPr lang="zh-CN" altLang="en-US" dirty="0"/>
              <a:t>具有的成员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、事件</a:t>
            </a:r>
            <a:r>
              <a:rPr lang="en-US" altLang="zh-CN" dirty="0"/>
              <a:t>(event),</a:t>
            </a:r>
            <a:r>
              <a:rPr lang="zh-CN" altLang="en-US" dirty="0"/>
              <a:t>存在于有界面的</a:t>
            </a:r>
            <a:r>
              <a:rPr lang="en-US" altLang="zh-CN" dirty="0"/>
              <a:t>JavaBean</a:t>
            </a:r>
            <a:r>
              <a:rPr lang="zh-CN" altLang="en-US" dirty="0"/>
              <a:t>中</a:t>
            </a:r>
            <a:r>
              <a:rPr lang="en-US" altLang="zh-CN" dirty="0"/>
              <a:t>.(</a:t>
            </a:r>
            <a:r>
              <a:rPr lang="zh-CN" altLang="en-US" dirty="0"/>
              <a:t>点击事件</a:t>
            </a:r>
            <a:r>
              <a:rPr lang="en-US" altLang="zh-CN" dirty="0"/>
              <a:t>).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、方法</a:t>
            </a:r>
            <a:r>
              <a:rPr lang="en-US" altLang="zh-CN" dirty="0"/>
              <a:t>(method):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、字段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成员变量 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property</a:t>
            </a:r>
            <a:r>
              <a:rPr lang="en-US" altLang="zh-CN" dirty="0"/>
              <a:t>):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简单来说：</a:t>
            </a:r>
            <a:r>
              <a:rPr lang="zh-CN" altLang="en-US" dirty="0"/>
              <a:t>当一个</a:t>
            </a:r>
            <a:r>
              <a:rPr lang="en-US" altLang="zh-CN" dirty="0" err="1"/>
              <a:t>Pojo</a:t>
            </a:r>
            <a:r>
              <a:rPr lang="zh-CN" altLang="en-US" dirty="0"/>
              <a:t>可序列化，有一个无参的构造函数，使用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r>
              <a:rPr lang="zh-CN" altLang="en-US" dirty="0"/>
              <a:t>方法来访问属性时，他就是一个</a:t>
            </a:r>
            <a:r>
              <a:rPr lang="en-US" altLang="zh-CN" dirty="0"/>
              <a:t>JavaBean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内省机制核心类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Introspector</a:t>
            </a:r>
            <a:r>
              <a:rPr lang="zh-CN" altLang="en-US" dirty="0"/>
              <a:t>：内省机制核心类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反射机制</a:t>
            </a:r>
            <a:r>
              <a:rPr lang="en-US" altLang="zh-CN" dirty="0"/>
              <a:t>: </a:t>
            </a:r>
            <a:r>
              <a:rPr lang="zh-CN" altLang="en-US" dirty="0"/>
              <a:t>获取字节码对象</a:t>
            </a:r>
            <a:r>
              <a:rPr lang="en-US" altLang="zh-CN" dirty="0"/>
              <a:t>,</a:t>
            </a:r>
            <a:r>
              <a:rPr lang="zh-CN" altLang="en-US" dirty="0"/>
              <a:t>创建该字节码对应类的对象以及调用方法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内省机制</a:t>
            </a:r>
            <a:r>
              <a:rPr lang="en-US" altLang="zh-CN" dirty="0"/>
              <a:t>: </a:t>
            </a:r>
            <a:r>
              <a:rPr lang="zh-CN" altLang="en-US" dirty="0"/>
              <a:t>操作</a:t>
            </a:r>
            <a:r>
              <a:rPr lang="en-US" altLang="zh-CN" dirty="0" err="1"/>
              <a:t>avaBean</a:t>
            </a:r>
            <a:r>
              <a:rPr lang="zh-CN" altLang="en-US" dirty="0"/>
              <a:t>中的成员</a:t>
            </a:r>
            <a:r>
              <a:rPr lang="en-US" altLang="zh-CN" dirty="0"/>
              <a:t>(</a:t>
            </a:r>
            <a:r>
              <a:rPr lang="zh-CN" altLang="en-US" dirty="0"/>
              <a:t>事件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属性</a:t>
            </a:r>
            <a:r>
              <a:rPr lang="en-US" altLang="zh-CN" dirty="0"/>
              <a:t>):</a:t>
            </a:r>
            <a:r>
              <a:rPr lang="zh-CN" altLang="en-US" dirty="0"/>
              <a:t>获取属性</a:t>
            </a:r>
            <a:r>
              <a:rPr lang="en-US" altLang="zh-CN" dirty="0"/>
              <a:t>/</a:t>
            </a:r>
            <a:r>
              <a:rPr lang="zh-CN" altLang="en-US" dirty="0"/>
              <a:t>设值属性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942" y="3307976"/>
            <a:ext cx="9940317" cy="25549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JavaBean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r>
              <a:rPr lang="zh-CN" altLang="en-US" dirty="0"/>
              <a:t>的转换操作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JavaBean</a:t>
            </a:r>
            <a:r>
              <a:rPr lang="zh-CN" altLang="en-US" dirty="0"/>
              <a:t>包含属性</a:t>
            </a:r>
            <a:r>
              <a:rPr lang="en-US" altLang="zh-CN" dirty="0"/>
              <a:t>(</a:t>
            </a:r>
            <a:r>
              <a:rPr lang="zh-CN" altLang="en-US" dirty="0"/>
              <a:t>属性名</a:t>
            </a:r>
            <a:r>
              <a:rPr lang="en-US" altLang="zh-CN" dirty="0"/>
              <a:t>=</a:t>
            </a:r>
            <a:r>
              <a:rPr lang="zh-CN" altLang="en-US" dirty="0"/>
              <a:t>属性值</a:t>
            </a:r>
            <a:r>
              <a:rPr lang="en-US" altLang="zh-CN" dirty="0"/>
              <a:t>).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属性名</a:t>
            </a:r>
            <a:r>
              <a:rPr lang="en-US" altLang="zh-CN" dirty="0"/>
              <a:t>1 = </a:t>
            </a:r>
            <a:r>
              <a:rPr lang="zh-CN" altLang="en-US" dirty="0"/>
              <a:t>属性值</a:t>
            </a:r>
            <a:r>
              <a:rPr lang="en-US" altLang="zh-CN" dirty="0"/>
              <a:t>1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属性名</a:t>
            </a:r>
            <a:r>
              <a:rPr lang="en-US" altLang="zh-CN" dirty="0"/>
              <a:t>2 = </a:t>
            </a:r>
            <a:r>
              <a:rPr lang="zh-CN" altLang="en-US" dirty="0"/>
              <a:t>属性值</a:t>
            </a:r>
            <a:r>
              <a:rPr lang="en-US" altLang="zh-CN" dirty="0"/>
              <a:t>2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属性名</a:t>
            </a:r>
            <a:r>
              <a:rPr lang="en-US" altLang="zh-CN" dirty="0"/>
              <a:t>3 = </a:t>
            </a:r>
            <a:r>
              <a:rPr lang="zh-CN" altLang="en-US" dirty="0"/>
              <a:t>属性值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这一种结构就非常类似于</a:t>
            </a:r>
            <a:r>
              <a:rPr lang="en-US" altLang="zh-CN" dirty="0"/>
              <a:t>Map</a:t>
            </a:r>
            <a:r>
              <a:rPr lang="zh-CN" altLang="en-US" dirty="0"/>
              <a:t>结构</a:t>
            </a:r>
            <a:r>
              <a:rPr lang="en-US" altLang="zh-CN" dirty="0"/>
              <a:t>.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key1=value1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key2=value2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key3=value3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所以我们把</a:t>
            </a:r>
            <a:r>
              <a:rPr lang="en-US" altLang="zh-CN" dirty="0"/>
              <a:t>Map</a:t>
            </a:r>
            <a:r>
              <a:rPr lang="zh-CN" altLang="en-US" dirty="0"/>
              <a:t>结构的数据也当做是</a:t>
            </a:r>
            <a:r>
              <a:rPr lang="en-US" altLang="zh-CN" dirty="0"/>
              <a:t>JavaBean</a:t>
            </a:r>
            <a:r>
              <a:rPr lang="zh-CN" altLang="en-US" dirty="0"/>
              <a:t>来使用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作为属性名称</a:t>
            </a:r>
            <a:r>
              <a:rPr lang="en-US" altLang="zh-CN" dirty="0"/>
              <a:t>,</a:t>
            </a:r>
            <a:r>
              <a:rPr lang="zh-CN" altLang="en-US" dirty="0"/>
              <a:t>把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作为属性值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JavaBean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r>
              <a:rPr lang="zh-CN" altLang="en-US" dirty="0"/>
              <a:t>的转换操作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88" y="1327990"/>
            <a:ext cx="8611005" cy="52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Jsp</a:t>
            </a:r>
            <a:r>
              <a:rPr lang="zh-CN" altLang="en-US" dirty="0" smtClean="0"/>
              <a:t>获取值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作用域对象</a:t>
            </a:r>
            <a:r>
              <a:rPr lang="en-US" altLang="zh-CN" dirty="0"/>
              <a:t>.</a:t>
            </a:r>
            <a:r>
              <a:rPr lang="en-US" altLang="zh-CN" dirty="0" err="1"/>
              <a:t>getAttribute</a:t>
            </a:r>
            <a:r>
              <a:rPr lang="en-US" altLang="zh-CN" dirty="0"/>
              <a:t>(String name):</a:t>
            </a:r>
            <a:r>
              <a:rPr lang="zh-CN" altLang="en-US" dirty="0"/>
              <a:t>表示从当前作用域中去寻找指定属性名称的属性值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 smtClean="0"/>
              <a:t>找到</a:t>
            </a:r>
            <a:r>
              <a:rPr lang="zh-CN" altLang="en-US" dirty="0"/>
              <a:t>就显示</a:t>
            </a:r>
            <a:r>
              <a:rPr lang="en-US" altLang="zh-CN" dirty="0"/>
              <a:t>,</a:t>
            </a:r>
            <a:r>
              <a:rPr lang="zh-CN" altLang="en-US" dirty="0"/>
              <a:t>找不到显示</a:t>
            </a:r>
            <a:r>
              <a:rPr lang="en-US" altLang="zh-CN" dirty="0"/>
              <a:t>null.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pageContext.findAttribute(String name)</a:t>
            </a:r>
            <a:r>
              <a:rPr lang="zh-CN" altLang="en-US" dirty="0">
                <a:solidFill>
                  <a:srgbClr val="000000"/>
                </a:solidFill>
              </a:rPr>
              <a:t>:依次从</a:t>
            </a:r>
            <a:r>
              <a:rPr lang="zh-CN" altLang="en-US" dirty="0">
                <a:solidFill>
                  <a:srgbClr val="0000FF"/>
                </a:solidFill>
              </a:rPr>
              <a:t>page,request,session,application</a:t>
            </a:r>
            <a:r>
              <a:rPr lang="zh-CN" altLang="en-US" dirty="0">
                <a:solidFill>
                  <a:srgbClr val="000000"/>
                </a:solidFill>
              </a:rPr>
              <a:t>的作用域中寻找指定属性的属性值.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/>
              <a:t>如果有属性就显示属性值</a:t>
            </a:r>
            <a:r>
              <a:rPr lang="en-US" altLang="zh-CN" dirty="0"/>
              <a:t>,</a:t>
            </a:r>
            <a:r>
              <a:rPr lang="zh-CN" altLang="en-US" dirty="0"/>
              <a:t>没有属性就显示空字符</a:t>
            </a:r>
            <a:r>
              <a:rPr lang="en-US" altLang="zh-CN" dirty="0"/>
              <a:t>(</a:t>
            </a:r>
            <a:r>
              <a:rPr lang="zh-CN" altLang="en-US" dirty="0"/>
              <a:t>照顾用户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en-US" altLang="zh-CN" sz="1800" dirty="0"/>
              <a:t>&lt;%=</a:t>
            </a:r>
            <a:r>
              <a:rPr lang="en-US" altLang="zh-CN" sz="1800" dirty="0" err="1"/>
              <a:t>pageContext.findAttribute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") != null ? </a:t>
            </a:r>
            <a:r>
              <a:rPr lang="en-US" altLang="zh-CN" sz="1800" dirty="0" err="1"/>
              <a:t>pageContext.findAttribute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") : ""%&gt;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006" y="5229742"/>
            <a:ext cx="9857164" cy="967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78" y="4007092"/>
            <a:ext cx="8972783" cy="10637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Jsp</a:t>
            </a:r>
            <a:r>
              <a:rPr lang="zh-CN" altLang="en-US" dirty="0" smtClean="0"/>
              <a:t>获取值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如果作用域中的属性名相同</a:t>
            </a:r>
            <a:r>
              <a:rPr lang="en-US" altLang="zh-CN" dirty="0"/>
              <a:t>,</a:t>
            </a:r>
            <a:r>
              <a:rPr lang="zh-CN" altLang="en-US" dirty="0"/>
              <a:t>想通过</a:t>
            </a:r>
            <a:r>
              <a:rPr lang="en-US" altLang="zh-CN" dirty="0"/>
              <a:t>EL</a:t>
            </a:r>
            <a:r>
              <a:rPr lang="zh-CN" altLang="en-US" dirty="0"/>
              <a:t>获取出不同作用域中的属性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此时得使用到</a:t>
            </a:r>
            <a:r>
              <a:rPr lang="en-US" altLang="zh-CN" dirty="0"/>
              <a:t>EL</a:t>
            </a:r>
            <a:r>
              <a:rPr lang="zh-CN" altLang="en-US" dirty="0"/>
              <a:t>的内置对象</a:t>
            </a:r>
            <a:r>
              <a:rPr lang="en-US" altLang="zh-CN" dirty="0"/>
              <a:t>.${</a:t>
            </a:r>
            <a:r>
              <a:rPr lang="zh-CN" altLang="en-US" dirty="0"/>
              <a:t>内置对象</a:t>
            </a:r>
            <a:r>
              <a:rPr lang="en-US" altLang="zh-CN" dirty="0"/>
              <a:t>}.</a:t>
            </a:r>
            <a:endParaRPr lang="en-US" altLang="zh-CN" dirty="0"/>
          </a:p>
          <a:p>
            <a:r>
              <a:rPr lang="zh-CN" altLang="en-US" dirty="0"/>
              <a:t>属性范围在</a:t>
            </a:r>
            <a:r>
              <a:rPr lang="en-US" altLang="zh-CN" dirty="0"/>
              <a:t>EL</a:t>
            </a:r>
            <a:r>
              <a:rPr lang="zh-CN" altLang="en-US" dirty="0"/>
              <a:t>中的名称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page           --------------------&gt;${pageScope.msg}        </a:t>
            </a:r>
            <a:r>
              <a:rPr lang="zh-CN" altLang="en-US" dirty="0"/>
              <a:t>仅仅只从</a:t>
            </a:r>
            <a:r>
              <a:rPr lang="en-US" altLang="zh-CN" dirty="0"/>
              <a:t>page</a:t>
            </a:r>
            <a:r>
              <a:rPr lang="zh-CN" altLang="en-US" dirty="0"/>
              <a:t>作用域寻找</a:t>
            </a:r>
            <a:r>
              <a:rPr lang="en-US" altLang="zh-CN" dirty="0" err="1"/>
              <a:t>msg</a:t>
            </a:r>
            <a:r>
              <a:rPr lang="zh-CN" altLang="en-US" dirty="0"/>
              <a:t>属性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request        --------------------&gt;${requestScope.msg}     </a:t>
            </a:r>
            <a:r>
              <a:rPr lang="zh-CN" altLang="en-US" dirty="0"/>
              <a:t>仅仅只从</a:t>
            </a:r>
            <a:r>
              <a:rPr lang="en-US" altLang="zh-CN" dirty="0"/>
              <a:t>request</a:t>
            </a:r>
            <a:r>
              <a:rPr lang="zh-CN" altLang="en-US" dirty="0"/>
              <a:t>作用域寻找</a:t>
            </a:r>
            <a:r>
              <a:rPr lang="en-US" altLang="zh-CN" dirty="0" err="1"/>
              <a:t>msg</a:t>
            </a:r>
            <a:r>
              <a:rPr lang="zh-CN" altLang="en-US" dirty="0"/>
              <a:t>属性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session        --------------------&gt;${sessionScope.msg}  </a:t>
            </a:r>
            <a:endParaRPr lang="en-US" altLang="zh-CN" dirty="0"/>
          </a:p>
          <a:p>
            <a:r>
              <a:rPr lang="en-US" altLang="zh-CN" dirty="0"/>
              <a:t>application    --------------------&gt;${applicationScope.msg}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EL</a:t>
            </a:r>
            <a:r>
              <a:rPr lang="zh-CN" altLang="en-US" dirty="0" smtClean="0"/>
              <a:t>表达式语言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EL</a:t>
            </a:r>
            <a:r>
              <a:rPr lang="zh-CN" altLang="en-US" dirty="0" smtClean="0"/>
              <a:t>中</a:t>
            </a:r>
            <a:r>
              <a:rPr lang="zh-CN" altLang="en-US" dirty="0"/>
              <a:t>访问</a:t>
            </a:r>
            <a:r>
              <a:rPr lang="en-US" altLang="zh-CN" dirty="0"/>
              <a:t>JavaBean.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/>
              <a:t>JavaBean</a:t>
            </a:r>
            <a:r>
              <a:rPr lang="zh-CN" altLang="en-US" dirty="0"/>
              <a:t>对象存储到作用域中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2</a:t>
            </a:r>
            <a:r>
              <a:rPr lang="zh-CN" altLang="en-US" dirty="0" smtClean="0"/>
              <a:t>、通过</a:t>
            </a:r>
            <a:r>
              <a:rPr lang="en-US" altLang="zh-CN" dirty="0"/>
              <a:t>EL</a:t>
            </a:r>
            <a:r>
              <a:rPr lang="zh-CN" altLang="en-US" dirty="0"/>
              <a:t>来访问</a:t>
            </a:r>
            <a:r>
              <a:rPr lang="en-US" altLang="zh-CN" dirty="0"/>
              <a:t>JavaBean.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访问规则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方式</a:t>
            </a:r>
            <a:r>
              <a:rPr lang="en-US" altLang="zh-CN" dirty="0"/>
              <a:t>1:${p.</a:t>
            </a:r>
            <a:r>
              <a:rPr lang="zh-CN" altLang="en-US" dirty="0"/>
              <a:t>属性名称</a:t>
            </a:r>
            <a:r>
              <a:rPr lang="en-US" altLang="zh-CN" dirty="0"/>
              <a:t>}-----&gt;</a:t>
            </a:r>
            <a:r>
              <a:rPr lang="zh-CN" altLang="en-US" dirty="0"/>
              <a:t>等价于</a:t>
            </a:r>
            <a:r>
              <a:rPr lang="en-US" altLang="zh-CN" dirty="0"/>
              <a:t>${</a:t>
            </a:r>
            <a:r>
              <a:rPr lang="en-US" altLang="zh-CN" dirty="0" err="1"/>
              <a:t>p.getXxx</a:t>
            </a:r>
            <a:r>
              <a:rPr lang="en-US" altLang="zh-CN" dirty="0"/>
              <a:t>()},</a:t>
            </a:r>
            <a:r>
              <a:rPr lang="zh-CN" altLang="en-US" dirty="0"/>
              <a:t>此时要保证属性必须有</a:t>
            </a:r>
            <a:r>
              <a:rPr lang="en-US" altLang="zh-CN" dirty="0"/>
              <a:t>getter</a:t>
            </a:r>
            <a:r>
              <a:rPr lang="zh-CN" altLang="en-US" dirty="0"/>
              <a:t>方法</a:t>
            </a:r>
            <a:r>
              <a:rPr lang="en-US" altLang="zh-CN" dirty="0"/>
              <a:t>.(</a:t>
            </a:r>
            <a:r>
              <a:rPr lang="zh-CN" altLang="en-US" dirty="0"/>
              <a:t>推荐的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方式</a:t>
            </a:r>
            <a:r>
              <a:rPr lang="en-US" altLang="zh-CN" dirty="0"/>
              <a:t>2:${p["</a:t>
            </a:r>
            <a:r>
              <a:rPr lang="zh-CN" altLang="en-US" dirty="0"/>
              <a:t>属性名称</a:t>
            </a:r>
            <a:r>
              <a:rPr lang="en-US" altLang="zh-CN" dirty="0"/>
              <a:t>"]}:</a:t>
            </a:r>
            <a:r>
              <a:rPr lang="zh-CN" altLang="en-US" dirty="0"/>
              <a:t>处理特殊的属性名或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key.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${p}:</a:t>
            </a:r>
            <a:r>
              <a:rPr lang="zh-CN" altLang="en-US" dirty="0"/>
              <a:t>得到作用域中属性名为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${p.name}:d</a:t>
            </a:r>
            <a:r>
              <a:rPr lang="zh-CN" altLang="en-US" dirty="0"/>
              <a:t>得到</a:t>
            </a:r>
            <a:r>
              <a:rPr lang="en-US" altLang="zh-CN" dirty="0"/>
              <a:t>Person</a:t>
            </a:r>
            <a:r>
              <a:rPr lang="zh-CN" altLang="en-US" dirty="0"/>
              <a:t>对象的</a:t>
            </a:r>
            <a:r>
              <a:rPr lang="en-US" altLang="zh-CN" dirty="0"/>
              <a:t>name</a:t>
            </a:r>
            <a:r>
              <a:rPr lang="zh-CN" altLang="en-US" dirty="0"/>
              <a:t>属性的值</a:t>
            </a:r>
            <a:r>
              <a:rPr lang="en-US" altLang="zh-CN" dirty="0"/>
              <a:t>. </a:t>
            </a:r>
            <a:r>
              <a:rPr lang="zh-CN" altLang="en-US" dirty="0"/>
              <a:t>要求</a:t>
            </a:r>
            <a:r>
              <a:rPr lang="en-US" altLang="zh-CN" dirty="0"/>
              <a:t>Person</a:t>
            </a:r>
            <a:r>
              <a:rPr lang="zh-CN" altLang="en-US" dirty="0"/>
              <a:t>类中必须有</a:t>
            </a:r>
            <a:r>
              <a:rPr lang="en-US" altLang="zh-CN" dirty="0"/>
              <a:t>name</a:t>
            </a:r>
            <a:r>
              <a:rPr lang="zh-CN" altLang="en-US" dirty="0"/>
              <a:t>的</a:t>
            </a:r>
            <a:r>
              <a:rPr lang="en-US" altLang="zh-CN" dirty="0"/>
              <a:t>getter</a:t>
            </a:r>
            <a:r>
              <a:rPr lang="zh-CN" altLang="en-US" dirty="0"/>
              <a:t>方法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q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q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EEHOP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q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q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3195</Words>
  <Application>WPS 演示</Application>
  <PresentationFormat>宽屏</PresentationFormat>
  <Paragraphs>176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Verdana</vt:lpstr>
      <vt:lpstr>Courier</vt:lpstr>
      <vt:lpstr>Arial Black</vt:lpstr>
      <vt:lpstr>创艺简中圆</vt:lpstr>
      <vt:lpstr>创艺简中圆</vt:lpstr>
      <vt:lpstr>Calibri</vt:lpstr>
      <vt:lpstr>Aharoni</vt:lpstr>
      <vt:lpstr>创艺简老宋</vt:lpstr>
      <vt:lpstr>Courier New</vt:lpstr>
      <vt:lpstr>微软雅黑</vt:lpstr>
      <vt:lpstr>Arial Unicode MS</vt:lpstr>
      <vt:lpstr>Segoe Print</vt:lpstr>
      <vt:lpstr>主题2</vt:lpstr>
      <vt:lpstr>自定义设计方案</vt:lpstr>
      <vt:lpstr>1_SEEHOPE</vt:lpstr>
      <vt:lpstr>JavaBean-EL-JSTL-MVC-WebCRUD</vt:lpstr>
      <vt:lpstr>JavaBean规范 </vt:lpstr>
      <vt:lpstr>JavaBean规范 </vt:lpstr>
      <vt:lpstr>内省机制核心类</vt:lpstr>
      <vt:lpstr>JavaBean和Map的转换操作 </vt:lpstr>
      <vt:lpstr>JavaBean和Map的转换操作 </vt:lpstr>
      <vt:lpstr>Jsp获取值</vt:lpstr>
      <vt:lpstr>Jsp获取值</vt:lpstr>
      <vt:lpstr>EL表达式语言</vt:lpstr>
      <vt:lpstr>EL的细节</vt:lpstr>
      <vt:lpstr>JSTL</vt:lpstr>
      <vt:lpstr>JSTL</vt:lpstr>
      <vt:lpstr>JSTL</vt:lpstr>
      <vt:lpstr>Web版的CRUD </vt:lpstr>
      <vt:lpstr>MVC思想 </vt:lpstr>
      <vt:lpstr>MVC思想</vt:lpstr>
      <vt:lpstr>MVC模式</vt:lpstr>
      <vt:lpstr>MVC模式</vt:lpstr>
      <vt:lpstr>MVC模式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JavaBean-EL-JSTL-MVC-WebCRUD</dc:title>
  <dc:creator>lxgy</dc:creator>
  <cp:lastModifiedBy>过去式</cp:lastModifiedBy>
  <cp:revision>66</cp:revision>
  <dcterms:created xsi:type="dcterms:W3CDTF">2018-11-26T06:34:00Z</dcterms:created>
  <dcterms:modified xsi:type="dcterms:W3CDTF">2019-01-22T03:18:01Z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