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61" r:id="rId2"/>
    <p:sldId id="257" r:id="rId3"/>
    <p:sldId id="269" r:id="rId4"/>
    <p:sldId id="336" r:id="rId5"/>
    <p:sldId id="335" r:id="rId6"/>
    <p:sldId id="429" r:id="rId7"/>
    <p:sldId id="448" r:id="rId8"/>
    <p:sldId id="447" r:id="rId9"/>
    <p:sldId id="425" r:id="rId10"/>
    <p:sldId id="426" r:id="rId11"/>
    <p:sldId id="427" r:id="rId12"/>
    <p:sldId id="428" r:id="rId13"/>
    <p:sldId id="430" r:id="rId14"/>
    <p:sldId id="431" r:id="rId15"/>
    <p:sldId id="433" r:id="rId16"/>
    <p:sldId id="434" r:id="rId17"/>
    <p:sldId id="435" r:id="rId18"/>
    <p:sldId id="436" r:id="rId19"/>
    <p:sldId id="437" r:id="rId20"/>
    <p:sldId id="439" r:id="rId21"/>
    <p:sldId id="438" r:id="rId22"/>
    <p:sldId id="443" r:id="rId23"/>
    <p:sldId id="440" r:id="rId24"/>
    <p:sldId id="441" r:id="rId25"/>
    <p:sldId id="444" r:id="rId26"/>
    <p:sldId id="446" r:id="rId27"/>
    <p:sldId id="445" r:id="rId28"/>
    <p:sldId id="4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706" autoAdjust="0"/>
  </p:normalViewPr>
  <p:slideViewPr>
    <p:cSldViewPr snapToGrid="0">
      <p:cViewPr varScale="1">
        <p:scale>
          <a:sx n="113" d="100"/>
          <a:sy n="113" d="100"/>
        </p:scale>
        <p:origin x="192" y="1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11/13/2023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11/13/2023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11/13/2023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11/13/2023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11/13/2023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Arduino Projects</a:t>
            </a:r>
            <a:endParaRPr lang="en-US" dirty="0"/>
          </a:p>
        </p:txBody>
      </p:sp>
      <p:sp>
        <p:nvSpPr>
          <p:cNvPr id="3" name="Subtitle 2"/>
          <p:cNvSpPr>
            <a:spLocks noGrp="1"/>
          </p:cNvSpPr>
          <p:nvPr>
            <p:ph type="subTitle" idx="1"/>
          </p:nvPr>
        </p:nvSpPr>
        <p:spPr/>
        <p:txBody>
          <a:bodyPr/>
          <a:lstStyle/>
          <a:p>
            <a:r>
              <a:rPr lang="en-US"/>
              <a:t>Mai Van Phuong Vu</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9B78-0005-4544-A94A-0419CBB4798C}"/>
              </a:ext>
            </a:extLst>
          </p:cNvPr>
          <p:cNvSpPr>
            <a:spLocks noGrp="1"/>
          </p:cNvSpPr>
          <p:nvPr>
            <p:ph type="title"/>
          </p:nvPr>
        </p:nvSpPr>
        <p:spPr>
          <a:xfrm>
            <a:off x="1295399" y="0"/>
            <a:ext cx="9601200" cy="1142385"/>
          </a:xfrm>
        </p:spPr>
        <p:txBody>
          <a:bodyPr/>
          <a:lstStyle/>
          <a:p>
            <a:r>
              <a:rPr lang="en-US"/>
              <a:t>Shift Register</a:t>
            </a:r>
          </a:p>
        </p:txBody>
      </p:sp>
      <p:pic>
        <p:nvPicPr>
          <p:cNvPr id="6" name="Content Placeholder 5">
            <a:extLst>
              <a:ext uri="{FF2B5EF4-FFF2-40B4-BE49-F238E27FC236}">
                <a16:creationId xmlns:a16="http://schemas.microsoft.com/office/drawing/2014/main" id="{B1D5F277-C882-4083-9165-DBA3E511C32E}"/>
              </a:ext>
            </a:extLst>
          </p:cNvPr>
          <p:cNvPicPr>
            <a:picLocks noGrp="1" noChangeAspect="1"/>
          </p:cNvPicPr>
          <p:nvPr>
            <p:ph idx="1"/>
          </p:nvPr>
        </p:nvPicPr>
        <p:blipFill>
          <a:blip r:embed="rId2"/>
          <a:stretch>
            <a:fillRect/>
          </a:stretch>
        </p:blipFill>
        <p:spPr>
          <a:xfrm>
            <a:off x="1536078" y="1524000"/>
            <a:ext cx="8869793" cy="4675632"/>
          </a:xfrm>
        </p:spPr>
      </p:pic>
    </p:spTree>
    <p:extLst>
      <p:ext uri="{BB962C8B-B14F-4D97-AF65-F5344CB8AC3E}">
        <p14:creationId xmlns:p14="http://schemas.microsoft.com/office/powerpoint/2010/main" val="169406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9796-9B39-4075-B50F-97D50CEC3B61}"/>
              </a:ext>
            </a:extLst>
          </p:cNvPr>
          <p:cNvSpPr>
            <a:spLocks noGrp="1"/>
          </p:cNvSpPr>
          <p:nvPr>
            <p:ph type="title"/>
          </p:nvPr>
        </p:nvSpPr>
        <p:spPr>
          <a:xfrm>
            <a:off x="1295400" y="71235"/>
            <a:ext cx="9601200" cy="813668"/>
          </a:xfrm>
        </p:spPr>
        <p:txBody>
          <a:bodyPr/>
          <a:lstStyle/>
          <a:p>
            <a:r>
              <a:rPr lang="en-US"/>
              <a:t>Shift Register</a:t>
            </a:r>
          </a:p>
        </p:txBody>
      </p:sp>
      <p:pic>
        <p:nvPicPr>
          <p:cNvPr id="5" name="Content Placeholder 4">
            <a:extLst>
              <a:ext uri="{FF2B5EF4-FFF2-40B4-BE49-F238E27FC236}">
                <a16:creationId xmlns:a16="http://schemas.microsoft.com/office/drawing/2014/main" id="{13B828B8-0420-4975-905E-5F9889BB2569}"/>
              </a:ext>
            </a:extLst>
          </p:cNvPr>
          <p:cNvPicPr>
            <a:picLocks noGrp="1" noChangeAspect="1"/>
          </p:cNvPicPr>
          <p:nvPr>
            <p:ph idx="1"/>
          </p:nvPr>
        </p:nvPicPr>
        <p:blipFill>
          <a:blip r:embed="rId2"/>
          <a:stretch>
            <a:fillRect/>
          </a:stretch>
        </p:blipFill>
        <p:spPr>
          <a:xfrm>
            <a:off x="1378422" y="1206774"/>
            <a:ext cx="4717578" cy="4731910"/>
          </a:xfrm>
        </p:spPr>
      </p:pic>
    </p:spTree>
    <p:extLst>
      <p:ext uri="{BB962C8B-B14F-4D97-AF65-F5344CB8AC3E}">
        <p14:creationId xmlns:p14="http://schemas.microsoft.com/office/powerpoint/2010/main" val="260520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E07F-C0DA-4AE4-844A-D1742959DE1C}"/>
              </a:ext>
            </a:extLst>
          </p:cNvPr>
          <p:cNvSpPr>
            <a:spLocks noGrp="1"/>
          </p:cNvSpPr>
          <p:nvPr>
            <p:ph type="title"/>
          </p:nvPr>
        </p:nvSpPr>
        <p:spPr>
          <a:xfrm>
            <a:off x="862781" y="228550"/>
            <a:ext cx="9601200" cy="1142385"/>
          </a:xfrm>
        </p:spPr>
        <p:txBody>
          <a:bodyPr/>
          <a:lstStyle/>
          <a:p>
            <a:r>
              <a:rPr lang="en-US"/>
              <a:t>RGB LED</a:t>
            </a:r>
          </a:p>
        </p:txBody>
      </p:sp>
      <p:pic>
        <p:nvPicPr>
          <p:cNvPr id="5" name="Content Placeholder 4">
            <a:extLst>
              <a:ext uri="{FF2B5EF4-FFF2-40B4-BE49-F238E27FC236}">
                <a16:creationId xmlns:a16="http://schemas.microsoft.com/office/drawing/2014/main" id="{34EFC2F7-80E0-4257-B834-A0E9E178DC6E}"/>
              </a:ext>
            </a:extLst>
          </p:cNvPr>
          <p:cNvPicPr>
            <a:picLocks noGrp="1" noChangeAspect="1"/>
          </p:cNvPicPr>
          <p:nvPr>
            <p:ph idx="1"/>
          </p:nvPr>
        </p:nvPicPr>
        <p:blipFill>
          <a:blip r:embed="rId2"/>
          <a:stretch>
            <a:fillRect/>
          </a:stretch>
        </p:blipFill>
        <p:spPr>
          <a:xfrm>
            <a:off x="504122" y="1748655"/>
            <a:ext cx="4470400" cy="3810000"/>
          </a:xfrm>
        </p:spPr>
      </p:pic>
      <p:pic>
        <p:nvPicPr>
          <p:cNvPr id="9" name="Picture 8">
            <a:extLst>
              <a:ext uri="{FF2B5EF4-FFF2-40B4-BE49-F238E27FC236}">
                <a16:creationId xmlns:a16="http://schemas.microsoft.com/office/drawing/2014/main" id="{C544AD91-BA2A-4301-80F6-AF6C132A3176}"/>
              </a:ext>
            </a:extLst>
          </p:cNvPr>
          <p:cNvPicPr>
            <a:picLocks noChangeAspect="1"/>
          </p:cNvPicPr>
          <p:nvPr/>
        </p:nvPicPr>
        <p:blipFill>
          <a:blip r:embed="rId3"/>
          <a:stretch>
            <a:fillRect/>
          </a:stretch>
        </p:blipFill>
        <p:spPr>
          <a:xfrm>
            <a:off x="5201174" y="394283"/>
            <a:ext cx="6249797" cy="5536733"/>
          </a:xfrm>
          <a:prstGeom prst="rect">
            <a:avLst/>
          </a:prstGeom>
        </p:spPr>
      </p:pic>
    </p:spTree>
    <p:extLst>
      <p:ext uri="{BB962C8B-B14F-4D97-AF65-F5344CB8AC3E}">
        <p14:creationId xmlns:p14="http://schemas.microsoft.com/office/powerpoint/2010/main" val="356298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7AA2-1DDC-439E-98D1-CD6A8F5E95DC}"/>
              </a:ext>
            </a:extLst>
          </p:cNvPr>
          <p:cNvSpPr>
            <a:spLocks noGrp="1"/>
          </p:cNvSpPr>
          <p:nvPr>
            <p:ph type="title"/>
          </p:nvPr>
        </p:nvSpPr>
        <p:spPr>
          <a:xfrm>
            <a:off x="1295399" y="0"/>
            <a:ext cx="9601200" cy="1142385"/>
          </a:xfrm>
        </p:spPr>
        <p:txBody>
          <a:bodyPr/>
          <a:lstStyle/>
          <a:p>
            <a:r>
              <a:rPr lang="en-US"/>
              <a:t>Dùng Thư Viện</a:t>
            </a:r>
          </a:p>
        </p:txBody>
      </p:sp>
      <p:pic>
        <p:nvPicPr>
          <p:cNvPr id="5" name="Content Placeholder 4">
            <a:extLst>
              <a:ext uri="{FF2B5EF4-FFF2-40B4-BE49-F238E27FC236}">
                <a16:creationId xmlns:a16="http://schemas.microsoft.com/office/drawing/2014/main" id="{DABD873B-52E4-4B37-AC0B-FC1B927D5857}"/>
              </a:ext>
            </a:extLst>
          </p:cNvPr>
          <p:cNvPicPr>
            <a:picLocks noGrp="1" noChangeAspect="1"/>
          </p:cNvPicPr>
          <p:nvPr>
            <p:ph idx="1"/>
          </p:nvPr>
        </p:nvPicPr>
        <p:blipFill>
          <a:blip r:embed="rId2"/>
          <a:stretch>
            <a:fillRect/>
          </a:stretch>
        </p:blipFill>
        <p:spPr>
          <a:xfrm>
            <a:off x="1295399" y="1542287"/>
            <a:ext cx="8596746" cy="4655127"/>
          </a:xfrm>
        </p:spPr>
      </p:pic>
    </p:spTree>
    <p:extLst>
      <p:ext uri="{BB962C8B-B14F-4D97-AF65-F5344CB8AC3E}">
        <p14:creationId xmlns:p14="http://schemas.microsoft.com/office/powerpoint/2010/main" val="356231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7AA2-1DDC-439E-98D1-CD6A8F5E95DC}"/>
              </a:ext>
            </a:extLst>
          </p:cNvPr>
          <p:cNvSpPr>
            <a:spLocks noGrp="1"/>
          </p:cNvSpPr>
          <p:nvPr>
            <p:ph type="title"/>
          </p:nvPr>
        </p:nvSpPr>
        <p:spPr>
          <a:xfrm>
            <a:off x="1295399" y="0"/>
            <a:ext cx="9601200" cy="1142385"/>
          </a:xfrm>
        </p:spPr>
        <p:txBody>
          <a:bodyPr/>
          <a:lstStyle/>
          <a:p>
            <a:r>
              <a:rPr lang="en-US"/>
              <a:t>Dùng Thư Viện</a:t>
            </a:r>
          </a:p>
        </p:txBody>
      </p:sp>
      <p:pic>
        <p:nvPicPr>
          <p:cNvPr id="7" name="Content Placeholder 6">
            <a:extLst>
              <a:ext uri="{FF2B5EF4-FFF2-40B4-BE49-F238E27FC236}">
                <a16:creationId xmlns:a16="http://schemas.microsoft.com/office/drawing/2014/main" id="{D569C043-1380-4CC8-AFEC-04DFC59190A3}"/>
              </a:ext>
            </a:extLst>
          </p:cNvPr>
          <p:cNvPicPr>
            <a:picLocks noGrp="1" noChangeAspect="1"/>
          </p:cNvPicPr>
          <p:nvPr>
            <p:ph idx="1"/>
          </p:nvPr>
        </p:nvPicPr>
        <p:blipFill>
          <a:blip r:embed="rId2"/>
          <a:stretch>
            <a:fillRect/>
          </a:stretch>
        </p:blipFill>
        <p:spPr>
          <a:xfrm>
            <a:off x="1295398" y="1357745"/>
            <a:ext cx="9185323" cy="4750414"/>
          </a:xfrm>
        </p:spPr>
      </p:pic>
    </p:spTree>
    <p:extLst>
      <p:ext uri="{BB962C8B-B14F-4D97-AF65-F5344CB8AC3E}">
        <p14:creationId xmlns:p14="http://schemas.microsoft.com/office/powerpoint/2010/main" val="298928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37BB-2D3B-43D8-825A-DFA2C757BB5A}"/>
              </a:ext>
            </a:extLst>
          </p:cNvPr>
          <p:cNvSpPr>
            <a:spLocks noGrp="1"/>
          </p:cNvSpPr>
          <p:nvPr>
            <p:ph type="title"/>
          </p:nvPr>
        </p:nvSpPr>
        <p:spPr/>
        <p:txBody>
          <a:bodyPr/>
          <a:lstStyle/>
          <a:p>
            <a:r>
              <a:rPr lang="en-US"/>
              <a:t>INPUT</a:t>
            </a:r>
          </a:p>
        </p:txBody>
      </p:sp>
      <p:sp>
        <p:nvSpPr>
          <p:cNvPr id="4" name="Text Placeholder 3">
            <a:extLst>
              <a:ext uri="{FF2B5EF4-FFF2-40B4-BE49-F238E27FC236}">
                <a16:creationId xmlns:a16="http://schemas.microsoft.com/office/drawing/2014/main" id="{02942A78-B179-4C6C-8374-FD0C32D84B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816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4FA7EC-EA4D-4381-9CE1-71482EDF0AAA}"/>
              </a:ext>
            </a:extLst>
          </p:cNvPr>
          <p:cNvSpPr>
            <a:spLocks noGrp="1"/>
          </p:cNvSpPr>
          <p:nvPr>
            <p:ph type="title"/>
          </p:nvPr>
        </p:nvSpPr>
        <p:spPr>
          <a:xfrm>
            <a:off x="1295399" y="0"/>
            <a:ext cx="9601200" cy="1142385"/>
          </a:xfrm>
        </p:spPr>
        <p:txBody>
          <a:bodyPr/>
          <a:lstStyle/>
          <a:p>
            <a:r>
              <a:rPr lang="en-US"/>
              <a:t>Switch</a:t>
            </a:r>
          </a:p>
        </p:txBody>
      </p:sp>
      <p:pic>
        <p:nvPicPr>
          <p:cNvPr id="7" name="Content Placeholder 6">
            <a:extLst>
              <a:ext uri="{FF2B5EF4-FFF2-40B4-BE49-F238E27FC236}">
                <a16:creationId xmlns:a16="http://schemas.microsoft.com/office/drawing/2014/main" id="{6EA762E0-5724-4636-AD08-102DD942D151}"/>
              </a:ext>
            </a:extLst>
          </p:cNvPr>
          <p:cNvPicPr>
            <a:picLocks noGrp="1" noChangeAspect="1"/>
          </p:cNvPicPr>
          <p:nvPr>
            <p:ph idx="1"/>
          </p:nvPr>
        </p:nvPicPr>
        <p:blipFill>
          <a:blip r:embed="rId2"/>
          <a:stretch>
            <a:fillRect/>
          </a:stretch>
        </p:blipFill>
        <p:spPr>
          <a:xfrm>
            <a:off x="1213878" y="1637156"/>
            <a:ext cx="9519679" cy="4050411"/>
          </a:xfrm>
        </p:spPr>
      </p:pic>
    </p:spTree>
    <p:extLst>
      <p:ext uri="{BB962C8B-B14F-4D97-AF65-F5344CB8AC3E}">
        <p14:creationId xmlns:p14="http://schemas.microsoft.com/office/powerpoint/2010/main" val="185907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782A-523D-4CAC-8E7E-942D40154593}"/>
              </a:ext>
            </a:extLst>
          </p:cNvPr>
          <p:cNvSpPr>
            <a:spLocks noGrp="1"/>
          </p:cNvSpPr>
          <p:nvPr>
            <p:ph type="title"/>
          </p:nvPr>
        </p:nvSpPr>
        <p:spPr>
          <a:xfrm>
            <a:off x="1295400" y="0"/>
            <a:ext cx="9601200" cy="1142385"/>
          </a:xfrm>
        </p:spPr>
        <p:txBody>
          <a:bodyPr/>
          <a:lstStyle/>
          <a:p>
            <a:r>
              <a:rPr lang="en-US"/>
              <a:t>Button</a:t>
            </a:r>
          </a:p>
        </p:txBody>
      </p:sp>
      <p:pic>
        <p:nvPicPr>
          <p:cNvPr id="5" name="Content Placeholder 4">
            <a:extLst>
              <a:ext uri="{FF2B5EF4-FFF2-40B4-BE49-F238E27FC236}">
                <a16:creationId xmlns:a16="http://schemas.microsoft.com/office/drawing/2014/main" id="{6F5B1F59-B375-4C9E-804D-DF51FFD847B1}"/>
              </a:ext>
            </a:extLst>
          </p:cNvPr>
          <p:cNvPicPr>
            <a:picLocks noGrp="1" noChangeAspect="1"/>
          </p:cNvPicPr>
          <p:nvPr>
            <p:ph idx="1"/>
          </p:nvPr>
        </p:nvPicPr>
        <p:blipFill>
          <a:blip r:embed="rId2"/>
          <a:stretch>
            <a:fillRect/>
          </a:stretch>
        </p:blipFill>
        <p:spPr>
          <a:xfrm>
            <a:off x="1295399" y="1142385"/>
            <a:ext cx="8743275" cy="4621106"/>
          </a:xfrm>
        </p:spPr>
      </p:pic>
    </p:spTree>
    <p:extLst>
      <p:ext uri="{BB962C8B-B14F-4D97-AF65-F5344CB8AC3E}">
        <p14:creationId xmlns:p14="http://schemas.microsoft.com/office/powerpoint/2010/main" val="33329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782A-523D-4CAC-8E7E-942D40154593}"/>
              </a:ext>
            </a:extLst>
          </p:cNvPr>
          <p:cNvSpPr>
            <a:spLocks noGrp="1"/>
          </p:cNvSpPr>
          <p:nvPr>
            <p:ph type="title"/>
          </p:nvPr>
        </p:nvSpPr>
        <p:spPr>
          <a:xfrm>
            <a:off x="1295400" y="0"/>
            <a:ext cx="9601200" cy="1142385"/>
          </a:xfrm>
        </p:spPr>
        <p:txBody>
          <a:bodyPr/>
          <a:lstStyle/>
          <a:p>
            <a:r>
              <a:rPr lang="en-US"/>
              <a:t>Button</a:t>
            </a:r>
          </a:p>
        </p:txBody>
      </p:sp>
      <p:pic>
        <p:nvPicPr>
          <p:cNvPr id="7" name="Content Placeholder 6">
            <a:extLst>
              <a:ext uri="{FF2B5EF4-FFF2-40B4-BE49-F238E27FC236}">
                <a16:creationId xmlns:a16="http://schemas.microsoft.com/office/drawing/2014/main" id="{659543EC-2BA5-4DEB-8A6E-550E4387CA68}"/>
              </a:ext>
            </a:extLst>
          </p:cNvPr>
          <p:cNvPicPr>
            <a:picLocks noGrp="1" noChangeAspect="1"/>
          </p:cNvPicPr>
          <p:nvPr>
            <p:ph idx="1"/>
          </p:nvPr>
        </p:nvPicPr>
        <p:blipFill>
          <a:blip r:embed="rId2"/>
          <a:stretch>
            <a:fillRect/>
          </a:stretch>
        </p:blipFill>
        <p:spPr>
          <a:xfrm>
            <a:off x="4422648" y="2041017"/>
            <a:ext cx="2857500" cy="3105150"/>
          </a:xfrm>
        </p:spPr>
      </p:pic>
    </p:spTree>
    <p:extLst>
      <p:ext uri="{BB962C8B-B14F-4D97-AF65-F5344CB8AC3E}">
        <p14:creationId xmlns:p14="http://schemas.microsoft.com/office/powerpoint/2010/main" val="310385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0541-5C3D-436E-91F8-05632A426A7B}"/>
              </a:ext>
            </a:extLst>
          </p:cNvPr>
          <p:cNvSpPr>
            <a:spLocks noGrp="1"/>
          </p:cNvSpPr>
          <p:nvPr>
            <p:ph type="title"/>
          </p:nvPr>
        </p:nvSpPr>
        <p:spPr>
          <a:xfrm>
            <a:off x="685800" y="0"/>
            <a:ext cx="9601200" cy="1142385"/>
          </a:xfrm>
        </p:spPr>
        <p:txBody>
          <a:bodyPr/>
          <a:lstStyle/>
          <a:p>
            <a:r>
              <a:rPr lang="en-US"/>
              <a:t>Button</a:t>
            </a:r>
          </a:p>
        </p:txBody>
      </p:sp>
      <p:pic>
        <p:nvPicPr>
          <p:cNvPr id="5" name="Content Placeholder 4">
            <a:extLst>
              <a:ext uri="{FF2B5EF4-FFF2-40B4-BE49-F238E27FC236}">
                <a16:creationId xmlns:a16="http://schemas.microsoft.com/office/drawing/2014/main" id="{0F18CD48-0DAD-4083-85A3-060466E94047}"/>
              </a:ext>
            </a:extLst>
          </p:cNvPr>
          <p:cNvPicPr>
            <a:picLocks noGrp="1" noChangeAspect="1"/>
          </p:cNvPicPr>
          <p:nvPr>
            <p:ph idx="1"/>
          </p:nvPr>
        </p:nvPicPr>
        <p:blipFill>
          <a:blip r:embed="rId2"/>
          <a:stretch>
            <a:fillRect/>
          </a:stretch>
        </p:blipFill>
        <p:spPr>
          <a:xfrm>
            <a:off x="415636" y="1142385"/>
            <a:ext cx="4710545" cy="4704233"/>
          </a:xfrm>
        </p:spPr>
      </p:pic>
      <p:pic>
        <p:nvPicPr>
          <p:cNvPr id="7" name="Picture 6">
            <a:extLst>
              <a:ext uri="{FF2B5EF4-FFF2-40B4-BE49-F238E27FC236}">
                <a16:creationId xmlns:a16="http://schemas.microsoft.com/office/drawing/2014/main" id="{0F2F76B0-3063-4826-8E5D-AA934560A120}"/>
              </a:ext>
            </a:extLst>
          </p:cNvPr>
          <p:cNvPicPr>
            <a:picLocks noChangeAspect="1"/>
          </p:cNvPicPr>
          <p:nvPr/>
        </p:nvPicPr>
        <p:blipFill>
          <a:blip r:embed="rId3"/>
          <a:stretch>
            <a:fillRect/>
          </a:stretch>
        </p:blipFill>
        <p:spPr>
          <a:xfrm>
            <a:off x="5856576" y="1240484"/>
            <a:ext cx="5448733" cy="4606134"/>
          </a:xfrm>
          <a:prstGeom prst="rect">
            <a:avLst/>
          </a:prstGeom>
        </p:spPr>
      </p:pic>
    </p:spTree>
    <p:extLst>
      <p:ext uri="{BB962C8B-B14F-4D97-AF65-F5344CB8AC3E}">
        <p14:creationId xmlns:p14="http://schemas.microsoft.com/office/powerpoint/2010/main" val="14047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7330"/>
            <a:ext cx="9601200" cy="1142385"/>
          </a:xfrm>
        </p:spPr>
        <p:txBody>
          <a:bodyPr/>
          <a:lstStyle/>
          <a:p>
            <a:r>
              <a:rPr lang="en-US"/>
              <a:t>Nội Dung Chính</a:t>
            </a:r>
            <a:endParaRPr lang="en-US" dirty="0"/>
          </a:p>
        </p:txBody>
      </p:sp>
      <p:sp>
        <p:nvSpPr>
          <p:cNvPr id="3" name="Content Placeholder 2"/>
          <p:cNvSpPr>
            <a:spLocks noGrp="1"/>
          </p:cNvSpPr>
          <p:nvPr>
            <p:ph idx="1"/>
          </p:nvPr>
        </p:nvSpPr>
        <p:spPr>
          <a:xfrm>
            <a:off x="1295400" y="1582615"/>
            <a:ext cx="9601200" cy="4413739"/>
          </a:xfrm>
        </p:spPr>
        <p:txBody>
          <a:bodyPr/>
          <a:lstStyle/>
          <a:p>
            <a:r>
              <a:rPr lang="en-US"/>
              <a:t>Measuring light and color</a:t>
            </a:r>
          </a:p>
          <a:p>
            <a:pPr lvl="1"/>
            <a:r>
              <a:rPr lang="en-US"/>
              <a:t>Measuring Digital output - how to control LED</a:t>
            </a:r>
          </a:p>
          <a:p>
            <a:pPr lvl="1"/>
            <a:r>
              <a:rPr lang="en-US"/>
              <a:t>Digital input - how to read the state of a button</a:t>
            </a:r>
          </a:p>
          <a:p>
            <a:pPr lvl="1"/>
            <a:r>
              <a:rPr lang="en-US"/>
              <a:t>Analog input - how to read the state of a potentiometer</a:t>
            </a:r>
          </a:p>
          <a:p>
            <a:pPr lvl="1"/>
            <a:r>
              <a:rPr lang="en-US"/>
              <a:t>Analog output - how to make LED fade in</a:t>
            </a:r>
          </a:p>
          <a:p>
            <a:pPr lvl="1"/>
            <a:r>
              <a:rPr lang="en-US"/>
              <a:t>About RGB (color) LEDsuring light and color</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0541-5C3D-436E-91F8-05632A426A7B}"/>
              </a:ext>
            </a:extLst>
          </p:cNvPr>
          <p:cNvSpPr>
            <a:spLocks noGrp="1"/>
          </p:cNvSpPr>
          <p:nvPr>
            <p:ph type="title"/>
          </p:nvPr>
        </p:nvSpPr>
        <p:spPr>
          <a:xfrm>
            <a:off x="685800" y="0"/>
            <a:ext cx="9601200" cy="757237"/>
          </a:xfrm>
        </p:spPr>
        <p:txBody>
          <a:bodyPr/>
          <a:lstStyle/>
          <a:p>
            <a:r>
              <a:rPr lang="en-US"/>
              <a:t>Xác định trạng thái của một nút nhấn (button) </a:t>
            </a:r>
          </a:p>
        </p:txBody>
      </p:sp>
      <p:pic>
        <p:nvPicPr>
          <p:cNvPr id="5" name="Content Placeholder 4">
            <a:extLst>
              <a:ext uri="{FF2B5EF4-FFF2-40B4-BE49-F238E27FC236}">
                <a16:creationId xmlns:a16="http://schemas.microsoft.com/office/drawing/2014/main" id="{0F18CD48-0DAD-4083-85A3-060466E94047}"/>
              </a:ext>
            </a:extLst>
          </p:cNvPr>
          <p:cNvPicPr>
            <a:picLocks noGrp="1" noChangeAspect="1"/>
          </p:cNvPicPr>
          <p:nvPr>
            <p:ph idx="1"/>
          </p:nvPr>
        </p:nvPicPr>
        <p:blipFill>
          <a:blip r:embed="rId2"/>
          <a:stretch>
            <a:fillRect/>
          </a:stretch>
        </p:blipFill>
        <p:spPr>
          <a:xfrm>
            <a:off x="415636" y="1142385"/>
            <a:ext cx="4710545" cy="4704233"/>
          </a:xfrm>
        </p:spPr>
      </p:pic>
      <p:pic>
        <p:nvPicPr>
          <p:cNvPr id="4" name="Picture 3">
            <a:extLst>
              <a:ext uri="{FF2B5EF4-FFF2-40B4-BE49-F238E27FC236}">
                <a16:creationId xmlns:a16="http://schemas.microsoft.com/office/drawing/2014/main" id="{82CD6DAC-1CB0-4402-84C6-B18B1F1CA3EF}"/>
              </a:ext>
            </a:extLst>
          </p:cNvPr>
          <p:cNvPicPr>
            <a:picLocks noChangeAspect="1"/>
          </p:cNvPicPr>
          <p:nvPr/>
        </p:nvPicPr>
        <p:blipFill>
          <a:blip r:embed="rId3"/>
          <a:stretch>
            <a:fillRect/>
          </a:stretch>
        </p:blipFill>
        <p:spPr>
          <a:xfrm>
            <a:off x="6229350" y="757237"/>
            <a:ext cx="5276850" cy="5343525"/>
          </a:xfrm>
          <a:prstGeom prst="rect">
            <a:avLst/>
          </a:prstGeom>
        </p:spPr>
      </p:pic>
    </p:spTree>
    <p:extLst>
      <p:ext uri="{BB962C8B-B14F-4D97-AF65-F5344CB8AC3E}">
        <p14:creationId xmlns:p14="http://schemas.microsoft.com/office/powerpoint/2010/main" val="143877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2D87-A3C8-49B0-8F14-2EADB364A588}"/>
              </a:ext>
            </a:extLst>
          </p:cNvPr>
          <p:cNvSpPr>
            <a:spLocks noGrp="1"/>
          </p:cNvSpPr>
          <p:nvPr>
            <p:ph type="title"/>
          </p:nvPr>
        </p:nvSpPr>
        <p:spPr>
          <a:xfrm>
            <a:off x="1295400" y="254471"/>
            <a:ext cx="9601200" cy="1142385"/>
          </a:xfrm>
        </p:spPr>
        <p:txBody>
          <a:bodyPr/>
          <a:lstStyle/>
          <a:p>
            <a:r>
              <a:rPr lang="en-US"/>
              <a:t>Button</a:t>
            </a:r>
          </a:p>
        </p:txBody>
      </p:sp>
      <p:pic>
        <p:nvPicPr>
          <p:cNvPr id="5" name="Content Placeholder 4">
            <a:extLst>
              <a:ext uri="{FF2B5EF4-FFF2-40B4-BE49-F238E27FC236}">
                <a16:creationId xmlns:a16="http://schemas.microsoft.com/office/drawing/2014/main" id="{2C906092-757B-43F5-B559-0EE3948C63B4}"/>
              </a:ext>
            </a:extLst>
          </p:cNvPr>
          <p:cNvPicPr>
            <a:picLocks noGrp="1" noChangeAspect="1"/>
          </p:cNvPicPr>
          <p:nvPr>
            <p:ph idx="1"/>
          </p:nvPr>
        </p:nvPicPr>
        <p:blipFill>
          <a:blip r:embed="rId2"/>
          <a:stretch>
            <a:fillRect/>
          </a:stretch>
        </p:blipFill>
        <p:spPr>
          <a:xfrm>
            <a:off x="1101436" y="1524000"/>
            <a:ext cx="8513619" cy="4461164"/>
          </a:xfrm>
        </p:spPr>
      </p:pic>
    </p:spTree>
    <p:extLst>
      <p:ext uri="{BB962C8B-B14F-4D97-AF65-F5344CB8AC3E}">
        <p14:creationId xmlns:p14="http://schemas.microsoft.com/office/powerpoint/2010/main" val="9714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4076-4F57-4DC9-9195-CAC2A7E5BC0D}"/>
              </a:ext>
            </a:extLst>
          </p:cNvPr>
          <p:cNvSpPr>
            <a:spLocks noGrp="1"/>
          </p:cNvSpPr>
          <p:nvPr>
            <p:ph type="title"/>
          </p:nvPr>
        </p:nvSpPr>
        <p:spPr>
          <a:xfrm>
            <a:off x="1295400" y="218718"/>
            <a:ext cx="9601200" cy="1142385"/>
          </a:xfrm>
        </p:spPr>
        <p:txBody>
          <a:bodyPr anchor="b">
            <a:normAutofit/>
          </a:bodyPr>
          <a:lstStyle/>
          <a:p>
            <a:r>
              <a:rPr lang="en-US"/>
              <a:t>Software debouncing</a:t>
            </a:r>
          </a:p>
        </p:txBody>
      </p:sp>
      <p:sp>
        <p:nvSpPr>
          <p:cNvPr id="8" name="Content Placeholder 7">
            <a:extLst>
              <a:ext uri="{FF2B5EF4-FFF2-40B4-BE49-F238E27FC236}">
                <a16:creationId xmlns:a16="http://schemas.microsoft.com/office/drawing/2014/main" id="{A3C002F8-D6C7-7CFA-5409-0BF1FBEB38C4}"/>
              </a:ext>
            </a:extLst>
          </p:cNvPr>
          <p:cNvSpPr>
            <a:spLocks noGrp="1"/>
          </p:cNvSpPr>
          <p:nvPr>
            <p:ph idx="1"/>
          </p:nvPr>
        </p:nvSpPr>
        <p:spPr>
          <a:xfrm>
            <a:off x="1295400" y="1524000"/>
            <a:ext cx="9601200" cy="3809999"/>
          </a:xfrm>
        </p:spPr>
        <p:txBody>
          <a:bodyPr>
            <a:normAutofit fontScale="92500" lnSpcReduction="10000"/>
          </a:bodyPr>
          <a:lstStyle/>
          <a:p>
            <a:r>
              <a:rPr lang="vi-VN"/>
              <a:t>Button ( nút bấm) là 1 linh kiện cơ khí, sử dụng kim loại có tính đàn hồi cao để làm tiếp điểm, do đó khi các tiếp điểm tiếp xúc với nhau, sẽ xảy ra hiện tượng các tiếp điểm dao động trước khi ổn định. Tên khoa học của hiện tượng này là "SWITCH BOUNCE" laugh. SWITCH BOUNCE sẽ làm button bị on-off liên tục thêm vài lần mặc dù người sử dụng chỉ nhấn-thả nút có 1 lần và vấn đề này sẽ gây sai lệch giá trị logic (0 và 1) trong project.</a:t>
            </a:r>
          </a:p>
          <a:p>
            <a:r>
              <a:rPr lang="vi-VN"/>
              <a:t>"DEBOUNCE" chính là tên gọi của cách giải quyết hiện tượng "SWITCH BOUNCE". Có 2 cách để Debounce:</a:t>
            </a:r>
          </a:p>
          <a:p>
            <a:r>
              <a:rPr lang="vi-VN"/>
              <a:t>Cách thứ 1 (Debouncing in Software): là lập trình để xác nhận sự kiện nhấn nú</a:t>
            </a:r>
            <a:r>
              <a:rPr lang="en-US"/>
              <a:t>t</a:t>
            </a:r>
            <a:endParaRPr lang="vi-VN"/>
          </a:p>
          <a:p>
            <a:r>
              <a:rPr lang="vi-VN"/>
              <a:t>Cách thứ 2 (Debouncing in Hardware): là thay đổi về phần cứng để debounce</a:t>
            </a:r>
            <a:endParaRPr lang="en-US"/>
          </a:p>
        </p:txBody>
      </p:sp>
    </p:spTree>
    <p:extLst>
      <p:ext uri="{BB962C8B-B14F-4D97-AF65-F5344CB8AC3E}">
        <p14:creationId xmlns:p14="http://schemas.microsoft.com/office/powerpoint/2010/main" val="7827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4076-4F57-4DC9-9195-CAC2A7E5BC0D}"/>
              </a:ext>
            </a:extLst>
          </p:cNvPr>
          <p:cNvSpPr>
            <a:spLocks noGrp="1"/>
          </p:cNvSpPr>
          <p:nvPr>
            <p:ph type="title"/>
          </p:nvPr>
        </p:nvSpPr>
        <p:spPr>
          <a:xfrm>
            <a:off x="1039368" y="0"/>
            <a:ext cx="9601200" cy="1142385"/>
          </a:xfrm>
        </p:spPr>
        <p:txBody>
          <a:bodyPr anchor="b">
            <a:normAutofit/>
          </a:bodyPr>
          <a:lstStyle/>
          <a:p>
            <a:r>
              <a:rPr lang="en-US"/>
              <a:t>Software debouncing</a:t>
            </a:r>
          </a:p>
        </p:txBody>
      </p:sp>
      <p:pic>
        <p:nvPicPr>
          <p:cNvPr id="7" name="Content Placeholder 6">
            <a:extLst>
              <a:ext uri="{FF2B5EF4-FFF2-40B4-BE49-F238E27FC236}">
                <a16:creationId xmlns:a16="http://schemas.microsoft.com/office/drawing/2014/main" id="{3995B5F7-6C42-44F2-9493-1C0ED8B490F2}"/>
              </a:ext>
            </a:extLst>
          </p:cNvPr>
          <p:cNvPicPr>
            <a:picLocks noGrp="1" noChangeAspect="1"/>
          </p:cNvPicPr>
          <p:nvPr>
            <p:ph sz="half" idx="1"/>
          </p:nvPr>
        </p:nvPicPr>
        <p:blipFill>
          <a:blip r:embed="rId2"/>
          <a:stretch>
            <a:fillRect/>
          </a:stretch>
        </p:blipFill>
        <p:spPr>
          <a:xfrm>
            <a:off x="1039367" y="1142385"/>
            <a:ext cx="4630621" cy="4965807"/>
          </a:xfrm>
          <a:noFill/>
        </p:spPr>
      </p:pic>
      <p:pic>
        <p:nvPicPr>
          <p:cNvPr id="2050" name="Picture 2">
            <a:extLst>
              <a:ext uri="{FF2B5EF4-FFF2-40B4-BE49-F238E27FC236}">
                <a16:creationId xmlns:a16="http://schemas.microsoft.com/office/drawing/2014/main" id="{F068F171-7093-4512-D4A7-7F891D96A80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22014" y="1525323"/>
            <a:ext cx="4572000" cy="330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3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D4DC-A786-411B-A4DC-8A9E574426C6}"/>
              </a:ext>
            </a:extLst>
          </p:cNvPr>
          <p:cNvSpPr>
            <a:spLocks noGrp="1"/>
          </p:cNvSpPr>
          <p:nvPr>
            <p:ph type="title"/>
          </p:nvPr>
        </p:nvSpPr>
        <p:spPr/>
        <p:txBody>
          <a:bodyPr/>
          <a:lstStyle/>
          <a:p>
            <a:r>
              <a:rPr lang="en-US"/>
              <a:t>Analog input - read the state of a potentiometer</a:t>
            </a:r>
          </a:p>
        </p:txBody>
      </p:sp>
      <p:pic>
        <p:nvPicPr>
          <p:cNvPr id="7" name="Content Placeholder 6">
            <a:extLst>
              <a:ext uri="{FF2B5EF4-FFF2-40B4-BE49-F238E27FC236}">
                <a16:creationId xmlns:a16="http://schemas.microsoft.com/office/drawing/2014/main" id="{0B464FFF-5E57-DF56-F237-B4A439A5DFB6}"/>
              </a:ext>
            </a:extLst>
          </p:cNvPr>
          <p:cNvPicPr>
            <a:picLocks noGrp="1" noChangeAspect="1"/>
          </p:cNvPicPr>
          <p:nvPr>
            <p:ph sz="half" idx="1"/>
          </p:nvPr>
        </p:nvPicPr>
        <p:blipFill>
          <a:blip r:embed="rId2"/>
          <a:stretch>
            <a:fillRect/>
          </a:stretch>
        </p:blipFill>
        <p:spPr>
          <a:xfrm>
            <a:off x="1295400" y="2893767"/>
            <a:ext cx="4572000" cy="1984865"/>
          </a:xfrm>
        </p:spPr>
      </p:pic>
      <p:pic>
        <p:nvPicPr>
          <p:cNvPr id="12" name="Content Placeholder 11">
            <a:extLst>
              <a:ext uri="{FF2B5EF4-FFF2-40B4-BE49-F238E27FC236}">
                <a16:creationId xmlns:a16="http://schemas.microsoft.com/office/drawing/2014/main" id="{04FDF9C1-E76C-5343-5B7D-B8670EAA0087}"/>
              </a:ext>
            </a:extLst>
          </p:cNvPr>
          <p:cNvPicPr>
            <a:picLocks noGrp="1" noChangeAspect="1"/>
          </p:cNvPicPr>
          <p:nvPr>
            <p:ph sz="half" idx="2"/>
          </p:nvPr>
        </p:nvPicPr>
        <p:blipFill>
          <a:blip r:embed="rId3"/>
          <a:stretch>
            <a:fillRect/>
          </a:stretch>
        </p:blipFill>
        <p:spPr>
          <a:xfrm>
            <a:off x="6324600" y="2669796"/>
            <a:ext cx="4572000" cy="2432807"/>
          </a:xfrm>
        </p:spPr>
      </p:pic>
    </p:spTree>
    <p:extLst>
      <p:ext uri="{BB962C8B-B14F-4D97-AF65-F5344CB8AC3E}">
        <p14:creationId xmlns:p14="http://schemas.microsoft.com/office/powerpoint/2010/main" val="364991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548B6C-4015-E6CC-3D97-F64DC7433224}"/>
              </a:ext>
            </a:extLst>
          </p:cNvPr>
          <p:cNvSpPr>
            <a:spLocks noGrp="1"/>
          </p:cNvSpPr>
          <p:nvPr>
            <p:ph type="title"/>
          </p:nvPr>
        </p:nvSpPr>
        <p:spPr/>
        <p:txBody>
          <a:bodyPr/>
          <a:lstStyle/>
          <a:p>
            <a:r>
              <a:rPr lang="en-US"/>
              <a:t>Photoresistor</a:t>
            </a:r>
          </a:p>
        </p:txBody>
      </p:sp>
      <p:pic>
        <p:nvPicPr>
          <p:cNvPr id="9" name="Content Placeholder 8">
            <a:extLst>
              <a:ext uri="{FF2B5EF4-FFF2-40B4-BE49-F238E27FC236}">
                <a16:creationId xmlns:a16="http://schemas.microsoft.com/office/drawing/2014/main" id="{2895D42A-A5FE-1391-FC75-82BFFDF47B14}"/>
              </a:ext>
            </a:extLst>
          </p:cNvPr>
          <p:cNvPicPr>
            <a:picLocks noGrp="1" noChangeAspect="1"/>
          </p:cNvPicPr>
          <p:nvPr>
            <p:ph idx="1"/>
          </p:nvPr>
        </p:nvPicPr>
        <p:blipFill>
          <a:blip r:embed="rId2"/>
          <a:stretch>
            <a:fillRect/>
          </a:stretch>
        </p:blipFill>
        <p:spPr>
          <a:xfrm>
            <a:off x="2247900" y="2085975"/>
            <a:ext cx="6172200" cy="3467100"/>
          </a:xfrm>
          <a:prstGeom prst="rect">
            <a:avLst/>
          </a:prstGeom>
        </p:spPr>
      </p:pic>
    </p:spTree>
    <p:extLst>
      <p:ext uri="{BB962C8B-B14F-4D97-AF65-F5344CB8AC3E}">
        <p14:creationId xmlns:p14="http://schemas.microsoft.com/office/powerpoint/2010/main" val="415756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548B6C-4015-E6CC-3D97-F64DC7433224}"/>
              </a:ext>
            </a:extLst>
          </p:cNvPr>
          <p:cNvSpPr>
            <a:spLocks noGrp="1"/>
          </p:cNvSpPr>
          <p:nvPr>
            <p:ph type="title"/>
          </p:nvPr>
        </p:nvSpPr>
        <p:spPr/>
        <p:txBody>
          <a:bodyPr/>
          <a:lstStyle/>
          <a:p>
            <a:r>
              <a:rPr lang="en-US"/>
              <a:t>Photoresistor</a:t>
            </a:r>
          </a:p>
        </p:txBody>
      </p:sp>
      <p:sp>
        <p:nvSpPr>
          <p:cNvPr id="3" name="Content Placeholder 2">
            <a:extLst>
              <a:ext uri="{FF2B5EF4-FFF2-40B4-BE49-F238E27FC236}">
                <a16:creationId xmlns:a16="http://schemas.microsoft.com/office/drawing/2014/main" id="{DE3628EA-673B-A0E2-7E2A-F72C94B2EE58}"/>
              </a:ext>
            </a:extLst>
          </p:cNvPr>
          <p:cNvSpPr>
            <a:spLocks noGrp="1"/>
          </p:cNvSpPr>
          <p:nvPr>
            <p:ph idx="1"/>
          </p:nvPr>
        </p:nvSpPr>
        <p:spPr/>
        <p:txBody>
          <a:bodyPr/>
          <a:lstStyle/>
          <a:p>
            <a:r>
              <a:rPr lang="vi-VN"/>
              <a:t>Điện trở quang hoặc tế bào quang điện là một điện trở biến đổi được điều khiển bằng ánh sáng. </a:t>
            </a:r>
            <a:endParaRPr lang="en-US"/>
          </a:p>
          <a:p>
            <a:r>
              <a:rPr lang="vi-VN"/>
              <a:t>Điện trở của quang điện trở giảm khi cường độ ánh sáng tới tăng. </a:t>
            </a:r>
            <a:endParaRPr lang="en-US"/>
          </a:p>
          <a:p>
            <a:r>
              <a:rPr lang="vi-VN"/>
              <a:t>Điện trở quang có thể được áp dụng trong các mạch dò nhạy sáng và các mạch chuyển mạch kích hoạt ánh sáng và bóng tối. Nó còn được gọi là điện trở phụ thuộc vào ánh sáng (LDR).</a:t>
            </a:r>
          </a:p>
        </p:txBody>
      </p:sp>
    </p:spTree>
    <p:extLst>
      <p:ext uri="{BB962C8B-B14F-4D97-AF65-F5344CB8AC3E}">
        <p14:creationId xmlns:p14="http://schemas.microsoft.com/office/powerpoint/2010/main" val="181858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548B6C-4015-E6CC-3D97-F64DC7433224}"/>
              </a:ext>
            </a:extLst>
          </p:cNvPr>
          <p:cNvSpPr>
            <a:spLocks noGrp="1"/>
          </p:cNvSpPr>
          <p:nvPr>
            <p:ph type="title"/>
          </p:nvPr>
        </p:nvSpPr>
        <p:spPr>
          <a:xfrm>
            <a:off x="1104900" y="153015"/>
            <a:ext cx="9601200" cy="1142385"/>
          </a:xfrm>
        </p:spPr>
        <p:txBody>
          <a:bodyPr/>
          <a:lstStyle/>
          <a:p>
            <a:r>
              <a:rPr lang="en-US"/>
              <a:t>Photoresistor</a:t>
            </a:r>
          </a:p>
        </p:txBody>
      </p:sp>
      <p:pic>
        <p:nvPicPr>
          <p:cNvPr id="5" name="Content Placeholder 4">
            <a:extLst>
              <a:ext uri="{FF2B5EF4-FFF2-40B4-BE49-F238E27FC236}">
                <a16:creationId xmlns:a16="http://schemas.microsoft.com/office/drawing/2014/main" id="{A327DE1F-49DA-34AD-A815-1A2A4123C58C}"/>
              </a:ext>
            </a:extLst>
          </p:cNvPr>
          <p:cNvPicPr>
            <a:picLocks noGrp="1" noChangeAspect="1"/>
          </p:cNvPicPr>
          <p:nvPr>
            <p:ph idx="1"/>
          </p:nvPr>
        </p:nvPicPr>
        <p:blipFill>
          <a:blip r:embed="rId2"/>
          <a:stretch>
            <a:fillRect/>
          </a:stretch>
        </p:blipFill>
        <p:spPr>
          <a:xfrm>
            <a:off x="1104899" y="1295399"/>
            <a:ext cx="6391275" cy="4688211"/>
          </a:xfrm>
        </p:spPr>
      </p:pic>
    </p:spTree>
    <p:extLst>
      <p:ext uri="{BB962C8B-B14F-4D97-AF65-F5344CB8AC3E}">
        <p14:creationId xmlns:p14="http://schemas.microsoft.com/office/powerpoint/2010/main" val="50054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224484-9522-46F6-8264-52BBBFF94A8D}"/>
              </a:ext>
            </a:extLst>
          </p:cNvPr>
          <p:cNvSpPr>
            <a:spLocks noGrp="1"/>
          </p:cNvSpPr>
          <p:nvPr>
            <p:ph type="title"/>
          </p:nvPr>
        </p:nvSpPr>
        <p:spPr/>
        <p:txBody>
          <a:bodyPr/>
          <a:lstStyle/>
          <a:p>
            <a:r>
              <a:rPr lang="en-US"/>
              <a:t>The End</a:t>
            </a:r>
          </a:p>
        </p:txBody>
      </p:sp>
      <p:sp>
        <p:nvSpPr>
          <p:cNvPr id="6" name="Text Placeholder 5">
            <a:extLst>
              <a:ext uri="{FF2B5EF4-FFF2-40B4-BE49-F238E27FC236}">
                <a16:creationId xmlns:a16="http://schemas.microsoft.com/office/drawing/2014/main" id="{E317A7DF-8EE6-48F4-9A1C-970032017A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763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light and color</a:t>
            </a:r>
            <a:endParaRPr lang="en-US" dirty="0"/>
          </a:p>
        </p:txBody>
      </p:sp>
      <p:sp>
        <p:nvSpPr>
          <p:cNvPr id="4" name="Text Placeholder 3">
            <a:extLst>
              <a:ext uri="{FF2B5EF4-FFF2-40B4-BE49-F238E27FC236}">
                <a16:creationId xmlns:a16="http://schemas.microsoft.com/office/drawing/2014/main" id="{8B8690C7-6E25-481D-8C20-30F8C7FF6A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3973-AAED-4005-849C-05DC98FE692E}"/>
              </a:ext>
            </a:extLst>
          </p:cNvPr>
          <p:cNvSpPr>
            <a:spLocks noGrp="1"/>
          </p:cNvSpPr>
          <p:nvPr>
            <p:ph type="title"/>
          </p:nvPr>
        </p:nvSpPr>
        <p:spPr>
          <a:xfrm>
            <a:off x="1217614" y="-1277"/>
            <a:ext cx="9601200" cy="868052"/>
          </a:xfrm>
        </p:spPr>
        <p:txBody>
          <a:bodyPr/>
          <a:lstStyle/>
          <a:p>
            <a:pPr eaLnBrk="1" hangingPunct="1">
              <a:defRPr/>
            </a:pPr>
            <a:r>
              <a:rPr lang="en-US" dirty="0"/>
              <a:t>Using the Breadboard to built a simple circuit</a:t>
            </a:r>
          </a:p>
        </p:txBody>
      </p:sp>
      <p:sp>
        <p:nvSpPr>
          <p:cNvPr id="4" name="Content Placeholder 3">
            <a:extLst>
              <a:ext uri="{FF2B5EF4-FFF2-40B4-BE49-F238E27FC236}">
                <a16:creationId xmlns:a16="http://schemas.microsoft.com/office/drawing/2014/main" id="{1C56EA8E-9A0C-452D-8160-83CC7FF5F4BE}"/>
              </a:ext>
            </a:extLst>
          </p:cNvPr>
          <p:cNvSpPr>
            <a:spLocks noGrp="1"/>
          </p:cNvSpPr>
          <p:nvPr>
            <p:ph sz="half" idx="2"/>
          </p:nvPr>
        </p:nvSpPr>
        <p:spPr>
          <a:xfrm>
            <a:off x="6172198" y="1649414"/>
            <a:ext cx="5221225" cy="4341812"/>
          </a:xfrm>
        </p:spPr>
        <p:txBody>
          <a:bodyPr/>
          <a:lstStyle/>
          <a:p>
            <a:pPr marL="0" indent="0">
              <a:defRPr/>
            </a:pPr>
            <a:r>
              <a:rPr lang="en-US"/>
              <a:t>Sử dụng bảng mạch để nối dây một đèn LED có Điện trở 330 Ohm (Da cam-Da cam-Nâu).</a:t>
            </a:r>
          </a:p>
        </p:txBody>
      </p:sp>
      <p:pic>
        <p:nvPicPr>
          <p:cNvPr id="33796" name="Picture 2">
            <a:extLst>
              <a:ext uri="{FF2B5EF4-FFF2-40B4-BE49-F238E27FC236}">
                <a16:creationId xmlns:a16="http://schemas.microsoft.com/office/drawing/2014/main" id="{0AE361F0-28B4-4920-9E56-276DB115D91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09801" y="1855789"/>
            <a:ext cx="3808413" cy="41354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4">
            <a:extLst>
              <a:ext uri="{FF2B5EF4-FFF2-40B4-BE49-F238E27FC236}">
                <a16:creationId xmlns:a16="http://schemas.microsoft.com/office/drawing/2014/main" id="{49422222-D5C8-4E38-8ABB-37541ECB433D}"/>
              </a:ext>
            </a:extLst>
          </p:cNvPr>
          <p:cNvSpPr>
            <a:spLocks noChangeArrowheads="1"/>
          </p:cNvSpPr>
          <p:nvPr/>
        </p:nvSpPr>
        <p:spPr bwMode="auto">
          <a:xfrm>
            <a:off x="6282874" y="3923507"/>
            <a:ext cx="3998912"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1588"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anose="020B0604020202020204" pitchFamily="34" charset="0"/>
                <a:ea typeface="MS PGothic" panose="020B0600070205080204" pitchFamily="34" charset="-128"/>
              </a:defRPr>
            </a:lvl9pPr>
          </a:lstStyle>
          <a:p>
            <a:pPr eaLnBrk="1" hangingPunct="1">
              <a:buSzPct val="100000"/>
            </a:pPr>
            <a:r>
              <a:rPr lang="vi-VN" altLang="en-US" u="sng">
                <a:solidFill>
                  <a:schemeClr val="tx1"/>
                </a:solidFill>
              </a:rPr>
              <a:t>Lưu ý: chân dài hơn trên đèn LED là chân dương và chân ngắn hơn là chân âm</a:t>
            </a:r>
            <a:endParaRPr lang="en-US"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D5AF-66F9-4AE9-8760-ADF60F7A8674}"/>
              </a:ext>
            </a:extLst>
          </p:cNvPr>
          <p:cNvSpPr>
            <a:spLocks noGrp="1"/>
          </p:cNvSpPr>
          <p:nvPr>
            <p:ph type="title"/>
          </p:nvPr>
        </p:nvSpPr>
        <p:spPr>
          <a:xfrm>
            <a:off x="1136010" y="126349"/>
            <a:ext cx="9601200" cy="1142385"/>
          </a:xfrm>
        </p:spPr>
        <p:txBody>
          <a:bodyPr/>
          <a:lstStyle/>
          <a:p>
            <a:pPr eaLnBrk="1" hangingPunct="1">
              <a:defRPr/>
            </a:pPr>
            <a:r>
              <a:rPr lang="en-US" dirty="0" err="1"/>
              <a:t>Fritzing</a:t>
            </a:r>
            <a:r>
              <a:rPr lang="en-US" dirty="0"/>
              <a:t> View of Breadboard Circuit</a:t>
            </a:r>
          </a:p>
        </p:txBody>
      </p:sp>
      <p:pic>
        <p:nvPicPr>
          <p:cNvPr id="34820" name="Picture 4">
            <a:extLst>
              <a:ext uri="{FF2B5EF4-FFF2-40B4-BE49-F238E27FC236}">
                <a16:creationId xmlns:a16="http://schemas.microsoft.com/office/drawing/2014/main" id="{844D65BA-8D16-406B-9E82-2FA11AB53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785938"/>
            <a:ext cx="4965700" cy="364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0721-45FE-4D11-BEB4-72C4F01D9DDC}"/>
              </a:ext>
            </a:extLst>
          </p:cNvPr>
          <p:cNvSpPr>
            <a:spLocks noGrp="1"/>
          </p:cNvSpPr>
          <p:nvPr>
            <p:ph type="title"/>
          </p:nvPr>
        </p:nvSpPr>
        <p:spPr/>
        <p:txBody>
          <a:bodyPr/>
          <a:lstStyle/>
          <a:p>
            <a:r>
              <a:rPr lang="en-US"/>
              <a:t>AnalogWrite</a:t>
            </a:r>
          </a:p>
        </p:txBody>
      </p:sp>
      <p:pic>
        <p:nvPicPr>
          <p:cNvPr id="6" name="Content Placeholder 5">
            <a:extLst>
              <a:ext uri="{FF2B5EF4-FFF2-40B4-BE49-F238E27FC236}">
                <a16:creationId xmlns:a16="http://schemas.microsoft.com/office/drawing/2014/main" id="{C77B8D85-F6E8-4CA5-9BDB-116647959BE0}"/>
              </a:ext>
            </a:extLst>
          </p:cNvPr>
          <p:cNvPicPr>
            <a:picLocks noGrp="1" noChangeAspect="1"/>
          </p:cNvPicPr>
          <p:nvPr>
            <p:ph sz="half" idx="1"/>
          </p:nvPr>
        </p:nvPicPr>
        <p:blipFill>
          <a:blip r:embed="rId2"/>
          <a:stretch>
            <a:fillRect/>
          </a:stretch>
        </p:blipFill>
        <p:spPr>
          <a:xfrm>
            <a:off x="436720" y="1981199"/>
            <a:ext cx="4388034" cy="3810000"/>
          </a:xfrm>
        </p:spPr>
      </p:pic>
      <p:pic>
        <p:nvPicPr>
          <p:cNvPr id="8" name="Content Placeholder 7">
            <a:extLst>
              <a:ext uri="{FF2B5EF4-FFF2-40B4-BE49-F238E27FC236}">
                <a16:creationId xmlns:a16="http://schemas.microsoft.com/office/drawing/2014/main" id="{F62EF769-FDCA-4E25-B7BB-E888760BC4E1}"/>
              </a:ext>
            </a:extLst>
          </p:cNvPr>
          <p:cNvPicPr>
            <a:picLocks noGrp="1" noChangeAspect="1"/>
          </p:cNvPicPr>
          <p:nvPr>
            <p:ph sz="half" idx="2"/>
          </p:nvPr>
        </p:nvPicPr>
        <p:blipFill>
          <a:blip r:embed="rId3"/>
          <a:stretch>
            <a:fillRect/>
          </a:stretch>
        </p:blipFill>
        <p:spPr>
          <a:xfrm>
            <a:off x="4681224" y="1818966"/>
            <a:ext cx="3672857" cy="4134466"/>
          </a:xfrm>
        </p:spPr>
      </p:pic>
      <p:pic>
        <p:nvPicPr>
          <p:cNvPr id="10" name="Picture 9">
            <a:extLst>
              <a:ext uri="{FF2B5EF4-FFF2-40B4-BE49-F238E27FC236}">
                <a16:creationId xmlns:a16="http://schemas.microsoft.com/office/drawing/2014/main" id="{85D123EF-3CFE-4B06-AE05-AF0CB5760A88}"/>
              </a:ext>
            </a:extLst>
          </p:cNvPr>
          <p:cNvPicPr>
            <a:picLocks noChangeAspect="1"/>
          </p:cNvPicPr>
          <p:nvPr/>
        </p:nvPicPr>
        <p:blipFill>
          <a:blip r:embed="rId4"/>
          <a:stretch>
            <a:fillRect/>
          </a:stretch>
        </p:blipFill>
        <p:spPr>
          <a:xfrm>
            <a:off x="8445910" y="1818966"/>
            <a:ext cx="3531867" cy="2676525"/>
          </a:xfrm>
          <a:prstGeom prst="rect">
            <a:avLst/>
          </a:prstGeom>
        </p:spPr>
      </p:pic>
    </p:spTree>
    <p:extLst>
      <p:ext uri="{BB962C8B-B14F-4D97-AF65-F5344CB8AC3E}">
        <p14:creationId xmlns:p14="http://schemas.microsoft.com/office/powerpoint/2010/main" val="4704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314B-F329-7E43-6EDC-BC1A03CF8272}"/>
              </a:ext>
            </a:extLst>
          </p:cNvPr>
          <p:cNvSpPr>
            <a:spLocks noGrp="1"/>
          </p:cNvSpPr>
          <p:nvPr>
            <p:ph type="title"/>
          </p:nvPr>
        </p:nvSpPr>
        <p:spPr/>
        <p:txBody>
          <a:bodyPr/>
          <a:lstStyle/>
          <a:p>
            <a:r>
              <a:rPr lang="vi-VN"/>
              <a:t>Sơ đồ chân 74HC595</a:t>
            </a:r>
            <a:endParaRPr lang="en-US"/>
          </a:p>
        </p:txBody>
      </p:sp>
      <p:sp>
        <p:nvSpPr>
          <p:cNvPr id="4" name="Content Placeholder 3">
            <a:extLst>
              <a:ext uri="{FF2B5EF4-FFF2-40B4-BE49-F238E27FC236}">
                <a16:creationId xmlns:a16="http://schemas.microsoft.com/office/drawing/2014/main" id="{FC9A3BCD-AFEB-F5AA-0FEE-43E6213668A7}"/>
              </a:ext>
            </a:extLst>
          </p:cNvPr>
          <p:cNvSpPr>
            <a:spLocks noGrp="1"/>
          </p:cNvSpPr>
          <p:nvPr>
            <p:ph idx="1"/>
          </p:nvPr>
        </p:nvSpPr>
        <p:spPr/>
        <p:txBody>
          <a:bodyPr/>
          <a:lstStyle/>
          <a:p>
            <a:pPr algn="l"/>
            <a:r>
              <a:rPr lang="vi-VN" b="0" i="0">
                <a:solidFill>
                  <a:srgbClr val="444444"/>
                </a:solidFill>
                <a:effectLst/>
                <a:latin typeface="Arial" panose="020B0604020202020204" pitchFamily="34" charset="0"/>
              </a:rPr>
              <a:t>74HC595 là một thanh ghi dịch (shift register) hoạt động trên giao thức nối tiếp vào song song ra (Serial IN Parallel OUT).</a:t>
            </a:r>
          </a:p>
          <a:p>
            <a:pPr algn="l"/>
            <a:r>
              <a:rPr lang="vi-VN" b="0" i="0">
                <a:solidFill>
                  <a:srgbClr val="444444"/>
                </a:solidFill>
                <a:effectLst/>
                <a:latin typeface="Arial" panose="020B0604020202020204" pitchFamily="34" charset="0"/>
              </a:rPr>
              <a:t>Nó nhận dữ liệu nối tiếp từ vi điều khiển và sau đó gửi dữ liệu này qua các chân song song.</a:t>
            </a:r>
          </a:p>
          <a:p>
            <a:pPr algn="l"/>
            <a:r>
              <a:rPr lang="vi-VN" b="0" i="0">
                <a:solidFill>
                  <a:srgbClr val="444444"/>
                </a:solidFill>
                <a:effectLst/>
                <a:latin typeface="Arial" panose="020B0604020202020204" pitchFamily="34" charset="0"/>
              </a:rPr>
              <a:t>Có thể tăng 8 chân đầu ra bằng cách sử dụng chip đơn.</a:t>
            </a:r>
          </a:p>
          <a:p>
            <a:pPr algn="l"/>
            <a:r>
              <a:rPr lang="vi-VN" b="0" i="0">
                <a:solidFill>
                  <a:srgbClr val="444444"/>
                </a:solidFill>
                <a:effectLst/>
                <a:latin typeface="Arial" panose="020B0604020202020204" pitchFamily="34" charset="0"/>
              </a:rPr>
              <a:t>Cũng có thể kết nối song song nhiều hơn 1 thanh ghi dịch.</a:t>
            </a:r>
          </a:p>
          <a:p>
            <a:pPr algn="l"/>
            <a:r>
              <a:rPr lang="vi-VN" b="0" i="0">
                <a:solidFill>
                  <a:srgbClr val="444444"/>
                </a:solidFill>
                <a:effectLst/>
                <a:latin typeface="Arial" panose="020B0604020202020204" pitchFamily="34" charset="0"/>
              </a:rPr>
              <a:t>Giả sử đã kết nối ba thanh ghi dịch với bộ vi điều khiển, các chân đầu ra được tăng lên 8 x 3 = 24.</a:t>
            </a:r>
          </a:p>
          <a:p>
            <a:pPr marL="0" indent="0">
              <a:buNone/>
            </a:pPr>
            <a:endParaRPr lang="en-US"/>
          </a:p>
        </p:txBody>
      </p:sp>
    </p:spTree>
    <p:extLst>
      <p:ext uri="{BB962C8B-B14F-4D97-AF65-F5344CB8AC3E}">
        <p14:creationId xmlns:p14="http://schemas.microsoft.com/office/powerpoint/2010/main" val="85296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314B-F329-7E43-6EDC-BC1A03CF8272}"/>
              </a:ext>
            </a:extLst>
          </p:cNvPr>
          <p:cNvSpPr>
            <a:spLocks noGrp="1"/>
          </p:cNvSpPr>
          <p:nvPr>
            <p:ph type="title"/>
          </p:nvPr>
        </p:nvSpPr>
        <p:spPr/>
        <p:txBody>
          <a:bodyPr/>
          <a:lstStyle/>
          <a:p>
            <a:r>
              <a:rPr lang="vi-VN"/>
              <a:t>Sơ đồ chân 74HC595</a:t>
            </a:r>
            <a:endParaRPr lang="en-US"/>
          </a:p>
        </p:txBody>
      </p:sp>
      <p:pic>
        <p:nvPicPr>
          <p:cNvPr id="5" name="Content Placeholder 4">
            <a:extLst>
              <a:ext uri="{FF2B5EF4-FFF2-40B4-BE49-F238E27FC236}">
                <a16:creationId xmlns:a16="http://schemas.microsoft.com/office/drawing/2014/main" id="{4BDB8E05-97DB-B53C-47C7-A8341F109CE7}"/>
              </a:ext>
            </a:extLst>
          </p:cNvPr>
          <p:cNvPicPr>
            <a:picLocks noGrp="1" noChangeAspect="1"/>
          </p:cNvPicPr>
          <p:nvPr>
            <p:ph idx="1"/>
          </p:nvPr>
        </p:nvPicPr>
        <p:blipFill>
          <a:blip r:embed="rId2"/>
          <a:stretch>
            <a:fillRect/>
          </a:stretch>
        </p:blipFill>
        <p:spPr>
          <a:xfrm>
            <a:off x="1163183" y="1724025"/>
            <a:ext cx="6065160" cy="3810000"/>
          </a:xfrm>
        </p:spPr>
      </p:pic>
      <p:pic>
        <p:nvPicPr>
          <p:cNvPr id="4098" name="Picture 2">
            <a:extLst>
              <a:ext uri="{FF2B5EF4-FFF2-40B4-BE49-F238E27FC236}">
                <a16:creationId xmlns:a16="http://schemas.microsoft.com/office/drawing/2014/main" id="{08DE5D4A-51F9-F814-D730-4C1FFB9B7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304" y="1961535"/>
            <a:ext cx="3670788"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09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9B78-0005-4544-A94A-0419CBB4798C}"/>
              </a:ext>
            </a:extLst>
          </p:cNvPr>
          <p:cNvSpPr>
            <a:spLocks noGrp="1"/>
          </p:cNvSpPr>
          <p:nvPr>
            <p:ph type="title"/>
          </p:nvPr>
        </p:nvSpPr>
        <p:spPr>
          <a:xfrm>
            <a:off x="1295399" y="0"/>
            <a:ext cx="9601200" cy="1142385"/>
          </a:xfrm>
        </p:spPr>
        <p:txBody>
          <a:bodyPr/>
          <a:lstStyle/>
          <a:p>
            <a:r>
              <a:rPr lang="en-US"/>
              <a:t>Shift Register</a:t>
            </a:r>
          </a:p>
        </p:txBody>
      </p:sp>
      <p:pic>
        <p:nvPicPr>
          <p:cNvPr id="7" name="Content Placeholder 6">
            <a:extLst>
              <a:ext uri="{FF2B5EF4-FFF2-40B4-BE49-F238E27FC236}">
                <a16:creationId xmlns:a16="http://schemas.microsoft.com/office/drawing/2014/main" id="{89EB4FC2-C3A0-4D7E-8AE5-372DD55BBE3A}"/>
              </a:ext>
            </a:extLst>
          </p:cNvPr>
          <p:cNvPicPr>
            <a:picLocks noGrp="1" noChangeAspect="1"/>
          </p:cNvPicPr>
          <p:nvPr>
            <p:ph idx="1"/>
          </p:nvPr>
        </p:nvPicPr>
        <p:blipFill>
          <a:blip r:embed="rId2"/>
          <a:stretch>
            <a:fillRect/>
          </a:stretch>
        </p:blipFill>
        <p:spPr>
          <a:xfrm>
            <a:off x="2065419" y="1142385"/>
            <a:ext cx="7562397" cy="4648815"/>
          </a:xfrm>
        </p:spPr>
      </p:pic>
    </p:spTree>
    <p:extLst>
      <p:ext uri="{BB962C8B-B14F-4D97-AF65-F5344CB8AC3E}">
        <p14:creationId xmlns:p14="http://schemas.microsoft.com/office/powerpoint/2010/main" val="325861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468</TotalTime>
  <Words>526</Words>
  <Application>Microsoft Office PowerPoint</Application>
  <PresentationFormat>Widescreen</PresentationFormat>
  <Paragraphs>50</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Tahoma</vt:lpstr>
      <vt:lpstr>Verdana</vt:lpstr>
      <vt:lpstr>Diamond Grid 16x9</vt:lpstr>
      <vt:lpstr>Arduino Projects</vt:lpstr>
      <vt:lpstr>Nội Dung Chính</vt:lpstr>
      <vt:lpstr>Measuring light and color</vt:lpstr>
      <vt:lpstr>Using the Breadboard to built a simple circuit</vt:lpstr>
      <vt:lpstr>Fritzing View of Breadboard Circuit</vt:lpstr>
      <vt:lpstr>AnalogWrite</vt:lpstr>
      <vt:lpstr>Sơ đồ chân 74HC595</vt:lpstr>
      <vt:lpstr>Sơ đồ chân 74HC595</vt:lpstr>
      <vt:lpstr>Shift Register</vt:lpstr>
      <vt:lpstr>Shift Register</vt:lpstr>
      <vt:lpstr>Shift Register</vt:lpstr>
      <vt:lpstr>RGB LED</vt:lpstr>
      <vt:lpstr>Dùng Thư Viện</vt:lpstr>
      <vt:lpstr>Dùng Thư Viện</vt:lpstr>
      <vt:lpstr>INPUT</vt:lpstr>
      <vt:lpstr>Switch</vt:lpstr>
      <vt:lpstr>Button</vt:lpstr>
      <vt:lpstr>Button</vt:lpstr>
      <vt:lpstr>Button</vt:lpstr>
      <vt:lpstr>Xác định trạng thái của một nút nhấn (button) </vt:lpstr>
      <vt:lpstr>Button</vt:lpstr>
      <vt:lpstr>Software debouncing</vt:lpstr>
      <vt:lpstr>Software debouncing</vt:lpstr>
      <vt:lpstr>Analog input - read the state of a potentiometer</vt:lpstr>
      <vt:lpstr>Photoresistor</vt:lpstr>
      <vt:lpstr>Photoresistor</vt:lpstr>
      <vt:lpstr>Photoresistor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Prototyping basic, Arduino Projects:</dc:title>
  <dc:creator>Mai Van Phuong Vu</dc:creator>
  <cp:lastModifiedBy>Shiro</cp:lastModifiedBy>
  <cp:revision>16</cp:revision>
  <dcterms:created xsi:type="dcterms:W3CDTF">2022-03-16T09:40:04Z</dcterms:created>
  <dcterms:modified xsi:type="dcterms:W3CDTF">2023-11-13T07:27:54Z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