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56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09977-7CFC-4975-DD86-185F35EBB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DB3747-F7B2-2D5B-B876-CB3171221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72F3AB-2CCF-B1F5-10ED-38B34971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B7E-4F3A-4BD6-9B7B-17269E282176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B6A50F-2925-0421-7D25-9959580A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90F67-5DD1-C194-8FFD-3249BA01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B511-A2DB-4433-887F-E8C1326B1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13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D8467-539A-47F6-FC69-59124F5C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4362F5-E74B-4E68-B24D-5A30272C3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52F1CC-4111-D8B2-C959-5D3CFD0E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B7E-4F3A-4BD6-9B7B-17269E282176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F4A13-F41E-88DF-95B0-465D1243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0850C-2269-89B4-F509-2D15E4EB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B511-A2DB-4433-887F-E8C1326B1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53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EC5031-42A1-C474-8433-766AF23B6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8DD8D3-2C57-FF07-ECA4-ABAFC98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291089-D28D-0A40-2F9D-FFA58CF1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B7E-4F3A-4BD6-9B7B-17269E282176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8B358C-AA11-03B2-A802-87D2A4A0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67ABA-FE88-964D-BB95-784D14E0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B511-A2DB-4433-887F-E8C1326B1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2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DAAAB-1100-2EC9-A510-07A3A9B4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8B98C-4D7C-5B43-8526-4313DFE4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3A01B4-82CA-5DBF-E947-3DA6532B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B7E-4F3A-4BD6-9B7B-17269E282176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E01FA-7C3B-A726-3A7F-D75AB632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D5EB2A-3990-C5F5-27FF-B5BE7BEB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B511-A2DB-4433-887F-E8C1326B1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56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B8A80-34D4-78F6-B81C-281608BD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1AA85-6559-4235-F534-1286B6C27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546D6C-C636-6BE3-51B4-92F01FFC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B7E-4F3A-4BD6-9B7B-17269E282176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E90C90-62C3-2334-7866-5E4D10BC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445016-F9AF-1C74-EF4B-72AD6B1C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B511-A2DB-4433-887F-E8C1326B1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9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632EF-9EDB-DFB7-1793-72789447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32CAB8-BA38-FA13-ABF3-B5126944D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ECFCD8-F7FB-DB0F-91DF-BB52C54C1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8C9CFC-0185-6A42-11E2-840BB7B3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B7E-4F3A-4BD6-9B7B-17269E282176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E95A48-4903-19E3-1E8F-62B12F51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FB8113-A40B-0872-14F5-B17DF536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B511-A2DB-4433-887F-E8C1326B1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4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7C869-00B7-3A83-6BEB-D1371409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9CDBB4-35C6-A355-C9EE-F1C81E19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449FD5-CE21-4CBE-5ED5-91860C82C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FF146D-C374-DD11-D353-321D487B4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595F14-3E53-DF23-C2A7-766470C79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8F0044-052C-5778-5E6C-65F6D1C0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B7E-4F3A-4BD6-9B7B-17269E282176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5748CCD-D6AF-A084-2FF4-799C7999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2E45D3-C021-D9EE-3961-39CA81B7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B511-A2DB-4433-887F-E8C1326B1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0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FDB37-E2D9-0505-2103-D810B10E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6E6A52-6422-17A7-C7FD-C35D0CC5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B7E-4F3A-4BD6-9B7B-17269E282176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23E27E-F9C1-468A-04BF-B19CF39B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ECEF76-E281-4BAD-E280-A76E63BF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B511-A2DB-4433-887F-E8C1326B1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17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BF90CE-8600-114B-A188-58ACCA6D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B7E-4F3A-4BD6-9B7B-17269E282176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91D090-7817-F71C-825A-34345704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DCBD5A-5BD0-55CD-9EF8-32E73602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B511-A2DB-4433-887F-E8C1326B1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33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3AF5E-72FD-E67A-C2A8-B523B96D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33886-9814-D3E8-6504-F89ACD78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8B7AA4-A88B-72A3-4CE8-9E4112C60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876436-9063-6E5B-13CF-C24A988B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B7E-4F3A-4BD6-9B7B-17269E282176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AA1B2B-EA23-47CB-5F81-A84FC547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497BE6-3951-9BB2-A664-0B5B7BC1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B511-A2DB-4433-887F-E8C1326B1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87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2BA4C-B279-CBE0-F7DD-7FABAB1B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FDB327-CC82-2F2C-9B2F-91EAA0565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6EC4E6-7E49-E6CF-3E65-6BD773B4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E0A4EB-E790-FEC7-7210-7B0C9BC3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5B7E-4F3A-4BD6-9B7B-17269E282176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EE7BAE-B2D7-E4B7-2861-4314567E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13EA31-709E-3AB9-FE21-A208003C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4B511-A2DB-4433-887F-E8C1326B1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75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81B571-2A59-9F17-CA32-2A3BA2F7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F1963-6C27-1345-6962-30D0F8C8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0C1A18-5CD0-C810-2AFB-709AE84FC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C5B7E-4F3A-4BD6-9B7B-17269E282176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B80C8A-AF55-5446-EE77-79F74D5D6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65AF5-01CD-A7EE-9A29-1E829A974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04B511-A2DB-4433-887F-E8C1326B11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82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Cartoon, Kunst, Kinderkunst, Zeichnung enthält.&#10;&#10;KI-generierte Inhalte können fehlerhaft sein.">
            <a:extLst>
              <a:ext uri="{FF2B5EF4-FFF2-40B4-BE49-F238E27FC236}">
                <a16:creationId xmlns:a16="http://schemas.microsoft.com/office/drawing/2014/main" id="{F15AB1B8-05D2-A8B5-A15E-8600EA1C87D9}"/>
              </a:ext>
            </a:extLst>
          </p:cNvPr>
          <p:cNvPicPr>
            <a:picLocks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98" b="5852"/>
          <a:stretch/>
        </p:blipFill>
        <p:spPr>
          <a:xfrm>
            <a:off x="21" y="0"/>
            <a:ext cx="12191979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EF96680-8D71-922D-A5A4-67B4CA7C60CB}"/>
              </a:ext>
            </a:extLst>
          </p:cNvPr>
          <p:cNvSpPr txBox="1"/>
          <p:nvPr/>
        </p:nvSpPr>
        <p:spPr>
          <a:xfrm>
            <a:off x="440267" y="254000"/>
            <a:ext cx="9592733" cy="1219200"/>
          </a:xfrm>
          <a:custGeom>
            <a:avLst/>
            <a:gdLst>
              <a:gd name="connsiteX0" fmla="*/ 0 w 9592733"/>
              <a:gd name="connsiteY0" fmla="*/ 0 h 1219200"/>
              <a:gd name="connsiteX1" fmla="*/ 9592733 w 9592733"/>
              <a:gd name="connsiteY1" fmla="*/ 0 h 1219200"/>
              <a:gd name="connsiteX2" fmla="*/ 9592733 w 9592733"/>
              <a:gd name="connsiteY2" fmla="*/ 1219200 h 1219200"/>
              <a:gd name="connsiteX3" fmla="*/ 0 w 9592733"/>
              <a:gd name="connsiteY3" fmla="*/ 1219200 h 1219200"/>
              <a:gd name="connsiteX4" fmla="*/ 0 w 9592733"/>
              <a:gd name="connsiteY4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2733" h="1219200" extrusionOk="0">
                <a:moveTo>
                  <a:pt x="0" y="0"/>
                </a:moveTo>
                <a:cubicBezTo>
                  <a:pt x="2726712" y="-5264"/>
                  <a:pt x="6056093" y="84467"/>
                  <a:pt x="9592733" y="0"/>
                </a:cubicBezTo>
                <a:cubicBezTo>
                  <a:pt x="9637600" y="129961"/>
                  <a:pt x="9607563" y="728207"/>
                  <a:pt x="9592733" y="1219200"/>
                </a:cubicBezTo>
                <a:cubicBezTo>
                  <a:pt x="8203003" y="1325520"/>
                  <a:pt x="998412" y="1211551"/>
                  <a:pt x="0" y="1219200"/>
                </a:cubicBezTo>
                <a:cubicBezTo>
                  <a:pt x="-68656" y="614628"/>
                  <a:pt x="-48279" y="480128"/>
                  <a:pt x="0" y="0"/>
                </a:cubicBezTo>
                <a:close/>
              </a:path>
            </a:pathLst>
          </a:cu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de-DE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Erkundung des Google Play Store-Datensatzes </a:t>
            </a:r>
          </a:p>
          <a:p>
            <a:r>
              <a:rPr lang="de-DE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durch Datenvisualisierungstechniken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ABF860A-82B2-EF77-043A-4AF60BDD1341}"/>
              </a:ext>
            </a:extLst>
          </p:cNvPr>
          <p:cNvSpPr txBox="1"/>
          <p:nvPr/>
        </p:nvSpPr>
        <p:spPr>
          <a:xfrm>
            <a:off x="8016240" y="5913120"/>
            <a:ext cx="48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Bernardo, Eduard, Ida, Michael</a:t>
            </a:r>
          </a:p>
        </p:txBody>
      </p:sp>
    </p:spTree>
    <p:extLst>
      <p:ext uri="{BB962C8B-B14F-4D97-AF65-F5344CB8AC3E}">
        <p14:creationId xmlns:p14="http://schemas.microsoft.com/office/powerpoint/2010/main" val="233646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nhaltsplatzhalter 8" descr="Ein Bild, das Entwurf, lila, Kunst enthält.&#10;&#10;KI-generierte Inhalte können fehlerhaft sein.">
            <a:extLst>
              <a:ext uri="{FF2B5EF4-FFF2-40B4-BE49-F238E27FC236}">
                <a16:creationId xmlns:a16="http://schemas.microsoft.com/office/drawing/2014/main" id="{9DAA8BA9-FD93-6514-3266-19C153358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4" b="7873"/>
          <a:stretch/>
        </p:blipFill>
        <p:spPr>
          <a:xfrm rot="10800000">
            <a:off x="2555441" y="10"/>
            <a:ext cx="966964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ontent Placeholder 30">
            <a:extLst>
              <a:ext uri="{FF2B5EF4-FFF2-40B4-BE49-F238E27FC236}">
                <a16:creationId xmlns:a16="http://schemas.microsoft.com/office/drawing/2014/main" id="{B8A84073-356A-758A-F3E0-074970826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3" y="605400"/>
            <a:ext cx="4064000" cy="3932732"/>
          </a:xfrm>
          <a:custGeom>
            <a:avLst/>
            <a:gdLst>
              <a:gd name="connsiteX0" fmla="*/ 0 w 4064000"/>
              <a:gd name="connsiteY0" fmla="*/ 0 h 3932732"/>
              <a:gd name="connsiteX1" fmla="*/ 539931 w 4064000"/>
              <a:gd name="connsiteY1" fmla="*/ 0 h 3932732"/>
              <a:gd name="connsiteX2" fmla="*/ 998583 w 4064000"/>
              <a:gd name="connsiteY2" fmla="*/ 0 h 3932732"/>
              <a:gd name="connsiteX3" fmla="*/ 1660434 w 4064000"/>
              <a:gd name="connsiteY3" fmla="*/ 0 h 3932732"/>
              <a:gd name="connsiteX4" fmla="*/ 2200366 w 4064000"/>
              <a:gd name="connsiteY4" fmla="*/ 0 h 3932732"/>
              <a:gd name="connsiteX5" fmla="*/ 2740297 w 4064000"/>
              <a:gd name="connsiteY5" fmla="*/ 0 h 3932732"/>
              <a:gd name="connsiteX6" fmla="*/ 3402149 w 4064000"/>
              <a:gd name="connsiteY6" fmla="*/ 0 h 3932732"/>
              <a:gd name="connsiteX7" fmla="*/ 4064000 w 4064000"/>
              <a:gd name="connsiteY7" fmla="*/ 0 h 3932732"/>
              <a:gd name="connsiteX8" fmla="*/ 4064000 w 4064000"/>
              <a:gd name="connsiteY8" fmla="*/ 640473 h 3932732"/>
              <a:gd name="connsiteX9" fmla="*/ 4064000 w 4064000"/>
              <a:gd name="connsiteY9" fmla="*/ 1123638 h 3932732"/>
              <a:gd name="connsiteX10" fmla="*/ 4064000 w 4064000"/>
              <a:gd name="connsiteY10" fmla="*/ 1606802 h 3932732"/>
              <a:gd name="connsiteX11" fmla="*/ 4064000 w 4064000"/>
              <a:gd name="connsiteY11" fmla="*/ 2168621 h 3932732"/>
              <a:gd name="connsiteX12" fmla="*/ 4064000 w 4064000"/>
              <a:gd name="connsiteY12" fmla="*/ 2769767 h 3932732"/>
              <a:gd name="connsiteX13" fmla="*/ 4064000 w 4064000"/>
              <a:gd name="connsiteY13" fmla="*/ 3213604 h 3932732"/>
              <a:gd name="connsiteX14" fmla="*/ 4064000 w 4064000"/>
              <a:gd name="connsiteY14" fmla="*/ 3932732 h 3932732"/>
              <a:gd name="connsiteX15" fmla="*/ 3483429 w 4064000"/>
              <a:gd name="connsiteY15" fmla="*/ 3932732 h 3932732"/>
              <a:gd name="connsiteX16" fmla="*/ 2902857 w 4064000"/>
              <a:gd name="connsiteY16" fmla="*/ 3932732 h 3932732"/>
              <a:gd name="connsiteX17" fmla="*/ 2241006 w 4064000"/>
              <a:gd name="connsiteY17" fmla="*/ 3932732 h 3932732"/>
              <a:gd name="connsiteX18" fmla="*/ 1660434 w 4064000"/>
              <a:gd name="connsiteY18" fmla="*/ 3932732 h 3932732"/>
              <a:gd name="connsiteX19" fmla="*/ 1201783 w 4064000"/>
              <a:gd name="connsiteY19" fmla="*/ 3932732 h 3932732"/>
              <a:gd name="connsiteX20" fmla="*/ 702491 w 4064000"/>
              <a:gd name="connsiteY20" fmla="*/ 3932732 h 3932732"/>
              <a:gd name="connsiteX21" fmla="*/ 0 w 4064000"/>
              <a:gd name="connsiteY21" fmla="*/ 3932732 h 3932732"/>
              <a:gd name="connsiteX22" fmla="*/ 0 w 4064000"/>
              <a:gd name="connsiteY22" fmla="*/ 3370913 h 3932732"/>
              <a:gd name="connsiteX23" fmla="*/ 0 w 4064000"/>
              <a:gd name="connsiteY23" fmla="*/ 2809094 h 3932732"/>
              <a:gd name="connsiteX24" fmla="*/ 0 w 4064000"/>
              <a:gd name="connsiteY24" fmla="*/ 2286603 h 3932732"/>
              <a:gd name="connsiteX25" fmla="*/ 0 w 4064000"/>
              <a:gd name="connsiteY25" fmla="*/ 1842766 h 3932732"/>
              <a:gd name="connsiteX26" fmla="*/ 0 w 4064000"/>
              <a:gd name="connsiteY26" fmla="*/ 1398929 h 3932732"/>
              <a:gd name="connsiteX27" fmla="*/ 0 w 4064000"/>
              <a:gd name="connsiteY27" fmla="*/ 797783 h 3932732"/>
              <a:gd name="connsiteX28" fmla="*/ 0 w 4064000"/>
              <a:gd name="connsiteY28" fmla="*/ 0 h 393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64000" h="3932732" extrusionOk="0">
                <a:moveTo>
                  <a:pt x="0" y="0"/>
                </a:moveTo>
                <a:cubicBezTo>
                  <a:pt x="122380" y="-1822"/>
                  <a:pt x="270800" y="46312"/>
                  <a:pt x="539931" y="0"/>
                </a:cubicBezTo>
                <a:cubicBezTo>
                  <a:pt x="809062" y="-46312"/>
                  <a:pt x="860691" y="45977"/>
                  <a:pt x="998583" y="0"/>
                </a:cubicBezTo>
                <a:cubicBezTo>
                  <a:pt x="1136475" y="-45977"/>
                  <a:pt x="1374392" y="61902"/>
                  <a:pt x="1660434" y="0"/>
                </a:cubicBezTo>
                <a:cubicBezTo>
                  <a:pt x="1946476" y="-61902"/>
                  <a:pt x="1979343" y="63951"/>
                  <a:pt x="2200366" y="0"/>
                </a:cubicBezTo>
                <a:cubicBezTo>
                  <a:pt x="2421389" y="-63951"/>
                  <a:pt x="2562060" y="41270"/>
                  <a:pt x="2740297" y="0"/>
                </a:cubicBezTo>
                <a:cubicBezTo>
                  <a:pt x="2918534" y="-41270"/>
                  <a:pt x="3178563" y="51425"/>
                  <a:pt x="3402149" y="0"/>
                </a:cubicBezTo>
                <a:cubicBezTo>
                  <a:pt x="3625735" y="-51425"/>
                  <a:pt x="3929367" y="17736"/>
                  <a:pt x="4064000" y="0"/>
                </a:cubicBezTo>
                <a:cubicBezTo>
                  <a:pt x="4138154" y="203746"/>
                  <a:pt x="3998759" y="503649"/>
                  <a:pt x="4064000" y="640473"/>
                </a:cubicBezTo>
                <a:cubicBezTo>
                  <a:pt x="4129241" y="777297"/>
                  <a:pt x="4036393" y="981753"/>
                  <a:pt x="4064000" y="1123638"/>
                </a:cubicBezTo>
                <a:cubicBezTo>
                  <a:pt x="4091607" y="1265524"/>
                  <a:pt x="4022082" y="1383222"/>
                  <a:pt x="4064000" y="1606802"/>
                </a:cubicBezTo>
                <a:cubicBezTo>
                  <a:pt x="4105918" y="1830382"/>
                  <a:pt x="4057783" y="1999684"/>
                  <a:pt x="4064000" y="2168621"/>
                </a:cubicBezTo>
                <a:cubicBezTo>
                  <a:pt x="4070217" y="2337558"/>
                  <a:pt x="4010455" y="2636662"/>
                  <a:pt x="4064000" y="2769767"/>
                </a:cubicBezTo>
                <a:cubicBezTo>
                  <a:pt x="4117545" y="2902872"/>
                  <a:pt x="4050731" y="2999391"/>
                  <a:pt x="4064000" y="3213604"/>
                </a:cubicBezTo>
                <a:cubicBezTo>
                  <a:pt x="4077269" y="3427817"/>
                  <a:pt x="4034773" y="3740540"/>
                  <a:pt x="4064000" y="3932732"/>
                </a:cubicBezTo>
                <a:cubicBezTo>
                  <a:pt x="3809179" y="3949048"/>
                  <a:pt x="3612794" y="3867129"/>
                  <a:pt x="3483429" y="3932732"/>
                </a:cubicBezTo>
                <a:cubicBezTo>
                  <a:pt x="3354064" y="3998335"/>
                  <a:pt x="3192530" y="3912254"/>
                  <a:pt x="2902857" y="3932732"/>
                </a:cubicBezTo>
                <a:cubicBezTo>
                  <a:pt x="2613184" y="3953210"/>
                  <a:pt x="2442367" y="3881457"/>
                  <a:pt x="2241006" y="3932732"/>
                </a:cubicBezTo>
                <a:cubicBezTo>
                  <a:pt x="2039645" y="3984007"/>
                  <a:pt x="1817164" y="3924751"/>
                  <a:pt x="1660434" y="3932732"/>
                </a:cubicBezTo>
                <a:cubicBezTo>
                  <a:pt x="1503704" y="3940713"/>
                  <a:pt x="1331320" y="3895130"/>
                  <a:pt x="1201783" y="3932732"/>
                </a:cubicBezTo>
                <a:cubicBezTo>
                  <a:pt x="1072246" y="3970334"/>
                  <a:pt x="843948" y="3882922"/>
                  <a:pt x="702491" y="3932732"/>
                </a:cubicBezTo>
                <a:cubicBezTo>
                  <a:pt x="561034" y="3982542"/>
                  <a:pt x="320808" y="3848953"/>
                  <a:pt x="0" y="3932732"/>
                </a:cubicBezTo>
                <a:cubicBezTo>
                  <a:pt x="-44155" y="3701236"/>
                  <a:pt x="66693" y="3611129"/>
                  <a:pt x="0" y="3370913"/>
                </a:cubicBezTo>
                <a:cubicBezTo>
                  <a:pt x="-66693" y="3130697"/>
                  <a:pt x="40581" y="2974371"/>
                  <a:pt x="0" y="2809094"/>
                </a:cubicBezTo>
                <a:cubicBezTo>
                  <a:pt x="-40581" y="2643817"/>
                  <a:pt x="32468" y="2420781"/>
                  <a:pt x="0" y="2286603"/>
                </a:cubicBezTo>
                <a:cubicBezTo>
                  <a:pt x="-32468" y="2152425"/>
                  <a:pt x="2232" y="1974548"/>
                  <a:pt x="0" y="1842766"/>
                </a:cubicBezTo>
                <a:cubicBezTo>
                  <a:pt x="-2232" y="1710984"/>
                  <a:pt x="30907" y="1536524"/>
                  <a:pt x="0" y="1398929"/>
                </a:cubicBezTo>
                <a:cubicBezTo>
                  <a:pt x="-30907" y="1261334"/>
                  <a:pt x="46934" y="1033289"/>
                  <a:pt x="0" y="797783"/>
                </a:cubicBezTo>
                <a:cubicBezTo>
                  <a:pt x="-46934" y="562277"/>
                  <a:pt x="77728" y="223712"/>
                  <a:pt x="0" y="0"/>
                </a:cubicBezTo>
                <a:close/>
              </a:path>
            </a:pathLst>
          </a:custGeom>
          <a:noFill/>
          <a:ln w="9525" cap="flat" cmpd="dbl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de-DE" sz="2000" b="1" dirty="0">
                <a:solidFill>
                  <a:schemeClr val="accent5">
                    <a:lumMod val="75000"/>
                  </a:schemeClr>
                </a:solidFill>
              </a:rPr>
              <a:t>Inhalt</a:t>
            </a:r>
          </a:p>
          <a:p>
            <a:pPr>
              <a:buFont typeface="+mj-lt"/>
              <a:buAutoNum type="arabicPeriod"/>
            </a:pP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Überblick über den Google Play Store-Datensatz</a:t>
            </a:r>
          </a:p>
          <a:p>
            <a:pPr>
              <a:buFont typeface="+mj-lt"/>
              <a:buAutoNum type="arabicPeriod"/>
            </a:pP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Wichtige Merkmale des Datensatzes erklärt</a:t>
            </a:r>
          </a:p>
          <a:p>
            <a:pPr>
              <a:buFont typeface="+mj-lt"/>
              <a:buAutoNum type="arabicPeriod"/>
            </a:pP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Datenvisualisierung mit </a:t>
            </a:r>
            <a:r>
              <a:rPr lang="de-DE" sz="2000" dirty="0" err="1">
                <a:solidFill>
                  <a:schemeClr val="accent5">
                    <a:lumMod val="75000"/>
                  </a:schemeClr>
                </a:solidFill>
              </a:rPr>
              <a:t>Streamlit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 (Live-Demo)</a:t>
            </a:r>
          </a:p>
          <a:p>
            <a:pPr>
              <a:buFont typeface="+mj-lt"/>
              <a:buAutoNum type="arabicPeriod"/>
            </a:pP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Erkenntnisse aus unserer Analyse</a:t>
            </a:r>
          </a:p>
          <a:p>
            <a:pPr>
              <a:buFont typeface="+mj-lt"/>
              <a:buAutoNum type="arabicPeriod"/>
            </a:pP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Vielen Dank für Ihre Aufmerksamkeit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630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Kunst, Zeichnung, Cartoon enthält.&#10;&#10;KI-generierte Inhalte können fehlerhaft sein.">
            <a:extLst>
              <a:ext uri="{FF2B5EF4-FFF2-40B4-BE49-F238E27FC236}">
                <a16:creationId xmlns:a16="http://schemas.microsoft.com/office/drawing/2014/main" id="{920C0F6A-AD96-011F-67F9-D8C153ADD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3" r="25613"/>
          <a:stretch/>
        </p:blipFill>
        <p:spPr>
          <a:xfrm rot="10800000">
            <a:off x="0" y="-1"/>
            <a:ext cx="12192000" cy="685800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A3DF677-5E79-9609-14D1-F83B4292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240" y="101598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Überblick über den Google Play Store-Datensatz</a:t>
            </a:r>
            <a:endParaRPr lang="de-DE" sz="4000" i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A2DB72-447E-BBA9-0068-2981DA4F1BEB}"/>
              </a:ext>
            </a:extLst>
          </p:cNvPr>
          <p:cNvSpPr txBox="1"/>
          <p:nvPr/>
        </p:nvSpPr>
        <p:spPr>
          <a:xfrm>
            <a:off x="2072640" y="1057829"/>
            <a:ext cx="979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Wichtige Aspekte des Google Play Store-Datensatzes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3D678B4-BF21-2C57-F924-0CE17C407567}"/>
              </a:ext>
            </a:extLst>
          </p:cNvPr>
          <p:cNvSpPr txBox="1"/>
          <p:nvPr/>
        </p:nvSpPr>
        <p:spPr>
          <a:xfrm>
            <a:off x="2694940" y="2065089"/>
            <a:ext cx="4028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Zusammensetzung des Datensatzes:</a:t>
            </a:r>
            <a:r>
              <a:rPr lang="de-DE" dirty="0"/>
              <a:t> Der Datensatz enthält Informationen zu über 9.000 Apps, darunter App-Namen, Kategorien, Bewertungen und Rezensionen aus verschiedenen Genres (z. B. Spiele, Bildung, Produktivität).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04F3509-022D-9014-AD97-3D4104C35D2B}"/>
              </a:ext>
            </a:extLst>
          </p:cNvPr>
          <p:cNvSpPr txBox="1"/>
          <p:nvPr/>
        </p:nvSpPr>
        <p:spPr>
          <a:xfrm>
            <a:off x="7586980" y="1836865"/>
            <a:ext cx="4175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/>
              <a:t>Bedeutung der Analyse:</a:t>
            </a:r>
            <a:r>
              <a:rPr lang="de-DE" dirty="0"/>
              <a:t> Das Verständnis dieses Datensatzes ermöglicht es Entwicklern, Vermarktern und Forschern, Nutzertrends, Marktanforderungen und die Wettbewerbssituation zu erkennen. Diese Erkenntnisse unterstützen die Entwicklung und Vermarktung von Apps.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740C271-52A8-FA3E-8D77-F699E8F3E4B0}"/>
              </a:ext>
            </a:extLst>
          </p:cNvPr>
          <p:cNvSpPr txBox="1"/>
          <p:nvPr/>
        </p:nvSpPr>
        <p:spPr>
          <a:xfrm>
            <a:off x="5689600" y="4800695"/>
            <a:ext cx="4351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/>
              <a:t>Datenquelle:</a:t>
            </a:r>
            <a:r>
              <a:rPr lang="de-DE" dirty="0"/>
              <a:t> Dieser </a:t>
            </a:r>
            <a:r>
              <a:rPr lang="de-DE" dirty="0" err="1"/>
              <a:t>Kaggle</a:t>
            </a:r>
            <a:r>
              <a:rPr lang="de-DE" dirty="0"/>
              <a:t>-Datensatz enthält Benutzerbewertungen und -rezensionen und bietet wertvolle Einblicke in die Zufriedenheit der Nutzer und die App-Performance.</a:t>
            </a:r>
          </a:p>
        </p:txBody>
      </p:sp>
    </p:spTree>
    <p:extLst>
      <p:ext uri="{BB962C8B-B14F-4D97-AF65-F5344CB8AC3E}">
        <p14:creationId xmlns:p14="http://schemas.microsoft.com/office/powerpoint/2010/main" val="421642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 descr="Ein Bild, das lila, Kunst, Blume enthält.&#10;&#10;KI-generierte Inhalte können fehlerhaft sein.">
            <a:extLst>
              <a:ext uri="{FF2B5EF4-FFF2-40B4-BE49-F238E27FC236}">
                <a16:creationId xmlns:a16="http://schemas.microsoft.com/office/drawing/2014/main" id="{487BAA6E-8D63-9074-5422-E61A29DC2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7" t="65475" r="10346"/>
          <a:stretch/>
        </p:blipFill>
        <p:spPr>
          <a:xfrm rot="10800000">
            <a:off x="0" y="0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05852B-3EC8-6395-1F6F-5D23E492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236379"/>
            <a:ext cx="9128760" cy="1325563"/>
          </a:xfrm>
          <a:custGeom>
            <a:avLst/>
            <a:gdLst>
              <a:gd name="connsiteX0" fmla="*/ 0 w 9128760"/>
              <a:gd name="connsiteY0" fmla="*/ 0 h 1325563"/>
              <a:gd name="connsiteX1" fmla="*/ 570548 w 9128760"/>
              <a:gd name="connsiteY1" fmla="*/ 0 h 1325563"/>
              <a:gd name="connsiteX2" fmla="*/ 1323670 w 9128760"/>
              <a:gd name="connsiteY2" fmla="*/ 0 h 1325563"/>
              <a:gd name="connsiteX3" fmla="*/ 1985505 w 9128760"/>
              <a:gd name="connsiteY3" fmla="*/ 0 h 1325563"/>
              <a:gd name="connsiteX4" fmla="*/ 2647340 w 9128760"/>
              <a:gd name="connsiteY4" fmla="*/ 0 h 1325563"/>
              <a:gd name="connsiteX5" fmla="*/ 3126600 w 9128760"/>
              <a:gd name="connsiteY5" fmla="*/ 0 h 1325563"/>
              <a:gd name="connsiteX6" fmla="*/ 3605860 w 9128760"/>
              <a:gd name="connsiteY6" fmla="*/ 0 h 1325563"/>
              <a:gd name="connsiteX7" fmla="*/ 3902545 w 9128760"/>
              <a:gd name="connsiteY7" fmla="*/ 0 h 1325563"/>
              <a:gd name="connsiteX8" fmla="*/ 4564380 w 9128760"/>
              <a:gd name="connsiteY8" fmla="*/ 0 h 1325563"/>
              <a:gd name="connsiteX9" fmla="*/ 4861065 w 9128760"/>
              <a:gd name="connsiteY9" fmla="*/ 0 h 1325563"/>
              <a:gd name="connsiteX10" fmla="*/ 5249037 w 9128760"/>
              <a:gd name="connsiteY10" fmla="*/ 0 h 1325563"/>
              <a:gd name="connsiteX11" fmla="*/ 6002160 w 9128760"/>
              <a:gd name="connsiteY11" fmla="*/ 0 h 1325563"/>
              <a:gd name="connsiteX12" fmla="*/ 6298844 w 9128760"/>
              <a:gd name="connsiteY12" fmla="*/ 0 h 1325563"/>
              <a:gd name="connsiteX13" fmla="*/ 6686817 w 9128760"/>
              <a:gd name="connsiteY13" fmla="*/ 0 h 1325563"/>
              <a:gd name="connsiteX14" fmla="*/ 7257364 w 9128760"/>
              <a:gd name="connsiteY14" fmla="*/ 0 h 1325563"/>
              <a:gd name="connsiteX15" fmla="*/ 7919199 w 9128760"/>
              <a:gd name="connsiteY15" fmla="*/ 0 h 1325563"/>
              <a:gd name="connsiteX16" fmla="*/ 8398459 w 9128760"/>
              <a:gd name="connsiteY16" fmla="*/ 0 h 1325563"/>
              <a:gd name="connsiteX17" fmla="*/ 9128760 w 9128760"/>
              <a:gd name="connsiteY17" fmla="*/ 0 h 1325563"/>
              <a:gd name="connsiteX18" fmla="*/ 9128760 w 9128760"/>
              <a:gd name="connsiteY18" fmla="*/ 441854 h 1325563"/>
              <a:gd name="connsiteX19" fmla="*/ 9128760 w 9128760"/>
              <a:gd name="connsiteY19" fmla="*/ 910220 h 1325563"/>
              <a:gd name="connsiteX20" fmla="*/ 9128760 w 9128760"/>
              <a:gd name="connsiteY20" fmla="*/ 1325563 h 1325563"/>
              <a:gd name="connsiteX21" fmla="*/ 8466925 w 9128760"/>
              <a:gd name="connsiteY21" fmla="*/ 1325563 h 1325563"/>
              <a:gd name="connsiteX22" fmla="*/ 7805090 w 9128760"/>
              <a:gd name="connsiteY22" fmla="*/ 1325563 h 1325563"/>
              <a:gd name="connsiteX23" fmla="*/ 7417118 w 9128760"/>
              <a:gd name="connsiteY23" fmla="*/ 1325563 h 1325563"/>
              <a:gd name="connsiteX24" fmla="*/ 6937858 w 9128760"/>
              <a:gd name="connsiteY24" fmla="*/ 1325563 h 1325563"/>
              <a:gd name="connsiteX25" fmla="*/ 6367310 w 9128760"/>
              <a:gd name="connsiteY25" fmla="*/ 1325563 h 1325563"/>
              <a:gd name="connsiteX26" fmla="*/ 5705475 w 9128760"/>
              <a:gd name="connsiteY26" fmla="*/ 1325563 h 1325563"/>
              <a:gd name="connsiteX27" fmla="*/ 5226215 w 9128760"/>
              <a:gd name="connsiteY27" fmla="*/ 1325563 h 1325563"/>
              <a:gd name="connsiteX28" fmla="*/ 4746955 w 9128760"/>
              <a:gd name="connsiteY28" fmla="*/ 1325563 h 1325563"/>
              <a:gd name="connsiteX29" fmla="*/ 4267695 w 9128760"/>
              <a:gd name="connsiteY29" fmla="*/ 1325563 h 1325563"/>
              <a:gd name="connsiteX30" fmla="*/ 3514573 w 9128760"/>
              <a:gd name="connsiteY30" fmla="*/ 1325563 h 1325563"/>
              <a:gd name="connsiteX31" fmla="*/ 3217888 w 9128760"/>
              <a:gd name="connsiteY31" fmla="*/ 1325563 h 1325563"/>
              <a:gd name="connsiteX32" fmla="*/ 2738628 w 9128760"/>
              <a:gd name="connsiteY32" fmla="*/ 1325563 h 1325563"/>
              <a:gd name="connsiteX33" fmla="*/ 2259368 w 9128760"/>
              <a:gd name="connsiteY33" fmla="*/ 1325563 h 1325563"/>
              <a:gd name="connsiteX34" fmla="*/ 1506245 w 9128760"/>
              <a:gd name="connsiteY34" fmla="*/ 1325563 h 1325563"/>
              <a:gd name="connsiteX35" fmla="*/ 753123 w 9128760"/>
              <a:gd name="connsiteY35" fmla="*/ 1325563 h 1325563"/>
              <a:gd name="connsiteX36" fmla="*/ 0 w 9128760"/>
              <a:gd name="connsiteY36" fmla="*/ 1325563 h 1325563"/>
              <a:gd name="connsiteX37" fmla="*/ 0 w 9128760"/>
              <a:gd name="connsiteY37" fmla="*/ 896964 h 1325563"/>
              <a:gd name="connsiteX38" fmla="*/ 0 w 9128760"/>
              <a:gd name="connsiteY38" fmla="*/ 428599 h 1325563"/>
              <a:gd name="connsiteX39" fmla="*/ 0 w 9128760"/>
              <a:gd name="connsiteY39" fmla="*/ 0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128760" h="1325563" extrusionOk="0">
                <a:moveTo>
                  <a:pt x="0" y="0"/>
                </a:moveTo>
                <a:cubicBezTo>
                  <a:pt x="126621" y="-23575"/>
                  <a:pt x="286679" y="15794"/>
                  <a:pt x="570548" y="0"/>
                </a:cubicBezTo>
                <a:cubicBezTo>
                  <a:pt x="854417" y="-15794"/>
                  <a:pt x="1069746" y="59293"/>
                  <a:pt x="1323670" y="0"/>
                </a:cubicBezTo>
                <a:cubicBezTo>
                  <a:pt x="1577594" y="-59293"/>
                  <a:pt x="1851492" y="40219"/>
                  <a:pt x="1985505" y="0"/>
                </a:cubicBezTo>
                <a:cubicBezTo>
                  <a:pt x="2119519" y="-40219"/>
                  <a:pt x="2425170" y="40205"/>
                  <a:pt x="2647340" y="0"/>
                </a:cubicBezTo>
                <a:cubicBezTo>
                  <a:pt x="2869511" y="-40205"/>
                  <a:pt x="2950377" y="46"/>
                  <a:pt x="3126600" y="0"/>
                </a:cubicBezTo>
                <a:cubicBezTo>
                  <a:pt x="3302823" y="-46"/>
                  <a:pt x="3392024" y="25963"/>
                  <a:pt x="3605860" y="0"/>
                </a:cubicBezTo>
                <a:cubicBezTo>
                  <a:pt x="3819696" y="-25963"/>
                  <a:pt x="3765146" y="3958"/>
                  <a:pt x="3902545" y="0"/>
                </a:cubicBezTo>
                <a:cubicBezTo>
                  <a:pt x="4039945" y="-3958"/>
                  <a:pt x="4234611" y="10241"/>
                  <a:pt x="4564380" y="0"/>
                </a:cubicBezTo>
                <a:cubicBezTo>
                  <a:pt x="4894149" y="-10241"/>
                  <a:pt x="4731126" y="9878"/>
                  <a:pt x="4861065" y="0"/>
                </a:cubicBezTo>
                <a:cubicBezTo>
                  <a:pt x="4991005" y="-9878"/>
                  <a:pt x="5127437" y="16249"/>
                  <a:pt x="5249037" y="0"/>
                </a:cubicBezTo>
                <a:cubicBezTo>
                  <a:pt x="5370637" y="-16249"/>
                  <a:pt x="5759776" y="46704"/>
                  <a:pt x="6002160" y="0"/>
                </a:cubicBezTo>
                <a:cubicBezTo>
                  <a:pt x="6244544" y="-46704"/>
                  <a:pt x="6207166" y="23958"/>
                  <a:pt x="6298844" y="0"/>
                </a:cubicBezTo>
                <a:cubicBezTo>
                  <a:pt x="6390522" y="-23958"/>
                  <a:pt x="6588846" y="22914"/>
                  <a:pt x="6686817" y="0"/>
                </a:cubicBezTo>
                <a:cubicBezTo>
                  <a:pt x="6784788" y="-22914"/>
                  <a:pt x="6973271" y="16867"/>
                  <a:pt x="7257364" y="0"/>
                </a:cubicBezTo>
                <a:cubicBezTo>
                  <a:pt x="7541457" y="-16867"/>
                  <a:pt x="7639596" y="60674"/>
                  <a:pt x="7919199" y="0"/>
                </a:cubicBezTo>
                <a:cubicBezTo>
                  <a:pt x="8198802" y="-60674"/>
                  <a:pt x="8262970" y="26103"/>
                  <a:pt x="8398459" y="0"/>
                </a:cubicBezTo>
                <a:cubicBezTo>
                  <a:pt x="8533948" y="-26103"/>
                  <a:pt x="8941259" y="87424"/>
                  <a:pt x="9128760" y="0"/>
                </a:cubicBezTo>
                <a:cubicBezTo>
                  <a:pt x="9164803" y="156527"/>
                  <a:pt x="9105686" y="303806"/>
                  <a:pt x="9128760" y="441854"/>
                </a:cubicBezTo>
                <a:cubicBezTo>
                  <a:pt x="9151834" y="579902"/>
                  <a:pt x="9096405" y="714130"/>
                  <a:pt x="9128760" y="910220"/>
                </a:cubicBezTo>
                <a:cubicBezTo>
                  <a:pt x="9161115" y="1106310"/>
                  <a:pt x="9124757" y="1166040"/>
                  <a:pt x="9128760" y="1325563"/>
                </a:cubicBezTo>
                <a:cubicBezTo>
                  <a:pt x="8877767" y="1373243"/>
                  <a:pt x="8749986" y="1286675"/>
                  <a:pt x="8466925" y="1325563"/>
                </a:cubicBezTo>
                <a:cubicBezTo>
                  <a:pt x="8183865" y="1364451"/>
                  <a:pt x="8131887" y="1295644"/>
                  <a:pt x="7805090" y="1325563"/>
                </a:cubicBezTo>
                <a:cubicBezTo>
                  <a:pt x="7478294" y="1355482"/>
                  <a:pt x="7537743" y="1295485"/>
                  <a:pt x="7417118" y="1325563"/>
                </a:cubicBezTo>
                <a:cubicBezTo>
                  <a:pt x="7296493" y="1355641"/>
                  <a:pt x="7043048" y="1306800"/>
                  <a:pt x="6937858" y="1325563"/>
                </a:cubicBezTo>
                <a:cubicBezTo>
                  <a:pt x="6832668" y="1344326"/>
                  <a:pt x="6488509" y="1324567"/>
                  <a:pt x="6367310" y="1325563"/>
                </a:cubicBezTo>
                <a:cubicBezTo>
                  <a:pt x="6246111" y="1326559"/>
                  <a:pt x="5985929" y="1279217"/>
                  <a:pt x="5705475" y="1325563"/>
                </a:cubicBezTo>
                <a:cubicBezTo>
                  <a:pt x="5425022" y="1371909"/>
                  <a:pt x="5347482" y="1290481"/>
                  <a:pt x="5226215" y="1325563"/>
                </a:cubicBezTo>
                <a:cubicBezTo>
                  <a:pt x="5104948" y="1360645"/>
                  <a:pt x="4848864" y="1314715"/>
                  <a:pt x="4746955" y="1325563"/>
                </a:cubicBezTo>
                <a:cubicBezTo>
                  <a:pt x="4645046" y="1336411"/>
                  <a:pt x="4500407" y="1313079"/>
                  <a:pt x="4267695" y="1325563"/>
                </a:cubicBezTo>
                <a:cubicBezTo>
                  <a:pt x="4034983" y="1338047"/>
                  <a:pt x="3733092" y="1304096"/>
                  <a:pt x="3514573" y="1325563"/>
                </a:cubicBezTo>
                <a:cubicBezTo>
                  <a:pt x="3296054" y="1347030"/>
                  <a:pt x="3289324" y="1323738"/>
                  <a:pt x="3217888" y="1325563"/>
                </a:cubicBezTo>
                <a:cubicBezTo>
                  <a:pt x="3146452" y="1327388"/>
                  <a:pt x="2841895" y="1308979"/>
                  <a:pt x="2738628" y="1325563"/>
                </a:cubicBezTo>
                <a:cubicBezTo>
                  <a:pt x="2635361" y="1342147"/>
                  <a:pt x="2389719" y="1304414"/>
                  <a:pt x="2259368" y="1325563"/>
                </a:cubicBezTo>
                <a:cubicBezTo>
                  <a:pt x="2129017" y="1346712"/>
                  <a:pt x="1780253" y="1272609"/>
                  <a:pt x="1506245" y="1325563"/>
                </a:cubicBezTo>
                <a:cubicBezTo>
                  <a:pt x="1232237" y="1378517"/>
                  <a:pt x="1034304" y="1267118"/>
                  <a:pt x="753123" y="1325563"/>
                </a:cubicBezTo>
                <a:cubicBezTo>
                  <a:pt x="471942" y="1384008"/>
                  <a:pt x="186793" y="1301118"/>
                  <a:pt x="0" y="1325563"/>
                </a:cubicBezTo>
                <a:cubicBezTo>
                  <a:pt x="-5631" y="1160962"/>
                  <a:pt x="3500" y="1069075"/>
                  <a:pt x="0" y="896964"/>
                </a:cubicBezTo>
                <a:cubicBezTo>
                  <a:pt x="-3500" y="724853"/>
                  <a:pt x="14259" y="568721"/>
                  <a:pt x="0" y="428599"/>
                </a:cubicBezTo>
                <a:cubicBezTo>
                  <a:pt x="-14259" y="288477"/>
                  <a:pt x="47807" y="129651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399290122"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pPr algn="ctr"/>
            <a:r>
              <a:rPr lang="de-DE" dirty="0">
                <a:ln w="0">
                  <a:solidFill>
                    <a:schemeClr val="accent5">
                      <a:lumMod val="5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Wichtige Merkmale des Datensatzes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F83F239-5975-237D-D81F-F0333E438906}"/>
              </a:ext>
            </a:extLst>
          </p:cNvPr>
          <p:cNvSpPr txBox="1"/>
          <p:nvPr/>
        </p:nvSpPr>
        <p:spPr>
          <a:xfrm>
            <a:off x="464380" y="1993980"/>
            <a:ext cx="4013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2400" b="1" dirty="0" err="1"/>
              <a:t>Kernmetriken</a:t>
            </a:r>
            <a:r>
              <a:rPr lang="de-DE" sz="24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App-Kategorie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Nutzerbewertungen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Anzahl der Rezensionen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Anzahl der Installationen</a:t>
            </a:r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BC879EA-45F2-7238-9893-C6315D44030C}"/>
              </a:ext>
            </a:extLst>
          </p:cNvPr>
          <p:cNvSpPr txBox="1"/>
          <p:nvPr/>
        </p:nvSpPr>
        <p:spPr>
          <a:xfrm>
            <a:off x="4941959" y="3271520"/>
            <a:ext cx="27133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b="1" dirty="0"/>
              <a:t>Zusätzliche Indikatoren: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App-Größe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Letztes Update-Datum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Inhaltsbewertung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664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C3150E-E89B-7F4B-1F86-96FC14332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68" y="457200"/>
            <a:ext cx="4182532" cy="1299004"/>
          </a:xfrm>
          <a:custGeom>
            <a:avLst/>
            <a:gdLst>
              <a:gd name="connsiteX0" fmla="*/ 0 w 4182532"/>
              <a:gd name="connsiteY0" fmla="*/ 0 h 1299004"/>
              <a:gd name="connsiteX1" fmla="*/ 613438 w 4182532"/>
              <a:gd name="connsiteY1" fmla="*/ 0 h 1299004"/>
              <a:gd name="connsiteX2" fmla="*/ 1185051 w 4182532"/>
              <a:gd name="connsiteY2" fmla="*/ 0 h 1299004"/>
              <a:gd name="connsiteX3" fmla="*/ 1756663 w 4182532"/>
              <a:gd name="connsiteY3" fmla="*/ 0 h 1299004"/>
              <a:gd name="connsiteX4" fmla="*/ 2453752 w 4182532"/>
              <a:gd name="connsiteY4" fmla="*/ 0 h 1299004"/>
              <a:gd name="connsiteX5" fmla="*/ 3234491 w 4182532"/>
              <a:gd name="connsiteY5" fmla="*/ 0 h 1299004"/>
              <a:gd name="connsiteX6" fmla="*/ 4182532 w 4182532"/>
              <a:gd name="connsiteY6" fmla="*/ 0 h 1299004"/>
              <a:gd name="connsiteX7" fmla="*/ 4182532 w 4182532"/>
              <a:gd name="connsiteY7" fmla="*/ 636512 h 1299004"/>
              <a:gd name="connsiteX8" fmla="*/ 4182532 w 4182532"/>
              <a:gd name="connsiteY8" fmla="*/ 1299004 h 1299004"/>
              <a:gd name="connsiteX9" fmla="*/ 3401793 w 4182532"/>
              <a:gd name="connsiteY9" fmla="*/ 1299004 h 1299004"/>
              <a:gd name="connsiteX10" fmla="*/ 2621053 w 4182532"/>
              <a:gd name="connsiteY10" fmla="*/ 1299004 h 1299004"/>
              <a:gd name="connsiteX11" fmla="*/ 1840314 w 4182532"/>
              <a:gd name="connsiteY11" fmla="*/ 1299004 h 1299004"/>
              <a:gd name="connsiteX12" fmla="*/ 1143225 w 4182532"/>
              <a:gd name="connsiteY12" fmla="*/ 1299004 h 1299004"/>
              <a:gd name="connsiteX13" fmla="*/ 0 w 4182532"/>
              <a:gd name="connsiteY13" fmla="*/ 1299004 h 1299004"/>
              <a:gd name="connsiteX14" fmla="*/ 0 w 4182532"/>
              <a:gd name="connsiteY14" fmla="*/ 649502 h 1299004"/>
              <a:gd name="connsiteX15" fmla="*/ 0 w 4182532"/>
              <a:gd name="connsiteY15" fmla="*/ 0 h 129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82532" h="1299004" extrusionOk="0">
                <a:moveTo>
                  <a:pt x="0" y="0"/>
                </a:moveTo>
                <a:cubicBezTo>
                  <a:pt x="208204" y="24736"/>
                  <a:pt x="386178" y="17288"/>
                  <a:pt x="613438" y="0"/>
                </a:cubicBezTo>
                <a:cubicBezTo>
                  <a:pt x="840698" y="-17288"/>
                  <a:pt x="1025638" y="5814"/>
                  <a:pt x="1185051" y="0"/>
                </a:cubicBezTo>
                <a:cubicBezTo>
                  <a:pt x="1344464" y="-5814"/>
                  <a:pt x="1528556" y="-23234"/>
                  <a:pt x="1756663" y="0"/>
                </a:cubicBezTo>
                <a:cubicBezTo>
                  <a:pt x="1984770" y="23234"/>
                  <a:pt x="2278753" y="-26328"/>
                  <a:pt x="2453752" y="0"/>
                </a:cubicBezTo>
                <a:cubicBezTo>
                  <a:pt x="2628751" y="26328"/>
                  <a:pt x="3007318" y="3232"/>
                  <a:pt x="3234491" y="0"/>
                </a:cubicBezTo>
                <a:cubicBezTo>
                  <a:pt x="3461664" y="-3232"/>
                  <a:pt x="3838209" y="-17780"/>
                  <a:pt x="4182532" y="0"/>
                </a:cubicBezTo>
                <a:cubicBezTo>
                  <a:pt x="4192506" y="167161"/>
                  <a:pt x="4203800" y="462564"/>
                  <a:pt x="4182532" y="636512"/>
                </a:cubicBezTo>
                <a:cubicBezTo>
                  <a:pt x="4161264" y="810460"/>
                  <a:pt x="4151764" y="1004554"/>
                  <a:pt x="4182532" y="1299004"/>
                </a:cubicBezTo>
                <a:cubicBezTo>
                  <a:pt x="3969877" y="1287946"/>
                  <a:pt x="3785398" y="1293103"/>
                  <a:pt x="3401793" y="1299004"/>
                </a:cubicBezTo>
                <a:cubicBezTo>
                  <a:pt x="3018188" y="1304905"/>
                  <a:pt x="2787763" y="1295456"/>
                  <a:pt x="2621053" y="1299004"/>
                </a:cubicBezTo>
                <a:cubicBezTo>
                  <a:pt x="2454343" y="1302552"/>
                  <a:pt x="2015622" y="1316597"/>
                  <a:pt x="1840314" y="1299004"/>
                </a:cubicBezTo>
                <a:cubicBezTo>
                  <a:pt x="1665006" y="1281411"/>
                  <a:pt x="1353524" y="1326048"/>
                  <a:pt x="1143225" y="1299004"/>
                </a:cubicBezTo>
                <a:cubicBezTo>
                  <a:pt x="932926" y="1271960"/>
                  <a:pt x="390558" y="1325077"/>
                  <a:pt x="0" y="1299004"/>
                </a:cubicBezTo>
                <a:cubicBezTo>
                  <a:pt x="-23484" y="1069293"/>
                  <a:pt x="-18191" y="804836"/>
                  <a:pt x="0" y="649502"/>
                </a:cubicBezTo>
                <a:cubicBezTo>
                  <a:pt x="18191" y="494168"/>
                  <a:pt x="18123" y="25508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70661238"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 fontScale="90000"/>
          </a:bodyPr>
          <a:lstStyle/>
          <a:p>
            <a:pPr algn="l"/>
            <a:r>
              <a:rPr lang="de-DE" sz="4400" dirty="0"/>
              <a:t>Erkenntnisse aus unserer 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FABD2E-4054-0922-5152-80681F5D2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267" y="2213404"/>
            <a:ext cx="5776519" cy="4268676"/>
          </a:xfrm>
        </p:spPr>
        <p:txBody>
          <a:bodyPr>
            <a:normAutofit fontScale="77500" lnSpcReduction="20000"/>
          </a:bodyPr>
          <a:lstStyle/>
          <a:p>
            <a:pPr algn="l">
              <a:buNone/>
            </a:pPr>
            <a:r>
              <a:rPr lang="de-DE" b="1" dirty="0"/>
              <a:t>Wichtige Ergebnisse aus dem Google Play Store-Datensatz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dirty="0"/>
              <a:t>Kostenlose Apps dominieren in Bezug auf Rezensionen und Installationen</a:t>
            </a:r>
            <a:r>
              <a:rPr lang="de-DE" dirty="0"/>
              <a:t>, was wenig überraschend ist. Eine bemerkenswerte Ausnahme ist jedoch </a:t>
            </a:r>
            <a:r>
              <a:rPr lang="de-DE" b="1" dirty="0"/>
              <a:t>Minecraft</a:t>
            </a:r>
            <a:r>
              <a:rPr lang="de-DE" dirty="0"/>
              <a:t>, eine kostenpflichtige App mit einer außergewöhnlich hohen Anzahl an Rezensionen und Installationen.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Die Anzahl der Rezensionen ist nicht zwangsläufig ein Indikator für die Qualität einer App. Ohne eine </a:t>
            </a:r>
            <a:r>
              <a:rPr lang="de-DE" b="1" dirty="0" err="1"/>
              <a:t>Sentimentanalyse</a:t>
            </a:r>
            <a:r>
              <a:rPr lang="de-DE" b="1" dirty="0"/>
              <a:t> oder eine genauere Untersuchung des Inhalts der Rezensionen</a:t>
            </a:r>
            <a:r>
              <a:rPr lang="de-DE" dirty="0"/>
              <a:t> lässt sich nicht bestimmen, ob diese eher positiv oder negativ sind.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/>
              <a:t>Wir empfehlen eine </a:t>
            </a:r>
            <a:r>
              <a:rPr lang="de-DE" b="1" dirty="0"/>
              <a:t>detaillierte sprachliche Analyse</a:t>
            </a:r>
            <a:r>
              <a:rPr lang="de-DE" dirty="0"/>
              <a:t> der Nutzerbewertungen, um tiefere Einblicke in die Nutzerzufriedenheit, Probleme und potenzielle Verbesserungsmöglichkeiten zu gewinnen.</a:t>
            </a:r>
          </a:p>
          <a:p>
            <a:pPr algn="l"/>
            <a:endParaRPr lang="de-DE" dirty="0"/>
          </a:p>
        </p:txBody>
      </p:sp>
      <p:pic>
        <p:nvPicPr>
          <p:cNvPr id="5" name="Grafik 4" descr="Ein Bild, das lila, Kunst enthält.&#10;&#10;KI-generierte Inhalte können fehlerhaft sein.">
            <a:extLst>
              <a:ext uri="{FF2B5EF4-FFF2-40B4-BE49-F238E27FC236}">
                <a16:creationId xmlns:a16="http://schemas.microsoft.com/office/drawing/2014/main" id="{E0162669-1246-75D0-E4C8-90275BBF8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r="1297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4347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Blume, lila enthält.&#10;&#10;KI-generierte Inhalte können fehlerhaft sein.">
            <a:extLst>
              <a:ext uri="{FF2B5EF4-FFF2-40B4-BE49-F238E27FC236}">
                <a16:creationId xmlns:a16="http://schemas.microsoft.com/office/drawing/2014/main" id="{394E8D19-CBB0-8DB9-CFF8-D089396A9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54" r="-2" b="17926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A47D1A9-86BA-7841-0DB9-DBB39EE320A3}"/>
              </a:ext>
            </a:extLst>
          </p:cNvPr>
          <p:cNvSpPr txBox="1"/>
          <p:nvPr/>
        </p:nvSpPr>
        <p:spPr>
          <a:xfrm>
            <a:off x="121920" y="1137920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184711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277</Words>
  <Application>Microsoft Office PowerPoint</Application>
  <PresentationFormat>Breitbild</PresentationFormat>
  <Paragraphs>30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Überblick über den Google Play Store-Datensatz</vt:lpstr>
      <vt:lpstr>Wichtige Merkmale des Datensatzes</vt:lpstr>
      <vt:lpstr>Erkenntnisse aus unserer Analyse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Bernardo Pingarron</dc:creator>
  <cp:lastModifiedBy>Bernardo Pingarron</cp:lastModifiedBy>
  <cp:revision>1</cp:revision>
  <dcterms:created xsi:type="dcterms:W3CDTF">2025-03-17T20:57:55Z</dcterms:created>
  <dcterms:modified xsi:type="dcterms:W3CDTF">2025-03-18T05:26:34Z</dcterms:modified>
</cp:coreProperties>
</file>