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3D95-B1D8-4B7E-BD2F-7A5F130C64BE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9335-D194-453D-B843-FCD792B57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1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E91E60-C229-D63F-10C5-EBBB3394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" y="139780"/>
            <a:ext cx="9061072" cy="13450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10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05846B-E591-A35C-92D0-B48D62EBC374}"/>
              </a:ext>
            </a:extLst>
          </p:cNvPr>
          <p:cNvSpPr txBox="1"/>
          <p:nvPr/>
        </p:nvSpPr>
        <p:spPr>
          <a:xfrm>
            <a:off x="251520" y="188640"/>
            <a:ext cx="8712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某小型超级市场有一个出入口，出入口处有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个篮子，每个购物者拿到一只篮子后可入内购物，购物结束后在出入口处结账，并归还篮子。出入口处禁止多人同时通行，试用信号量和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操作写出购物物者进程的同步算法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597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11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EBD2EA-A84E-4DBF-C40A-B9F33F6C76BE}"/>
              </a:ext>
            </a:extLst>
          </p:cNvPr>
          <p:cNvSpPr txBox="1"/>
          <p:nvPr/>
        </p:nvSpPr>
        <p:spPr>
          <a:xfrm>
            <a:off x="179512" y="188640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某车站售票厅有一个售票窗口，窗口不允许同时有多个人买票，任何时刻最多可容纳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名购票者进入售票厅排队，当售票厅内已有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名购票者时，其余购票者需在外面等待。若把一个购票者看作一个进程，请回答下列问题：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(1)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操作管理这些并发进程时，写出信号量的定义及初值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(2)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根据所定义的信号量，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实现进程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，以保证进程能正确地并发执行。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118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12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8CD31-BA20-C403-9E88-B796362811F2}"/>
              </a:ext>
            </a:extLst>
          </p:cNvPr>
          <p:cNvSpPr txBox="1"/>
          <p:nvPr/>
        </p:nvSpPr>
        <p:spPr>
          <a:xfrm>
            <a:off x="107504" y="188640"/>
            <a:ext cx="8856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某计算机有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、内存、外存实现虚拟存储器，如果数据在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中，访问他需要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20ns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，如果数据在内存但不在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，需要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60ns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将其装入缓存，才能访问，如果数据不在内存而在外存，需要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12us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将其读入内存，再用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60ns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装入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然后才能访问，若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的命中率是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0.9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，内存命中率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0.6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，则数据平均访问时间是多少？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5599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13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2674F-547A-BEFA-1778-A8A2465F93E2}"/>
              </a:ext>
            </a:extLst>
          </p:cNvPr>
          <p:cNvSpPr txBox="1"/>
          <p:nvPr/>
        </p:nvSpPr>
        <p:spPr>
          <a:xfrm>
            <a:off x="0" y="188640"/>
            <a:ext cx="8892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设程序大小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460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个字，考虑如下访问字序列：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20,108,79,310,170,255,246,433,458,369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，试问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）设页面大小为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个字，给出访问页面走向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）假设程序可用内存为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个字，分别采用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OPT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淘汰算法，求出各算法的缺页中断率（请写出页面淘汰过程）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254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14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11869B-56B1-A19B-0CB1-20DD58796B04}"/>
              </a:ext>
            </a:extLst>
          </p:cNvPr>
          <p:cNvSpPr txBox="1"/>
          <p:nvPr/>
        </p:nvSpPr>
        <p:spPr>
          <a:xfrm>
            <a:off x="35496" y="116632"/>
            <a:ext cx="88569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某多道程序系统采用不可移动的可变分区方式管理主存储器，现供用户使用的连续主存空间为</a:t>
            </a:r>
            <a:r>
              <a:rPr lang="en-US" altLang="zh-CN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100K</a:t>
            </a:r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，有仅作计算的作业请求序列，系统从</a:t>
            </a:r>
            <a:r>
              <a:rPr lang="en-US" altLang="zh-CN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</a:t>
            </a:r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CN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</a:t>
            </a:r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开始调度，并忽略系统开销时间：要求： </a:t>
            </a:r>
            <a:r>
              <a:rPr lang="en-US" altLang="zh-CN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(1)</a:t>
            </a:r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将下表绘制在答题卡上，采用先来先服务调度算法，填入各作业的开始时间，完成时间，周转时间，并计算平均作业周转时阔。 </a:t>
            </a:r>
            <a:r>
              <a:rPr lang="en-US" altLang="zh-CN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(2)</a:t>
            </a:r>
            <a:r>
              <a:rPr lang="zh-CN" altLang="en-US" sz="2400" b="0" i="0" dirty="0">
                <a:solidFill>
                  <a:srgbClr val="55555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采用响应比高者优先调度算法时，先计算各作业的响应比，后分析作业调度的次序。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B247D-1D38-8788-A5FD-DB00BB05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24944"/>
            <a:ext cx="5400600" cy="27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61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15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E60F5A-4819-91B4-5602-41DACE1BE7BD}"/>
              </a:ext>
            </a:extLst>
          </p:cNvPr>
          <p:cNvSpPr txBox="1"/>
          <p:nvPr/>
        </p:nvSpPr>
        <p:spPr>
          <a:xfrm>
            <a:off x="179512" y="0"/>
            <a:ext cx="8964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某多道程序设计系统采用可变分区内存管理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供用户使用的主存为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200KB,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磁带机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台。采用静态方式分配外围设备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且不能够移动在主存中的作业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忽略用户作业的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I/O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时间、调度时间和移动作业时间。现有如下作业序列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9EB138-750D-1D7E-1DE5-98E81C7F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192688" cy="21724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2F4E6C-6B7B-C6F9-3432-06983C8933B9}"/>
              </a:ext>
            </a:extLst>
          </p:cNvPr>
          <p:cNvSpPr txBox="1"/>
          <p:nvPr/>
        </p:nvSpPr>
        <p:spPr>
          <a:xfrm>
            <a:off x="467544" y="3404890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作业调度采用最高响应比优先算法、进程调度采用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SPF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算法时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求作业调度选中作业的次序及作业平均周转时间。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1983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1" name="文本框 101396"/>
          <p:cNvSpPr txBox="1">
            <a:spLocks noChangeArrowheads="1"/>
          </p:cNvSpPr>
          <p:nvPr/>
        </p:nvSpPr>
        <p:spPr bwMode="auto">
          <a:xfrm>
            <a:off x="323528" y="692696"/>
            <a:ext cx="8568952" cy="403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800" b="1" dirty="0"/>
              <a:t>四个作业进入系统，提交时刻和估算运行时间为</a:t>
            </a:r>
            <a:endParaRPr lang="en-US" altLang="zh-CN" sz="2800" b="1" dirty="0"/>
          </a:p>
          <a:p>
            <a:pPr>
              <a:spcBef>
                <a:spcPts val="1200"/>
              </a:spcBef>
            </a:pPr>
            <a:r>
              <a:rPr lang="zh-CN" altLang="en-US" sz="2800" b="1" dirty="0"/>
              <a:t>作业     提交时刻    运行时间</a:t>
            </a:r>
            <a:r>
              <a:rPr lang="en-US" altLang="zh-CN" sz="2800" b="1" dirty="0"/>
              <a:t>min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/>
              <a:t>1           8:00            120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/>
              <a:t>2           8:50            50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/>
              <a:t>3           9:00            10</a:t>
            </a:r>
          </a:p>
          <a:p>
            <a:pPr marL="514350" indent="-514350">
              <a:spcBef>
                <a:spcPts val="1200"/>
              </a:spcBef>
              <a:buAutoNum type="arabicPlain" startAt="4"/>
            </a:pPr>
            <a:r>
              <a:rPr lang="en-US" altLang="zh-CN" sz="2800" b="1" dirty="0"/>
              <a:t>       9:50            20</a:t>
            </a:r>
          </a:p>
          <a:p>
            <a:pPr marL="514350" indent="-514350">
              <a:spcBef>
                <a:spcPts val="1200"/>
              </a:spcBef>
            </a:pPr>
            <a:r>
              <a:rPr lang="zh-CN" altLang="en-US" sz="2800" b="1" dirty="0"/>
              <a:t>分别计算在</a:t>
            </a:r>
            <a:r>
              <a:rPr lang="en-US" altLang="zh-CN" sz="2800" b="1" dirty="0"/>
              <a:t>FCFS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SJF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HRRF</a:t>
            </a:r>
            <a:r>
              <a:rPr lang="zh-CN" altLang="en-US" sz="2800" b="1" dirty="0"/>
              <a:t>算法下的平均周转时间</a:t>
            </a:r>
          </a:p>
        </p:txBody>
      </p:sp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2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1" name="文本框 101396"/>
          <p:cNvSpPr txBox="1">
            <a:spLocks noChangeArrowheads="1"/>
          </p:cNvSpPr>
          <p:nvPr/>
        </p:nvSpPr>
        <p:spPr bwMode="auto">
          <a:xfrm>
            <a:off x="323528" y="692696"/>
            <a:ext cx="8568952" cy="504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/>
              <a:t>有一个具有三道作业的多道批处理系统，作业调度采用</a:t>
            </a:r>
            <a:r>
              <a:rPr lang="en-US" altLang="zh-CN" sz="2800" b="1" dirty="0"/>
              <a:t>SJF</a:t>
            </a:r>
            <a:r>
              <a:rPr lang="zh-CN" altLang="en-US" sz="2800" b="1" dirty="0"/>
              <a:t>，进程调度采用优先数为基础的抢占式调度</a:t>
            </a:r>
            <a:endParaRPr lang="en-US" altLang="zh-CN" sz="2800" b="1" dirty="0"/>
          </a:p>
          <a:p>
            <a:pPr>
              <a:spcBef>
                <a:spcPts val="1200"/>
              </a:spcBef>
            </a:pPr>
            <a:r>
              <a:rPr lang="zh-CN" altLang="en-US" sz="2800" b="1" dirty="0"/>
              <a:t>作业     提交时刻    运行时间</a:t>
            </a:r>
            <a:r>
              <a:rPr lang="en-US" altLang="zh-CN" sz="2800" b="1" dirty="0"/>
              <a:t>min    </a:t>
            </a:r>
            <a:r>
              <a:rPr lang="zh-CN" altLang="en-US" sz="2800" b="1" dirty="0"/>
              <a:t>优先数</a:t>
            </a:r>
            <a:endParaRPr lang="en-US" altLang="zh-CN" sz="2800" b="1" dirty="0"/>
          </a:p>
          <a:p>
            <a:pPr>
              <a:spcBef>
                <a:spcPts val="1200"/>
              </a:spcBef>
            </a:pPr>
            <a:r>
              <a:rPr lang="en-US" altLang="zh-CN" sz="2800" b="1" dirty="0"/>
              <a:t>1           10:00            40                           5</a:t>
            </a:r>
          </a:p>
          <a:p>
            <a:pPr marL="514350" indent="-514350">
              <a:spcBef>
                <a:spcPts val="1200"/>
              </a:spcBef>
              <a:buAutoNum type="arabicPlain" startAt="2"/>
            </a:pPr>
            <a:r>
              <a:rPr lang="en-US" altLang="zh-CN" sz="2800" b="1" dirty="0"/>
              <a:t>        10:20            30                           3</a:t>
            </a:r>
          </a:p>
          <a:p>
            <a:pPr marL="514350" indent="-514350">
              <a:spcBef>
                <a:spcPts val="1200"/>
              </a:spcBef>
              <a:buAutoNum type="arabicPlain" startAt="2"/>
            </a:pPr>
            <a:r>
              <a:rPr lang="en-US" altLang="zh-CN" sz="2800" b="1" dirty="0"/>
              <a:t>        10:30          60                             4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/>
              <a:t>3           10:50            20                            6</a:t>
            </a:r>
          </a:p>
          <a:p>
            <a:pPr marL="514350" indent="-514350">
              <a:spcBef>
                <a:spcPts val="1200"/>
              </a:spcBef>
              <a:buAutoNum type="arabicPlain" startAt="4"/>
            </a:pPr>
            <a:r>
              <a:rPr lang="en-US" altLang="zh-CN" sz="2800" b="1" dirty="0"/>
              <a:t>       11:00            20                           4</a:t>
            </a:r>
          </a:p>
          <a:p>
            <a:pPr marL="514350" indent="-514350">
              <a:spcBef>
                <a:spcPts val="1200"/>
              </a:spcBef>
              <a:buAutoNum type="arabicPlain" startAt="4"/>
            </a:pPr>
            <a:r>
              <a:rPr lang="en-US" altLang="zh-CN" sz="2800" b="1" dirty="0"/>
              <a:t>       11:10            </a:t>
            </a:r>
            <a:r>
              <a:rPr lang="en-US" altLang="zh-CN" sz="2800" b="1"/>
              <a:t>10                            4</a:t>
            </a:r>
            <a:endParaRPr lang="en-US" altLang="zh-CN" sz="2800" b="1" dirty="0"/>
          </a:p>
        </p:txBody>
      </p:sp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3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4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1544F7-56A3-72CF-90B9-55E128B5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5" y="171450"/>
            <a:ext cx="8481795" cy="426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0AD6BF-7645-CF1D-0B41-55634137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2" y="598207"/>
            <a:ext cx="9023678" cy="5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63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5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AF5C5C-B782-1492-DD4D-FC393BD3F9B1}"/>
              </a:ext>
            </a:extLst>
          </p:cNvPr>
          <p:cNvSpPr txBox="1"/>
          <p:nvPr/>
        </p:nvSpPr>
        <p:spPr>
          <a:xfrm>
            <a:off x="107504" y="188640"/>
            <a:ext cx="8928992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设系统中仅有一类数量为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的独占型资源，系统中有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个进程竞争该类资源，其中各进程对该类资源的最大需求为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）当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分别取下列值时，分析并回答哪些情况可能会发生死锁，简要说明分析过程？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M=2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2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W=1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M=3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2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W=2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M=6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=3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W=3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）当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值至少是多少（用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表示）时，系统一定不会发生死锁？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452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6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777443-6891-04B5-2BA7-106F93E5C538}"/>
              </a:ext>
            </a:extLst>
          </p:cNvPr>
          <p:cNvSpPr txBox="1"/>
          <p:nvPr/>
        </p:nvSpPr>
        <p:spPr>
          <a:xfrm>
            <a:off x="251520" y="188640"/>
            <a:ext cx="8712968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000"/>
              </a:lnSpc>
            </a:pP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试画出进程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ready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exit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五个状态之间转换的示意图，并回答以下问题：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ts val="2000"/>
              </a:lnSpc>
            </a:pP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）进程自身能决定的是哪个或哪些状态转换？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ts val="2000"/>
              </a:lnSpc>
            </a:pP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）在一个多道系统中，若就绪队列不空，处理器的效率与就绪队列的进程数目是否有关？简要分析原因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4503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7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FE7C2-7D90-74B5-D9F6-ED5EA68D169C}"/>
              </a:ext>
            </a:extLst>
          </p:cNvPr>
          <p:cNvSpPr txBox="1"/>
          <p:nvPr/>
        </p:nvSpPr>
        <p:spPr>
          <a:xfrm>
            <a:off x="107504" y="260648"/>
            <a:ext cx="8856984" cy="165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</a:pP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某计算机系统有一个</a:t>
            </a:r>
            <a:r>
              <a:rPr lang="en-US" altLang="zh-CN" sz="1800" kern="100" dirty="0" err="1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、一台输入设备、一台打印机。现有两个进程同时进入就绪状态，且进程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先得到</a:t>
            </a:r>
            <a:r>
              <a:rPr lang="en-US" altLang="zh-CN" sz="1800" kern="100" dirty="0" err="1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运行，进程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后运行。进程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的运行轨迹为：计算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50ms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，打印信息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100ms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，再计算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50ms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，打印信息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100ms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，结束。进程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的运行轨迹为：计算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50ms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，输入数据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80ms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，再计算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100ms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，结束。试画出它们的运行示意图并说明：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</a:pP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）运行过初中，</a:t>
            </a:r>
            <a:r>
              <a:rPr lang="en-US" altLang="zh-CN" sz="1800" kern="100" dirty="0" err="1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有无空闲等待？计算</a:t>
            </a:r>
            <a:r>
              <a:rPr lang="en-US" altLang="zh-CN" sz="1800" kern="100" dirty="0" err="1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solidFill>
                  <a:srgbClr val="272A3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利用率。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solidFill>
                  <a:srgbClr val="272A3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272A3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272A3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）进程</a:t>
            </a:r>
            <a:r>
              <a:rPr lang="en-US" altLang="zh-CN" sz="1800" dirty="0">
                <a:solidFill>
                  <a:srgbClr val="272A3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dirty="0">
                <a:solidFill>
                  <a:srgbClr val="272A3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272A3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solidFill>
                  <a:srgbClr val="272A3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运行过程中有无等待现象？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0910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8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78CEF-C4C7-486D-0FA0-87F0A45769E9}"/>
              </a:ext>
            </a:extLst>
          </p:cNvPr>
          <p:cNvSpPr txBox="1"/>
          <p:nvPr/>
        </p:nvSpPr>
        <p:spPr>
          <a:xfrm>
            <a:off x="251520" y="188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考虑某个系统在某时刻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的状态如下表：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C3FDEA-98C3-D7B2-66D0-7E8C3A3FAF94}"/>
              </a:ext>
            </a:extLst>
          </p:cNvPr>
          <p:cNvSpPr txBox="1"/>
          <p:nvPr/>
        </p:nvSpPr>
        <p:spPr>
          <a:xfrm>
            <a:off x="323528" y="620688"/>
            <a:ext cx="8136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使用银行家算法回答下面的问题：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ts val="18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时刻系统是否处于安全状态？如安全，请给出一个安全序列。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ts val="18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若此时进程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发来一个请求（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），这个请求可否立即被满足？说明理由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12635B-F940-20D4-0B16-06B153FA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2" y="1844824"/>
            <a:ext cx="7005570" cy="24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32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灯片编号占位符 1"/>
          <p:cNvSpPr txBox="1">
            <a:spLocks noGrp="1"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  <a:buClr>
                <a:srgbClr val="000000"/>
              </a:buClr>
            </a:pPr>
            <a:fld id="{DC9CF4D0-94A0-4729-8471-F0B8C3E3BFE0}" type="slidenum">
              <a:rPr lang="zh-TW" altLang="en-US" sz="1400">
                <a:solidFill>
                  <a:schemeClr val="bg2"/>
                </a:solidFill>
                <a:ea typeface="PMingLiU" pitchFamily="18" charset="-120"/>
              </a:rPr>
              <a:pPr algn="r" eaLnBrk="0" hangingPunct="0">
                <a:spcBef>
                  <a:spcPct val="50000"/>
                </a:spcBef>
                <a:buClr>
                  <a:srgbClr val="000000"/>
                </a:buClr>
              </a:pPr>
              <a:t>9</a:t>
            </a:fld>
            <a:endParaRPr lang="en-US" altLang="zh-TW" sz="1400">
              <a:solidFill>
                <a:schemeClr val="bg2"/>
              </a:solidFill>
              <a:ea typeface="PMingLiU" pitchFamily="18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2544AF-D79A-5022-EA77-BB9BF124C2D9}"/>
              </a:ext>
            </a:extLst>
          </p:cNvPr>
          <p:cNvSpPr txBox="1"/>
          <p:nvPr/>
        </p:nvSpPr>
        <p:spPr>
          <a:xfrm>
            <a:off x="251520" y="18864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战地指挥官通过无线电不断向他的三个士兵下达作战指令，但是他必须在得到所有士兵对前一条指令的“确认”之后才能下达新的指令。请用信号量进行指挥官和士兵之间的协同管理。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4959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1081</Words>
  <Application>Microsoft Office PowerPoint</Application>
  <PresentationFormat>全屏显示(4:3)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Helvetica Neue</vt:lpstr>
      <vt:lpstr>Microsoft JhengHei</vt:lpstr>
      <vt:lpstr>等线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桂林电子科技大学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朱蓉</dc:creator>
  <cp:lastModifiedBy>宇英</cp:lastModifiedBy>
  <cp:revision>23</cp:revision>
  <dcterms:created xsi:type="dcterms:W3CDTF">2018-05-21T08:02:17Z</dcterms:created>
  <dcterms:modified xsi:type="dcterms:W3CDTF">2023-05-09T00:18:53Z</dcterms:modified>
</cp:coreProperties>
</file>