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34"/>
  </p:notesMasterIdLst>
  <p:handoutMasterIdLst>
    <p:handoutMasterId r:id="rId135"/>
  </p:handoutMasterIdLst>
  <p:sldIdLst>
    <p:sldId id="259" r:id="rId2"/>
    <p:sldId id="876" r:id="rId3"/>
    <p:sldId id="877" r:id="rId4"/>
    <p:sldId id="879" r:id="rId5"/>
    <p:sldId id="880" r:id="rId6"/>
    <p:sldId id="883" r:id="rId7"/>
    <p:sldId id="885" r:id="rId8"/>
    <p:sldId id="887" r:id="rId9"/>
    <p:sldId id="891" r:id="rId10"/>
    <p:sldId id="892" r:id="rId11"/>
    <p:sldId id="893" r:id="rId12"/>
    <p:sldId id="897" r:id="rId13"/>
    <p:sldId id="894" r:id="rId14"/>
    <p:sldId id="895" r:id="rId15"/>
    <p:sldId id="896" r:id="rId16"/>
    <p:sldId id="898" r:id="rId17"/>
    <p:sldId id="906" r:id="rId18"/>
    <p:sldId id="907" r:id="rId19"/>
    <p:sldId id="912" r:id="rId20"/>
    <p:sldId id="913" r:id="rId21"/>
    <p:sldId id="914" r:id="rId22"/>
    <p:sldId id="915" r:id="rId23"/>
    <p:sldId id="916" r:id="rId24"/>
    <p:sldId id="1046" r:id="rId25"/>
    <p:sldId id="1047" r:id="rId26"/>
    <p:sldId id="1049" r:id="rId27"/>
    <p:sldId id="917" r:id="rId28"/>
    <p:sldId id="918" r:id="rId29"/>
    <p:sldId id="919" r:id="rId30"/>
    <p:sldId id="920" r:id="rId31"/>
    <p:sldId id="921" r:id="rId32"/>
    <p:sldId id="922" r:id="rId33"/>
    <p:sldId id="923" r:id="rId34"/>
    <p:sldId id="924" r:id="rId35"/>
    <p:sldId id="1044" r:id="rId36"/>
    <p:sldId id="928" r:id="rId37"/>
    <p:sldId id="929" r:id="rId38"/>
    <p:sldId id="1042" r:id="rId39"/>
    <p:sldId id="1043" r:id="rId40"/>
    <p:sldId id="1045" r:id="rId41"/>
    <p:sldId id="930" r:id="rId42"/>
    <p:sldId id="931" r:id="rId43"/>
    <p:sldId id="932" r:id="rId44"/>
    <p:sldId id="933" r:id="rId45"/>
    <p:sldId id="934" r:id="rId46"/>
    <p:sldId id="935" r:id="rId47"/>
    <p:sldId id="936" r:id="rId48"/>
    <p:sldId id="937" r:id="rId49"/>
    <p:sldId id="938" r:id="rId50"/>
    <p:sldId id="939" r:id="rId51"/>
    <p:sldId id="940" r:id="rId52"/>
    <p:sldId id="941" r:id="rId53"/>
    <p:sldId id="942" r:id="rId54"/>
    <p:sldId id="943" r:id="rId55"/>
    <p:sldId id="944" r:id="rId56"/>
    <p:sldId id="945" r:id="rId57"/>
    <p:sldId id="946" r:id="rId58"/>
    <p:sldId id="947" r:id="rId59"/>
    <p:sldId id="948" r:id="rId60"/>
    <p:sldId id="949" r:id="rId61"/>
    <p:sldId id="950" r:id="rId62"/>
    <p:sldId id="951" r:id="rId63"/>
    <p:sldId id="1056" r:id="rId64"/>
    <p:sldId id="952" r:id="rId65"/>
    <p:sldId id="954" r:id="rId66"/>
    <p:sldId id="955" r:id="rId67"/>
    <p:sldId id="956" r:id="rId68"/>
    <p:sldId id="958" r:id="rId69"/>
    <p:sldId id="957" r:id="rId70"/>
    <p:sldId id="965" r:id="rId71"/>
    <p:sldId id="966" r:id="rId72"/>
    <p:sldId id="967" r:id="rId73"/>
    <p:sldId id="968" r:id="rId74"/>
    <p:sldId id="970" r:id="rId75"/>
    <p:sldId id="971" r:id="rId76"/>
    <p:sldId id="972" r:id="rId77"/>
    <p:sldId id="974" r:id="rId78"/>
    <p:sldId id="977" r:id="rId79"/>
    <p:sldId id="978" r:id="rId80"/>
    <p:sldId id="1051" r:id="rId81"/>
    <p:sldId id="979" r:id="rId82"/>
    <p:sldId id="980" r:id="rId83"/>
    <p:sldId id="981" r:id="rId84"/>
    <p:sldId id="982" r:id="rId85"/>
    <p:sldId id="983" r:id="rId86"/>
    <p:sldId id="984" r:id="rId87"/>
    <p:sldId id="985" r:id="rId88"/>
    <p:sldId id="987" r:id="rId89"/>
    <p:sldId id="988" r:id="rId90"/>
    <p:sldId id="998" r:id="rId91"/>
    <p:sldId id="999" r:id="rId92"/>
    <p:sldId id="1004" r:id="rId93"/>
    <p:sldId id="1007" r:id="rId94"/>
    <p:sldId id="1008" r:id="rId95"/>
    <p:sldId id="1009" r:id="rId96"/>
    <p:sldId id="1010" r:id="rId97"/>
    <p:sldId id="1052" r:id="rId98"/>
    <p:sldId id="1011" r:id="rId99"/>
    <p:sldId id="1012" r:id="rId100"/>
    <p:sldId id="1013" r:id="rId101"/>
    <p:sldId id="1014" r:id="rId102"/>
    <p:sldId id="1015" r:id="rId103"/>
    <p:sldId id="1016" r:id="rId104"/>
    <p:sldId id="1017" r:id="rId105"/>
    <p:sldId id="1018" r:id="rId106"/>
    <p:sldId id="1019" r:id="rId107"/>
    <p:sldId id="1020" r:id="rId108"/>
    <p:sldId id="1021" r:id="rId109"/>
    <p:sldId id="1022" r:id="rId110"/>
    <p:sldId id="1023" r:id="rId111"/>
    <p:sldId id="1024" r:id="rId112"/>
    <p:sldId id="1025" r:id="rId113"/>
    <p:sldId id="1026" r:id="rId114"/>
    <p:sldId id="1027" r:id="rId115"/>
    <p:sldId id="1053" r:id="rId116"/>
    <p:sldId id="1054" r:id="rId117"/>
    <p:sldId id="1028" r:id="rId118"/>
    <p:sldId id="1029" r:id="rId119"/>
    <p:sldId id="1030" r:id="rId120"/>
    <p:sldId id="1031" r:id="rId121"/>
    <p:sldId id="1032" r:id="rId122"/>
    <p:sldId id="1033" r:id="rId123"/>
    <p:sldId id="1034" r:id="rId124"/>
    <p:sldId id="1055" r:id="rId125"/>
    <p:sldId id="1035" r:id="rId126"/>
    <p:sldId id="1036" r:id="rId127"/>
    <p:sldId id="1037" r:id="rId128"/>
    <p:sldId id="1038" r:id="rId129"/>
    <p:sldId id="1039" r:id="rId130"/>
    <p:sldId id="1040" r:id="rId131"/>
    <p:sldId id="1041" r:id="rId132"/>
    <p:sldId id="287" r:id="rId1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66"/>
    <a:srgbClr val="CC3300"/>
    <a:srgbClr val="FF3300"/>
    <a:srgbClr val="006600"/>
    <a:srgbClr val="006699"/>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5" autoAdjust="0"/>
    <p:restoredTop sz="94720" autoAdjust="0"/>
  </p:normalViewPr>
  <p:slideViewPr>
    <p:cSldViewPr>
      <p:cViewPr>
        <p:scale>
          <a:sx n="92" d="100"/>
          <a:sy n="92" d="100"/>
        </p:scale>
        <p:origin x="-948"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defRPr>
            </a:lvl1pPr>
          </a:lstStyle>
          <a:p>
            <a:pPr>
              <a:defRPr/>
            </a:pPr>
            <a:endParaRPr lang="en-US" altLang="zh-CN"/>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defRPr>
            </a:lvl1pPr>
          </a:lstStyle>
          <a:p>
            <a:pPr>
              <a:defRPr/>
            </a:pPr>
            <a:endParaRPr lang="en-US" altLang="zh-CN"/>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defRPr>
            </a:lvl1pPr>
          </a:lstStyle>
          <a:p>
            <a:pPr>
              <a:defRPr/>
            </a:pPr>
            <a:endParaRPr lang="en-US" altLang="zh-CN"/>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noProof="1"/>
            </a:lvl1pPr>
          </a:lstStyle>
          <a:p>
            <a:pPr>
              <a:defRPr/>
            </a:pPr>
            <a:fld id="{E295E3A9-F439-4880-95EE-ED37ABE1662B}" type="slidenum">
              <a:rPr altLang="zh-CN"/>
              <a:pPr>
                <a:defRPr/>
              </a:pPr>
              <a:t>‹#›</a:t>
            </a:fld>
            <a:endParaRPr lang="zh-CN" altLang="zh-CN"/>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defRPr>
            </a:lvl1pPr>
          </a:lstStyle>
          <a:p>
            <a:pPr>
              <a:defRPr/>
            </a:pPr>
            <a:endParaRPr lang="en-US" altLang="zh-CN"/>
          </a:p>
        </p:txBody>
      </p:sp>
      <p:sp>
        <p:nvSpPr>
          <p:cNvPr id="542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defRPr>
            </a:lvl1pPr>
          </a:lstStyle>
          <a:p>
            <a:pPr>
              <a:defRPr/>
            </a:pPr>
            <a:endParaRPr lang="en-US" altLang="zh-CN"/>
          </a:p>
        </p:txBody>
      </p:sp>
      <p:sp>
        <p:nvSpPr>
          <p:cNvPr id="103428"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542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42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defRPr>
            </a:lvl1pPr>
          </a:lstStyle>
          <a:p>
            <a:pPr>
              <a:defRPr/>
            </a:pPr>
            <a:endParaRPr lang="en-US" altLang="zh-CN"/>
          </a:p>
        </p:txBody>
      </p:sp>
      <p:sp>
        <p:nvSpPr>
          <p:cNvPr id="542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noProof="1"/>
            </a:lvl1pPr>
          </a:lstStyle>
          <a:p>
            <a:pPr>
              <a:defRPr/>
            </a:pPr>
            <a:fld id="{9A0A8B75-7A8A-41AA-A3FA-8E71FC2FEB02}"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3200" dirty="0">
                <a:solidFill>
                  <a:schemeClr val="accent1"/>
                </a:solidFill>
              </a:rPr>
              <a:t>程序是实现算法的操作指令序列，每个程序在处理器上执行是严格有序的，称为程序执行的内部顺序性</a:t>
            </a:r>
            <a:endParaRPr lang="en-US" altLang="zh-CN" sz="3200" dirty="0">
              <a:solidFill>
                <a:schemeClr val="accent1"/>
              </a:solidFill>
            </a:endParaRPr>
          </a:p>
          <a:p>
            <a:r>
              <a:rPr lang="zh-CN" altLang="en-US" sz="3200" dirty="0">
                <a:solidFill>
                  <a:schemeClr val="accent1"/>
                </a:solidFill>
              </a:rPr>
              <a:t>传统习惯上，大家一般按照顺序程序设计的方法来编程，</a:t>
            </a:r>
            <a:endParaRPr lang="en-US" altLang="zh-CN" sz="3200" dirty="0">
              <a:solidFill>
                <a:schemeClr val="accent1"/>
              </a:solidFill>
            </a:endParaRPr>
          </a:p>
          <a:p>
            <a:r>
              <a:rPr lang="zh-CN" altLang="en-US" sz="3200" dirty="0">
                <a:solidFill>
                  <a:schemeClr val="accent1"/>
                </a:solidFill>
              </a:rPr>
              <a:t>即把一个具体问题的求解过程设计成一个程序，或者若干个严格顺序执行的程序序列，这称为程序执行的外部顺序性</a:t>
            </a:r>
            <a:endParaRPr lang="en-US" altLang="zh-CN" sz="3200" dirty="0">
              <a:solidFill>
                <a:schemeClr val="accent1"/>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dirty="0">
              <a:solidFill>
                <a:srgbClr val="0B87D6"/>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多道程序设计让多个程序同时进入内存去竞争处理器以获得运行机会</a:t>
            </a:r>
          </a:p>
          <a:p>
            <a:r>
              <a:rPr lang="zh-CN" altLang="en-US" sz="2400" dirty="0">
                <a:solidFill>
                  <a:srgbClr val="0B87D6"/>
                </a:solidFill>
                <a:latin typeface="华文新魏" panose="02010800040101010101" pitchFamily="2" charset="-122"/>
                <a:ea typeface="华文新魏" panose="02010800040101010101" pitchFamily="2" charset="-122"/>
              </a:rPr>
              <a:t>这样，操作系统允许计算机系统在一个时间段内存在多个正在运行的进程，也就是允许进程并发执行</a:t>
            </a:r>
          </a:p>
          <a:p>
            <a:r>
              <a:rPr lang="zh-CN" altLang="en-US" sz="2400" dirty="0">
                <a:solidFill>
                  <a:srgbClr val="0B87D6"/>
                </a:solidFill>
                <a:latin typeface="华文新魏" panose="02010800040101010101" pitchFamily="2" charset="-122"/>
                <a:ea typeface="华文新魏" panose="02010800040101010101" pitchFamily="2" charset="-122"/>
              </a:rPr>
              <a:t>操作系统保证按照“顺序程序设计”思想编制的程序在并发执行过程中不受影响，如同“独占计算机”</a:t>
            </a:r>
          </a:p>
          <a:p>
            <a:endParaRPr lang="zh-CN" altLang="en-US" sz="2400" dirty="0">
              <a:solidFill>
                <a:srgbClr val="0B87D6"/>
              </a:solidFill>
              <a:latin typeface="华文新魏" panose="02010800040101010101" pitchFamily="2" charset="-122"/>
              <a:ea typeface="华文新魏" panose="02010800040101010101" pitchFamily="2" charset="-122"/>
            </a:endParaRPr>
          </a:p>
          <a:p>
            <a:r>
              <a:rPr lang="zh-CN" altLang="en-US" sz="2400" dirty="0">
                <a:solidFill>
                  <a:srgbClr val="0B87D6"/>
                </a:solidFill>
                <a:latin typeface="华文新魏" panose="02010800040101010101" pitchFamily="2" charset="-122"/>
                <a:ea typeface="华文新魏" panose="02010800040101010101" pitchFamily="2" charset="-122"/>
              </a:rPr>
              <a:t>这些按照“顺序程序设计”思想编制的在操作系统中并发执行的进程属于“无关的”并发进程</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下面我们来看一个例子，一个循环地“从输入机读</a:t>
            </a:r>
            <a:r>
              <a:rPr lang="en-US" altLang="zh-CN" dirty="0"/>
              <a:t>78</a:t>
            </a:r>
            <a:r>
              <a:rPr lang="zh-CN" altLang="en-US" dirty="0"/>
              <a:t>秒再计算</a:t>
            </a:r>
            <a:r>
              <a:rPr lang="en-US" altLang="zh-CN" dirty="0"/>
              <a:t>52</a:t>
            </a:r>
            <a:r>
              <a:rPr lang="zh-CN" altLang="en-US" dirty="0"/>
              <a:t>秒再向磁带机输出</a:t>
            </a:r>
            <a:r>
              <a:rPr lang="en-US" altLang="zh-CN" dirty="0"/>
              <a:t>20</a:t>
            </a:r>
            <a:r>
              <a:rPr lang="zh-CN" altLang="en-US" dirty="0"/>
              <a:t>秒”的问题可以按照顺序程序设计方法设计为如下代码</a:t>
            </a:r>
            <a:endParaRPr lang="en-US" altLang="zh-CN" dirty="0"/>
          </a:p>
          <a:p>
            <a:r>
              <a:rPr lang="zh-CN" altLang="en-US" dirty="0"/>
              <a:t>来看一下最理想的执行情况，第一次循环，第二次循环，第三次循环，如此往复</a:t>
            </a:r>
            <a:endParaRPr lang="en-US" altLang="zh-CN" dirty="0"/>
          </a:p>
          <a:p>
            <a:r>
              <a:rPr lang="zh-CN" altLang="en-US" dirty="0"/>
              <a:t>最后处理器的利用率是</a:t>
            </a:r>
            <a:r>
              <a:rPr lang="en-US" altLang="zh-CN" dirty="0"/>
              <a:t>35%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多道程序设计让多个程序同时进入内存去竞争处理器以获得运行机会</a:t>
            </a:r>
          </a:p>
          <a:p>
            <a:r>
              <a:rPr lang="zh-CN" altLang="en-US" sz="2400" dirty="0">
                <a:solidFill>
                  <a:srgbClr val="0B87D6"/>
                </a:solidFill>
                <a:latin typeface="华文新魏" panose="02010800040101010101" pitchFamily="2" charset="-122"/>
                <a:ea typeface="华文新魏" panose="02010800040101010101" pitchFamily="2" charset="-122"/>
              </a:rPr>
              <a:t>这样，操作系统允许计算机系统在一个时间段内存在多个正在运行的进程，也就是允许进程并发执行</a:t>
            </a:r>
          </a:p>
          <a:p>
            <a:r>
              <a:rPr lang="zh-CN" altLang="en-US" sz="2400" dirty="0">
                <a:solidFill>
                  <a:srgbClr val="0B87D6"/>
                </a:solidFill>
                <a:latin typeface="华文新魏" panose="02010800040101010101" pitchFamily="2" charset="-122"/>
                <a:ea typeface="华文新魏" panose="02010800040101010101" pitchFamily="2" charset="-122"/>
              </a:rPr>
              <a:t>操作系统保证按照“顺序程序设计”思想编制的程序在并发执行过程中不受影响，如同“独占计算机”</a:t>
            </a:r>
          </a:p>
          <a:p>
            <a:endParaRPr lang="zh-CN" altLang="en-US" sz="2400" dirty="0">
              <a:solidFill>
                <a:srgbClr val="0B87D6"/>
              </a:solidFill>
              <a:latin typeface="华文新魏" panose="02010800040101010101" pitchFamily="2" charset="-122"/>
              <a:ea typeface="华文新魏" panose="02010800040101010101" pitchFamily="2" charset="-122"/>
            </a:endParaRPr>
          </a:p>
          <a:p>
            <a:r>
              <a:rPr lang="zh-CN" altLang="en-US" sz="2400" dirty="0">
                <a:solidFill>
                  <a:srgbClr val="0B87D6"/>
                </a:solidFill>
                <a:latin typeface="华文新魏" panose="02010800040101010101" pitchFamily="2" charset="-122"/>
                <a:ea typeface="华文新魏" panose="02010800040101010101" pitchFamily="2" charset="-122"/>
              </a:rPr>
              <a:t>这些按照“顺序程序设计”思想编制的在操作系统中并发执行的进程属于“无关的”并发进程</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44083" eaLnBrk="1" fontAlgn="auto" hangingPunct="1">
              <a:spcBef>
                <a:spcPts val="0"/>
              </a:spcBef>
              <a:spcAft>
                <a:spcPts val="0"/>
              </a:spcAft>
              <a:defRPr/>
            </a:pPr>
            <a:r>
              <a:rPr lang="zh-CN" altLang="en-US" b="0" dirty="0">
                <a:latin typeface="黑体" panose="02010609060101010101" pitchFamily="49" charset="-122"/>
                <a:ea typeface="黑体" panose="02010609060101010101" pitchFamily="49" charset="-122"/>
              </a:rPr>
              <a:t>换一种设计思路，设计</a:t>
            </a:r>
            <a:r>
              <a:rPr lang="en-US" altLang="zh-CN" b="0" dirty="0">
                <a:latin typeface="黑体" panose="02010609060101010101" pitchFamily="49" charset="-122"/>
                <a:ea typeface="黑体" panose="02010609060101010101" pitchFamily="49" charset="-122"/>
              </a:rPr>
              <a:t>3</a:t>
            </a:r>
            <a:r>
              <a:rPr lang="zh-CN" altLang="en-US" b="0" dirty="0">
                <a:latin typeface="黑体" panose="02010609060101010101" pitchFamily="49" charset="-122"/>
                <a:ea typeface="黑体" panose="02010609060101010101" pitchFamily="49" charset="-122"/>
              </a:rPr>
              <a:t>个独立运行的程序，让它们同时进入多道程序系统去并发执行</a:t>
            </a:r>
            <a:endParaRPr lang="en-US" altLang="zh-CN" b="0" dirty="0">
              <a:latin typeface="黑体" panose="02010609060101010101" pitchFamily="49" charset="-122"/>
              <a:ea typeface="黑体" panose="02010609060101010101" pitchFamily="49" charset="-122"/>
            </a:endParaRPr>
          </a:p>
          <a:p>
            <a:pPr defTabSz="844083" eaLnBrk="1" fontAlgn="auto" hangingPunct="1">
              <a:spcBef>
                <a:spcPts val="0"/>
              </a:spcBef>
              <a:spcAft>
                <a:spcPts val="0"/>
              </a:spcAft>
              <a:defRPr/>
            </a:pPr>
            <a:r>
              <a:rPr lang="zh-CN" altLang="en-US" b="0" dirty="0">
                <a:latin typeface="黑体" panose="02010609060101010101" pitchFamily="49" charset="-122"/>
                <a:ea typeface="黑体" panose="02010609060101010101" pitchFamily="49" charset="-122"/>
              </a:rPr>
              <a:t>来看一下最理想的执行轨迹，这是输入，这是计算，计算必须在每一段输入后，这是输出，同样必须在每一次计算完成后</a:t>
            </a:r>
            <a:endParaRPr lang="en-US" altLang="zh-CN" b="0" dirty="0">
              <a:latin typeface="黑体" panose="02010609060101010101" pitchFamily="49" charset="-122"/>
              <a:ea typeface="黑体" panose="02010609060101010101" pitchFamily="49" charset="-122"/>
            </a:endParaRPr>
          </a:p>
          <a:p>
            <a:r>
              <a:rPr lang="zh-CN" altLang="en-US" b="0" dirty="0"/>
              <a:t>处理器的利用率是</a:t>
            </a:r>
            <a:r>
              <a:rPr lang="en-US" altLang="zh-CN" b="0" dirty="0"/>
              <a:t>67%</a:t>
            </a:r>
            <a:r>
              <a:rPr lang="zh-CN" altLang="en-US" b="0" dirty="0"/>
              <a:t>，提高将近一倍</a:t>
            </a:r>
            <a:endParaRPr lang="en-US" altLang="zh-CN" b="0" dirty="0"/>
          </a:p>
          <a:p>
            <a:r>
              <a:rPr lang="zh-CN" altLang="en-US" b="0" dirty="0"/>
              <a:t>这就是并发程序设计的好处，并且，外围设备的利用率也同时提高了</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下面就可以总结一下什么是并发程序设计，也就是把一个具体问题求解设计成若干个可以同时执行的程序模块的方法</a:t>
            </a:r>
            <a:endParaRPr lang="en-US" altLang="zh-CN" sz="2400" dirty="0">
              <a:solidFill>
                <a:srgbClr val="0B87D6"/>
              </a:solidFill>
              <a:latin typeface="华文新魏" panose="02010800040101010101" pitchFamily="2" charset="-122"/>
              <a:ea typeface="华文新魏" panose="02010800040101010101" pitchFamily="2" charset="-122"/>
            </a:endParaRPr>
          </a:p>
          <a:p>
            <a:pPr>
              <a:spcBef>
                <a:spcPts val="554"/>
              </a:spcBef>
            </a:pPr>
            <a:r>
              <a:rPr lang="zh-CN" altLang="en-US" sz="3000" dirty="0">
                <a:solidFill>
                  <a:schemeClr val="accent1"/>
                </a:solidFill>
              </a:rPr>
              <a:t>并发程序设计具有以下特征：</a:t>
            </a:r>
            <a:endParaRPr lang="en-US" altLang="zh-CN" sz="3000" dirty="0">
              <a:solidFill>
                <a:schemeClr val="accent1"/>
              </a:solidFill>
            </a:endParaRPr>
          </a:p>
          <a:p>
            <a:pPr>
              <a:spcBef>
                <a:spcPts val="554"/>
              </a:spcBef>
            </a:pPr>
            <a:r>
              <a:rPr lang="zh-CN" altLang="en-US" sz="3000" dirty="0">
                <a:solidFill>
                  <a:schemeClr val="accent1"/>
                </a:solidFill>
              </a:rPr>
              <a:t>并行性：多个进程可以在多道程序系统中并发执行或者在多处理器系统中并行执行</a:t>
            </a:r>
            <a:endParaRPr lang="en-US" altLang="zh-CN" sz="3000" dirty="0">
              <a:solidFill>
                <a:schemeClr val="accent1"/>
              </a:solidFill>
            </a:endParaRPr>
          </a:p>
          <a:p>
            <a:pPr>
              <a:spcBef>
                <a:spcPts val="554"/>
              </a:spcBef>
            </a:pPr>
            <a:r>
              <a:rPr lang="zh-CN" altLang="en-US" sz="3000" dirty="0">
                <a:solidFill>
                  <a:schemeClr val="accent1"/>
                </a:solidFill>
              </a:rPr>
              <a:t>共享性：多个进程共享软件资源</a:t>
            </a:r>
            <a:endParaRPr lang="en-US" altLang="zh-CN" sz="3000" dirty="0">
              <a:solidFill>
                <a:schemeClr val="accent1"/>
              </a:solidFill>
            </a:endParaRPr>
          </a:p>
          <a:p>
            <a:pPr>
              <a:spcBef>
                <a:spcPts val="554"/>
              </a:spcBef>
            </a:pPr>
            <a:r>
              <a:rPr lang="zh-CN" altLang="en-US" sz="3000" dirty="0">
                <a:solidFill>
                  <a:schemeClr val="accent1"/>
                </a:solidFill>
              </a:rPr>
              <a:t>交往性：多个进程并发执行时存在制约</a:t>
            </a:r>
          </a:p>
          <a:p>
            <a:endParaRPr lang="zh-CN" altLang="en-US" sz="2400" dirty="0">
              <a:solidFill>
                <a:srgbClr val="0B87D6"/>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下面就可以总结一下什么是并发程序设计，也就是把一个具体问题求解设计成若干个可以同时执行的程序模块的方法</a:t>
            </a:r>
            <a:endParaRPr lang="en-US" altLang="zh-CN" sz="2400" dirty="0">
              <a:solidFill>
                <a:srgbClr val="0B87D6"/>
              </a:solidFill>
              <a:latin typeface="华文新魏" panose="02010800040101010101" pitchFamily="2" charset="-122"/>
              <a:ea typeface="华文新魏" panose="02010800040101010101" pitchFamily="2" charset="-122"/>
            </a:endParaRPr>
          </a:p>
          <a:p>
            <a:pPr>
              <a:spcBef>
                <a:spcPts val="554"/>
              </a:spcBef>
            </a:pPr>
            <a:r>
              <a:rPr lang="zh-CN" altLang="en-US" sz="3000" dirty="0">
                <a:solidFill>
                  <a:schemeClr val="accent1"/>
                </a:solidFill>
              </a:rPr>
              <a:t>并发程序设计具有以下特征：</a:t>
            </a:r>
            <a:endParaRPr lang="en-US" altLang="zh-CN" sz="3000" dirty="0">
              <a:solidFill>
                <a:schemeClr val="accent1"/>
              </a:solidFill>
            </a:endParaRPr>
          </a:p>
          <a:p>
            <a:pPr>
              <a:spcBef>
                <a:spcPts val="554"/>
              </a:spcBef>
            </a:pPr>
            <a:r>
              <a:rPr lang="zh-CN" altLang="en-US" sz="3000" dirty="0">
                <a:solidFill>
                  <a:schemeClr val="accent1"/>
                </a:solidFill>
              </a:rPr>
              <a:t>并行性：多个进程可以在多道程序系统中并发执行或者在多处理器系统中并行执行</a:t>
            </a:r>
            <a:endParaRPr lang="en-US" altLang="zh-CN" sz="3000" dirty="0">
              <a:solidFill>
                <a:schemeClr val="accent1"/>
              </a:solidFill>
            </a:endParaRPr>
          </a:p>
          <a:p>
            <a:pPr>
              <a:spcBef>
                <a:spcPts val="554"/>
              </a:spcBef>
            </a:pPr>
            <a:r>
              <a:rPr lang="zh-CN" altLang="en-US" sz="3000" dirty="0">
                <a:solidFill>
                  <a:schemeClr val="accent1"/>
                </a:solidFill>
              </a:rPr>
              <a:t>共享性：多个进程共享软件资源</a:t>
            </a:r>
            <a:endParaRPr lang="en-US" altLang="zh-CN" sz="3000" dirty="0">
              <a:solidFill>
                <a:schemeClr val="accent1"/>
              </a:solidFill>
            </a:endParaRPr>
          </a:p>
          <a:p>
            <a:pPr>
              <a:spcBef>
                <a:spcPts val="554"/>
              </a:spcBef>
            </a:pPr>
            <a:r>
              <a:rPr lang="zh-CN" altLang="en-US" sz="3000" dirty="0">
                <a:solidFill>
                  <a:schemeClr val="accent1"/>
                </a:solidFill>
              </a:rPr>
              <a:t>交往性：多个进程并发执行时存在制约</a:t>
            </a:r>
          </a:p>
          <a:p>
            <a:endParaRPr lang="zh-CN" altLang="en-US" sz="2400" dirty="0">
              <a:solidFill>
                <a:srgbClr val="0B87D6"/>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因此交往的并发进程在执行时必须进行制约，才能保证得到合理的运行结果，并发进程之间的制约关系具体有两种，分别是竞争与协作</a:t>
            </a:r>
            <a:endParaRPr lang="en-US" altLang="zh-CN" dirty="0"/>
          </a:p>
          <a:p>
            <a:r>
              <a:rPr lang="zh-CN" altLang="en-US" dirty="0"/>
              <a:t>并发进程之间因相互争夺独占性资源而产生的竞争制约关系，称为进程互斥</a:t>
            </a:r>
          </a:p>
          <a:p>
            <a:r>
              <a:rPr lang="zh-CN" altLang="en-US" dirty="0"/>
              <a:t>并发进程之间为完成共同任务基于某个条件来协调执行先后关系而产生的协作制约关系，称为进程同步</a:t>
            </a:r>
            <a:endParaRPr lang="en-US" altLang="zh-CN" dirty="0"/>
          </a:p>
          <a:p>
            <a:r>
              <a:rPr lang="zh-CN" altLang="en-US" dirty="0"/>
              <a:t>竞争是一种特殊的协作，进程互斥是一种特殊的进程同步关系</a:t>
            </a:r>
          </a:p>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108</a:t>
            </a:fld>
            <a:endParaRPr lang="zh-CN" altLang="en-US"/>
          </a:p>
        </p:txBody>
      </p:sp>
    </p:spTree>
    <p:extLst>
      <p:ext uri="{BB962C8B-B14F-4D97-AF65-F5344CB8AC3E}">
        <p14:creationId xmlns="" xmlns:p14="http://schemas.microsoft.com/office/powerpoint/2010/main" val="116844042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互斥共享变量所代表的资源，成为临界资源，所谓互斥，指一次只能有一个进程使用的资源</a:t>
            </a:r>
            <a:endParaRPr lang="en-US" altLang="zh-CN" dirty="0"/>
          </a:p>
          <a:p>
            <a:r>
              <a:rPr lang="zh-CN" altLang="en-US" dirty="0"/>
              <a:t>临界区指并发进程中与互斥共享变量相关的程序段</a:t>
            </a:r>
            <a:endParaRPr lang="en-US" altLang="zh-CN" dirty="0"/>
          </a:p>
          <a:p>
            <a:r>
              <a:rPr lang="zh-CN" altLang="en-US" dirty="0"/>
              <a:t>多个并发进程访问临界资源时，存在竞争制约关系</a:t>
            </a:r>
            <a:endParaRPr lang="en-US" altLang="zh-CN" dirty="0"/>
          </a:p>
          <a:p>
            <a:r>
              <a:rPr lang="zh-CN" altLang="en-US" dirty="0"/>
              <a:t>也就是说，如果两个进程同时停留在相关的临界区内，就会出现与时间相关的错误</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109</a:t>
            </a:fld>
            <a:endParaRPr lang="zh-CN" altLang="en-US"/>
          </a:p>
        </p:txBody>
      </p:sp>
    </p:spTree>
    <p:extLst>
      <p:ext uri="{BB962C8B-B14F-4D97-AF65-F5344CB8AC3E}">
        <p14:creationId xmlns="" xmlns:p14="http://schemas.microsoft.com/office/powerpoint/2010/main" val="1854107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临界区管理由三个要求</a:t>
            </a:r>
            <a:endParaRPr lang="en-US" altLang="zh-CN" dirty="0"/>
          </a:p>
          <a:p>
            <a:r>
              <a:rPr lang="zh-CN" altLang="en-US" dirty="0"/>
              <a:t>一次至多允许一个进程停留在相关的临界区内</a:t>
            </a:r>
          </a:p>
          <a:p>
            <a:r>
              <a:rPr lang="zh-CN" altLang="en-US" dirty="0"/>
              <a:t>一个进程不能无限地停留在临界区内</a:t>
            </a:r>
          </a:p>
          <a:p>
            <a:r>
              <a:rPr lang="zh-CN" altLang="en-US" dirty="0"/>
              <a:t>一个进程不能无限地等待进入临界区</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110</a:t>
            </a:fld>
            <a:endParaRPr lang="zh-CN" altLang="en-US"/>
          </a:p>
        </p:txBody>
      </p:sp>
    </p:spTree>
    <p:extLst>
      <p:ext uri="{BB962C8B-B14F-4D97-AF65-F5344CB8AC3E}">
        <p14:creationId xmlns="" xmlns:p14="http://schemas.microsoft.com/office/powerpoint/2010/main" val="406962324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允许多个进程并发执行共享系统资源时，系统必须提供同步机制和进程通信机制。然而，对这种机制使用不当的话，可能会出现进程永远被阻塞的现象。例如，两个进程分别等待对方占有的一个资源，于是两者都不能执行而处于永远等待。这种现象称为“死锁”。</a:t>
            </a:r>
          </a:p>
        </p:txBody>
      </p:sp>
    </p:spTree>
    <p:extLst>
      <p:ext uri="{BB962C8B-B14F-4D97-AF65-F5344CB8AC3E}">
        <p14:creationId xmlns="" xmlns:p14="http://schemas.microsoft.com/office/powerpoint/2010/main" val="46703258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pp255</a:t>
            </a:r>
            <a:endParaRPr lang="zh-CN" altLang="en-US" sz="1100" dirty="0">
              <a:latin typeface="+mn-lt"/>
              <a:ea typeface="+mn-ea"/>
            </a:endParaRPr>
          </a:p>
        </p:txBody>
      </p:sp>
    </p:spTree>
    <p:extLst>
      <p:ext uri="{BB962C8B-B14F-4D97-AF65-F5344CB8AC3E}">
        <p14:creationId xmlns="" xmlns:p14="http://schemas.microsoft.com/office/powerpoint/2010/main" val="129863196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pp255</a:t>
            </a:r>
            <a:endParaRPr lang="zh-CN" altLang="en-US" sz="1100" dirty="0">
              <a:latin typeface="+mn-lt"/>
              <a:ea typeface="+mn-ea"/>
            </a:endParaRPr>
          </a:p>
        </p:txBody>
      </p:sp>
    </p:spTree>
    <p:extLst>
      <p:ext uri="{BB962C8B-B14F-4D97-AF65-F5344CB8AC3E}">
        <p14:creationId xmlns="" xmlns:p14="http://schemas.microsoft.com/office/powerpoint/2010/main" val="32246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pp255</a:t>
            </a:r>
            <a:endParaRPr lang="zh-CN" altLang="en-US" sz="1100" dirty="0">
              <a:latin typeface="+mn-lt"/>
              <a:ea typeface="+mn-ea"/>
            </a:endParaRPr>
          </a:p>
        </p:txBody>
      </p:sp>
    </p:spTree>
    <p:extLst>
      <p:ext uri="{BB962C8B-B14F-4D97-AF65-F5344CB8AC3E}">
        <p14:creationId xmlns="" xmlns:p14="http://schemas.microsoft.com/office/powerpoint/2010/main" val="340155622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pp259</a:t>
            </a:r>
            <a:endParaRPr lang="zh-CN" altLang="en-US" sz="1100" dirty="0">
              <a:latin typeface="+mn-lt"/>
              <a:ea typeface="+mn-ea"/>
            </a:endParaRPr>
          </a:p>
        </p:txBody>
      </p:sp>
    </p:spTree>
    <p:extLst>
      <p:ext uri="{BB962C8B-B14F-4D97-AF65-F5344CB8AC3E}">
        <p14:creationId xmlns="" xmlns:p14="http://schemas.microsoft.com/office/powerpoint/2010/main" val="157332090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pp259</a:t>
            </a:r>
            <a:endParaRPr lang="zh-CN" altLang="en-US" sz="1100" dirty="0">
              <a:latin typeface="+mn-lt"/>
              <a:ea typeface="+mn-ea"/>
            </a:endParaRPr>
          </a:p>
        </p:txBody>
      </p:sp>
    </p:spTree>
    <p:extLst>
      <p:ext uri="{BB962C8B-B14F-4D97-AF65-F5344CB8AC3E}">
        <p14:creationId xmlns="" xmlns:p14="http://schemas.microsoft.com/office/powerpoint/2010/main" val="385034369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pp261</a:t>
            </a:r>
          </a:p>
          <a:p>
            <a:pPr defTabSz="844083" eaLnBrk="1" fontAlgn="auto" hangingPunct="1">
              <a:spcBef>
                <a:spcPts val="0"/>
              </a:spcBef>
              <a:spcAft>
                <a:spcPts val="0"/>
              </a:spcAft>
              <a:defRPr/>
            </a:pPr>
            <a:r>
              <a:rPr lang="zh-CN" altLang="en-US" sz="1100" dirty="0">
                <a:latin typeface="+mn-lt"/>
                <a:ea typeface="+mn-ea"/>
              </a:rPr>
              <a:t>然而，当任一进程再提出申请资源时，系统已无资源可分配，它们的申请书都得不到满足而无法继续执行，最后就可能死锁了。所以，对</a:t>
            </a:r>
            <a:r>
              <a:rPr lang="en-US" altLang="zh-CN" sz="1100" dirty="0">
                <a:latin typeface="+mn-lt"/>
                <a:ea typeface="+mn-ea"/>
              </a:rPr>
              <a:t>P, R</a:t>
            </a:r>
            <a:r>
              <a:rPr lang="zh-CN" altLang="en-US" sz="1100" dirty="0">
                <a:latin typeface="+mn-lt"/>
                <a:ea typeface="+mn-ea"/>
              </a:rPr>
              <a:t>的申请应暂时不予分配，而对</a:t>
            </a:r>
            <a:r>
              <a:rPr lang="en-US" altLang="zh-CN" sz="1100" dirty="0">
                <a:latin typeface="+mn-lt"/>
                <a:ea typeface="+mn-ea"/>
              </a:rPr>
              <a:t>Q</a:t>
            </a:r>
            <a:r>
              <a:rPr lang="zh-CN" altLang="en-US" sz="1100" dirty="0">
                <a:latin typeface="+mn-lt"/>
                <a:ea typeface="+mn-ea"/>
              </a:rPr>
              <a:t>的申请可以满足，因为</a:t>
            </a:r>
            <a:r>
              <a:rPr lang="en-US" altLang="zh-CN" sz="1100" dirty="0">
                <a:latin typeface="+mn-lt"/>
                <a:ea typeface="+mn-ea"/>
              </a:rPr>
              <a:t>Q</a:t>
            </a:r>
            <a:r>
              <a:rPr lang="zh-CN" altLang="en-US" sz="1100" dirty="0">
                <a:latin typeface="+mn-lt"/>
                <a:ea typeface="+mn-ea"/>
              </a:rPr>
              <a:t>最多再申请</a:t>
            </a:r>
            <a:r>
              <a:rPr lang="en-US" altLang="zh-CN" sz="1100" dirty="0">
                <a:latin typeface="+mn-lt"/>
                <a:ea typeface="+mn-ea"/>
              </a:rPr>
              <a:t>2</a:t>
            </a:r>
            <a:r>
              <a:rPr lang="zh-CN" altLang="en-US" sz="1100" dirty="0">
                <a:latin typeface="+mn-lt"/>
                <a:ea typeface="+mn-ea"/>
              </a:rPr>
              <a:t>个资源，系统现存的资源数能满足它的最大需要。</a:t>
            </a:r>
          </a:p>
          <a:p>
            <a:pPr algn="l"/>
            <a:endParaRPr lang="zh-CN" altLang="en-US" sz="1100" dirty="0">
              <a:latin typeface="+mn-lt"/>
              <a:ea typeface="+mn-ea"/>
            </a:endParaRPr>
          </a:p>
        </p:txBody>
      </p:sp>
    </p:spTree>
    <p:extLst>
      <p:ext uri="{BB962C8B-B14F-4D97-AF65-F5344CB8AC3E}">
        <p14:creationId xmlns="" xmlns:p14="http://schemas.microsoft.com/office/powerpoint/2010/main" val="101230572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42617807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211431482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420548415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死锁检测程序定时检测这两张表，如果有进程</a:t>
            </a:r>
            <a:r>
              <a:rPr lang="en-US" altLang="zh-CN" sz="1100" dirty="0">
                <a:latin typeface="+mn-lt"/>
                <a:ea typeface="+mn-ea"/>
              </a:rPr>
              <a:t>Pi</a:t>
            </a:r>
            <a:r>
              <a:rPr lang="zh-CN" altLang="en-US" sz="1100" dirty="0">
                <a:latin typeface="+mn-lt"/>
                <a:ea typeface="+mn-ea"/>
              </a:rPr>
              <a:t>等待资源</a:t>
            </a:r>
            <a:r>
              <a:rPr lang="en-US" altLang="zh-CN" sz="1100" dirty="0" err="1">
                <a:latin typeface="+mn-lt"/>
                <a:ea typeface="+mn-ea"/>
              </a:rPr>
              <a:t>rk</a:t>
            </a:r>
            <a:r>
              <a:rPr lang="zh-CN" altLang="en-US" sz="1100" dirty="0">
                <a:latin typeface="+mn-lt"/>
                <a:ea typeface="+mn-ea"/>
              </a:rPr>
              <a:t>，且</a:t>
            </a:r>
            <a:r>
              <a:rPr lang="en-US" altLang="zh-CN" sz="1100" dirty="0" err="1">
                <a:latin typeface="+mn-lt"/>
                <a:ea typeface="+mn-ea"/>
              </a:rPr>
              <a:t>rk</a:t>
            </a:r>
            <a:r>
              <a:rPr lang="zh-CN" altLang="en-US" sz="1100" dirty="0">
                <a:latin typeface="+mn-lt"/>
                <a:ea typeface="+mn-ea"/>
              </a:rPr>
              <a:t>被进程</a:t>
            </a:r>
            <a:r>
              <a:rPr lang="en-US" altLang="zh-CN" sz="1100" dirty="0" err="1">
                <a:latin typeface="+mn-lt"/>
                <a:ea typeface="+mn-ea"/>
              </a:rPr>
              <a:t>Pj</a:t>
            </a:r>
            <a:r>
              <a:rPr lang="zh-CN" altLang="en-US" sz="1100" dirty="0">
                <a:latin typeface="+mn-lt"/>
                <a:ea typeface="+mn-ea"/>
              </a:rPr>
              <a:t>占用，则说</a:t>
            </a:r>
            <a:r>
              <a:rPr lang="en-US" altLang="zh-CN" sz="1100" dirty="0">
                <a:latin typeface="+mn-lt"/>
                <a:ea typeface="+mn-ea"/>
              </a:rPr>
              <a:t>Pi</a:t>
            </a:r>
            <a:r>
              <a:rPr lang="zh-CN" altLang="en-US" sz="1100" dirty="0">
                <a:latin typeface="+mn-lt"/>
                <a:ea typeface="+mn-ea"/>
              </a:rPr>
              <a:t>和</a:t>
            </a:r>
            <a:r>
              <a:rPr lang="en-US" altLang="zh-CN" sz="1100" dirty="0" err="1">
                <a:latin typeface="+mn-lt"/>
                <a:ea typeface="+mn-ea"/>
              </a:rPr>
              <a:t>Pj</a:t>
            </a:r>
            <a:r>
              <a:rPr lang="zh-CN" altLang="en-US" sz="1100" dirty="0">
                <a:latin typeface="+mn-lt"/>
                <a:ea typeface="+mn-ea"/>
              </a:rPr>
              <a:t>具有“等待占用关系”，记为</a:t>
            </a:r>
            <a:r>
              <a:rPr lang="en-US" altLang="zh-CN" sz="1100" dirty="0">
                <a:latin typeface="+mn-lt"/>
                <a:ea typeface="+mn-ea"/>
              </a:rPr>
              <a:t>W(Pi, </a:t>
            </a:r>
            <a:r>
              <a:rPr lang="en-US" altLang="zh-CN" sz="1100" dirty="0" err="1">
                <a:latin typeface="+mn-lt"/>
                <a:ea typeface="+mn-ea"/>
              </a:rPr>
              <a:t>Pj</a:t>
            </a:r>
            <a:r>
              <a:rPr lang="en-US" altLang="zh-CN" sz="1100" dirty="0">
                <a:latin typeface="+mn-lt"/>
                <a:ea typeface="+mn-ea"/>
              </a:rPr>
              <a:t>)</a:t>
            </a:r>
            <a:r>
              <a:rPr lang="zh-CN" altLang="en-US" sz="1100" dirty="0">
                <a:latin typeface="+mn-lt"/>
                <a:ea typeface="+mn-ea"/>
              </a:rPr>
              <a:t>。死锁检测程序反复检测这两张表，可以列出所有的“等待占用关系”。当出现</a:t>
            </a:r>
            <a:r>
              <a:rPr lang="en-US" altLang="zh-CN" sz="1100" dirty="0">
                <a:latin typeface="+mn-lt"/>
                <a:ea typeface="+mn-ea"/>
              </a:rPr>
              <a:t>W(Pi, </a:t>
            </a:r>
            <a:r>
              <a:rPr lang="en-US" altLang="zh-CN" sz="1100" dirty="0" err="1">
                <a:latin typeface="+mn-lt"/>
                <a:ea typeface="+mn-ea"/>
              </a:rPr>
              <a:t>Pj</a:t>
            </a:r>
            <a:r>
              <a:rPr lang="en-US" altLang="zh-CN" sz="1100" dirty="0">
                <a:latin typeface="+mn-lt"/>
                <a:ea typeface="+mn-ea"/>
              </a:rPr>
              <a:t>), W(</a:t>
            </a:r>
            <a:r>
              <a:rPr lang="en-US" altLang="zh-CN" sz="1100" dirty="0" err="1">
                <a:latin typeface="+mn-lt"/>
                <a:ea typeface="+mn-ea"/>
              </a:rPr>
              <a:t>Pj</a:t>
            </a:r>
            <a:r>
              <a:rPr lang="en-US" altLang="zh-CN" sz="1100" dirty="0">
                <a:latin typeface="+mn-lt"/>
                <a:ea typeface="+mn-ea"/>
              </a:rPr>
              <a:t>, </a:t>
            </a:r>
            <a:r>
              <a:rPr lang="en-US" altLang="zh-CN" sz="1100" dirty="0" err="1">
                <a:latin typeface="+mn-lt"/>
                <a:ea typeface="+mn-ea"/>
              </a:rPr>
              <a:t>Pk</a:t>
            </a:r>
            <a:r>
              <a:rPr lang="en-US" altLang="zh-CN" sz="1100" dirty="0">
                <a:latin typeface="+mn-lt"/>
                <a:ea typeface="+mn-ea"/>
              </a:rPr>
              <a:t>), ……, W(P1, Pm), W(Pm, Pi)</a:t>
            </a:r>
            <a:r>
              <a:rPr lang="zh-CN" altLang="en-US" sz="1100" dirty="0">
                <a:latin typeface="+mn-lt"/>
                <a:ea typeface="+mn-ea"/>
              </a:rPr>
              <a:t>时，显然，系统中存在一组循环等待资源的进程：</a:t>
            </a:r>
            <a:r>
              <a:rPr lang="en-US" altLang="zh-CN" sz="1100" dirty="0">
                <a:latin typeface="+mn-lt"/>
                <a:ea typeface="+mn-ea"/>
              </a:rPr>
              <a:t>Pi, </a:t>
            </a:r>
            <a:r>
              <a:rPr lang="en-US" altLang="zh-CN" sz="1100" dirty="0" err="1">
                <a:latin typeface="+mn-lt"/>
                <a:ea typeface="+mn-ea"/>
              </a:rPr>
              <a:t>Pj</a:t>
            </a:r>
            <a:r>
              <a:rPr lang="en-US" altLang="zh-CN" sz="1100" dirty="0">
                <a:latin typeface="+mn-lt"/>
                <a:ea typeface="+mn-ea"/>
              </a:rPr>
              <a:t>, </a:t>
            </a:r>
            <a:r>
              <a:rPr lang="en-US" altLang="zh-CN" sz="1100" dirty="0" err="1">
                <a:latin typeface="+mn-lt"/>
                <a:ea typeface="+mn-ea"/>
              </a:rPr>
              <a:t>Pk</a:t>
            </a:r>
            <a:r>
              <a:rPr lang="en-US" altLang="zh-CN" sz="1100" dirty="0">
                <a:latin typeface="+mn-lt"/>
                <a:ea typeface="+mn-ea"/>
              </a:rPr>
              <a:t>, ……, P1, Pm</a:t>
            </a:r>
            <a:r>
              <a:rPr lang="zh-CN" altLang="en-US" sz="1100" dirty="0">
                <a:latin typeface="+mn-lt"/>
                <a:ea typeface="+mn-ea"/>
              </a:rPr>
              <a:t>。也就是说出现了死锁。</a:t>
            </a:r>
          </a:p>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15425727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en-US" altLang="zh-CN" sz="1100" dirty="0">
                <a:latin typeface="+mn-lt"/>
                <a:ea typeface="+mn-ea"/>
              </a:rPr>
              <a:t>1  </a:t>
            </a:r>
            <a:r>
              <a:rPr lang="zh-CN" altLang="en-US" sz="1100" dirty="0">
                <a:latin typeface="+mn-lt"/>
                <a:ea typeface="+mn-ea"/>
              </a:rPr>
              <a:t>当</a:t>
            </a:r>
            <a:r>
              <a:rPr lang="en-US" altLang="zh-CN" sz="1100" dirty="0">
                <a:latin typeface="+mn-lt"/>
                <a:ea typeface="+mn-ea"/>
              </a:rPr>
              <a:t>Pi</a:t>
            </a:r>
            <a:r>
              <a:rPr lang="zh-CN" altLang="en-US" sz="1100" dirty="0">
                <a:latin typeface="+mn-lt"/>
                <a:ea typeface="+mn-ea"/>
              </a:rPr>
              <a:t>等待被</a:t>
            </a:r>
            <a:r>
              <a:rPr lang="en-US" altLang="zh-CN" sz="1100" dirty="0" err="1">
                <a:latin typeface="+mn-lt"/>
                <a:ea typeface="+mn-ea"/>
              </a:rPr>
              <a:t>Pj</a:t>
            </a:r>
            <a:r>
              <a:rPr lang="zh-CN" altLang="en-US" sz="1100" dirty="0">
                <a:latin typeface="+mn-lt"/>
                <a:ea typeface="+mn-ea"/>
              </a:rPr>
              <a:t>占用的资源时</a:t>
            </a:r>
            <a:endParaRPr lang="en-US" altLang="zh-CN" sz="1100" dirty="0">
              <a:latin typeface="+mn-lt"/>
              <a:ea typeface="+mn-ea"/>
            </a:endParaRPr>
          </a:p>
          <a:p>
            <a:pPr defTabSz="844083" eaLnBrk="1" fontAlgn="auto" hangingPunct="1">
              <a:spcBef>
                <a:spcPts val="0"/>
              </a:spcBef>
              <a:spcAft>
                <a:spcPts val="0"/>
              </a:spcAft>
              <a:defRPr/>
            </a:pPr>
            <a:r>
              <a:rPr lang="en-US" altLang="zh-CN" sz="1100" dirty="0">
                <a:latin typeface="+mn-lt"/>
                <a:ea typeface="+mn-ea"/>
              </a:rPr>
              <a:t>0  </a:t>
            </a:r>
            <a:r>
              <a:rPr lang="zh-CN" altLang="en-US" sz="1100" dirty="0">
                <a:latin typeface="+mn-lt"/>
                <a:ea typeface="+mn-ea"/>
              </a:rPr>
              <a:t>当</a:t>
            </a:r>
            <a:r>
              <a:rPr lang="en-US" altLang="zh-CN" sz="1100" dirty="0">
                <a:latin typeface="+mn-lt"/>
                <a:ea typeface="+mn-ea"/>
              </a:rPr>
              <a:t>Pi</a:t>
            </a:r>
            <a:r>
              <a:rPr lang="zh-CN" altLang="en-US" sz="1100" dirty="0">
                <a:latin typeface="+mn-lt"/>
                <a:ea typeface="+mn-ea"/>
              </a:rPr>
              <a:t>与</a:t>
            </a:r>
            <a:r>
              <a:rPr lang="en-US" altLang="zh-CN" sz="1100" dirty="0" err="1">
                <a:latin typeface="+mn-lt"/>
                <a:ea typeface="+mn-ea"/>
              </a:rPr>
              <a:t>Pj</a:t>
            </a:r>
            <a:r>
              <a:rPr lang="zh-CN" altLang="en-US" sz="1100" dirty="0">
                <a:latin typeface="+mn-lt"/>
                <a:ea typeface="+mn-ea"/>
              </a:rPr>
              <a:t>不存在等待占用关系时</a:t>
            </a:r>
          </a:p>
        </p:txBody>
      </p:sp>
    </p:spTree>
    <p:extLst>
      <p:ext uri="{BB962C8B-B14F-4D97-AF65-F5344CB8AC3E}">
        <p14:creationId xmlns="" xmlns:p14="http://schemas.microsoft.com/office/powerpoint/2010/main" val="6889112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第二版</a:t>
            </a:r>
            <a:r>
              <a:rPr lang="en-US" altLang="zh-CN" sz="1100" dirty="0">
                <a:latin typeface="+mn-lt"/>
                <a:ea typeface="+mn-ea"/>
              </a:rPr>
              <a:t>pp262</a:t>
            </a:r>
          </a:p>
          <a:p>
            <a:pPr defTabSz="844083" eaLnBrk="1" fontAlgn="auto" hangingPunct="1">
              <a:spcBef>
                <a:spcPts val="0"/>
              </a:spcBef>
              <a:spcAft>
                <a:spcPts val="0"/>
              </a:spcAft>
              <a:defRPr/>
            </a:pPr>
            <a:r>
              <a:rPr lang="zh-CN" altLang="en-US" sz="1100" dirty="0">
                <a:latin typeface="+mn-lt"/>
                <a:ea typeface="+mn-ea"/>
              </a:rPr>
              <a:t>其中</a:t>
            </a:r>
            <a:r>
              <a:rPr lang="en-US" altLang="zh-CN" sz="1100" dirty="0" err="1">
                <a:latin typeface="+mn-lt"/>
                <a:ea typeface="+mn-ea"/>
              </a:rPr>
              <a:t>bik</a:t>
            </a:r>
            <a:r>
              <a:rPr lang="en-US" altLang="zh-CN" sz="1100" dirty="0" err="1">
                <a:latin typeface="+mn-lt"/>
                <a:ea typeface="+mn-ea"/>
                <a:sym typeface="Symbol" panose="05050102010706020507"/>
              </a:rPr>
              <a:t></a:t>
            </a:r>
            <a:r>
              <a:rPr lang="en-US" altLang="zh-CN" sz="1100" dirty="0" err="1">
                <a:latin typeface="+mn-lt"/>
                <a:ea typeface="+mn-ea"/>
              </a:rPr>
              <a:t>bkj</a:t>
            </a:r>
            <a:r>
              <a:rPr lang="zh-CN" altLang="en-US" sz="1100" dirty="0">
                <a:latin typeface="+mn-lt"/>
                <a:ea typeface="+mn-ea"/>
              </a:rPr>
              <a:t>表示当有</a:t>
            </a:r>
            <a:r>
              <a:rPr lang="en-US" altLang="zh-CN" sz="1100" dirty="0">
                <a:latin typeface="+mn-lt"/>
                <a:ea typeface="+mn-ea"/>
              </a:rPr>
              <a:t>Pi</a:t>
            </a:r>
            <a:r>
              <a:rPr lang="zh-CN" altLang="en-US" sz="1100" dirty="0">
                <a:latin typeface="+mn-lt"/>
                <a:ea typeface="+mn-ea"/>
              </a:rPr>
              <a:t>等待所占的资源</a:t>
            </a:r>
            <a:r>
              <a:rPr lang="en-US" altLang="zh-CN" sz="1100" dirty="0" err="1">
                <a:latin typeface="+mn-lt"/>
                <a:ea typeface="+mn-ea"/>
              </a:rPr>
              <a:t>Pk</a:t>
            </a:r>
            <a:r>
              <a:rPr lang="zh-CN" altLang="en-US" sz="1100" dirty="0">
                <a:latin typeface="+mn-lt"/>
                <a:ea typeface="+mn-ea"/>
              </a:rPr>
              <a:t>等待</a:t>
            </a:r>
            <a:r>
              <a:rPr lang="en-US" altLang="zh-CN" sz="1100" dirty="0" err="1">
                <a:latin typeface="+mn-lt"/>
                <a:ea typeface="+mn-ea"/>
              </a:rPr>
              <a:t>Pj</a:t>
            </a:r>
            <a:r>
              <a:rPr lang="zh-CN" altLang="en-US" sz="1100" dirty="0">
                <a:latin typeface="+mn-lt"/>
                <a:ea typeface="+mn-ea"/>
              </a:rPr>
              <a:t>所占的资源时取值为</a:t>
            </a:r>
            <a:r>
              <a:rPr lang="en-US" altLang="zh-CN" sz="1100" dirty="0">
                <a:latin typeface="+mn-lt"/>
                <a:ea typeface="+mn-ea"/>
              </a:rPr>
              <a:t>1</a:t>
            </a:r>
            <a:r>
              <a:rPr lang="zh-CN" altLang="en-US" sz="1100" dirty="0">
                <a:latin typeface="+mn-lt"/>
                <a:ea typeface="+mn-ea"/>
              </a:rPr>
              <a:t>，也就是说</a:t>
            </a:r>
            <a:r>
              <a:rPr lang="en-US" altLang="zh-CN" sz="1100" dirty="0">
                <a:latin typeface="+mn-lt"/>
                <a:ea typeface="+mn-ea"/>
              </a:rPr>
              <a:t>Pi</a:t>
            </a:r>
            <a:r>
              <a:rPr lang="zh-CN" altLang="en-US" sz="1100" dirty="0">
                <a:latin typeface="+mn-lt"/>
                <a:ea typeface="+mn-ea"/>
              </a:rPr>
              <a:t>与</a:t>
            </a:r>
            <a:r>
              <a:rPr lang="en-US" altLang="zh-CN" sz="1100" dirty="0" err="1">
                <a:latin typeface="+mn-lt"/>
                <a:ea typeface="+mn-ea"/>
              </a:rPr>
              <a:t>Pj</a:t>
            </a:r>
            <a:r>
              <a:rPr lang="zh-CN" altLang="en-US" sz="1100" dirty="0">
                <a:latin typeface="+mn-lt"/>
                <a:ea typeface="+mn-ea"/>
              </a:rPr>
              <a:t>有间接等待关系。</a:t>
            </a:r>
            <a:r>
              <a:rPr lang="en-US" altLang="zh-CN" sz="1100" dirty="0" err="1">
                <a:latin typeface="+mn-lt"/>
                <a:ea typeface="+mn-ea"/>
              </a:rPr>
              <a:t>Warshall</a:t>
            </a:r>
            <a:r>
              <a:rPr lang="zh-CN" altLang="en-US" sz="1100" dirty="0">
                <a:latin typeface="+mn-lt"/>
                <a:ea typeface="+mn-ea"/>
              </a:rPr>
              <a:t>传递闭包算法循环检测了矩阵</a:t>
            </a:r>
            <a:r>
              <a:rPr lang="en-US" altLang="zh-CN" sz="1100" dirty="0">
                <a:latin typeface="+mn-lt"/>
                <a:ea typeface="+mn-ea"/>
              </a:rPr>
              <a:t>A</a:t>
            </a:r>
            <a:r>
              <a:rPr lang="zh-CN" altLang="en-US" sz="1100" dirty="0">
                <a:latin typeface="+mn-lt"/>
                <a:ea typeface="+mn-ea"/>
              </a:rPr>
              <a:t>中的各个元素，把等待资源的关系（包括间接等待关系）都在传递闭包</a:t>
            </a:r>
            <a:r>
              <a:rPr lang="en-US" altLang="zh-CN" sz="1100" dirty="0">
                <a:latin typeface="+mn-lt"/>
                <a:ea typeface="+mn-ea"/>
              </a:rPr>
              <a:t>A*</a:t>
            </a:r>
            <a:r>
              <a:rPr lang="zh-CN" altLang="en-US" sz="1100" dirty="0">
                <a:latin typeface="+mn-lt"/>
                <a:ea typeface="+mn-ea"/>
              </a:rPr>
              <a:t>中表示出来。显然，但</a:t>
            </a:r>
            <a:r>
              <a:rPr lang="en-US" altLang="zh-CN" sz="1100" dirty="0">
                <a:latin typeface="+mn-lt"/>
                <a:ea typeface="+mn-ea"/>
              </a:rPr>
              <a:t>A*</a:t>
            </a:r>
            <a:r>
              <a:rPr lang="zh-CN" altLang="en-US" sz="1100" dirty="0">
                <a:latin typeface="+mn-lt"/>
                <a:ea typeface="+mn-ea"/>
              </a:rPr>
              <a:t>中有一个</a:t>
            </a:r>
            <a:r>
              <a:rPr lang="en-US" altLang="zh-CN" sz="1100" dirty="0" err="1">
                <a:latin typeface="+mn-lt"/>
                <a:ea typeface="+mn-ea"/>
              </a:rPr>
              <a:t>bii</a:t>
            </a:r>
            <a:r>
              <a:rPr lang="en-US" altLang="zh-CN" sz="1100" dirty="0">
                <a:latin typeface="+mn-lt"/>
                <a:ea typeface="+mn-ea"/>
              </a:rPr>
              <a:t>=1 (</a:t>
            </a:r>
            <a:r>
              <a:rPr lang="en-US" altLang="zh-CN" sz="1100" dirty="0" err="1">
                <a:latin typeface="+mn-lt"/>
                <a:ea typeface="+mn-ea"/>
              </a:rPr>
              <a:t>i</a:t>
            </a:r>
            <a:r>
              <a:rPr lang="en-US" altLang="zh-CN" sz="1100" dirty="0">
                <a:latin typeface="+mn-lt"/>
                <a:ea typeface="+mn-ea"/>
              </a:rPr>
              <a:t>=1,2,…,n)</a:t>
            </a:r>
            <a:r>
              <a:rPr lang="zh-CN" altLang="en-US" sz="1100" dirty="0">
                <a:latin typeface="+mn-lt"/>
                <a:ea typeface="+mn-ea"/>
              </a:rPr>
              <a:t>时，就说明存在着一组进程，它们循环等待资源，也即系统出现了死锁。</a:t>
            </a:r>
          </a:p>
        </p:txBody>
      </p:sp>
    </p:spTree>
    <p:extLst>
      <p:ext uri="{BB962C8B-B14F-4D97-AF65-F5344CB8AC3E}">
        <p14:creationId xmlns="" xmlns:p14="http://schemas.microsoft.com/office/powerpoint/2010/main" val="21666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第二版</a:t>
            </a:r>
            <a:r>
              <a:rPr lang="en-US" altLang="zh-CN" sz="1100" dirty="0">
                <a:latin typeface="+mn-lt"/>
                <a:ea typeface="+mn-ea"/>
              </a:rPr>
              <a:t>pp263</a:t>
            </a:r>
          </a:p>
          <a:p>
            <a:pPr defTabSz="844083" eaLnBrk="1" fontAlgn="auto" hangingPunct="1">
              <a:spcBef>
                <a:spcPts val="0"/>
              </a:spcBef>
              <a:spcAft>
                <a:spcPts val="0"/>
              </a:spcAft>
              <a:defRPr/>
            </a:pPr>
            <a:r>
              <a:rPr lang="zh-CN" altLang="en-US" sz="1100" dirty="0">
                <a:latin typeface="+mn-lt"/>
                <a:ea typeface="+mn-ea"/>
              </a:rPr>
              <a:t>尽管检测死锁是否出现和发现死锁后实现恢复的代价大于防止和避免死锁所花的代价，但由于死锁不是经常出现的，因而这样做还是值得的，检测策略的代价依赖于检测的频率，而恢复的代价是时间的损失。</a:t>
            </a:r>
          </a:p>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31781796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132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AEBFD86-FBC3-4EB4-A5A1-94A74EE9268B}" type="slidenum">
              <a:rPr lang="en-US" altLang="zh-CN" smtClean="0">
                <a:ea typeface="宋体" charset="-122"/>
              </a:rPr>
              <a:pPr/>
              <a:t>15</a:t>
            </a:fld>
            <a:endParaRPr lang="en-US" altLang="zh-CN" smtClean="0">
              <a:ea typeface="宋体" charset="-122"/>
            </a:endParaRPr>
          </a:p>
        </p:txBody>
      </p:sp>
      <p:sp>
        <p:nvSpPr>
          <p:cNvPr id="39939" name="Rectangle 2"/>
          <p:cNvSpPr>
            <a:spLocks noGrp="1" noRot="1" noChangeAspect="1" noChangeArrowheads="1" noTextEdit="1"/>
          </p:cNvSpPr>
          <p:nvPr>
            <p:ph type="sldImg"/>
          </p:nvPr>
        </p:nvSpPr>
        <p:spPr>
          <a:xfrm>
            <a:off x="1144588" y="685800"/>
            <a:ext cx="4572000" cy="3429000"/>
          </a:xfrm>
          <a:ln/>
        </p:spPr>
      </p:sp>
      <p:sp>
        <p:nvSpPr>
          <p:cNvPr id="399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539702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a:noFill/>
          <a:ln/>
        </p:spPr>
        <p:txBody>
          <a:bodyPr/>
          <a:lstStyle/>
          <a:p>
            <a:r>
              <a:rPr lang="zh-CN" altLang="en-US" dirty="0">
                <a:ea typeface="宋体" charset="-122"/>
              </a:rPr>
              <a:t>第三版教材</a:t>
            </a:r>
            <a:r>
              <a:rPr lang="en-US" altLang="zh-CN" dirty="0">
                <a:ea typeface="宋体" charset="-122"/>
              </a:rPr>
              <a:t>pp311 </a:t>
            </a:r>
            <a:r>
              <a:rPr lang="zh-CN" altLang="en-US" dirty="0">
                <a:ea typeface="宋体" charset="-122"/>
              </a:rPr>
              <a:t>图</a:t>
            </a:r>
            <a:r>
              <a:rPr lang="en-US" altLang="zh-CN" dirty="0">
                <a:ea typeface="宋体" charset="-122"/>
              </a:rPr>
              <a:t>4-6</a:t>
            </a:r>
          </a:p>
          <a:p>
            <a:endParaRPr lang="zh-CN" altLang="en-US" dirty="0">
              <a:ea typeface="宋体" charset="-122"/>
            </a:endParaRPr>
          </a:p>
        </p:txBody>
      </p:sp>
    </p:spTree>
    <p:extLst>
      <p:ext uri="{BB962C8B-B14F-4D97-AF65-F5344CB8AC3E}">
        <p14:creationId xmlns="" xmlns:p14="http://schemas.microsoft.com/office/powerpoint/2010/main" val="19711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97895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4155427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4229789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570226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1499134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3299423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1524981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一个运行态的进程由于等待资源、输入输出、信号等进入等待态</a:t>
            </a:r>
            <a:endParaRPr lang="en-US" altLang="zh-CN" dirty="0" smtClean="0"/>
          </a:p>
          <a:p>
            <a:r>
              <a:rPr lang="zh-CN" altLang="en-US" dirty="0" smtClean="0"/>
              <a:t>一个等待态的进程由于自愿满足、输入输出结束、信号到达进入就绪状态</a:t>
            </a:r>
            <a:endParaRPr lang="en-US" altLang="zh-CN" dirty="0" smtClean="0"/>
          </a:p>
          <a:p>
            <a:r>
              <a:rPr lang="zh-CN" altLang="en-US" dirty="0" smtClean="0"/>
              <a:t>处理器空闲或者出现更高优先级的进程时，一个就绪态的进程进入运行状态</a:t>
            </a:r>
            <a:endParaRPr lang="en-US" altLang="zh-CN" dirty="0" smtClean="0"/>
          </a:p>
          <a:p>
            <a:r>
              <a:rPr lang="zh-CN" altLang="en-US" dirty="0" smtClean="0"/>
              <a:t>运行时间片到或出现更高优先级进程时，一个运行态的进程让出处理器进入就绪态</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a:t>
            </a:fld>
            <a:endParaRPr lang="zh-CN" altLang="en-US"/>
          </a:p>
        </p:txBody>
      </p:sp>
    </p:spTree>
    <p:extLst>
      <p:ext uri="{BB962C8B-B14F-4D97-AF65-F5344CB8AC3E}">
        <p14:creationId xmlns="" xmlns:p14="http://schemas.microsoft.com/office/powerpoint/2010/main" val="444431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25000" dirty="0"/>
              <a:t>参考：</a:t>
            </a:r>
            <a:endParaRPr lang="en-US" altLang="zh-CN" baseline="-25000" dirty="0"/>
          </a:p>
          <a:p>
            <a:r>
              <a:rPr lang="en-US" altLang="zh-CN" baseline="-25000" dirty="0"/>
              <a:t>[1] </a:t>
            </a:r>
            <a:r>
              <a:rPr lang="zh-CN" altLang="en-US" baseline="-25000" dirty="0"/>
              <a:t>袁春风</a:t>
            </a:r>
            <a:r>
              <a:rPr lang="en-US" altLang="zh-CN" baseline="-25000" dirty="0"/>
              <a:t>. </a:t>
            </a:r>
            <a:r>
              <a:rPr lang="zh-CN" altLang="en-US" baseline="-25000" dirty="0"/>
              <a:t>计算机组成与系统结构</a:t>
            </a:r>
            <a:r>
              <a:rPr lang="en-US" altLang="zh-CN" baseline="-25000" dirty="0"/>
              <a:t>. Pp. 358.</a:t>
            </a:r>
          </a:p>
          <a:p>
            <a:r>
              <a:rPr lang="en-US" altLang="zh-CN" baseline="-25000" dirty="0"/>
              <a:t>[2] </a:t>
            </a:r>
            <a:r>
              <a:rPr lang="zh-CN" altLang="en-US" baseline="-25000" dirty="0"/>
              <a:t>张功萱等</a:t>
            </a:r>
            <a:r>
              <a:rPr lang="en-US" altLang="zh-CN" baseline="-25000" dirty="0"/>
              <a:t>. </a:t>
            </a:r>
            <a:r>
              <a:rPr lang="zh-CN" altLang="en-US" baseline="-25000" dirty="0"/>
              <a:t>计算机组成原理</a:t>
            </a:r>
            <a:r>
              <a:rPr lang="en-US" altLang="zh-CN" baseline="-25000" dirty="0"/>
              <a:t>. Pp. 344.</a:t>
            </a:r>
          </a:p>
          <a:p>
            <a:r>
              <a:rPr lang="en-US" altLang="zh-CN" baseline="-25000" dirty="0"/>
              <a:t>[3] </a:t>
            </a:r>
            <a:r>
              <a:rPr lang="zh-CN" altLang="en-US" baseline="-25000" dirty="0"/>
              <a:t>袁春风</a:t>
            </a:r>
            <a:r>
              <a:rPr lang="en-US" altLang="zh-CN" baseline="-25000" dirty="0"/>
              <a:t>. </a:t>
            </a:r>
            <a:r>
              <a:rPr lang="zh-CN" altLang="en-US" baseline="-25000" dirty="0"/>
              <a:t>计算机系统基础</a:t>
            </a:r>
            <a:r>
              <a:rPr lang="en-US" altLang="zh-CN" baseline="-25000" dirty="0"/>
              <a:t>. Pp. 330.</a:t>
            </a:r>
            <a:endParaRPr lang="zh-CN" altLang="en-US" baseline="-25000"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计算机组成与系统结构</a:t>
            </a:r>
            <a:r>
              <a:rPr lang="en-US" altLang="zh-CN" dirty="0"/>
              <a:t>. Pp. 358-359.</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计算机组成与系统结构</a:t>
            </a:r>
            <a:r>
              <a:rPr lang="en-US" altLang="zh-CN" dirty="0"/>
              <a:t>. Pp. 359.</a:t>
            </a:r>
          </a:p>
          <a:p>
            <a:endParaRPr lang="en-US" altLang="zh-CN" dirty="0"/>
          </a:p>
          <a:p>
            <a:r>
              <a:rPr lang="en-US" altLang="zh-CN" dirty="0"/>
              <a:t>W. Stalling</a:t>
            </a:r>
            <a:r>
              <a:rPr lang="zh-CN" altLang="en-US" dirty="0"/>
              <a:t>将其分为人可读设备、机器可读设备、通信设备</a:t>
            </a:r>
            <a:r>
              <a:rPr lang="en-US" altLang="zh-CN" dirty="0"/>
              <a:t>3</a:t>
            </a:r>
            <a:r>
              <a:rPr lang="zh-CN" altLang="en-US" dirty="0"/>
              <a:t>类</a:t>
            </a:r>
            <a:endParaRPr lang="en-US" altLang="zh-CN" dirty="0"/>
          </a:p>
          <a:p>
            <a:r>
              <a:rPr lang="zh-CN" altLang="en-US" dirty="0"/>
              <a:t>参考：</a:t>
            </a:r>
            <a:endParaRPr lang="en-US" altLang="zh-CN" dirty="0"/>
          </a:p>
          <a:p>
            <a:r>
              <a:rPr lang="en-US" altLang="zh-CN" dirty="0"/>
              <a:t>[1] W. Stalling.</a:t>
            </a:r>
            <a:r>
              <a:rPr lang="en-US" altLang="zh-CN" baseline="0" dirty="0"/>
              <a:t> </a:t>
            </a:r>
            <a:r>
              <a:rPr lang="zh-CN" altLang="en-US" baseline="0" dirty="0"/>
              <a:t>计算机组成与体系结构：性能设计（第</a:t>
            </a:r>
            <a:r>
              <a:rPr lang="en-US" altLang="zh-CN" baseline="0" dirty="0"/>
              <a:t>8</a:t>
            </a:r>
            <a:r>
              <a:rPr lang="zh-CN" altLang="en-US" baseline="0" dirty="0"/>
              <a:t>版，中文版）</a:t>
            </a:r>
            <a:r>
              <a:rPr lang="en-US" altLang="zh-CN" baseline="0" dirty="0"/>
              <a:t>. Pp. 141.</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参照</a:t>
            </a:r>
            <a:r>
              <a:rPr lang="en-US" altLang="zh-CN" dirty="0"/>
              <a:t>Linux</a:t>
            </a:r>
            <a:r>
              <a:rPr lang="zh-CN" altLang="en-US" dirty="0"/>
              <a:t>中对设备的划分</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W. Stalling.</a:t>
            </a:r>
            <a:r>
              <a:rPr lang="en-US" altLang="zh-CN" baseline="0" dirty="0"/>
              <a:t> </a:t>
            </a:r>
            <a:r>
              <a:rPr lang="zh-CN" altLang="en-US" baseline="0" dirty="0"/>
              <a:t>计算机组成与体系结构：性能设计（第</a:t>
            </a:r>
            <a:r>
              <a:rPr lang="en-US" altLang="zh-CN" baseline="0" dirty="0"/>
              <a:t>8</a:t>
            </a:r>
            <a:r>
              <a:rPr lang="zh-CN" altLang="en-US" baseline="0" dirty="0"/>
              <a:t>版，中文版）</a:t>
            </a:r>
            <a:r>
              <a:rPr lang="en-US" altLang="zh-CN" baseline="0" dirty="0"/>
              <a:t>. Pp. 24.</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计算机系统基础，</a:t>
            </a:r>
            <a:r>
              <a:rPr lang="en-US" altLang="zh-CN" dirty="0"/>
              <a:t>pp.</a:t>
            </a:r>
            <a:r>
              <a:rPr lang="en-US" altLang="zh-CN" baseline="0" dirty="0"/>
              <a:t> 315.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计算机系统基础，</a:t>
            </a:r>
            <a:r>
              <a:rPr lang="en-US" altLang="zh-CN" dirty="0"/>
              <a:t>pp.</a:t>
            </a:r>
            <a:r>
              <a:rPr lang="en-US" altLang="zh-CN" baseline="0" dirty="0"/>
              <a:t> 332.</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50</a:t>
            </a:fld>
            <a:endParaRPr lang="zh-CN" altLang="en-US"/>
          </a:p>
        </p:txBody>
      </p:sp>
    </p:spTree>
    <p:extLst>
      <p:ext uri="{BB962C8B-B14F-4D97-AF65-F5344CB8AC3E}">
        <p14:creationId xmlns="" xmlns:p14="http://schemas.microsoft.com/office/powerpoint/2010/main" val="39119283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W. Stallings.</a:t>
            </a:r>
            <a:r>
              <a:rPr lang="en-US" altLang="zh-CN" baseline="0" dirty="0"/>
              <a:t> </a:t>
            </a:r>
            <a:r>
              <a:rPr lang="zh-CN" altLang="en-US" baseline="0" dirty="0"/>
              <a:t>计算机组成与体系结构：性能设计（第</a:t>
            </a:r>
            <a:r>
              <a:rPr lang="en-US" altLang="zh-CN" baseline="0" dirty="0"/>
              <a:t>8</a:t>
            </a:r>
            <a:r>
              <a:rPr lang="zh-CN" altLang="en-US" baseline="0" dirty="0"/>
              <a:t>版，中文），</a:t>
            </a:r>
            <a:r>
              <a:rPr lang="en-US" altLang="zh-CN" baseline="0" dirty="0"/>
              <a:t>pp. 145.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51</a:t>
            </a:fld>
            <a:endParaRPr lang="zh-CN" altLang="en-US"/>
          </a:p>
        </p:txBody>
      </p:sp>
    </p:spTree>
    <p:extLst>
      <p:ext uri="{BB962C8B-B14F-4D97-AF65-F5344CB8AC3E}">
        <p14:creationId xmlns="" xmlns:p14="http://schemas.microsoft.com/office/powerpoint/2010/main" val="1688975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W. Stallings.</a:t>
            </a:r>
            <a:r>
              <a:rPr lang="en-US" altLang="zh-CN" baseline="0" dirty="0"/>
              <a:t> </a:t>
            </a:r>
            <a:r>
              <a:rPr lang="zh-CN" altLang="en-US" baseline="0" dirty="0"/>
              <a:t>计算机组成与体系结构：性能设计（第</a:t>
            </a:r>
            <a:r>
              <a:rPr lang="en-US" altLang="zh-CN" baseline="0" dirty="0"/>
              <a:t>8</a:t>
            </a:r>
            <a:r>
              <a:rPr lang="zh-CN" altLang="en-US" baseline="0" dirty="0"/>
              <a:t>版，中文），</a:t>
            </a:r>
            <a:r>
              <a:rPr lang="en-US" altLang="zh-CN" baseline="0" dirty="0"/>
              <a:t>pp. 145.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52</a:t>
            </a:fld>
            <a:endParaRPr lang="zh-CN" altLang="en-US"/>
          </a:p>
        </p:txBody>
      </p:sp>
    </p:spTree>
    <p:extLst>
      <p:ext uri="{BB962C8B-B14F-4D97-AF65-F5344CB8AC3E}">
        <p14:creationId xmlns="" xmlns:p14="http://schemas.microsoft.com/office/powerpoint/2010/main" val="24052766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55</a:t>
            </a:fld>
            <a:endParaRPr lang="zh-CN" altLang="en-US"/>
          </a:p>
        </p:txBody>
      </p:sp>
    </p:spTree>
    <p:extLst>
      <p:ext uri="{BB962C8B-B14F-4D97-AF65-F5344CB8AC3E}">
        <p14:creationId xmlns="" xmlns:p14="http://schemas.microsoft.com/office/powerpoint/2010/main" val="1830788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56</a:t>
            </a:fld>
            <a:endParaRPr lang="zh-CN" altLang="en-US"/>
          </a:p>
        </p:txBody>
      </p:sp>
    </p:spTree>
    <p:extLst>
      <p:ext uri="{BB962C8B-B14F-4D97-AF65-F5344CB8AC3E}">
        <p14:creationId xmlns="" xmlns:p14="http://schemas.microsoft.com/office/powerpoint/2010/main" val="1713289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59</a:t>
            </a:fld>
            <a:endParaRPr lang="zh-CN" altLang="en-US"/>
          </a:p>
        </p:txBody>
      </p:sp>
    </p:spTree>
    <p:extLst>
      <p:ext uri="{BB962C8B-B14F-4D97-AF65-F5344CB8AC3E}">
        <p14:creationId xmlns="" xmlns:p14="http://schemas.microsoft.com/office/powerpoint/2010/main" val="318287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62</a:t>
            </a:fld>
            <a:endParaRPr lang="zh-CN" altLang="en-US"/>
          </a:p>
        </p:txBody>
      </p:sp>
    </p:spTree>
    <p:extLst>
      <p:ext uri="{BB962C8B-B14F-4D97-AF65-F5344CB8AC3E}">
        <p14:creationId xmlns="" xmlns:p14="http://schemas.microsoft.com/office/powerpoint/2010/main" val="22649807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63</a:t>
            </a:fld>
            <a:endParaRPr lang="zh-CN" altLang="en-US"/>
          </a:p>
        </p:txBody>
      </p:sp>
    </p:spTree>
    <p:extLst>
      <p:ext uri="{BB962C8B-B14F-4D97-AF65-F5344CB8AC3E}">
        <p14:creationId xmlns="" xmlns:p14="http://schemas.microsoft.com/office/powerpoint/2010/main" val="38793383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64</a:t>
            </a:fld>
            <a:endParaRPr lang="zh-CN" altLang="en-US"/>
          </a:p>
        </p:txBody>
      </p:sp>
    </p:spTree>
    <p:extLst>
      <p:ext uri="{BB962C8B-B14F-4D97-AF65-F5344CB8AC3E}">
        <p14:creationId xmlns="" xmlns:p14="http://schemas.microsoft.com/office/powerpoint/2010/main" val="38793383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65</a:t>
            </a:fld>
            <a:endParaRPr lang="zh-CN" altLang="en-US"/>
          </a:p>
        </p:txBody>
      </p:sp>
    </p:spTree>
    <p:extLst>
      <p:ext uri="{BB962C8B-B14F-4D97-AF65-F5344CB8AC3E}">
        <p14:creationId xmlns="" xmlns:p14="http://schemas.microsoft.com/office/powerpoint/2010/main" val="36048093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a:t>
            </a:r>
            <a:endParaRPr lang="en-US" altLang="zh-CN" dirty="0"/>
          </a:p>
          <a:p>
            <a:pPr marL="228600" indent="-228600">
              <a:buAutoNum type="arabicPeriod"/>
            </a:pPr>
            <a:r>
              <a:rPr lang="zh-CN" altLang="en-US" dirty="0"/>
              <a:t>簇的概念与扇区寻址比较相关，放在磁盘结构中介绍</a:t>
            </a:r>
            <a:endParaRPr lang="en-US" altLang="zh-CN" dirty="0"/>
          </a:p>
          <a:p>
            <a:pPr marL="228600" indent="-228600">
              <a:buAutoNum type="arabicPeriod"/>
            </a:pPr>
            <a:r>
              <a:rPr lang="zh-CN" altLang="en-US" dirty="0"/>
              <a:t>增加了交叉因子和按柱面读写数据的介绍</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66</a:t>
            </a:fld>
            <a:endParaRPr lang="zh-CN" altLang="en-US"/>
          </a:p>
        </p:txBody>
      </p:sp>
    </p:spTree>
    <p:extLst>
      <p:ext uri="{BB962C8B-B14F-4D97-AF65-F5344CB8AC3E}">
        <p14:creationId xmlns="" xmlns:p14="http://schemas.microsoft.com/office/powerpoint/2010/main" val="13589699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en-US" altLang="zh-CN" sz="1100" b="1" dirty="0">
              <a:solidFill>
                <a:schemeClr val="accent1"/>
              </a:solidFill>
            </a:endParaRPr>
          </a:p>
        </p:txBody>
      </p:sp>
    </p:spTree>
    <p:extLst>
      <p:ext uri="{BB962C8B-B14F-4D97-AF65-F5344CB8AC3E}">
        <p14:creationId xmlns:p14="http://schemas.microsoft.com/office/powerpoint/2010/main" xmlns="" val="2433679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为了实现这些功能，操作系统必须考虑文件目录的建立和维护、存储空间的分配和回收、数据的保密和保护、监督用户存取和修改文件的权限、在不同存储介质上信息的表示方式、信息的编址方法、信息的存储次序、以及怎样检索用户信息等问题，文件系统的组织如图</a:t>
            </a:r>
            <a:r>
              <a:rPr lang="en-US" altLang="zh-CN" sz="1100" dirty="0">
                <a:latin typeface="+mn-lt"/>
                <a:ea typeface="+mn-ea"/>
              </a:rPr>
              <a:t>4-1</a:t>
            </a:r>
            <a:r>
              <a:rPr lang="zh-CN" altLang="en-US" sz="1100" dirty="0">
                <a:latin typeface="+mn-lt"/>
                <a:ea typeface="+mn-ea"/>
              </a:rPr>
              <a:t>所示。</a:t>
            </a:r>
          </a:p>
          <a:p>
            <a:endParaRPr lang="en-US" altLang="zh-CN" sz="1100" b="1" dirty="0">
              <a:solidFill>
                <a:schemeClr val="accent1"/>
              </a:solidFill>
            </a:endParaRPr>
          </a:p>
        </p:txBody>
      </p:sp>
    </p:spTree>
    <p:extLst>
      <p:ext uri="{BB962C8B-B14F-4D97-AF65-F5344CB8AC3E}">
        <p14:creationId xmlns:p14="http://schemas.microsoft.com/office/powerpoint/2010/main" xmlns="" val="17057336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en-US" altLang="zh-CN" sz="1100" b="1" dirty="0">
              <a:solidFill>
                <a:schemeClr val="accent1"/>
              </a:solidFill>
            </a:endParaRPr>
          </a:p>
        </p:txBody>
      </p:sp>
    </p:spTree>
    <p:extLst>
      <p:ext uri="{BB962C8B-B14F-4D97-AF65-F5344CB8AC3E}">
        <p14:creationId xmlns:p14="http://schemas.microsoft.com/office/powerpoint/2010/main" xmlns="" val="22956377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en-US" altLang="zh-CN" sz="1100" b="1" dirty="0">
              <a:solidFill>
                <a:schemeClr val="accent1"/>
              </a:solidFill>
            </a:endParaRPr>
          </a:p>
        </p:txBody>
      </p:sp>
    </p:spTree>
    <p:extLst>
      <p:ext uri="{BB962C8B-B14F-4D97-AF65-F5344CB8AC3E}">
        <p14:creationId xmlns:p14="http://schemas.microsoft.com/office/powerpoint/2010/main" xmlns="" val="27376792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r>
              <a:rPr lang="zh-CN" altLang="en-US" sz="1100" dirty="0">
                <a:latin typeface="+mn-lt"/>
                <a:ea typeface="+mn-ea"/>
              </a:rPr>
              <a:t>顺序存取设备是严格依赖信息的物理位置进行定位和读写的存储设备，所以，从存取一个信息块到存取另一个信息块要花费较多的时间。磁带机是最常用的一种顺序存取存储设备，由于它具有存储容量大、稳定可靠、卷可装卸和便于保存等优点，已被广泛用作存档的文件存储设备。 </a:t>
            </a:r>
          </a:p>
          <a:p>
            <a:r>
              <a:rPr lang="zh-CN" altLang="en-US" sz="1100" dirty="0">
                <a:latin typeface="+mn-lt"/>
                <a:ea typeface="+mn-ea"/>
              </a:rPr>
              <a:t>磁带的一个突出优点是物理块长的变化范围较大，块可以很小，也可以很大，原则上没有限制。为了保证可靠性，块长取适中较好，过小时不易区别是干扰还是记录信息，过大对产生的误码就难以发现和校正。</a:t>
            </a:r>
          </a:p>
          <a:p>
            <a:endParaRPr lang="en-US" altLang="zh-CN" sz="1100" b="1" dirty="0">
              <a:solidFill>
                <a:schemeClr val="accent1"/>
              </a:solidFill>
            </a:endParaRPr>
          </a:p>
        </p:txBody>
      </p:sp>
    </p:spTree>
    <p:extLst>
      <p:ext uri="{BB962C8B-B14F-4D97-AF65-F5344CB8AC3E}">
        <p14:creationId xmlns:p14="http://schemas.microsoft.com/office/powerpoint/2010/main" xmlns="" val="10208446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r>
              <a:rPr lang="zh-CN" altLang="en-US" sz="1100" dirty="0">
                <a:latin typeface="+mn-lt"/>
                <a:ea typeface="+mn-ea"/>
              </a:rPr>
              <a:t>磁盘是一种直接存取存储设备，又叫随机存取存储设备。它的每个物理记录有确定的位置和唯一的地址，存取任何一个物理块所需的时间几乎不依赖于此信息的位置。目前多数使用活动臂磁盘，除盘组的上下两个盘面不用外，其它盘面用于存储数据。每个盘面有一个读写磁头，所有的读写磁头都固定在唯一的移动臂上同时移动。在一个盘面上的读写磁头的轨迹称磁道，在磁头位置下的所有磁道组成的圆柱体称柱面，一个磁道又可以被划分成一个或多个物理块。</a:t>
            </a:r>
          </a:p>
          <a:p>
            <a:endParaRPr lang="en-US" altLang="zh-CN" sz="1100" b="1" dirty="0">
              <a:solidFill>
                <a:schemeClr val="accent1"/>
              </a:solidFill>
            </a:endParaRPr>
          </a:p>
        </p:txBody>
      </p:sp>
    </p:spTree>
    <p:extLst>
      <p:ext uri="{BB962C8B-B14F-4D97-AF65-F5344CB8AC3E}">
        <p14:creationId xmlns:p14="http://schemas.microsoft.com/office/powerpoint/2010/main" xmlns="" val="18938845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文件的组织是指文件中信息的配置和构造方式，通常应该从文件的逻辑结构和组织及文件的物理结构和组织两方面加以考虑。</a:t>
            </a:r>
            <a:r>
              <a:rPr lang="zh-CN" altLang="en-US" sz="1100" b="1" dirty="0">
                <a:latin typeface="+mn-lt"/>
                <a:ea typeface="+mn-ea"/>
              </a:rPr>
              <a:t>文件的逻辑结构和组织</a:t>
            </a:r>
            <a:r>
              <a:rPr lang="zh-CN" altLang="en-US" sz="1100" dirty="0">
                <a:latin typeface="+mn-lt"/>
                <a:ea typeface="+mn-ea"/>
              </a:rPr>
              <a:t>是从用户观点出发，研究用户概念中的抽象的信息组织方式，这是用户能观察到的，可加以处理的数据集合。由于数据可独立于物理环境加以构造，所以，称为逻辑结构。一些相关数据项的集合称作逻辑记录，而相关逻辑记录的集合称作逻辑文件。</a:t>
            </a:r>
          </a:p>
        </p:txBody>
      </p:sp>
    </p:spTree>
    <p:extLst>
      <p:ext uri="{BB962C8B-B14F-4D97-AF65-F5344CB8AC3E}">
        <p14:creationId xmlns:p14="http://schemas.microsoft.com/office/powerpoint/2010/main" xmlns="" val="21549310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若干个逻辑记录合并成一组，写入一个块叫</a:t>
            </a:r>
            <a:r>
              <a:rPr lang="zh-CN" altLang="en-US" sz="1100" b="1" dirty="0">
                <a:latin typeface="+mn-lt"/>
                <a:ea typeface="+mn-ea"/>
              </a:rPr>
              <a:t>记录的成组</a:t>
            </a:r>
            <a:r>
              <a:rPr lang="zh-CN" altLang="en-US" sz="1100" dirty="0">
                <a:latin typeface="+mn-lt"/>
                <a:ea typeface="+mn-ea"/>
              </a:rPr>
              <a:t>，这时每块中的逻辑记录的个数称块因子。成组操作一般先在输出缓冲区内进行，凑满一块后才将缓冲区内的信息写到存储介质上。反之，当存储介质上的一个物理记录读进输入缓冲区后，把逻辑记录从块中分离出来的操作叫</a:t>
            </a:r>
            <a:r>
              <a:rPr lang="zh-CN" altLang="en-US" sz="1100" b="1" dirty="0">
                <a:latin typeface="+mn-lt"/>
                <a:ea typeface="+mn-ea"/>
              </a:rPr>
              <a:t>记录的分解</a:t>
            </a:r>
            <a:r>
              <a:rPr lang="zh-CN" altLang="en-US" sz="1100" dirty="0">
                <a:latin typeface="+mn-lt"/>
                <a:ea typeface="+mn-ea"/>
              </a:rPr>
              <a:t>。例如，对于穿孔卡片，通常逻辑记录长为</a:t>
            </a:r>
            <a:r>
              <a:rPr lang="en-US" altLang="zh-CN" sz="1100" dirty="0">
                <a:latin typeface="+mn-lt"/>
                <a:ea typeface="+mn-ea"/>
              </a:rPr>
              <a:t>80</a:t>
            </a:r>
            <a:r>
              <a:rPr lang="zh-CN" altLang="en-US" sz="1100" dirty="0">
                <a:latin typeface="+mn-lt"/>
                <a:ea typeface="+mn-ea"/>
              </a:rPr>
              <a:t>个字符，如果把存储介质上的数据块也划分成</a:t>
            </a:r>
            <a:r>
              <a:rPr lang="en-US" altLang="zh-CN" sz="1100" dirty="0">
                <a:latin typeface="+mn-lt"/>
                <a:ea typeface="+mn-ea"/>
              </a:rPr>
              <a:t>80</a:t>
            </a:r>
            <a:r>
              <a:rPr lang="zh-CN" altLang="en-US" sz="1100" dirty="0">
                <a:latin typeface="+mn-lt"/>
                <a:ea typeface="+mn-ea"/>
              </a:rPr>
              <a:t>字节长为一块。那第一张卡片的</a:t>
            </a:r>
            <a:r>
              <a:rPr lang="en-US" altLang="zh-CN" sz="1100" dirty="0">
                <a:latin typeface="+mn-lt"/>
                <a:ea typeface="+mn-ea"/>
              </a:rPr>
              <a:t>80</a:t>
            </a:r>
            <a:r>
              <a:rPr lang="zh-CN" altLang="en-US" sz="1100" dirty="0">
                <a:latin typeface="+mn-lt"/>
                <a:ea typeface="+mn-ea"/>
              </a:rPr>
              <a:t>个字节的数据是一个逻辑记录，也是一个物理记录。在这个例子中，逻辑记录和物理记录是等长的。假定把卡片上的数据写到磁带上，可以规定磁带上的物理记录为</a:t>
            </a:r>
            <a:r>
              <a:rPr lang="en-US" altLang="zh-CN" sz="1100" dirty="0">
                <a:latin typeface="+mn-lt"/>
                <a:ea typeface="+mn-ea"/>
              </a:rPr>
              <a:t>800</a:t>
            </a:r>
            <a:r>
              <a:rPr lang="zh-CN" altLang="en-US" sz="1100" dirty="0">
                <a:latin typeface="+mn-lt"/>
                <a:ea typeface="+mn-ea"/>
              </a:rPr>
              <a:t>字节，这样，每块内就可放</a:t>
            </a:r>
            <a:r>
              <a:rPr lang="en-US" altLang="zh-CN" sz="1100" dirty="0">
                <a:latin typeface="+mn-lt"/>
                <a:ea typeface="+mn-ea"/>
              </a:rPr>
              <a:t>10</a:t>
            </a:r>
            <a:r>
              <a:rPr lang="zh-CN" altLang="en-US" sz="1100" dirty="0">
                <a:latin typeface="+mn-lt"/>
                <a:ea typeface="+mn-ea"/>
              </a:rPr>
              <a:t>张卡片数据，这时块因子数等于</a:t>
            </a:r>
            <a:r>
              <a:rPr lang="en-US" altLang="zh-CN" sz="1100" dirty="0">
                <a:latin typeface="+mn-lt"/>
                <a:ea typeface="+mn-ea"/>
              </a:rPr>
              <a:t>10</a:t>
            </a:r>
            <a:r>
              <a:rPr lang="zh-CN" altLang="en-US" sz="1100" dirty="0">
                <a:latin typeface="+mn-lt"/>
                <a:ea typeface="+mn-ea"/>
              </a:rPr>
              <a:t>，如果卡片上的数据存放到磁盘上，可以规定磁盘存储介质的物理记录长为</a:t>
            </a:r>
            <a:r>
              <a:rPr lang="en-US" altLang="zh-CN" sz="1100" dirty="0">
                <a:latin typeface="+mn-lt"/>
                <a:ea typeface="+mn-ea"/>
              </a:rPr>
              <a:t>1600</a:t>
            </a:r>
            <a:r>
              <a:rPr lang="zh-CN" altLang="en-US" sz="1100" dirty="0">
                <a:latin typeface="+mn-lt"/>
                <a:ea typeface="+mn-ea"/>
              </a:rPr>
              <a:t>字节，这样每块内就可容纳</a:t>
            </a:r>
            <a:r>
              <a:rPr lang="en-US" altLang="zh-CN" sz="1100" dirty="0">
                <a:latin typeface="+mn-lt"/>
                <a:ea typeface="+mn-ea"/>
              </a:rPr>
              <a:t>20</a:t>
            </a:r>
            <a:r>
              <a:rPr lang="zh-CN" altLang="en-US" sz="1100" dirty="0">
                <a:latin typeface="+mn-lt"/>
                <a:ea typeface="+mn-ea"/>
              </a:rPr>
              <a:t>张卡片数据，这时块因子数等于</a:t>
            </a:r>
            <a:r>
              <a:rPr lang="en-US" altLang="zh-CN" sz="1100" dirty="0">
                <a:latin typeface="+mn-lt"/>
                <a:ea typeface="+mn-ea"/>
              </a:rPr>
              <a:t>20</a:t>
            </a:r>
            <a:r>
              <a:rPr lang="zh-CN" altLang="en-US" sz="1100" dirty="0">
                <a:latin typeface="+mn-lt"/>
                <a:ea typeface="+mn-ea"/>
              </a:rPr>
              <a:t>。后两者的逻辑记录长小于物理记录长，是成组处理的例子。</a:t>
            </a:r>
          </a:p>
        </p:txBody>
      </p:sp>
    </p:spTree>
    <p:extLst>
      <p:ext uri="{BB962C8B-B14F-4D97-AF65-F5344CB8AC3E}">
        <p14:creationId xmlns:p14="http://schemas.microsoft.com/office/powerpoint/2010/main" xmlns="" val="3241326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若干个逻辑记录合并成一组，写入一个块叫</a:t>
            </a:r>
            <a:r>
              <a:rPr lang="zh-CN" altLang="en-US" sz="1100" b="1" dirty="0">
                <a:latin typeface="+mn-lt"/>
                <a:ea typeface="+mn-ea"/>
              </a:rPr>
              <a:t>记录的成组</a:t>
            </a:r>
            <a:r>
              <a:rPr lang="zh-CN" altLang="en-US" sz="1100" dirty="0">
                <a:latin typeface="+mn-lt"/>
                <a:ea typeface="+mn-ea"/>
              </a:rPr>
              <a:t>，这时每块中的逻辑记录的个数称块因子。成组操作一般先在输出缓冲区内进行，凑满一块后才将缓冲区内的信息写到存储介质上。反之，当存储介质上的一个物理记录读进输入缓冲区后，把逻辑记录从块中分离出来的操作叫</a:t>
            </a:r>
            <a:r>
              <a:rPr lang="zh-CN" altLang="en-US" sz="1100" b="1" dirty="0">
                <a:latin typeface="+mn-lt"/>
                <a:ea typeface="+mn-ea"/>
              </a:rPr>
              <a:t>记录的分解</a:t>
            </a:r>
            <a:r>
              <a:rPr lang="zh-CN" altLang="en-US" sz="1100" dirty="0">
                <a:latin typeface="+mn-lt"/>
                <a:ea typeface="+mn-ea"/>
              </a:rPr>
              <a:t>。例如，对于穿孔卡片，通常逻辑记录长为</a:t>
            </a:r>
            <a:r>
              <a:rPr lang="en-US" altLang="zh-CN" sz="1100" dirty="0">
                <a:latin typeface="+mn-lt"/>
                <a:ea typeface="+mn-ea"/>
              </a:rPr>
              <a:t>80</a:t>
            </a:r>
            <a:r>
              <a:rPr lang="zh-CN" altLang="en-US" sz="1100" dirty="0">
                <a:latin typeface="+mn-lt"/>
                <a:ea typeface="+mn-ea"/>
              </a:rPr>
              <a:t>个字符，如果把存储介质上的数据块也划分成</a:t>
            </a:r>
            <a:r>
              <a:rPr lang="en-US" altLang="zh-CN" sz="1100" dirty="0">
                <a:latin typeface="+mn-lt"/>
                <a:ea typeface="+mn-ea"/>
              </a:rPr>
              <a:t>80</a:t>
            </a:r>
            <a:r>
              <a:rPr lang="zh-CN" altLang="en-US" sz="1100" dirty="0">
                <a:latin typeface="+mn-lt"/>
                <a:ea typeface="+mn-ea"/>
              </a:rPr>
              <a:t>字节长为一块。那第一张卡片的</a:t>
            </a:r>
            <a:r>
              <a:rPr lang="en-US" altLang="zh-CN" sz="1100" dirty="0">
                <a:latin typeface="+mn-lt"/>
                <a:ea typeface="+mn-ea"/>
              </a:rPr>
              <a:t>80</a:t>
            </a:r>
            <a:r>
              <a:rPr lang="zh-CN" altLang="en-US" sz="1100" dirty="0">
                <a:latin typeface="+mn-lt"/>
                <a:ea typeface="+mn-ea"/>
              </a:rPr>
              <a:t>个字节的数据是一个逻辑记录，也是一个物理记录。在这个例子中，逻辑记录和物理记录是等长的。假定把卡片上的数据写到磁带上，可以规定磁带上的物理记录为</a:t>
            </a:r>
            <a:r>
              <a:rPr lang="en-US" altLang="zh-CN" sz="1100" dirty="0">
                <a:latin typeface="+mn-lt"/>
                <a:ea typeface="+mn-ea"/>
              </a:rPr>
              <a:t>800</a:t>
            </a:r>
            <a:r>
              <a:rPr lang="zh-CN" altLang="en-US" sz="1100" dirty="0">
                <a:latin typeface="+mn-lt"/>
                <a:ea typeface="+mn-ea"/>
              </a:rPr>
              <a:t>字节，这样，每块内就可放</a:t>
            </a:r>
            <a:r>
              <a:rPr lang="en-US" altLang="zh-CN" sz="1100" dirty="0">
                <a:latin typeface="+mn-lt"/>
                <a:ea typeface="+mn-ea"/>
              </a:rPr>
              <a:t>10</a:t>
            </a:r>
            <a:r>
              <a:rPr lang="zh-CN" altLang="en-US" sz="1100" dirty="0">
                <a:latin typeface="+mn-lt"/>
                <a:ea typeface="+mn-ea"/>
              </a:rPr>
              <a:t>张卡片数据，这时块因子数等于</a:t>
            </a:r>
            <a:r>
              <a:rPr lang="en-US" altLang="zh-CN" sz="1100" dirty="0">
                <a:latin typeface="+mn-lt"/>
                <a:ea typeface="+mn-ea"/>
              </a:rPr>
              <a:t>10</a:t>
            </a:r>
            <a:r>
              <a:rPr lang="zh-CN" altLang="en-US" sz="1100" dirty="0">
                <a:latin typeface="+mn-lt"/>
                <a:ea typeface="+mn-ea"/>
              </a:rPr>
              <a:t>，如果卡片上的数据存放到磁盘上，可以规定磁盘存储介质的物理记录长为</a:t>
            </a:r>
            <a:r>
              <a:rPr lang="en-US" altLang="zh-CN" sz="1100" dirty="0">
                <a:latin typeface="+mn-lt"/>
                <a:ea typeface="+mn-ea"/>
              </a:rPr>
              <a:t>1600</a:t>
            </a:r>
            <a:r>
              <a:rPr lang="zh-CN" altLang="en-US" sz="1100" dirty="0">
                <a:latin typeface="+mn-lt"/>
                <a:ea typeface="+mn-ea"/>
              </a:rPr>
              <a:t>字节，这样每块内就可容纳</a:t>
            </a:r>
            <a:r>
              <a:rPr lang="en-US" altLang="zh-CN" sz="1100" dirty="0">
                <a:latin typeface="+mn-lt"/>
                <a:ea typeface="+mn-ea"/>
              </a:rPr>
              <a:t>20</a:t>
            </a:r>
            <a:r>
              <a:rPr lang="zh-CN" altLang="en-US" sz="1100" dirty="0">
                <a:latin typeface="+mn-lt"/>
                <a:ea typeface="+mn-ea"/>
              </a:rPr>
              <a:t>张卡片数据，这时块因子数等于</a:t>
            </a:r>
            <a:r>
              <a:rPr lang="en-US" altLang="zh-CN" sz="1100" dirty="0">
                <a:latin typeface="+mn-lt"/>
                <a:ea typeface="+mn-ea"/>
              </a:rPr>
              <a:t>20</a:t>
            </a:r>
            <a:r>
              <a:rPr lang="zh-CN" altLang="en-US" sz="1100" dirty="0">
                <a:latin typeface="+mn-lt"/>
                <a:ea typeface="+mn-ea"/>
              </a:rPr>
              <a:t>。后两者的逻辑记录长小于物理记录长，是成组处理的例子。</a:t>
            </a:r>
          </a:p>
        </p:txBody>
      </p:sp>
    </p:spTree>
    <p:extLst>
      <p:ext uri="{BB962C8B-B14F-4D97-AF65-F5344CB8AC3E}">
        <p14:creationId xmlns:p14="http://schemas.microsoft.com/office/powerpoint/2010/main" xmlns="" val="25844432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r>
              <a:rPr lang="zh-CN" altLang="en-US" sz="1100" b="1" dirty="0">
                <a:latin typeface="+mn-lt"/>
                <a:ea typeface="+mn-ea"/>
              </a:rPr>
              <a:t>文件的物理结构和组织</a:t>
            </a:r>
            <a:r>
              <a:rPr lang="zh-CN" altLang="en-US" sz="1100" dirty="0">
                <a:latin typeface="+mn-lt"/>
                <a:ea typeface="+mn-ea"/>
              </a:rPr>
              <a:t>是指逻辑文件在物理存储空间中的存放方法和组织关系。这时，文件看作为物理文件，即相关物理块的集合。文件的存储结构涉及块的划分、记录的排列、索引的组织、信息的搜索等许多问题。因而，其优劣直接影响文件系统的性能。</a:t>
            </a:r>
          </a:p>
        </p:txBody>
      </p:sp>
    </p:spTree>
    <p:extLst>
      <p:ext uri="{BB962C8B-B14F-4D97-AF65-F5344CB8AC3E}">
        <p14:creationId xmlns:p14="http://schemas.microsoft.com/office/powerpoint/2010/main" xmlns="" val="37686376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zh-CN" altLang="en-US" sz="1100" dirty="0">
              <a:latin typeface="+mn-lt"/>
              <a:ea typeface="+mn-ea"/>
            </a:endParaRPr>
          </a:p>
        </p:txBody>
      </p:sp>
    </p:spTree>
    <p:extLst>
      <p:ext uri="{BB962C8B-B14F-4D97-AF65-F5344CB8AC3E}">
        <p14:creationId xmlns:p14="http://schemas.microsoft.com/office/powerpoint/2010/main" xmlns="" val="30022068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顺序文件的基本优点是：顺序存取记录时速度较快。所以，批处理文件，系统文件用得最多。采用磁带存放顺序文件时，总可以保持快速存取的优点。若以磁盘作存储介质时，顺序文件的记录也按物理邻接次序排列，因而，顺序的盘文件也能象带文件一样进行严格的顺序处理。然而，由于多个程序访问时，在同一时间段内另外的用户程序可能驱动磁头移向了其他文件，因而，不大可能快速地访问到下一个要处理的记录。顺序文件的主要缺点是：建立文件前需要能预先确定文件长度，以便分配存储空间；修改、插入和增加文件记录有困难；对直接存储器作连续分配，会造成少量空闲块的浪费。</a:t>
            </a:r>
          </a:p>
        </p:txBody>
      </p:sp>
    </p:spTree>
    <p:extLst>
      <p:ext uri="{BB962C8B-B14F-4D97-AF65-F5344CB8AC3E}">
        <p14:creationId xmlns:p14="http://schemas.microsoft.com/office/powerpoint/2010/main" xmlns="" val="409835960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p14="http://schemas.microsoft.com/office/powerpoint/2010/main" xmlns="" val="28306890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p14="http://schemas.microsoft.com/office/powerpoint/2010/main" xmlns="" val="39438133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hangingPunct="1">
              <a:spcBef>
                <a:spcPts val="0"/>
              </a:spcBef>
              <a:spcAft>
                <a:spcPts val="0"/>
              </a:spcAft>
              <a:defRPr/>
            </a:pPr>
            <a:r>
              <a:rPr lang="zh-CN" altLang="en-US" sz="1100" dirty="0">
                <a:latin typeface="+mn-lt"/>
                <a:ea typeface="+mn-ea"/>
              </a:rPr>
              <a:t>在直接存取存储设备上，记录的关键字与其地址之间可以通过某种方式建立对应关系，利用这种关系实现存取的文件叫直接文件。这种存储结构是通过指定记录在介质上的位置进行直接存取的，记录无所谓次序。而记录在介质上的位置是通过对记录的键施加变换来获得相应地址，这种变换法就是常用的散列法，或叫杂凑法</a:t>
            </a:r>
            <a:r>
              <a:rPr lang="en-US" altLang="zh-CN" sz="1100" dirty="0">
                <a:latin typeface="+mn-lt"/>
                <a:ea typeface="+mn-ea"/>
              </a:rPr>
              <a:t>(hash</a:t>
            </a:r>
            <a:r>
              <a:rPr lang="zh-CN" altLang="en-US" sz="1100" dirty="0">
                <a:latin typeface="+mn-lt"/>
                <a:ea typeface="+mn-ea"/>
              </a:rPr>
              <a:t>法</a:t>
            </a:r>
            <a:r>
              <a:rPr lang="en-US" altLang="zh-CN" sz="1100" dirty="0">
                <a:latin typeface="+mn-lt"/>
                <a:ea typeface="+mn-ea"/>
              </a:rPr>
              <a:t>)</a:t>
            </a:r>
            <a:r>
              <a:rPr lang="zh-CN" altLang="en-US" sz="1100" dirty="0">
                <a:latin typeface="+mn-lt"/>
                <a:ea typeface="+mn-ea"/>
              </a:rPr>
              <a:t>，利用这种方法构造的文件常称直接文件或散列文件。这种存储结构用在不能采用顺序组织方法、次序较乱、又需在极短时间内存取的场合，对于象实时处理文件、操作系统目录文件、存储管理的页表查找、编译程序变量名表等特别有效；此外，又不需索引，节省了索引存储空间和索引查找时间。</a:t>
            </a:r>
          </a:p>
        </p:txBody>
      </p:sp>
    </p:spTree>
    <p:extLst>
      <p:ext uri="{BB962C8B-B14F-4D97-AF65-F5344CB8AC3E}">
        <p14:creationId xmlns:p14="http://schemas.microsoft.com/office/powerpoint/2010/main" xmlns="" val="8790907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hangingPunct="1">
              <a:spcBef>
                <a:spcPts val="0"/>
              </a:spcBef>
              <a:spcAft>
                <a:spcPts val="0"/>
              </a:spcAft>
              <a:defRPr/>
            </a:pPr>
            <a:endParaRPr lang="zh-CN" altLang="en-US" sz="1100" dirty="0">
              <a:latin typeface="+mn-lt"/>
              <a:ea typeface="+mn-ea"/>
            </a:endParaRPr>
          </a:p>
        </p:txBody>
      </p:sp>
    </p:spTree>
    <p:extLst>
      <p:ext uri="{BB962C8B-B14F-4D97-AF65-F5344CB8AC3E}">
        <p14:creationId xmlns:p14="http://schemas.microsoft.com/office/powerpoint/2010/main" xmlns="" val="1106089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hangingPunct="1">
              <a:spcBef>
                <a:spcPts val="0"/>
              </a:spcBef>
              <a:spcAft>
                <a:spcPts val="0"/>
              </a:spcAft>
              <a:defRPr/>
            </a:pPr>
            <a:r>
              <a:rPr lang="zh-CN" altLang="en-US" sz="1100" dirty="0">
                <a:latin typeface="+mn-lt"/>
                <a:ea typeface="+mn-ea"/>
              </a:rPr>
              <a:t>文件系统怎样实现文件的“按名存取”？如何查找文件存储器中的指定文件？如何有效地管理众多的用户文件和系统文件？</a:t>
            </a:r>
            <a:r>
              <a:rPr lang="zh-CN" altLang="en-US" sz="1100" b="1" dirty="0">
                <a:latin typeface="+mn-lt"/>
                <a:ea typeface="+mn-ea"/>
              </a:rPr>
              <a:t>文件目录</a:t>
            </a:r>
            <a:r>
              <a:rPr lang="zh-CN" altLang="en-US" sz="1100" dirty="0">
                <a:latin typeface="+mn-lt"/>
                <a:ea typeface="+mn-ea"/>
              </a:rPr>
              <a:t>便是用于这些方面的重要手段。文件系统的基本功能之一就是负责文件目录的建立、维护和检索，要求编排的目录便于查找、防止冲突，目录的检索方便迅速。由于文件目录也需要永久保存，所以，把文件目录也组织成文件存放在磁盘上称</a:t>
            </a:r>
            <a:r>
              <a:rPr lang="zh-CN" altLang="en-US" sz="1100" b="1" dirty="0">
                <a:latin typeface="+mn-lt"/>
                <a:ea typeface="+mn-ea"/>
              </a:rPr>
              <a:t>目录文件</a:t>
            </a:r>
            <a:r>
              <a:rPr lang="zh-CN" altLang="en-US" sz="1100" dirty="0">
                <a:latin typeface="+mn-lt"/>
                <a:ea typeface="+mn-ea"/>
              </a:rPr>
              <a:t>。</a:t>
            </a:r>
          </a:p>
        </p:txBody>
      </p:sp>
    </p:spTree>
    <p:extLst>
      <p:ext uri="{BB962C8B-B14F-4D97-AF65-F5344CB8AC3E}">
        <p14:creationId xmlns:p14="http://schemas.microsoft.com/office/powerpoint/2010/main" xmlns="" val="7702641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二级目录的推广形成了多级目录。每一级目录可以是下一级目录的说明，也可以是文件的说明，从而，形成了层次文件系统。如图所示，多级目录结构通常采用树形结构，它是一棵倒向的有根树，树根是根目录；从根向下，每一个树枝是一个子目录；而树叶是文件。树型多级目录有许多优点；较好地反映现实世界中具有层次关系的数据集合和较确切地反映系统内部文件的分支结构；不同文件可以重名，只要它们不位于同一末端的子目录中，易于规定不同层次或子树中文件的不同存取权限便于文件的保护、保密和共享等。</a:t>
            </a:r>
          </a:p>
          <a:p>
            <a:r>
              <a:rPr lang="zh-CN" altLang="en-US" sz="1100" dirty="0">
                <a:latin typeface="+mn-lt"/>
                <a:ea typeface="+mn-ea"/>
              </a:rPr>
              <a:t>在树形目录结构中，一个文件的全名将包括从根目录开始到文件为止，通路上遇到的所有子目录路径。各子目录名之间用正斜线</a:t>
            </a:r>
            <a:r>
              <a:rPr lang="en-US" altLang="zh-CN" sz="1100" dirty="0">
                <a:latin typeface="+mn-lt"/>
                <a:ea typeface="+mn-ea"/>
              </a:rPr>
              <a:t>/</a:t>
            </a:r>
            <a:r>
              <a:rPr lang="zh-CN" altLang="en-US" sz="1100" dirty="0">
                <a:latin typeface="+mn-lt"/>
                <a:ea typeface="+mn-ea"/>
              </a:rPr>
              <a:t>（或反斜线</a:t>
            </a:r>
            <a:r>
              <a:rPr lang="en-US" altLang="zh-CN" sz="1100" dirty="0">
                <a:latin typeface="+mn-lt"/>
                <a:ea typeface="+mn-ea"/>
              </a:rPr>
              <a:t>/</a:t>
            </a:r>
            <a:r>
              <a:rPr lang="zh-CN" altLang="en-US" sz="1100" dirty="0">
                <a:latin typeface="+mn-lt"/>
                <a:ea typeface="+mn-ea"/>
              </a:rPr>
              <a:t>）隔开，其中，由于子目录名组成的部分又称为路径名。文件可以在目录中被聚合成组，文件目录自身也被作为文件存储，在很多方面可以类似文件一样处理。</a:t>
            </a:r>
          </a:p>
        </p:txBody>
      </p:sp>
    </p:spTree>
    <p:extLst>
      <p:ext uri="{BB962C8B-B14F-4D97-AF65-F5344CB8AC3E}">
        <p14:creationId xmlns:p14="http://schemas.microsoft.com/office/powerpoint/2010/main" xmlns="" val="26256425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p14="http://schemas.microsoft.com/office/powerpoint/2010/main" xmlns="" val="10774575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磁盘等大容量辅存空间被操作系统及许多用户共享，用户作业运行期间常常要建立和删除文件，操作系统应能自动管理和控制辅存空间。辅存空间的有效分配和释放是文件系统应解决的一个重要问题。 </a:t>
            </a:r>
          </a:p>
          <a:p>
            <a:r>
              <a:rPr lang="zh-CN" altLang="en-US" sz="1100" dirty="0">
                <a:latin typeface="+mn-lt"/>
                <a:ea typeface="+mn-ea"/>
              </a:rPr>
              <a:t>辅存空间的分配和释放算法是较为简单的，最初，整个存储空间可连续分配给文件使用，但随着用户文件不断建立和撤销，文件存储空间会出现许多‘碎片’。操作系统解决这个‘碎片’的办法是收集‘碎片’，集中为一个或几个大的空闲区。有些系统定时进行‘碎片’收集；有些系统则动态进行‘碎片’收集。在收集过程中，往往对文件重新组织，让其存放在连续存储区中。</a:t>
            </a:r>
          </a:p>
        </p:txBody>
      </p:sp>
    </p:spTree>
    <p:extLst>
      <p:ext uri="{BB962C8B-B14F-4D97-AF65-F5344CB8AC3E}">
        <p14:creationId xmlns="" xmlns:p14="http://schemas.microsoft.com/office/powerpoint/2010/main" val="41111097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en-US" altLang="zh-CN" sz="1100" dirty="0">
                <a:latin typeface="+mn-lt"/>
                <a:ea typeface="+mn-ea"/>
              </a:rPr>
              <a:t>1. </a:t>
            </a:r>
            <a:r>
              <a:rPr lang="zh-CN" altLang="en-US" sz="1100" dirty="0">
                <a:latin typeface="+mn-lt"/>
                <a:ea typeface="+mn-ea"/>
              </a:rPr>
              <a:t>连续分配</a:t>
            </a:r>
          </a:p>
          <a:p>
            <a:pPr fontAlgn="base"/>
            <a:r>
              <a:rPr lang="zh-CN" altLang="en-US" sz="1100" dirty="0">
                <a:latin typeface="+mn-lt"/>
                <a:ea typeface="+mn-ea"/>
              </a:rPr>
              <a:t>    文件被存放在辅存空间连续存储区 </a:t>
            </a:r>
            <a:r>
              <a:rPr lang="en-US" altLang="zh-CN" sz="1100" dirty="0">
                <a:latin typeface="+mn-lt"/>
                <a:ea typeface="+mn-ea"/>
              </a:rPr>
              <a:t>(</a:t>
            </a:r>
            <a:r>
              <a:rPr lang="zh-CN" altLang="en-US" sz="1100" dirty="0">
                <a:latin typeface="+mn-lt"/>
                <a:ea typeface="+mn-ea"/>
              </a:rPr>
              <a:t>连续的物理块号</a:t>
            </a:r>
            <a:r>
              <a:rPr lang="en-US" altLang="zh-CN" sz="1100" dirty="0">
                <a:latin typeface="+mn-lt"/>
                <a:ea typeface="+mn-ea"/>
              </a:rPr>
              <a:t>) </a:t>
            </a:r>
            <a:r>
              <a:rPr lang="zh-CN" altLang="en-US" sz="1100" dirty="0">
                <a:latin typeface="+mn-lt"/>
                <a:ea typeface="+mn-ea"/>
              </a:rPr>
              <a:t>中，在建立文件时，用户必须给出文件大小，然后，查找到能满足的连续存储区供使用；否则文件不能建立，用户进程必须等待。</a:t>
            </a:r>
            <a:endParaRPr lang="en-US" altLang="zh-CN" sz="1100" dirty="0">
              <a:latin typeface="+mn-lt"/>
              <a:ea typeface="+mn-ea"/>
            </a:endParaRPr>
          </a:p>
          <a:p>
            <a:pPr fontAlgn="base"/>
            <a:r>
              <a:rPr lang="zh-CN" altLang="en-US" sz="1100" dirty="0">
                <a:latin typeface="+mn-lt"/>
                <a:ea typeface="+mn-ea"/>
              </a:rPr>
              <a:t>连续分配的优点是顺序访问时通常无需移动磁头，文件查找速度快，管理较为简单，但为了获得足够大的连续存储区，需定时进行‘碎片’收集。因而，不适宜于文件频繁进行动态增长和收缩的情况，用户事先不知道文件长度也无法进行分配。</a:t>
            </a:r>
          </a:p>
        </p:txBody>
      </p:sp>
    </p:spTree>
    <p:extLst>
      <p:ext uri="{BB962C8B-B14F-4D97-AF65-F5344CB8AC3E}">
        <p14:creationId xmlns="" xmlns:p14="http://schemas.microsoft.com/office/powerpoint/2010/main" val="11762276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en-US" altLang="zh-CN" sz="1100" b="1" dirty="0">
                <a:latin typeface="+mn-lt"/>
                <a:ea typeface="+mn-ea"/>
              </a:rPr>
              <a:t>1.</a:t>
            </a:r>
            <a:r>
              <a:rPr lang="zh-CN" altLang="en-US" sz="1100" b="1" dirty="0">
                <a:latin typeface="+mn-lt"/>
                <a:ea typeface="+mn-ea"/>
              </a:rPr>
              <a:t>位示图</a:t>
            </a:r>
            <a:r>
              <a:rPr lang="en-US" altLang="zh-CN" sz="1100" b="1" dirty="0">
                <a:latin typeface="+mn-lt"/>
                <a:ea typeface="+mn-ea"/>
              </a:rPr>
              <a:t>(</a:t>
            </a:r>
            <a:r>
              <a:rPr lang="zh-CN" altLang="en-US" sz="1100" b="1" dirty="0">
                <a:latin typeface="+mn-lt"/>
                <a:ea typeface="+mn-ea"/>
              </a:rPr>
              <a:t>字位映象表</a:t>
            </a:r>
            <a:r>
              <a:rPr lang="en-US" altLang="zh-CN" sz="1100" b="1" dirty="0">
                <a:latin typeface="+mn-lt"/>
                <a:ea typeface="+mn-ea"/>
              </a:rPr>
              <a:t>)</a:t>
            </a:r>
            <a:endParaRPr lang="zh-CN" altLang="en-US" sz="1100" b="1" dirty="0">
              <a:latin typeface="+mn-lt"/>
              <a:ea typeface="+mn-ea"/>
            </a:endParaRPr>
          </a:p>
          <a:p>
            <a:r>
              <a:rPr lang="zh-CN" altLang="en-US" sz="1100" dirty="0">
                <a:latin typeface="+mn-lt"/>
                <a:ea typeface="+mn-ea"/>
              </a:rPr>
              <a:t>使用若干字节构成一张表，表中每一字位对应一个物理块，字位的次序与块的相对次序一致。字位为’</a:t>
            </a:r>
            <a:r>
              <a:rPr lang="en-US" altLang="zh-CN" sz="1100" dirty="0">
                <a:latin typeface="+mn-lt"/>
                <a:ea typeface="+mn-ea"/>
              </a:rPr>
              <a:t>1</a:t>
            </a:r>
            <a:r>
              <a:rPr lang="zh-CN" altLang="en-US" sz="1100" dirty="0">
                <a:latin typeface="+mn-lt"/>
                <a:ea typeface="+mn-ea"/>
              </a:rPr>
              <a:t>’表示相应块已占用，字位为’</a:t>
            </a:r>
            <a:r>
              <a:rPr lang="en-US" altLang="zh-CN" sz="1100" dirty="0">
                <a:latin typeface="+mn-lt"/>
                <a:ea typeface="+mn-ea"/>
              </a:rPr>
              <a:t>0</a:t>
            </a:r>
            <a:r>
              <a:rPr lang="zh-CN" altLang="en-US" sz="1100" dirty="0">
                <a:latin typeface="+mn-lt"/>
                <a:ea typeface="+mn-ea"/>
              </a:rPr>
              <a:t>’状态表示该块空闲，微型机操作系统</a:t>
            </a:r>
            <a:r>
              <a:rPr lang="en-US" altLang="zh-CN" sz="1100" dirty="0">
                <a:latin typeface="+mn-lt"/>
                <a:ea typeface="+mn-ea"/>
              </a:rPr>
              <a:t>CP/M</a:t>
            </a:r>
            <a:r>
              <a:rPr lang="zh-CN" altLang="en-US" sz="1100" dirty="0">
                <a:latin typeface="+mn-lt"/>
                <a:ea typeface="+mn-ea"/>
              </a:rPr>
              <a:t>、</a:t>
            </a:r>
            <a:r>
              <a:rPr lang="en-US" altLang="zh-CN" sz="1100" dirty="0">
                <a:latin typeface="+mn-lt"/>
                <a:ea typeface="+mn-ea"/>
              </a:rPr>
              <a:t>VM/SP</a:t>
            </a:r>
            <a:r>
              <a:rPr lang="zh-CN" altLang="en-US" sz="1100" dirty="0">
                <a:latin typeface="+mn-lt"/>
                <a:ea typeface="+mn-ea"/>
              </a:rPr>
              <a:t>、</a:t>
            </a:r>
            <a:r>
              <a:rPr lang="en-US" altLang="zh-CN" sz="1100" dirty="0">
                <a:latin typeface="+mn-lt"/>
                <a:ea typeface="+mn-ea"/>
              </a:rPr>
              <a:t>Windows</a:t>
            </a:r>
            <a:r>
              <a:rPr lang="zh-CN" altLang="en-US" sz="1100" dirty="0">
                <a:latin typeface="+mn-lt"/>
                <a:ea typeface="+mn-ea"/>
              </a:rPr>
              <a:t>和</a:t>
            </a:r>
            <a:r>
              <a:rPr lang="en-US" altLang="zh-CN" sz="1100" dirty="0">
                <a:latin typeface="+mn-lt"/>
                <a:ea typeface="+mn-ea"/>
              </a:rPr>
              <a:t>Macintosh</a:t>
            </a:r>
            <a:r>
              <a:rPr lang="zh-CN" altLang="en-US" sz="1100" dirty="0">
                <a:latin typeface="+mn-lt"/>
                <a:ea typeface="+mn-ea"/>
              </a:rPr>
              <a:t>等操作系统均使用这种技术管理文件存储空间。其主要优点是，可以把位示图全部或大部分保存在主存中，再配合现代计算机都具有的位操作指令，故可实现高速物理块分配和去配。</a:t>
            </a:r>
          </a:p>
        </p:txBody>
      </p:sp>
    </p:spTree>
    <p:extLst>
      <p:ext uri="{BB962C8B-B14F-4D97-AF65-F5344CB8AC3E}">
        <p14:creationId xmlns="" xmlns:p14="http://schemas.microsoft.com/office/powerpoint/2010/main" val="273399831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en-US" altLang="zh-CN" sz="1100" b="1" dirty="0">
                <a:latin typeface="+mn-lt"/>
                <a:ea typeface="+mn-ea"/>
              </a:rPr>
              <a:t>1.</a:t>
            </a:r>
            <a:r>
              <a:rPr lang="zh-CN" altLang="en-US" sz="1100" b="1" dirty="0">
                <a:latin typeface="+mn-lt"/>
                <a:ea typeface="+mn-ea"/>
              </a:rPr>
              <a:t>位示图</a:t>
            </a:r>
            <a:r>
              <a:rPr lang="en-US" altLang="zh-CN" sz="1100" b="1" dirty="0">
                <a:latin typeface="+mn-lt"/>
                <a:ea typeface="+mn-ea"/>
              </a:rPr>
              <a:t>(</a:t>
            </a:r>
            <a:r>
              <a:rPr lang="zh-CN" altLang="en-US" sz="1100" b="1" dirty="0">
                <a:latin typeface="+mn-lt"/>
                <a:ea typeface="+mn-ea"/>
              </a:rPr>
              <a:t>字位映象表</a:t>
            </a:r>
            <a:r>
              <a:rPr lang="en-US" altLang="zh-CN" sz="1100" b="1" dirty="0">
                <a:latin typeface="+mn-lt"/>
                <a:ea typeface="+mn-ea"/>
              </a:rPr>
              <a:t>)</a:t>
            </a:r>
            <a:endParaRPr lang="zh-CN" altLang="en-US" sz="1100" b="1" dirty="0">
              <a:latin typeface="+mn-lt"/>
              <a:ea typeface="+mn-ea"/>
            </a:endParaRPr>
          </a:p>
          <a:p>
            <a:r>
              <a:rPr lang="zh-CN" altLang="en-US" sz="1100" dirty="0">
                <a:latin typeface="+mn-lt"/>
                <a:ea typeface="+mn-ea"/>
              </a:rPr>
              <a:t>使用若干字节构成一张表，表中每一字位对应一个物理块，字位的次序与块的相对次序一致。字位为’</a:t>
            </a:r>
            <a:r>
              <a:rPr lang="en-US" altLang="zh-CN" sz="1100" dirty="0">
                <a:latin typeface="+mn-lt"/>
                <a:ea typeface="+mn-ea"/>
              </a:rPr>
              <a:t>1</a:t>
            </a:r>
            <a:r>
              <a:rPr lang="zh-CN" altLang="en-US" sz="1100" dirty="0">
                <a:latin typeface="+mn-lt"/>
                <a:ea typeface="+mn-ea"/>
              </a:rPr>
              <a:t>’表示相应块已占用，字位为’</a:t>
            </a:r>
            <a:r>
              <a:rPr lang="en-US" altLang="zh-CN" sz="1100" dirty="0">
                <a:latin typeface="+mn-lt"/>
                <a:ea typeface="+mn-ea"/>
              </a:rPr>
              <a:t>0</a:t>
            </a:r>
            <a:r>
              <a:rPr lang="zh-CN" altLang="en-US" sz="1100" dirty="0">
                <a:latin typeface="+mn-lt"/>
                <a:ea typeface="+mn-ea"/>
              </a:rPr>
              <a:t>’状态表示该块空闲，微型机操作系统</a:t>
            </a:r>
            <a:r>
              <a:rPr lang="en-US" altLang="zh-CN" sz="1100" dirty="0">
                <a:latin typeface="+mn-lt"/>
                <a:ea typeface="+mn-ea"/>
              </a:rPr>
              <a:t>CP/M</a:t>
            </a:r>
            <a:r>
              <a:rPr lang="zh-CN" altLang="en-US" sz="1100" dirty="0">
                <a:latin typeface="+mn-lt"/>
                <a:ea typeface="+mn-ea"/>
              </a:rPr>
              <a:t>、</a:t>
            </a:r>
            <a:r>
              <a:rPr lang="en-US" altLang="zh-CN" sz="1100" dirty="0">
                <a:latin typeface="+mn-lt"/>
                <a:ea typeface="+mn-ea"/>
              </a:rPr>
              <a:t>VM/SP</a:t>
            </a:r>
            <a:r>
              <a:rPr lang="zh-CN" altLang="en-US" sz="1100" dirty="0">
                <a:latin typeface="+mn-lt"/>
                <a:ea typeface="+mn-ea"/>
              </a:rPr>
              <a:t>、</a:t>
            </a:r>
            <a:r>
              <a:rPr lang="en-US" altLang="zh-CN" sz="1100" dirty="0">
                <a:latin typeface="+mn-lt"/>
                <a:ea typeface="+mn-ea"/>
              </a:rPr>
              <a:t>Windows</a:t>
            </a:r>
            <a:r>
              <a:rPr lang="zh-CN" altLang="en-US" sz="1100" dirty="0">
                <a:latin typeface="+mn-lt"/>
                <a:ea typeface="+mn-ea"/>
              </a:rPr>
              <a:t>和</a:t>
            </a:r>
            <a:r>
              <a:rPr lang="en-US" altLang="zh-CN" sz="1100" dirty="0">
                <a:latin typeface="+mn-lt"/>
                <a:ea typeface="+mn-ea"/>
              </a:rPr>
              <a:t>Macintosh</a:t>
            </a:r>
            <a:r>
              <a:rPr lang="zh-CN" altLang="en-US" sz="1100" dirty="0">
                <a:latin typeface="+mn-lt"/>
                <a:ea typeface="+mn-ea"/>
              </a:rPr>
              <a:t>等操作系统均使用这种技术管理文件存储空间。其主要优点是，可以把位示图全部或大部分保存在主存中，再配合现代计算机都具有的位操作指令，故可实现高速物理块分配和去配。</a:t>
            </a:r>
          </a:p>
        </p:txBody>
      </p:sp>
    </p:spTree>
    <p:extLst>
      <p:ext uri="{BB962C8B-B14F-4D97-AF65-F5344CB8AC3E}">
        <p14:creationId xmlns="" xmlns:p14="http://schemas.microsoft.com/office/powerpoint/2010/main" val="273399831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 xmlns:p14="http://schemas.microsoft.com/office/powerpoint/2010/main" val="67669327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95AC217-CF22-4C00-8C5A-C3C85A188109}" type="slidenum">
              <a:rPr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C10DDCA-2573-477E-8641-4E2945B831EA}" type="slidenum">
              <a:rPr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8"/>
            <a:ext cx="2057400" cy="5816601"/>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588"/>
            <a:ext cx="6019800" cy="58166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802E22D-BF94-44D2-A2B5-58F635A44A96}" type="slidenum">
              <a:rPr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138"/>
            <a:ext cx="8229600" cy="1252537"/>
          </a:xfrm>
        </p:spPr>
        <p:txBody>
          <a:bodyPr/>
          <a:lstStyle/>
          <a:p>
            <a:r>
              <a:rPr lang="zh-CN" altLang="en-US"/>
              <a:t>单击此处编辑母版标题样式</a:t>
            </a:r>
          </a:p>
        </p:txBody>
      </p:sp>
      <p:sp>
        <p:nvSpPr>
          <p:cNvPr id="3" name="文本占位符 2"/>
          <p:cNvSpPr>
            <a:spLocks noGrp="1"/>
          </p:cNvSpPr>
          <p:nvPr>
            <p:ph type="body" sz="half" idx="1"/>
          </p:nvPr>
        </p:nvSpPr>
        <p:spPr>
          <a:xfrm>
            <a:off x="871538" y="2674938"/>
            <a:ext cx="3627437" cy="345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2674938"/>
            <a:ext cx="3629025" cy="345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164138" y="6249988"/>
            <a:ext cx="3786187" cy="365125"/>
          </a:xfrm>
        </p:spPr>
        <p:txBody>
          <a:bodyPr/>
          <a:lstStyle>
            <a:lvl1pPr>
              <a:defRPr/>
            </a:lvl1pPr>
          </a:lstStyle>
          <a:p>
            <a:pPr>
              <a:defRPr/>
            </a:pPr>
            <a:fld id="{22DC7C41-971C-4AB8-842D-827C6B661AD5}" type="datetime10">
              <a:rPr lang="zh-CN" altLang="en-US" smtClean="0"/>
              <a:pPr>
                <a:defRPr/>
              </a:pPr>
              <a:t>21:29</a:t>
            </a:fld>
            <a:endParaRPr lang="en-US" altLang="zh-CN"/>
          </a:p>
        </p:txBody>
      </p:sp>
      <p:sp>
        <p:nvSpPr>
          <p:cNvPr id="6" name="页脚占位符 5"/>
          <p:cNvSpPr>
            <a:spLocks noGrp="1"/>
          </p:cNvSpPr>
          <p:nvPr>
            <p:ph type="ftr" sz="quarter" idx="11"/>
          </p:nvPr>
        </p:nvSpPr>
        <p:spPr>
          <a:xfrm>
            <a:off x="193675" y="6249988"/>
            <a:ext cx="3786188" cy="36512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3990975" y="6249988"/>
            <a:ext cx="1162050" cy="365125"/>
          </a:xfrm>
        </p:spPr>
        <p:txBody>
          <a:bodyPr/>
          <a:lstStyle>
            <a:lvl1pPr>
              <a:defRPr smtClean="0"/>
            </a:lvl1pPr>
          </a:lstStyle>
          <a:p>
            <a:pPr>
              <a:defRPr/>
            </a:pPr>
            <a:fld id="{A3027A7A-6DDF-4476-9A66-D67819DBAFA6}" type="slidenum">
              <a:rPr lang="zh-CN" altLang="en-US"/>
              <a:pPr>
                <a:defRPr/>
              </a:pPr>
              <a:t>‹#›</a:t>
            </a:fld>
            <a:endParaRPr lang="en-US" altLang="zh-CN"/>
          </a:p>
        </p:txBody>
      </p:sp>
    </p:spTree>
    <p:extLst>
      <p:ext uri="{BB962C8B-B14F-4D97-AF65-F5344CB8AC3E}">
        <p14:creationId xmlns="" xmlns:p14="http://schemas.microsoft.com/office/powerpoint/2010/main" val="21082657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8029593-50FB-49AE-9022-06EBF10189CC}" type="slidenum">
              <a:rPr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BE93565-2BA5-444E-92E3-EB7FD98CDF66}" type="slidenum">
              <a:rPr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89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89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09BDE90-B2FD-457C-BA7D-813F3A1CF8B9}" type="slidenum">
              <a:rPr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4592A7C-16F3-4803-B065-95F31F57470D}" type="slidenum">
              <a:rPr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859DD459-AC6A-40DE-9519-A66A45313029}" type="slidenum">
              <a:rPr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AE0C26F7-6D3F-40AF-B6B3-4D2205FD8DA2}" type="slidenum">
              <a:rPr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8EDC997-BBFB-40CD-94CD-47302B6F6D09}" type="slidenum">
              <a:rPr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99BCA40-EF9F-45E0-BFE7-FE4E2A2FEB8C}" type="slidenum">
              <a:rPr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ptBg"/>
          <p:cNvPicPr>
            <a:picLocks noChangeAspect="1" noChangeArrowheads="1"/>
          </p:cNvPicPr>
          <p:nvPr userDrawn="1"/>
        </p:nvPicPr>
        <p:blipFill>
          <a:blip r:embed="rId14" cstate="print"/>
          <a:srcRect/>
          <a:stretch>
            <a:fillRect/>
          </a:stretch>
        </p:blipFill>
        <p:spPr bwMode="auto">
          <a:xfrm>
            <a:off x="-25400" y="-26988"/>
            <a:ext cx="9266238" cy="7045326"/>
          </a:xfrm>
          <a:prstGeom prst="rect">
            <a:avLst/>
          </a:prstGeom>
          <a:noFill/>
          <a:ln w="9525">
            <a:noFill/>
            <a:miter lim="800000"/>
            <a:headEnd/>
            <a:tailEnd/>
          </a:ln>
        </p:spPr>
      </p:pic>
      <p:sp>
        <p:nvSpPr>
          <p:cNvPr id="1027" name="Rectangle 3"/>
          <p:cNvSpPr>
            <a:spLocks noGrp="1" noChangeArrowheads="1"/>
          </p:cNvSpPr>
          <p:nvPr>
            <p:ph type="title" idx="4294967295"/>
          </p:nvPr>
        </p:nvSpPr>
        <p:spPr bwMode="auto">
          <a:xfrm>
            <a:off x="457200" y="-1588"/>
            <a:ext cx="8229600" cy="827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桂林市公共信息数据库建设方案</a:t>
            </a:r>
          </a:p>
        </p:txBody>
      </p:sp>
      <p:sp>
        <p:nvSpPr>
          <p:cNvPr id="1028" name="Rectangle 4"/>
          <p:cNvSpPr>
            <a:spLocks noGrp="1" noChangeArrowheads="1"/>
          </p:cNvSpPr>
          <p:nvPr>
            <p:ph type="body" idx="4294967295"/>
          </p:nvPr>
        </p:nvSpPr>
        <p:spPr bwMode="auto">
          <a:xfrm>
            <a:off x="457200" y="1289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9"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charset="0"/>
              </a:defRPr>
            </a:lvl1pPr>
          </a:lstStyle>
          <a:p>
            <a:pPr>
              <a:defRPr/>
            </a:pPr>
            <a:endParaRPr lang="en-US" altLang="zh-CN"/>
          </a:p>
        </p:txBody>
      </p:sp>
      <p:sp>
        <p:nvSpPr>
          <p:cNvPr id="6150"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charset="0"/>
              </a:defRPr>
            </a:lvl1pPr>
          </a:lstStyle>
          <a:p>
            <a:pPr>
              <a:defRPr/>
            </a:pPr>
            <a:endParaRPr lang="en-US" altLang="zh-CN"/>
          </a:p>
        </p:txBody>
      </p:sp>
      <p:sp>
        <p:nvSpPr>
          <p:cNvPr id="6151"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noProof="1"/>
            </a:lvl1pPr>
          </a:lstStyle>
          <a:p>
            <a:pPr>
              <a:defRPr/>
            </a:pPr>
            <a:fld id="{4D306CA8-60C9-4FA1-BC75-1980E0FB9DA3}" type="slidenum">
              <a:rPr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华文行楷" pitchFamily="2" charset="-122"/>
        </a:defRPr>
      </a:lvl2pPr>
      <a:lvl3pPr algn="ctr" rtl="0" eaLnBrk="0" fontAlgn="base" hangingPunct="0">
        <a:spcBef>
          <a:spcPct val="0"/>
        </a:spcBef>
        <a:spcAft>
          <a:spcPct val="0"/>
        </a:spcAft>
        <a:defRPr sz="3600" b="1">
          <a:solidFill>
            <a:schemeClr val="tx2"/>
          </a:solidFill>
          <a:latin typeface="Arial" charset="0"/>
          <a:ea typeface="华文行楷" pitchFamily="2" charset="-122"/>
        </a:defRPr>
      </a:lvl3pPr>
      <a:lvl4pPr algn="ctr" rtl="0" eaLnBrk="0" fontAlgn="base" hangingPunct="0">
        <a:spcBef>
          <a:spcPct val="0"/>
        </a:spcBef>
        <a:spcAft>
          <a:spcPct val="0"/>
        </a:spcAft>
        <a:defRPr sz="3600" b="1">
          <a:solidFill>
            <a:schemeClr val="tx2"/>
          </a:solidFill>
          <a:latin typeface="Arial" charset="0"/>
          <a:ea typeface="华文行楷" pitchFamily="2" charset="-122"/>
        </a:defRPr>
      </a:lvl4pPr>
      <a:lvl5pPr algn="ctr" rtl="0" eaLnBrk="0" fontAlgn="base" hangingPunct="0">
        <a:spcBef>
          <a:spcPct val="0"/>
        </a:spcBef>
        <a:spcAft>
          <a:spcPct val="0"/>
        </a:spcAft>
        <a:defRPr sz="3600" b="1">
          <a:solidFill>
            <a:schemeClr val="tx2"/>
          </a:solidFill>
          <a:latin typeface="Arial" charset="0"/>
          <a:ea typeface="华文行楷" pitchFamily="2" charset="-122"/>
        </a:defRPr>
      </a:lvl5pPr>
      <a:lvl6pPr marL="457200" algn="ctr" rtl="0" fontAlgn="base">
        <a:spcBef>
          <a:spcPct val="0"/>
        </a:spcBef>
        <a:spcAft>
          <a:spcPct val="0"/>
        </a:spcAft>
        <a:defRPr sz="3600" b="1">
          <a:solidFill>
            <a:schemeClr val="tx2"/>
          </a:solidFill>
          <a:latin typeface="Arial" charset="0"/>
          <a:ea typeface="华文行楷" pitchFamily="2" charset="-122"/>
        </a:defRPr>
      </a:lvl6pPr>
      <a:lvl7pPr marL="914400" algn="ctr" rtl="0" fontAlgn="base">
        <a:spcBef>
          <a:spcPct val="0"/>
        </a:spcBef>
        <a:spcAft>
          <a:spcPct val="0"/>
        </a:spcAft>
        <a:defRPr sz="3600" b="1">
          <a:solidFill>
            <a:schemeClr val="tx2"/>
          </a:solidFill>
          <a:latin typeface="Arial" charset="0"/>
          <a:ea typeface="华文行楷" pitchFamily="2" charset="-122"/>
        </a:defRPr>
      </a:lvl7pPr>
      <a:lvl8pPr marL="1371600" algn="ctr" rtl="0" fontAlgn="base">
        <a:spcBef>
          <a:spcPct val="0"/>
        </a:spcBef>
        <a:spcAft>
          <a:spcPct val="0"/>
        </a:spcAft>
        <a:defRPr sz="3600" b="1">
          <a:solidFill>
            <a:schemeClr val="tx2"/>
          </a:solidFill>
          <a:latin typeface="Arial" charset="0"/>
          <a:ea typeface="华文行楷" pitchFamily="2" charset="-122"/>
        </a:defRPr>
      </a:lvl8pPr>
      <a:lvl9pPr marL="1828800" algn="ctr" rtl="0" fontAlgn="base">
        <a:spcBef>
          <a:spcPct val="0"/>
        </a:spcBef>
        <a:spcAft>
          <a:spcPct val="0"/>
        </a:spcAft>
        <a:defRPr sz="3600" b="1">
          <a:solidFill>
            <a:schemeClr val="tx2"/>
          </a:solidFill>
          <a:latin typeface="Arial" charset="0"/>
          <a:ea typeface="华文行楷"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187450" y="2349500"/>
            <a:ext cx="7416800" cy="366713"/>
          </a:xfrm>
          <a:prstGeom prst="rect">
            <a:avLst/>
          </a:prstGeom>
          <a:noFill/>
          <a:ln w="9525">
            <a:noFill/>
            <a:miter lim="800000"/>
            <a:headEnd/>
            <a:tailEnd/>
          </a:ln>
        </p:spPr>
        <p:txBody>
          <a:bodyPr>
            <a:spAutoFit/>
          </a:bodyPr>
          <a:lstStyle/>
          <a:p>
            <a:pPr eaLnBrk="1" hangingPunct="1">
              <a:spcBef>
                <a:spcPct val="50000"/>
              </a:spcBef>
            </a:pPr>
            <a:endParaRPr lang="zh-CN" altLang="zh-CN"/>
          </a:p>
        </p:txBody>
      </p:sp>
      <p:sp>
        <p:nvSpPr>
          <p:cNvPr id="2051" name="Rectangle 9"/>
          <p:cNvSpPr>
            <a:spLocks noRot="1" noChangeArrowheads="1"/>
          </p:cNvSpPr>
          <p:nvPr/>
        </p:nvSpPr>
        <p:spPr bwMode="auto">
          <a:xfrm>
            <a:off x="1187624" y="404664"/>
            <a:ext cx="6626225" cy="571500"/>
          </a:xfrm>
          <a:prstGeom prst="rect">
            <a:avLst/>
          </a:prstGeom>
          <a:noFill/>
          <a:ln w="9525">
            <a:noFill/>
            <a:miter lim="800000"/>
            <a:headEnd/>
            <a:tailEnd/>
          </a:ln>
        </p:spPr>
        <p:txBody>
          <a:bodyPr anchor="ctr"/>
          <a:lstStyle/>
          <a:p>
            <a:pPr algn="ctr" eaLnBrk="1" hangingPunct="1"/>
            <a:r>
              <a:rPr lang="zh-CN" altLang="en-US" sz="6000" dirty="0">
                <a:solidFill>
                  <a:schemeClr val="tx2"/>
                </a:solidFill>
                <a:ea typeface="华文行楷" pitchFamily="2" charset="-122"/>
              </a:rPr>
              <a:t>操作系统</a:t>
            </a:r>
            <a:r>
              <a:rPr lang="zh-CN" altLang="en-US" sz="4400" b="1" dirty="0">
                <a:solidFill>
                  <a:srgbClr val="006699"/>
                </a:solidFill>
              </a:rPr>
              <a:t/>
            </a:r>
            <a:br>
              <a:rPr lang="zh-CN" altLang="en-US" sz="4400" b="1" dirty="0">
                <a:solidFill>
                  <a:srgbClr val="006699"/>
                </a:solidFill>
              </a:rPr>
            </a:br>
            <a:endParaRPr lang="zh-CN" altLang="en-US" sz="4400" b="1" dirty="0">
              <a:solidFill>
                <a:srgbClr val="006699"/>
              </a:solidFill>
            </a:endParaRPr>
          </a:p>
        </p:txBody>
      </p:sp>
      <p:sp>
        <p:nvSpPr>
          <p:cNvPr id="2052" name="Text Box 10"/>
          <p:cNvSpPr txBox="1">
            <a:spLocks noChangeArrowheads="1"/>
          </p:cNvSpPr>
          <p:nvPr/>
        </p:nvSpPr>
        <p:spPr bwMode="auto">
          <a:xfrm>
            <a:off x="4933950" y="4076700"/>
            <a:ext cx="4210050" cy="2103438"/>
          </a:xfrm>
          <a:prstGeom prst="rect">
            <a:avLst/>
          </a:prstGeom>
          <a:noFill/>
          <a:ln w="9525">
            <a:noFill/>
            <a:miter lim="800000"/>
            <a:headEnd/>
            <a:tailEnd/>
          </a:ln>
        </p:spPr>
        <p:txBody>
          <a:bodyPr>
            <a:spAutoFit/>
          </a:bodyPr>
          <a:lstStyle/>
          <a:p>
            <a:pPr algn="ctr" eaLnBrk="1" hangingPunct="1">
              <a:lnSpc>
                <a:spcPct val="150000"/>
              </a:lnSpc>
            </a:pPr>
            <a:r>
              <a:rPr lang="zh-CN" altLang="en-US" sz="2200">
                <a:solidFill>
                  <a:srgbClr val="006699"/>
                </a:solidFill>
                <a:latin typeface="黑体" pitchFamily="49" charset="-122"/>
                <a:ea typeface="黑体" pitchFamily="49" charset="-122"/>
              </a:rPr>
              <a:t>王勇</a:t>
            </a:r>
          </a:p>
          <a:p>
            <a:pPr algn="ctr" eaLnBrk="1" hangingPunct="1">
              <a:lnSpc>
                <a:spcPct val="150000"/>
              </a:lnSpc>
            </a:pPr>
            <a:r>
              <a:rPr lang="zh-CN" altLang="en-US" sz="2200">
                <a:solidFill>
                  <a:srgbClr val="006699"/>
                </a:solidFill>
                <a:latin typeface="黑体" pitchFamily="49" charset="-122"/>
                <a:ea typeface="黑体" pitchFamily="49" charset="-122"/>
              </a:rPr>
              <a:t>计算机与信息安全学院</a:t>
            </a:r>
          </a:p>
          <a:p>
            <a:pPr algn="ctr" eaLnBrk="1" hangingPunct="1">
              <a:lnSpc>
                <a:spcPct val="150000"/>
              </a:lnSpc>
            </a:pPr>
            <a:r>
              <a:rPr lang="en-US" altLang="zh-CN" sz="2200">
                <a:solidFill>
                  <a:srgbClr val="006699"/>
                </a:solidFill>
                <a:latin typeface="黑体" pitchFamily="49" charset="-122"/>
                <a:ea typeface="黑体" pitchFamily="49" charset="-122"/>
              </a:rPr>
              <a:t>ywang@guet.edu.cn</a:t>
            </a:r>
          </a:p>
          <a:p>
            <a:pPr algn="ctr" eaLnBrk="1" hangingPunct="1">
              <a:lnSpc>
                <a:spcPct val="150000"/>
              </a:lnSpc>
            </a:pPr>
            <a:endParaRPr lang="en-US" altLang="zh-CN" sz="2200">
              <a:solidFill>
                <a:srgbClr val="006699"/>
              </a:solidFill>
              <a:latin typeface="黑体" pitchFamily="49" charset="-122"/>
              <a:ea typeface="黑体" pitchFamily="49" charset="-122"/>
            </a:endParaRPr>
          </a:p>
        </p:txBody>
      </p:sp>
      <p:sp>
        <p:nvSpPr>
          <p:cNvPr id="6" name="Rectangle 2"/>
          <p:cNvSpPr txBox="1">
            <a:spLocks noChangeArrowheads="1"/>
          </p:cNvSpPr>
          <p:nvPr/>
        </p:nvSpPr>
        <p:spPr>
          <a:xfrm>
            <a:off x="395288" y="1412875"/>
            <a:ext cx="8223250" cy="801688"/>
          </a:xfrm>
          <a:prstGeom prst="rect">
            <a:avLst/>
          </a:prstGeom>
        </p:spPr>
        <p:txBody>
          <a:bodyPr/>
          <a:lstStyle/>
          <a:p>
            <a:pPr algn="ctr" eaLnBrk="1" hangingPunct="1">
              <a:defRPr/>
            </a:pPr>
            <a:r>
              <a:rPr lang="zh-CN" altLang="en-US" sz="4800" b="1" kern="0" dirty="0" smtClean="0">
                <a:solidFill>
                  <a:srgbClr val="000000"/>
                </a:solidFill>
                <a:latin typeface="+mj-lt"/>
                <a:ea typeface="+mj-ea"/>
                <a:cs typeface="+mj-cs"/>
              </a:rPr>
              <a:t>操作系统习题课</a:t>
            </a:r>
            <a:endParaRPr lang="en-US" altLang="zh-CN" sz="4800" b="1" kern="0" dirty="0">
              <a:solidFill>
                <a:srgbClr val="000000"/>
              </a:solidFill>
              <a:latin typeface="+mj-lt"/>
              <a:ea typeface="+mj-ea"/>
              <a:cs typeface="+mj-cs"/>
            </a:endParaRPr>
          </a:p>
        </p:txBody>
      </p:sp>
      <p:sp>
        <p:nvSpPr>
          <p:cNvPr id="2054" name="Text Box 11"/>
          <p:cNvSpPr txBox="1">
            <a:spLocks noChangeArrowheads="1"/>
          </p:cNvSpPr>
          <p:nvPr/>
        </p:nvSpPr>
        <p:spPr bwMode="auto">
          <a:xfrm>
            <a:off x="251520" y="3429000"/>
            <a:ext cx="5003800" cy="2462213"/>
          </a:xfrm>
          <a:prstGeom prst="rect">
            <a:avLst/>
          </a:prstGeom>
          <a:noFill/>
          <a:ln w="9525">
            <a:noFill/>
            <a:miter lim="800000"/>
            <a:headEnd/>
            <a:tailEnd/>
          </a:ln>
        </p:spPr>
        <p:txBody>
          <a:bodyPr>
            <a:spAutoFit/>
          </a:bodyPr>
          <a:lstStyle/>
          <a:p>
            <a:pPr algn="ctr" eaLnBrk="1" hangingPunct="1">
              <a:buFont typeface="Arial" pitchFamily="34" charset="0"/>
              <a:buNone/>
            </a:pPr>
            <a:r>
              <a:rPr lang="zh-CN" altLang="en-US" sz="2200" dirty="0" smtClean="0">
                <a:solidFill>
                  <a:srgbClr val="006699"/>
                </a:solidFill>
                <a:latin typeface="黑体" pitchFamily="49" charset="-122"/>
                <a:ea typeface="黑体" pitchFamily="49" charset="-122"/>
              </a:rPr>
              <a:t>教材：骆斌等编著</a:t>
            </a:r>
            <a:r>
              <a:rPr lang="en-US" altLang="zh-CN" sz="2200" dirty="0" smtClean="0">
                <a:solidFill>
                  <a:srgbClr val="006699"/>
                </a:solidFill>
                <a:latin typeface="黑体" pitchFamily="49" charset="-122"/>
                <a:ea typeface="黑体" pitchFamily="49" charset="-122"/>
              </a:rPr>
              <a:t>: 《</a:t>
            </a:r>
            <a:r>
              <a:rPr lang="zh-CN" altLang="en-US" sz="2200" dirty="0" smtClean="0">
                <a:solidFill>
                  <a:srgbClr val="006699"/>
                </a:solidFill>
                <a:latin typeface="黑体" pitchFamily="49" charset="-122"/>
                <a:ea typeface="黑体" pitchFamily="49" charset="-122"/>
              </a:rPr>
              <a:t>操作系统教程（第</a:t>
            </a:r>
            <a:r>
              <a:rPr lang="en-US" altLang="zh-CN" sz="2200" dirty="0" smtClean="0">
                <a:solidFill>
                  <a:srgbClr val="006699"/>
                </a:solidFill>
                <a:latin typeface="黑体" pitchFamily="49" charset="-122"/>
                <a:ea typeface="黑体" pitchFamily="49" charset="-122"/>
              </a:rPr>
              <a:t>6</a:t>
            </a:r>
            <a:r>
              <a:rPr lang="zh-CN" altLang="en-US" sz="2200" dirty="0" smtClean="0">
                <a:solidFill>
                  <a:srgbClr val="006699"/>
                </a:solidFill>
                <a:latin typeface="黑体" pitchFamily="49" charset="-122"/>
                <a:ea typeface="黑体" pitchFamily="49" charset="-122"/>
              </a:rPr>
              <a:t>版） </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，高等教育出版社</a:t>
            </a:r>
            <a:endParaRPr lang="en-US" altLang="zh-CN" sz="2200" dirty="0" smtClean="0">
              <a:solidFill>
                <a:srgbClr val="006699"/>
              </a:solidFill>
              <a:latin typeface="黑体" pitchFamily="49" charset="-122"/>
              <a:ea typeface="黑体" pitchFamily="49" charset="-122"/>
            </a:endParaRPr>
          </a:p>
          <a:p>
            <a:pPr algn="ctr" eaLnBrk="1" hangingPunct="1">
              <a:buFont typeface="Arial" pitchFamily="34" charset="0"/>
              <a:buNone/>
            </a:pPr>
            <a:r>
              <a:rPr lang="zh-CN" altLang="en-US" sz="2200" dirty="0" smtClean="0">
                <a:solidFill>
                  <a:srgbClr val="006699"/>
                </a:solidFill>
                <a:latin typeface="黑体" pitchFamily="49" charset="-122"/>
                <a:ea typeface="黑体" pitchFamily="49" charset="-122"/>
              </a:rPr>
              <a:t>参考书：</a:t>
            </a:r>
            <a:r>
              <a:rPr lang="en-US" altLang="zh-CN" sz="2200" dirty="0" smtClean="0">
                <a:solidFill>
                  <a:srgbClr val="006699"/>
                </a:solidFill>
                <a:latin typeface="黑体" pitchFamily="49" charset="-122"/>
                <a:ea typeface="黑体" pitchFamily="49" charset="-122"/>
              </a:rPr>
              <a:t>1. </a:t>
            </a:r>
            <a:r>
              <a:rPr lang="zh-CN" altLang="en-US" sz="2200" dirty="0" smtClean="0">
                <a:solidFill>
                  <a:srgbClr val="006699"/>
                </a:solidFill>
                <a:latin typeface="黑体" pitchFamily="49" charset="-122"/>
                <a:ea typeface="黑体" pitchFamily="49" charset="-122"/>
              </a:rPr>
              <a:t>汤小丹等编著：</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计算机操作系统</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，人民邮电出版社</a:t>
            </a:r>
            <a:endParaRPr lang="en-US" altLang="zh-CN" sz="2200" dirty="0" smtClean="0">
              <a:solidFill>
                <a:srgbClr val="006699"/>
              </a:solidFill>
              <a:latin typeface="黑体" pitchFamily="49" charset="-122"/>
              <a:ea typeface="黑体" pitchFamily="49" charset="-122"/>
            </a:endParaRPr>
          </a:p>
          <a:p>
            <a:pPr algn="ctr" eaLnBrk="1" hangingPunct="1">
              <a:buFont typeface="Arial" pitchFamily="34" charset="0"/>
              <a:buNone/>
            </a:pPr>
            <a:r>
              <a:rPr lang="en-US" altLang="zh-CN" sz="2200" dirty="0" smtClean="0">
                <a:solidFill>
                  <a:srgbClr val="006699"/>
                </a:solidFill>
                <a:latin typeface="黑体" pitchFamily="49" charset="-122"/>
                <a:ea typeface="黑体" pitchFamily="49" charset="-122"/>
              </a:rPr>
              <a:t>2. William Stallings </a:t>
            </a:r>
            <a:r>
              <a:rPr lang="zh-CN" altLang="en-US" sz="2200" dirty="0" smtClean="0">
                <a:solidFill>
                  <a:srgbClr val="006699"/>
                </a:solidFill>
                <a:latin typeface="黑体" pitchFamily="49" charset="-122"/>
                <a:ea typeface="黑体" pitchFamily="49" charset="-122"/>
              </a:rPr>
              <a:t>著：</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操作系统</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精髓与设计原理（第五版）护</a:t>
            </a:r>
            <a:r>
              <a:rPr lang="en-US" altLang="zh-CN" sz="2200" dirty="0" smtClean="0">
                <a:solidFill>
                  <a:srgbClr val="006699"/>
                </a:solidFill>
                <a:latin typeface="黑体" pitchFamily="49" charset="-122"/>
                <a:ea typeface="黑体" pitchFamily="49" charset="-122"/>
              </a:rPr>
              <a:t>》 </a:t>
            </a:r>
            <a:r>
              <a:rPr lang="zh-CN" altLang="en-US" sz="2200" dirty="0" smtClean="0">
                <a:solidFill>
                  <a:srgbClr val="006699"/>
                </a:solidFill>
                <a:latin typeface="黑体" pitchFamily="49" charset="-122"/>
                <a:ea typeface="黑体" pitchFamily="49" charset="-122"/>
              </a:rPr>
              <a:t>，电子工业出版社</a:t>
            </a:r>
            <a:endParaRPr lang="zh-CN" altLang="en-US" sz="2200" dirty="0">
              <a:solidFill>
                <a:srgbClr val="006699"/>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536" y="0"/>
            <a:ext cx="7772400" cy="1143000"/>
          </a:xfrm>
        </p:spPr>
        <p:txBody>
          <a:bodyPr/>
          <a:lstStyle/>
          <a:p>
            <a:pPr eaLnBrk="1" hangingPunct="1"/>
            <a:r>
              <a:rPr lang="en-US" altLang="zh-CN" dirty="0" smtClean="0">
                <a:latin typeface="华文新魏" pitchFamily="2" charset="-122"/>
                <a:ea typeface="华文新魏" pitchFamily="2" charset="-122"/>
              </a:rPr>
              <a:t>HRRF</a:t>
            </a:r>
            <a:r>
              <a:rPr lang="zh-CN" altLang="en-US" dirty="0" smtClean="0">
                <a:latin typeface="华文新魏" pitchFamily="2" charset="-122"/>
                <a:ea typeface="华文新魏" pitchFamily="2" charset="-122"/>
              </a:rPr>
              <a:t>算法举例</a:t>
            </a:r>
          </a:p>
        </p:txBody>
      </p:sp>
      <p:sp>
        <p:nvSpPr>
          <p:cNvPr id="31747" name="Rectangle 3"/>
          <p:cNvSpPr>
            <a:spLocks noGrp="1" noChangeArrowheads="1"/>
          </p:cNvSpPr>
          <p:nvPr>
            <p:ph type="body" idx="1"/>
          </p:nvPr>
        </p:nvSpPr>
        <p:spPr>
          <a:xfrm>
            <a:off x="685800" y="990600"/>
            <a:ext cx="8229600" cy="5867400"/>
          </a:xfrm>
        </p:spPr>
        <p:txBody>
          <a:bodyPr/>
          <a:lstStyle/>
          <a:p>
            <a:pPr eaLnBrk="1" hangingPunct="1">
              <a:lnSpc>
                <a:spcPct val="90000"/>
              </a:lnSpc>
              <a:buFontTx/>
              <a:buNone/>
            </a:pPr>
            <a:r>
              <a:rPr lang="en-US" altLang="zh-CN" sz="2800" dirty="0" smtClean="0">
                <a:latin typeface="仿宋_GB2312" pitchFamily="49" charset="-122"/>
                <a:ea typeface="仿宋_GB2312" pitchFamily="49" charset="-122"/>
              </a:rPr>
              <a:t> </a:t>
            </a:r>
            <a:r>
              <a:rPr lang="zh-CN" altLang="en-US" sz="2800" dirty="0" smtClean="0">
                <a:latin typeface="华文新魏" pitchFamily="2" charset="-122"/>
                <a:ea typeface="华文新魏" pitchFamily="2" charset="-122"/>
              </a:rPr>
              <a:t>四个作业到达系统时间</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所需</a:t>
            </a:r>
            <a:r>
              <a:rPr lang="en-US" altLang="zh-CN" sz="2800" dirty="0" smtClean="0">
                <a:latin typeface="华文新魏" pitchFamily="2" charset="-122"/>
                <a:ea typeface="华文新魏" pitchFamily="2" charset="-122"/>
              </a:rPr>
              <a:t>CPU</a:t>
            </a:r>
            <a:r>
              <a:rPr lang="zh-CN" altLang="en-US" sz="2800" dirty="0" smtClean="0">
                <a:latin typeface="华文新魏" pitchFamily="2" charset="-122"/>
                <a:ea typeface="华文新魏" pitchFamily="2" charset="-122"/>
              </a:rPr>
              <a:t>时间</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1-0/20</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2-5/15</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3-10 /5</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4- 15/ 10</a:t>
            </a:r>
            <a:r>
              <a:rPr lang="zh-CN" altLang="en-US" sz="2800" dirty="0" smtClean="0">
                <a:latin typeface="华文新魏" pitchFamily="2" charset="-122"/>
                <a:ea typeface="华文新魏" pitchFamily="2" charset="-122"/>
              </a:rPr>
              <a:t>。</a:t>
            </a:r>
          </a:p>
          <a:p>
            <a:pPr algn="just" eaLnBrk="1" hangingPunct="1">
              <a:lnSpc>
                <a:spcPct val="90000"/>
              </a:lnSpc>
            </a:pPr>
            <a:r>
              <a:rPr lang="en-US" altLang="zh-CN" sz="2800" dirty="0" smtClean="0">
                <a:latin typeface="华文新魏" pitchFamily="2" charset="-122"/>
                <a:ea typeface="华文新魏" pitchFamily="2" charset="-122"/>
              </a:rPr>
              <a:t>SJF</a:t>
            </a:r>
            <a:r>
              <a:rPr lang="zh-CN" altLang="en-US" sz="2800" dirty="0" smtClean="0">
                <a:latin typeface="华文新魏" pitchFamily="2" charset="-122"/>
                <a:ea typeface="华文新魏" pitchFamily="2" charset="-122"/>
              </a:rPr>
              <a:t>调度顺序为作业</a:t>
            </a:r>
            <a:r>
              <a:rPr lang="en-US" altLang="zh-CN" sz="2800" dirty="0" smtClean="0">
                <a:latin typeface="华文新魏" pitchFamily="2" charset="-122"/>
                <a:ea typeface="华文新魏" pitchFamily="2" charset="-122"/>
              </a:rPr>
              <a:t>1</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3</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，平均作业周转时间</a:t>
            </a:r>
            <a:r>
              <a:rPr lang="en-US" altLang="zh-CN" sz="2800" dirty="0" smtClean="0">
                <a:latin typeface="华文新魏" pitchFamily="2" charset="-122"/>
                <a:ea typeface="华文新魏" pitchFamily="2" charset="-122"/>
              </a:rPr>
              <a:t>T=</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20+15+20+45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/4=25</a:t>
            </a:r>
          </a:p>
          <a:p>
            <a:pPr algn="just" eaLnBrk="1" hangingPunct="1">
              <a:lnSpc>
                <a:spcPct val="90000"/>
              </a:lnSpc>
              <a:buNone/>
            </a:pPr>
            <a:r>
              <a:rPr lang="zh-CN" altLang="en-US" sz="2800" dirty="0" smtClean="0">
                <a:latin typeface="华文新魏" pitchFamily="2" charset="-122"/>
                <a:ea typeface="华文新魏" pitchFamily="2" charset="-122"/>
              </a:rPr>
              <a:t>平均作业等待时间（</a:t>
            </a:r>
            <a:r>
              <a:rPr lang="en-US" altLang="zh-CN" sz="2800" dirty="0" smtClean="0">
                <a:latin typeface="华文新魏" pitchFamily="2" charset="-122"/>
                <a:ea typeface="华文新魏" pitchFamily="2" charset="-122"/>
              </a:rPr>
              <a:t>0+10+15+30</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/4=13.75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p>
          <a:p>
            <a:pPr algn="just" eaLnBrk="1" hangingPunct="1">
              <a:lnSpc>
                <a:spcPct val="90000"/>
              </a:lnSpc>
            </a:pPr>
            <a:r>
              <a:rPr lang="en-US" altLang="zh-CN" sz="2800" dirty="0" smtClean="0">
                <a:latin typeface="华文新魏" pitchFamily="2" charset="-122"/>
                <a:ea typeface="华文新魏" pitchFamily="2" charset="-122"/>
              </a:rPr>
              <a:t>FCFS</a:t>
            </a:r>
            <a:r>
              <a:rPr lang="zh-CN" altLang="en-US" sz="2800" dirty="0" smtClean="0">
                <a:latin typeface="华文新魏" pitchFamily="2" charset="-122"/>
                <a:ea typeface="华文新魏" pitchFamily="2" charset="-122"/>
              </a:rPr>
              <a:t>调度顺序为作业</a:t>
            </a:r>
            <a:r>
              <a:rPr lang="en-US" altLang="zh-CN" sz="2800" dirty="0" smtClean="0">
                <a:latin typeface="华文新魏" pitchFamily="2" charset="-122"/>
                <a:ea typeface="华文新魏" pitchFamily="2" charset="-122"/>
              </a:rPr>
              <a:t>1</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3</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，平均作业周转时间</a:t>
            </a:r>
            <a:r>
              <a:rPr lang="en-US" altLang="zh-CN" sz="2800" dirty="0" smtClean="0">
                <a:latin typeface="华文新魏" pitchFamily="2" charset="-122"/>
                <a:ea typeface="华文新魏" pitchFamily="2" charset="-122"/>
              </a:rPr>
              <a:t>T =</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20+30+30+35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=28.75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endParaRPr lang="en-US" altLang="zh-CN" sz="2800" dirty="0" smtClean="0">
              <a:latin typeface="宋体" charset="-122"/>
              <a:cs typeface="Times New Roman" pitchFamily="18" charset="0"/>
            </a:endParaRPr>
          </a:p>
          <a:p>
            <a:pPr algn="just" eaLnBrk="1" hangingPunct="1">
              <a:lnSpc>
                <a:spcPct val="90000"/>
              </a:lnSpc>
              <a:buNone/>
            </a:pPr>
            <a:r>
              <a:rPr lang="zh-CN" altLang="en-US" sz="2800" dirty="0" smtClean="0">
                <a:latin typeface="华文新魏" pitchFamily="2" charset="-122"/>
                <a:ea typeface="华文新魏" pitchFamily="2" charset="-122"/>
              </a:rPr>
              <a:t>  平均作业等待时间（</a:t>
            </a:r>
            <a:r>
              <a:rPr lang="en-US" altLang="zh-CN" sz="2800" dirty="0" smtClean="0">
                <a:latin typeface="华文新魏" pitchFamily="2" charset="-122"/>
                <a:ea typeface="华文新魏" pitchFamily="2" charset="-122"/>
              </a:rPr>
              <a:t>0+15+25+25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/4=16.25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p>
          <a:p>
            <a:pPr algn="just" eaLnBrk="1" hangingPunct="1">
              <a:lnSpc>
                <a:spcPct val="90000"/>
              </a:lnSpc>
            </a:pPr>
            <a:r>
              <a:rPr lang="en-US" altLang="zh-CN" sz="2800" dirty="0" smtClean="0">
                <a:latin typeface="华文新魏" pitchFamily="2" charset="-122"/>
                <a:ea typeface="华文新魏" pitchFamily="2" charset="-122"/>
              </a:rPr>
              <a:t>HRRF</a:t>
            </a:r>
            <a:r>
              <a:rPr lang="zh-CN" altLang="en-US" sz="2800" dirty="0" smtClean="0">
                <a:latin typeface="华文新魏" pitchFamily="2" charset="-122"/>
                <a:ea typeface="华文新魏" pitchFamily="2" charset="-122"/>
              </a:rPr>
              <a:t>调度顺序为作业</a:t>
            </a:r>
            <a:r>
              <a:rPr lang="en-US" altLang="zh-CN" sz="2800" dirty="0" smtClean="0">
                <a:latin typeface="华文新魏" pitchFamily="2" charset="-122"/>
                <a:ea typeface="华文新魏" pitchFamily="2" charset="-122"/>
              </a:rPr>
              <a:t>1</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3</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，平均作业周转时间</a:t>
            </a:r>
            <a:r>
              <a:rPr lang="en-US" altLang="zh-CN" sz="2800" dirty="0" smtClean="0">
                <a:latin typeface="华文新魏" pitchFamily="2" charset="-122"/>
                <a:ea typeface="华文新魏" pitchFamily="2" charset="-122"/>
              </a:rPr>
              <a:t>T=</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20+15+35+35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/4=26.25</a:t>
            </a:r>
            <a:r>
              <a:rPr lang="zh-CN" altLang="en-US" sz="2800" dirty="0" smtClean="0">
                <a:latin typeface="宋体" charset="-122"/>
                <a:cs typeface="Times New Roman" pitchFamily="18" charset="0"/>
              </a:rPr>
              <a:t>。</a:t>
            </a:r>
            <a:endParaRPr lang="en-US" altLang="zh-CN" sz="2800" dirty="0" smtClean="0">
              <a:latin typeface="宋体" charset="-122"/>
              <a:cs typeface="Times New Roman" pitchFamily="18" charset="0"/>
            </a:endParaRPr>
          </a:p>
          <a:p>
            <a:pPr algn="just" eaLnBrk="1" hangingPunct="1">
              <a:lnSpc>
                <a:spcPct val="90000"/>
              </a:lnSpc>
              <a:buNone/>
            </a:pPr>
            <a:r>
              <a:rPr lang="zh-CN" altLang="en-US" sz="2800" dirty="0" smtClean="0">
                <a:latin typeface="华文新魏" pitchFamily="2" charset="-122"/>
                <a:ea typeface="华文新魏" pitchFamily="2" charset="-122"/>
              </a:rPr>
              <a:t>平均作业等待时间（</a:t>
            </a:r>
            <a:r>
              <a:rPr lang="en-US" altLang="zh-CN" sz="2800" dirty="0" smtClean="0">
                <a:latin typeface="华文新魏" pitchFamily="2" charset="-122"/>
                <a:ea typeface="华文新魏" pitchFamily="2" charset="-122"/>
              </a:rPr>
              <a:t> 0+10+20+25 </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/4=13.75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p>
          <a:p>
            <a:pPr algn="just" eaLnBrk="1" hangingPunct="1">
              <a:lnSpc>
                <a:spcPct val="90000"/>
              </a:lnSpc>
            </a:pPr>
            <a:endParaRPr lang="zh-CN" altLang="en-US" sz="3600" dirty="0" smtClean="0">
              <a:latin typeface="宋体" charset="-122"/>
              <a:cs typeface="Times New Roman" pitchFamily="18" charset="0"/>
            </a:endParaRPr>
          </a:p>
          <a:p>
            <a:pPr algn="just" eaLnBrk="1" hangingPunct="1">
              <a:lnSpc>
                <a:spcPct val="90000"/>
              </a:lnSpc>
            </a:pPr>
            <a:endParaRPr lang="zh-CN" altLang="en-US" sz="3600" dirty="0" smtClean="0">
              <a:latin typeface="宋体" charset="-122"/>
              <a:cs typeface="Times New Roman" pitchFamily="18" charset="0"/>
            </a:endParaRPr>
          </a:p>
          <a:p>
            <a:pPr algn="just" eaLnBrk="1" hangingPunct="1">
              <a:lnSpc>
                <a:spcPct val="90000"/>
              </a:lnSpc>
            </a:pPr>
            <a:endParaRPr lang="zh-CN" altLang="en-US" sz="3600" dirty="0" smtClean="0">
              <a:latin typeface="宋体" charset="-122"/>
              <a:cs typeface="Times New Roman" pitchFamily="18" charset="0"/>
            </a:endParaRPr>
          </a:p>
          <a:p>
            <a:pPr eaLnBrk="1" hangingPunct="1">
              <a:lnSpc>
                <a:spcPct val="90000"/>
              </a:lnSpc>
            </a:pPr>
            <a:endParaRPr lang="en-US" altLang="zh-CN"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顺序程序设计</a:t>
            </a:r>
          </a:p>
        </p:txBody>
      </p:sp>
      <p:sp>
        <p:nvSpPr>
          <p:cNvPr id="11266" name="内容占位符 1"/>
          <p:cNvSpPr>
            <a:spLocks noGrp="1"/>
          </p:cNvSpPr>
          <p:nvPr>
            <p:ph idx="1"/>
          </p:nvPr>
        </p:nvSpPr>
        <p:spPr/>
        <p:txBody>
          <a:bodyPr>
            <a:noAutofit/>
          </a:bodyPr>
          <a:lstStyle/>
          <a:p>
            <a:r>
              <a:rPr lang="zh-CN" altLang="en-US" sz="3200" b="1" dirty="0"/>
              <a:t>程序是实现算法的操作（指令）序列</a:t>
            </a:r>
            <a:endParaRPr lang="en-US" altLang="zh-CN" sz="3200" b="1" dirty="0"/>
          </a:p>
          <a:p>
            <a:r>
              <a:rPr lang="zh-CN" altLang="en-US" sz="3200" b="1" dirty="0"/>
              <a:t>每个程序在处理器上执行是严格有序的</a:t>
            </a:r>
            <a:endParaRPr lang="en-US" altLang="zh-CN" sz="3200" b="1" dirty="0"/>
          </a:p>
          <a:p>
            <a:r>
              <a:rPr lang="zh-CN" altLang="en-US" sz="3200" b="1" dirty="0"/>
              <a:t>称为程序执行的内部顺序性</a:t>
            </a:r>
            <a:endParaRPr lang="en-US" altLang="zh-CN" sz="3200" b="1" dirty="0"/>
          </a:p>
          <a:p>
            <a:endParaRPr lang="en-US" altLang="zh-CN" sz="2000" b="1" dirty="0"/>
          </a:p>
          <a:p>
            <a:r>
              <a:rPr lang="zh-CN" altLang="en-US" sz="3200" b="1" dirty="0"/>
              <a:t>程序设计的一般习惯是顺序程序设计</a:t>
            </a:r>
            <a:endParaRPr lang="en-US" altLang="zh-CN" sz="3200" b="1" dirty="0"/>
          </a:p>
          <a:p>
            <a:pPr lvl="1"/>
            <a:r>
              <a:rPr lang="zh-CN" altLang="en-US" sz="3000" b="1" dirty="0"/>
              <a:t>把一个具体问题的求解过程设计成一个程序或者若严格顺序执行的程序序列</a:t>
            </a:r>
            <a:endParaRPr lang="en-US" altLang="zh-CN" sz="3000" b="1" dirty="0"/>
          </a:p>
          <a:p>
            <a:pPr lvl="1"/>
            <a:r>
              <a:rPr lang="zh-CN" altLang="en-US" sz="3000" b="1" dirty="0"/>
              <a:t>这称为程序执行的外部顺序性</a:t>
            </a:r>
            <a:endParaRPr lang="en-US" altLang="zh-CN" sz="3000" b="1" dirty="0"/>
          </a:p>
        </p:txBody>
      </p:sp>
      <p:sp>
        <p:nvSpPr>
          <p:cNvPr id="2" name="TextBox 1"/>
          <p:cNvSpPr txBox="1"/>
          <p:nvPr/>
        </p:nvSpPr>
        <p:spPr>
          <a:xfrm>
            <a:off x="971600" y="5589240"/>
            <a:ext cx="1296144" cy="369332"/>
          </a:xfrm>
          <a:prstGeom prst="rect">
            <a:avLst/>
          </a:prstGeom>
          <a:no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顺序程序设计的特性</a:t>
            </a:r>
          </a:p>
        </p:txBody>
      </p:sp>
      <p:sp>
        <p:nvSpPr>
          <p:cNvPr id="11266" name="内容占位符 1"/>
          <p:cNvSpPr>
            <a:spLocks noGrp="1"/>
          </p:cNvSpPr>
          <p:nvPr>
            <p:ph idx="1"/>
          </p:nvPr>
        </p:nvSpPr>
        <p:spPr>
          <a:xfrm>
            <a:off x="395536" y="1124744"/>
            <a:ext cx="8291264" cy="4389120"/>
          </a:xfrm>
        </p:spPr>
        <p:txBody>
          <a:bodyPr>
            <a:noAutofit/>
          </a:bodyPr>
          <a:lstStyle/>
          <a:p>
            <a:pPr>
              <a:spcBef>
                <a:spcPts val="0"/>
              </a:spcBef>
            </a:pPr>
            <a:r>
              <a:rPr lang="zh-CN" altLang="en-US" sz="2800" b="1" dirty="0"/>
              <a:t>程序执行的顺序性：程序指令执行是严格按序的</a:t>
            </a:r>
            <a:endParaRPr lang="en-US" altLang="zh-CN" sz="2800" b="1" dirty="0"/>
          </a:p>
          <a:p>
            <a:pPr>
              <a:spcBef>
                <a:spcPts val="0"/>
              </a:spcBef>
            </a:pPr>
            <a:r>
              <a:rPr lang="zh-CN" altLang="en-US" sz="2800" b="1" dirty="0"/>
              <a:t>计算环境的封闭性：程序运行时如同独占受操作系统保护的资源</a:t>
            </a:r>
            <a:endParaRPr lang="en-US" altLang="zh-CN" sz="2800" b="1" dirty="0"/>
          </a:p>
          <a:p>
            <a:pPr>
              <a:spcBef>
                <a:spcPts val="0"/>
              </a:spcBef>
            </a:pPr>
            <a:r>
              <a:rPr lang="zh-CN" altLang="en-US" sz="2800" b="1" dirty="0"/>
              <a:t>计算结果的确定性：程序执行结果与执行速度和执行时段无关</a:t>
            </a:r>
            <a:endParaRPr lang="en-US" altLang="zh-CN" sz="2800" b="1" dirty="0"/>
          </a:p>
          <a:p>
            <a:pPr>
              <a:spcBef>
                <a:spcPts val="0"/>
              </a:spcBef>
            </a:pPr>
            <a:r>
              <a:rPr lang="zh-CN" altLang="en-US" sz="2800" b="1" dirty="0"/>
              <a:t>计算过程的可再见性：程序对相同数据集的执行轨迹是确定的</a:t>
            </a:r>
            <a:endParaRPr lang="en-US" altLang="zh-CN" sz="28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进程的并发执行</a:t>
            </a:r>
          </a:p>
        </p:txBody>
      </p:sp>
      <p:sp>
        <p:nvSpPr>
          <p:cNvPr id="11266" name="内容占位符 1"/>
          <p:cNvSpPr>
            <a:spLocks noGrp="1"/>
          </p:cNvSpPr>
          <p:nvPr>
            <p:ph idx="1"/>
          </p:nvPr>
        </p:nvSpPr>
        <p:spPr>
          <a:xfrm>
            <a:off x="395536" y="1268760"/>
            <a:ext cx="8363272" cy="4389120"/>
          </a:xfrm>
        </p:spPr>
        <p:txBody>
          <a:bodyPr>
            <a:noAutofit/>
          </a:bodyPr>
          <a:lstStyle/>
          <a:p>
            <a:r>
              <a:rPr lang="zh-CN" altLang="en-US" sz="2800" b="1" dirty="0">
                <a:solidFill>
                  <a:srgbClr val="FF0000"/>
                </a:solidFill>
              </a:rPr>
              <a:t>多道程序设计</a:t>
            </a:r>
            <a:r>
              <a:rPr lang="zh-CN" altLang="en-US" sz="2800" b="1" dirty="0"/>
              <a:t>让多个程序同时进入内存去竞争处理器以获得运行机会</a:t>
            </a:r>
            <a:endParaRPr lang="en-US" altLang="zh-CN" sz="2800" b="1" dirty="0"/>
          </a:p>
          <a:p>
            <a:r>
              <a:rPr lang="en-US" altLang="zh-CN" sz="2800" b="1" dirty="0"/>
              <a:t>OS</a:t>
            </a:r>
            <a:r>
              <a:rPr lang="zh-CN" altLang="en-US" sz="2800" b="1" dirty="0"/>
              <a:t>允许计算机系统在一个时间段内存在多个正在运行的进程，即允许多个进程并发执行</a:t>
            </a:r>
            <a:endParaRPr lang="en-US" altLang="zh-CN" sz="2800" b="1" dirty="0"/>
          </a:p>
          <a:p>
            <a:r>
              <a:rPr lang="en-US" altLang="zh-CN" sz="2800" b="1" dirty="0"/>
              <a:t>OS</a:t>
            </a:r>
            <a:r>
              <a:rPr lang="zh-CN" altLang="en-US" sz="2800" b="1" dirty="0"/>
              <a:t>保证按照“顺序程序设计”方法编制的程序在并发执行时不受影响，如同独占计算机</a:t>
            </a:r>
            <a:endParaRPr lang="en-US" altLang="zh-CN" sz="2800" b="1" dirty="0"/>
          </a:p>
          <a:p>
            <a:endParaRPr lang="en-US" altLang="zh-CN" sz="2800" b="1" dirty="0">
              <a:solidFill>
                <a:schemeClr val="accent1"/>
              </a:solidFill>
            </a:endParaRPr>
          </a:p>
          <a:p>
            <a:r>
              <a:rPr lang="zh-CN" altLang="en-US" sz="2800" b="1" dirty="0"/>
              <a:t>这些按照</a:t>
            </a:r>
            <a:r>
              <a:rPr lang="zh-CN" altLang="en-US" sz="2800" b="1" dirty="0">
                <a:solidFill>
                  <a:srgbClr val="FF0000"/>
                </a:solidFill>
              </a:rPr>
              <a:t>顺序程序设计</a:t>
            </a:r>
            <a:r>
              <a:rPr lang="zh-CN" altLang="en-US" sz="2800" b="1" dirty="0"/>
              <a:t>思想编制的进程在</a:t>
            </a:r>
            <a:r>
              <a:rPr lang="en-US" altLang="zh-CN" sz="2800" b="1" dirty="0"/>
              <a:t>OS</a:t>
            </a:r>
            <a:r>
              <a:rPr lang="zh-CN" altLang="en-US" sz="2800" b="1" dirty="0"/>
              <a:t>中并发执行属于</a:t>
            </a:r>
            <a:r>
              <a:rPr lang="zh-CN" altLang="en-US" sz="2800" b="1" dirty="0">
                <a:solidFill>
                  <a:srgbClr val="FF0000"/>
                </a:solidFill>
              </a:rPr>
              <a:t>无关的</a:t>
            </a:r>
            <a:r>
              <a:rPr lang="zh-CN" altLang="en-US" sz="2800" b="1" dirty="0"/>
              <a:t>并发进程</a:t>
            </a:r>
            <a:endParaRPr lang="en-US" altLang="zh-CN" sz="28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467544" y="0"/>
            <a:ext cx="8676456" cy="914400"/>
          </a:xfrm>
        </p:spPr>
        <p:txBody>
          <a:bodyPr>
            <a:noAutofit/>
          </a:bodyPr>
          <a:lstStyle/>
          <a:p>
            <a:r>
              <a:rPr lang="zh-CN" altLang="en-US" sz="3900" b="1" dirty="0">
                <a:effectLst/>
                <a:latin typeface="隶书" panose="02010509060101010101" pitchFamily="49" charset="-122"/>
                <a:ea typeface="隶书" panose="02010509060101010101" pitchFamily="49" charset="-122"/>
              </a:rPr>
              <a:t>并发程序设计的引入例</a:t>
            </a:r>
            <a:r>
              <a:rPr lang="en-US" altLang="zh-CN" sz="3900" b="1" dirty="0">
                <a:effectLst/>
                <a:latin typeface="隶书" panose="02010509060101010101" pitchFamily="49" charset="-122"/>
                <a:ea typeface="隶书" panose="02010509060101010101" pitchFamily="49" charset="-122"/>
              </a:rPr>
              <a:t>-</a:t>
            </a:r>
            <a:r>
              <a:rPr lang="zh-CN" altLang="en-US" sz="3900" b="1" dirty="0">
                <a:effectLst/>
                <a:latin typeface="隶书" panose="02010509060101010101" pitchFamily="49" charset="-122"/>
                <a:ea typeface="隶书" panose="02010509060101010101" pitchFamily="49" charset="-122"/>
              </a:rPr>
              <a:t>顺序程序设计</a:t>
            </a:r>
          </a:p>
        </p:txBody>
      </p:sp>
      <p:sp>
        <p:nvSpPr>
          <p:cNvPr id="430083" name="Rectangle 3"/>
          <p:cNvSpPr>
            <a:spLocks noGrp="1" noChangeArrowheads="1"/>
          </p:cNvSpPr>
          <p:nvPr>
            <p:ph type="body" idx="1"/>
          </p:nvPr>
        </p:nvSpPr>
        <p:spPr>
          <a:xfrm>
            <a:off x="323528" y="1052736"/>
            <a:ext cx="8509248" cy="1583432"/>
          </a:xfrm>
        </p:spPr>
        <p:txBody>
          <a:bodyPr>
            <a:normAutofit fontScale="77500" lnSpcReduction="20000"/>
          </a:bodyPr>
          <a:lstStyle/>
          <a:p>
            <a:pPr marL="0" indent="0">
              <a:lnSpc>
                <a:spcPct val="110000"/>
              </a:lnSpc>
              <a:buNone/>
            </a:pPr>
            <a:r>
              <a:rPr lang="zh-CN" altLang="en-US" b="1" dirty="0">
                <a:latin typeface="黑体" panose="02010609060101010101" pitchFamily="49" charset="-122"/>
                <a:ea typeface="黑体" panose="02010609060101010101" pitchFamily="49" charset="-122"/>
              </a:rPr>
              <a:t>循环地</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从输入机读</a:t>
            </a:r>
            <a:r>
              <a:rPr lang="en-US" altLang="zh-CN" b="1" dirty="0">
                <a:latin typeface="黑体" panose="02010609060101010101" pitchFamily="49" charset="-122"/>
                <a:ea typeface="黑体" panose="02010609060101010101" pitchFamily="49" charset="-122"/>
              </a:rPr>
              <a:t>78</a:t>
            </a:r>
            <a:r>
              <a:rPr lang="zh-CN" altLang="en-US" b="1" dirty="0">
                <a:latin typeface="黑体" panose="02010609060101010101" pitchFamily="49" charset="-122"/>
                <a:ea typeface="黑体" panose="02010609060101010101" pitchFamily="49" charset="-122"/>
              </a:rPr>
              <a:t>秒再计算</a:t>
            </a:r>
            <a:r>
              <a:rPr lang="en-US" altLang="zh-CN" b="1" dirty="0">
                <a:latin typeface="黑体" panose="02010609060101010101" pitchFamily="49" charset="-122"/>
                <a:ea typeface="黑体" panose="02010609060101010101" pitchFamily="49" charset="-122"/>
              </a:rPr>
              <a:t>52</a:t>
            </a:r>
            <a:r>
              <a:rPr lang="zh-CN" altLang="en-US" b="1" dirty="0">
                <a:latin typeface="黑体" panose="02010609060101010101" pitchFamily="49" charset="-122"/>
                <a:ea typeface="黑体" panose="02010609060101010101" pitchFamily="49" charset="-122"/>
              </a:rPr>
              <a:t>秒再向磁带机输出</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秒</a:t>
            </a:r>
            <a:r>
              <a:rPr lang="en-US" altLang="zh-CN" b="1" dirty="0">
                <a:latin typeface="黑体" panose="02010609060101010101" pitchFamily="49" charset="-122"/>
                <a:ea typeface="黑体" panose="02010609060101010101" pitchFamily="49" charset="-122"/>
              </a:rPr>
              <a:t>)</a:t>
            </a:r>
          </a:p>
          <a:p>
            <a:pPr marL="0" indent="0">
              <a:lnSpc>
                <a:spcPct val="110000"/>
              </a:lnSpc>
              <a:buNone/>
            </a:pPr>
            <a:r>
              <a:rPr lang="zh-CN" altLang="en-US" b="1" dirty="0">
                <a:latin typeface="黑体" panose="02010609060101010101" pitchFamily="49" charset="-122"/>
                <a:ea typeface="黑体" panose="02010609060101010101" pitchFamily="49" charset="-122"/>
              </a:rPr>
              <a:t>按照顺序程序设计方法，设计成如下一个程序：</a:t>
            </a:r>
          </a:p>
          <a:p>
            <a:pPr algn="just">
              <a:lnSpc>
                <a:spcPct val="11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while(1) { </a:t>
            </a:r>
            <a:r>
              <a:rPr lang="en-US" altLang="zh-CN" b="1" dirty="0" err="1">
                <a:latin typeface="黑体" panose="02010609060101010101" pitchFamily="49" charset="-122"/>
                <a:ea typeface="黑体" panose="02010609060101010101" pitchFamily="49" charset="-122"/>
              </a:rPr>
              <a:t>input，process，output</a:t>
            </a:r>
            <a:r>
              <a:rPr lang="en-US" altLang="zh-CN" b="1" dirty="0">
                <a:latin typeface="黑体" panose="02010609060101010101" pitchFamily="49" charset="-122"/>
                <a:ea typeface="黑体" panose="02010609060101010101" pitchFamily="49" charset="-122"/>
              </a:rPr>
              <a:t> }</a:t>
            </a:r>
            <a:endParaRPr lang="zh-CN" altLang="zh-CN" b="1" dirty="0">
              <a:latin typeface="黑体" panose="02010609060101010101" pitchFamily="49" charset="-122"/>
              <a:ea typeface="黑体" panose="02010609060101010101" pitchFamily="49" charset="-122"/>
            </a:endParaRPr>
          </a:p>
        </p:txBody>
      </p:sp>
      <p:grpSp>
        <p:nvGrpSpPr>
          <p:cNvPr id="2" name="组合 5"/>
          <p:cNvGrpSpPr/>
          <p:nvPr/>
        </p:nvGrpSpPr>
        <p:grpSpPr>
          <a:xfrm>
            <a:off x="1520802" y="2810247"/>
            <a:ext cx="2535238" cy="2349501"/>
            <a:chOff x="1580506" y="3387055"/>
            <a:chExt cx="2535238" cy="2349501"/>
          </a:xfrm>
        </p:grpSpPr>
        <p:sp>
          <p:nvSpPr>
            <p:cNvPr id="430085" name="Text Box 5"/>
            <p:cNvSpPr txBox="1">
              <a:spLocks noChangeArrowheads="1"/>
            </p:cNvSpPr>
            <p:nvPr/>
          </p:nvSpPr>
          <p:spPr bwMode="auto">
            <a:xfrm>
              <a:off x="2507606" y="3387055"/>
              <a:ext cx="369888"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78</a:t>
              </a:r>
            </a:p>
          </p:txBody>
        </p:sp>
        <p:grpSp>
          <p:nvGrpSpPr>
            <p:cNvPr id="3" name="Group 10"/>
            <p:cNvGrpSpPr/>
            <p:nvPr/>
          </p:nvGrpSpPr>
          <p:grpSpPr bwMode="auto">
            <a:xfrm>
              <a:off x="1580506" y="3814093"/>
              <a:ext cx="2224088" cy="1922463"/>
              <a:chOff x="3240" y="7056"/>
              <a:chExt cx="2160" cy="1404"/>
            </a:xfrm>
          </p:grpSpPr>
          <p:sp>
            <p:nvSpPr>
              <p:cNvPr id="430091" name="Line 11"/>
              <p:cNvSpPr>
                <a:spLocks noChangeShapeType="1"/>
              </p:cNvSpPr>
              <p:nvPr/>
            </p:nvSpPr>
            <p:spPr bwMode="auto">
              <a:xfrm>
                <a:off x="3240" y="7524"/>
                <a:ext cx="108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2" name="Line 12"/>
              <p:cNvSpPr>
                <a:spLocks noChangeShapeType="1"/>
              </p:cNvSpPr>
              <p:nvPr/>
            </p:nvSpPr>
            <p:spPr bwMode="auto">
              <a:xfrm>
                <a:off x="4320" y="7992"/>
                <a:ext cx="72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3" name="Line 13"/>
              <p:cNvSpPr>
                <a:spLocks noChangeShapeType="1"/>
              </p:cNvSpPr>
              <p:nvPr/>
            </p:nvSpPr>
            <p:spPr bwMode="auto">
              <a:xfrm>
                <a:off x="5040" y="8460"/>
                <a:ext cx="36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4" name="Line 14"/>
              <p:cNvSpPr>
                <a:spLocks noChangeShapeType="1"/>
              </p:cNvSpPr>
              <p:nvPr/>
            </p:nvSpPr>
            <p:spPr bwMode="auto">
              <a:xfrm>
                <a:off x="4320" y="7056"/>
                <a:ext cx="0" cy="936"/>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5" name="Line 15"/>
              <p:cNvSpPr>
                <a:spLocks noChangeShapeType="1"/>
              </p:cNvSpPr>
              <p:nvPr/>
            </p:nvSpPr>
            <p:spPr bwMode="auto">
              <a:xfrm>
                <a:off x="504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6" name="Line 16"/>
              <p:cNvSpPr>
                <a:spLocks noChangeShapeType="1"/>
              </p:cNvSpPr>
              <p:nvPr/>
            </p:nvSpPr>
            <p:spPr bwMode="auto">
              <a:xfrm>
                <a:off x="540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grpSp>
        <p:sp>
          <p:nvSpPr>
            <p:cNvPr id="430111" name="Text Box 31"/>
            <p:cNvSpPr txBox="1">
              <a:spLocks noChangeArrowheads="1"/>
            </p:cNvSpPr>
            <p:nvPr/>
          </p:nvSpPr>
          <p:spPr bwMode="auto">
            <a:xfrm>
              <a:off x="3201343" y="3387055"/>
              <a:ext cx="55562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130</a:t>
              </a:r>
            </a:p>
          </p:txBody>
        </p:sp>
        <p:sp>
          <p:nvSpPr>
            <p:cNvPr id="430112" name="Text Box 32"/>
            <p:cNvSpPr txBox="1">
              <a:spLocks noChangeArrowheads="1"/>
            </p:cNvSpPr>
            <p:nvPr/>
          </p:nvSpPr>
          <p:spPr bwMode="auto">
            <a:xfrm>
              <a:off x="3618856" y="3387055"/>
              <a:ext cx="496888"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150</a:t>
              </a:r>
            </a:p>
          </p:txBody>
        </p:sp>
      </p:grpSp>
      <p:grpSp>
        <p:nvGrpSpPr>
          <p:cNvPr id="4" name="组合 6"/>
          <p:cNvGrpSpPr/>
          <p:nvPr/>
        </p:nvGrpSpPr>
        <p:grpSpPr>
          <a:xfrm>
            <a:off x="3744889" y="2810247"/>
            <a:ext cx="2544763" cy="2349501"/>
            <a:chOff x="3804593" y="3387055"/>
            <a:chExt cx="2544763" cy="2349501"/>
          </a:xfrm>
        </p:grpSpPr>
        <p:grpSp>
          <p:nvGrpSpPr>
            <p:cNvPr id="5" name="Group 17"/>
            <p:cNvGrpSpPr/>
            <p:nvPr/>
          </p:nvGrpSpPr>
          <p:grpSpPr bwMode="auto">
            <a:xfrm>
              <a:off x="3804593" y="3814093"/>
              <a:ext cx="2224088" cy="1922463"/>
              <a:chOff x="3240" y="7056"/>
              <a:chExt cx="2160" cy="1404"/>
            </a:xfrm>
          </p:grpSpPr>
          <p:sp>
            <p:nvSpPr>
              <p:cNvPr id="430098" name="Line 18"/>
              <p:cNvSpPr>
                <a:spLocks noChangeShapeType="1"/>
              </p:cNvSpPr>
              <p:nvPr/>
            </p:nvSpPr>
            <p:spPr bwMode="auto">
              <a:xfrm>
                <a:off x="3240" y="7524"/>
                <a:ext cx="108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9" name="Line 19"/>
              <p:cNvSpPr>
                <a:spLocks noChangeShapeType="1"/>
              </p:cNvSpPr>
              <p:nvPr/>
            </p:nvSpPr>
            <p:spPr bwMode="auto">
              <a:xfrm>
                <a:off x="4320" y="7992"/>
                <a:ext cx="72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0" name="Line 20"/>
              <p:cNvSpPr>
                <a:spLocks noChangeShapeType="1"/>
              </p:cNvSpPr>
              <p:nvPr/>
            </p:nvSpPr>
            <p:spPr bwMode="auto">
              <a:xfrm>
                <a:off x="5040" y="8460"/>
                <a:ext cx="36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1" name="Line 21"/>
              <p:cNvSpPr>
                <a:spLocks noChangeShapeType="1"/>
              </p:cNvSpPr>
              <p:nvPr/>
            </p:nvSpPr>
            <p:spPr bwMode="auto">
              <a:xfrm>
                <a:off x="4320" y="7056"/>
                <a:ext cx="0" cy="936"/>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2" name="Line 22"/>
              <p:cNvSpPr>
                <a:spLocks noChangeShapeType="1"/>
              </p:cNvSpPr>
              <p:nvPr/>
            </p:nvSpPr>
            <p:spPr bwMode="auto">
              <a:xfrm>
                <a:off x="504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3" name="Line 23"/>
              <p:cNvSpPr>
                <a:spLocks noChangeShapeType="1"/>
              </p:cNvSpPr>
              <p:nvPr/>
            </p:nvSpPr>
            <p:spPr bwMode="auto">
              <a:xfrm>
                <a:off x="540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grpSp>
        <p:sp>
          <p:nvSpPr>
            <p:cNvPr id="430113" name="Text Box 33"/>
            <p:cNvSpPr txBox="1">
              <a:spLocks noChangeArrowheads="1"/>
            </p:cNvSpPr>
            <p:nvPr/>
          </p:nvSpPr>
          <p:spPr bwMode="auto">
            <a:xfrm>
              <a:off x="4647556" y="3387055"/>
              <a:ext cx="54927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228</a:t>
              </a:r>
            </a:p>
          </p:txBody>
        </p:sp>
        <p:sp>
          <p:nvSpPr>
            <p:cNvPr id="430114" name="Text Box 34"/>
            <p:cNvSpPr txBox="1">
              <a:spLocks noChangeArrowheads="1"/>
            </p:cNvSpPr>
            <p:nvPr/>
          </p:nvSpPr>
          <p:spPr bwMode="auto">
            <a:xfrm>
              <a:off x="5412731" y="3387055"/>
              <a:ext cx="55562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280</a:t>
              </a:r>
            </a:p>
          </p:txBody>
        </p:sp>
        <p:sp>
          <p:nvSpPr>
            <p:cNvPr id="430115" name="Text Box 35"/>
            <p:cNvSpPr txBox="1">
              <a:spLocks noChangeArrowheads="1"/>
            </p:cNvSpPr>
            <p:nvPr/>
          </p:nvSpPr>
          <p:spPr bwMode="auto">
            <a:xfrm>
              <a:off x="5847706" y="3387055"/>
              <a:ext cx="501650"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300</a:t>
              </a:r>
            </a:p>
          </p:txBody>
        </p:sp>
      </p:grpSp>
      <p:grpSp>
        <p:nvGrpSpPr>
          <p:cNvPr id="6" name="组合 4"/>
          <p:cNvGrpSpPr/>
          <p:nvPr/>
        </p:nvGrpSpPr>
        <p:grpSpPr>
          <a:xfrm>
            <a:off x="5968977" y="2810247"/>
            <a:ext cx="2495550" cy="2349501"/>
            <a:chOff x="6028681" y="3387055"/>
            <a:chExt cx="2495550" cy="2349501"/>
          </a:xfrm>
        </p:grpSpPr>
        <p:grpSp>
          <p:nvGrpSpPr>
            <p:cNvPr id="7" name="Group 24"/>
            <p:cNvGrpSpPr/>
            <p:nvPr/>
          </p:nvGrpSpPr>
          <p:grpSpPr bwMode="auto">
            <a:xfrm>
              <a:off x="6028681" y="3814093"/>
              <a:ext cx="2222500" cy="1922463"/>
              <a:chOff x="3240" y="7056"/>
              <a:chExt cx="2160" cy="1404"/>
            </a:xfrm>
          </p:grpSpPr>
          <p:sp>
            <p:nvSpPr>
              <p:cNvPr id="430105" name="Line 25"/>
              <p:cNvSpPr>
                <a:spLocks noChangeShapeType="1"/>
              </p:cNvSpPr>
              <p:nvPr/>
            </p:nvSpPr>
            <p:spPr bwMode="auto">
              <a:xfrm>
                <a:off x="3240" y="7524"/>
                <a:ext cx="108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6" name="Line 26"/>
              <p:cNvSpPr>
                <a:spLocks noChangeShapeType="1"/>
              </p:cNvSpPr>
              <p:nvPr/>
            </p:nvSpPr>
            <p:spPr bwMode="auto">
              <a:xfrm>
                <a:off x="4320" y="7992"/>
                <a:ext cx="72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7" name="Line 27"/>
              <p:cNvSpPr>
                <a:spLocks noChangeShapeType="1"/>
              </p:cNvSpPr>
              <p:nvPr/>
            </p:nvSpPr>
            <p:spPr bwMode="auto">
              <a:xfrm>
                <a:off x="5040" y="8460"/>
                <a:ext cx="36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8" name="Line 28"/>
              <p:cNvSpPr>
                <a:spLocks noChangeShapeType="1"/>
              </p:cNvSpPr>
              <p:nvPr/>
            </p:nvSpPr>
            <p:spPr bwMode="auto">
              <a:xfrm>
                <a:off x="4320" y="7056"/>
                <a:ext cx="0" cy="936"/>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9" name="Line 29"/>
              <p:cNvSpPr>
                <a:spLocks noChangeShapeType="1"/>
              </p:cNvSpPr>
              <p:nvPr/>
            </p:nvSpPr>
            <p:spPr bwMode="auto">
              <a:xfrm>
                <a:off x="504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10" name="Line 30"/>
              <p:cNvSpPr>
                <a:spLocks noChangeShapeType="1"/>
              </p:cNvSpPr>
              <p:nvPr/>
            </p:nvSpPr>
            <p:spPr bwMode="auto">
              <a:xfrm>
                <a:off x="540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grpSp>
        <p:sp>
          <p:nvSpPr>
            <p:cNvPr id="430116" name="Text Box 36"/>
            <p:cNvSpPr txBox="1">
              <a:spLocks noChangeArrowheads="1"/>
            </p:cNvSpPr>
            <p:nvPr/>
          </p:nvSpPr>
          <p:spPr bwMode="auto">
            <a:xfrm>
              <a:off x="6884343" y="3387055"/>
              <a:ext cx="47307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378</a:t>
              </a:r>
            </a:p>
          </p:txBody>
        </p:sp>
        <p:sp>
          <p:nvSpPr>
            <p:cNvPr id="430117" name="Text Box 37"/>
            <p:cNvSpPr txBox="1">
              <a:spLocks noChangeArrowheads="1"/>
            </p:cNvSpPr>
            <p:nvPr/>
          </p:nvSpPr>
          <p:spPr bwMode="auto">
            <a:xfrm>
              <a:off x="7644756" y="3387055"/>
              <a:ext cx="5572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430</a:t>
              </a:r>
            </a:p>
          </p:txBody>
        </p:sp>
        <p:sp>
          <p:nvSpPr>
            <p:cNvPr id="430118" name="Text Box 38"/>
            <p:cNvSpPr txBox="1">
              <a:spLocks noChangeArrowheads="1"/>
            </p:cNvSpPr>
            <p:nvPr/>
          </p:nvSpPr>
          <p:spPr bwMode="auto">
            <a:xfrm>
              <a:off x="8076556" y="3387055"/>
              <a:ext cx="44767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450</a:t>
              </a:r>
            </a:p>
          </p:txBody>
        </p:sp>
      </p:grpSp>
      <p:grpSp>
        <p:nvGrpSpPr>
          <p:cNvPr id="8" name="组合 1"/>
          <p:cNvGrpSpPr/>
          <p:nvPr/>
        </p:nvGrpSpPr>
        <p:grpSpPr>
          <a:xfrm>
            <a:off x="623864" y="3024560"/>
            <a:ext cx="7753351" cy="2347913"/>
            <a:chOff x="683568" y="3601368"/>
            <a:chExt cx="7753351" cy="2347913"/>
          </a:xfrm>
        </p:grpSpPr>
        <p:sp>
          <p:nvSpPr>
            <p:cNvPr id="430086" name="Text Box 6"/>
            <p:cNvSpPr txBox="1">
              <a:spLocks noChangeArrowheads="1"/>
            </p:cNvSpPr>
            <p:nvPr/>
          </p:nvSpPr>
          <p:spPr bwMode="auto">
            <a:xfrm>
              <a:off x="683568" y="4241130"/>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输入机</a:t>
              </a:r>
            </a:p>
          </p:txBody>
        </p:sp>
        <p:sp>
          <p:nvSpPr>
            <p:cNvPr id="430087" name="Text Box 7"/>
            <p:cNvSpPr txBox="1">
              <a:spLocks noChangeArrowheads="1"/>
            </p:cNvSpPr>
            <p:nvPr/>
          </p:nvSpPr>
          <p:spPr bwMode="auto">
            <a:xfrm>
              <a:off x="683568" y="4882480"/>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处理器</a:t>
              </a:r>
            </a:p>
          </p:txBody>
        </p:sp>
        <p:sp>
          <p:nvSpPr>
            <p:cNvPr id="430088" name="Text Box 8"/>
            <p:cNvSpPr txBox="1">
              <a:spLocks noChangeArrowheads="1"/>
            </p:cNvSpPr>
            <p:nvPr/>
          </p:nvSpPr>
          <p:spPr bwMode="auto">
            <a:xfrm>
              <a:off x="683568" y="5522243"/>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磁带机</a:t>
              </a:r>
            </a:p>
          </p:txBody>
        </p:sp>
        <p:sp>
          <p:nvSpPr>
            <p:cNvPr id="430089" name="Line 9"/>
            <p:cNvSpPr>
              <a:spLocks noChangeShapeType="1"/>
            </p:cNvSpPr>
            <p:nvPr/>
          </p:nvSpPr>
          <p:spPr bwMode="auto">
            <a:xfrm>
              <a:off x="1580506" y="3814093"/>
              <a:ext cx="6856413"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19" name="Text Box 39"/>
            <p:cNvSpPr txBox="1">
              <a:spLocks noChangeArrowheads="1"/>
            </p:cNvSpPr>
            <p:nvPr/>
          </p:nvSpPr>
          <p:spPr bwMode="auto">
            <a:xfrm>
              <a:off x="683568" y="3601368"/>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时  间</a:t>
              </a:r>
            </a:p>
          </p:txBody>
        </p:sp>
      </p:grpSp>
      <p:sp>
        <p:nvSpPr>
          <p:cNvPr id="430120" name="Text Box 40"/>
          <p:cNvSpPr txBox="1">
            <a:spLocks noChangeArrowheads="1"/>
          </p:cNvSpPr>
          <p:nvPr/>
        </p:nvSpPr>
        <p:spPr bwMode="auto">
          <a:xfrm>
            <a:off x="626096" y="5516489"/>
            <a:ext cx="7924800" cy="576064"/>
          </a:xfrm>
          <a:prstGeom prst="rect">
            <a:avLst/>
          </a:prstGeom>
        </p:spPr>
        <p:txBody>
          <a:bodyPr vert="horz">
            <a:noAutofit/>
          </a:bodyPr>
          <a:lstStyle>
            <a:lvl1pPr indent="0">
              <a:lnSpc>
                <a:spcPct val="110000"/>
              </a:lnSpc>
              <a:spcBef>
                <a:spcPct val="20000"/>
              </a:spcBef>
              <a:buClr>
                <a:schemeClr val="accent3"/>
              </a:buClr>
              <a:buSzPct val="95000"/>
              <a:buFont typeface="Wingdings 2" panose="05020102010507070707"/>
              <a:buNone/>
              <a:defRPr kumimoji="0" sz="2600" b="1">
                <a:latin typeface="黑体" panose="02010609060101010101" pitchFamily="49" charset="-122"/>
                <a:ea typeface="黑体" panose="02010609060101010101" pitchFamily="49" charset="-122"/>
              </a:defRPr>
            </a:lvl1pPr>
            <a:lvl2pPr marL="640080" indent="-247015">
              <a:spcBef>
                <a:spcPct val="20000"/>
              </a:spcBef>
              <a:buClr>
                <a:schemeClr val="accent1"/>
              </a:buClr>
              <a:buSzPct val="85000"/>
              <a:buFont typeface="Wingdings 2" panose="05020102010507070707"/>
              <a:buChar char=""/>
              <a:defRPr kumimoji="0" sz="2400"/>
            </a:lvl2pPr>
            <a:lvl3pPr indent="-247015">
              <a:spcBef>
                <a:spcPct val="20000"/>
              </a:spcBef>
              <a:buClr>
                <a:schemeClr val="accent2"/>
              </a:buClr>
              <a:buSzPct val="70000"/>
              <a:buFont typeface="Wingdings 2" panose="05020102010507070707"/>
              <a:buChar char=""/>
              <a:defRPr kumimoji="0" sz="2100"/>
            </a:lvl3pPr>
            <a:lvl4pPr marL="1188720" indent="-210185">
              <a:spcBef>
                <a:spcPct val="20000"/>
              </a:spcBef>
              <a:buClr>
                <a:schemeClr val="accent3"/>
              </a:buClr>
              <a:buSzPct val="65000"/>
              <a:buFont typeface="Wingdings 2" panose="05020102010507070707"/>
              <a:buChar char=""/>
              <a:defRPr kumimoji="0" sz="2000"/>
            </a:lvl4pPr>
            <a:lvl5pPr marL="1463040" indent="-210185">
              <a:spcBef>
                <a:spcPct val="20000"/>
              </a:spcBef>
              <a:buClr>
                <a:schemeClr val="accent4"/>
              </a:buClr>
              <a:buSzPct val="65000"/>
              <a:buFont typeface="Wingdings 2" panose="05020102010507070707"/>
              <a:buChar char=""/>
              <a:defRPr kumimoji="0" sz="2000"/>
            </a:lvl5pPr>
            <a:lvl6pPr marL="1737360" indent="-210185">
              <a:spcBef>
                <a:spcPct val="20000"/>
              </a:spcBef>
              <a:buClr>
                <a:schemeClr val="accent5"/>
              </a:buClr>
              <a:buSzPct val="80000"/>
              <a:buFont typeface="Wingdings 2" panose="05020102010507070707"/>
              <a:buChar char=""/>
              <a:defRPr kumimoji="0"/>
            </a:lvl6pPr>
            <a:lvl7pPr marL="1920240" indent="-182880">
              <a:spcBef>
                <a:spcPct val="20000"/>
              </a:spcBef>
              <a:buClr>
                <a:schemeClr val="accent6"/>
              </a:buClr>
              <a:buSzPct val="80000"/>
              <a:buFont typeface="Wingdings 2" panose="05020102010507070707"/>
              <a:buChar char=""/>
              <a:defRPr kumimoji="0" sz="1600" baseline="0"/>
            </a:lvl7pPr>
            <a:lvl8pPr marL="2194560" indent="-182880">
              <a:spcBef>
                <a:spcPct val="20000"/>
              </a:spcBef>
              <a:buClr>
                <a:schemeClr val="tx2"/>
              </a:buClr>
              <a:buChar char="•"/>
              <a:defRPr kumimoji="0" sz="1600"/>
            </a:lvl8pPr>
            <a:lvl9pPr marL="2468880" indent="-182880">
              <a:spcBef>
                <a:spcPct val="20000"/>
              </a:spcBef>
              <a:buClr>
                <a:schemeClr val="tx2"/>
              </a:buClr>
              <a:buFontTx/>
              <a:buChar char="•"/>
              <a:defRPr kumimoji="0" sz="1400" baseline="0"/>
            </a:lvl9pPr>
          </a:lstStyle>
          <a:p>
            <a:pPr algn="ctr"/>
            <a:r>
              <a:rPr lang="zh-CN" altLang="en-US" sz="2800" dirty="0"/>
              <a:t>处理器利用率：52/(78+52+20)≈35%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进程的并发执行</a:t>
            </a:r>
          </a:p>
        </p:txBody>
      </p:sp>
      <p:sp>
        <p:nvSpPr>
          <p:cNvPr id="11266" name="内容占位符 1"/>
          <p:cNvSpPr>
            <a:spLocks noGrp="1"/>
          </p:cNvSpPr>
          <p:nvPr>
            <p:ph idx="1"/>
          </p:nvPr>
        </p:nvSpPr>
        <p:spPr>
          <a:xfrm>
            <a:off x="395536" y="1268760"/>
            <a:ext cx="8363272" cy="4389120"/>
          </a:xfrm>
        </p:spPr>
        <p:txBody>
          <a:bodyPr>
            <a:noAutofit/>
          </a:bodyPr>
          <a:lstStyle/>
          <a:p>
            <a:r>
              <a:rPr lang="zh-CN" altLang="en-US" sz="2800" dirty="0" smtClean="0"/>
              <a:t>下面我们来看一个例子，一个循环地“从输入机读</a:t>
            </a:r>
            <a:r>
              <a:rPr lang="en-US" altLang="zh-CN" sz="2800" dirty="0" smtClean="0"/>
              <a:t>78</a:t>
            </a:r>
            <a:r>
              <a:rPr lang="zh-CN" altLang="en-US" sz="2800" dirty="0" smtClean="0"/>
              <a:t>秒再计算</a:t>
            </a:r>
            <a:r>
              <a:rPr lang="en-US" altLang="zh-CN" sz="2800" dirty="0" smtClean="0"/>
              <a:t>52</a:t>
            </a:r>
            <a:r>
              <a:rPr lang="zh-CN" altLang="en-US" sz="2800" dirty="0" smtClean="0"/>
              <a:t>秒再向磁带机输出</a:t>
            </a:r>
            <a:r>
              <a:rPr lang="en-US" altLang="zh-CN" sz="2800" dirty="0" smtClean="0"/>
              <a:t>20</a:t>
            </a:r>
            <a:r>
              <a:rPr lang="zh-CN" altLang="en-US" sz="2800" dirty="0" smtClean="0"/>
              <a:t>秒”的问题可以按照顺序程序设计方法设计为如下代码</a:t>
            </a:r>
            <a:endParaRPr lang="en-US" altLang="zh-CN" sz="2800" dirty="0" smtClean="0"/>
          </a:p>
          <a:p>
            <a:r>
              <a:rPr lang="zh-CN" altLang="en-US" sz="2800" dirty="0" smtClean="0"/>
              <a:t>来看一下最理想的执行情况，第一次循环，第二次循环，第三次循环，如此往复</a:t>
            </a:r>
            <a:endParaRPr lang="en-US" altLang="zh-CN" sz="2800" dirty="0" smtClean="0"/>
          </a:p>
          <a:p>
            <a:r>
              <a:rPr lang="zh-CN" altLang="en-US" sz="2800" dirty="0" smtClean="0"/>
              <a:t>最后处理器的利用率是</a:t>
            </a:r>
            <a:r>
              <a:rPr lang="en-US" altLang="zh-CN" sz="2800" dirty="0" smtClean="0"/>
              <a:t>35%</a:t>
            </a:r>
            <a:endParaRPr lang="zh-CN" alt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179512" y="0"/>
            <a:ext cx="9144000" cy="914400"/>
          </a:xfrm>
        </p:spPr>
        <p:txBody>
          <a:bodyPr>
            <a:normAutofit/>
          </a:bodyPr>
          <a:lstStyle/>
          <a:p>
            <a:pPr algn="ctr"/>
            <a:r>
              <a:rPr lang="zh-CN" altLang="en-US" sz="3900" b="1" dirty="0">
                <a:latin typeface="隶书" panose="02010509060101010101" pitchFamily="49" charset="-122"/>
                <a:ea typeface="隶书" panose="02010509060101010101" pitchFamily="49" charset="-122"/>
              </a:rPr>
              <a:t>并发程序设计的引入例</a:t>
            </a:r>
            <a:r>
              <a:rPr lang="en-US" altLang="zh-CN" sz="3900" b="1" dirty="0">
                <a:latin typeface="隶书" panose="02010509060101010101" pitchFamily="49" charset="-122"/>
                <a:ea typeface="隶书" panose="02010509060101010101" pitchFamily="49" charset="-122"/>
              </a:rPr>
              <a:t>-</a:t>
            </a:r>
            <a:r>
              <a:rPr lang="zh-CN" altLang="en-US" sz="3900" b="1" dirty="0">
                <a:latin typeface="隶书" panose="02010509060101010101" pitchFamily="49" charset="-122"/>
                <a:ea typeface="隶书" panose="02010509060101010101" pitchFamily="49" charset="-122"/>
              </a:rPr>
              <a:t>并发程序设计</a:t>
            </a:r>
            <a:endParaRPr lang="zh-CN" altLang="en-US" sz="3900" b="1" dirty="0">
              <a:effectLst/>
              <a:latin typeface="隶书" panose="02010509060101010101" pitchFamily="49" charset="-122"/>
              <a:ea typeface="隶书" panose="02010509060101010101" pitchFamily="49" charset="-122"/>
            </a:endParaRPr>
          </a:p>
        </p:txBody>
      </p:sp>
      <p:sp>
        <p:nvSpPr>
          <p:cNvPr id="431107" name="Rectangle 3"/>
          <p:cNvSpPr>
            <a:spLocks noGrp="1" noChangeArrowheads="1"/>
          </p:cNvSpPr>
          <p:nvPr>
            <p:ph type="body" idx="1"/>
          </p:nvPr>
        </p:nvSpPr>
        <p:spPr>
          <a:xfrm>
            <a:off x="539552" y="1124744"/>
            <a:ext cx="8206680" cy="2109192"/>
          </a:xfrm>
        </p:spPr>
        <p:txBody>
          <a:bodyPr vert="horz">
            <a:noAutofit/>
          </a:bodyPr>
          <a:lstStyle/>
          <a:p>
            <a:pPr marL="0" indent="0">
              <a:spcBef>
                <a:spcPts val="0"/>
              </a:spcBef>
              <a:buNone/>
            </a:pPr>
            <a:r>
              <a:rPr lang="zh-CN" altLang="en-US" b="1" dirty="0">
                <a:latin typeface="黑体" panose="02010609060101010101" pitchFamily="49" charset="-122"/>
                <a:ea typeface="黑体" panose="02010609060101010101" pitchFamily="49" charset="-122"/>
              </a:rPr>
              <a:t>换一种设计思路，设计</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个独立运行的程序，让它们同时进入多道程序系统去并发执行</a:t>
            </a:r>
            <a:endParaRPr lang="en-US" altLang="zh-CN" b="1" dirty="0">
              <a:latin typeface="黑体" panose="02010609060101010101" pitchFamily="49" charset="-122"/>
              <a:ea typeface="黑体" panose="02010609060101010101" pitchFamily="49" charset="-122"/>
            </a:endParaRPr>
          </a:p>
          <a:p>
            <a:pPr marL="0" indent="0">
              <a:spcBef>
                <a:spcPts val="0"/>
              </a:spcBef>
              <a:buNone/>
            </a:pPr>
            <a:r>
              <a:rPr lang="en-US" altLang="zh-CN" b="1" dirty="0">
                <a:latin typeface="黑体" panose="02010609060101010101" pitchFamily="49" charset="-122"/>
                <a:ea typeface="黑体" panose="02010609060101010101" pitchFamily="49" charset="-122"/>
              </a:rPr>
              <a:t>	while(1) { </a:t>
            </a:r>
            <a:r>
              <a:rPr lang="en-US" altLang="zh-CN" b="1" dirty="0" err="1">
                <a:latin typeface="黑体" panose="02010609060101010101" pitchFamily="49" charset="-122"/>
                <a:ea typeface="黑体" panose="02010609060101010101" pitchFamily="49" charset="-122"/>
              </a:rPr>
              <a:t>input，send</a:t>
            </a:r>
            <a:r>
              <a:rPr lang="en-US" altLang="zh-CN" b="1" dirty="0">
                <a:latin typeface="黑体" panose="02010609060101010101" pitchFamily="49" charset="-122"/>
                <a:ea typeface="黑体" panose="02010609060101010101" pitchFamily="49" charset="-122"/>
              </a:rPr>
              <a:t> }</a:t>
            </a:r>
          </a:p>
          <a:p>
            <a:pPr marL="0" lvl="1" indent="0">
              <a:spcBef>
                <a:spcPts val="0"/>
              </a:spcBef>
              <a:buClr>
                <a:schemeClr val="accent3"/>
              </a:buClr>
              <a:buSzPct val="95000"/>
              <a:buNone/>
            </a:pPr>
            <a:r>
              <a:rPr lang="en-US" altLang="zh-CN" sz="2600" b="1" dirty="0">
                <a:latin typeface="黑体" panose="02010609060101010101" pitchFamily="49" charset="-122"/>
                <a:ea typeface="黑体" panose="02010609060101010101" pitchFamily="49" charset="-122"/>
              </a:rPr>
              <a:t>	while(1) { </a:t>
            </a:r>
            <a:r>
              <a:rPr lang="en-US" altLang="zh-CN" sz="2600" b="1" dirty="0" err="1">
                <a:latin typeface="黑体" panose="02010609060101010101" pitchFamily="49" charset="-122"/>
                <a:ea typeface="黑体" panose="02010609060101010101" pitchFamily="49" charset="-122"/>
              </a:rPr>
              <a:t>receive，process，send</a:t>
            </a:r>
            <a:r>
              <a:rPr lang="en-US" altLang="zh-CN" sz="2600" b="1" dirty="0">
                <a:latin typeface="黑体" panose="02010609060101010101" pitchFamily="49" charset="-122"/>
                <a:ea typeface="黑体" panose="02010609060101010101" pitchFamily="49" charset="-122"/>
              </a:rPr>
              <a:t> }</a:t>
            </a:r>
          </a:p>
          <a:p>
            <a:pPr marL="0" lvl="1" indent="0">
              <a:spcBef>
                <a:spcPts val="0"/>
              </a:spcBef>
              <a:buClr>
                <a:schemeClr val="accent3"/>
              </a:buClr>
              <a:buSzPct val="95000"/>
              <a:buNone/>
            </a:pPr>
            <a:r>
              <a:rPr lang="en-US" altLang="zh-CN" sz="2600" b="1" dirty="0">
                <a:latin typeface="黑体" panose="02010609060101010101" pitchFamily="49" charset="-122"/>
                <a:ea typeface="黑体" panose="02010609060101010101" pitchFamily="49" charset="-122"/>
              </a:rPr>
              <a:t>	while(1) { </a:t>
            </a:r>
            <a:r>
              <a:rPr lang="en-US" altLang="zh-CN" sz="2600" b="1" dirty="0" err="1">
                <a:latin typeface="黑体" panose="02010609060101010101" pitchFamily="49" charset="-122"/>
                <a:ea typeface="黑体" panose="02010609060101010101" pitchFamily="49" charset="-122"/>
              </a:rPr>
              <a:t>receive，output</a:t>
            </a:r>
            <a:r>
              <a:rPr lang="en-US" altLang="zh-CN" sz="2600" b="1" dirty="0">
                <a:latin typeface="黑体" panose="02010609060101010101" pitchFamily="49" charset="-122"/>
                <a:ea typeface="黑体" panose="02010609060101010101" pitchFamily="49" charset="-122"/>
              </a:rPr>
              <a:t> }</a:t>
            </a:r>
            <a:endParaRPr lang="zh-CN" altLang="zh-CN" sz="2600" b="1" dirty="0">
              <a:latin typeface="黑体" panose="02010609060101010101" pitchFamily="49" charset="-122"/>
              <a:ea typeface="黑体" panose="02010609060101010101" pitchFamily="49" charset="-122"/>
            </a:endParaRPr>
          </a:p>
        </p:txBody>
      </p:sp>
      <p:sp>
        <p:nvSpPr>
          <p:cNvPr id="431108" name="Text Box 4"/>
          <p:cNvSpPr txBox="1">
            <a:spLocks noChangeArrowheads="1"/>
          </p:cNvSpPr>
          <p:nvPr/>
        </p:nvSpPr>
        <p:spPr bwMode="auto">
          <a:xfrm>
            <a:off x="683568" y="6021288"/>
            <a:ext cx="7992888" cy="576064"/>
          </a:xfrm>
          <a:prstGeom prst="rect">
            <a:avLst/>
          </a:prstGeom>
        </p:spPr>
        <p:txBody>
          <a:bodyPr vert="horz">
            <a:noAutofit/>
          </a:bodyPr>
          <a:lstStyle>
            <a:defPPr>
              <a:defRPr lang="zh-CN"/>
            </a:defPPr>
            <a:lvl1pPr indent="0" algn="ctr">
              <a:lnSpc>
                <a:spcPct val="110000"/>
              </a:lnSpc>
              <a:spcBef>
                <a:spcPct val="20000"/>
              </a:spcBef>
              <a:buClr>
                <a:schemeClr val="accent3"/>
              </a:buClr>
              <a:buSzPct val="95000"/>
              <a:buFont typeface="Wingdings 2" panose="05020102010507070707"/>
              <a:buNone/>
              <a:defRPr kumimoji="0" sz="2800" b="1">
                <a:latin typeface="黑体" panose="02010609060101010101" pitchFamily="49" charset="-122"/>
                <a:ea typeface="黑体" panose="02010609060101010101" pitchFamily="49" charset="-122"/>
              </a:defRPr>
            </a:lvl1pPr>
            <a:lvl2pPr marL="640080" indent="-247015">
              <a:spcBef>
                <a:spcPct val="20000"/>
              </a:spcBef>
              <a:buClr>
                <a:schemeClr val="accent1"/>
              </a:buClr>
              <a:buSzPct val="85000"/>
              <a:buFont typeface="Wingdings 2" panose="05020102010507070707"/>
              <a:buChar char=""/>
              <a:defRPr kumimoji="0" sz="2400"/>
            </a:lvl2pPr>
            <a:lvl3pPr indent="-247015">
              <a:spcBef>
                <a:spcPct val="20000"/>
              </a:spcBef>
              <a:buClr>
                <a:schemeClr val="accent2"/>
              </a:buClr>
              <a:buSzPct val="70000"/>
              <a:buFont typeface="Wingdings 2" panose="05020102010507070707"/>
              <a:buChar char=""/>
              <a:defRPr kumimoji="0" sz="2100"/>
            </a:lvl3pPr>
            <a:lvl4pPr marL="1188720" indent="-210185">
              <a:spcBef>
                <a:spcPct val="20000"/>
              </a:spcBef>
              <a:buClr>
                <a:schemeClr val="accent3"/>
              </a:buClr>
              <a:buSzPct val="65000"/>
              <a:buFont typeface="Wingdings 2" panose="05020102010507070707"/>
              <a:buChar char=""/>
              <a:defRPr kumimoji="0" sz="2000"/>
            </a:lvl4pPr>
            <a:lvl5pPr marL="1463040" indent="-210185">
              <a:spcBef>
                <a:spcPct val="20000"/>
              </a:spcBef>
              <a:buClr>
                <a:schemeClr val="accent4"/>
              </a:buClr>
              <a:buSzPct val="65000"/>
              <a:buFont typeface="Wingdings 2" panose="05020102010507070707"/>
              <a:buChar char=""/>
              <a:defRPr kumimoji="0" sz="2000"/>
            </a:lvl5pPr>
            <a:lvl6pPr marL="1737360" indent="-210185">
              <a:spcBef>
                <a:spcPct val="20000"/>
              </a:spcBef>
              <a:buClr>
                <a:schemeClr val="accent5"/>
              </a:buClr>
              <a:buSzPct val="80000"/>
              <a:buFont typeface="Wingdings 2" panose="05020102010507070707"/>
              <a:buChar char=""/>
              <a:defRPr kumimoji="0"/>
            </a:lvl6pPr>
            <a:lvl7pPr marL="1920240" indent="-182880">
              <a:spcBef>
                <a:spcPct val="20000"/>
              </a:spcBef>
              <a:buClr>
                <a:schemeClr val="accent6"/>
              </a:buClr>
              <a:buSzPct val="80000"/>
              <a:buFont typeface="Wingdings 2" panose="05020102010507070707"/>
              <a:buChar char=""/>
              <a:defRPr kumimoji="0" sz="1600" baseline="0"/>
            </a:lvl7pPr>
            <a:lvl8pPr marL="2194560" indent="-182880">
              <a:spcBef>
                <a:spcPct val="20000"/>
              </a:spcBef>
              <a:buClr>
                <a:schemeClr val="tx2"/>
              </a:buClr>
              <a:buChar char="•"/>
              <a:defRPr kumimoji="0" sz="1600"/>
            </a:lvl8pPr>
            <a:lvl9pPr marL="2468880" indent="-182880">
              <a:spcBef>
                <a:spcPct val="20000"/>
              </a:spcBef>
              <a:buClr>
                <a:schemeClr val="tx2"/>
              </a:buClr>
              <a:buFontTx/>
              <a:buChar char="•"/>
              <a:defRPr kumimoji="0" sz="1400" baseline="0"/>
            </a:lvl9pPr>
          </a:lstStyle>
          <a:p>
            <a:r>
              <a:rPr lang="zh-CN" altLang="en-US" dirty="0"/>
              <a:t>处理器利用率：</a:t>
            </a:r>
            <a:r>
              <a:rPr lang="en-US" altLang="zh-CN" dirty="0"/>
              <a:t>(</a:t>
            </a:r>
            <a:r>
              <a:rPr lang="zh-CN" altLang="en-US" dirty="0"/>
              <a:t>52*</a:t>
            </a:r>
            <a:r>
              <a:rPr lang="en-US" altLang="zh-CN" dirty="0"/>
              <a:t>n) /(78+</a:t>
            </a:r>
            <a:r>
              <a:rPr lang="zh-CN" altLang="en-US" dirty="0"/>
              <a:t>52</a:t>
            </a:r>
            <a:r>
              <a:rPr lang="en-US" altLang="zh-CN" dirty="0">
                <a:sym typeface="+mn-ea"/>
              </a:rPr>
              <a:t>*n</a:t>
            </a:r>
            <a:r>
              <a:rPr lang="zh-CN" altLang="en-US" dirty="0"/>
              <a:t>+20</a:t>
            </a:r>
            <a:r>
              <a:rPr lang="en-US" altLang="zh-CN" dirty="0">
                <a:sym typeface="+mn-ea"/>
              </a:rPr>
              <a:t>*n</a:t>
            </a:r>
            <a:r>
              <a:rPr lang="en-US" altLang="zh-CN" dirty="0"/>
              <a:t>)</a:t>
            </a:r>
            <a:r>
              <a:rPr lang="zh-CN" altLang="en-US" dirty="0"/>
              <a:t>≈</a:t>
            </a:r>
            <a:r>
              <a:rPr lang="en-US" altLang="zh-CN" dirty="0"/>
              <a:t>72</a:t>
            </a:r>
            <a:r>
              <a:rPr lang="zh-CN" altLang="en-US" dirty="0"/>
              <a:t>%</a:t>
            </a:r>
          </a:p>
        </p:txBody>
      </p:sp>
      <p:grpSp>
        <p:nvGrpSpPr>
          <p:cNvPr id="2" name="组合 47"/>
          <p:cNvGrpSpPr/>
          <p:nvPr/>
        </p:nvGrpSpPr>
        <p:grpSpPr>
          <a:xfrm>
            <a:off x="539552" y="3960490"/>
            <a:ext cx="8174038" cy="342900"/>
            <a:chOff x="539552" y="3960490"/>
            <a:chExt cx="8174038" cy="342900"/>
          </a:xfrm>
        </p:grpSpPr>
        <p:sp>
          <p:nvSpPr>
            <p:cNvPr id="49" name="Line 10"/>
            <p:cNvSpPr>
              <a:spLocks noChangeShapeType="1"/>
            </p:cNvSpPr>
            <p:nvPr/>
          </p:nvSpPr>
          <p:spPr bwMode="auto">
            <a:xfrm>
              <a:off x="1473002" y="4131940"/>
              <a:ext cx="7240588"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0" name="Text Box 25"/>
            <p:cNvSpPr txBox="1">
              <a:spLocks noChangeArrowheads="1"/>
            </p:cNvSpPr>
            <p:nvPr/>
          </p:nvSpPr>
          <p:spPr bwMode="auto">
            <a:xfrm>
              <a:off x="539552" y="396049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时  间</a:t>
              </a:r>
            </a:p>
          </p:txBody>
        </p:sp>
      </p:grpSp>
      <p:grpSp>
        <p:nvGrpSpPr>
          <p:cNvPr id="3" name="组合 50"/>
          <p:cNvGrpSpPr/>
          <p:nvPr/>
        </p:nvGrpSpPr>
        <p:grpSpPr>
          <a:xfrm>
            <a:off x="539552" y="3789040"/>
            <a:ext cx="6413501" cy="1398588"/>
            <a:chOff x="539552" y="3789040"/>
            <a:chExt cx="6413501" cy="1398588"/>
          </a:xfrm>
        </p:grpSpPr>
        <p:grpSp>
          <p:nvGrpSpPr>
            <p:cNvPr id="4" name="组合 51"/>
            <p:cNvGrpSpPr/>
            <p:nvPr/>
          </p:nvGrpSpPr>
          <p:grpSpPr>
            <a:xfrm>
              <a:off x="539552" y="3789040"/>
              <a:ext cx="6413501" cy="1398588"/>
              <a:chOff x="539552" y="3789040"/>
              <a:chExt cx="6413501" cy="1398588"/>
            </a:xfrm>
          </p:grpSpPr>
          <p:sp>
            <p:nvSpPr>
              <p:cNvPr id="54" name="Text Box 6"/>
              <p:cNvSpPr txBox="1">
                <a:spLocks noChangeArrowheads="1"/>
              </p:cNvSpPr>
              <p:nvPr/>
            </p:nvSpPr>
            <p:spPr bwMode="auto">
              <a:xfrm>
                <a:off x="2647752" y="378904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78</a:t>
                </a:r>
              </a:p>
            </p:txBody>
          </p:sp>
          <p:sp>
            <p:nvSpPr>
              <p:cNvPr id="55" name="Text Box 7"/>
              <p:cNvSpPr txBox="1">
                <a:spLocks noChangeArrowheads="1"/>
              </p:cNvSpPr>
              <p:nvPr/>
            </p:nvSpPr>
            <p:spPr bwMode="auto">
              <a:xfrm>
                <a:off x="539552" y="447484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输入机</a:t>
                </a:r>
              </a:p>
            </p:txBody>
          </p:sp>
          <p:sp>
            <p:nvSpPr>
              <p:cNvPr id="56" name="Line 11"/>
              <p:cNvSpPr>
                <a:spLocks noChangeShapeType="1"/>
              </p:cNvSpPr>
              <p:nvPr/>
            </p:nvSpPr>
            <p:spPr bwMode="auto">
              <a:xfrm flipV="1">
                <a:off x="1473002"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7" name="Line 26"/>
              <p:cNvSpPr>
                <a:spLocks noChangeShapeType="1"/>
              </p:cNvSpPr>
              <p:nvPr/>
            </p:nvSpPr>
            <p:spPr bwMode="auto">
              <a:xfrm flipV="1">
                <a:off x="2843015"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8" name="Line 32"/>
              <p:cNvSpPr>
                <a:spLocks noChangeShapeType="1"/>
              </p:cNvSpPr>
              <p:nvPr/>
            </p:nvSpPr>
            <p:spPr bwMode="auto">
              <a:xfrm flipV="1">
                <a:off x="4213027"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9" name="Line 38"/>
              <p:cNvSpPr>
                <a:spLocks noChangeShapeType="1"/>
              </p:cNvSpPr>
              <p:nvPr/>
            </p:nvSpPr>
            <p:spPr bwMode="auto">
              <a:xfrm flipV="1">
                <a:off x="5583040"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0" name="Line 14"/>
              <p:cNvSpPr>
                <a:spLocks noChangeShapeType="1"/>
              </p:cNvSpPr>
              <p:nvPr/>
            </p:nvSpPr>
            <p:spPr bwMode="auto">
              <a:xfrm>
                <a:off x="2843015" y="4144640"/>
                <a:ext cx="0" cy="1028700"/>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1" name="Line 29"/>
              <p:cNvSpPr>
                <a:spLocks noChangeShapeType="1"/>
              </p:cNvSpPr>
              <p:nvPr/>
            </p:nvSpPr>
            <p:spPr bwMode="auto">
              <a:xfrm>
                <a:off x="4213027" y="4157340"/>
                <a:ext cx="0" cy="103028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2" name="Line 35"/>
              <p:cNvSpPr>
                <a:spLocks noChangeShapeType="1"/>
              </p:cNvSpPr>
              <p:nvPr/>
            </p:nvSpPr>
            <p:spPr bwMode="auto">
              <a:xfrm>
                <a:off x="5583040" y="4157340"/>
                <a:ext cx="0" cy="103028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3" name="Line 41"/>
              <p:cNvSpPr>
                <a:spLocks noChangeShapeType="1"/>
              </p:cNvSpPr>
              <p:nvPr/>
            </p:nvSpPr>
            <p:spPr bwMode="auto">
              <a:xfrm>
                <a:off x="6953052" y="4157340"/>
                <a:ext cx="0" cy="103028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sp>
          <p:nvSpPr>
            <p:cNvPr id="53" name="TextBox 52"/>
            <p:cNvSpPr txBox="1"/>
            <p:nvPr/>
          </p:nvSpPr>
          <p:spPr>
            <a:xfrm>
              <a:off x="1475656" y="4221088"/>
              <a:ext cx="720080" cy="400110"/>
            </a:xfrm>
            <a:prstGeom prst="rect">
              <a:avLst/>
            </a:prstGeom>
            <a:noFill/>
          </p:spPr>
          <p:txBody>
            <a:bodyPr wrap="square" rtlCol="0">
              <a:spAutoFit/>
            </a:bodyPr>
            <a:lstStyle/>
            <a:p>
              <a:r>
                <a:rPr lang="zh-CN" altLang="en-US" sz="2000" b="1" dirty="0"/>
                <a:t>①</a:t>
              </a:r>
            </a:p>
          </p:txBody>
        </p:sp>
      </p:grpSp>
      <p:grpSp>
        <p:nvGrpSpPr>
          <p:cNvPr id="5" name="组合 63"/>
          <p:cNvGrpSpPr/>
          <p:nvPr/>
        </p:nvGrpSpPr>
        <p:grpSpPr>
          <a:xfrm>
            <a:off x="539552" y="3789040"/>
            <a:ext cx="7327901" cy="1900238"/>
            <a:chOff x="539552" y="3789040"/>
            <a:chExt cx="7327901" cy="1900238"/>
          </a:xfrm>
        </p:grpSpPr>
        <p:grpSp>
          <p:nvGrpSpPr>
            <p:cNvPr id="6" name="组合 64"/>
            <p:cNvGrpSpPr/>
            <p:nvPr/>
          </p:nvGrpSpPr>
          <p:grpSpPr>
            <a:xfrm>
              <a:off x="539552" y="3789040"/>
              <a:ext cx="7327901" cy="1900238"/>
              <a:chOff x="539552" y="3789040"/>
              <a:chExt cx="7327901" cy="1900238"/>
            </a:xfrm>
          </p:grpSpPr>
          <p:sp>
            <p:nvSpPr>
              <p:cNvPr id="67" name="Text Box 8"/>
              <p:cNvSpPr txBox="1">
                <a:spLocks noChangeArrowheads="1"/>
              </p:cNvSpPr>
              <p:nvPr/>
            </p:nvSpPr>
            <p:spPr bwMode="auto">
              <a:xfrm>
                <a:off x="539552" y="498919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处理器</a:t>
                </a:r>
              </a:p>
            </p:txBody>
          </p:sp>
          <p:sp>
            <p:nvSpPr>
              <p:cNvPr id="68" name="Line 12"/>
              <p:cNvSpPr>
                <a:spLocks noChangeShapeType="1"/>
              </p:cNvSpPr>
              <p:nvPr/>
            </p:nvSpPr>
            <p:spPr bwMode="auto">
              <a:xfrm>
                <a:off x="2843015" y="5147940"/>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9" name="Text Box 17"/>
              <p:cNvSpPr txBox="1">
                <a:spLocks noChangeArrowheads="1"/>
              </p:cNvSpPr>
              <p:nvPr/>
            </p:nvSpPr>
            <p:spPr bwMode="auto">
              <a:xfrm>
                <a:off x="3370065" y="378904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130</a:t>
                </a:r>
              </a:p>
            </p:txBody>
          </p:sp>
          <p:sp>
            <p:nvSpPr>
              <p:cNvPr id="70" name="Text Box 21"/>
              <p:cNvSpPr txBox="1">
                <a:spLocks noChangeArrowheads="1"/>
              </p:cNvSpPr>
              <p:nvPr/>
            </p:nvSpPr>
            <p:spPr bwMode="auto">
              <a:xfrm>
                <a:off x="4738490" y="380174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208</a:t>
                </a:r>
              </a:p>
            </p:txBody>
          </p:sp>
          <p:sp>
            <p:nvSpPr>
              <p:cNvPr id="71" name="Text Box 22"/>
              <p:cNvSpPr txBox="1">
                <a:spLocks noChangeArrowheads="1"/>
              </p:cNvSpPr>
              <p:nvPr/>
            </p:nvSpPr>
            <p:spPr bwMode="auto">
              <a:xfrm>
                <a:off x="6106915"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286</a:t>
                </a:r>
              </a:p>
            </p:txBody>
          </p:sp>
          <p:sp>
            <p:nvSpPr>
              <p:cNvPr id="72" name="Text Box 24"/>
              <p:cNvSpPr txBox="1">
                <a:spLocks noChangeArrowheads="1"/>
              </p:cNvSpPr>
              <p:nvPr/>
            </p:nvSpPr>
            <p:spPr bwMode="auto">
              <a:xfrm>
                <a:off x="7475340"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364</a:t>
                </a:r>
              </a:p>
            </p:txBody>
          </p:sp>
          <p:sp>
            <p:nvSpPr>
              <p:cNvPr id="73" name="Line 27"/>
              <p:cNvSpPr>
                <a:spLocks noChangeShapeType="1"/>
              </p:cNvSpPr>
              <p:nvPr/>
            </p:nvSpPr>
            <p:spPr bwMode="auto">
              <a:xfrm flipV="1">
                <a:off x="4213027" y="5157465"/>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4" name="Line 33"/>
              <p:cNvSpPr>
                <a:spLocks noChangeShapeType="1"/>
              </p:cNvSpPr>
              <p:nvPr/>
            </p:nvSpPr>
            <p:spPr bwMode="auto">
              <a:xfrm flipV="1">
                <a:off x="5583040" y="5157465"/>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5" name="Line 39"/>
              <p:cNvSpPr>
                <a:spLocks noChangeShapeType="1"/>
              </p:cNvSpPr>
              <p:nvPr/>
            </p:nvSpPr>
            <p:spPr bwMode="auto">
              <a:xfrm flipV="1">
                <a:off x="6953052" y="5157465"/>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6" name="Line 15"/>
              <p:cNvSpPr>
                <a:spLocks noChangeShapeType="1"/>
              </p:cNvSpPr>
              <p:nvPr/>
            </p:nvSpPr>
            <p:spPr bwMode="auto">
              <a:xfrm>
                <a:off x="3625652" y="4131940"/>
                <a:ext cx="0" cy="1543050"/>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7" name="Line 30"/>
              <p:cNvSpPr>
                <a:spLocks noChangeShapeType="1"/>
              </p:cNvSpPr>
              <p:nvPr/>
            </p:nvSpPr>
            <p:spPr bwMode="auto">
              <a:xfrm>
                <a:off x="4995665"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8" name="Line 36"/>
              <p:cNvSpPr>
                <a:spLocks noChangeShapeType="1"/>
              </p:cNvSpPr>
              <p:nvPr/>
            </p:nvSpPr>
            <p:spPr bwMode="auto">
              <a:xfrm>
                <a:off x="6365677"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9" name="Line 42"/>
              <p:cNvSpPr>
                <a:spLocks noChangeShapeType="1"/>
              </p:cNvSpPr>
              <p:nvPr/>
            </p:nvSpPr>
            <p:spPr bwMode="auto">
              <a:xfrm>
                <a:off x="7735690"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sp>
          <p:nvSpPr>
            <p:cNvPr id="66" name="TextBox 65"/>
            <p:cNvSpPr txBox="1"/>
            <p:nvPr/>
          </p:nvSpPr>
          <p:spPr>
            <a:xfrm>
              <a:off x="2339752" y="4941168"/>
              <a:ext cx="720080" cy="400110"/>
            </a:xfrm>
            <a:prstGeom prst="rect">
              <a:avLst/>
            </a:prstGeom>
            <a:noFill/>
          </p:spPr>
          <p:txBody>
            <a:bodyPr wrap="square" rtlCol="0">
              <a:spAutoFit/>
            </a:bodyPr>
            <a:lstStyle/>
            <a:p>
              <a:r>
                <a:rPr lang="zh-CN" altLang="en-US" sz="2000" b="1" dirty="0"/>
                <a:t>②</a:t>
              </a:r>
            </a:p>
          </p:txBody>
        </p:sp>
      </p:grpSp>
      <p:grpSp>
        <p:nvGrpSpPr>
          <p:cNvPr id="7" name="组合 79"/>
          <p:cNvGrpSpPr/>
          <p:nvPr/>
        </p:nvGrpSpPr>
        <p:grpSpPr>
          <a:xfrm>
            <a:off x="539552" y="3789040"/>
            <a:ext cx="7781925" cy="2057400"/>
            <a:chOff x="539552" y="3789040"/>
            <a:chExt cx="7781925" cy="2057400"/>
          </a:xfrm>
        </p:grpSpPr>
        <p:grpSp>
          <p:nvGrpSpPr>
            <p:cNvPr id="8" name="组合 80"/>
            <p:cNvGrpSpPr/>
            <p:nvPr/>
          </p:nvGrpSpPr>
          <p:grpSpPr>
            <a:xfrm>
              <a:off x="539552" y="3789040"/>
              <a:ext cx="7781925" cy="2057400"/>
              <a:chOff x="539552" y="3789040"/>
              <a:chExt cx="7781925" cy="2057400"/>
            </a:xfrm>
          </p:grpSpPr>
          <p:sp>
            <p:nvSpPr>
              <p:cNvPr id="83" name="Line 16"/>
              <p:cNvSpPr>
                <a:spLocks noChangeShapeType="1"/>
              </p:cNvSpPr>
              <p:nvPr/>
            </p:nvSpPr>
            <p:spPr bwMode="auto">
              <a:xfrm>
                <a:off x="4016177" y="4131940"/>
                <a:ext cx="0" cy="1543050"/>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nvGrpSpPr>
              <p:cNvPr id="9" name="组合 83"/>
              <p:cNvGrpSpPr/>
              <p:nvPr/>
            </p:nvGrpSpPr>
            <p:grpSpPr>
              <a:xfrm>
                <a:off x="539552" y="3789040"/>
                <a:ext cx="7781925" cy="2057400"/>
                <a:chOff x="539552" y="3789040"/>
                <a:chExt cx="7781925" cy="2057400"/>
              </a:xfrm>
            </p:grpSpPr>
            <p:sp>
              <p:nvSpPr>
                <p:cNvPr id="85" name="Text Box 9"/>
                <p:cNvSpPr txBox="1">
                  <a:spLocks noChangeArrowheads="1"/>
                </p:cNvSpPr>
                <p:nvPr/>
              </p:nvSpPr>
              <p:spPr bwMode="auto">
                <a:xfrm>
                  <a:off x="539552" y="550354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磁带机</a:t>
                  </a:r>
                </a:p>
              </p:txBody>
            </p:sp>
            <p:sp>
              <p:nvSpPr>
                <p:cNvPr id="86" name="Line 13"/>
                <p:cNvSpPr>
                  <a:spLocks noChangeShapeType="1"/>
                </p:cNvSpPr>
                <p:nvPr/>
              </p:nvSpPr>
              <p:spPr bwMode="auto">
                <a:xfrm flipV="1">
                  <a:off x="3625652" y="5661248"/>
                  <a:ext cx="390525"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87" name="Text Box 18"/>
                <p:cNvSpPr txBox="1">
                  <a:spLocks noChangeArrowheads="1"/>
                </p:cNvSpPr>
                <p:nvPr/>
              </p:nvSpPr>
              <p:spPr bwMode="auto">
                <a:xfrm>
                  <a:off x="3820915" y="37890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a:latin typeface="黑体" panose="02010609060101010101" pitchFamily="49" charset="-122"/>
                      <a:ea typeface="黑体" panose="02010609060101010101" pitchFamily="49" charset="-122"/>
                    </a:rPr>
                    <a:t>150</a:t>
                  </a:r>
                </a:p>
              </p:txBody>
            </p:sp>
            <p:sp>
              <p:nvSpPr>
                <p:cNvPr id="88" name="Text Box 19"/>
                <p:cNvSpPr txBox="1">
                  <a:spLocks noChangeArrowheads="1"/>
                </p:cNvSpPr>
                <p:nvPr/>
              </p:nvSpPr>
              <p:spPr bwMode="auto">
                <a:xfrm>
                  <a:off x="5190927"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a:latin typeface="黑体" panose="02010609060101010101" pitchFamily="49" charset="-122"/>
                      <a:ea typeface="黑体" panose="02010609060101010101" pitchFamily="49" charset="-122"/>
                    </a:rPr>
                    <a:t>228</a:t>
                  </a:r>
                </a:p>
              </p:txBody>
            </p:sp>
            <p:sp>
              <p:nvSpPr>
                <p:cNvPr id="89" name="Text Box 20"/>
                <p:cNvSpPr txBox="1">
                  <a:spLocks noChangeArrowheads="1"/>
                </p:cNvSpPr>
                <p:nvPr/>
              </p:nvSpPr>
              <p:spPr bwMode="auto">
                <a:xfrm>
                  <a:off x="6560940"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306</a:t>
                  </a:r>
                </a:p>
              </p:txBody>
            </p:sp>
            <p:sp>
              <p:nvSpPr>
                <p:cNvPr id="90" name="Text Box 23"/>
                <p:cNvSpPr txBox="1">
                  <a:spLocks noChangeArrowheads="1"/>
                </p:cNvSpPr>
                <p:nvPr/>
              </p:nvSpPr>
              <p:spPr bwMode="auto">
                <a:xfrm>
                  <a:off x="7930952" y="380618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384</a:t>
                  </a:r>
                </a:p>
              </p:txBody>
            </p:sp>
            <p:sp>
              <p:nvSpPr>
                <p:cNvPr id="91" name="Line 28"/>
                <p:cNvSpPr>
                  <a:spLocks noChangeShapeType="1"/>
                </p:cNvSpPr>
                <p:nvPr/>
              </p:nvSpPr>
              <p:spPr bwMode="auto">
                <a:xfrm>
                  <a:off x="4995665" y="5661248"/>
                  <a:ext cx="390525"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2" name="Line 31"/>
                <p:cNvSpPr>
                  <a:spLocks noChangeShapeType="1"/>
                </p:cNvSpPr>
                <p:nvPr/>
              </p:nvSpPr>
              <p:spPr bwMode="auto">
                <a:xfrm>
                  <a:off x="5386190"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3" name="Line 34"/>
                <p:cNvSpPr>
                  <a:spLocks noChangeShapeType="1"/>
                </p:cNvSpPr>
                <p:nvPr/>
              </p:nvSpPr>
              <p:spPr bwMode="auto">
                <a:xfrm>
                  <a:off x="6365677" y="5661248"/>
                  <a:ext cx="392113"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4" name="Line 37"/>
                <p:cNvSpPr>
                  <a:spLocks noChangeShapeType="1"/>
                </p:cNvSpPr>
                <p:nvPr/>
              </p:nvSpPr>
              <p:spPr bwMode="auto">
                <a:xfrm>
                  <a:off x="6756202"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5" name="Line 40"/>
                <p:cNvSpPr>
                  <a:spLocks noChangeShapeType="1"/>
                </p:cNvSpPr>
                <p:nvPr/>
              </p:nvSpPr>
              <p:spPr bwMode="auto">
                <a:xfrm>
                  <a:off x="7735690" y="5661248"/>
                  <a:ext cx="390525"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6" name="Line 43"/>
                <p:cNvSpPr>
                  <a:spLocks noChangeShapeType="1"/>
                </p:cNvSpPr>
                <p:nvPr/>
              </p:nvSpPr>
              <p:spPr bwMode="auto">
                <a:xfrm>
                  <a:off x="8126215"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grpSp>
        <p:sp>
          <p:nvSpPr>
            <p:cNvPr id="82" name="TextBox 81"/>
            <p:cNvSpPr txBox="1"/>
            <p:nvPr/>
          </p:nvSpPr>
          <p:spPr>
            <a:xfrm>
              <a:off x="3131840" y="5445224"/>
              <a:ext cx="720080" cy="400110"/>
            </a:xfrm>
            <a:prstGeom prst="rect">
              <a:avLst/>
            </a:prstGeom>
            <a:noFill/>
          </p:spPr>
          <p:txBody>
            <a:bodyPr wrap="square" rtlCol="0">
              <a:spAutoFit/>
            </a:bodyPr>
            <a:lstStyle/>
            <a:p>
              <a:r>
                <a:rPr lang="zh-CN" altLang="en-US" sz="2000" b="1" dirty="0"/>
                <a:t>③</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并发程序设计</a:t>
            </a:r>
          </a:p>
        </p:txBody>
      </p:sp>
      <p:sp>
        <p:nvSpPr>
          <p:cNvPr id="11266" name="内容占位符 1"/>
          <p:cNvSpPr>
            <a:spLocks noGrp="1"/>
          </p:cNvSpPr>
          <p:nvPr>
            <p:ph idx="1"/>
          </p:nvPr>
        </p:nvSpPr>
        <p:spPr/>
        <p:txBody>
          <a:bodyPr>
            <a:noAutofit/>
          </a:bodyPr>
          <a:lstStyle/>
          <a:p>
            <a:pPr>
              <a:spcBef>
                <a:spcPts val="600"/>
              </a:spcBef>
            </a:pPr>
            <a:r>
              <a:rPr lang="zh-CN" altLang="en-US" sz="2800" dirty="0"/>
              <a:t>并发程序设计</a:t>
            </a:r>
            <a:endParaRPr lang="en-US" altLang="zh-CN" sz="2800" dirty="0"/>
          </a:p>
          <a:p>
            <a:pPr marL="365760" lvl="1" indent="0">
              <a:spcBef>
                <a:spcPts val="600"/>
              </a:spcBef>
              <a:buNone/>
            </a:pPr>
            <a:r>
              <a:rPr lang="zh-CN" altLang="en-US" dirty="0"/>
              <a:t>把一个具体问题求解设计成若干个可同时执行的程序模块的方法</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并发程序设计的特性</a:t>
            </a:r>
          </a:p>
        </p:txBody>
      </p:sp>
      <p:sp>
        <p:nvSpPr>
          <p:cNvPr id="11266" name="内容占位符 1"/>
          <p:cNvSpPr>
            <a:spLocks noGrp="1"/>
          </p:cNvSpPr>
          <p:nvPr>
            <p:ph idx="1"/>
          </p:nvPr>
        </p:nvSpPr>
        <p:spPr>
          <a:xfrm>
            <a:off x="395536" y="1196752"/>
            <a:ext cx="8435280" cy="4389120"/>
          </a:xfrm>
        </p:spPr>
        <p:txBody>
          <a:bodyPr>
            <a:noAutofit/>
          </a:bodyPr>
          <a:lstStyle/>
          <a:p>
            <a:pPr>
              <a:spcBef>
                <a:spcPts val="600"/>
              </a:spcBef>
            </a:pPr>
            <a:r>
              <a:rPr lang="zh-CN" altLang="en-US" sz="2800" dirty="0"/>
              <a:t>并行性：多个进程在多道程序系统中并发执行或者在多处理器系统中并行执行</a:t>
            </a:r>
            <a:endParaRPr lang="en-US" altLang="zh-CN" sz="2800" dirty="0"/>
          </a:p>
          <a:p>
            <a:pPr lvl="1">
              <a:spcBef>
                <a:spcPts val="600"/>
              </a:spcBef>
            </a:pPr>
            <a:r>
              <a:rPr lang="zh-CN" altLang="en-US" dirty="0"/>
              <a:t>提高了计算效率</a:t>
            </a:r>
            <a:endParaRPr lang="en-US" altLang="zh-CN" dirty="0"/>
          </a:p>
          <a:p>
            <a:pPr>
              <a:spcBef>
                <a:spcPts val="600"/>
              </a:spcBef>
            </a:pPr>
            <a:r>
              <a:rPr lang="zh-CN" altLang="en-US" sz="2800" dirty="0"/>
              <a:t>共享性：多个进程共享软件资源</a:t>
            </a:r>
            <a:endParaRPr lang="en-US" altLang="zh-CN" sz="2800" dirty="0"/>
          </a:p>
          <a:p>
            <a:pPr>
              <a:spcBef>
                <a:spcPts val="600"/>
              </a:spcBef>
            </a:pPr>
            <a:r>
              <a:rPr lang="zh-CN" altLang="en-US" sz="2800" dirty="0"/>
              <a:t>交往性：多个进程并发执行时存在制约</a:t>
            </a:r>
            <a:endParaRPr lang="en-US" altLang="zh-CN" sz="2800" dirty="0"/>
          </a:p>
          <a:p>
            <a:pPr lvl="1">
              <a:spcBef>
                <a:spcPts val="600"/>
              </a:spcBef>
            </a:pPr>
            <a:r>
              <a:rPr lang="zh-CN" altLang="en-US" dirty="0"/>
              <a:t>增加了程序设计的难度</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normAutofit/>
          </a:bodyPr>
          <a:lstStyle/>
          <a:p>
            <a:r>
              <a:rPr lang="zh-CN" altLang="en-US" sz="4800" b="1" dirty="0">
                <a:ea typeface="隶书" panose="02010509060101010101" pitchFamily="49" charset="-122"/>
              </a:rPr>
              <a:t>进程互斥与进程同步</a:t>
            </a:r>
          </a:p>
        </p:txBody>
      </p:sp>
      <p:sp>
        <p:nvSpPr>
          <p:cNvPr id="379907" name="Rectangle 3"/>
          <p:cNvSpPr>
            <a:spLocks noGrp="1" noChangeArrowheads="1"/>
          </p:cNvSpPr>
          <p:nvPr>
            <p:ph idx="1"/>
          </p:nvPr>
        </p:nvSpPr>
        <p:spPr/>
        <p:txBody>
          <a:bodyPr vert="horz">
            <a:noAutofit/>
          </a:bodyPr>
          <a:lstStyle/>
          <a:p>
            <a:r>
              <a:rPr lang="zh-CN" altLang="en-US" sz="2800" dirty="0"/>
              <a:t>因此，交互的并发进程在执行时必须进行制约，才能保证得到合理的结果</a:t>
            </a:r>
            <a:endParaRPr lang="en-US" altLang="zh-CN" sz="2800" dirty="0"/>
          </a:p>
          <a:p>
            <a:r>
              <a:rPr lang="zh-CN" altLang="en-US" sz="2800" dirty="0"/>
              <a:t>进程互斥：并发进程之间因相互争夺独占性资源而产生的竞争制约关系</a:t>
            </a:r>
            <a:endParaRPr lang="en-US" altLang="zh-CN" sz="2800" dirty="0"/>
          </a:p>
          <a:p>
            <a:r>
              <a:rPr lang="zh-CN" altLang="zh-CN" sz="2800" dirty="0"/>
              <a:t>进程同步</a:t>
            </a:r>
            <a:r>
              <a:rPr lang="zh-CN" altLang="en-US" sz="2800" dirty="0"/>
              <a:t>：并发进程之间为完成共同任务基于某个条件来协调执行先后关系而产生的协作制约关系</a:t>
            </a:r>
          </a:p>
        </p:txBody>
      </p:sp>
    </p:spTree>
    <p:extLst>
      <p:ext uri="{BB962C8B-B14F-4D97-AF65-F5344CB8AC3E}">
        <p14:creationId xmlns="" xmlns:p14="http://schemas.microsoft.com/office/powerpoint/2010/main" val="14951464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normAutofit/>
          </a:bodyPr>
          <a:lstStyle/>
          <a:p>
            <a:r>
              <a:rPr lang="zh-CN" altLang="en-US" b="1" dirty="0">
                <a:ea typeface="隶书" panose="02010509060101010101" pitchFamily="49" charset="-122"/>
              </a:rPr>
              <a:t>互斥与临界区</a:t>
            </a:r>
          </a:p>
        </p:txBody>
      </p:sp>
      <p:sp>
        <p:nvSpPr>
          <p:cNvPr id="317443" name="Rectangle 3"/>
          <p:cNvSpPr>
            <a:spLocks noGrp="1" noChangeArrowheads="1"/>
          </p:cNvSpPr>
          <p:nvPr>
            <p:ph idx="1"/>
          </p:nvPr>
        </p:nvSpPr>
        <p:spPr>
          <a:xfrm>
            <a:off x="323528" y="1196752"/>
            <a:ext cx="8435280" cy="4661872"/>
          </a:xfrm>
        </p:spPr>
        <p:txBody>
          <a:bodyPr vert="horz">
            <a:noAutofit/>
          </a:bodyPr>
          <a:lstStyle/>
          <a:p>
            <a:pPr>
              <a:spcBef>
                <a:spcPts val="300"/>
              </a:spcBef>
            </a:pPr>
            <a:r>
              <a:rPr lang="zh-CN" altLang="en-US" sz="2800" dirty="0"/>
              <a:t>临界资源：互斥共享变量所代表的资源</a:t>
            </a:r>
            <a:endParaRPr lang="en-US" altLang="zh-CN" sz="2800" dirty="0"/>
          </a:p>
          <a:p>
            <a:pPr marL="822960" lvl="1" indent="-457200">
              <a:spcBef>
                <a:spcPts val="300"/>
              </a:spcBef>
            </a:pPr>
            <a:r>
              <a:rPr lang="zh-CN" altLang="en-US" dirty="0"/>
              <a:t>即一次只能被一个进程使用的资源</a:t>
            </a:r>
            <a:endParaRPr lang="en-US" altLang="zh-CN" dirty="0"/>
          </a:p>
          <a:p>
            <a:pPr>
              <a:spcBef>
                <a:spcPts val="300"/>
              </a:spcBef>
            </a:pPr>
            <a:r>
              <a:rPr lang="zh-CN" altLang="en-US" sz="2800" dirty="0"/>
              <a:t>临界区指并发进程中与互斥共享变量相关的程序段</a:t>
            </a:r>
            <a:endParaRPr lang="en-US" altLang="zh-CN" sz="2800" dirty="0"/>
          </a:p>
          <a:p>
            <a:pPr>
              <a:spcBef>
                <a:spcPts val="300"/>
              </a:spcBef>
            </a:pPr>
            <a:r>
              <a:rPr lang="zh-CN" altLang="en-US" sz="2800" dirty="0"/>
              <a:t>多个并发进程访问临界资源时，存在竞争制约关系</a:t>
            </a:r>
            <a:endParaRPr lang="en-US" altLang="zh-CN" sz="2800" dirty="0"/>
          </a:p>
          <a:p>
            <a:pPr marL="822960" lvl="1" indent="-457200">
              <a:spcBef>
                <a:spcPts val="300"/>
              </a:spcBef>
            </a:pPr>
            <a:r>
              <a:rPr lang="zh-CN" altLang="en-US" dirty="0"/>
              <a:t>如果两个进程同时停留在相关的临界区内，就会出现与时间相关的错误</a:t>
            </a:r>
          </a:p>
        </p:txBody>
      </p:sp>
    </p:spTree>
    <p:extLst>
      <p:ext uri="{BB962C8B-B14F-4D97-AF65-F5344CB8AC3E}">
        <p14:creationId xmlns="" xmlns:p14="http://schemas.microsoft.com/office/powerpoint/2010/main" val="1196454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755576" y="0"/>
            <a:ext cx="7772400" cy="1143000"/>
          </a:xfrm>
          <a:prstGeom prst="rect">
            <a:avLst/>
          </a:prstGeom>
          <a:noFill/>
          <a:ln w="9525">
            <a:noFill/>
            <a:miter lim="800000"/>
            <a:headEnd/>
            <a:tailEnd/>
          </a:ln>
        </p:spPr>
        <p:txBody>
          <a:bodyPr anchor="ctr"/>
          <a:lstStyle/>
          <a:p>
            <a:pPr algn="ctr"/>
            <a:r>
              <a:rPr lang="en-US" altLang="zh-CN" sz="4800" dirty="0">
                <a:solidFill>
                  <a:schemeClr val="tx2"/>
                </a:solidFill>
                <a:ea typeface="华文新魏" pitchFamily="2" charset="-122"/>
              </a:rPr>
              <a:t>5  </a:t>
            </a:r>
            <a:r>
              <a:rPr lang="zh-CN" altLang="en-US" sz="4800" dirty="0">
                <a:solidFill>
                  <a:schemeClr val="tx2"/>
                </a:solidFill>
                <a:latin typeface="华文新魏" pitchFamily="2" charset="-122"/>
                <a:ea typeface="华文新魏" pitchFamily="2" charset="-122"/>
              </a:rPr>
              <a:t>优先级调度算法</a:t>
            </a:r>
            <a:r>
              <a:rPr lang="en-US" altLang="zh-CN" sz="4800" dirty="0">
                <a:solidFill>
                  <a:schemeClr val="tx2"/>
                </a:solidFill>
                <a:latin typeface="华文新魏" pitchFamily="2" charset="-122"/>
                <a:ea typeface="华文新魏" pitchFamily="2" charset="-122"/>
              </a:rPr>
              <a:t>(1)</a:t>
            </a:r>
          </a:p>
        </p:txBody>
      </p:sp>
      <p:sp>
        <p:nvSpPr>
          <p:cNvPr id="32771" name="Rectangle 3"/>
          <p:cNvSpPr>
            <a:spLocks noChangeArrowheads="1"/>
          </p:cNvSpPr>
          <p:nvPr/>
        </p:nvSpPr>
        <p:spPr bwMode="auto">
          <a:xfrm>
            <a:off x="468313" y="1066800"/>
            <a:ext cx="8135937" cy="5334000"/>
          </a:xfrm>
          <a:prstGeom prst="rect">
            <a:avLst/>
          </a:prstGeom>
          <a:noFill/>
          <a:ln w="9525">
            <a:noFill/>
            <a:miter lim="800000"/>
            <a:headEnd/>
            <a:tailEnd/>
          </a:ln>
        </p:spPr>
        <p:txBody>
          <a:bodyPr/>
          <a:lstStyle/>
          <a:p>
            <a:pPr marL="342900" indent="-342900" algn="just">
              <a:lnSpc>
                <a:spcPct val="90000"/>
              </a:lnSpc>
              <a:spcBef>
                <a:spcPct val="20000"/>
              </a:spcBef>
            </a:pPr>
            <a:r>
              <a:rPr lang="en-US" altLang="zh-CN" sz="2800" dirty="0">
                <a:latin typeface="华文新魏" pitchFamily="2" charset="-122"/>
                <a:ea typeface="华文新魏" pitchFamily="2" charset="-122"/>
              </a:rPr>
              <a:t>             </a:t>
            </a:r>
            <a:r>
              <a:rPr lang="zh-CN" altLang="en-US" sz="3600" dirty="0">
                <a:solidFill>
                  <a:schemeClr val="tx2"/>
                </a:solidFill>
                <a:latin typeface="华文新魏" pitchFamily="2" charset="-122"/>
                <a:ea typeface="华文新魏" pitchFamily="2" charset="-122"/>
              </a:rPr>
              <a:t>静态优先数法</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使用外围设备频繁者优先数大，这样有利于提高效率；</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重要算题程序的进程优先数大，这样有利于用户；</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进入计算机时间长的进程优先数大，这样有利于缩短作业完成的时间；</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交互式用户的进程优先数大，这样有利于终端用户的响应时间等等</a:t>
            </a:r>
            <a:r>
              <a:rPr lang="en-US" altLang="zh-CN" sz="3200" dirty="0">
                <a:latin typeface="华文新魏" pitchFamily="2" charset="-122"/>
                <a:ea typeface="华文新魏" pitchFamily="2" charset="-122"/>
              </a:rPr>
              <a:t>,</a:t>
            </a:r>
          </a:p>
          <a:p>
            <a:pPr marL="342900" indent="-342900" algn="just">
              <a:lnSpc>
                <a:spcPct val="90000"/>
              </a:lnSpc>
              <a:spcBef>
                <a:spcPct val="20000"/>
              </a:spcBef>
            </a:pPr>
            <a:r>
              <a:rPr lang="en-US" altLang="zh-CN" sz="3200" dirty="0">
                <a:latin typeface="华文新魏" pitchFamily="2" charset="-122"/>
                <a:ea typeface="华文新魏" pitchFamily="2" charset="-122"/>
              </a:rPr>
              <a:t>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normAutofit/>
          </a:bodyPr>
          <a:lstStyle/>
          <a:p>
            <a:r>
              <a:rPr lang="zh-CN" altLang="en-US" b="1" dirty="0">
                <a:ea typeface="隶书" panose="02010509060101010101" pitchFamily="49" charset="-122"/>
              </a:rPr>
              <a:t>临界区管理的三个要求</a:t>
            </a:r>
          </a:p>
        </p:txBody>
      </p:sp>
      <p:sp>
        <p:nvSpPr>
          <p:cNvPr id="317443" name="Rectangle 3"/>
          <p:cNvSpPr>
            <a:spLocks noGrp="1" noChangeArrowheads="1"/>
          </p:cNvSpPr>
          <p:nvPr>
            <p:ph idx="1"/>
          </p:nvPr>
        </p:nvSpPr>
        <p:spPr>
          <a:xfrm>
            <a:off x="467544" y="1268760"/>
            <a:ext cx="8363272" cy="4389120"/>
          </a:xfrm>
        </p:spPr>
        <p:txBody>
          <a:bodyPr vert="horz">
            <a:noAutofit/>
          </a:bodyPr>
          <a:lstStyle/>
          <a:p>
            <a:r>
              <a:rPr lang="zh-CN" altLang="en-US" sz="2800" dirty="0"/>
              <a:t>一次至多允许一个进程停留在相关的临界区内</a:t>
            </a:r>
          </a:p>
          <a:p>
            <a:r>
              <a:rPr lang="zh-CN" altLang="en-US" sz="2800" dirty="0"/>
              <a:t>一个进程不能无限止地停留在临界区内</a:t>
            </a:r>
          </a:p>
          <a:p>
            <a:r>
              <a:rPr lang="zh-CN" altLang="en-US" sz="2800" dirty="0"/>
              <a:t>一个进程不能无限止地等待进入临界区</a:t>
            </a:r>
          </a:p>
        </p:txBody>
      </p:sp>
    </p:spTree>
    <p:extLst>
      <p:ext uri="{BB962C8B-B14F-4D97-AF65-F5344CB8AC3E}">
        <p14:creationId xmlns="" xmlns:p14="http://schemas.microsoft.com/office/powerpoint/2010/main" val="42654936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normAutofit/>
          </a:bodyPr>
          <a:lstStyle/>
          <a:p>
            <a:r>
              <a:rPr lang="zh-CN" altLang="en-US" b="1" dirty="0">
                <a:ea typeface="隶书" panose="02010509060101010101" pitchFamily="49" charset="-122"/>
              </a:rPr>
              <a:t>信号量的构思</a:t>
            </a:r>
            <a:endParaRPr lang="zh-CN" altLang="zh-CN" b="1" dirty="0">
              <a:ea typeface="隶书" panose="02010509060101010101" pitchFamily="49" charset="-122"/>
            </a:endParaRPr>
          </a:p>
        </p:txBody>
      </p:sp>
      <p:sp>
        <p:nvSpPr>
          <p:cNvPr id="386051" name="Rectangle 3"/>
          <p:cNvSpPr>
            <a:spLocks noGrp="1" noChangeArrowheads="1"/>
          </p:cNvSpPr>
          <p:nvPr>
            <p:ph idx="1"/>
          </p:nvPr>
        </p:nvSpPr>
        <p:spPr/>
        <p:txBody>
          <a:bodyPr vert="horz">
            <a:noAutofit/>
          </a:bodyPr>
          <a:lstStyle/>
          <a:p>
            <a:pPr>
              <a:spcBef>
                <a:spcPts val="0"/>
              </a:spcBef>
            </a:pPr>
            <a:r>
              <a:rPr lang="zh-CN" altLang="en-US" sz="2800" dirty="0"/>
              <a:t>一种可动态定义的软件资源：信号量</a:t>
            </a:r>
            <a:endParaRPr lang="en-US" altLang="zh-CN" sz="2800" dirty="0"/>
          </a:p>
          <a:p>
            <a:pPr lvl="1">
              <a:spcBef>
                <a:spcPts val="0"/>
              </a:spcBef>
            </a:pPr>
            <a:r>
              <a:rPr lang="zh-CN" altLang="en-US" dirty="0"/>
              <a:t>核心数据结构：等待进程队列</a:t>
            </a:r>
            <a:endParaRPr lang="en-US" altLang="zh-CN" dirty="0"/>
          </a:p>
          <a:p>
            <a:pPr lvl="1">
              <a:spcBef>
                <a:spcPts val="0"/>
              </a:spcBef>
            </a:pPr>
            <a:r>
              <a:rPr lang="zh-CN" altLang="en-US" dirty="0"/>
              <a:t>信号量声明：资源报到，建立队列</a:t>
            </a:r>
            <a:endParaRPr lang="en-US" altLang="zh-CN" dirty="0"/>
          </a:p>
          <a:p>
            <a:pPr lvl="1">
              <a:spcBef>
                <a:spcPts val="0"/>
              </a:spcBef>
            </a:pPr>
            <a:r>
              <a:rPr lang="zh-CN" altLang="en-US" dirty="0"/>
              <a:t>申请资源的原语：若申请不得，调用进程入队等待</a:t>
            </a:r>
            <a:endParaRPr lang="en-US" altLang="zh-CN" dirty="0"/>
          </a:p>
          <a:p>
            <a:pPr lvl="1">
              <a:spcBef>
                <a:spcPts val="0"/>
              </a:spcBef>
            </a:pPr>
            <a:r>
              <a:rPr lang="zh-CN" altLang="en-US" dirty="0"/>
              <a:t>归还资源的原语：若队列中有等待进程，需释放</a:t>
            </a:r>
            <a:endParaRPr lang="en-US" altLang="zh-CN" dirty="0"/>
          </a:p>
          <a:p>
            <a:pPr lvl="1">
              <a:spcBef>
                <a:spcPts val="0"/>
              </a:spcBef>
            </a:pPr>
            <a:r>
              <a:rPr lang="zh-CN" altLang="en-US" dirty="0"/>
              <a:t>信号量撤销：资源注销，撤销队列</a:t>
            </a:r>
            <a:endParaRPr lang="en-US" altLang="zh-CN" dirty="0"/>
          </a:p>
        </p:txBody>
      </p:sp>
    </p:spTree>
    <p:extLst>
      <p:ext uri="{BB962C8B-B14F-4D97-AF65-F5344CB8AC3E}">
        <p14:creationId xmlns="" xmlns:p14="http://schemas.microsoft.com/office/powerpoint/2010/main" val="7470570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11560" y="0"/>
            <a:ext cx="8229600" cy="1143000"/>
          </a:xfrm>
        </p:spPr>
        <p:txBody>
          <a:bodyPr>
            <a:normAutofit/>
          </a:bodyPr>
          <a:lstStyle/>
          <a:p>
            <a:r>
              <a:rPr lang="zh-CN" altLang="en-US" b="1" dirty="0">
                <a:ea typeface="隶书" panose="02010509060101010101" pitchFamily="49" charset="-122"/>
              </a:rPr>
              <a:t>记录型信号量的定义</a:t>
            </a:r>
            <a:endParaRPr lang="zh-CN" altLang="zh-CN" b="1" dirty="0">
              <a:ea typeface="隶书" panose="02010509060101010101" pitchFamily="49" charset="-122"/>
            </a:endParaRPr>
          </a:p>
        </p:txBody>
      </p:sp>
      <p:sp>
        <p:nvSpPr>
          <p:cNvPr id="386051" name="Rectangle 3"/>
          <p:cNvSpPr>
            <a:spLocks noGrp="1" noChangeArrowheads="1"/>
          </p:cNvSpPr>
          <p:nvPr>
            <p:ph type="body" idx="1"/>
          </p:nvPr>
        </p:nvSpPr>
        <p:spPr>
          <a:xfrm>
            <a:off x="539552" y="908720"/>
            <a:ext cx="8282880" cy="5040560"/>
          </a:xfrm>
        </p:spPr>
        <p:txBody>
          <a:bodyPr vert="horz">
            <a:noAutofit/>
          </a:bodyPr>
          <a:lstStyle/>
          <a:p>
            <a:pPr>
              <a:spcBef>
                <a:spcPts val="0"/>
              </a:spcBef>
            </a:pPr>
            <a:r>
              <a:rPr lang="zh-CN" altLang="en-US" sz="2800" dirty="0"/>
              <a:t>记录型信号量：一种带数值的软资源</a:t>
            </a:r>
            <a:endParaRPr lang="en-US" altLang="zh-CN" sz="2800" dirty="0"/>
          </a:p>
          <a:p>
            <a:pPr marL="365760" lvl="1" indent="0">
              <a:spcBef>
                <a:spcPts val="0"/>
              </a:spcBef>
              <a:buNone/>
            </a:pPr>
            <a:r>
              <a:rPr lang="en-US" altLang="zh-CN" dirty="0"/>
              <a:t> </a:t>
            </a:r>
            <a:r>
              <a:rPr lang="en-US" altLang="zh-CN" dirty="0" err="1"/>
              <a:t>typedef</a:t>
            </a:r>
            <a:r>
              <a:rPr lang="en-US" altLang="zh-CN" dirty="0"/>
              <a:t> </a:t>
            </a:r>
            <a:r>
              <a:rPr lang="en-US" altLang="zh-CN" dirty="0" err="1"/>
              <a:t>struct</a:t>
            </a:r>
            <a:r>
              <a:rPr lang="en-US" altLang="zh-CN" dirty="0"/>
              <a:t> semaphore {</a:t>
            </a:r>
          </a:p>
          <a:p>
            <a:pPr marL="365760" lvl="1" indent="0">
              <a:spcBef>
                <a:spcPts val="0"/>
              </a:spcBef>
              <a:buNone/>
            </a:pPr>
            <a:r>
              <a:rPr lang="en-US" altLang="zh-CN" dirty="0"/>
              <a:t>         </a:t>
            </a:r>
            <a:r>
              <a:rPr lang="en-US" altLang="zh-CN" dirty="0" err="1"/>
              <a:t>int</a:t>
            </a:r>
            <a:r>
              <a:rPr lang="en-US" altLang="zh-CN" dirty="0"/>
              <a:t> value;		 // </a:t>
            </a:r>
            <a:r>
              <a:rPr lang="zh-CN" altLang="en-US" dirty="0"/>
              <a:t>信号量值</a:t>
            </a:r>
            <a:endParaRPr lang="en-US" altLang="zh-CN" dirty="0"/>
          </a:p>
          <a:p>
            <a:pPr marL="365760" lvl="1" indent="0">
              <a:spcBef>
                <a:spcPts val="0"/>
              </a:spcBef>
              <a:buNone/>
            </a:pPr>
            <a:r>
              <a:rPr lang="en-US" altLang="zh-CN" dirty="0"/>
              <a:t>         </a:t>
            </a:r>
            <a:r>
              <a:rPr lang="en-US" altLang="zh-CN" dirty="0" err="1"/>
              <a:t>struct</a:t>
            </a:r>
            <a:r>
              <a:rPr lang="en-US" altLang="zh-CN" dirty="0"/>
              <a:t> </a:t>
            </a:r>
            <a:r>
              <a:rPr lang="en-US" altLang="zh-CN" dirty="0" err="1"/>
              <a:t>pcb</a:t>
            </a:r>
            <a:r>
              <a:rPr lang="en-US" altLang="zh-CN" dirty="0"/>
              <a:t> *list; // </a:t>
            </a:r>
            <a:r>
              <a:rPr lang="zh-CN" altLang="en-US" dirty="0"/>
              <a:t>信号量等待进程队列指针</a:t>
            </a:r>
            <a:endParaRPr lang="en-US" altLang="zh-CN" dirty="0"/>
          </a:p>
          <a:p>
            <a:pPr marL="365760" lvl="1" indent="0">
              <a:spcBef>
                <a:spcPts val="0"/>
              </a:spcBef>
              <a:buNone/>
            </a:pPr>
            <a:r>
              <a:rPr lang="en-US" altLang="zh-CN" dirty="0"/>
              <a:t> }</a:t>
            </a:r>
          </a:p>
          <a:p>
            <a:pPr>
              <a:spcBef>
                <a:spcPts val="0"/>
              </a:spcBef>
            </a:pPr>
            <a:r>
              <a:rPr lang="zh-CN" altLang="en-US" sz="2800" dirty="0"/>
              <a:t>每个信号量建立一个等待进程队列</a:t>
            </a:r>
            <a:endParaRPr lang="en-US" altLang="zh-CN" sz="2800" dirty="0"/>
          </a:p>
          <a:p>
            <a:pPr>
              <a:spcBef>
                <a:spcPts val="0"/>
              </a:spcBef>
            </a:pPr>
            <a:r>
              <a:rPr lang="zh-CN" altLang="en-US" sz="2800" dirty="0"/>
              <a:t>每个信号量相关一个整数值</a:t>
            </a:r>
            <a:endParaRPr lang="en-US" altLang="zh-CN" sz="2800" dirty="0"/>
          </a:p>
          <a:p>
            <a:pPr lvl="1">
              <a:spcBef>
                <a:spcPts val="0"/>
              </a:spcBef>
            </a:pPr>
            <a:r>
              <a:rPr lang="zh-CN" altLang="en-US" dirty="0"/>
              <a:t>正值表示资源可复用次数</a:t>
            </a:r>
            <a:endParaRPr lang="en-US" altLang="zh-CN" dirty="0"/>
          </a:p>
          <a:p>
            <a:pPr lvl="1">
              <a:spcBef>
                <a:spcPts val="0"/>
              </a:spcBef>
            </a:pPr>
            <a:r>
              <a:rPr lang="en-US" altLang="zh-CN" dirty="0">
                <a:latin typeface="Times New Roman" panose="02020603050405020304" pitchFamily="18" charset="0"/>
                <a:cs typeface="Times New Roman" panose="02020603050405020304" pitchFamily="18" charset="0"/>
              </a:rPr>
              <a:t>0</a:t>
            </a:r>
            <a:r>
              <a:rPr lang="zh-CN" altLang="en-US" dirty="0"/>
              <a:t>值表示无资源且无进程等待</a:t>
            </a:r>
          </a:p>
          <a:p>
            <a:pPr lvl="1">
              <a:spcBef>
                <a:spcPts val="0"/>
              </a:spcBef>
            </a:pPr>
            <a:r>
              <a:rPr lang="zh-CN" altLang="en-US" dirty="0"/>
              <a:t>负值表示等待队列中进程个数</a:t>
            </a:r>
            <a:endParaRPr lang="en-US" altLang="zh-CN" dirty="0"/>
          </a:p>
        </p:txBody>
      </p:sp>
    </p:spTree>
    <p:extLst>
      <p:ext uri="{BB962C8B-B14F-4D97-AF65-F5344CB8AC3E}">
        <p14:creationId xmlns="" xmlns:p14="http://schemas.microsoft.com/office/powerpoint/2010/main" val="24762850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11560" y="0"/>
            <a:ext cx="8229600" cy="1143000"/>
          </a:xfrm>
        </p:spPr>
        <p:txBody>
          <a:bodyPr>
            <a:normAutofit/>
          </a:bodyPr>
          <a:lstStyle/>
          <a:p>
            <a:r>
              <a:rPr lang="zh-CN" altLang="zh-CN" b="1" dirty="0">
                <a:ea typeface="隶书" panose="02010509060101010101" pitchFamily="49" charset="-122"/>
              </a:rPr>
              <a:t>P操作</a:t>
            </a:r>
            <a:r>
              <a:rPr lang="zh-CN" altLang="en-US" b="1" dirty="0">
                <a:ea typeface="隶书" panose="02010509060101010101" pitchFamily="49" charset="-122"/>
              </a:rPr>
              <a:t>原语与</a:t>
            </a:r>
            <a:r>
              <a:rPr lang="en-US" altLang="zh-CN" b="1" dirty="0">
                <a:ea typeface="隶书" panose="02010509060101010101" pitchFamily="49" charset="-122"/>
              </a:rPr>
              <a:t>V</a:t>
            </a:r>
            <a:r>
              <a:rPr lang="zh-CN" altLang="en-US" b="1" dirty="0">
                <a:ea typeface="隶书" panose="02010509060101010101" pitchFamily="49" charset="-122"/>
              </a:rPr>
              <a:t>操作原语</a:t>
            </a:r>
            <a:endParaRPr lang="zh-CN" altLang="zh-CN" b="1" dirty="0">
              <a:ea typeface="隶书" panose="02010509060101010101" pitchFamily="49" charset="-122"/>
            </a:endParaRPr>
          </a:p>
        </p:txBody>
      </p:sp>
      <p:sp>
        <p:nvSpPr>
          <p:cNvPr id="386051" name="Rectangle 3"/>
          <p:cNvSpPr>
            <a:spLocks noGrp="1" noChangeArrowheads="1"/>
          </p:cNvSpPr>
          <p:nvPr>
            <p:ph type="body" idx="1"/>
          </p:nvPr>
        </p:nvSpPr>
        <p:spPr>
          <a:xfrm>
            <a:off x="539552" y="1124744"/>
            <a:ext cx="8280920" cy="5256584"/>
          </a:xfrm>
        </p:spPr>
        <p:txBody>
          <a:bodyPr vert="horz">
            <a:noAutofit/>
          </a:bodyPr>
          <a:lstStyle/>
          <a:p>
            <a:pPr marL="0" indent="0">
              <a:buNone/>
            </a:pPr>
            <a:r>
              <a:rPr lang="en-US" altLang="zh-CN" sz="2800" b="1" dirty="0">
                <a:latin typeface="Times New Roman" panose="02020603050405020304" pitchFamily="18" charset="0"/>
                <a:cs typeface="Times New Roman" panose="02020603050405020304" pitchFamily="18" charset="0"/>
              </a:rPr>
              <a:t>procedure P(</a:t>
            </a:r>
            <a:r>
              <a:rPr lang="en-US" altLang="zh-CN" sz="2800" b="1" dirty="0" err="1">
                <a:latin typeface="Times New Roman" panose="02020603050405020304" pitchFamily="18" charset="0"/>
                <a:cs typeface="Times New Roman" panose="02020603050405020304" pitchFamily="18" charset="0"/>
              </a:rPr>
              <a:t>semaphore:s</a:t>
            </a:r>
            <a:r>
              <a:rPr lang="en-US" altLang="zh-CN" sz="2800" b="1" dirty="0">
                <a:latin typeface="Times New Roman" panose="02020603050405020304" pitchFamily="18" charset="0"/>
                <a:cs typeface="Times New Roman" panose="02020603050405020304" pitchFamily="18" charset="0"/>
              </a:rPr>
              <a:t>) {</a:t>
            </a:r>
          </a:p>
          <a:p>
            <a:pPr marL="0" indent="0">
              <a:buNone/>
            </a:pPr>
            <a:r>
              <a:rPr lang="en-US" altLang="zh-CN" sz="2800" b="1" dirty="0">
                <a:latin typeface="Times New Roman" panose="02020603050405020304" pitchFamily="18" charset="0"/>
                <a:cs typeface="Times New Roman" panose="02020603050405020304" pitchFamily="18" charset="0"/>
              </a:rPr>
              <a:t>   s = s – 1;       	//</a:t>
            </a:r>
            <a:r>
              <a:rPr lang="zh-CN" altLang="en-US" sz="2800" b="1" dirty="0">
                <a:latin typeface="Times New Roman" panose="02020603050405020304" pitchFamily="18" charset="0"/>
                <a:cs typeface="Times New Roman" panose="02020603050405020304" pitchFamily="18" charset="0"/>
              </a:rPr>
              <a:t>信号量减去1 </a:t>
            </a:r>
          </a:p>
          <a:p>
            <a:pPr marL="0" indent="0">
              <a:buNone/>
            </a:pPr>
            <a:r>
              <a:rPr lang="zh-CN"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if (s &lt; 0) W(s); 	//</a:t>
            </a:r>
            <a:r>
              <a:rPr lang="zh-CN" altLang="en-US" sz="2800" b="1" dirty="0">
                <a:latin typeface="Times New Roman" panose="02020603050405020304" pitchFamily="18" charset="0"/>
                <a:cs typeface="Times New Roman" panose="02020603050405020304" pitchFamily="18" charset="0"/>
              </a:rPr>
              <a:t>若信号量小于0，则调用进程</a:t>
            </a: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被置成等待信号量</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的状态</a:t>
            </a:r>
            <a:r>
              <a:rPr lang="zh-CN" altLang="en-US" sz="2800"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procedure V(</a:t>
            </a:r>
            <a:r>
              <a:rPr lang="en-US" altLang="zh-CN" sz="2800" b="1" dirty="0" err="1">
                <a:latin typeface="Times New Roman" panose="02020603050405020304" pitchFamily="18" charset="0"/>
                <a:cs typeface="Times New Roman" panose="02020603050405020304" pitchFamily="18" charset="0"/>
              </a:rPr>
              <a:t>semaphore:s</a:t>
            </a:r>
            <a:r>
              <a:rPr lang="en-US" altLang="zh-CN" sz="2800" b="1" dirty="0">
                <a:latin typeface="Times New Roman" panose="02020603050405020304" pitchFamily="18" charset="0"/>
                <a:cs typeface="Times New Roman" panose="02020603050405020304" pitchFamily="18" charset="0"/>
              </a:rPr>
              <a:t>) {</a:t>
            </a:r>
          </a:p>
          <a:p>
            <a:pPr marL="0" indent="0">
              <a:buNone/>
            </a:pPr>
            <a:r>
              <a:rPr lang="en-US" altLang="zh-CN" sz="2800" b="1" dirty="0">
                <a:latin typeface="Times New Roman" panose="02020603050405020304" pitchFamily="18" charset="0"/>
                <a:cs typeface="Times New Roman" panose="02020603050405020304" pitchFamily="18" charset="0"/>
              </a:rPr>
              <a:t>   s := s + 1; 		//</a:t>
            </a:r>
            <a:r>
              <a:rPr lang="zh-CN" altLang="en-US" sz="2800" b="1" dirty="0">
                <a:latin typeface="Times New Roman" panose="02020603050405020304" pitchFamily="18" charset="0"/>
                <a:cs typeface="Times New Roman" panose="02020603050405020304" pitchFamily="18" charset="0"/>
              </a:rPr>
              <a:t>信号量加1 </a:t>
            </a:r>
          </a:p>
          <a:p>
            <a:pPr marL="0" indent="0">
              <a:buNone/>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if (s &lt;= 0) R(s); 	//</a:t>
            </a:r>
            <a:r>
              <a:rPr lang="zh-CN" altLang="en-US" sz="2800" b="1" dirty="0">
                <a:latin typeface="Times New Roman" panose="02020603050405020304" pitchFamily="18" charset="0"/>
                <a:cs typeface="Times New Roman" panose="02020603050405020304" pitchFamily="18" charset="0"/>
              </a:rPr>
              <a:t>若信号量小于等于0，则释放</a:t>
            </a:r>
          </a:p>
          <a:p>
            <a:pPr marL="0" lvl="2" indent="0">
              <a:buSzPct val="95000"/>
              <a:buNone/>
            </a:pPr>
            <a:r>
              <a:rPr lang="zh-CN" altLang="en-US" sz="2800"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一个等待信号量</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的进程 </a:t>
            </a:r>
          </a:p>
          <a:p>
            <a:pPr marL="0" indent="0">
              <a:buNone/>
            </a:pP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266019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67544" y="0"/>
            <a:ext cx="8407152" cy="1143000"/>
          </a:xfrm>
        </p:spPr>
        <p:txBody>
          <a:bodyPr>
            <a:normAutofit/>
          </a:bodyPr>
          <a:lstStyle/>
          <a:p>
            <a:r>
              <a:rPr lang="en-US" altLang="zh-CN" b="1" dirty="0">
                <a:ea typeface="隶书" panose="02010509060101010101" pitchFamily="49" charset="-122"/>
              </a:rPr>
              <a:t>PV</a:t>
            </a:r>
            <a:r>
              <a:rPr lang="zh-CN" altLang="en-US" b="1" dirty="0">
                <a:ea typeface="隶书" panose="02010509060101010101" pitchFamily="49" charset="-122"/>
              </a:rPr>
              <a:t>操作解决进程互斥问题框架</a:t>
            </a:r>
            <a:endParaRPr lang="zh-CN" altLang="zh-CN" b="1" dirty="0">
              <a:ea typeface="隶书" panose="02010509060101010101" pitchFamily="49" charset="-122"/>
            </a:endParaRPr>
          </a:p>
        </p:txBody>
      </p:sp>
      <p:sp>
        <p:nvSpPr>
          <p:cNvPr id="387075" name="Rectangle 3"/>
          <p:cNvSpPr>
            <a:spLocks noGrp="1" noChangeArrowheads="1"/>
          </p:cNvSpPr>
          <p:nvPr>
            <p:ph type="body" idx="1"/>
          </p:nvPr>
        </p:nvSpPr>
        <p:spPr>
          <a:xfrm>
            <a:off x="539552" y="1124744"/>
            <a:ext cx="8229600" cy="5184576"/>
          </a:xfrm>
        </p:spPr>
        <p:txBody>
          <a:bodyPr>
            <a:noAutofit/>
          </a:bodyPr>
          <a:lstStyle/>
          <a:p>
            <a:pPr lvl="2" algn="just">
              <a:lnSpc>
                <a:spcPts val="3500"/>
              </a:lnSpc>
              <a:spcBef>
                <a:spcPts val="0"/>
              </a:spcBef>
              <a:buFontTx/>
              <a:buNone/>
            </a:pPr>
            <a:r>
              <a:rPr lang="zh-CN" altLang="zh-CN" sz="3200"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semaphore s;</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s = 1;</a:t>
            </a:r>
          </a:p>
          <a:p>
            <a:pPr lvl="2" algn="just">
              <a:lnSpc>
                <a:spcPts val="3500"/>
              </a:lnSpc>
              <a:spcBef>
                <a:spcPts val="0"/>
              </a:spcBef>
              <a:buFontTx/>
              <a:buNone/>
            </a:pPr>
            <a:r>
              <a:rPr lang="en-US" altLang="zh-CN" sz="3200" b="1" dirty="0" err="1">
                <a:latin typeface="Times New Roman" panose="02020603050405020304" pitchFamily="18" charset="0"/>
                <a:ea typeface="黑体" panose="02010609060101010101" pitchFamily="2" charset="-122"/>
                <a:cs typeface="Times New Roman" panose="02020603050405020304" pitchFamily="18" charset="0"/>
              </a:rPr>
              <a:t>cobegin</a:t>
            </a:r>
            <a:endParaRPr lang="en-US" altLang="zh-CN" sz="3200" b="1" dirty="0">
              <a:latin typeface="Times New Roman" panose="02020603050405020304" pitchFamily="18" charset="0"/>
              <a:ea typeface="黑体" panose="02010609060101010101" pitchFamily="2" charset="-122"/>
              <a:cs typeface="Times New Roman" panose="02020603050405020304" pitchFamily="18" charset="0"/>
            </a:endParaRP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process Pi {</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P(s);</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b="1" dirty="0">
                <a:latin typeface="Times New Roman" panose="02020603050405020304" pitchFamily="18" charset="0"/>
                <a:ea typeface="黑体" panose="02010609060101010101" pitchFamily="2" charset="-122"/>
                <a:cs typeface="Times New Roman" panose="02020603050405020304" pitchFamily="18" charset="0"/>
              </a:rPr>
              <a:t>临界区；</a:t>
            </a:r>
          </a:p>
          <a:p>
            <a:pPr lvl="2" algn="just">
              <a:lnSpc>
                <a:spcPts val="3500"/>
              </a:lnSpc>
              <a:spcBef>
                <a:spcPts val="0"/>
              </a:spcBef>
              <a:buFontTx/>
              <a:buNone/>
            </a:pPr>
            <a:r>
              <a:rPr lang="zh-CN" altLang="en-US" sz="3200"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V(s);</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p>
          <a:p>
            <a:pPr lvl="2" algn="just">
              <a:lnSpc>
                <a:spcPts val="3500"/>
              </a:lnSpc>
              <a:spcBef>
                <a:spcPts val="0"/>
              </a:spcBef>
              <a:buFontTx/>
              <a:buNone/>
            </a:pPr>
            <a:r>
              <a:rPr lang="en-US" altLang="zh-CN" sz="3200" b="1" dirty="0" err="1">
                <a:latin typeface="Times New Roman" panose="02020603050405020304" pitchFamily="18" charset="0"/>
                <a:ea typeface="黑体" panose="02010609060101010101" pitchFamily="2" charset="-122"/>
                <a:cs typeface="Times New Roman" panose="02020603050405020304" pitchFamily="18" charset="0"/>
              </a:rPr>
              <a:t>coend</a:t>
            </a: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a:t>
            </a:r>
            <a:endParaRPr lang="en-US" altLang="zh-CN" sz="2800" b="1" dirty="0">
              <a:latin typeface="Times New Roman" panose="02020603050405020304" pitchFamily="18" charset="0"/>
              <a:ea typeface="隶书" panose="020105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22878476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67544" y="0"/>
            <a:ext cx="8407152" cy="1143000"/>
          </a:xfrm>
        </p:spPr>
        <p:txBody>
          <a:bodyPr>
            <a:normAutofit/>
          </a:bodyPr>
          <a:lstStyle/>
          <a:p>
            <a:r>
              <a:rPr lang="en-US" altLang="zh-CN" b="1" dirty="0">
                <a:ea typeface="隶书" panose="02010509060101010101" pitchFamily="49" charset="-122"/>
              </a:rPr>
              <a:t>PV</a:t>
            </a:r>
            <a:r>
              <a:rPr lang="zh-CN" altLang="en-US" b="1" dirty="0" smtClean="0">
                <a:ea typeface="隶书" panose="02010509060101010101" pitchFamily="49" charset="-122"/>
              </a:rPr>
              <a:t>操作例子</a:t>
            </a:r>
            <a:endParaRPr lang="zh-CN" altLang="zh-CN" b="1" dirty="0">
              <a:ea typeface="隶书" panose="02010509060101010101" pitchFamily="49" charset="-122"/>
            </a:endParaRPr>
          </a:p>
        </p:txBody>
      </p:sp>
      <p:sp>
        <p:nvSpPr>
          <p:cNvPr id="387075" name="Rectangle 3"/>
          <p:cNvSpPr>
            <a:spLocks noGrp="1" noChangeArrowheads="1"/>
          </p:cNvSpPr>
          <p:nvPr>
            <p:ph type="body" idx="1"/>
          </p:nvPr>
        </p:nvSpPr>
        <p:spPr>
          <a:xfrm>
            <a:off x="0" y="980728"/>
            <a:ext cx="8712968" cy="5184576"/>
          </a:xfrm>
        </p:spPr>
        <p:txBody>
          <a:bodyPr>
            <a:noAutofit/>
          </a:bodyPr>
          <a:lstStyle/>
          <a:p>
            <a:pPr lvl="2" algn="just">
              <a:lnSpc>
                <a:spcPts val="3500"/>
              </a:lnSpc>
              <a:spcBef>
                <a:spcPts val="0"/>
              </a:spcBef>
              <a:buFontTx/>
              <a:buNone/>
            </a:pP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在某展示厅设置一个自动计数系统，以计数器</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count</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表示在场的人数，</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count</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是动态变化的，若有一个人进入展示厅进程</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pin</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对计数器</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count</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加</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，当有一个人退出展示厅时，进程</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pout</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实现计数器减</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。由于进、</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出展示</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厅的人是随机的，用</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P-V</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操作实现。</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（并发进程</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之间的互斥</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问题</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,count</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必须互斥访问）</a:t>
            </a:r>
            <a:endPar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endParaRPr>
          </a:p>
          <a:p>
            <a:pPr lvl="2" algn="just">
              <a:lnSpc>
                <a:spcPts val="3500"/>
              </a:lnSpc>
              <a:spcBef>
                <a:spcPts val="0"/>
              </a:spcBef>
              <a:buFontTx/>
              <a:buNone/>
            </a:pP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解：定义信号量：</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S——</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表示是否有进程进入临界区，初值为</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2" charset="-122"/>
                <a:cs typeface="Times New Roman" panose="02020603050405020304" pitchFamily="18" charset="0"/>
              </a:rPr>
              <a:t>（表示没有进程进入临界区）</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begin</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   count: Integer;</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   S: semaphore;</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   count:=0;</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   S:=1</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endParaRPr>
          </a:p>
        </p:txBody>
      </p:sp>
    </p:spTree>
    <p:extLst>
      <p:ext uri="{BB962C8B-B14F-4D97-AF65-F5344CB8AC3E}">
        <p14:creationId xmlns="" xmlns:p14="http://schemas.microsoft.com/office/powerpoint/2010/main" val="22878476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67544" y="0"/>
            <a:ext cx="8407152" cy="1143000"/>
          </a:xfrm>
        </p:spPr>
        <p:txBody>
          <a:bodyPr>
            <a:normAutofit/>
          </a:bodyPr>
          <a:lstStyle/>
          <a:p>
            <a:r>
              <a:rPr lang="en-US" altLang="zh-CN" b="1" dirty="0">
                <a:ea typeface="隶书" panose="02010509060101010101" pitchFamily="49" charset="-122"/>
              </a:rPr>
              <a:t>PV</a:t>
            </a:r>
            <a:r>
              <a:rPr lang="zh-CN" altLang="en-US" b="1" dirty="0" smtClean="0">
                <a:ea typeface="隶书" panose="02010509060101010101" pitchFamily="49" charset="-122"/>
              </a:rPr>
              <a:t>操作例子</a:t>
            </a:r>
            <a:endParaRPr lang="zh-CN" altLang="zh-CN" b="1" dirty="0">
              <a:ea typeface="隶书" panose="02010509060101010101" pitchFamily="49" charset="-122"/>
            </a:endParaRPr>
          </a:p>
        </p:txBody>
      </p:sp>
      <p:sp>
        <p:nvSpPr>
          <p:cNvPr id="387075" name="Rectangle 3"/>
          <p:cNvSpPr>
            <a:spLocks noGrp="1" noChangeArrowheads="1"/>
          </p:cNvSpPr>
          <p:nvPr>
            <p:ph type="body" idx="1"/>
          </p:nvPr>
        </p:nvSpPr>
        <p:spPr>
          <a:xfrm>
            <a:off x="0" y="980728"/>
            <a:ext cx="4248472" cy="5184576"/>
          </a:xfrm>
        </p:spPr>
        <p:txBody>
          <a:bodyPr>
            <a:noAutofit/>
          </a:bodyPr>
          <a:lstStyle/>
          <a:p>
            <a:pPr lvl="2" algn="just">
              <a:lnSpc>
                <a:spcPts val="3500"/>
              </a:lnSpc>
              <a:spcBef>
                <a:spcPts val="0"/>
              </a:spcBef>
              <a:buFontTx/>
              <a:buNone/>
            </a:pPr>
            <a:r>
              <a:rPr lang="en-US" altLang="zh-CN" sz="2000" b="1" dirty="0" err="1" smtClean="0">
                <a:latin typeface="Times New Roman" panose="02020603050405020304" pitchFamily="18" charset="0"/>
                <a:ea typeface="黑体" panose="02010609060101010101" pitchFamily="2" charset="-122"/>
                <a:cs typeface="Times New Roman" panose="02020603050405020304" pitchFamily="18" charset="0"/>
              </a:rPr>
              <a:t>cobegin</a:t>
            </a:r>
            <a:endPar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endParaRP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process Pin</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      R1: Integer;</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begin</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P (S);</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R1:=count;</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R1:=R1+1;</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count:=R1;</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V(S);</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end;</a:t>
            </a:r>
          </a:p>
          <a:p>
            <a:pPr lvl="2" algn="just">
              <a:lnSpc>
                <a:spcPts val="3500"/>
              </a:lnSpc>
              <a:spcBef>
                <a:spcPts val="0"/>
              </a:spcBef>
              <a:buFontTx/>
              <a:buNone/>
            </a:pP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   </a:t>
            </a:r>
            <a:endParaRPr lang="en-US" altLang="zh-CN" sz="20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Rectangle 3"/>
          <p:cNvSpPr txBox="1">
            <a:spLocks noChangeArrowheads="1"/>
          </p:cNvSpPr>
          <p:nvPr/>
        </p:nvSpPr>
        <p:spPr bwMode="auto">
          <a:xfrm>
            <a:off x="4644008" y="1196752"/>
            <a:ext cx="4248472"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Process Pout</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      R2: Integer;</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begin</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P (S);</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R2:=count;</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R2:=R2-1;</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count:=R2;</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V (S);</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end;</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count;</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end;</a:t>
            </a:r>
          </a:p>
          <a:p>
            <a:pPr marL="1143000" marR="0" lvl="2" indent="-228600" algn="just" defTabSz="914400" rtl="0" eaLnBrk="0" fontAlgn="base" latinLnBrk="0" hangingPunct="0">
              <a:lnSpc>
                <a:spcPts val="3500"/>
              </a:lnSpc>
              <a:spcBef>
                <a:spcPts val="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Tree>
    <p:extLst>
      <p:ext uri="{BB962C8B-B14F-4D97-AF65-F5344CB8AC3E}">
        <p14:creationId xmlns="" xmlns:p14="http://schemas.microsoft.com/office/powerpoint/2010/main" val="22878476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死锁的产生</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r>
              <a:rPr lang="zh-CN" altLang="en-US" sz="3200" b="1" dirty="0"/>
              <a:t>允许多个进程并发执行共享系统资源时，系统必须提供同步机制和进程通信机制</a:t>
            </a:r>
            <a:endParaRPr lang="en-US" altLang="zh-CN" sz="3200" b="1" dirty="0"/>
          </a:p>
          <a:p>
            <a:r>
              <a:rPr lang="zh-CN" altLang="en-US" sz="3200" b="1" dirty="0"/>
              <a:t>然而，对这种机制使用不当的话，可能会出现进程永远被阻塞的现象</a:t>
            </a:r>
            <a:endParaRPr lang="en-US" altLang="zh-CN" sz="3200" b="1" dirty="0"/>
          </a:p>
          <a:p>
            <a:r>
              <a:rPr lang="zh-CN" altLang="en-US" sz="3200" b="1" dirty="0"/>
              <a:t>例如，两个进程分别等待对方占有的一个资源，于是两者都不能执行而处于永远等待，这种现象称为“死锁”</a:t>
            </a:r>
          </a:p>
        </p:txBody>
      </p:sp>
    </p:spTree>
    <p:extLst>
      <p:ext uri="{BB962C8B-B14F-4D97-AF65-F5344CB8AC3E}">
        <p14:creationId xmlns="" xmlns:p14="http://schemas.microsoft.com/office/powerpoint/2010/main" val="25531209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死锁的定义</a:t>
            </a:r>
            <a:endParaRPr lang="en-US" altLang="zh-CN" dirty="0">
              <a:latin typeface="华文新魏" panose="02010800040101010101" pitchFamily="2" charset="-122"/>
            </a:endParaRPr>
          </a:p>
        </p:txBody>
      </p:sp>
      <p:sp>
        <p:nvSpPr>
          <p:cNvPr id="1236995" name="Rectangle 3"/>
          <p:cNvSpPr>
            <a:spLocks noGrp="1"/>
          </p:cNvSpPr>
          <p:nvPr>
            <p:ph idx="1"/>
          </p:nvPr>
        </p:nvSpPr>
        <p:spPr>
          <a:xfrm>
            <a:off x="323528" y="1124744"/>
            <a:ext cx="8651304" cy="4389120"/>
          </a:xfrm>
        </p:spPr>
        <p:txBody>
          <a:bodyPr>
            <a:noAutofit/>
          </a:bodyPr>
          <a:lstStyle/>
          <a:p>
            <a:r>
              <a:rPr lang="zh-CN" altLang="en-US" sz="3200" b="1" dirty="0"/>
              <a:t>一组进程处于死锁状态是指：每一个进程都在等待被另一个进程所占有的、不能抢占的资源。例如，</a:t>
            </a:r>
            <a:endParaRPr lang="en-US" altLang="zh-CN" sz="3200" b="1" dirty="0"/>
          </a:p>
          <a:p>
            <a:pPr lvl="1"/>
            <a:r>
              <a:rPr lang="zh-CN" altLang="en-US" sz="3200" b="1" dirty="0"/>
              <a:t>存在</a:t>
            </a:r>
            <a:r>
              <a:rPr lang="en-US" altLang="zh-CN" sz="3200" b="1" dirty="0"/>
              <a:t>n</a:t>
            </a:r>
            <a:r>
              <a:rPr lang="zh-CN" altLang="en-US" sz="3200" b="1" dirty="0"/>
              <a:t>个进程</a:t>
            </a:r>
            <a:r>
              <a:rPr lang="en-US" altLang="zh-CN" sz="3200" b="1" dirty="0"/>
              <a:t>P1, P2, …, </a:t>
            </a:r>
            <a:r>
              <a:rPr lang="en-US" altLang="zh-CN" sz="3200" b="1" dirty="0" err="1"/>
              <a:t>Pn</a:t>
            </a:r>
            <a:endParaRPr lang="en-US" altLang="zh-CN" sz="3200" b="1" dirty="0"/>
          </a:p>
          <a:p>
            <a:pPr lvl="1"/>
            <a:r>
              <a:rPr lang="zh-CN" altLang="en-US" sz="3200" b="1" dirty="0"/>
              <a:t>进程</a:t>
            </a:r>
            <a:r>
              <a:rPr lang="en-US" altLang="zh-CN" sz="3200" b="1" dirty="0"/>
              <a:t>Pi</a:t>
            </a:r>
            <a:r>
              <a:rPr lang="zh-CN" altLang="en-US" sz="3200" b="1" dirty="0"/>
              <a:t>因为申请不到资源</a:t>
            </a:r>
            <a:r>
              <a:rPr lang="en-US" altLang="zh-CN" sz="3200" b="1" dirty="0" err="1"/>
              <a:t>Ri</a:t>
            </a:r>
            <a:r>
              <a:rPr lang="zh-CN" altLang="en-US" sz="3200" b="1" dirty="0"/>
              <a:t>而处于等待状态</a:t>
            </a:r>
            <a:endParaRPr lang="en-US" altLang="zh-CN" sz="3200" b="1" dirty="0"/>
          </a:p>
          <a:p>
            <a:pPr lvl="1"/>
            <a:r>
              <a:rPr lang="zh-CN" altLang="en-US" sz="3200" b="1" dirty="0"/>
              <a:t>而</a:t>
            </a:r>
            <a:r>
              <a:rPr lang="en-US" altLang="zh-CN" sz="3200" b="1" dirty="0" err="1"/>
              <a:t>Ri</a:t>
            </a:r>
            <a:r>
              <a:rPr lang="zh-CN" altLang="en-US" sz="3200" b="1" dirty="0"/>
              <a:t>又被</a:t>
            </a:r>
            <a:r>
              <a:rPr lang="en-US" altLang="zh-CN" sz="3200" b="1" dirty="0"/>
              <a:t>Pi+1</a:t>
            </a:r>
            <a:r>
              <a:rPr lang="zh-CN" altLang="en-US" sz="3200" b="1" dirty="0"/>
              <a:t>占有，</a:t>
            </a:r>
            <a:r>
              <a:rPr lang="en-US" altLang="zh-CN" sz="3200" b="1" dirty="0" err="1"/>
              <a:t>Rn</a:t>
            </a:r>
            <a:r>
              <a:rPr lang="zh-CN" altLang="en-US" sz="3200" b="1" dirty="0"/>
              <a:t>被</a:t>
            </a:r>
            <a:r>
              <a:rPr lang="en-US" altLang="zh-CN" sz="3200" b="1" dirty="0"/>
              <a:t>P1</a:t>
            </a:r>
            <a:r>
              <a:rPr lang="zh-CN" altLang="en-US" sz="3200" b="1" dirty="0"/>
              <a:t>占有</a:t>
            </a:r>
            <a:endParaRPr lang="en-US" altLang="zh-CN" sz="3200" b="1" dirty="0"/>
          </a:p>
          <a:p>
            <a:pPr lvl="1"/>
            <a:r>
              <a:rPr lang="zh-CN" altLang="en-US" sz="3200" b="1" dirty="0"/>
              <a:t>显然，这</a:t>
            </a:r>
            <a:r>
              <a:rPr lang="en-US" altLang="zh-CN" sz="3200" b="1" dirty="0"/>
              <a:t>n</a:t>
            </a:r>
            <a:r>
              <a:rPr lang="zh-CN" altLang="en-US" sz="3200" b="1" dirty="0"/>
              <a:t>个进程的等待状态永远不能结束，这</a:t>
            </a:r>
            <a:r>
              <a:rPr lang="en-US" altLang="zh-CN" sz="3200" b="1" dirty="0"/>
              <a:t>n</a:t>
            </a:r>
            <a:r>
              <a:rPr lang="zh-CN" altLang="en-US" sz="3200" b="1" dirty="0"/>
              <a:t>个进程就处于死锁状态 </a:t>
            </a:r>
          </a:p>
        </p:txBody>
      </p:sp>
    </p:spTree>
    <p:extLst>
      <p:ext uri="{BB962C8B-B14F-4D97-AF65-F5344CB8AC3E}">
        <p14:creationId xmlns="" xmlns:p14="http://schemas.microsoft.com/office/powerpoint/2010/main" val="12978986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死锁产生的四个必要条件</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pPr lvl="0" fontAlgn="base">
              <a:spcBef>
                <a:spcPts val="0"/>
              </a:spcBef>
            </a:pPr>
            <a:r>
              <a:rPr lang="zh-CN" altLang="en-US" sz="3200" b="1" dirty="0">
                <a:solidFill>
                  <a:srgbClr val="FF0000"/>
                </a:solidFill>
              </a:rPr>
              <a:t>互斥条件</a:t>
            </a:r>
            <a:r>
              <a:rPr lang="en-US" altLang="zh-CN" sz="3200" b="1" dirty="0"/>
              <a:t>: </a:t>
            </a:r>
            <a:r>
              <a:rPr lang="zh-CN" altLang="en-US" sz="3200" b="1" dirty="0"/>
              <a:t>进程应互斥使用资源，任一时刻一个资源仅为一个进程独占</a:t>
            </a:r>
          </a:p>
          <a:p>
            <a:pPr lvl="0" fontAlgn="base">
              <a:spcBef>
                <a:spcPts val="0"/>
              </a:spcBef>
            </a:pPr>
            <a:r>
              <a:rPr lang="zh-CN" altLang="en-US" sz="3200" b="1" dirty="0">
                <a:solidFill>
                  <a:srgbClr val="FF0000"/>
                </a:solidFill>
              </a:rPr>
              <a:t>占有和等待条件</a:t>
            </a:r>
            <a:r>
              <a:rPr lang="en-US" altLang="zh-CN" sz="3200" b="1" dirty="0"/>
              <a:t>: </a:t>
            </a:r>
            <a:r>
              <a:rPr lang="zh-CN" altLang="en-US" sz="3200" b="1" dirty="0"/>
              <a:t>一个进程请求资源得不到满足而等待时，不释放已占有的资源</a:t>
            </a:r>
            <a:endParaRPr lang="en-US" altLang="zh-CN" sz="3200" b="1" dirty="0"/>
          </a:p>
          <a:p>
            <a:pPr lvl="0" fontAlgn="base">
              <a:spcBef>
                <a:spcPts val="0"/>
              </a:spcBef>
            </a:pPr>
            <a:r>
              <a:rPr lang="zh-CN" altLang="en-US" sz="3200" b="1" dirty="0">
                <a:solidFill>
                  <a:srgbClr val="FF0000"/>
                </a:solidFill>
              </a:rPr>
              <a:t>不剥夺条件</a:t>
            </a:r>
            <a:r>
              <a:rPr lang="en-US" altLang="zh-CN" sz="3200" b="1" dirty="0"/>
              <a:t>: </a:t>
            </a:r>
            <a:r>
              <a:rPr lang="zh-CN" altLang="en-US" sz="3200" b="1" dirty="0"/>
              <a:t>任一进程不能从另一进程那里抢夺资源</a:t>
            </a:r>
            <a:endParaRPr lang="en-US" altLang="zh-CN" sz="3200" b="1" dirty="0"/>
          </a:p>
          <a:p>
            <a:pPr lvl="0" fontAlgn="base">
              <a:spcBef>
                <a:spcPts val="0"/>
              </a:spcBef>
            </a:pPr>
            <a:r>
              <a:rPr lang="zh-CN" altLang="en-US" sz="3200" b="1" dirty="0">
                <a:solidFill>
                  <a:srgbClr val="FF0000"/>
                </a:solidFill>
              </a:rPr>
              <a:t>循环等待条件</a:t>
            </a:r>
            <a:r>
              <a:rPr lang="en-US" altLang="zh-CN" sz="3200" b="1" dirty="0"/>
              <a:t>: </a:t>
            </a:r>
            <a:r>
              <a:rPr lang="zh-CN" altLang="en-US" sz="3200" b="1" dirty="0"/>
              <a:t>存在一个循环等待链，每一个进程分别等待它前一个进程所持有的资源</a:t>
            </a:r>
          </a:p>
        </p:txBody>
      </p:sp>
    </p:spTree>
    <p:extLst>
      <p:ext uri="{BB962C8B-B14F-4D97-AF65-F5344CB8AC3E}">
        <p14:creationId xmlns="" xmlns:p14="http://schemas.microsoft.com/office/powerpoint/2010/main" val="347040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536" y="0"/>
            <a:ext cx="7772400" cy="1143000"/>
          </a:xfrm>
        </p:spPr>
        <p:txBody>
          <a:bodyPr/>
          <a:lstStyle/>
          <a:p>
            <a:pPr eaLnBrk="1" hangingPunct="1"/>
            <a:r>
              <a:rPr lang="zh-CN" altLang="en-US" dirty="0" smtClean="0">
                <a:latin typeface="华文新魏" pitchFamily="2" charset="-122"/>
                <a:ea typeface="华文新魏" pitchFamily="2" charset="-122"/>
              </a:rPr>
              <a:t>优先数算法举例</a:t>
            </a:r>
          </a:p>
        </p:txBody>
      </p:sp>
      <p:sp>
        <p:nvSpPr>
          <p:cNvPr id="31747" name="Rectangle 3"/>
          <p:cNvSpPr>
            <a:spLocks noGrp="1" noChangeArrowheads="1"/>
          </p:cNvSpPr>
          <p:nvPr>
            <p:ph type="body" idx="1"/>
          </p:nvPr>
        </p:nvSpPr>
        <p:spPr>
          <a:xfrm>
            <a:off x="685800" y="990600"/>
            <a:ext cx="8229600" cy="5867400"/>
          </a:xfrm>
        </p:spPr>
        <p:txBody>
          <a:bodyPr/>
          <a:lstStyle/>
          <a:p>
            <a:pPr eaLnBrk="1" hangingPunct="1">
              <a:lnSpc>
                <a:spcPct val="90000"/>
              </a:lnSpc>
              <a:buFontTx/>
              <a:buNone/>
            </a:pPr>
            <a:r>
              <a:rPr lang="en-US" altLang="zh-CN" sz="2800" dirty="0" smtClean="0">
                <a:latin typeface="仿宋_GB2312" pitchFamily="49" charset="-122"/>
                <a:ea typeface="仿宋_GB2312" pitchFamily="49" charset="-122"/>
              </a:rPr>
              <a:t> </a:t>
            </a:r>
            <a:r>
              <a:rPr lang="zh-CN" altLang="en-US" sz="2800" dirty="0" smtClean="0">
                <a:latin typeface="仿宋" pitchFamily="49" charset="-122"/>
                <a:ea typeface="仿宋" pitchFamily="49" charset="-122"/>
              </a:rPr>
              <a:t>设有</a:t>
            </a:r>
            <a:r>
              <a:rPr lang="en-US" altLang="zh-CN" sz="2800" dirty="0" smtClean="0">
                <a:latin typeface="仿宋" pitchFamily="49" charset="-122"/>
                <a:ea typeface="仿宋" pitchFamily="49" charset="-122"/>
              </a:rPr>
              <a:t>4</a:t>
            </a:r>
            <a:r>
              <a:rPr lang="zh-CN" altLang="en-US" sz="2800" dirty="0" smtClean="0">
                <a:latin typeface="仿宋" pitchFamily="49" charset="-122"/>
                <a:ea typeface="仿宋" pitchFamily="49" charset="-122"/>
              </a:rPr>
              <a:t>个进程</a:t>
            </a:r>
            <a:r>
              <a:rPr lang="en-US" altLang="zh-CN" sz="2800" dirty="0" smtClean="0">
                <a:latin typeface="仿宋" pitchFamily="49" charset="-122"/>
                <a:ea typeface="仿宋" pitchFamily="49" charset="-122"/>
              </a:rPr>
              <a:t>p1</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p2</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p3</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p4</a:t>
            </a:r>
            <a:r>
              <a:rPr lang="zh-CN" altLang="en-US" sz="2800" dirty="0" smtClean="0">
                <a:latin typeface="仿宋" pitchFamily="49" charset="-122"/>
                <a:ea typeface="仿宋" pitchFamily="49" charset="-122"/>
              </a:rPr>
              <a:t>四个进程同时依次进入就绪队列，进程的优先级</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优先数越大优先级越低</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和需要的</a:t>
            </a:r>
            <a:r>
              <a:rPr lang="en-US" altLang="zh-CN" sz="2800" dirty="0" smtClean="0">
                <a:latin typeface="仿宋" pitchFamily="49" charset="-122"/>
                <a:ea typeface="仿宋" pitchFamily="49" charset="-122"/>
              </a:rPr>
              <a:t>CPU</a:t>
            </a:r>
            <a:r>
              <a:rPr lang="zh-CN" altLang="en-US" sz="2800" dirty="0" smtClean="0">
                <a:latin typeface="仿宋" pitchFamily="49" charset="-122"/>
                <a:ea typeface="仿宋" pitchFamily="49" charset="-122"/>
              </a:rPr>
              <a:t>时间</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单位毫秒</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如下</a:t>
            </a:r>
            <a:r>
              <a:rPr lang="en-US" altLang="zh-CN" sz="2800" dirty="0" smtClean="0">
                <a:latin typeface="仿宋" pitchFamily="49" charset="-122"/>
                <a:ea typeface="仿宋" pitchFamily="49" charset="-122"/>
              </a:rPr>
              <a:t>:p1-3/20</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p2-2/5</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p3-1/8</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p4- 3/ 13</a:t>
            </a:r>
            <a:r>
              <a:rPr lang="zh-CN" altLang="en-US" sz="2800" dirty="0" smtClean="0">
                <a:latin typeface="仿宋" pitchFamily="49" charset="-122"/>
                <a:ea typeface="仿宋" pitchFamily="49" charset="-122"/>
              </a:rPr>
              <a:t>。</a:t>
            </a:r>
          </a:p>
          <a:p>
            <a:pPr algn="just" eaLnBrk="1" hangingPunct="1">
              <a:lnSpc>
                <a:spcPct val="90000"/>
              </a:lnSpc>
              <a:buNone/>
            </a:pPr>
            <a:r>
              <a:rPr lang="zh-CN" altLang="en-US" sz="2800" dirty="0" smtClean="0">
                <a:latin typeface="仿宋" pitchFamily="49" charset="-122"/>
                <a:ea typeface="仿宋" pitchFamily="49" charset="-122"/>
                <a:cs typeface="Times New Roman" pitchFamily="18" charset="0"/>
              </a:rPr>
              <a:t>采用非抢占式优先级调度算法时的执行次序：</a:t>
            </a:r>
          </a:p>
          <a:p>
            <a:pPr algn="just" eaLnBrk="1" hangingPunct="1">
              <a:lnSpc>
                <a:spcPct val="90000"/>
              </a:lnSpc>
              <a:buNone/>
            </a:pPr>
            <a:r>
              <a:rPr lang="en-US" altLang="zh-CN" sz="2800" dirty="0" smtClean="0">
                <a:latin typeface="仿宋" pitchFamily="49" charset="-122"/>
                <a:ea typeface="仿宋" pitchFamily="49" charset="-122"/>
                <a:cs typeface="Times New Roman" pitchFamily="18" charset="0"/>
              </a:rPr>
              <a:t>P3-&gt;p2-&gt;p1-&gt;p4</a:t>
            </a:r>
          </a:p>
          <a:p>
            <a:pPr algn="just" eaLnBrk="1" hangingPunct="1">
              <a:lnSpc>
                <a:spcPct val="90000"/>
              </a:lnSpc>
              <a:buNone/>
            </a:pPr>
            <a:r>
              <a:rPr lang="zh-CN" altLang="en-US" sz="2800" dirty="0" smtClean="0">
                <a:latin typeface="仿宋" pitchFamily="49" charset="-122"/>
                <a:ea typeface="仿宋" pitchFamily="49" charset="-122"/>
                <a:cs typeface="Times New Roman" pitchFamily="18" charset="0"/>
              </a:rPr>
              <a:t>各进程等待时间：</a:t>
            </a:r>
            <a:r>
              <a:rPr lang="en-US" altLang="zh-CN" sz="2800" dirty="0" smtClean="0">
                <a:latin typeface="仿宋" pitchFamily="49" charset="-122"/>
                <a:ea typeface="仿宋" pitchFamily="49" charset="-122"/>
                <a:cs typeface="Times New Roman" pitchFamily="18" charset="0"/>
              </a:rPr>
              <a:t>p1:13; p2:8; p3:0 ; p4:33</a:t>
            </a:r>
          </a:p>
          <a:p>
            <a:pPr algn="just" eaLnBrk="1" hangingPunct="1">
              <a:lnSpc>
                <a:spcPct val="90000"/>
              </a:lnSpc>
              <a:buNone/>
            </a:pPr>
            <a:r>
              <a:rPr lang="zh-CN" altLang="en-US" sz="2800" dirty="0" smtClean="0">
                <a:latin typeface="仿宋" pitchFamily="49" charset="-122"/>
                <a:ea typeface="仿宋" pitchFamily="49" charset="-122"/>
                <a:cs typeface="Times New Roman" pitchFamily="18" charset="0"/>
              </a:rPr>
              <a:t>平均等待时间：</a:t>
            </a:r>
            <a:r>
              <a:rPr lang="en-US" altLang="zh-CN" sz="2800" dirty="0" smtClean="0">
                <a:latin typeface="仿宋" pitchFamily="49" charset="-122"/>
                <a:ea typeface="仿宋" pitchFamily="49" charset="-122"/>
                <a:cs typeface="Times New Roman" pitchFamily="18" charset="0"/>
              </a:rPr>
              <a:t>(13+8+0+33)/4=13.5ms</a:t>
            </a:r>
            <a:endParaRPr lang="zh-CN" altLang="en-US" sz="2800" dirty="0" smtClean="0">
              <a:latin typeface="仿宋" pitchFamily="49" charset="-122"/>
              <a:ea typeface="仿宋" pitchFamily="49" charset="-122"/>
              <a:cs typeface="Times New Roman" pitchFamily="18" charset="0"/>
            </a:endParaRPr>
          </a:p>
          <a:p>
            <a:pPr algn="just" eaLnBrk="1" hangingPunct="1">
              <a:lnSpc>
                <a:spcPct val="90000"/>
              </a:lnSpc>
              <a:buNone/>
            </a:pPr>
            <a:endParaRPr lang="zh-CN" altLang="en-US" sz="2800" dirty="0" smtClean="0">
              <a:latin typeface="宋体" charset="-122"/>
              <a:cs typeface="Times New Roman" pitchFamily="18" charset="0"/>
            </a:endParaRPr>
          </a:p>
          <a:p>
            <a:pPr eaLnBrk="1" hangingPunct="1">
              <a:lnSpc>
                <a:spcPct val="90000"/>
              </a:lnSpc>
            </a:pPr>
            <a:endParaRPr lang="en-US" altLang="zh-CN" sz="2800"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死锁的防止</a:t>
            </a:r>
            <a:endParaRPr lang="en-US" altLang="zh-CN" dirty="0">
              <a:latin typeface="华文新魏" panose="02010800040101010101" pitchFamily="2" charset="-122"/>
            </a:endParaRPr>
          </a:p>
        </p:txBody>
      </p:sp>
      <p:sp>
        <p:nvSpPr>
          <p:cNvPr id="1236995" name="Rectangle 3"/>
          <p:cNvSpPr>
            <a:spLocks noGrp="1"/>
          </p:cNvSpPr>
          <p:nvPr>
            <p:ph idx="1"/>
          </p:nvPr>
        </p:nvSpPr>
        <p:spPr>
          <a:xfrm>
            <a:off x="467544" y="1124744"/>
            <a:ext cx="8229600" cy="4525963"/>
          </a:xfrm>
        </p:spPr>
        <p:txBody>
          <a:bodyPr>
            <a:noAutofit/>
          </a:bodyPr>
          <a:lstStyle/>
          <a:p>
            <a:r>
              <a:rPr lang="zh-CN" altLang="en-US" sz="3200" b="1" dirty="0"/>
              <a:t>破坏四个必要条件之一，死锁就可防止</a:t>
            </a:r>
            <a:endParaRPr lang="en-US" altLang="zh-CN" sz="3200" b="1" dirty="0"/>
          </a:p>
          <a:p>
            <a:r>
              <a:rPr lang="zh-CN" altLang="en-US" sz="3200" b="1" dirty="0"/>
              <a:t>破坏第一个条件，把独占型资源改造成共享性资源，使资源可同时访问而不是互斥使用。这是一个简单的办法，但对许多资源往往是不能做到的</a:t>
            </a:r>
            <a:endParaRPr lang="en-US" altLang="zh-CN" sz="3200" b="1" dirty="0"/>
          </a:p>
          <a:p>
            <a:r>
              <a:rPr lang="zh-CN" altLang="en-US" sz="3200" b="1" dirty="0"/>
              <a:t>采用剥夺式调度方法可以破坏第三个条件，但剥夺式调度方法目前只适用于对主存资源和处理器资源的分配，而不适用于所有资源</a:t>
            </a:r>
            <a:endParaRPr lang="en-US" altLang="zh-CN" sz="3200" b="1" dirty="0"/>
          </a:p>
        </p:txBody>
      </p:sp>
    </p:spTree>
    <p:extLst>
      <p:ext uri="{BB962C8B-B14F-4D97-AF65-F5344CB8AC3E}">
        <p14:creationId xmlns="" xmlns:p14="http://schemas.microsoft.com/office/powerpoint/2010/main" val="7732582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银行家算法</a:t>
            </a:r>
            <a:endParaRPr lang="en-US" altLang="zh-CN" dirty="0">
              <a:latin typeface="华文新魏" panose="02010800040101010101" pitchFamily="2" charset="-122"/>
            </a:endParaRPr>
          </a:p>
        </p:txBody>
      </p:sp>
      <p:sp>
        <p:nvSpPr>
          <p:cNvPr id="1236995" name="Rectangle 3"/>
          <p:cNvSpPr>
            <a:spLocks noGrp="1"/>
          </p:cNvSpPr>
          <p:nvPr>
            <p:ph idx="1"/>
          </p:nvPr>
        </p:nvSpPr>
        <p:spPr>
          <a:xfrm>
            <a:off x="395536" y="1124744"/>
            <a:ext cx="8363272" cy="4389120"/>
          </a:xfrm>
        </p:spPr>
        <p:txBody>
          <a:bodyPr>
            <a:noAutofit/>
          </a:bodyPr>
          <a:lstStyle/>
          <a:p>
            <a:r>
              <a:rPr lang="zh-CN" altLang="en-US" sz="3600" b="1" dirty="0"/>
              <a:t>银行家算法：借钱给有偿还能力的客户</a:t>
            </a:r>
            <a:endParaRPr lang="en-US" altLang="zh-CN" sz="3600" b="1" dirty="0"/>
          </a:p>
          <a:p>
            <a:pPr lvl="1"/>
            <a:r>
              <a:rPr lang="zh-CN" altLang="en-US" sz="3400" b="1" dirty="0"/>
              <a:t>系统首先检查申请者对资源的最大需求量，如果现存的资源可以满足它的最大需求量时，就满足当前的申请</a:t>
            </a:r>
            <a:endParaRPr lang="en-US" altLang="zh-CN" sz="3400" b="1" dirty="0"/>
          </a:p>
          <a:p>
            <a:pPr lvl="1"/>
            <a:r>
              <a:rPr lang="zh-CN" altLang="en-US" sz="3400" b="1" dirty="0"/>
              <a:t>换言之，仅仅在申请者可能无条件地归还它所申请的全部资源时，才分配资源给它</a:t>
            </a:r>
          </a:p>
          <a:p>
            <a:endParaRPr lang="zh-CN" altLang="en-US" sz="3600" b="1" dirty="0"/>
          </a:p>
        </p:txBody>
      </p:sp>
    </p:spTree>
    <p:extLst>
      <p:ext uri="{BB962C8B-B14F-4D97-AF65-F5344CB8AC3E}">
        <p14:creationId xmlns="" xmlns:p14="http://schemas.microsoft.com/office/powerpoint/2010/main" val="15495136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467544" y="0"/>
            <a:ext cx="8229600" cy="1252537"/>
          </a:xfrm>
        </p:spPr>
        <p:txBody>
          <a:bodyPr>
            <a:normAutofit/>
          </a:bodyPr>
          <a:lstStyle/>
          <a:p>
            <a:r>
              <a:rPr lang="zh-CN" altLang="en-US" dirty="0">
                <a:latin typeface="华文新魏" panose="02010800040101010101" pitchFamily="2" charset="-122"/>
              </a:rPr>
              <a:t>银行家算法</a:t>
            </a:r>
            <a:r>
              <a:rPr lang="en-US" altLang="zh-CN" dirty="0">
                <a:latin typeface="华文新魏" panose="02010800040101010101" pitchFamily="2" charset="-122"/>
              </a:rPr>
              <a:t>(</a:t>
            </a:r>
            <a:r>
              <a:rPr lang="zh-CN" altLang="en-US" dirty="0">
                <a:latin typeface="华文新魏" panose="02010800040101010101" pitchFamily="2" charset="-122"/>
              </a:rPr>
              <a:t>例</a:t>
            </a:r>
            <a:r>
              <a:rPr lang="en-US" altLang="zh-CN" dirty="0">
                <a:latin typeface="华文新魏" panose="02010800040101010101" pitchFamily="2" charset="-122"/>
              </a:rPr>
              <a:t>)</a:t>
            </a:r>
          </a:p>
        </p:txBody>
      </p:sp>
      <p:sp>
        <p:nvSpPr>
          <p:cNvPr id="1236995" name="Rectangle 3"/>
          <p:cNvSpPr>
            <a:spLocks noGrp="1"/>
          </p:cNvSpPr>
          <p:nvPr>
            <p:ph type="body" sz="half" idx="1"/>
          </p:nvPr>
        </p:nvSpPr>
        <p:spPr>
          <a:xfrm>
            <a:off x="395536" y="1124744"/>
            <a:ext cx="8258204" cy="4451362"/>
          </a:xfrm>
        </p:spPr>
        <p:txBody>
          <a:bodyPr>
            <a:noAutofit/>
          </a:bodyPr>
          <a:lstStyle/>
          <a:p>
            <a:r>
              <a:rPr lang="zh-CN" altLang="en-US" sz="3200" b="1" dirty="0">
                <a:latin typeface="+mn-ea"/>
              </a:rPr>
              <a:t>为了进一步说明这种算法，考虑下面的例子。假设系统有三个进程</a:t>
            </a:r>
            <a:r>
              <a:rPr lang="en-US" altLang="zh-CN" sz="3200" b="1" dirty="0">
                <a:latin typeface="+mn-ea"/>
              </a:rPr>
              <a:t>P, Q, R</a:t>
            </a:r>
            <a:r>
              <a:rPr lang="zh-CN" altLang="en-US" sz="3200" b="1" dirty="0">
                <a:latin typeface="+mn-ea"/>
              </a:rPr>
              <a:t>，系统只有一类资源共</a:t>
            </a:r>
            <a:r>
              <a:rPr lang="en-US" altLang="zh-CN" sz="3200" b="1" dirty="0">
                <a:latin typeface="+mn-ea"/>
              </a:rPr>
              <a:t>10</a:t>
            </a:r>
            <a:r>
              <a:rPr lang="zh-CN" altLang="en-US" sz="3200" b="1" dirty="0">
                <a:latin typeface="+mn-ea"/>
              </a:rPr>
              <a:t>个，目前分配情况如下</a:t>
            </a:r>
            <a:r>
              <a:rPr lang="zh-CN" altLang="en-US" sz="3200" dirty="0">
                <a:latin typeface="+mn-ea"/>
              </a:rPr>
              <a:t>：</a:t>
            </a:r>
          </a:p>
          <a:p>
            <a:endParaRPr lang="zh-CN" altLang="en-US" sz="3200" b="1" dirty="0">
              <a:solidFill>
                <a:schemeClr val="accent1"/>
              </a:solidFill>
              <a:latin typeface="+mn-ea"/>
            </a:endParaRPr>
          </a:p>
        </p:txBody>
      </p:sp>
      <p:graphicFrame>
        <p:nvGraphicFramePr>
          <p:cNvPr id="4" name="表格 3"/>
          <p:cNvGraphicFramePr>
            <a:graphicFrameLocks noGrp="1"/>
          </p:cNvGraphicFramePr>
          <p:nvPr/>
        </p:nvGraphicFramePr>
        <p:xfrm>
          <a:off x="1187624" y="3068960"/>
          <a:ext cx="6500857" cy="2194560"/>
        </p:xfrm>
        <a:graphic>
          <a:graphicData uri="http://schemas.openxmlformats.org/drawingml/2006/table">
            <a:tbl>
              <a:tblPr/>
              <a:tblGrid>
                <a:gridCol w="1872199">
                  <a:extLst>
                    <a:ext uri="{9D8B030D-6E8A-4147-A177-3AD203B41FA5}">
                      <a16:colId xmlns="" xmlns:a16="http://schemas.microsoft.com/office/drawing/2014/main" val="20000"/>
                    </a:ext>
                  </a:extLst>
                </a:gridCol>
                <a:gridCol w="2084541">
                  <a:extLst>
                    <a:ext uri="{9D8B030D-6E8A-4147-A177-3AD203B41FA5}">
                      <a16:colId xmlns="" xmlns:a16="http://schemas.microsoft.com/office/drawing/2014/main" val="20001"/>
                    </a:ext>
                  </a:extLst>
                </a:gridCol>
                <a:gridCol w="2544117">
                  <a:extLst>
                    <a:ext uri="{9D8B030D-6E8A-4147-A177-3AD203B41FA5}">
                      <a16:colId xmlns="" xmlns:a16="http://schemas.microsoft.com/office/drawing/2014/main" val="20002"/>
                    </a:ext>
                  </a:extLst>
                </a:gridCol>
              </a:tblGrid>
              <a:tr h="0">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已占资源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还需要申请数</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4</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4</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Q</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2</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2</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2</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7</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16514723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395536" y="0"/>
            <a:ext cx="8229600" cy="1252537"/>
          </a:xfrm>
        </p:spPr>
        <p:txBody>
          <a:bodyPr>
            <a:normAutofit/>
          </a:bodyPr>
          <a:lstStyle/>
          <a:p>
            <a:r>
              <a:rPr lang="zh-CN" altLang="en-US" dirty="0">
                <a:latin typeface="华文新魏" panose="02010800040101010101" pitchFamily="2" charset="-122"/>
              </a:rPr>
              <a:t>银行家算法</a:t>
            </a:r>
            <a:r>
              <a:rPr lang="en-US" altLang="zh-CN" dirty="0">
                <a:latin typeface="华文新魏" panose="02010800040101010101" pitchFamily="2" charset="-122"/>
              </a:rPr>
              <a:t>(</a:t>
            </a:r>
            <a:r>
              <a:rPr lang="zh-CN" altLang="en-US" dirty="0">
                <a:latin typeface="华文新魏" panose="02010800040101010101" pitchFamily="2" charset="-122"/>
              </a:rPr>
              <a:t>例</a:t>
            </a:r>
            <a:r>
              <a:rPr lang="en-US" altLang="zh-CN" dirty="0">
                <a:latin typeface="华文新魏" panose="02010800040101010101" pitchFamily="2" charset="-122"/>
              </a:rPr>
              <a:t>)</a:t>
            </a:r>
          </a:p>
        </p:txBody>
      </p:sp>
      <p:sp>
        <p:nvSpPr>
          <p:cNvPr id="1236995" name="Rectangle 3"/>
          <p:cNvSpPr>
            <a:spLocks noGrp="1"/>
          </p:cNvSpPr>
          <p:nvPr>
            <p:ph type="body" sz="half" idx="1"/>
          </p:nvPr>
        </p:nvSpPr>
        <p:spPr>
          <a:xfrm>
            <a:off x="477722" y="5082974"/>
            <a:ext cx="8501122" cy="1210455"/>
          </a:xfrm>
        </p:spPr>
        <p:txBody>
          <a:bodyPr>
            <a:noAutofit/>
          </a:bodyPr>
          <a:lstStyle/>
          <a:p>
            <a:pPr>
              <a:spcBef>
                <a:spcPts val="0"/>
              </a:spcBef>
            </a:pPr>
            <a:r>
              <a:rPr lang="en-US" altLang="zh-CN" sz="3200" b="1" dirty="0">
                <a:latin typeface="+mn-ea"/>
              </a:rPr>
              <a:t>P</a:t>
            </a:r>
            <a:r>
              <a:rPr lang="zh-CN" altLang="en-US" sz="3200" b="1" dirty="0">
                <a:latin typeface="+mn-ea"/>
              </a:rPr>
              <a:t>或者</a:t>
            </a:r>
            <a:r>
              <a:rPr lang="en-US" altLang="zh-CN" sz="3200" b="1" dirty="0">
                <a:latin typeface="+mn-ea"/>
              </a:rPr>
              <a:t>R</a:t>
            </a:r>
            <a:r>
              <a:rPr lang="zh-CN" altLang="en-US" sz="3200" b="1" dirty="0">
                <a:latin typeface="+mn-ea"/>
              </a:rPr>
              <a:t>再申请资源时，不能分配，因为现在只剩下</a:t>
            </a:r>
            <a:r>
              <a:rPr lang="en-US" altLang="zh-CN" sz="3200" b="1" dirty="0">
                <a:latin typeface="+mn-ea"/>
              </a:rPr>
              <a:t>2</a:t>
            </a:r>
            <a:r>
              <a:rPr lang="zh-CN" altLang="en-US" sz="3200" b="1" dirty="0">
                <a:latin typeface="+mn-ea"/>
              </a:rPr>
              <a:t>个资源，不能满足它们的最大需求</a:t>
            </a:r>
            <a:endParaRPr lang="en-US" altLang="zh-CN" sz="3200" b="1" dirty="0">
              <a:latin typeface="+mn-ea"/>
            </a:endParaRPr>
          </a:p>
          <a:p>
            <a:pPr marL="0" indent="0">
              <a:spcBef>
                <a:spcPts val="0"/>
              </a:spcBef>
              <a:buNone/>
            </a:pPr>
            <a:endParaRPr lang="en-US" altLang="zh-CN" sz="3200" b="1" dirty="0">
              <a:latin typeface="+mn-ea"/>
            </a:endParaRPr>
          </a:p>
        </p:txBody>
      </p:sp>
      <p:graphicFrame>
        <p:nvGraphicFramePr>
          <p:cNvPr id="4" name="表格 3"/>
          <p:cNvGraphicFramePr>
            <a:graphicFrameLocks noGrp="1"/>
          </p:cNvGraphicFramePr>
          <p:nvPr/>
        </p:nvGraphicFramePr>
        <p:xfrm>
          <a:off x="3419872" y="3107085"/>
          <a:ext cx="5256584" cy="1828800"/>
        </p:xfrm>
        <a:graphic>
          <a:graphicData uri="http://schemas.openxmlformats.org/drawingml/2006/table">
            <a:tbl>
              <a:tblPr/>
              <a:tblGrid>
                <a:gridCol w="1101981">
                  <a:extLst>
                    <a:ext uri="{9D8B030D-6E8A-4147-A177-3AD203B41FA5}">
                      <a16:colId xmlns="" xmlns:a16="http://schemas.microsoft.com/office/drawing/2014/main" val="20000"/>
                    </a:ext>
                  </a:extLst>
                </a:gridCol>
                <a:gridCol w="1812917">
                  <a:extLst>
                    <a:ext uri="{9D8B030D-6E8A-4147-A177-3AD203B41FA5}">
                      <a16:colId xmlns="" xmlns:a16="http://schemas.microsoft.com/office/drawing/2014/main" val="20001"/>
                    </a:ext>
                  </a:extLst>
                </a:gridCol>
                <a:gridCol w="2341686">
                  <a:extLst>
                    <a:ext uri="{9D8B030D-6E8A-4147-A177-3AD203B41FA5}">
                      <a16:colId xmlns="" xmlns:a16="http://schemas.microsoft.com/office/drawing/2014/main" val="20002"/>
                    </a:ext>
                  </a:extLst>
                </a:gridCol>
              </a:tblGrid>
              <a:tr h="0">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已占资源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还需要申请数</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P</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4</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4</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Q</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R</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rgbClr val="FF0000"/>
                          </a:solidFill>
                          <a:latin typeface="+mn-ea"/>
                          <a:ea typeface="+mn-ea"/>
                          <a:cs typeface="+mn-cs"/>
                        </a:rPr>
                        <a:t>3</a:t>
                      </a:r>
                      <a:endParaRPr kumimoji="0" lang="zh-CN" altLang="en-US" sz="2400" b="1" kern="1200" dirty="0">
                        <a:solidFill>
                          <a:srgbClr val="FF0000"/>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rgbClr val="FF0000"/>
                          </a:solidFill>
                          <a:latin typeface="+mn-ea"/>
                          <a:ea typeface="+mn-ea"/>
                          <a:cs typeface="+mn-cs"/>
                        </a:rPr>
                        <a:t>6</a:t>
                      </a:r>
                      <a:endParaRPr kumimoji="0" lang="zh-CN" altLang="en-US" sz="2400" b="1" kern="1200" dirty="0">
                        <a:solidFill>
                          <a:srgbClr val="FF0000"/>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5" name="表格 4"/>
          <p:cNvGraphicFramePr>
            <a:graphicFrameLocks noGrp="1"/>
          </p:cNvGraphicFramePr>
          <p:nvPr/>
        </p:nvGraphicFramePr>
        <p:xfrm>
          <a:off x="438845" y="1124744"/>
          <a:ext cx="5256584" cy="1828800"/>
        </p:xfrm>
        <a:graphic>
          <a:graphicData uri="http://schemas.openxmlformats.org/drawingml/2006/table">
            <a:tbl>
              <a:tblPr/>
              <a:tblGrid>
                <a:gridCol w="1101981">
                  <a:extLst>
                    <a:ext uri="{9D8B030D-6E8A-4147-A177-3AD203B41FA5}">
                      <a16:colId xmlns="" xmlns:a16="http://schemas.microsoft.com/office/drawing/2014/main" val="20000"/>
                    </a:ext>
                  </a:extLst>
                </a:gridCol>
                <a:gridCol w="1812917">
                  <a:extLst>
                    <a:ext uri="{9D8B030D-6E8A-4147-A177-3AD203B41FA5}">
                      <a16:colId xmlns="" xmlns:a16="http://schemas.microsoft.com/office/drawing/2014/main" val="20001"/>
                    </a:ext>
                  </a:extLst>
                </a:gridCol>
                <a:gridCol w="2341686">
                  <a:extLst>
                    <a:ext uri="{9D8B030D-6E8A-4147-A177-3AD203B41FA5}">
                      <a16:colId xmlns="" xmlns:a16="http://schemas.microsoft.com/office/drawing/2014/main" val="20002"/>
                    </a:ext>
                  </a:extLst>
                </a:gridCol>
              </a:tblGrid>
              <a:tr h="0">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已占资源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还需要申请数</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P</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5</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3</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Q</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R</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7</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2" name="文本框 1"/>
          <p:cNvSpPr txBox="1"/>
          <p:nvPr/>
        </p:nvSpPr>
        <p:spPr>
          <a:xfrm>
            <a:off x="5724128" y="1144866"/>
            <a:ext cx="2746648" cy="954107"/>
          </a:xfrm>
          <a:prstGeom prst="rect">
            <a:avLst/>
          </a:prstGeom>
          <a:noFill/>
        </p:spPr>
        <p:txBody>
          <a:bodyPr wrap="square" rtlCol="0">
            <a:spAutoFit/>
          </a:bodyPr>
          <a:lstStyle/>
          <a:p>
            <a:r>
              <a:rPr lang="zh-CN" altLang="en-US" sz="2800" b="1" dirty="0">
                <a:latin typeface="+mn-ea"/>
              </a:rPr>
              <a:t>对</a:t>
            </a:r>
            <a:r>
              <a:rPr lang="en-US" altLang="zh-CN" sz="2800" b="1" dirty="0">
                <a:latin typeface="+mn-ea"/>
              </a:rPr>
              <a:t>P</a:t>
            </a:r>
            <a:r>
              <a:rPr lang="zh-CN" altLang="en-US" sz="2800" b="1" dirty="0">
                <a:latin typeface="+mn-ea"/>
              </a:rPr>
              <a:t>执行分配</a:t>
            </a:r>
            <a:endParaRPr lang="en-US" altLang="zh-CN" sz="2800" b="1" dirty="0">
              <a:latin typeface="+mn-ea"/>
            </a:endParaRPr>
          </a:p>
          <a:p>
            <a:r>
              <a:rPr lang="zh-CN" altLang="en-US" sz="2800" b="1" dirty="0">
                <a:latin typeface="+mn-ea"/>
              </a:rPr>
              <a:t>剩余资源</a:t>
            </a:r>
            <a:r>
              <a:rPr lang="en-US" altLang="zh-CN" sz="2800" b="1" dirty="0">
                <a:latin typeface="+mn-ea"/>
              </a:rPr>
              <a:t>1</a:t>
            </a:r>
            <a:endParaRPr lang="zh-CN" altLang="en-US" sz="2800" b="1" dirty="0">
              <a:latin typeface="+mn-ea"/>
            </a:endParaRPr>
          </a:p>
        </p:txBody>
      </p:sp>
      <p:sp>
        <p:nvSpPr>
          <p:cNvPr id="7" name="文本框 6"/>
          <p:cNvSpPr txBox="1"/>
          <p:nvPr/>
        </p:nvSpPr>
        <p:spPr>
          <a:xfrm>
            <a:off x="1187624" y="3107085"/>
            <a:ext cx="2746648" cy="954107"/>
          </a:xfrm>
          <a:prstGeom prst="rect">
            <a:avLst/>
          </a:prstGeom>
          <a:noFill/>
        </p:spPr>
        <p:txBody>
          <a:bodyPr wrap="square" rtlCol="0">
            <a:spAutoFit/>
          </a:bodyPr>
          <a:lstStyle/>
          <a:p>
            <a:r>
              <a:rPr lang="zh-CN" altLang="en-US" sz="2800" b="1" dirty="0">
                <a:latin typeface="+mn-ea"/>
              </a:rPr>
              <a:t>对</a:t>
            </a:r>
            <a:r>
              <a:rPr lang="en-US" altLang="zh-CN" sz="2800" b="1" dirty="0">
                <a:latin typeface="+mn-ea"/>
              </a:rPr>
              <a:t>R</a:t>
            </a:r>
            <a:r>
              <a:rPr lang="zh-CN" altLang="en-US" sz="2800" b="1" dirty="0">
                <a:latin typeface="+mn-ea"/>
              </a:rPr>
              <a:t>执行分配</a:t>
            </a:r>
            <a:endParaRPr lang="en-US" altLang="zh-CN" sz="2800" b="1" dirty="0">
              <a:latin typeface="+mn-ea"/>
            </a:endParaRPr>
          </a:p>
          <a:p>
            <a:r>
              <a:rPr lang="zh-CN" altLang="en-US" sz="2800" b="1" dirty="0">
                <a:latin typeface="+mn-ea"/>
              </a:rPr>
              <a:t>剩余资源</a:t>
            </a:r>
            <a:r>
              <a:rPr lang="en-US" altLang="zh-CN" sz="2800" b="1" dirty="0">
                <a:latin typeface="+mn-ea"/>
              </a:rPr>
              <a:t>1</a:t>
            </a:r>
            <a:endParaRPr lang="zh-CN" altLang="en-US" sz="2800" b="1" dirty="0">
              <a:latin typeface="+mn-ea"/>
            </a:endParaRPr>
          </a:p>
        </p:txBody>
      </p:sp>
    </p:spTree>
    <p:extLst>
      <p:ext uri="{BB962C8B-B14F-4D97-AF65-F5344CB8AC3E}">
        <p14:creationId xmlns="" xmlns:p14="http://schemas.microsoft.com/office/powerpoint/2010/main" val="3906861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6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P spid="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628800"/>
            <a:ext cx="8229600" cy="1722710"/>
          </a:xfrm>
        </p:spPr>
        <p:txBody>
          <a:bodyPr/>
          <a:lstStyle/>
          <a:p>
            <a:r>
              <a:rPr lang="zh-CN" altLang="en-US" dirty="0" smtClean="0"/>
              <a:t>银行家算法的详细描述，大家可以看看这篇博文：</a:t>
            </a:r>
            <a:r>
              <a:rPr lang="en-US" altLang="zh-CN" dirty="0" smtClean="0"/>
              <a:t>https://www.cnblogs.com/wkfvawl/p/11929508.html</a:t>
            </a:r>
            <a:endParaRPr lang="zh-CN" altLang="en-US"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r>
              <a:rPr lang="zh-CN" altLang="en-US" sz="2800" b="1" dirty="0"/>
              <a:t>解决死锁问题的另一条途径是死锁检测方法</a:t>
            </a:r>
            <a:endParaRPr lang="en-US" altLang="zh-CN" sz="2800" b="1" dirty="0"/>
          </a:p>
          <a:p>
            <a:r>
              <a:rPr lang="zh-CN" altLang="en-US" sz="2800" b="1" dirty="0"/>
              <a:t>这种方法对资源的分配不加限制，但系统定时运行一个“死锁检测”程序，判断系统内是否已出现死锁，若检测到死锁则设法加以解除</a:t>
            </a:r>
          </a:p>
          <a:p>
            <a:endParaRPr lang="zh-CN" altLang="en-US" sz="2800" b="1" dirty="0">
              <a:solidFill>
                <a:schemeClr val="accent1"/>
              </a:solidFill>
            </a:endParaRPr>
          </a:p>
        </p:txBody>
      </p:sp>
    </p:spTree>
    <p:extLst>
      <p:ext uri="{BB962C8B-B14F-4D97-AF65-F5344CB8AC3E}">
        <p14:creationId xmlns="" xmlns:p14="http://schemas.microsoft.com/office/powerpoint/2010/main" val="36249700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pPr>
              <a:lnSpc>
                <a:spcPts val="3600"/>
              </a:lnSpc>
            </a:pPr>
            <a:r>
              <a:rPr lang="zh-CN" altLang="en-US" sz="2800" b="1" dirty="0"/>
              <a:t>检测的一种方法：可设置两张表格来记录进程使用资源的情况</a:t>
            </a:r>
            <a:endParaRPr lang="en-US" altLang="zh-CN" sz="2800" b="1" dirty="0"/>
          </a:p>
          <a:p>
            <a:pPr>
              <a:lnSpc>
                <a:spcPts val="3600"/>
              </a:lnSpc>
            </a:pPr>
            <a:r>
              <a:rPr lang="zh-CN" altLang="en-US" sz="2800" b="1" dirty="0"/>
              <a:t>等待资源表记录每个被阻塞进程等待的资源</a:t>
            </a:r>
            <a:endParaRPr lang="en-US" altLang="zh-CN" sz="2800" b="1" dirty="0"/>
          </a:p>
          <a:p>
            <a:pPr>
              <a:lnSpc>
                <a:spcPts val="3600"/>
              </a:lnSpc>
            </a:pPr>
            <a:r>
              <a:rPr lang="zh-CN" altLang="en-US" sz="2800" b="1" dirty="0"/>
              <a:t>占用资源表记录每个进程占有的资源</a:t>
            </a:r>
            <a:endParaRPr lang="en-US" altLang="zh-CN" sz="2800" b="1" dirty="0"/>
          </a:p>
          <a:p>
            <a:pPr>
              <a:lnSpc>
                <a:spcPts val="3600"/>
              </a:lnSpc>
            </a:pPr>
            <a:r>
              <a:rPr lang="zh-CN" altLang="en-US" sz="2800" b="1" dirty="0"/>
              <a:t>进程申请资源时，先查该资源是否为其它进程所占用；若资源空闲，则把该资源分配给申请者且登入占用资源表；否则，则登入进程等待资源表</a:t>
            </a:r>
          </a:p>
          <a:p>
            <a:pPr>
              <a:lnSpc>
                <a:spcPts val="3600"/>
              </a:lnSpc>
            </a:pPr>
            <a:endParaRPr lang="zh-CN" altLang="en-US" sz="2800" b="1" dirty="0"/>
          </a:p>
        </p:txBody>
      </p:sp>
    </p:spTree>
    <p:extLst>
      <p:ext uri="{BB962C8B-B14F-4D97-AF65-F5344CB8AC3E}">
        <p14:creationId xmlns="" xmlns:p14="http://schemas.microsoft.com/office/powerpoint/2010/main" val="12260834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395536" y="0"/>
            <a:ext cx="8229600" cy="1252537"/>
          </a:xfrm>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graphicFrame>
        <p:nvGraphicFramePr>
          <p:cNvPr id="4" name="表格 3"/>
          <p:cNvGraphicFramePr>
            <a:graphicFrameLocks noGrp="1"/>
          </p:cNvGraphicFramePr>
          <p:nvPr/>
        </p:nvGraphicFramePr>
        <p:xfrm>
          <a:off x="785786" y="2214554"/>
          <a:ext cx="3357586" cy="3840480"/>
        </p:xfrm>
        <a:graphic>
          <a:graphicData uri="http://schemas.openxmlformats.org/drawingml/2006/table">
            <a:tbl>
              <a:tblPr/>
              <a:tblGrid>
                <a:gridCol w="1678793">
                  <a:extLst>
                    <a:ext uri="{9D8B030D-6E8A-4147-A177-3AD203B41FA5}">
                      <a16:colId xmlns="" xmlns:a16="http://schemas.microsoft.com/office/drawing/2014/main" val="20000"/>
                    </a:ext>
                  </a:extLst>
                </a:gridCol>
                <a:gridCol w="1678793">
                  <a:extLst>
                    <a:ext uri="{9D8B030D-6E8A-4147-A177-3AD203B41FA5}">
                      <a16:colId xmlns="" xmlns:a16="http://schemas.microsoft.com/office/drawing/2014/main" val="20001"/>
                    </a:ext>
                  </a:extLst>
                </a:gridCol>
              </a:tblGrid>
              <a:tr h="0">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占用进程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r4</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P4</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r5</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P5</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0">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aphicFrame>
        <p:nvGraphicFramePr>
          <p:cNvPr id="5" name="表格 4"/>
          <p:cNvGraphicFramePr>
            <a:graphicFrameLocks noGrp="1"/>
          </p:cNvGraphicFramePr>
          <p:nvPr/>
        </p:nvGraphicFramePr>
        <p:xfrm>
          <a:off x="4786314" y="2714620"/>
          <a:ext cx="3357586" cy="2743200"/>
        </p:xfrm>
        <a:graphic>
          <a:graphicData uri="http://schemas.openxmlformats.org/drawingml/2006/table">
            <a:tbl>
              <a:tblPr/>
              <a:tblGrid>
                <a:gridCol w="1643074">
                  <a:extLst>
                    <a:ext uri="{9D8B030D-6E8A-4147-A177-3AD203B41FA5}">
                      <a16:colId xmlns="" xmlns:a16="http://schemas.microsoft.com/office/drawing/2014/main" val="20000"/>
                    </a:ext>
                  </a:extLst>
                </a:gridCol>
                <a:gridCol w="1714512">
                  <a:extLst>
                    <a:ext uri="{9D8B030D-6E8A-4147-A177-3AD203B41FA5}">
                      <a16:colId xmlns="" xmlns:a16="http://schemas.microsoft.com/office/drawing/2014/main" val="20001"/>
                    </a:ext>
                  </a:extLst>
                </a:gridCol>
              </a:tblGrid>
              <a:tr h="0">
                <a:tc>
                  <a:txBody>
                    <a:bodyPr/>
                    <a:lstStyle/>
                    <a:p>
                      <a:pPr marL="0" marR="0" algn="ctr" rtl="0" eaLnBrk="1" latinLnBrk="0" hangingPunct="1">
                        <a:spcBef>
                          <a:spcPts val="0"/>
                        </a:spcBef>
                        <a:spcAft>
                          <a:spcPts val="0"/>
                        </a:spcAft>
                      </a:pPr>
                      <a:r>
                        <a:rPr kumimoji="0" lang="zh-CN" altLang="en-US" sz="3000" b="1" kern="1200" dirty="0">
                          <a:solidFill>
                            <a:schemeClr val="tx1"/>
                          </a:solidFill>
                          <a:latin typeface="+mn-lt"/>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zh-CN" altLang="en-US" sz="3000" b="1" kern="1200" dirty="0">
                          <a:solidFill>
                            <a:schemeClr val="tx1"/>
                          </a:solidFill>
                          <a:latin typeface="+mn-lt"/>
                          <a:ea typeface="+mn-ea"/>
                          <a:cs typeface="+mn-cs"/>
                        </a:rPr>
                        <a:t>等待资源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r1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r2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P3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r3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330867541"/>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539552" y="0"/>
            <a:ext cx="8229600" cy="1252537"/>
          </a:xfrm>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sp>
        <p:nvSpPr>
          <p:cNvPr id="1236995" name="Rectangle 3"/>
          <p:cNvSpPr>
            <a:spLocks noGrp="1"/>
          </p:cNvSpPr>
          <p:nvPr>
            <p:ph type="body" sz="half" idx="1"/>
          </p:nvPr>
        </p:nvSpPr>
        <p:spPr>
          <a:xfrm>
            <a:off x="395536" y="1052736"/>
            <a:ext cx="8535892" cy="4810855"/>
          </a:xfrm>
        </p:spPr>
        <p:txBody>
          <a:bodyPr>
            <a:noAutofit/>
          </a:bodyPr>
          <a:lstStyle/>
          <a:p>
            <a:pPr>
              <a:lnSpc>
                <a:spcPts val="3600"/>
              </a:lnSpc>
            </a:pPr>
            <a:r>
              <a:rPr lang="zh-CN" altLang="en-US" sz="3200" b="1" dirty="0"/>
              <a:t>死锁检测程序定时检测这两张表，若有进程</a:t>
            </a:r>
            <a:r>
              <a:rPr lang="en-US" altLang="zh-CN" sz="3200" b="1" dirty="0"/>
              <a:t>Pi</a:t>
            </a:r>
            <a:r>
              <a:rPr lang="zh-CN" altLang="en-US" sz="3200" b="1" dirty="0"/>
              <a:t>等待资源</a:t>
            </a:r>
            <a:r>
              <a:rPr lang="en-US" altLang="zh-CN" sz="3200" b="1" dirty="0" err="1"/>
              <a:t>rk</a:t>
            </a:r>
            <a:r>
              <a:rPr lang="zh-CN" altLang="en-US" sz="3200" b="1" dirty="0"/>
              <a:t>，且</a:t>
            </a:r>
            <a:r>
              <a:rPr lang="en-US" altLang="zh-CN" sz="3200" b="1" dirty="0" err="1"/>
              <a:t>rk</a:t>
            </a:r>
            <a:r>
              <a:rPr lang="zh-CN" altLang="en-US" sz="3200" b="1" dirty="0"/>
              <a:t>被进程</a:t>
            </a:r>
            <a:r>
              <a:rPr lang="en-US" altLang="zh-CN" sz="3200" b="1" dirty="0" err="1"/>
              <a:t>Pj</a:t>
            </a:r>
            <a:r>
              <a:rPr lang="zh-CN" altLang="en-US" sz="3200" b="1" dirty="0"/>
              <a:t>占用，则说</a:t>
            </a:r>
            <a:r>
              <a:rPr lang="en-US" altLang="zh-CN" sz="3200" b="1" dirty="0"/>
              <a:t>Pi</a:t>
            </a:r>
            <a:r>
              <a:rPr lang="zh-CN" altLang="en-US" sz="3200" b="1" dirty="0"/>
              <a:t>和</a:t>
            </a:r>
            <a:r>
              <a:rPr lang="en-US" altLang="zh-CN" sz="3200" b="1" dirty="0" err="1"/>
              <a:t>Pj</a:t>
            </a:r>
            <a:r>
              <a:rPr lang="zh-CN" altLang="en-US" sz="3200" b="1" dirty="0"/>
              <a:t>具有“等待占用关系”，记为</a:t>
            </a:r>
            <a:r>
              <a:rPr lang="en-US" altLang="zh-CN" sz="3200" b="1" dirty="0"/>
              <a:t>W(Pi, </a:t>
            </a:r>
            <a:r>
              <a:rPr lang="en-US" altLang="zh-CN" sz="3200" b="1" dirty="0" err="1"/>
              <a:t>Pj</a:t>
            </a:r>
            <a:r>
              <a:rPr lang="en-US" altLang="zh-CN" sz="3200" b="1" dirty="0"/>
              <a:t>)</a:t>
            </a:r>
          </a:p>
          <a:p>
            <a:pPr>
              <a:lnSpc>
                <a:spcPts val="3600"/>
              </a:lnSpc>
            </a:pPr>
            <a:r>
              <a:rPr lang="zh-CN" altLang="en-US" sz="3200" b="1" dirty="0"/>
              <a:t>死锁检测程序反复检测这两张表，可以列出所有的“等待占用关系”</a:t>
            </a:r>
            <a:endParaRPr lang="en-US" altLang="zh-CN" sz="3200" b="1" dirty="0"/>
          </a:p>
          <a:p>
            <a:pPr>
              <a:lnSpc>
                <a:spcPts val="3600"/>
              </a:lnSpc>
            </a:pPr>
            <a:r>
              <a:rPr lang="zh-CN" altLang="en-US" sz="3200" b="1" dirty="0"/>
              <a:t>如果出现</a:t>
            </a:r>
            <a:r>
              <a:rPr lang="en-US" altLang="zh-CN" sz="3200" b="1" dirty="0"/>
              <a:t>W(Pi, </a:t>
            </a:r>
            <a:r>
              <a:rPr lang="en-US" altLang="zh-CN" sz="3200" b="1" dirty="0" err="1"/>
              <a:t>Pj</a:t>
            </a:r>
            <a:r>
              <a:rPr lang="en-US" altLang="zh-CN" sz="3200" b="1" dirty="0"/>
              <a:t>), W(</a:t>
            </a:r>
            <a:r>
              <a:rPr lang="en-US" altLang="zh-CN" sz="3200" b="1" dirty="0" err="1"/>
              <a:t>Pj</a:t>
            </a:r>
            <a:r>
              <a:rPr lang="en-US" altLang="zh-CN" sz="3200" b="1" dirty="0"/>
              <a:t>, </a:t>
            </a:r>
            <a:r>
              <a:rPr lang="en-US" altLang="zh-CN" sz="3200" b="1" dirty="0" err="1"/>
              <a:t>Pk</a:t>
            </a:r>
            <a:r>
              <a:rPr lang="en-US" altLang="zh-CN" sz="3200" b="1" dirty="0"/>
              <a:t>), ……, W(Pm, </a:t>
            </a:r>
            <a:r>
              <a:rPr lang="en-US" altLang="zh-CN" sz="3200" b="1" dirty="0" err="1"/>
              <a:t>Pn</a:t>
            </a:r>
            <a:r>
              <a:rPr lang="en-US" altLang="zh-CN" sz="3200" b="1" dirty="0"/>
              <a:t>), W(</a:t>
            </a:r>
            <a:r>
              <a:rPr lang="en-US" altLang="zh-CN" sz="3200" b="1" dirty="0" err="1"/>
              <a:t>Pn</a:t>
            </a:r>
            <a:r>
              <a:rPr lang="en-US" altLang="zh-CN" sz="3200" b="1" dirty="0"/>
              <a:t>, Pi)</a:t>
            </a:r>
            <a:r>
              <a:rPr lang="zh-CN" altLang="en-US" sz="3200" b="1" dirty="0"/>
              <a:t>时，显然，系统中存在一组循环等待资源的进程：</a:t>
            </a:r>
            <a:r>
              <a:rPr lang="en-US" altLang="zh-CN" sz="3200" b="1" dirty="0"/>
              <a:t>Pi, </a:t>
            </a:r>
            <a:r>
              <a:rPr lang="en-US" altLang="zh-CN" sz="3200" b="1" dirty="0" err="1"/>
              <a:t>Pj</a:t>
            </a:r>
            <a:r>
              <a:rPr lang="en-US" altLang="zh-CN" sz="3200" b="1" dirty="0"/>
              <a:t>, </a:t>
            </a:r>
            <a:r>
              <a:rPr lang="en-US" altLang="zh-CN" sz="3200" b="1" dirty="0" err="1"/>
              <a:t>Pk</a:t>
            </a:r>
            <a:r>
              <a:rPr lang="en-US" altLang="zh-CN" sz="3200" b="1" dirty="0"/>
              <a:t>, ……, Pm, </a:t>
            </a:r>
            <a:r>
              <a:rPr lang="en-US" altLang="zh-CN" sz="3200" b="1" dirty="0" err="1"/>
              <a:t>Pn</a:t>
            </a:r>
            <a:r>
              <a:rPr lang="zh-CN" altLang="en-US" sz="3200" b="1" dirty="0"/>
              <a:t>，也就是说出现了死锁</a:t>
            </a:r>
          </a:p>
        </p:txBody>
      </p:sp>
    </p:spTree>
    <p:extLst>
      <p:ext uri="{BB962C8B-B14F-4D97-AF65-F5344CB8AC3E}">
        <p14:creationId xmlns="" xmlns:p14="http://schemas.microsoft.com/office/powerpoint/2010/main" val="86647756"/>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395536" y="-243408"/>
            <a:ext cx="8229600" cy="1252537"/>
          </a:xfrm>
        </p:spPr>
        <p:txBody>
          <a:bodyPr>
            <a:normAutofit/>
          </a:bodyPr>
          <a:lstStyle/>
          <a:p>
            <a:r>
              <a:rPr lang="zh-CN" altLang="en-US" dirty="0">
                <a:latin typeface="华文新魏" panose="02010800040101010101" pitchFamily="2" charset="-122"/>
              </a:rPr>
              <a:t>死锁检测的数据结构</a:t>
            </a:r>
            <a:endParaRPr lang="en-US" altLang="zh-CN" dirty="0">
              <a:latin typeface="华文新魏" panose="02010800040101010101" pitchFamily="2" charset="-122"/>
            </a:endParaRPr>
          </a:p>
        </p:txBody>
      </p:sp>
      <p:sp>
        <p:nvSpPr>
          <p:cNvPr id="1236995" name="Rectangle 3"/>
          <p:cNvSpPr>
            <a:spLocks noGrp="1"/>
          </p:cNvSpPr>
          <p:nvPr>
            <p:ph type="body" sz="half" idx="1"/>
          </p:nvPr>
        </p:nvSpPr>
        <p:spPr>
          <a:xfrm>
            <a:off x="395536" y="764704"/>
            <a:ext cx="8501122" cy="4451362"/>
          </a:xfrm>
        </p:spPr>
        <p:txBody>
          <a:bodyPr>
            <a:noAutofit/>
          </a:bodyPr>
          <a:lstStyle/>
          <a:p>
            <a:pPr>
              <a:lnSpc>
                <a:spcPts val="3600"/>
              </a:lnSpc>
            </a:pPr>
            <a:r>
              <a:rPr lang="zh-CN" altLang="en-US" sz="3000" b="1" dirty="0"/>
              <a:t>把两张表格中记录的进程使用和等待资源的情况用一个矩阵</a:t>
            </a:r>
            <a:r>
              <a:rPr lang="en-US" altLang="zh-CN" sz="3000" b="1" dirty="0"/>
              <a:t>A</a:t>
            </a:r>
            <a:r>
              <a:rPr lang="zh-CN" altLang="en-US" sz="3000" b="1" dirty="0"/>
              <a:t>来表示</a:t>
            </a:r>
          </a:p>
          <a:p>
            <a:pPr>
              <a:lnSpc>
                <a:spcPts val="3600"/>
              </a:lnSpc>
            </a:pPr>
            <a:endParaRPr lang="en-US" altLang="zh-CN" sz="3000" b="1" dirty="0">
              <a:solidFill>
                <a:schemeClr val="accent1"/>
              </a:solidFill>
            </a:endParaRPr>
          </a:p>
          <a:p>
            <a:pPr>
              <a:lnSpc>
                <a:spcPts val="3600"/>
              </a:lnSpc>
            </a:pPr>
            <a:endParaRPr lang="zh-CN" altLang="en-US" sz="3000" b="1" dirty="0">
              <a:solidFill>
                <a:schemeClr val="accent1"/>
              </a:solidFill>
            </a:endParaRPr>
          </a:p>
        </p:txBody>
      </p:sp>
      <p:graphicFrame>
        <p:nvGraphicFramePr>
          <p:cNvPr id="4" name="表格 3"/>
          <p:cNvGraphicFramePr>
            <a:graphicFrameLocks noGrp="1"/>
          </p:cNvGraphicFramePr>
          <p:nvPr/>
        </p:nvGraphicFramePr>
        <p:xfrm>
          <a:off x="827584" y="2060848"/>
          <a:ext cx="7706393" cy="3268411"/>
        </p:xfrm>
        <a:graphic>
          <a:graphicData uri="http://schemas.openxmlformats.org/drawingml/2006/table">
            <a:tbl>
              <a:tblPr/>
              <a:tblGrid>
                <a:gridCol w="1540917">
                  <a:extLst>
                    <a:ext uri="{9D8B030D-6E8A-4147-A177-3AD203B41FA5}">
                      <a16:colId xmlns="" xmlns:a16="http://schemas.microsoft.com/office/drawing/2014/main" val="20000"/>
                    </a:ext>
                  </a:extLst>
                </a:gridCol>
                <a:gridCol w="1540917">
                  <a:extLst>
                    <a:ext uri="{9D8B030D-6E8A-4147-A177-3AD203B41FA5}">
                      <a16:colId xmlns="" xmlns:a16="http://schemas.microsoft.com/office/drawing/2014/main" val="20001"/>
                    </a:ext>
                  </a:extLst>
                </a:gridCol>
                <a:gridCol w="1540917">
                  <a:extLst>
                    <a:ext uri="{9D8B030D-6E8A-4147-A177-3AD203B41FA5}">
                      <a16:colId xmlns="" xmlns:a16="http://schemas.microsoft.com/office/drawing/2014/main" val="20002"/>
                    </a:ext>
                  </a:extLst>
                </a:gridCol>
                <a:gridCol w="1541821">
                  <a:extLst>
                    <a:ext uri="{9D8B030D-6E8A-4147-A177-3AD203B41FA5}">
                      <a16:colId xmlns="" xmlns:a16="http://schemas.microsoft.com/office/drawing/2014/main" val="20003"/>
                    </a:ext>
                  </a:extLst>
                </a:gridCol>
                <a:gridCol w="1541821">
                  <a:extLst>
                    <a:ext uri="{9D8B030D-6E8A-4147-A177-3AD203B41FA5}">
                      <a16:colId xmlns="" xmlns:a16="http://schemas.microsoft.com/office/drawing/2014/main" val="20004"/>
                    </a:ext>
                  </a:extLst>
                </a:gridCol>
              </a:tblGrid>
              <a:tr h="1073851">
                <a:tc>
                  <a:txBody>
                    <a:bodyPr/>
                    <a:lstStyle/>
                    <a:p>
                      <a:pPr marL="0" marR="0" algn="ctr">
                        <a:spcBef>
                          <a:spcPts val="0"/>
                        </a:spcBef>
                        <a:spcAft>
                          <a:spcPts val="0"/>
                        </a:spcAft>
                      </a:pP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Pn</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b11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b12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b21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b22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marL="0" marR="0" algn="ctr">
                        <a:spcBef>
                          <a:spcPts val="0"/>
                        </a:spcBef>
                        <a:spcAft>
                          <a:spcPts val="0"/>
                        </a:spcAft>
                      </a:pPr>
                      <a:r>
                        <a:rPr lang="en-US" sz="3000" b="1" kern="100" dirty="0" err="1">
                          <a:latin typeface="仿宋" panose="02010609060101010101" pitchFamily="49" charset="-122"/>
                          <a:ea typeface="仿宋" panose="02010609060101010101" pitchFamily="49" charset="-122"/>
                        </a:rPr>
                        <a:t>Pn</a:t>
                      </a:r>
                      <a:endParaRPr 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bn1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5" name="矩形 4"/>
          <p:cNvSpPr/>
          <p:nvPr/>
        </p:nvSpPr>
        <p:spPr>
          <a:xfrm>
            <a:off x="1509076" y="2643182"/>
            <a:ext cx="1000132"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进程</a:t>
            </a:r>
          </a:p>
        </p:txBody>
      </p:sp>
      <p:sp>
        <p:nvSpPr>
          <p:cNvPr id="6" name="矩形 5"/>
          <p:cNvSpPr/>
          <p:nvPr/>
        </p:nvSpPr>
        <p:spPr>
          <a:xfrm>
            <a:off x="651820" y="3071810"/>
            <a:ext cx="1000132"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进程</a:t>
            </a:r>
          </a:p>
        </p:txBody>
      </p:sp>
      <p:cxnSp>
        <p:nvCxnSpPr>
          <p:cNvPr id="8" name="直接连接符 7"/>
          <p:cNvCxnSpPr/>
          <p:nvPr/>
        </p:nvCxnSpPr>
        <p:spPr>
          <a:xfrm>
            <a:off x="866134" y="2714620"/>
            <a:ext cx="1500198"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4696" y="2714620"/>
            <a:ext cx="928694" cy="785818"/>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442346">
            <a:off x="1224919" y="2893543"/>
            <a:ext cx="1000132"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A[</a:t>
            </a:r>
            <a:r>
              <a:rPr lang="en-US" altLang="zh-CN" sz="2400" dirty="0" err="1">
                <a:solidFill>
                  <a:schemeClr val="tx1"/>
                </a:solidFill>
              </a:rPr>
              <a:t>bij</a:t>
            </a:r>
            <a:r>
              <a:rPr lang="en-US" altLang="zh-CN" sz="2400" dirty="0">
                <a:solidFill>
                  <a:schemeClr val="tx1"/>
                </a:solidFill>
              </a:rPr>
              <a:t>]</a:t>
            </a:r>
            <a:endParaRPr lang="zh-CN" altLang="en-US" sz="2400" dirty="0">
              <a:solidFill>
                <a:schemeClr val="tx1"/>
              </a:solidFill>
            </a:endParaRPr>
          </a:p>
        </p:txBody>
      </p:sp>
      <p:sp>
        <p:nvSpPr>
          <p:cNvPr id="18" name="左大括号 17"/>
          <p:cNvSpPr/>
          <p:nvPr/>
        </p:nvSpPr>
        <p:spPr>
          <a:xfrm>
            <a:off x="2198016" y="5588670"/>
            <a:ext cx="214314"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697818" y="5731546"/>
            <a:ext cx="1508747" cy="523220"/>
          </a:xfrm>
          <a:prstGeom prst="rect">
            <a:avLst/>
          </a:prstGeom>
        </p:spPr>
        <p:txBody>
          <a:bodyPr wrap="none">
            <a:spAutoFit/>
          </a:bodyPr>
          <a:lstStyle/>
          <a:p>
            <a:pPr algn="ctr"/>
            <a:r>
              <a:rPr lang="zh-CN" altLang="en-US" sz="2800" b="1" kern="100" dirty="0">
                <a:latin typeface="仿宋" panose="02010609060101010101" pitchFamily="49" charset="-122"/>
                <a:ea typeface="仿宋" panose="02010609060101010101" pitchFamily="49" charset="-122"/>
              </a:rPr>
              <a:t>其中</a:t>
            </a:r>
            <a:r>
              <a:rPr lang="en-US" sz="2800" b="1" kern="100" dirty="0" err="1">
                <a:latin typeface="仿宋" panose="02010609060101010101" pitchFamily="49" charset="-122"/>
                <a:ea typeface="仿宋" panose="02010609060101010101" pitchFamily="49" charset="-122"/>
              </a:rPr>
              <a:t>b</a:t>
            </a:r>
            <a:r>
              <a:rPr lang="en-US" sz="2800" b="1" kern="100" baseline="-25000" dirty="0" err="1">
                <a:latin typeface="仿宋" panose="02010609060101010101" pitchFamily="49" charset="-122"/>
                <a:ea typeface="仿宋" panose="02010609060101010101" pitchFamily="49" charset="-122"/>
              </a:rPr>
              <a:t>ij</a:t>
            </a:r>
            <a:r>
              <a:rPr lang="en-US" sz="2800" b="1" kern="100" dirty="0">
                <a:latin typeface="仿宋" panose="02010609060101010101" pitchFamily="49" charset="-122"/>
                <a:ea typeface="仿宋" panose="02010609060101010101" pitchFamily="49" charset="-122"/>
              </a:rPr>
              <a:t>=</a:t>
            </a:r>
          </a:p>
        </p:txBody>
      </p:sp>
      <p:sp>
        <p:nvSpPr>
          <p:cNvPr id="20" name="矩形 19"/>
          <p:cNvSpPr/>
          <p:nvPr/>
        </p:nvSpPr>
        <p:spPr>
          <a:xfrm>
            <a:off x="2483768" y="5517232"/>
            <a:ext cx="5038560" cy="954107"/>
          </a:xfrm>
          <a:prstGeom prst="rect">
            <a:avLst/>
          </a:prstGeom>
        </p:spPr>
        <p:txBody>
          <a:bodyPr wrap="none">
            <a:spAutoFit/>
          </a:bodyPr>
          <a:lstStyle/>
          <a:p>
            <a:pPr algn="ctr"/>
            <a:r>
              <a:rPr lang="en-US" altLang="zh-CN" sz="2800" dirty="0"/>
              <a:t>1      </a:t>
            </a:r>
            <a:r>
              <a:rPr lang="zh-CN" altLang="en-US" sz="2800" dirty="0"/>
              <a:t>当</a:t>
            </a:r>
            <a:r>
              <a:rPr lang="en-US" altLang="zh-CN" sz="2800" dirty="0"/>
              <a:t>Pi</a:t>
            </a:r>
            <a:r>
              <a:rPr lang="zh-CN" altLang="en-US" sz="2800" dirty="0"/>
              <a:t>等待被</a:t>
            </a:r>
            <a:r>
              <a:rPr lang="en-US" altLang="zh-CN" sz="2800" dirty="0" err="1"/>
              <a:t>Pj</a:t>
            </a:r>
            <a:r>
              <a:rPr lang="zh-CN" altLang="en-US" sz="2800" dirty="0"/>
              <a:t>占用的资源时</a:t>
            </a:r>
            <a:endParaRPr lang="en-US" altLang="zh-CN" sz="2800" dirty="0"/>
          </a:p>
          <a:p>
            <a:pPr algn="ctr"/>
            <a:endParaRPr lang="en-US" sz="2800" b="1" kern="100" dirty="0">
              <a:latin typeface="仿宋" panose="02010609060101010101" pitchFamily="49" charset="-122"/>
              <a:ea typeface="仿宋" panose="02010609060101010101" pitchFamily="49" charset="-122"/>
            </a:endParaRPr>
          </a:p>
        </p:txBody>
      </p:sp>
      <p:sp>
        <p:nvSpPr>
          <p:cNvPr id="21" name="矩形 20"/>
          <p:cNvSpPr/>
          <p:nvPr/>
        </p:nvSpPr>
        <p:spPr>
          <a:xfrm>
            <a:off x="2483768" y="5945860"/>
            <a:ext cx="5748690" cy="523220"/>
          </a:xfrm>
          <a:prstGeom prst="rect">
            <a:avLst/>
          </a:prstGeom>
        </p:spPr>
        <p:txBody>
          <a:bodyPr wrap="none">
            <a:spAutoFit/>
          </a:bodyPr>
          <a:lstStyle/>
          <a:p>
            <a:pPr>
              <a:defRPr/>
            </a:pPr>
            <a:r>
              <a:rPr lang="en-US" altLang="zh-CN" sz="2800" dirty="0"/>
              <a:t>0     </a:t>
            </a:r>
            <a:r>
              <a:rPr lang="zh-CN" altLang="en-US" sz="2800" dirty="0"/>
              <a:t>当</a:t>
            </a:r>
            <a:r>
              <a:rPr lang="en-US" altLang="zh-CN" sz="2800" dirty="0"/>
              <a:t>Pi</a:t>
            </a:r>
            <a:r>
              <a:rPr lang="zh-CN" altLang="en-US" sz="2800" dirty="0"/>
              <a:t>与</a:t>
            </a:r>
            <a:r>
              <a:rPr lang="en-US" altLang="zh-CN" sz="2800" dirty="0" err="1"/>
              <a:t>Pj</a:t>
            </a:r>
            <a:r>
              <a:rPr lang="zh-CN" altLang="en-US" sz="2800" dirty="0"/>
              <a:t>不存在等待占用关系时</a:t>
            </a:r>
          </a:p>
        </p:txBody>
      </p:sp>
    </p:spTree>
    <p:extLst>
      <p:ext uri="{BB962C8B-B14F-4D97-AF65-F5344CB8AC3E}">
        <p14:creationId xmlns="" xmlns:p14="http://schemas.microsoft.com/office/powerpoint/2010/main" val="30068506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62000" y="115888"/>
            <a:ext cx="7772400" cy="1143000"/>
          </a:xfrm>
          <a:prstGeom prst="rect">
            <a:avLst/>
          </a:prstGeom>
          <a:noFill/>
          <a:ln w="9525">
            <a:noFill/>
            <a:miter lim="800000"/>
            <a:headEnd/>
            <a:tailEnd/>
          </a:ln>
        </p:spPr>
        <p:txBody>
          <a:bodyPr anchor="ctr"/>
          <a:lstStyle/>
          <a:p>
            <a:pPr algn="ctr"/>
            <a:r>
              <a:rPr lang="zh-CN" altLang="en-US" sz="4800">
                <a:solidFill>
                  <a:schemeClr val="tx2"/>
                </a:solidFill>
                <a:latin typeface="华文新魏" pitchFamily="2" charset="-122"/>
                <a:ea typeface="华文新魏" pitchFamily="2" charset="-122"/>
              </a:rPr>
              <a:t>优先权调度算法</a:t>
            </a:r>
            <a:r>
              <a:rPr lang="en-US" altLang="zh-CN" sz="4800">
                <a:solidFill>
                  <a:schemeClr val="tx2"/>
                </a:solidFill>
                <a:latin typeface="华文新魏" pitchFamily="2" charset="-122"/>
                <a:ea typeface="华文新魏" pitchFamily="2" charset="-122"/>
              </a:rPr>
              <a:t>(2)</a:t>
            </a:r>
          </a:p>
        </p:txBody>
      </p:sp>
      <p:sp>
        <p:nvSpPr>
          <p:cNvPr id="33795" name="Rectangle 3"/>
          <p:cNvSpPr>
            <a:spLocks noChangeArrowheads="1"/>
          </p:cNvSpPr>
          <p:nvPr/>
        </p:nvSpPr>
        <p:spPr bwMode="auto">
          <a:xfrm>
            <a:off x="685800" y="1066800"/>
            <a:ext cx="7696200" cy="4876800"/>
          </a:xfrm>
          <a:prstGeom prst="rect">
            <a:avLst/>
          </a:prstGeom>
          <a:noFill/>
          <a:ln w="9525">
            <a:noFill/>
            <a:miter lim="800000"/>
            <a:headEnd/>
            <a:tailEnd/>
          </a:ln>
        </p:spPr>
        <p:txBody>
          <a:bodyPr/>
          <a:lstStyle/>
          <a:p>
            <a:pPr marL="342900" indent="-342900" algn="just">
              <a:spcBef>
                <a:spcPct val="20000"/>
              </a:spcBef>
            </a:pPr>
            <a:r>
              <a:rPr lang="en-US" altLang="zh-CN" sz="3200" b="1">
                <a:latin typeface="华文新魏" pitchFamily="2" charset="-122"/>
                <a:ea typeface="华文新魏" pitchFamily="2" charset="-122"/>
              </a:rPr>
              <a:t>           </a:t>
            </a:r>
            <a:r>
              <a:rPr lang="zh-CN" altLang="en-US" sz="4000">
                <a:solidFill>
                  <a:schemeClr val="tx2"/>
                </a:solidFill>
                <a:latin typeface="华文新魏" pitchFamily="2" charset="-122"/>
                <a:ea typeface="华文新魏" pitchFamily="2" charset="-122"/>
              </a:rPr>
              <a:t>动态优先数法</a:t>
            </a:r>
            <a:endParaRPr lang="zh-CN" altLang="en-US" sz="3200">
              <a:solidFill>
                <a:schemeClr val="tx2"/>
              </a:solidFill>
              <a:latin typeface="华文新魏" pitchFamily="2" charset="-122"/>
              <a:ea typeface="华文新魏" pitchFamily="2" charset="-122"/>
            </a:endParaRPr>
          </a:p>
          <a:p>
            <a:pPr marL="342900" indent="-342900" algn="just">
              <a:spcBef>
                <a:spcPct val="20000"/>
              </a:spcBef>
            </a:pPr>
            <a:r>
              <a:rPr lang="zh-CN" altLang="en-US" sz="3200">
                <a:latin typeface="华文新魏" pitchFamily="2" charset="-122"/>
                <a:ea typeface="华文新魏" pitchFamily="2" charset="-122"/>
              </a:rPr>
              <a:t>①根据进程占有</a:t>
            </a:r>
            <a:r>
              <a:rPr lang="en-US" altLang="zh-CN" sz="3200">
                <a:latin typeface="华文新魏" pitchFamily="2" charset="-122"/>
                <a:ea typeface="华文新魏" pitchFamily="2" charset="-122"/>
              </a:rPr>
              <a:t>CPU</a:t>
            </a:r>
            <a:r>
              <a:rPr lang="zh-CN" altLang="en-US" sz="3200">
                <a:latin typeface="华文新魏" pitchFamily="2" charset="-122"/>
                <a:ea typeface="华文新魏" pitchFamily="2" charset="-122"/>
              </a:rPr>
              <a:t>时间多少来决定</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当进程占有</a:t>
            </a:r>
            <a:r>
              <a:rPr lang="en-US" altLang="zh-CN" sz="3200">
                <a:latin typeface="华文新魏" pitchFamily="2" charset="-122"/>
                <a:ea typeface="华文新魏" pitchFamily="2" charset="-122"/>
              </a:rPr>
              <a:t>CPU</a:t>
            </a:r>
            <a:r>
              <a:rPr lang="zh-CN" altLang="en-US" sz="3200">
                <a:latin typeface="华文新魏" pitchFamily="2" charset="-122"/>
                <a:ea typeface="华文新魏" pitchFamily="2" charset="-122"/>
              </a:rPr>
              <a:t>时间愈长</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那么，在它被阻塞之后再次获得调度的优先级就越低，反之</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进程获得调度的可能性越大</a:t>
            </a:r>
            <a:r>
              <a:rPr lang="en-US" altLang="zh-CN" sz="3200">
                <a:latin typeface="华文新魏" pitchFamily="2" charset="-122"/>
                <a:ea typeface="华文新魏" pitchFamily="2" charset="-122"/>
              </a:rPr>
              <a:t>;</a:t>
            </a:r>
          </a:p>
          <a:p>
            <a:pPr marL="342900" indent="-342900" algn="just">
              <a:spcBef>
                <a:spcPct val="20000"/>
              </a:spcBef>
            </a:pPr>
            <a:r>
              <a:rPr lang="en-US" altLang="zh-CN" sz="3200">
                <a:latin typeface="华文新魏" pitchFamily="2" charset="-122"/>
                <a:ea typeface="华文新魏" pitchFamily="2" charset="-122"/>
              </a:rPr>
              <a:t>②</a:t>
            </a:r>
            <a:r>
              <a:rPr lang="zh-CN" altLang="en-US" sz="3200">
                <a:latin typeface="华文新魏" pitchFamily="2" charset="-122"/>
                <a:ea typeface="华文新魏" pitchFamily="2" charset="-122"/>
              </a:rPr>
              <a:t>根据进程等待</a:t>
            </a:r>
            <a:r>
              <a:rPr lang="en-US" altLang="zh-CN" sz="3200">
                <a:latin typeface="华文新魏" pitchFamily="2" charset="-122"/>
                <a:ea typeface="华文新魏" pitchFamily="2" charset="-122"/>
              </a:rPr>
              <a:t>CPU</a:t>
            </a:r>
            <a:r>
              <a:rPr lang="zh-CN" altLang="en-US" sz="3200">
                <a:latin typeface="华文新魏" pitchFamily="2" charset="-122"/>
                <a:ea typeface="华文新魏" pitchFamily="2" charset="-122"/>
              </a:rPr>
              <a:t>时间多少来决定</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当进程在就绪队列中等待时间愈长</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那么，在它被阻塞之后再次获得调度的优先级就越高，反之</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进程获得调度的可能性越小。</a:t>
            </a:r>
          </a:p>
          <a:p>
            <a:pPr marL="342900" indent="-342900">
              <a:spcBef>
                <a:spcPct val="20000"/>
              </a:spcBef>
              <a:buFontTx/>
              <a:buChar char="•"/>
            </a:pPr>
            <a:endParaRPr lang="zh-CN" altLang="en-US" sz="3200">
              <a:latin typeface="华文新魏" pitchFamily="2" charset="-122"/>
              <a:ea typeface="华文新魏" pitchFamily="2" charset="-122"/>
            </a:endParaRPr>
          </a:p>
          <a:p>
            <a:pPr marL="342900" indent="-342900">
              <a:spcBef>
                <a:spcPct val="20000"/>
              </a:spcBef>
              <a:buFontTx/>
              <a:buChar char="•"/>
            </a:pPr>
            <a:endParaRPr lang="en-US" altLang="zh-CN" sz="320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467544" y="-243408"/>
            <a:ext cx="8229600" cy="1252537"/>
          </a:xfrm>
        </p:spPr>
        <p:txBody>
          <a:bodyPr>
            <a:normAutofit/>
          </a:bodyPr>
          <a:lstStyle/>
          <a:p>
            <a:r>
              <a:rPr lang="zh-CN" altLang="en-US" dirty="0">
                <a:latin typeface="华文新魏" panose="02010800040101010101" pitchFamily="2" charset="-122"/>
              </a:rPr>
              <a:t>死锁检测的算法</a:t>
            </a:r>
            <a:endParaRPr lang="en-US" altLang="zh-CN" dirty="0">
              <a:latin typeface="华文新魏" panose="02010800040101010101" pitchFamily="2" charset="-122"/>
            </a:endParaRPr>
          </a:p>
        </p:txBody>
      </p:sp>
      <p:sp>
        <p:nvSpPr>
          <p:cNvPr id="1236995" name="Rectangle 3"/>
          <p:cNvSpPr>
            <a:spLocks noGrp="1"/>
          </p:cNvSpPr>
          <p:nvPr>
            <p:ph type="body" sz="half" idx="1"/>
          </p:nvPr>
        </p:nvSpPr>
        <p:spPr>
          <a:xfrm>
            <a:off x="395536" y="908720"/>
            <a:ext cx="8501122" cy="4451362"/>
          </a:xfrm>
        </p:spPr>
        <p:txBody>
          <a:bodyPr>
            <a:noAutofit/>
          </a:bodyPr>
          <a:lstStyle/>
          <a:p>
            <a:pPr>
              <a:spcBef>
                <a:spcPts val="600"/>
              </a:spcBef>
            </a:pPr>
            <a:r>
              <a:rPr lang="zh-CN" altLang="en-US" sz="3200" b="1" dirty="0">
                <a:latin typeface="+mn-ea"/>
              </a:rPr>
              <a:t>死锁检测程序可用</a:t>
            </a:r>
            <a:r>
              <a:rPr lang="en-US" altLang="en-US" sz="3200" b="1" dirty="0" err="1">
                <a:latin typeface="+mn-ea"/>
              </a:rPr>
              <a:t>Warshall</a:t>
            </a:r>
            <a:r>
              <a:rPr lang="zh-CN" altLang="en-US" sz="3200" b="1" dirty="0">
                <a:latin typeface="+mn-ea"/>
              </a:rPr>
              <a:t>的传递闭包算法检测是否有死锁发生，即对矩阵</a:t>
            </a:r>
            <a:r>
              <a:rPr lang="en-US" altLang="en-US" sz="3200" b="1" dirty="0">
                <a:latin typeface="+mn-ea"/>
              </a:rPr>
              <a:t>A</a:t>
            </a:r>
            <a:r>
              <a:rPr lang="zh-CN" altLang="en-US" sz="3200" b="1" dirty="0">
                <a:latin typeface="+mn-ea"/>
              </a:rPr>
              <a:t>构造传递闭包</a:t>
            </a:r>
            <a:r>
              <a:rPr lang="en-US" altLang="en-US" sz="3200" b="1" dirty="0">
                <a:latin typeface="+mn-ea"/>
              </a:rPr>
              <a:t>A*[</a:t>
            </a:r>
            <a:r>
              <a:rPr lang="en-US" altLang="en-US" sz="3200" b="1" dirty="0" err="1">
                <a:latin typeface="+mn-ea"/>
              </a:rPr>
              <a:t>bij</a:t>
            </a:r>
            <a:r>
              <a:rPr lang="en-US" altLang="en-US" sz="3200" b="1" dirty="0">
                <a:latin typeface="+mn-ea"/>
              </a:rPr>
              <a:t>]</a:t>
            </a:r>
          </a:p>
          <a:p>
            <a:pPr>
              <a:spcBef>
                <a:spcPts val="1200"/>
              </a:spcBef>
            </a:pPr>
            <a:r>
              <a:rPr lang="en-US" altLang="en-US" sz="3200" b="1" dirty="0">
                <a:latin typeface="+mn-ea"/>
              </a:rPr>
              <a:t>A*[</a:t>
            </a:r>
            <a:r>
              <a:rPr lang="en-US" altLang="en-US" sz="3200" b="1" dirty="0" err="1">
                <a:latin typeface="+mn-ea"/>
              </a:rPr>
              <a:t>bij</a:t>
            </a:r>
            <a:r>
              <a:rPr lang="en-US" altLang="en-US" sz="3200" b="1" dirty="0">
                <a:latin typeface="+mn-ea"/>
              </a:rPr>
              <a:t>]</a:t>
            </a:r>
            <a:r>
              <a:rPr lang="zh-CN" altLang="en-US" sz="3200" b="1" dirty="0">
                <a:latin typeface="+mn-ea"/>
              </a:rPr>
              <a:t>中的每个</a:t>
            </a:r>
            <a:r>
              <a:rPr lang="en-US" altLang="en-US" sz="3200" b="1" dirty="0" err="1">
                <a:latin typeface="+mn-ea"/>
              </a:rPr>
              <a:t>bij</a:t>
            </a:r>
            <a:r>
              <a:rPr lang="zh-CN" altLang="en-US" sz="3200" b="1" dirty="0">
                <a:latin typeface="+mn-ea"/>
              </a:rPr>
              <a:t>是对</a:t>
            </a:r>
            <a:r>
              <a:rPr lang="en-US" altLang="en-US" sz="3200" b="1" dirty="0">
                <a:latin typeface="+mn-ea"/>
              </a:rPr>
              <a:t>A[</a:t>
            </a:r>
            <a:r>
              <a:rPr lang="en-US" altLang="en-US" sz="3200" b="1" dirty="0" err="1">
                <a:latin typeface="+mn-ea"/>
              </a:rPr>
              <a:t>bij</a:t>
            </a:r>
            <a:r>
              <a:rPr lang="en-US" altLang="en-US" sz="3200" b="1" dirty="0">
                <a:latin typeface="+mn-ea"/>
              </a:rPr>
              <a:t>]</a:t>
            </a:r>
            <a:r>
              <a:rPr lang="zh-CN" altLang="en-US" sz="3200" b="1" dirty="0">
                <a:latin typeface="+mn-ea"/>
              </a:rPr>
              <a:t>执行如下算法：</a:t>
            </a:r>
          </a:p>
          <a:p>
            <a:pPr lvl="1">
              <a:spcBef>
                <a:spcPts val="600"/>
              </a:spcBef>
              <a:buNone/>
            </a:pPr>
            <a:r>
              <a:rPr lang="zh-CN" altLang="en-US" sz="3200" dirty="0">
                <a:latin typeface="+mn-ea"/>
              </a:rPr>
              <a:t>	</a:t>
            </a:r>
            <a:r>
              <a:rPr lang="en-US" altLang="en-US" sz="3200" b="1" dirty="0">
                <a:latin typeface="+mn-ea"/>
              </a:rPr>
              <a:t>for k:=1 to n do </a:t>
            </a:r>
          </a:p>
          <a:p>
            <a:pPr lvl="1">
              <a:spcBef>
                <a:spcPts val="600"/>
              </a:spcBef>
              <a:buNone/>
            </a:pPr>
            <a:r>
              <a:rPr lang="en-US" altLang="en-US" sz="3200" b="1" dirty="0">
                <a:latin typeface="+mn-ea"/>
              </a:rPr>
              <a:t>		for </a:t>
            </a:r>
            <a:r>
              <a:rPr lang="en-US" altLang="en-US" sz="3200" b="1" dirty="0" err="1">
                <a:latin typeface="+mn-ea"/>
              </a:rPr>
              <a:t>i</a:t>
            </a:r>
            <a:r>
              <a:rPr lang="en-US" altLang="en-US" sz="3200" b="1" dirty="0">
                <a:latin typeface="+mn-ea"/>
              </a:rPr>
              <a:t>:=1 to n do</a:t>
            </a:r>
          </a:p>
          <a:p>
            <a:pPr lvl="1">
              <a:spcBef>
                <a:spcPts val="600"/>
              </a:spcBef>
              <a:buNone/>
            </a:pPr>
            <a:r>
              <a:rPr lang="en-US" altLang="en-US" sz="3200" b="1" dirty="0">
                <a:latin typeface="+mn-ea"/>
              </a:rPr>
              <a:t>			for j:=1 to do</a:t>
            </a:r>
          </a:p>
          <a:p>
            <a:pPr lvl="1">
              <a:spcBef>
                <a:spcPts val="600"/>
              </a:spcBef>
              <a:buNone/>
            </a:pPr>
            <a:r>
              <a:rPr lang="en-US" altLang="en-US" sz="3200" b="1" dirty="0">
                <a:latin typeface="+mn-ea"/>
              </a:rPr>
              <a:t>				</a:t>
            </a:r>
            <a:r>
              <a:rPr lang="en-US" altLang="en-US" sz="3200" b="1" dirty="0" err="1">
                <a:latin typeface="+mn-ea"/>
              </a:rPr>
              <a:t>bij</a:t>
            </a:r>
            <a:r>
              <a:rPr lang="en-US" altLang="en-US" sz="3200" b="1" dirty="0">
                <a:latin typeface="+mn-ea"/>
              </a:rPr>
              <a:t>:= </a:t>
            </a:r>
            <a:r>
              <a:rPr lang="en-US" altLang="en-US" sz="3200" b="1" dirty="0" err="1">
                <a:latin typeface="+mn-ea"/>
              </a:rPr>
              <a:t>bij</a:t>
            </a:r>
            <a:r>
              <a:rPr lang="en-US" altLang="en-US" sz="3200" b="1" dirty="0">
                <a:latin typeface="+mn-ea"/>
              </a:rPr>
              <a:t> </a:t>
            </a:r>
            <a:r>
              <a:rPr lang="en-US" altLang="en-US" sz="3200" b="1" dirty="0">
                <a:latin typeface="+mn-ea"/>
                <a:sym typeface="Symbol" panose="05050102010706020507"/>
              </a:rPr>
              <a:t></a:t>
            </a:r>
            <a:r>
              <a:rPr lang="en-US" altLang="en-US" sz="3200" b="1" dirty="0">
                <a:latin typeface="+mn-ea"/>
              </a:rPr>
              <a:t> (</a:t>
            </a:r>
            <a:r>
              <a:rPr lang="en-US" altLang="en-US" sz="3200" b="1" dirty="0" err="1">
                <a:latin typeface="+mn-ea"/>
              </a:rPr>
              <a:t>bik</a:t>
            </a:r>
            <a:r>
              <a:rPr lang="en-US" altLang="en-US" sz="3200" b="1" dirty="0">
                <a:latin typeface="+mn-ea"/>
              </a:rPr>
              <a:t> </a:t>
            </a:r>
            <a:r>
              <a:rPr lang="en-US" altLang="en-US" sz="3200" b="1" dirty="0">
                <a:latin typeface="+mn-ea"/>
                <a:sym typeface="Symbol" panose="05050102010706020507"/>
              </a:rPr>
              <a:t></a:t>
            </a:r>
            <a:r>
              <a:rPr lang="en-US" altLang="en-US" sz="3200" b="1" dirty="0">
                <a:latin typeface="+mn-ea"/>
              </a:rPr>
              <a:t> </a:t>
            </a:r>
            <a:r>
              <a:rPr lang="en-US" altLang="en-US" sz="3200" b="1" dirty="0" err="1">
                <a:latin typeface="+mn-ea"/>
              </a:rPr>
              <a:t>bkj</a:t>
            </a:r>
            <a:r>
              <a:rPr lang="en-US" altLang="en-US" sz="3200" b="1" dirty="0">
                <a:latin typeface="+mn-ea"/>
              </a:rPr>
              <a:t>)</a:t>
            </a:r>
            <a:endParaRPr lang="zh-CN" altLang="en-US" sz="3200" b="1" dirty="0">
              <a:latin typeface="+mn-ea"/>
            </a:endParaRPr>
          </a:p>
        </p:txBody>
      </p:sp>
    </p:spTree>
    <p:extLst>
      <p:ext uri="{BB962C8B-B14F-4D97-AF65-F5344CB8AC3E}">
        <p14:creationId xmlns="" xmlns:p14="http://schemas.microsoft.com/office/powerpoint/2010/main" val="1159823934"/>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死锁检测后的解决办法</a:t>
            </a:r>
            <a:endParaRPr lang="en-US" altLang="zh-CN" dirty="0">
              <a:latin typeface="华文新魏" panose="02010800040101010101" pitchFamily="2" charset="-122"/>
            </a:endParaRPr>
          </a:p>
        </p:txBody>
      </p:sp>
      <p:sp>
        <p:nvSpPr>
          <p:cNvPr id="1236995" name="Rectangle 3"/>
          <p:cNvSpPr>
            <a:spLocks noGrp="1"/>
          </p:cNvSpPr>
          <p:nvPr>
            <p:ph idx="1"/>
          </p:nvPr>
        </p:nvSpPr>
        <p:spPr>
          <a:xfrm>
            <a:off x="467544" y="1052736"/>
            <a:ext cx="8291264" cy="4389120"/>
          </a:xfrm>
        </p:spPr>
        <p:txBody>
          <a:bodyPr>
            <a:noAutofit/>
          </a:bodyPr>
          <a:lstStyle/>
          <a:p>
            <a:pPr>
              <a:spcBef>
                <a:spcPts val="0"/>
              </a:spcBef>
            </a:pPr>
            <a:r>
              <a:rPr lang="zh-CN" altLang="en-US" sz="2800" b="1" dirty="0"/>
              <a:t>可以采用重新启动进程执行的办法，恢复工作应包含重启动一个或全部进程，以及从哪一点开始重启动</a:t>
            </a:r>
            <a:endParaRPr lang="en-US" altLang="zh-CN" sz="2800" b="1" dirty="0"/>
          </a:p>
          <a:p>
            <a:pPr>
              <a:spcBef>
                <a:spcPts val="0"/>
              </a:spcBef>
            </a:pPr>
            <a:r>
              <a:rPr lang="zh-CN" altLang="en-US" sz="2800" b="1" dirty="0"/>
              <a:t>全部卷入死锁从头开始启动，但这样的代价是相当大的</a:t>
            </a:r>
            <a:endParaRPr lang="en-US" altLang="zh-CN" sz="2800" b="1" dirty="0"/>
          </a:p>
          <a:p>
            <a:pPr>
              <a:spcBef>
                <a:spcPts val="0"/>
              </a:spcBef>
            </a:pPr>
            <a:r>
              <a:rPr lang="zh-CN" altLang="en-US" sz="2800" b="1" dirty="0"/>
              <a:t>在进程执行过程中定时设置</a:t>
            </a:r>
            <a:r>
              <a:rPr lang="zh-CN" altLang="en-US" sz="2800" b="1" dirty="0">
                <a:solidFill>
                  <a:srgbClr val="FF0000"/>
                </a:solidFill>
              </a:rPr>
              <a:t>校验点</a:t>
            </a:r>
            <a:r>
              <a:rPr lang="zh-CN" altLang="en-US" sz="2800" b="1" dirty="0"/>
              <a:t>，从校验点开始重执行</a:t>
            </a:r>
            <a:endParaRPr lang="en-US" altLang="zh-CN" sz="2800" b="1" dirty="0"/>
          </a:p>
          <a:p>
            <a:pPr>
              <a:spcBef>
                <a:spcPts val="0"/>
              </a:spcBef>
            </a:pPr>
            <a:r>
              <a:rPr lang="zh-CN" altLang="en-US" sz="2800" b="1" dirty="0"/>
              <a:t>中止一个卷入死锁的进程，以后重执行</a:t>
            </a:r>
            <a:endParaRPr lang="en-US" altLang="zh-CN" sz="2800" b="1" dirty="0"/>
          </a:p>
        </p:txBody>
      </p:sp>
    </p:spTree>
    <p:extLst>
      <p:ext uri="{BB962C8B-B14F-4D97-AF65-F5344CB8AC3E}">
        <p14:creationId xmlns="" xmlns:p14="http://schemas.microsoft.com/office/powerpoint/2010/main" val="13734074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idx="1"/>
          </p:nvPr>
        </p:nvSpPr>
        <p:spPr>
          <a:xfrm>
            <a:off x="179388" y="1196975"/>
            <a:ext cx="8540750" cy="4454525"/>
          </a:xfrm>
        </p:spPr>
        <p:txBody>
          <a:bodyPr/>
          <a:lstStyle/>
          <a:p>
            <a:pPr marL="609600" indent="-609600" eaLnBrk="1" hangingPunct="1">
              <a:buFontTx/>
              <a:buNone/>
            </a:pPr>
            <a:endParaRPr lang="en-US" altLang="zh-CN">
              <a:solidFill>
                <a:srgbClr val="0033CC"/>
              </a:solidFill>
              <a:ea typeface="楷体_GB2312" pitchFamily="49" charset="-122"/>
            </a:endParaRPr>
          </a:p>
          <a:p>
            <a:pPr marL="609600" indent="-609600" eaLnBrk="1" hangingPunct="1">
              <a:buFontTx/>
              <a:buNone/>
            </a:pPr>
            <a:endParaRPr lang="en-US" altLang="zh-CN">
              <a:solidFill>
                <a:srgbClr val="0033CC"/>
              </a:solidFill>
              <a:ea typeface="楷体_GB2312" pitchFamily="49" charset="-122"/>
            </a:endParaRPr>
          </a:p>
        </p:txBody>
      </p:sp>
      <p:sp>
        <p:nvSpPr>
          <p:cNvPr id="102403" name="Rectangle 3"/>
          <p:cNvSpPr>
            <a:spLocks noRot="1" noChangeArrowheads="1"/>
          </p:cNvSpPr>
          <p:nvPr/>
        </p:nvSpPr>
        <p:spPr bwMode="auto">
          <a:xfrm>
            <a:off x="323850" y="1700213"/>
            <a:ext cx="8540750" cy="4543425"/>
          </a:xfrm>
          <a:prstGeom prst="rect">
            <a:avLst/>
          </a:prstGeom>
          <a:noFill/>
          <a:ln w="9525">
            <a:noFill/>
            <a:miter lim="800000"/>
            <a:headEnd/>
            <a:tailEnd/>
          </a:ln>
        </p:spPr>
        <p:txBody>
          <a:bodyPr/>
          <a:lstStyle/>
          <a:p>
            <a:pPr marL="342900" indent="-342900" eaLnBrk="1" hangingPunct="1"/>
            <a:r>
              <a:rPr lang="en-US" altLang="zh-CN" sz="3200">
                <a:solidFill>
                  <a:srgbClr val="0033CC"/>
                </a:solidFill>
              </a:rPr>
              <a:t>          </a:t>
            </a:r>
          </a:p>
        </p:txBody>
      </p:sp>
      <p:sp>
        <p:nvSpPr>
          <p:cNvPr id="102404" name="Text Box 4"/>
          <p:cNvSpPr txBox="1">
            <a:spLocks noChangeArrowheads="1"/>
          </p:cNvSpPr>
          <p:nvPr/>
        </p:nvSpPr>
        <p:spPr bwMode="auto">
          <a:xfrm>
            <a:off x="3419475" y="2205038"/>
            <a:ext cx="1944688" cy="762000"/>
          </a:xfrm>
          <a:prstGeom prst="rect">
            <a:avLst/>
          </a:prstGeom>
          <a:noFill/>
          <a:ln w="9525">
            <a:noFill/>
            <a:miter lim="800000"/>
            <a:headEnd/>
            <a:tailEnd/>
          </a:ln>
        </p:spPr>
        <p:txBody>
          <a:bodyPr>
            <a:spAutoFit/>
          </a:bodyPr>
          <a:lstStyle/>
          <a:p>
            <a:pPr eaLnBrk="1" hangingPunct="1">
              <a:spcBef>
                <a:spcPct val="50000"/>
              </a:spcBef>
              <a:buClr>
                <a:srgbClr val="CC0066"/>
              </a:buClr>
              <a:buSzPct val="70000"/>
              <a:buFont typeface="Wingdings" pitchFamily="2" charset="2"/>
              <a:buNone/>
            </a:pPr>
            <a:r>
              <a:rPr lang="zh-CN" altLang="en-US" sz="4400" dirty="0">
                <a:solidFill>
                  <a:srgbClr val="006699"/>
                </a:solidFill>
              </a:rPr>
              <a:t>谢谢！</a:t>
            </a:r>
          </a:p>
        </p:txBody>
      </p:sp>
      <p:pic>
        <p:nvPicPr>
          <p:cNvPr id="102405" name="Picture 5" descr="图片1"/>
          <p:cNvPicPr>
            <a:picLocks noChangeAspect="1" noChangeArrowheads="1"/>
          </p:cNvPicPr>
          <p:nvPr/>
        </p:nvPicPr>
        <p:blipFill>
          <a:blip r:embed="rId3" cstate="print"/>
          <a:srcRect/>
          <a:stretch>
            <a:fillRect/>
          </a:stretch>
        </p:blipFill>
        <p:spPr bwMode="auto">
          <a:xfrm>
            <a:off x="6011863" y="4797425"/>
            <a:ext cx="2563812" cy="9921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38200" y="125413"/>
            <a:ext cx="7772400" cy="1143000"/>
          </a:xfrm>
          <a:prstGeom prst="rect">
            <a:avLst/>
          </a:prstGeom>
          <a:noFill/>
          <a:ln w="9525">
            <a:noFill/>
            <a:miter lim="800000"/>
            <a:headEnd/>
            <a:tailEnd/>
          </a:ln>
        </p:spPr>
        <p:txBody>
          <a:bodyPr anchor="ctr"/>
          <a:lstStyle/>
          <a:p>
            <a:pPr algn="ctr"/>
            <a:r>
              <a:rPr lang="en-US" altLang="zh-CN" sz="4800">
                <a:solidFill>
                  <a:schemeClr val="tx2"/>
                </a:solidFill>
                <a:ea typeface="华文新魏" pitchFamily="2" charset="-122"/>
              </a:rPr>
              <a:t>6 </a:t>
            </a:r>
            <a:r>
              <a:rPr lang="zh-CN" altLang="en-US" sz="4800">
                <a:solidFill>
                  <a:schemeClr val="tx2"/>
                </a:solidFill>
                <a:latin typeface="华文新魏" pitchFamily="2" charset="-122"/>
                <a:ea typeface="华文新魏" pitchFamily="2" charset="-122"/>
              </a:rPr>
              <a:t>时间片轮转调度算法</a:t>
            </a:r>
          </a:p>
        </p:txBody>
      </p:sp>
      <p:sp>
        <p:nvSpPr>
          <p:cNvPr id="34819" name="Rectangle 3"/>
          <p:cNvSpPr>
            <a:spLocks noChangeArrowheads="1"/>
          </p:cNvSpPr>
          <p:nvPr/>
        </p:nvSpPr>
        <p:spPr bwMode="auto">
          <a:xfrm>
            <a:off x="323850" y="1219200"/>
            <a:ext cx="8496300" cy="5334000"/>
          </a:xfrm>
          <a:prstGeom prst="rect">
            <a:avLst/>
          </a:prstGeom>
          <a:noFill/>
          <a:ln w="9525">
            <a:noFill/>
            <a:miter lim="800000"/>
            <a:headEnd/>
            <a:tailEnd/>
          </a:ln>
        </p:spPr>
        <p:txBody>
          <a:bodyPr/>
          <a:lstStyle/>
          <a:p>
            <a:pPr marL="342900" indent="-342900">
              <a:spcBef>
                <a:spcPct val="20000"/>
              </a:spcBef>
              <a:buFontTx/>
              <a:buChar char="•"/>
            </a:pPr>
            <a:r>
              <a:rPr lang="zh-CN" altLang="en-US" sz="2800" dirty="0">
                <a:latin typeface="华文新魏" pitchFamily="2" charset="-122"/>
                <a:ea typeface="华文新魏" pitchFamily="2" charset="-122"/>
              </a:rPr>
              <a:t>时间片调度：调度程序每次把</a:t>
            </a:r>
            <a:r>
              <a:rPr lang="en-US" altLang="zh-CN" sz="2800" dirty="0">
                <a:latin typeface="华文新魏" pitchFamily="2" charset="-122"/>
                <a:ea typeface="华文新魏" pitchFamily="2" charset="-122"/>
              </a:rPr>
              <a:t>CPU</a:t>
            </a:r>
            <a:r>
              <a:rPr lang="zh-CN" altLang="en-US" sz="2800" dirty="0">
                <a:latin typeface="华文新魏" pitchFamily="2" charset="-122"/>
                <a:ea typeface="华文新魏" pitchFamily="2" charset="-122"/>
              </a:rPr>
              <a:t>分配给就绪队列首进程使用一个时间片，例如</a:t>
            </a:r>
            <a:r>
              <a:rPr lang="en-US" altLang="zh-CN" sz="2800" dirty="0">
                <a:latin typeface="华文新魏" pitchFamily="2" charset="-122"/>
                <a:ea typeface="华文新魏" pitchFamily="2" charset="-122"/>
              </a:rPr>
              <a:t>100ms</a:t>
            </a:r>
            <a:r>
              <a:rPr lang="zh-CN" altLang="en-US" sz="2800" dirty="0">
                <a:latin typeface="华文新魏" pitchFamily="2" charset="-122"/>
                <a:ea typeface="华文新魏" pitchFamily="2" charset="-122"/>
              </a:rPr>
              <a:t>，就绪队列中的每个进程轮流地运行一个时间片。当这个时间片结束时，强迫一个进程让出处理器，让它排列到就绪队列的尾部，等候下一轮调度</a:t>
            </a:r>
          </a:p>
          <a:p>
            <a:pPr marL="342900" indent="-342900">
              <a:spcBef>
                <a:spcPct val="20000"/>
              </a:spcBef>
              <a:buFontTx/>
              <a:buChar char="•"/>
            </a:pPr>
            <a:r>
              <a:rPr lang="zh-CN" altLang="en-US" sz="2800" dirty="0">
                <a:latin typeface="华文新魏" pitchFamily="2" charset="-122"/>
                <a:ea typeface="华文新魏" pitchFamily="2" charset="-122"/>
              </a:rPr>
              <a:t>轮转策略可防止那些很少使用外围设备的进程过长的占用处理器而使得要使用外围设备的那些进程没有机会去启动外围设备</a:t>
            </a:r>
          </a:p>
          <a:p>
            <a:pPr marL="342900" indent="-342900">
              <a:spcBef>
                <a:spcPct val="20000"/>
              </a:spcBef>
              <a:buFontTx/>
              <a:buChar char="•"/>
            </a:pPr>
            <a:r>
              <a:rPr lang="zh-CN" altLang="en-US" sz="2800" dirty="0">
                <a:latin typeface="华文新魏" pitchFamily="2" charset="-122"/>
                <a:ea typeface="华文新魏" pitchFamily="2" charset="-122"/>
              </a:rPr>
              <a:t>轮转策略与间隔时钟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89025" y="116632"/>
            <a:ext cx="8054975" cy="844550"/>
          </a:xfrm>
        </p:spPr>
        <p:txBody>
          <a:bodyPr/>
          <a:lstStyle/>
          <a:p>
            <a:pPr eaLnBrk="1" hangingPunct="1">
              <a:defRPr/>
            </a:pPr>
            <a:r>
              <a:rPr lang="zh-CN" altLang="en-US" sz="4500" kern="1200" dirty="0" smtClean="0">
                <a:latin typeface="华文新魏" pitchFamily="2" charset="-122"/>
                <a:ea typeface="华文新魏" pitchFamily="2" charset="-122"/>
                <a:cs typeface="+mn-cs"/>
              </a:rPr>
              <a:t>轮转法举例</a:t>
            </a:r>
            <a:r>
              <a:rPr lang="en-US" altLang="zh-CN" sz="4500" kern="1200" dirty="0" smtClean="0">
                <a:latin typeface="华文新魏" pitchFamily="2" charset="-122"/>
                <a:ea typeface="华文新魏" pitchFamily="2" charset="-122"/>
                <a:cs typeface="+mn-cs"/>
              </a:rPr>
              <a:t>(</a:t>
            </a:r>
            <a:r>
              <a:rPr lang="zh-CN" altLang="en-US" sz="4000" kern="1200" dirty="0" smtClean="0">
                <a:latin typeface="华文新魏" pitchFamily="2" charset="-122"/>
                <a:ea typeface="华文新魏" pitchFamily="2" charset="-122"/>
                <a:cs typeface="+mn-cs"/>
              </a:rPr>
              <a:t>时间片长</a:t>
            </a:r>
            <a:r>
              <a:rPr lang="en-US" altLang="zh-CN" sz="4000" kern="1200" dirty="0" smtClean="0">
                <a:latin typeface="华文新魏" pitchFamily="2" charset="-122"/>
                <a:ea typeface="华文新魏" pitchFamily="2" charset="-122"/>
                <a:cs typeface="+mn-cs"/>
              </a:rPr>
              <a:t>= 20)</a:t>
            </a:r>
          </a:p>
        </p:txBody>
      </p:sp>
      <p:sp>
        <p:nvSpPr>
          <p:cNvPr id="65539" name="Rectangle 3"/>
          <p:cNvSpPr>
            <a:spLocks noGrp="1" noChangeArrowheads="1"/>
          </p:cNvSpPr>
          <p:nvPr>
            <p:ph type="body" idx="1"/>
          </p:nvPr>
        </p:nvSpPr>
        <p:spPr>
          <a:xfrm>
            <a:off x="827584" y="1124744"/>
            <a:ext cx="7351712" cy="4752975"/>
          </a:xfrm>
        </p:spPr>
        <p:txBody>
          <a:bodyPr/>
          <a:lstStyle/>
          <a:p>
            <a:pPr eaLnBrk="1" hangingPunct="1">
              <a:lnSpc>
                <a:spcPct val="80000"/>
              </a:lnSpc>
              <a:buFontTx/>
              <a:buNone/>
              <a:tabLst>
                <a:tab pos="2222500" algn="ctr"/>
                <a:tab pos="3997325" algn="ctr"/>
              </a:tabLst>
              <a:defRPr/>
            </a:pPr>
            <a:r>
              <a:rPr lang="en-US" altLang="zh-CN" sz="2000" dirty="0" smtClean="0"/>
              <a:t>		</a:t>
            </a:r>
            <a:r>
              <a:rPr lang="zh-CN" altLang="en-US" kern="1200" dirty="0" err="1" smtClean="0">
                <a:latin typeface="华文新魏" pitchFamily="2" charset="-122"/>
                <a:ea typeface="华文新魏" pitchFamily="2" charset="-122"/>
              </a:rPr>
              <a:t>进程</a:t>
            </a:r>
            <a:r>
              <a:rPr lang="en-US" altLang="zh-CN" sz="2000" dirty="0" smtClean="0"/>
              <a:t>	</a:t>
            </a:r>
            <a:r>
              <a:rPr lang="zh-CN" altLang="en-US" kern="1200" dirty="0" err="1" smtClean="0">
                <a:latin typeface="华文新魏" pitchFamily="2" charset="-122"/>
                <a:ea typeface="华文新魏" pitchFamily="2" charset="-122"/>
              </a:rPr>
              <a:t>突发周期</a:t>
            </a:r>
            <a:endParaRPr lang="en-US" altLang="zh-CN" kern="1200" dirty="0" err="1" smtClean="0">
              <a:latin typeface="华文新魏" pitchFamily="2" charset="-122"/>
              <a:ea typeface="华文新魏" pitchFamily="2" charset="-122"/>
            </a:endParaRPr>
          </a:p>
          <a:p>
            <a:pPr eaLnBrk="1" hangingPunct="1">
              <a:lnSpc>
                <a:spcPct val="80000"/>
              </a:lnSpc>
              <a:buFontTx/>
              <a:buNone/>
              <a:tabLst>
                <a:tab pos="2222500" algn="ctr"/>
                <a:tab pos="3997325" algn="ctr"/>
              </a:tabLst>
              <a:defRPr/>
            </a:pPr>
            <a:r>
              <a:rPr lang="en-US" altLang="zh-CN" sz="2000" i="1" dirty="0" smtClean="0"/>
              <a:t>		P</a:t>
            </a:r>
            <a:r>
              <a:rPr lang="en-US" altLang="zh-CN" sz="2000" i="1" baseline="-25000" dirty="0" smtClean="0"/>
              <a:t>1	</a:t>
            </a:r>
            <a:r>
              <a:rPr lang="en-US" altLang="zh-CN" sz="2000" dirty="0" smtClean="0"/>
              <a:t>53</a:t>
            </a:r>
          </a:p>
          <a:p>
            <a:pPr eaLnBrk="1" hangingPunct="1">
              <a:lnSpc>
                <a:spcPct val="80000"/>
              </a:lnSpc>
              <a:buFontTx/>
              <a:buNone/>
              <a:tabLst>
                <a:tab pos="2222500" algn="ctr"/>
                <a:tab pos="3997325" algn="ctr"/>
              </a:tabLst>
              <a:defRPr/>
            </a:pPr>
            <a:r>
              <a:rPr lang="en-US" altLang="zh-CN" sz="2000" dirty="0" smtClean="0"/>
              <a:t>		 </a:t>
            </a:r>
            <a:r>
              <a:rPr lang="en-US" altLang="zh-CN" sz="2000" i="1" dirty="0" smtClean="0"/>
              <a:t>P</a:t>
            </a:r>
            <a:r>
              <a:rPr lang="en-US" altLang="zh-CN" sz="2000" i="1" baseline="-25000" dirty="0" smtClean="0"/>
              <a:t>2	 </a:t>
            </a:r>
            <a:r>
              <a:rPr lang="en-US" altLang="zh-CN" sz="2000" dirty="0" smtClean="0"/>
              <a:t>17</a:t>
            </a:r>
          </a:p>
          <a:p>
            <a:pPr eaLnBrk="1" hangingPunct="1">
              <a:lnSpc>
                <a:spcPct val="80000"/>
              </a:lnSpc>
              <a:buFontTx/>
              <a:buNone/>
              <a:tabLst>
                <a:tab pos="2222500" algn="ctr"/>
                <a:tab pos="3997325" algn="ctr"/>
              </a:tabLst>
              <a:defRPr/>
            </a:pPr>
            <a:r>
              <a:rPr lang="en-US" altLang="zh-CN" sz="2000" dirty="0" smtClean="0"/>
              <a:t>		 </a:t>
            </a:r>
            <a:r>
              <a:rPr lang="en-US" altLang="zh-CN" sz="2000" i="1" dirty="0" smtClean="0"/>
              <a:t>P</a:t>
            </a:r>
            <a:r>
              <a:rPr lang="en-US" altLang="zh-CN" sz="2000" i="1" baseline="-25000" dirty="0" smtClean="0"/>
              <a:t>3	</a:t>
            </a:r>
            <a:r>
              <a:rPr lang="en-US" altLang="zh-CN" sz="2000" dirty="0" smtClean="0"/>
              <a:t>68</a:t>
            </a:r>
          </a:p>
          <a:p>
            <a:pPr eaLnBrk="1" hangingPunct="1">
              <a:lnSpc>
                <a:spcPct val="80000"/>
              </a:lnSpc>
              <a:buFontTx/>
              <a:buNone/>
              <a:tabLst>
                <a:tab pos="2222500" algn="ctr"/>
                <a:tab pos="3997325" algn="ctr"/>
              </a:tabLst>
              <a:defRPr/>
            </a:pPr>
            <a:r>
              <a:rPr lang="en-US" altLang="zh-CN" sz="2000" dirty="0" smtClean="0"/>
              <a:t>		 </a:t>
            </a:r>
            <a:r>
              <a:rPr lang="en-US" altLang="zh-CN" sz="2000" i="1" dirty="0" smtClean="0"/>
              <a:t>P</a:t>
            </a:r>
            <a:r>
              <a:rPr lang="en-US" altLang="zh-CN" sz="2000" i="1" baseline="-25000" dirty="0" smtClean="0"/>
              <a:t>4	 </a:t>
            </a:r>
            <a:r>
              <a:rPr lang="en-US" altLang="zh-CN" sz="2000" dirty="0" smtClean="0"/>
              <a:t>24</a:t>
            </a:r>
          </a:p>
          <a:p>
            <a:pPr eaLnBrk="1" hangingPunct="1">
              <a:lnSpc>
                <a:spcPct val="80000"/>
              </a:lnSpc>
              <a:tabLst>
                <a:tab pos="2222500" algn="ctr"/>
                <a:tab pos="3997325" algn="ctr"/>
              </a:tabLst>
              <a:defRPr/>
            </a:pPr>
            <a:r>
              <a:rPr lang="en-US" altLang="zh-CN" kern="1200" dirty="0" smtClean="0">
                <a:latin typeface="华文新魏" pitchFamily="2" charset="-122"/>
                <a:ea typeface="华文新魏" pitchFamily="2" charset="-122"/>
              </a:rPr>
              <a:t>Gantt 图: </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endParaRPr lang="en-US" altLang="zh-CN" sz="2000" dirty="0" smtClean="0"/>
          </a:p>
          <a:p>
            <a:pPr eaLnBrk="1" hangingPunct="1">
              <a:lnSpc>
                <a:spcPct val="80000"/>
              </a:lnSpc>
              <a:tabLst>
                <a:tab pos="2222500" algn="ctr"/>
                <a:tab pos="3997325" algn="ctr"/>
              </a:tabLst>
              <a:defRPr/>
            </a:pPr>
            <a:r>
              <a:rPr lang="en-US" altLang="zh-CN" kern="1200" dirty="0" err="1" smtClean="0">
                <a:latin typeface="华文新魏" pitchFamily="2" charset="-122"/>
                <a:ea typeface="华文新魏" pitchFamily="2" charset="-122"/>
              </a:rPr>
              <a:t>平均周转时间比SJF大，但响应较块</a:t>
            </a:r>
            <a:r>
              <a:rPr lang="en-US" altLang="zh-CN" kern="1200" dirty="0" smtClean="0">
                <a:latin typeface="华文新魏" pitchFamily="2" charset="-122"/>
                <a:ea typeface="华文新魏" pitchFamily="2" charset="-122"/>
              </a:rPr>
              <a:t>。</a:t>
            </a:r>
          </a:p>
          <a:p>
            <a:pPr eaLnBrk="1" hangingPunct="1">
              <a:lnSpc>
                <a:spcPct val="80000"/>
              </a:lnSpc>
              <a:tabLst>
                <a:tab pos="2222500" algn="ctr"/>
                <a:tab pos="3997325" algn="ctr"/>
              </a:tabLst>
              <a:defRPr/>
            </a:pPr>
            <a:endParaRPr lang="en-US" altLang="zh-CN" kern="1200" dirty="0" smtClean="0">
              <a:latin typeface="华文新魏" pitchFamily="2" charset="-122"/>
              <a:ea typeface="华文新魏" pitchFamily="2" charset="-122"/>
            </a:endParaRPr>
          </a:p>
        </p:txBody>
      </p:sp>
      <p:grpSp>
        <p:nvGrpSpPr>
          <p:cNvPr id="2" name="Group 4"/>
          <p:cNvGrpSpPr>
            <a:grpSpLocks/>
          </p:cNvGrpSpPr>
          <p:nvPr/>
        </p:nvGrpSpPr>
        <p:grpSpPr bwMode="auto">
          <a:xfrm>
            <a:off x="1331913" y="3821113"/>
            <a:ext cx="6051550" cy="976312"/>
            <a:chOff x="1056" y="2640"/>
            <a:chExt cx="3812" cy="615"/>
          </a:xfrm>
        </p:grpSpPr>
        <p:grpSp>
          <p:nvGrpSpPr>
            <p:cNvPr id="3" name="Group 5"/>
            <p:cNvGrpSpPr>
              <a:grpSpLocks/>
            </p:cNvGrpSpPr>
            <p:nvPr/>
          </p:nvGrpSpPr>
          <p:grpSpPr bwMode="auto">
            <a:xfrm>
              <a:off x="1152" y="2640"/>
              <a:ext cx="3552" cy="384"/>
              <a:chOff x="1152" y="2736"/>
              <a:chExt cx="2880" cy="288"/>
            </a:xfrm>
          </p:grpSpPr>
          <p:sp>
            <p:nvSpPr>
              <p:cNvPr id="35857"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a:latin typeface="Helvetica" pitchFamily="34" charset="0"/>
                </a:endParaRPr>
              </a:p>
            </p:txBody>
          </p:sp>
          <p:sp>
            <p:nvSpPr>
              <p:cNvPr id="35858"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2</a:t>
                </a:r>
              </a:p>
            </p:txBody>
          </p:sp>
          <p:sp>
            <p:nvSpPr>
              <p:cNvPr id="35859"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sp>
            <p:nvSpPr>
              <p:cNvPr id="35860"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p>
            </p:txBody>
          </p:sp>
          <p:sp>
            <p:nvSpPr>
              <p:cNvPr id="35861"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p>
            </p:txBody>
          </p:sp>
          <p:sp>
            <p:nvSpPr>
              <p:cNvPr id="35862"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sp>
            <p:nvSpPr>
              <p:cNvPr id="35863"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p>
            </p:txBody>
          </p:sp>
          <p:sp>
            <p:nvSpPr>
              <p:cNvPr id="35864"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p>
            </p:txBody>
          </p:sp>
          <p:sp>
            <p:nvSpPr>
              <p:cNvPr id="35865"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sp>
            <p:nvSpPr>
              <p:cNvPr id="35866"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grpSp>
        <p:sp>
          <p:nvSpPr>
            <p:cNvPr id="35846" name="Text Box 16"/>
            <p:cNvSpPr txBox="1">
              <a:spLocks noChangeArrowheads="1"/>
            </p:cNvSpPr>
            <p:nvPr/>
          </p:nvSpPr>
          <p:spPr bwMode="auto">
            <a:xfrm>
              <a:off x="1056" y="3024"/>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0</a:t>
              </a:r>
            </a:p>
          </p:txBody>
        </p:sp>
        <p:sp>
          <p:nvSpPr>
            <p:cNvPr id="35847" name="Text Box 17"/>
            <p:cNvSpPr txBox="1">
              <a:spLocks noChangeArrowheads="1"/>
            </p:cNvSpPr>
            <p:nvPr/>
          </p:nvSpPr>
          <p:spPr bwMode="auto">
            <a:xfrm>
              <a:off x="1352"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20</a:t>
              </a:r>
            </a:p>
          </p:txBody>
        </p:sp>
        <p:sp>
          <p:nvSpPr>
            <p:cNvPr id="35848" name="Text Box 18"/>
            <p:cNvSpPr txBox="1">
              <a:spLocks noChangeArrowheads="1"/>
            </p:cNvSpPr>
            <p:nvPr/>
          </p:nvSpPr>
          <p:spPr bwMode="auto">
            <a:xfrm>
              <a:off x="1688"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37</a:t>
              </a:r>
            </a:p>
          </p:txBody>
        </p:sp>
        <p:sp>
          <p:nvSpPr>
            <p:cNvPr id="35849" name="Text Box 19"/>
            <p:cNvSpPr txBox="1">
              <a:spLocks noChangeArrowheads="1"/>
            </p:cNvSpPr>
            <p:nvPr/>
          </p:nvSpPr>
          <p:spPr bwMode="auto">
            <a:xfrm>
              <a:off x="2068"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57</a:t>
              </a:r>
            </a:p>
          </p:txBody>
        </p:sp>
        <p:sp>
          <p:nvSpPr>
            <p:cNvPr id="35850" name="Text Box 20"/>
            <p:cNvSpPr txBox="1">
              <a:spLocks noChangeArrowheads="1"/>
            </p:cNvSpPr>
            <p:nvPr/>
          </p:nvSpPr>
          <p:spPr bwMode="auto">
            <a:xfrm>
              <a:off x="2456"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77</a:t>
              </a:r>
            </a:p>
          </p:txBody>
        </p:sp>
        <p:sp>
          <p:nvSpPr>
            <p:cNvPr id="35851" name="Text Box 21"/>
            <p:cNvSpPr txBox="1">
              <a:spLocks noChangeArrowheads="1"/>
            </p:cNvSpPr>
            <p:nvPr/>
          </p:nvSpPr>
          <p:spPr bwMode="auto">
            <a:xfrm>
              <a:off x="2792"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97</a:t>
              </a:r>
            </a:p>
          </p:txBody>
        </p:sp>
        <p:sp>
          <p:nvSpPr>
            <p:cNvPr id="35852" name="Text Box 22"/>
            <p:cNvSpPr txBox="1">
              <a:spLocks noChangeArrowheads="1"/>
            </p:cNvSpPr>
            <p:nvPr/>
          </p:nvSpPr>
          <p:spPr bwMode="auto">
            <a:xfrm>
              <a:off x="3088"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117</a:t>
              </a:r>
            </a:p>
          </p:txBody>
        </p:sp>
        <p:sp>
          <p:nvSpPr>
            <p:cNvPr id="35853" name="Text Box 23"/>
            <p:cNvSpPr txBox="1">
              <a:spLocks noChangeArrowheads="1"/>
            </p:cNvSpPr>
            <p:nvPr/>
          </p:nvSpPr>
          <p:spPr bwMode="auto">
            <a:xfrm>
              <a:off x="3472"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121</a:t>
              </a:r>
            </a:p>
          </p:txBody>
        </p:sp>
        <p:sp>
          <p:nvSpPr>
            <p:cNvPr id="35854" name="Text Box 24"/>
            <p:cNvSpPr txBox="1">
              <a:spLocks noChangeArrowheads="1"/>
            </p:cNvSpPr>
            <p:nvPr/>
          </p:nvSpPr>
          <p:spPr bwMode="auto">
            <a:xfrm>
              <a:off x="3808"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134</a:t>
              </a:r>
            </a:p>
          </p:txBody>
        </p:sp>
        <p:sp>
          <p:nvSpPr>
            <p:cNvPr id="35855" name="Text Box 25"/>
            <p:cNvSpPr txBox="1">
              <a:spLocks noChangeArrowheads="1"/>
            </p:cNvSpPr>
            <p:nvPr/>
          </p:nvSpPr>
          <p:spPr bwMode="auto">
            <a:xfrm>
              <a:off x="4176"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154</a:t>
              </a:r>
            </a:p>
          </p:txBody>
        </p:sp>
        <p:sp>
          <p:nvSpPr>
            <p:cNvPr id="35856" name="Text Box 26"/>
            <p:cNvSpPr txBox="1">
              <a:spLocks noChangeArrowheads="1"/>
            </p:cNvSpPr>
            <p:nvPr/>
          </p:nvSpPr>
          <p:spPr bwMode="auto">
            <a:xfrm>
              <a:off x="4512"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162</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1124744"/>
            <a:ext cx="8136905" cy="540276"/>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掌握逻辑地址、物理地址、存储管理模式、存储共享等概念</a:t>
            </a:r>
            <a:endParaRPr lang="en-US" altLang="zh-CN" sz="2300" dirty="0">
              <a:latin typeface="+mn-ea"/>
            </a:endParaRPr>
          </a:p>
        </p:txBody>
      </p:sp>
      <p:sp>
        <p:nvSpPr>
          <p:cNvPr id="5" name="矩形 4"/>
          <p:cNvSpPr/>
          <p:nvPr/>
        </p:nvSpPr>
        <p:spPr>
          <a:xfrm>
            <a:off x="899592" y="1844824"/>
            <a:ext cx="7848872" cy="1071191"/>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掌握固定分区管理的思想及算法、可变分区存储管理的思想及算法、虚拟存储技术</a:t>
            </a:r>
            <a:endParaRPr lang="en-US" altLang="zh-CN" sz="2300" dirty="0">
              <a:latin typeface="+mn-ea"/>
            </a:endParaRPr>
          </a:p>
        </p:txBody>
      </p:sp>
      <p:sp>
        <p:nvSpPr>
          <p:cNvPr id="6" name="矩形 5"/>
          <p:cNvSpPr/>
          <p:nvPr/>
        </p:nvSpPr>
        <p:spPr>
          <a:xfrm>
            <a:off x="1043608" y="3140968"/>
            <a:ext cx="7848872" cy="474874"/>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掌握页式存储管理的基本原理、实现技术</a:t>
            </a:r>
            <a:endParaRPr lang="zh-CN" altLang="en-US" sz="2300" dirty="0"/>
          </a:p>
        </p:txBody>
      </p:sp>
      <p:sp>
        <p:nvSpPr>
          <p:cNvPr id="7" name="矩形 6"/>
          <p:cNvSpPr/>
          <p:nvPr/>
        </p:nvSpPr>
        <p:spPr>
          <a:xfrm>
            <a:off x="1043608" y="4077072"/>
            <a:ext cx="7704856" cy="1366528"/>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掌握页式虚拟存储管理的基本原理、实现技术、地址转换技术、页面调度、缺页中断率、页面调度算法</a:t>
            </a:r>
            <a:r>
              <a:rPr lang="en-US" altLang="zh-CN" sz="2300" dirty="0" smtClean="0">
                <a:solidFill>
                  <a:srgbClr val="0000FF"/>
                </a:solidFill>
              </a:rPr>
              <a:t>(</a:t>
            </a:r>
            <a:r>
              <a:rPr lang="zh-CN" altLang="en-US" sz="2300" dirty="0" smtClean="0">
                <a:solidFill>
                  <a:srgbClr val="0000FF"/>
                </a:solidFill>
              </a:rPr>
              <a:t>重点</a:t>
            </a:r>
            <a:r>
              <a:rPr lang="en-US" altLang="zh-CN" sz="2300" dirty="0" smtClean="0">
                <a:solidFill>
                  <a:srgbClr val="0000FF"/>
                </a:solidFill>
              </a:rPr>
              <a:t>OPT</a:t>
            </a:r>
            <a:r>
              <a:rPr lang="zh-CN" altLang="en-US" sz="2300" dirty="0" smtClean="0">
                <a:solidFill>
                  <a:srgbClr val="0000FF"/>
                </a:solidFill>
              </a:rPr>
              <a:t>、</a:t>
            </a:r>
            <a:r>
              <a:rPr lang="en-US" altLang="zh-CN" sz="2300" dirty="0" smtClean="0">
                <a:solidFill>
                  <a:srgbClr val="0000FF"/>
                </a:solidFill>
              </a:rPr>
              <a:t>FIFO</a:t>
            </a:r>
            <a:r>
              <a:rPr lang="zh-CN" altLang="en-US" sz="2300" dirty="0" smtClean="0">
                <a:solidFill>
                  <a:srgbClr val="0000FF"/>
                </a:solidFill>
              </a:rPr>
              <a:t>、</a:t>
            </a:r>
            <a:r>
              <a:rPr lang="en-US" altLang="zh-CN" sz="2300" dirty="0" smtClean="0">
                <a:solidFill>
                  <a:srgbClr val="0000FF"/>
                </a:solidFill>
              </a:rPr>
              <a:t>LRU)</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284984"/>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第三章需要掌握的内容</a:t>
            </a:r>
            <a:endParaRPr lang="zh-CN" alt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idx="4294967295"/>
          </p:nvPr>
        </p:nvSpPr>
        <p:spPr>
          <a:xfrm>
            <a:off x="755576" y="0"/>
            <a:ext cx="7772400" cy="870396"/>
          </a:xfrm>
        </p:spPr>
        <p:txBody>
          <a:bodyPr>
            <a:normAutofit/>
          </a:bodyPr>
          <a:lstStyle/>
          <a:p>
            <a:pPr eaLnBrk="1" hangingPunct="1"/>
            <a:r>
              <a:rPr lang="zh-CN" altLang="en-US" dirty="0"/>
              <a:t>虚拟存储器示意</a:t>
            </a:r>
          </a:p>
        </p:txBody>
      </p:sp>
      <p:sp>
        <p:nvSpPr>
          <p:cNvPr id="95237" name="Rectangle 5"/>
          <p:cNvSpPr>
            <a:spLocks noChangeArrowheads="1"/>
          </p:cNvSpPr>
          <p:nvPr/>
        </p:nvSpPr>
        <p:spPr bwMode="auto">
          <a:xfrm>
            <a:off x="714348" y="2308525"/>
            <a:ext cx="1044575" cy="2413769"/>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95238" name="Rectangle 6"/>
          <p:cNvSpPr>
            <a:spLocks noChangeArrowheads="1"/>
          </p:cNvSpPr>
          <p:nvPr/>
        </p:nvSpPr>
        <p:spPr bwMode="auto">
          <a:xfrm>
            <a:off x="6691341" y="1422700"/>
            <a:ext cx="1881187" cy="3803650"/>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664582" name="Text Box 7"/>
          <p:cNvSpPr txBox="1">
            <a:spLocks noChangeArrowheads="1"/>
          </p:cNvSpPr>
          <p:nvPr/>
        </p:nvSpPr>
        <p:spPr bwMode="auto">
          <a:xfrm>
            <a:off x="381808" y="1846406"/>
            <a:ext cx="1885936" cy="355608"/>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逻辑地址空间</a:t>
            </a:r>
          </a:p>
        </p:txBody>
      </p:sp>
      <p:sp>
        <p:nvSpPr>
          <p:cNvPr id="95240" name="Text Box 8"/>
          <p:cNvSpPr txBox="1">
            <a:spLocks noChangeArrowheads="1"/>
          </p:cNvSpPr>
          <p:nvPr/>
        </p:nvSpPr>
        <p:spPr bwMode="auto">
          <a:xfrm>
            <a:off x="2357422" y="3135616"/>
            <a:ext cx="1071569" cy="709613"/>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nchor="ctr" anchorCtr="0"/>
          <a:lstStyle/>
          <a:p>
            <a:pPr algn="ctr" eaLnBrk="0" hangingPunct="0">
              <a:defRPr/>
            </a:pPr>
            <a:r>
              <a:rPr lang="zh-CN" altLang="en-US" sz="2200" b="1" dirty="0">
                <a:latin typeface="黑体" panose="02010609060101010101" pitchFamily="49" charset="-122"/>
                <a:ea typeface="黑体" panose="02010609060101010101" pitchFamily="49" charset="-122"/>
              </a:rPr>
              <a:t>处理器</a:t>
            </a:r>
          </a:p>
        </p:txBody>
      </p:sp>
      <p:sp>
        <p:nvSpPr>
          <p:cNvPr id="664584" name="Text Box 9"/>
          <p:cNvSpPr txBox="1">
            <a:spLocks noChangeArrowheads="1"/>
          </p:cNvSpPr>
          <p:nvPr/>
        </p:nvSpPr>
        <p:spPr bwMode="auto">
          <a:xfrm>
            <a:off x="3641596" y="2774089"/>
            <a:ext cx="714380" cy="523875"/>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虚拟</a:t>
            </a:r>
            <a:endParaRPr lang="en-US" altLang="zh-CN" sz="2200" b="1" dirty="0">
              <a:latin typeface="黑体" panose="02010609060101010101" pitchFamily="49" charset="-122"/>
              <a:ea typeface="黑体" panose="02010609060101010101" pitchFamily="49" charset="-122"/>
            </a:endParaRPr>
          </a:p>
          <a:p>
            <a:pPr eaLnBrk="0" hangingPunct="0"/>
            <a:r>
              <a:rPr lang="zh-CN" altLang="en-US" sz="2200" b="1" dirty="0">
                <a:latin typeface="黑体" panose="02010609060101010101" pitchFamily="49" charset="-122"/>
                <a:ea typeface="黑体" panose="02010609060101010101" pitchFamily="49" charset="-122"/>
              </a:rPr>
              <a:t>地址</a:t>
            </a:r>
          </a:p>
        </p:txBody>
      </p:sp>
      <p:sp>
        <p:nvSpPr>
          <p:cNvPr id="664585" name="Line 10"/>
          <p:cNvSpPr>
            <a:spLocks noChangeShapeType="1"/>
          </p:cNvSpPr>
          <p:nvPr/>
        </p:nvSpPr>
        <p:spPr bwMode="auto">
          <a:xfrm>
            <a:off x="1785918" y="3497563"/>
            <a:ext cx="576000" cy="0"/>
          </a:xfrm>
          <a:prstGeom prst="line">
            <a:avLst/>
          </a:prstGeom>
          <a:noFill/>
          <a:ln w="19050">
            <a:solidFill>
              <a:srgbClr val="000000"/>
            </a:solidFill>
            <a:round/>
            <a:headEnd/>
            <a:tailEnd type="triangle" w="med" len="med"/>
          </a:ln>
        </p:spPr>
        <p:txBody>
          <a:bodyPr lIns="0" tIns="0" rIns="0" bIns="0"/>
          <a:lstStyle/>
          <a:p>
            <a:endParaRPr lang="zh-CN" altLang="en-US" sz="2200" b="1">
              <a:latin typeface="黑体" panose="02010609060101010101" pitchFamily="49" charset="-122"/>
              <a:ea typeface="黑体" panose="02010609060101010101" pitchFamily="49" charset="-122"/>
            </a:endParaRPr>
          </a:p>
        </p:txBody>
      </p:sp>
      <p:sp>
        <p:nvSpPr>
          <p:cNvPr id="664586" name="Line 11"/>
          <p:cNvSpPr>
            <a:spLocks noChangeShapeType="1"/>
          </p:cNvSpPr>
          <p:nvPr/>
        </p:nvSpPr>
        <p:spPr bwMode="auto">
          <a:xfrm>
            <a:off x="3500430" y="3497563"/>
            <a:ext cx="900000" cy="1587"/>
          </a:xfrm>
          <a:prstGeom prst="line">
            <a:avLst/>
          </a:prstGeom>
          <a:noFill/>
          <a:ln w="19050">
            <a:solidFill>
              <a:srgbClr val="000000"/>
            </a:solidFill>
            <a:round/>
            <a:headEnd/>
            <a:tailEnd type="triangle" w="med" len="med"/>
          </a:ln>
        </p:spPr>
        <p:txBody>
          <a:bodyPr lIns="0" tIns="0" rIns="0" bIns="0"/>
          <a:lstStyle/>
          <a:p>
            <a:endParaRPr lang="zh-CN" altLang="en-US" sz="2200" b="1">
              <a:latin typeface="黑体" panose="02010609060101010101" pitchFamily="49" charset="-122"/>
              <a:ea typeface="黑体" panose="02010609060101010101" pitchFamily="49" charset="-122"/>
            </a:endParaRPr>
          </a:p>
        </p:txBody>
      </p:sp>
      <p:sp>
        <p:nvSpPr>
          <p:cNvPr id="95244" name="Text Box 12"/>
          <p:cNvSpPr txBox="1">
            <a:spLocks noChangeArrowheads="1"/>
          </p:cNvSpPr>
          <p:nvPr/>
        </p:nvSpPr>
        <p:spPr bwMode="auto">
          <a:xfrm>
            <a:off x="4410076" y="2649892"/>
            <a:ext cx="947742" cy="1745824"/>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endParaRPr lang="en-US" altLang="zh-CN" sz="2200" b="1" dirty="0">
              <a:latin typeface="黑体" panose="02010609060101010101" pitchFamily="49" charset="-122"/>
              <a:ea typeface="黑体" panose="02010609060101010101" pitchFamily="49" charset="-122"/>
            </a:endParaRPr>
          </a:p>
          <a:p>
            <a:pPr algn="ctr" eaLnBrk="0" hangingPunct="0">
              <a:defRPr/>
            </a:pPr>
            <a:r>
              <a:rPr lang="zh-CN" altLang="en-US" sz="2200" b="1" dirty="0">
                <a:latin typeface="黑体" panose="02010609060101010101" pitchFamily="49" charset="-122"/>
                <a:ea typeface="黑体" panose="02010609060101010101" pitchFamily="49" charset="-122"/>
              </a:rPr>
              <a:t>存储</a:t>
            </a:r>
          </a:p>
          <a:p>
            <a:pPr algn="ctr" eaLnBrk="0" hangingPunct="0">
              <a:defRPr/>
            </a:pPr>
            <a:r>
              <a:rPr lang="zh-CN" altLang="en-US" sz="2200" b="1" dirty="0">
                <a:latin typeface="黑体" panose="02010609060101010101" pitchFamily="49" charset="-122"/>
                <a:ea typeface="黑体" panose="02010609060101010101" pitchFamily="49" charset="-122"/>
              </a:rPr>
              <a:t>管理</a:t>
            </a:r>
          </a:p>
          <a:p>
            <a:pPr algn="ctr" eaLnBrk="0" hangingPunct="0">
              <a:defRPr/>
            </a:pPr>
            <a:r>
              <a:rPr lang="zh-CN" altLang="en-US" sz="2200" b="1" dirty="0">
                <a:latin typeface="黑体" panose="02010609060101010101" pitchFamily="49" charset="-122"/>
                <a:ea typeface="黑体" panose="02010609060101010101" pitchFamily="49" charset="-122"/>
              </a:rPr>
              <a:t>部件</a:t>
            </a:r>
          </a:p>
        </p:txBody>
      </p:sp>
      <p:sp>
        <p:nvSpPr>
          <p:cNvPr id="664588" name="Text Box 13"/>
          <p:cNvSpPr txBox="1">
            <a:spLocks noChangeArrowheads="1"/>
          </p:cNvSpPr>
          <p:nvPr/>
        </p:nvSpPr>
        <p:spPr bwMode="auto">
          <a:xfrm>
            <a:off x="5634591" y="2779422"/>
            <a:ext cx="809617" cy="590550"/>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物理</a:t>
            </a:r>
            <a:endParaRPr lang="en-US" altLang="zh-CN" sz="2200" b="1" dirty="0">
              <a:latin typeface="黑体" panose="02010609060101010101" pitchFamily="49" charset="-122"/>
              <a:ea typeface="黑体" panose="02010609060101010101" pitchFamily="49" charset="-122"/>
            </a:endParaRPr>
          </a:p>
          <a:p>
            <a:pPr eaLnBrk="0" hangingPunct="0"/>
            <a:r>
              <a:rPr lang="zh-CN" altLang="en-US" sz="2200" b="1" dirty="0">
                <a:latin typeface="黑体" panose="02010609060101010101" pitchFamily="49" charset="-122"/>
                <a:ea typeface="黑体" panose="02010609060101010101" pitchFamily="49" charset="-122"/>
              </a:rPr>
              <a:t>地址</a:t>
            </a:r>
          </a:p>
        </p:txBody>
      </p:sp>
      <p:sp>
        <p:nvSpPr>
          <p:cNvPr id="95247" name="Rectangle 15"/>
          <p:cNvSpPr>
            <a:spLocks noChangeArrowheads="1"/>
          </p:cNvSpPr>
          <p:nvPr/>
        </p:nvSpPr>
        <p:spPr bwMode="auto">
          <a:xfrm>
            <a:off x="6923116" y="2807000"/>
            <a:ext cx="417512" cy="1035050"/>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95248" name="Rectangle 16"/>
          <p:cNvSpPr>
            <a:spLocks noChangeArrowheads="1"/>
          </p:cNvSpPr>
          <p:nvPr/>
        </p:nvSpPr>
        <p:spPr bwMode="auto">
          <a:xfrm>
            <a:off x="7769253" y="2459338"/>
            <a:ext cx="627063" cy="2074862"/>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664591" name="AutoShape 17"/>
          <p:cNvSpPr>
            <a:spLocks noChangeArrowheads="1"/>
          </p:cNvSpPr>
          <p:nvPr/>
        </p:nvSpPr>
        <p:spPr bwMode="auto">
          <a:xfrm>
            <a:off x="7362853" y="3151488"/>
            <a:ext cx="417513" cy="346075"/>
          </a:xfrm>
          <a:prstGeom prst="leftRightArrow">
            <a:avLst>
              <a:gd name="adj1" fmla="val 50000"/>
              <a:gd name="adj2" fmla="val 24128"/>
            </a:avLst>
          </a:prstGeom>
          <a:solidFill>
            <a:schemeClr val="bg2">
              <a:lumMod val="90000"/>
            </a:schemeClr>
          </a:solidFill>
          <a:ln w="19050">
            <a:solidFill>
              <a:srgbClr val="000000"/>
            </a:solidFill>
            <a:miter lim="800000"/>
            <a:headEnd/>
            <a:tailEnd/>
          </a:ln>
        </p:spPr>
        <p:txBody>
          <a:bodyPr lIns="0" tIns="0" rIns="0" bIns="0"/>
          <a:lstStyle/>
          <a:p>
            <a:endParaRPr kumimoji="1" lang="zh-CN" altLang="en-US" sz="2200" b="1">
              <a:latin typeface="黑体" panose="02010609060101010101" pitchFamily="49" charset="-122"/>
              <a:ea typeface="黑体" panose="02010609060101010101" pitchFamily="49" charset="-122"/>
            </a:endParaRPr>
          </a:p>
        </p:txBody>
      </p:sp>
      <p:sp>
        <p:nvSpPr>
          <p:cNvPr id="664592" name="Text Box 18"/>
          <p:cNvSpPr txBox="1">
            <a:spLocks noChangeArrowheads="1"/>
          </p:cNvSpPr>
          <p:nvPr/>
        </p:nvSpPr>
        <p:spPr bwMode="auto">
          <a:xfrm>
            <a:off x="6811991" y="1683050"/>
            <a:ext cx="615950" cy="592138"/>
          </a:xfrm>
          <a:prstGeom prst="rect">
            <a:avLst/>
          </a:prstGeom>
          <a:solidFill>
            <a:schemeClr val="bg2">
              <a:lumMod val="90000"/>
            </a:schemeClr>
          </a:solid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主存</a:t>
            </a:r>
          </a:p>
        </p:txBody>
      </p:sp>
      <p:sp>
        <p:nvSpPr>
          <p:cNvPr id="664593" name="Text Box 19"/>
          <p:cNvSpPr txBox="1">
            <a:spLocks noChangeArrowheads="1"/>
          </p:cNvSpPr>
          <p:nvPr/>
        </p:nvSpPr>
        <p:spPr bwMode="auto">
          <a:xfrm>
            <a:off x="7735916" y="1683050"/>
            <a:ext cx="660400" cy="625475"/>
          </a:xfrm>
          <a:prstGeom prst="rect">
            <a:avLst/>
          </a:prstGeom>
          <a:solidFill>
            <a:schemeClr val="bg2">
              <a:lumMod val="90000"/>
            </a:schemeClr>
          </a:solid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辅存</a:t>
            </a:r>
          </a:p>
        </p:txBody>
      </p:sp>
      <p:sp>
        <p:nvSpPr>
          <p:cNvPr id="664594" name="Text Box 20"/>
          <p:cNvSpPr txBox="1">
            <a:spLocks noChangeArrowheads="1"/>
          </p:cNvSpPr>
          <p:nvPr/>
        </p:nvSpPr>
        <p:spPr bwMode="auto">
          <a:xfrm>
            <a:off x="6756598" y="980728"/>
            <a:ext cx="1847850" cy="357190"/>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物理地址空间</a:t>
            </a:r>
          </a:p>
        </p:txBody>
      </p:sp>
      <p:sp>
        <p:nvSpPr>
          <p:cNvPr id="664595" name="Line 26"/>
          <p:cNvSpPr>
            <a:spLocks noChangeShapeType="1"/>
          </p:cNvSpPr>
          <p:nvPr/>
        </p:nvSpPr>
        <p:spPr bwMode="auto">
          <a:xfrm>
            <a:off x="5357818" y="3499150"/>
            <a:ext cx="1296000" cy="0"/>
          </a:xfrm>
          <a:prstGeom prst="line">
            <a:avLst/>
          </a:prstGeom>
          <a:noFill/>
          <a:ln w="19050">
            <a:solidFill>
              <a:srgbClr val="000000"/>
            </a:solidFill>
            <a:round/>
            <a:headEnd/>
            <a:tailEnd type="triangle" w="med" len="med"/>
          </a:ln>
        </p:spPr>
        <p:txBody>
          <a:bodyPr lIns="0" tIns="0" rIns="0" bIns="0"/>
          <a:lstStyle/>
          <a:p>
            <a:endParaRPr lang="zh-CN" altLang="en-US" sz="2200" b="1">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1159489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idx="4294967295"/>
          </p:nvPr>
        </p:nvSpPr>
        <p:spPr>
          <a:xfrm>
            <a:off x="571440" y="0"/>
            <a:ext cx="8572560" cy="1008112"/>
          </a:xfrm>
        </p:spPr>
        <p:txBody>
          <a:bodyPr>
            <a:noAutofit/>
          </a:bodyPr>
          <a:lstStyle/>
          <a:p>
            <a:r>
              <a:rPr lang="zh-CN" altLang="en-US" dirty="0"/>
              <a:t>地址转换</a:t>
            </a:r>
            <a:r>
              <a:rPr lang="en-US" altLang="zh-CN" dirty="0"/>
              <a:t>/</a:t>
            </a:r>
            <a:r>
              <a:rPr lang="zh-CN" altLang="en-US" dirty="0"/>
              <a:t>存储保护的硬件支撑</a:t>
            </a:r>
            <a:endParaRPr lang="zh-CN" altLang="en-US" dirty="0">
              <a:latin typeface="Times New Roman" pitchFamily="18" charset="0"/>
            </a:endParaRPr>
          </a:p>
        </p:txBody>
      </p:sp>
      <p:grpSp>
        <p:nvGrpSpPr>
          <p:cNvPr id="2" name="组合 5"/>
          <p:cNvGrpSpPr/>
          <p:nvPr/>
        </p:nvGrpSpPr>
        <p:grpSpPr>
          <a:xfrm>
            <a:off x="276047" y="2708920"/>
            <a:ext cx="1826525" cy="1744152"/>
            <a:chOff x="276047" y="3717032"/>
            <a:chExt cx="1826525" cy="1744152"/>
          </a:xfrm>
        </p:grpSpPr>
        <p:sp>
          <p:nvSpPr>
            <p:cNvPr id="5" name="矩形 4"/>
            <p:cNvSpPr/>
            <p:nvPr/>
          </p:nvSpPr>
          <p:spPr>
            <a:xfrm>
              <a:off x="276047" y="3717032"/>
              <a:ext cx="627060" cy="1728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002060"/>
                  </a:solidFill>
                  <a:latin typeface="Times New Roman" pitchFamily="18" charset="0"/>
                  <a:cs typeface="Times New Roman" pitchFamily="18" charset="0"/>
                </a:rPr>
                <a:t>处理器</a:t>
              </a:r>
            </a:p>
          </p:txBody>
        </p:sp>
        <p:cxnSp>
          <p:nvCxnSpPr>
            <p:cNvPr id="12" name="直接箭头连接符 11"/>
            <p:cNvCxnSpPr/>
            <p:nvPr/>
          </p:nvCxnSpPr>
          <p:spPr>
            <a:xfrm>
              <a:off x="903107" y="4550923"/>
              <a:ext cx="119946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38922" y="4581128"/>
              <a:ext cx="1040790" cy="880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逻辑</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地址</a:t>
              </a:r>
            </a:p>
          </p:txBody>
        </p:sp>
      </p:grpSp>
      <p:sp>
        <p:nvSpPr>
          <p:cNvPr id="18" name="矩形 17"/>
          <p:cNvSpPr/>
          <p:nvPr/>
        </p:nvSpPr>
        <p:spPr>
          <a:xfrm>
            <a:off x="6390440" y="1196752"/>
            <a:ext cx="2286016" cy="1002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002060"/>
              </a:solidFill>
              <a:latin typeface="Times New Roman" pitchFamily="18" charset="0"/>
              <a:cs typeface="Times New Roman" pitchFamily="18" charset="0"/>
            </a:endParaRPr>
          </a:p>
        </p:txBody>
      </p:sp>
      <p:sp>
        <p:nvSpPr>
          <p:cNvPr id="19" name="矩形 18"/>
          <p:cNvSpPr/>
          <p:nvPr/>
        </p:nvSpPr>
        <p:spPr>
          <a:xfrm>
            <a:off x="6390440" y="2199041"/>
            <a:ext cx="2286016" cy="209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002060"/>
                </a:solidFill>
                <a:latin typeface="Times New Roman" pitchFamily="18" charset="0"/>
                <a:cs typeface="Times New Roman" pitchFamily="18" charset="0"/>
              </a:rPr>
              <a:t>进程</a:t>
            </a:r>
            <a:r>
              <a:rPr lang="en-US" altLang="zh-CN" sz="3200" b="1" dirty="0" err="1">
                <a:solidFill>
                  <a:srgbClr val="002060"/>
                </a:solidFill>
                <a:latin typeface="Times New Roman" pitchFamily="18" charset="0"/>
                <a:cs typeface="Times New Roman" pitchFamily="18" charset="0"/>
              </a:rPr>
              <a:t>i</a:t>
            </a:r>
            <a:endParaRPr lang="zh-CN" altLang="en-US" sz="3200" b="1" dirty="0">
              <a:solidFill>
                <a:srgbClr val="002060"/>
              </a:solidFill>
              <a:latin typeface="Times New Roman" pitchFamily="18" charset="0"/>
              <a:cs typeface="Times New Roman" pitchFamily="18" charset="0"/>
            </a:endParaRPr>
          </a:p>
        </p:txBody>
      </p:sp>
      <p:grpSp>
        <p:nvGrpSpPr>
          <p:cNvPr id="3" name="组合 3"/>
          <p:cNvGrpSpPr/>
          <p:nvPr/>
        </p:nvGrpSpPr>
        <p:grpSpPr>
          <a:xfrm>
            <a:off x="3634473" y="1778638"/>
            <a:ext cx="2766374" cy="930282"/>
            <a:chOff x="3634473" y="2786750"/>
            <a:chExt cx="2766374" cy="930282"/>
          </a:xfrm>
        </p:grpSpPr>
        <p:sp>
          <p:nvSpPr>
            <p:cNvPr id="24" name="矩形 23"/>
            <p:cNvSpPr/>
            <p:nvPr/>
          </p:nvSpPr>
          <p:spPr>
            <a:xfrm>
              <a:off x="3634473" y="2786750"/>
              <a:ext cx="1399732" cy="930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基址</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寄存器</a:t>
              </a:r>
            </a:p>
          </p:txBody>
        </p:sp>
        <p:cxnSp>
          <p:nvCxnSpPr>
            <p:cNvPr id="42" name="直接箭头连接符 41"/>
            <p:cNvCxnSpPr/>
            <p:nvPr/>
          </p:nvCxnSpPr>
          <p:spPr>
            <a:xfrm flipV="1">
              <a:off x="5034205" y="3212976"/>
              <a:ext cx="1366642" cy="324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796238" y="1778638"/>
            <a:ext cx="1483133" cy="930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限长</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寄存器</a:t>
            </a:r>
          </a:p>
        </p:txBody>
      </p:sp>
      <p:grpSp>
        <p:nvGrpSpPr>
          <p:cNvPr id="4" name="组合 8"/>
          <p:cNvGrpSpPr/>
          <p:nvPr/>
        </p:nvGrpSpPr>
        <p:grpSpPr>
          <a:xfrm>
            <a:off x="3877139" y="2636912"/>
            <a:ext cx="2523708" cy="1744152"/>
            <a:chOff x="3877139" y="3645024"/>
            <a:chExt cx="2523708" cy="1744152"/>
          </a:xfrm>
        </p:grpSpPr>
        <p:cxnSp>
          <p:nvCxnSpPr>
            <p:cNvPr id="39" name="直接箭头连接符 38"/>
            <p:cNvCxnSpPr/>
            <p:nvPr/>
          </p:nvCxnSpPr>
          <p:spPr>
            <a:xfrm flipV="1">
              <a:off x="4790969" y="4513883"/>
              <a:ext cx="1609878" cy="545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863547" y="4509120"/>
              <a:ext cx="1239431" cy="880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物理</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地址</a:t>
              </a:r>
            </a:p>
          </p:txBody>
        </p:sp>
        <p:grpSp>
          <p:nvGrpSpPr>
            <p:cNvPr id="6" name="组合 30"/>
            <p:cNvGrpSpPr/>
            <p:nvPr/>
          </p:nvGrpSpPr>
          <p:grpSpPr>
            <a:xfrm>
              <a:off x="3877139" y="4126540"/>
              <a:ext cx="914400" cy="914400"/>
              <a:chOff x="5478296" y="5085184"/>
              <a:chExt cx="914400" cy="914400"/>
            </a:xfrm>
          </p:grpSpPr>
          <p:sp>
            <p:nvSpPr>
              <p:cNvPr id="33" name="椭圆 32"/>
              <p:cNvSpPr/>
              <p:nvPr/>
            </p:nvSpPr>
            <p:spPr>
              <a:xfrm>
                <a:off x="5478296" y="5085184"/>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478296" y="5278734"/>
                <a:ext cx="893904" cy="461665"/>
              </a:xfrm>
              <a:prstGeom prst="rect">
                <a:avLst/>
              </a:prstGeom>
              <a:noFill/>
            </p:spPr>
            <p:txBody>
              <a:bodyPr wrap="square" rtlCol="0">
                <a:spAutoFit/>
              </a:bodyPr>
              <a:lstStyle/>
              <a:p>
                <a:pPr algn="ctr"/>
                <a:r>
                  <a:rPr lang="zh-CN" altLang="en-US" sz="2400" b="1">
                    <a:latin typeface="黑体" panose="02010609060101010101" pitchFamily="49" charset="-122"/>
                    <a:ea typeface="黑体" panose="02010609060101010101" pitchFamily="49" charset="-122"/>
                  </a:rPr>
                  <a:t>相加</a:t>
                </a:r>
                <a:endParaRPr lang="zh-CN" altLang="en-US" sz="2400" b="1" dirty="0">
                  <a:latin typeface="黑体" panose="02010609060101010101" pitchFamily="49" charset="-122"/>
                  <a:ea typeface="黑体" panose="02010609060101010101" pitchFamily="49" charset="-122"/>
                </a:endParaRPr>
              </a:p>
            </p:txBody>
          </p:sp>
        </p:grpSp>
        <p:cxnSp>
          <p:nvCxnSpPr>
            <p:cNvPr id="45" name="直接箭头连接符 44"/>
            <p:cNvCxnSpPr>
              <a:stCxn id="24" idx="2"/>
              <a:endCxn id="33" idx="0"/>
            </p:cNvCxnSpPr>
            <p:nvPr/>
          </p:nvCxnSpPr>
          <p:spPr>
            <a:xfrm>
              <a:off x="4334339" y="3645024"/>
              <a:ext cx="0" cy="4815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7" name="组合 7"/>
          <p:cNvGrpSpPr/>
          <p:nvPr/>
        </p:nvGrpSpPr>
        <p:grpSpPr>
          <a:xfrm>
            <a:off x="2051720" y="2708920"/>
            <a:ext cx="1825419" cy="2608248"/>
            <a:chOff x="2051720" y="3717032"/>
            <a:chExt cx="1825419" cy="2608248"/>
          </a:xfrm>
        </p:grpSpPr>
        <p:grpSp>
          <p:nvGrpSpPr>
            <p:cNvPr id="8" name="组合 13"/>
            <p:cNvGrpSpPr/>
            <p:nvPr/>
          </p:nvGrpSpPr>
          <p:grpSpPr>
            <a:xfrm>
              <a:off x="2102572" y="4094958"/>
              <a:ext cx="914400" cy="914400"/>
              <a:chOff x="5478296" y="5085184"/>
              <a:chExt cx="914400" cy="914400"/>
            </a:xfrm>
          </p:grpSpPr>
          <p:sp>
            <p:nvSpPr>
              <p:cNvPr id="11" name="椭圆 10"/>
              <p:cNvSpPr/>
              <p:nvPr/>
            </p:nvSpPr>
            <p:spPr>
              <a:xfrm>
                <a:off x="5478296" y="5085184"/>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78296" y="5278734"/>
                <a:ext cx="893904" cy="461665"/>
              </a:xfrm>
              <a:prstGeom prst="rect">
                <a:avLst/>
              </a:prstGeom>
              <a:noFill/>
            </p:spPr>
            <p:txBody>
              <a:bodyPr wrap="square" rtlCol="0">
                <a:spAutoFit/>
              </a:bodyPr>
              <a:lstStyle/>
              <a:p>
                <a:pPr algn="ctr"/>
                <a:r>
                  <a:rPr lang="zh-CN" altLang="en-US" sz="2400" b="1" dirty="0">
                    <a:latin typeface="黑体" panose="02010609060101010101" pitchFamily="49" charset="-122"/>
                    <a:ea typeface="黑体" panose="02010609060101010101" pitchFamily="49" charset="-122"/>
                  </a:rPr>
                  <a:t>比较</a:t>
                </a:r>
              </a:p>
            </p:txBody>
          </p:sp>
        </p:grpSp>
        <p:cxnSp>
          <p:nvCxnSpPr>
            <p:cNvPr id="38" name="直接箭头连接符 37"/>
            <p:cNvCxnSpPr>
              <a:stCxn id="11" idx="6"/>
              <a:endCxn id="34" idx="1"/>
            </p:cNvCxnSpPr>
            <p:nvPr/>
          </p:nvCxnSpPr>
          <p:spPr>
            <a:xfrm flipV="1">
              <a:off x="3016972" y="4478915"/>
              <a:ext cx="860167" cy="732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2559291" y="3717032"/>
              <a:ext cx="0" cy="3893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559291" y="5013176"/>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2051720" y="5445224"/>
              <a:ext cx="1040790" cy="880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越界中断</a:t>
              </a:r>
            </a:p>
          </p:txBody>
        </p:sp>
      </p:grpSp>
      <p:sp>
        <p:nvSpPr>
          <p:cNvPr id="25" name="矩形 24"/>
          <p:cNvSpPr/>
          <p:nvPr/>
        </p:nvSpPr>
        <p:spPr>
          <a:xfrm>
            <a:off x="6390440" y="4293096"/>
            <a:ext cx="2286016" cy="1168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9879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15140" y="2208553"/>
            <a:ext cx="196131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操作系统区</a:t>
            </a:r>
          </a:p>
        </p:txBody>
      </p:sp>
      <p:sp>
        <p:nvSpPr>
          <p:cNvPr id="10" name="矩形 9"/>
          <p:cNvSpPr/>
          <p:nvPr/>
        </p:nvSpPr>
        <p:spPr>
          <a:xfrm>
            <a:off x="6715140" y="2780057"/>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1</a:t>
            </a:r>
            <a:endParaRPr lang="zh-CN" altLang="en-US" sz="2400" b="1" dirty="0">
              <a:solidFill>
                <a:schemeClr val="tx1"/>
              </a:solidFill>
              <a:latin typeface="Times New Roman" pitchFamily="18" charset="0"/>
              <a:cs typeface="Times New Roman" pitchFamily="18" charset="0"/>
            </a:endParaRPr>
          </a:p>
        </p:txBody>
      </p:sp>
      <p:grpSp>
        <p:nvGrpSpPr>
          <p:cNvPr id="2" name="组合 3"/>
          <p:cNvGrpSpPr/>
          <p:nvPr/>
        </p:nvGrpSpPr>
        <p:grpSpPr>
          <a:xfrm>
            <a:off x="440252" y="2810545"/>
            <a:ext cx="2835604" cy="2016224"/>
            <a:chOff x="440252" y="3068960"/>
            <a:chExt cx="2835604" cy="2016224"/>
          </a:xfrm>
        </p:grpSpPr>
        <p:sp>
          <p:nvSpPr>
            <p:cNvPr id="6" name="矩形 5"/>
            <p:cNvSpPr/>
            <p:nvPr/>
          </p:nvSpPr>
          <p:spPr>
            <a:xfrm>
              <a:off x="440252" y="4110042"/>
              <a:ext cx="81938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CPU</a:t>
              </a:r>
              <a:endParaRPr lang="zh-CN" altLang="en-US" sz="2400" b="1" dirty="0">
                <a:solidFill>
                  <a:schemeClr val="tx1"/>
                </a:solidFill>
                <a:latin typeface="Times New Roman" pitchFamily="18" charset="0"/>
                <a:cs typeface="Times New Roman" pitchFamily="18" charset="0"/>
              </a:endParaRPr>
            </a:p>
          </p:txBody>
        </p:sp>
        <p:cxnSp>
          <p:nvCxnSpPr>
            <p:cNvPr id="7" name="直接箭头连接符 6"/>
            <p:cNvCxnSpPr/>
            <p:nvPr/>
          </p:nvCxnSpPr>
          <p:spPr>
            <a:xfrm>
              <a:off x="1213885" y="4395794"/>
              <a:ext cx="714909" cy="13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37852" y="4585118"/>
              <a:ext cx="8623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400" b="1" dirty="0">
                  <a:solidFill>
                    <a:schemeClr val="tx1"/>
                  </a:solidFill>
                  <a:latin typeface="Times New Roman" pitchFamily="18" charset="0"/>
                  <a:cs typeface="Times New Roman" pitchFamily="18" charset="0"/>
                </a:rPr>
                <a:t>逻辑</a:t>
              </a:r>
              <a:endParaRPr lang="en-US" altLang="zh-CN" sz="2400" b="1" dirty="0">
                <a:solidFill>
                  <a:schemeClr val="tx1"/>
                </a:solidFill>
                <a:latin typeface="Times New Roman" pitchFamily="18" charset="0"/>
                <a:cs typeface="Times New Roman" pitchFamily="18" charset="0"/>
              </a:endParaRPr>
            </a:p>
            <a:p>
              <a:pPr algn="ctr"/>
              <a:r>
                <a:rPr lang="zh-CN" altLang="en-US" sz="2400" b="1" dirty="0">
                  <a:solidFill>
                    <a:schemeClr val="tx1"/>
                  </a:solidFill>
                  <a:latin typeface="Times New Roman" pitchFamily="18" charset="0"/>
                  <a:cs typeface="Times New Roman" pitchFamily="18" charset="0"/>
                </a:rPr>
                <a:t>地址</a:t>
              </a:r>
            </a:p>
          </p:txBody>
        </p:sp>
        <p:grpSp>
          <p:nvGrpSpPr>
            <p:cNvPr id="3" name="组合 12"/>
            <p:cNvGrpSpPr/>
            <p:nvPr/>
          </p:nvGrpSpPr>
          <p:grpSpPr>
            <a:xfrm>
              <a:off x="1928794" y="4110174"/>
              <a:ext cx="571504" cy="572034"/>
              <a:chOff x="2643174" y="2500306"/>
              <a:chExt cx="857256" cy="858050"/>
            </a:xfrm>
          </p:grpSpPr>
          <p:sp>
            <p:nvSpPr>
              <p:cNvPr id="14" name="椭圆 13"/>
              <p:cNvSpPr/>
              <p:nvPr/>
            </p:nvSpPr>
            <p:spPr>
              <a:xfrm>
                <a:off x="2643174" y="2500306"/>
                <a:ext cx="857256" cy="857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cxnSp>
            <p:nvCxnSpPr>
              <p:cNvPr id="15" name="直接连接符 14"/>
              <p:cNvCxnSpPr>
                <a:stCxn id="14" idx="2"/>
                <a:endCxn id="14" idx="6"/>
              </p:cNvCxnSpPr>
              <p:nvPr/>
            </p:nvCxnSpPr>
            <p:spPr>
              <a:xfrm rot="10800000" flipH="1">
                <a:off x="2643174" y="2928934"/>
                <a:ext cx="85725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0"/>
                <a:endCxn id="14" idx="4"/>
              </p:cNvCxnSpPr>
              <p:nvPr/>
            </p:nvCxnSpPr>
            <p:spPr>
              <a:xfrm rot="16200000" flipH="1">
                <a:off x="2643174" y="2928934"/>
                <a:ext cx="857256"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1" idx="2"/>
              <a:endCxn id="14" idx="0"/>
            </p:cNvCxnSpPr>
            <p:nvPr/>
          </p:nvCxnSpPr>
          <p:spPr>
            <a:xfrm>
              <a:off x="2211628" y="3068960"/>
              <a:ext cx="2918" cy="104121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513736" y="4395794"/>
              <a:ext cx="720000" cy="787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366989" y="4585118"/>
              <a:ext cx="90886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400" b="1" dirty="0">
                  <a:solidFill>
                    <a:schemeClr val="tx1"/>
                  </a:solidFill>
                  <a:latin typeface="Times New Roman" pitchFamily="18" charset="0"/>
                  <a:cs typeface="Times New Roman" pitchFamily="18" charset="0"/>
                </a:rPr>
                <a:t>绝对</a:t>
              </a:r>
              <a:endParaRPr lang="en-US" altLang="zh-CN" sz="2400" b="1" dirty="0">
                <a:solidFill>
                  <a:schemeClr val="tx1"/>
                </a:solidFill>
                <a:latin typeface="Times New Roman" pitchFamily="18" charset="0"/>
                <a:cs typeface="Times New Roman" pitchFamily="18" charset="0"/>
              </a:endParaRPr>
            </a:p>
            <a:p>
              <a:pPr algn="ctr"/>
              <a:r>
                <a:rPr lang="zh-CN" altLang="en-US" sz="2400" b="1" dirty="0">
                  <a:solidFill>
                    <a:schemeClr val="tx1"/>
                  </a:solidFill>
                  <a:latin typeface="Times New Roman" pitchFamily="18" charset="0"/>
                  <a:cs typeface="Times New Roman" pitchFamily="18" charset="0"/>
                </a:rPr>
                <a:t>地址</a:t>
              </a:r>
            </a:p>
          </p:txBody>
        </p:sp>
      </p:grpSp>
      <p:sp>
        <p:nvSpPr>
          <p:cNvPr id="48" name="矩形 47"/>
          <p:cNvSpPr/>
          <p:nvPr/>
        </p:nvSpPr>
        <p:spPr>
          <a:xfrm>
            <a:off x="6715140" y="3208685"/>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2</a:t>
            </a:r>
            <a:endParaRPr lang="zh-CN" altLang="en-US" sz="2400" b="1" dirty="0">
              <a:solidFill>
                <a:schemeClr val="tx1"/>
              </a:solidFill>
              <a:latin typeface="Times New Roman" pitchFamily="18" charset="0"/>
              <a:cs typeface="Times New Roman" pitchFamily="18" charset="0"/>
            </a:endParaRPr>
          </a:p>
        </p:txBody>
      </p:sp>
      <p:sp>
        <p:nvSpPr>
          <p:cNvPr id="49" name="矩形 48"/>
          <p:cNvSpPr/>
          <p:nvPr/>
        </p:nvSpPr>
        <p:spPr>
          <a:xfrm>
            <a:off x="6715140" y="3637313"/>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3</a:t>
            </a:r>
            <a:endParaRPr lang="zh-CN" altLang="en-US" sz="2400" b="1" dirty="0">
              <a:solidFill>
                <a:schemeClr val="tx1"/>
              </a:solidFill>
              <a:latin typeface="Times New Roman" pitchFamily="18" charset="0"/>
              <a:cs typeface="Times New Roman" pitchFamily="18" charset="0"/>
            </a:endParaRPr>
          </a:p>
        </p:txBody>
      </p:sp>
      <p:sp>
        <p:nvSpPr>
          <p:cNvPr id="50" name="矩形 49"/>
          <p:cNvSpPr/>
          <p:nvPr/>
        </p:nvSpPr>
        <p:spPr>
          <a:xfrm>
            <a:off x="6715140" y="4065941"/>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4</a:t>
            </a:r>
            <a:endParaRPr lang="zh-CN" altLang="en-US" sz="2400" b="1" dirty="0">
              <a:solidFill>
                <a:schemeClr val="tx1"/>
              </a:solidFill>
              <a:latin typeface="Times New Roman" pitchFamily="18" charset="0"/>
              <a:cs typeface="Times New Roman" pitchFamily="18" charset="0"/>
            </a:endParaRPr>
          </a:p>
        </p:txBody>
      </p:sp>
      <p:sp>
        <p:nvSpPr>
          <p:cNvPr id="51" name="矩形 50"/>
          <p:cNvSpPr/>
          <p:nvPr/>
        </p:nvSpPr>
        <p:spPr>
          <a:xfrm>
            <a:off x="6715140" y="4494569"/>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5</a:t>
            </a:r>
            <a:endParaRPr lang="zh-CN" altLang="en-US" sz="2400" b="1" dirty="0">
              <a:solidFill>
                <a:schemeClr val="tx1"/>
              </a:solidFill>
              <a:latin typeface="Times New Roman" pitchFamily="18" charset="0"/>
              <a:cs typeface="Times New Roman" pitchFamily="18" charset="0"/>
            </a:endParaRPr>
          </a:p>
        </p:txBody>
      </p:sp>
      <p:sp>
        <p:nvSpPr>
          <p:cNvPr id="52" name="矩形 51"/>
          <p:cNvSpPr/>
          <p:nvPr/>
        </p:nvSpPr>
        <p:spPr>
          <a:xfrm>
            <a:off x="6715140" y="4923197"/>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6</a:t>
            </a:r>
            <a:endParaRPr lang="zh-CN" altLang="en-US" sz="2400" b="1" dirty="0">
              <a:solidFill>
                <a:schemeClr val="tx1"/>
              </a:solidFill>
              <a:latin typeface="Times New Roman" pitchFamily="18" charset="0"/>
              <a:cs typeface="Times New Roman" pitchFamily="18" charset="0"/>
            </a:endParaRPr>
          </a:p>
        </p:txBody>
      </p:sp>
      <p:grpSp>
        <p:nvGrpSpPr>
          <p:cNvPr id="4" name="组合 19"/>
          <p:cNvGrpSpPr/>
          <p:nvPr/>
        </p:nvGrpSpPr>
        <p:grpSpPr>
          <a:xfrm>
            <a:off x="2808167" y="2922933"/>
            <a:ext cx="3906973" cy="2000264"/>
            <a:chOff x="2808167" y="3181348"/>
            <a:chExt cx="3906973" cy="2000264"/>
          </a:xfrm>
        </p:grpSpPr>
        <p:sp>
          <p:nvSpPr>
            <p:cNvPr id="29" name="流程图: 决策 28"/>
            <p:cNvSpPr/>
            <p:nvPr/>
          </p:nvSpPr>
          <p:spPr>
            <a:xfrm>
              <a:off x="3203848" y="4082202"/>
              <a:ext cx="2296344" cy="64294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&lt;B+L2</a:t>
              </a:r>
              <a:endParaRPr lang="zh-CN" altLang="en-US" sz="2400" b="1" dirty="0">
                <a:solidFill>
                  <a:schemeClr val="tx1"/>
                </a:solidFill>
                <a:latin typeface="Times New Roman" pitchFamily="18" charset="0"/>
                <a:cs typeface="Times New Roman" pitchFamily="18" charset="0"/>
              </a:endParaRPr>
            </a:p>
          </p:txBody>
        </p:sp>
        <p:cxnSp>
          <p:nvCxnSpPr>
            <p:cNvPr id="35" name="直接箭头连接符 34"/>
            <p:cNvCxnSpPr>
              <a:stCxn id="34" idx="0"/>
              <a:endCxn id="29" idx="2"/>
            </p:cNvCxnSpPr>
            <p:nvPr/>
          </p:nvCxnSpPr>
          <p:spPr>
            <a:xfrm flipH="1" flipV="1">
              <a:off x="4352020" y="4725144"/>
              <a:ext cx="7396" cy="4564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9" idx="0"/>
            </p:cNvCxnSpPr>
            <p:nvPr/>
          </p:nvCxnSpPr>
          <p:spPr>
            <a:xfrm rot="16200000" flipV="1">
              <a:off x="3565080" y="3295262"/>
              <a:ext cx="428628" cy="1145252"/>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08167" y="3181348"/>
              <a:ext cx="1422184" cy="461665"/>
            </a:xfrm>
            <a:prstGeom prst="rect">
              <a:avLst/>
            </a:prstGeom>
            <a:noFill/>
          </p:spPr>
          <p:txBody>
            <a:bodyPr wrap="none" rtlCol="0">
              <a:spAutoFit/>
            </a:bodyPr>
            <a:lstStyle/>
            <a:p>
              <a:r>
                <a:rPr lang="zh-CN" altLang="en-US" sz="2400" b="1" dirty="0">
                  <a:latin typeface="Times New Roman" pitchFamily="18" charset="0"/>
                  <a:cs typeface="Times New Roman" pitchFamily="18" charset="0"/>
                </a:rPr>
                <a:t>越界中断</a:t>
              </a:r>
            </a:p>
          </p:txBody>
        </p:sp>
        <p:cxnSp>
          <p:nvCxnSpPr>
            <p:cNvPr id="54" name="肘形连接符 53"/>
            <p:cNvCxnSpPr>
              <a:stCxn id="29" idx="3"/>
              <a:endCxn id="48" idx="1"/>
            </p:cNvCxnSpPr>
            <p:nvPr/>
          </p:nvCxnSpPr>
          <p:spPr>
            <a:xfrm flipV="1">
              <a:off x="5500192" y="3609406"/>
              <a:ext cx="1214948" cy="794267"/>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5" name="组合 20"/>
          <p:cNvGrpSpPr/>
          <p:nvPr/>
        </p:nvGrpSpPr>
        <p:grpSpPr>
          <a:xfrm>
            <a:off x="1300976" y="1844824"/>
            <a:ext cx="5414164" cy="1359621"/>
            <a:chOff x="1300976" y="2103239"/>
            <a:chExt cx="5414164" cy="1359621"/>
          </a:xfrm>
        </p:grpSpPr>
        <p:sp>
          <p:nvSpPr>
            <p:cNvPr id="12" name="TextBox 11"/>
            <p:cNvSpPr txBox="1"/>
            <p:nvPr/>
          </p:nvSpPr>
          <p:spPr>
            <a:xfrm>
              <a:off x="1300976" y="2103239"/>
              <a:ext cx="1731564" cy="461665"/>
            </a:xfrm>
            <a:prstGeom prst="rect">
              <a:avLst/>
            </a:prstGeom>
            <a:noFill/>
          </p:spPr>
          <p:txBody>
            <a:bodyPr wrap="none" rtlCol="0">
              <a:spAutoFit/>
            </a:bodyPr>
            <a:lstStyle/>
            <a:p>
              <a:r>
                <a:rPr lang="zh-CN" altLang="en-US" sz="2400" b="1" dirty="0">
                  <a:latin typeface="Times New Roman" pitchFamily="18" charset="0"/>
                  <a:cs typeface="Times New Roman" pitchFamily="18" charset="0"/>
                </a:rPr>
                <a:t>下限寄存器</a:t>
              </a:r>
            </a:p>
          </p:txBody>
        </p:sp>
        <p:grpSp>
          <p:nvGrpSpPr>
            <p:cNvPr id="13" name="组合 1"/>
            <p:cNvGrpSpPr/>
            <p:nvPr/>
          </p:nvGrpSpPr>
          <p:grpSpPr>
            <a:xfrm>
              <a:off x="1318653" y="2535556"/>
              <a:ext cx="5396487" cy="927304"/>
              <a:chOff x="1318653" y="2535556"/>
              <a:chExt cx="5396487" cy="927304"/>
            </a:xfrm>
          </p:grpSpPr>
          <p:sp>
            <p:nvSpPr>
              <p:cNvPr id="11" name="矩形 10"/>
              <p:cNvSpPr/>
              <p:nvPr/>
            </p:nvSpPr>
            <p:spPr>
              <a:xfrm>
                <a:off x="1318653" y="2535556"/>
                <a:ext cx="1785950" cy="533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B</a:t>
                </a:r>
                <a:endParaRPr lang="zh-CN" altLang="en-US" sz="2400" b="1" dirty="0">
                  <a:solidFill>
                    <a:schemeClr val="tx1"/>
                  </a:solidFill>
                  <a:latin typeface="Times New Roman" pitchFamily="18" charset="0"/>
                  <a:cs typeface="Times New Roman" pitchFamily="18" charset="0"/>
                </a:endParaRPr>
              </a:p>
            </p:txBody>
          </p:sp>
          <p:cxnSp>
            <p:nvCxnSpPr>
              <p:cNvPr id="58" name="肘形连接符 53"/>
              <p:cNvCxnSpPr>
                <a:stCxn id="11" idx="3"/>
              </p:cNvCxnSpPr>
              <p:nvPr/>
            </p:nvCxnSpPr>
            <p:spPr>
              <a:xfrm>
                <a:off x="3104603" y="2802258"/>
                <a:ext cx="3610537" cy="660602"/>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grpSp>
      <p:grpSp>
        <p:nvGrpSpPr>
          <p:cNvPr id="20" name="组合 21"/>
          <p:cNvGrpSpPr/>
          <p:nvPr/>
        </p:nvGrpSpPr>
        <p:grpSpPr>
          <a:xfrm>
            <a:off x="3461216" y="3633073"/>
            <a:ext cx="3253924" cy="2231425"/>
            <a:chOff x="3461216" y="3891488"/>
            <a:chExt cx="3253924" cy="2231425"/>
          </a:xfrm>
        </p:grpSpPr>
        <p:grpSp>
          <p:nvGrpSpPr>
            <p:cNvPr id="21" name="组合 2"/>
            <p:cNvGrpSpPr/>
            <p:nvPr/>
          </p:nvGrpSpPr>
          <p:grpSpPr>
            <a:xfrm>
              <a:off x="3642776" y="3891488"/>
              <a:ext cx="3072364" cy="1823528"/>
              <a:chOff x="3642776" y="3891488"/>
              <a:chExt cx="3072364" cy="1823528"/>
            </a:xfrm>
          </p:grpSpPr>
          <p:sp>
            <p:nvSpPr>
              <p:cNvPr id="34" name="矩形 33"/>
              <p:cNvSpPr/>
              <p:nvPr/>
            </p:nvSpPr>
            <p:spPr>
              <a:xfrm>
                <a:off x="3642776" y="5181612"/>
                <a:ext cx="1433280" cy="533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B+L2</a:t>
                </a:r>
                <a:endParaRPr lang="zh-CN" altLang="en-US" sz="2400" b="1" dirty="0">
                  <a:solidFill>
                    <a:schemeClr val="tx1"/>
                  </a:solidFill>
                  <a:latin typeface="Times New Roman" pitchFamily="18" charset="0"/>
                  <a:cs typeface="Times New Roman" pitchFamily="18" charset="0"/>
                </a:endParaRPr>
              </a:p>
            </p:txBody>
          </p:sp>
          <p:grpSp>
            <p:nvGrpSpPr>
              <p:cNvPr id="22" name="组合 76"/>
              <p:cNvGrpSpPr/>
              <p:nvPr/>
            </p:nvGrpSpPr>
            <p:grpSpPr>
              <a:xfrm>
                <a:off x="5072066" y="3891488"/>
                <a:ext cx="1643074" cy="1552586"/>
                <a:chOff x="5072066" y="4481520"/>
                <a:chExt cx="1643074" cy="1552586"/>
              </a:xfrm>
            </p:grpSpPr>
            <p:cxnSp>
              <p:nvCxnSpPr>
                <p:cNvPr id="38" name="直接箭头连接符 37"/>
                <p:cNvCxnSpPr/>
                <p:nvPr/>
              </p:nvCxnSpPr>
              <p:spPr>
                <a:xfrm>
                  <a:off x="6357950" y="4500570"/>
                  <a:ext cx="35719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形状 67"/>
                <p:cNvCxnSpPr/>
                <p:nvPr/>
              </p:nvCxnSpPr>
              <p:spPr>
                <a:xfrm flipV="1">
                  <a:off x="5072066" y="4481520"/>
                  <a:ext cx="1285884" cy="1552586"/>
                </a:xfrm>
                <a:prstGeom prst="bentConnector2">
                  <a:avLst/>
                </a:prstGeom>
                <a:ln w="25400"/>
              </p:spPr>
              <p:style>
                <a:lnRef idx="1">
                  <a:schemeClr val="accent1"/>
                </a:lnRef>
                <a:fillRef idx="0">
                  <a:schemeClr val="accent1"/>
                </a:fillRef>
                <a:effectRef idx="0">
                  <a:schemeClr val="accent1"/>
                </a:effectRef>
                <a:fontRef idx="minor">
                  <a:schemeClr val="tx1"/>
                </a:fontRef>
              </p:style>
            </p:cxnSp>
          </p:grpSp>
        </p:grpSp>
        <p:sp>
          <p:nvSpPr>
            <p:cNvPr id="83" name="TextBox 82"/>
            <p:cNvSpPr txBox="1"/>
            <p:nvPr/>
          </p:nvSpPr>
          <p:spPr>
            <a:xfrm>
              <a:off x="3461216" y="5661248"/>
              <a:ext cx="1731564" cy="461665"/>
            </a:xfrm>
            <a:prstGeom prst="rect">
              <a:avLst/>
            </a:prstGeom>
            <a:noFill/>
          </p:spPr>
          <p:txBody>
            <a:bodyPr wrap="none" rtlCol="0">
              <a:spAutoFit/>
            </a:bodyPr>
            <a:lstStyle/>
            <a:p>
              <a:r>
                <a:rPr lang="zh-CN" altLang="en-US" sz="2400" b="1" dirty="0">
                  <a:latin typeface="Times New Roman" pitchFamily="18" charset="0"/>
                  <a:cs typeface="Times New Roman" pitchFamily="18" charset="0"/>
                </a:rPr>
                <a:t>上限寄存器</a:t>
              </a:r>
            </a:p>
          </p:txBody>
        </p:sp>
      </p:grpSp>
      <p:sp>
        <p:nvSpPr>
          <p:cNvPr id="28" name="标题 27"/>
          <p:cNvSpPr>
            <a:spLocks noGrp="1"/>
          </p:cNvSpPr>
          <p:nvPr>
            <p:ph type="title"/>
          </p:nvPr>
        </p:nvSpPr>
        <p:spPr/>
        <p:txBody>
          <a:bodyPr>
            <a:normAutofit/>
          </a:bodyPr>
          <a:lstStyle/>
          <a:p>
            <a:pPr lvl="0"/>
            <a:r>
              <a:rPr lang="zh-CN" altLang="en-US" dirty="0">
                <a:latin typeface="Times New Roman" pitchFamily="18" charset="0"/>
              </a:rPr>
              <a:t>固定分区方式的地址转换</a:t>
            </a:r>
            <a:endParaRPr lang="zh-CN" altLang="en-US" dirty="0"/>
          </a:p>
        </p:txBody>
      </p:sp>
      <p:sp>
        <p:nvSpPr>
          <p:cNvPr id="30" name="内容占位符 29"/>
          <p:cNvSpPr>
            <a:spLocks noGrp="1"/>
          </p:cNvSpPr>
          <p:nvPr>
            <p:ph idx="1"/>
          </p:nvPr>
        </p:nvSpPr>
        <p:spPr>
          <a:xfrm>
            <a:off x="467544" y="908720"/>
            <a:ext cx="8229600" cy="4525963"/>
          </a:xfrm>
        </p:spPr>
        <p:txBody>
          <a:bodyPr>
            <a:normAutofit/>
          </a:bodyPr>
          <a:lstStyle/>
          <a:p>
            <a:r>
              <a:rPr lang="zh-CN" altLang="en-US" sz="3600" b="1" dirty="0"/>
              <a:t>硬件实现机制与动态重定位</a:t>
            </a:r>
          </a:p>
        </p:txBody>
      </p:sp>
    </p:spTree>
    <p:extLst>
      <p:ext uri="{BB962C8B-B14F-4D97-AF65-F5344CB8AC3E}">
        <p14:creationId xmlns="" xmlns:p14="http://schemas.microsoft.com/office/powerpoint/2010/main" val="38149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971601" y="1124744"/>
            <a:ext cx="7992888" cy="646331"/>
          </a:xfrm>
          <a:prstGeom prst="rect">
            <a:avLst/>
          </a:prstGeom>
          <a:noFill/>
        </p:spPr>
        <p:txBody>
          <a:bodyPr wrap="square" rtlCol="0">
            <a:spAutoFit/>
          </a:bodyPr>
          <a:lstStyle/>
          <a:p>
            <a:pPr algn="just">
              <a:lnSpc>
                <a:spcPct val="150000"/>
              </a:lnSpc>
              <a:spcAft>
                <a:spcPts val="600"/>
              </a:spcAft>
            </a:pPr>
            <a:r>
              <a:rPr lang="zh-CN" altLang="en-US" sz="2400" dirty="0">
                <a:solidFill>
                  <a:srgbClr val="0000FF"/>
                </a:solidFill>
              </a:rPr>
              <a:t>掌握</a:t>
            </a:r>
            <a:r>
              <a:rPr lang="zh-CN" altLang="en-US" sz="2400" dirty="0">
                <a:solidFill>
                  <a:srgbClr val="FF0000"/>
                </a:solidFill>
              </a:rPr>
              <a:t>操作系统</a:t>
            </a:r>
            <a:r>
              <a:rPr lang="zh-CN" altLang="en-US" sz="2400" dirty="0" smtClean="0">
                <a:solidFill>
                  <a:srgbClr val="FF0000"/>
                </a:solidFill>
              </a:rPr>
              <a:t>的概念、分类</a:t>
            </a:r>
            <a:endParaRPr lang="en-US" altLang="zh-CN" sz="2400" dirty="0">
              <a:latin typeface="+mn-ea"/>
            </a:endParaRPr>
          </a:p>
        </p:txBody>
      </p:sp>
      <p:sp>
        <p:nvSpPr>
          <p:cNvPr id="5" name="矩形 4"/>
          <p:cNvSpPr/>
          <p:nvPr/>
        </p:nvSpPr>
        <p:spPr>
          <a:xfrm>
            <a:off x="971600" y="2276872"/>
            <a:ext cx="7848872" cy="646331"/>
          </a:xfrm>
          <a:prstGeom prst="rect">
            <a:avLst/>
          </a:prstGeom>
        </p:spPr>
        <p:txBody>
          <a:bodyPr wrap="square">
            <a:spAutoFit/>
          </a:bodyPr>
          <a:lstStyle/>
          <a:p>
            <a:pPr algn="just">
              <a:lnSpc>
                <a:spcPct val="150000"/>
              </a:lnSpc>
              <a:spcAft>
                <a:spcPts val="600"/>
              </a:spcAft>
            </a:pPr>
            <a:r>
              <a:rPr lang="zh-CN" altLang="en-US" sz="2400" dirty="0" smtClean="0">
                <a:solidFill>
                  <a:srgbClr val="0000FF"/>
                </a:solidFill>
              </a:rPr>
              <a:t>掌握多道程序设计的</a:t>
            </a:r>
            <a:r>
              <a:rPr lang="zh-CN" altLang="en-US" sz="2400" dirty="0" smtClean="0">
                <a:solidFill>
                  <a:srgbClr val="FF0000"/>
                </a:solidFill>
              </a:rPr>
              <a:t>概念、多道程序设计的关键问题</a:t>
            </a:r>
            <a:endParaRPr lang="en-US" altLang="zh-CN" sz="2400" dirty="0">
              <a:latin typeface="+mn-ea"/>
            </a:endParaRPr>
          </a:p>
        </p:txBody>
      </p:sp>
      <p:sp>
        <p:nvSpPr>
          <p:cNvPr id="6" name="矩形 5"/>
          <p:cNvSpPr/>
          <p:nvPr/>
        </p:nvSpPr>
        <p:spPr>
          <a:xfrm>
            <a:off x="1043608" y="3356992"/>
            <a:ext cx="7848872" cy="978729"/>
          </a:xfrm>
          <a:prstGeom prst="rect">
            <a:avLst/>
          </a:prstGeom>
        </p:spPr>
        <p:txBody>
          <a:bodyPr wrap="square">
            <a:spAutoFit/>
          </a:bodyPr>
          <a:lstStyle/>
          <a:p>
            <a:pPr algn="just">
              <a:lnSpc>
                <a:spcPct val="120000"/>
              </a:lnSpc>
              <a:spcBef>
                <a:spcPts val="500"/>
              </a:spcBef>
            </a:pPr>
            <a:r>
              <a:rPr lang="zh-CN" altLang="en-US" sz="2400" dirty="0" smtClean="0">
                <a:solidFill>
                  <a:srgbClr val="0000FF"/>
                </a:solidFill>
              </a:rPr>
              <a:t>掌握计算机操作接口的概念、联机作业控制、命令解释程序、操作系统程序接口、系统调用</a:t>
            </a:r>
            <a:endParaRPr lang="zh-CN" altLang="en-US" sz="2400" dirty="0"/>
          </a:p>
        </p:txBody>
      </p:sp>
      <p:sp>
        <p:nvSpPr>
          <p:cNvPr id="7" name="矩形 6"/>
          <p:cNvSpPr/>
          <p:nvPr/>
        </p:nvSpPr>
        <p:spPr>
          <a:xfrm>
            <a:off x="1115617" y="4941168"/>
            <a:ext cx="7704856" cy="978729"/>
          </a:xfrm>
          <a:prstGeom prst="rect">
            <a:avLst/>
          </a:prstGeom>
        </p:spPr>
        <p:txBody>
          <a:bodyPr wrap="square">
            <a:spAutoFit/>
          </a:bodyPr>
          <a:lstStyle/>
          <a:p>
            <a:pPr algn="just">
              <a:lnSpc>
                <a:spcPct val="120000"/>
              </a:lnSpc>
              <a:spcBef>
                <a:spcPts val="500"/>
              </a:spcBef>
            </a:pPr>
            <a:r>
              <a:rPr lang="zh-CN" altLang="en-US" sz="2400" dirty="0" smtClean="0"/>
              <a:t>掌握计算机系统的硬件资源、信息资源的概念和内涵，理解资源管理技术</a:t>
            </a:r>
            <a:endParaRPr lang="zh-CN" altLang="en-US" sz="24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179512" y="0"/>
            <a:ext cx="527050" cy="527050"/>
          </a:xfrm>
          <a:prstGeom prst="rect">
            <a:avLst/>
          </a:prstGeom>
        </p:spPr>
      </p:pic>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1412776"/>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2204864"/>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501008"/>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95536" y="4941168"/>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第一章需要掌握的内容</a:t>
            </a:r>
            <a:endParaRPr lang="zh-CN" altLang="en-US" sz="2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zh-CN" altLang="en-US" dirty="0">
                <a:latin typeface="Times New Roman" pitchFamily="18" charset="0"/>
              </a:rPr>
              <a:t>可变分区存储管理</a:t>
            </a:r>
            <a:endParaRPr lang="en-US" altLang="zh-CN" dirty="0">
              <a:latin typeface="Times New Roman" pitchFamily="18" charset="0"/>
            </a:endParaRPr>
          </a:p>
        </p:txBody>
      </p:sp>
      <p:sp>
        <p:nvSpPr>
          <p:cNvPr id="688131" name="Rectangle 3"/>
          <p:cNvSpPr>
            <a:spLocks noGrp="1" noChangeArrowheads="1"/>
          </p:cNvSpPr>
          <p:nvPr>
            <p:ph idx="1"/>
          </p:nvPr>
        </p:nvSpPr>
        <p:spPr>
          <a:xfrm>
            <a:off x="467544" y="980728"/>
            <a:ext cx="8229600" cy="4525963"/>
          </a:xfrm>
        </p:spPr>
        <p:txBody>
          <a:bodyPr>
            <a:noAutofit/>
          </a:bodyPr>
          <a:lstStyle/>
          <a:p>
            <a:r>
              <a:rPr lang="zh-CN" altLang="en-US" b="1" dirty="0"/>
              <a:t>按进程的内存需求来动态划分分区</a:t>
            </a:r>
            <a:endParaRPr lang="en-US" altLang="zh-CN" b="1" dirty="0"/>
          </a:p>
          <a:p>
            <a:r>
              <a:rPr lang="zh-CN" altLang="en-US" b="1" dirty="0"/>
              <a:t>创建一个进程时，根据进程所需主存量查看主存中是否有足够的空闲空间</a:t>
            </a:r>
            <a:endParaRPr lang="en-US" altLang="zh-CN" b="1" dirty="0"/>
          </a:p>
          <a:p>
            <a:pPr lvl="1"/>
            <a:r>
              <a:rPr lang="zh-CN" altLang="en-US" sz="3200" b="1" dirty="0"/>
              <a:t>若有，则按需要量分割一个分区</a:t>
            </a:r>
            <a:endParaRPr lang="en-US" altLang="zh-CN" sz="3200" b="1" dirty="0"/>
          </a:p>
          <a:p>
            <a:pPr lvl="1"/>
            <a:r>
              <a:rPr lang="zh-CN" altLang="en-US" sz="3200" b="1" dirty="0"/>
              <a:t>若无，则令该进程等待主存资源</a:t>
            </a:r>
            <a:endParaRPr lang="en-US" altLang="zh-CN" sz="3200" b="1" dirty="0"/>
          </a:p>
          <a:p>
            <a:r>
              <a:rPr lang="zh-CN" altLang="en-US" b="1" dirty="0"/>
              <a:t>由于分区大小按照进程实际需要量来确定，因此分区个数是随机变化的</a:t>
            </a:r>
          </a:p>
        </p:txBody>
      </p:sp>
    </p:spTree>
    <p:extLst>
      <p:ext uri="{BB962C8B-B14F-4D97-AF65-F5344CB8AC3E}">
        <p14:creationId xmlns="" xmlns:p14="http://schemas.microsoft.com/office/powerpoint/2010/main" val="60665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可变分区方式的内存分配示例</a:t>
            </a:r>
          </a:p>
        </p:txBody>
      </p:sp>
      <p:sp>
        <p:nvSpPr>
          <p:cNvPr id="4" name="矩形 3"/>
          <p:cNvSpPr/>
          <p:nvPr/>
        </p:nvSpPr>
        <p:spPr>
          <a:xfrm>
            <a:off x="1357290" y="1556792"/>
            <a:ext cx="1500198"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sp>
        <p:nvSpPr>
          <p:cNvPr id="5" name="矩形 4"/>
          <p:cNvSpPr/>
          <p:nvPr/>
        </p:nvSpPr>
        <p:spPr>
          <a:xfrm>
            <a:off x="4143372" y="1556792"/>
            <a:ext cx="1500198"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cxnSp>
        <p:nvCxnSpPr>
          <p:cNvPr id="9" name="直接连接符 8"/>
          <p:cNvCxnSpPr/>
          <p:nvPr/>
        </p:nvCxnSpPr>
        <p:spPr>
          <a:xfrm>
            <a:off x="1357290" y="248548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85852" y="1556792"/>
            <a:ext cx="164307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操作系统</a:t>
            </a:r>
          </a:p>
        </p:txBody>
      </p:sp>
      <p:sp>
        <p:nvSpPr>
          <p:cNvPr id="24" name="TextBox 23"/>
          <p:cNvSpPr txBox="1"/>
          <p:nvPr/>
        </p:nvSpPr>
        <p:spPr>
          <a:xfrm>
            <a:off x="1428728" y="1985420"/>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作业</a:t>
            </a:r>
            <a:r>
              <a:rPr lang="en-US" altLang="zh-CN" sz="2800" dirty="0">
                <a:latin typeface="Times New Roman" pitchFamily="18" charset="0"/>
                <a:cs typeface="Times New Roman" pitchFamily="18" charset="0"/>
              </a:rPr>
              <a:t>1</a:t>
            </a:r>
            <a:endParaRPr lang="zh-CN" altLang="en-US" sz="2800" dirty="0">
              <a:latin typeface="Times New Roman" pitchFamily="18" charset="0"/>
              <a:cs typeface="Times New Roman" pitchFamily="18" charset="0"/>
            </a:endParaRPr>
          </a:p>
        </p:txBody>
      </p:sp>
      <p:sp>
        <p:nvSpPr>
          <p:cNvPr id="27" name="TextBox 26"/>
          <p:cNvSpPr txBox="1"/>
          <p:nvPr/>
        </p:nvSpPr>
        <p:spPr>
          <a:xfrm>
            <a:off x="1500166" y="2628362"/>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28" name="TextBox 27"/>
          <p:cNvSpPr txBox="1"/>
          <p:nvPr/>
        </p:nvSpPr>
        <p:spPr>
          <a:xfrm>
            <a:off x="1428728" y="4128560"/>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29" name="TextBox 28"/>
          <p:cNvSpPr txBox="1"/>
          <p:nvPr/>
        </p:nvSpPr>
        <p:spPr>
          <a:xfrm>
            <a:off x="4286248" y="2890960"/>
            <a:ext cx="1500198"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30" name="TextBox 29"/>
          <p:cNvSpPr txBox="1"/>
          <p:nvPr/>
        </p:nvSpPr>
        <p:spPr>
          <a:xfrm>
            <a:off x="4286248" y="4116418"/>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36" name="TextBox 35"/>
          <p:cNvSpPr txBox="1"/>
          <p:nvPr/>
        </p:nvSpPr>
        <p:spPr>
          <a:xfrm>
            <a:off x="857224" y="1771106"/>
            <a:ext cx="714380"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4k</a:t>
            </a:r>
            <a:endParaRPr lang="zh-CN" altLang="en-US" sz="2800" dirty="0">
              <a:latin typeface="Times New Roman" pitchFamily="18" charset="0"/>
              <a:cs typeface="Times New Roman" pitchFamily="18" charset="0"/>
            </a:endParaRPr>
          </a:p>
        </p:txBody>
      </p:sp>
      <p:sp>
        <p:nvSpPr>
          <p:cNvPr id="38" name="TextBox 37"/>
          <p:cNvSpPr txBox="1"/>
          <p:nvPr/>
        </p:nvSpPr>
        <p:spPr>
          <a:xfrm>
            <a:off x="642910" y="2342610"/>
            <a:ext cx="785818"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10k</a:t>
            </a:r>
            <a:endParaRPr lang="zh-CN" altLang="en-US" sz="2800" dirty="0">
              <a:latin typeface="Times New Roman" pitchFamily="18" charset="0"/>
              <a:cs typeface="Times New Roman" pitchFamily="18" charset="0"/>
            </a:endParaRPr>
          </a:p>
        </p:txBody>
      </p:sp>
      <p:sp>
        <p:nvSpPr>
          <p:cNvPr id="39" name="TextBox 38"/>
          <p:cNvSpPr txBox="1"/>
          <p:nvPr/>
        </p:nvSpPr>
        <p:spPr>
          <a:xfrm>
            <a:off x="642910" y="2890960"/>
            <a:ext cx="1000132"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46k</a:t>
            </a:r>
            <a:endParaRPr lang="zh-CN" altLang="en-US" sz="2800" dirty="0">
              <a:latin typeface="Times New Roman" pitchFamily="18" charset="0"/>
              <a:cs typeface="Times New Roman" pitchFamily="18" charset="0"/>
            </a:endParaRPr>
          </a:p>
        </p:txBody>
      </p:sp>
      <p:sp>
        <p:nvSpPr>
          <p:cNvPr id="40" name="TextBox 39"/>
          <p:cNvSpPr txBox="1"/>
          <p:nvPr/>
        </p:nvSpPr>
        <p:spPr>
          <a:xfrm>
            <a:off x="642910" y="3557056"/>
            <a:ext cx="785818"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52k</a:t>
            </a:r>
            <a:endParaRPr lang="zh-CN" altLang="en-US" sz="2800" dirty="0">
              <a:latin typeface="Times New Roman" pitchFamily="18" charset="0"/>
              <a:cs typeface="Times New Roman" pitchFamily="18" charset="0"/>
            </a:endParaRPr>
          </a:p>
        </p:txBody>
      </p:sp>
      <p:sp>
        <p:nvSpPr>
          <p:cNvPr id="41" name="TextBox 40"/>
          <p:cNvSpPr txBox="1"/>
          <p:nvPr/>
        </p:nvSpPr>
        <p:spPr>
          <a:xfrm>
            <a:off x="3500430" y="3605340"/>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52k</a:t>
            </a:r>
            <a:endParaRPr lang="zh-CN" altLang="en-US" sz="2800" dirty="0">
              <a:latin typeface="Times New Roman" pitchFamily="18" charset="0"/>
              <a:cs typeface="Times New Roman" pitchFamily="18" charset="0"/>
            </a:endParaRPr>
          </a:p>
        </p:txBody>
      </p:sp>
      <p:sp>
        <p:nvSpPr>
          <p:cNvPr id="42" name="TextBox 41"/>
          <p:cNvSpPr txBox="1"/>
          <p:nvPr/>
        </p:nvSpPr>
        <p:spPr>
          <a:xfrm>
            <a:off x="3500430" y="2985552"/>
            <a:ext cx="785818"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46k</a:t>
            </a:r>
            <a:endParaRPr lang="zh-CN" altLang="en-US" sz="2800" dirty="0">
              <a:latin typeface="Times New Roman" pitchFamily="18" charset="0"/>
              <a:cs typeface="Times New Roman" pitchFamily="18" charset="0"/>
            </a:endParaRPr>
          </a:p>
        </p:txBody>
      </p:sp>
      <p:sp>
        <p:nvSpPr>
          <p:cNvPr id="43" name="TextBox 42"/>
          <p:cNvSpPr txBox="1"/>
          <p:nvPr/>
        </p:nvSpPr>
        <p:spPr>
          <a:xfrm>
            <a:off x="3643306" y="1771106"/>
            <a:ext cx="714380"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4k</a:t>
            </a:r>
            <a:endParaRPr lang="zh-CN" altLang="en-US" sz="2800" dirty="0">
              <a:latin typeface="Times New Roman" pitchFamily="18" charset="0"/>
              <a:cs typeface="Times New Roman" pitchFamily="18" charset="0"/>
            </a:endParaRPr>
          </a:p>
        </p:txBody>
      </p:sp>
      <p:sp>
        <p:nvSpPr>
          <p:cNvPr id="45" name="TextBox 44"/>
          <p:cNvSpPr txBox="1"/>
          <p:nvPr/>
        </p:nvSpPr>
        <p:spPr>
          <a:xfrm>
            <a:off x="3500430" y="219973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10k</a:t>
            </a:r>
            <a:endParaRPr lang="zh-CN" altLang="en-US" sz="2800" dirty="0">
              <a:latin typeface="Times New Roman" pitchFamily="18" charset="0"/>
              <a:cs typeface="Times New Roman" pitchFamily="18" charset="0"/>
            </a:endParaRPr>
          </a:p>
        </p:txBody>
      </p:sp>
      <p:sp>
        <p:nvSpPr>
          <p:cNvPr id="47" name="TextBox 46"/>
          <p:cNvSpPr txBox="1"/>
          <p:nvPr/>
        </p:nvSpPr>
        <p:spPr>
          <a:xfrm>
            <a:off x="500034" y="4462596"/>
            <a:ext cx="1000132"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128k</a:t>
            </a:r>
            <a:endParaRPr lang="zh-CN" altLang="en-US" sz="2800" dirty="0">
              <a:latin typeface="Times New Roman" pitchFamily="18" charset="0"/>
              <a:cs typeface="Times New Roman" pitchFamily="18" charset="0"/>
            </a:endParaRPr>
          </a:p>
        </p:txBody>
      </p:sp>
      <p:sp>
        <p:nvSpPr>
          <p:cNvPr id="48" name="TextBox 47"/>
          <p:cNvSpPr txBox="1"/>
          <p:nvPr/>
        </p:nvSpPr>
        <p:spPr>
          <a:xfrm>
            <a:off x="3338504" y="4462596"/>
            <a:ext cx="928694"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128k</a:t>
            </a:r>
            <a:endParaRPr lang="zh-CN" altLang="en-US" sz="2800" dirty="0">
              <a:latin typeface="Times New Roman" pitchFamily="18" charset="0"/>
              <a:cs typeface="Times New Roman" pitchFamily="18" charset="0"/>
            </a:endParaRPr>
          </a:p>
        </p:txBody>
      </p:sp>
      <p:cxnSp>
        <p:nvCxnSpPr>
          <p:cNvPr id="70" name="直接连接符 69"/>
          <p:cNvCxnSpPr/>
          <p:nvPr/>
        </p:nvCxnSpPr>
        <p:spPr>
          <a:xfrm>
            <a:off x="1357290" y="3342742"/>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357290" y="384280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357290" y="205685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143372" y="384280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143372" y="334115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143372" y="284267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143372" y="246043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143372" y="205527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500430" y="255692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40k</a:t>
            </a:r>
            <a:endParaRPr lang="zh-CN" altLang="en-US" sz="2800" dirty="0">
              <a:latin typeface="Times New Roman" pitchFamily="18" charset="0"/>
              <a:cs typeface="Times New Roman" pitchFamily="18" charset="0"/>
            </a:endParaRPr>
          </a:p>
        </p:txBody>
      </p:sp>
      <p:sp>
        <p:nvSpPr>
          <p:cNvPr id="87" name="矩形 86"/>
          <p:cNvSpPr/>
          <p:nvPr/>
        </p:nvSpPr>
        <p:spPr>
          <a:xfrm>
            <a:off x="6929454" y="1556792"/>
            <a:ext cx="1500198"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sp>
        <p:nvSpPr>
          <p:cNvPr id="89" name="TextBox 88"/>
          <p:cNvSpPr txBox="1"/>
          <p:nvPr/>
        </p:nvSpPr>
        <p:spPr>
          <a:xfrm>
            <a:off x="7072330" y="3628494"/>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95" name="TextBox 94"/>
          <p:cNvSpPr txBox="1"/>
          <p:nvPr/>
        </p:nvSpPr>
        <p:spPr>
          <a:xfrm>
            <a:off x="6429388" y="1771106"/>
            <a:ext cx="714380"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4k</a:t>
            </a:r>
            <a:endParaRPr lang="zh-CN" altLang="en-US" sz="2800" dirty="0">
              <a:latin typeface="Times New Roman" pitchFamily="18" charset="0"/>
              <a:cs typeface="Times New Roman" pitchFamily="18" charset="0"/>
            </a:endParaRPr>
          </a:p>
        </p:txBody>
      </p:sp>
      <p:sp>
        <p:nvSpPr>
          <p:cNvPr id="96" name="TextBox 95"/>
          <p:cNvSpPr txBox="1"/>
          <p:nvPr/>
        </p:nvSpPr>
        <p:spPr>
          <a:xfrm>
            <a:off x="6286512" y="219973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10k</a:t>
            </a:r>
            <a:endParaRPr lang="zh-CN" altLang="en-US" sz="2800" dirty="0">
              <a:latin typeface="Times New Roman" pitchFamily="18" charset="0"/>
              <a:cs typeface="Times New Roman" pitchFamily="18" charset="0"/>
            </a:endParaRPr>
          </a:p>
        </p:txBody>
      </p:sp>
      <p:sp>
        <p:nvSpPr>
          <p:cNvPr id="97" name="TextBox 96"/>
          <p:cNvSpPr txBox="1"/>
          <p:nvPr/>
        </p:nvSpPr>
        <p:spPr>
          <a:xfrm>
            <a:off x="6124586" y="4462596"/>
            <a:ext cx="928694"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128k</a:t>
            </a:r>
            <a:endParaRPr lang="zh-CN" altLang="en-US" sz="2800" dirty="0">
              <a:latin typeface="Times New Roman" pitchFamily="18" charset="0"/>
              <a:cs typeface="Times New Roman" pitchFamily="18" charset="0"/>
            </a:endParaRPr>
          </a:p>
        </p:txBody>
      </p:sp>
      <p:cxnSp>
        <p:nvCxnSpPr>
          <p:cNvPr id="101" name="直接连接符 100"/>
          <p:cNvCxnSpPr/>
          <p:nvPr/>
        </p:nvCxnSpPr>
        <p:spPr>
          <a:xfrm>
            <a:off x="6929454" y="284267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6929454" y="246043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929454" y="205527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286512" y="255692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40k</a:t>
            </a:r>
            <a:endParaRPr lang="zh-CN" altLang="en-US" sz="2800" dirty="0">
              <a:latin typeface="Times New Roman" pitchFamily="18" charset="0"/>
              <a:cs typeface="Times New Roman" pitchFamily="18" charset="0"/>
            </a:endParaRPr>
          </a:p>
        </p:txBody>
      </p:sp>
      <p:sp>
        <p:nvSpPr>
          <p:cNvPr id="105" name="矩形 104"/>
          <p:cNvSpPr/>
          <p:nvPr/>
        </p:nvSpPr>
        <p:spPr>
          <a:xfrm>
            <a:off x="1357290" y="2056858"/>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1</a:t>
            </a:r>
            <a:endParaRPr lang="zh-CN" altLang="en-US" sz="2800" dirty="0">
              <a:solidFill>
                <a:srgbClr val="FF0000"/>
              </a:solidFill>
              <a:latin typeface="Times New Roman" pitchFamily="18" charset="0"/>
              <a:cs typeface="Times New Roman" pitchFamily="18" charset="0"/>
            </a:endParaRPr>
          </a:p>
        </p:txBody>
      </p:sp>
      <p:sp>
        <p:nvSpPr>
          <p:cNvPr id="106" name="矩形 105"/>
          <p:cNvSpPr/>
          <p:nvPr/>
        </p:nvSpPr>
        <p:spPr>
          <a:xfrm>
            <a:off x="1357290" y="1556792"/>
            <a:ext cx="1500198" cy="5000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FF0000"/>
                </a:solidFill>
              </a:rPr>
              <a:t>操作系统</a:t>
            </a:r>
          </a:p>
        </p:txBody>
      </p:sp>
      <p:sp>
        <p:nvSpPr>
          <p:cNvPr id="109" name="矩形 108"/>
          <p:cNvSpPr/>
          <p:nvPr/>
        </p:nvSpPr>
        <p:spPr>
          <a:xfrm>
            <a:off x="4143372" y="1556792"/>
            <a:ext cx="1500198" cy="5000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FF0000"/>
                </a:solidFill>
              </a:rPr>
              <a:t>操作系统</a:t>
            </a:r>
          </a:p>
        </p:txBody>
      </p:sp>
      <p:sp>
        <p:nvSpPr>
          <p:cNvPr id="110" name="矩形 109"/>
          <p:cNvSpPr/>
          <p:nvPr/>
        </p:nvSpPr>
        <p:spPr>
          <a:xfrm>
            <a:off x="6929454" y="1556792"/>
            <a:ext cx="1500198" cy="5000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FF0000"/>
                </a:solidFill>
              </a:rPr>
              <a:t>操作系统</a:t>
            </a:r>
          </a:p>
        </p:txBody>
      </p:sp>
      <p:sp>
        <p:nvSpPr>
          <p:cNvPr id="111" name="矩形 110"/>
          <p:cNvSpPr/>
          <p:nvPr/>
        </p:nvSpPr>
        <p:spPr>
          <a:xfrm>
            <a:off x="1357290" y="3342742"/>
            <a:ext cx="1500198" cy="50006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2</a:t>
            </a:r>
            <a:endParaRPr lang="zh-CN" altLang="en-US" sz="2800" dirty="0">
              <a:solidFill>
                <a:srgbClr val="FF0000"/>
              </a:solidFill>
              <a:latin typeface="Times New Roman" pitchFamily="18" charset="0"/>
              <a:cs typeface="Times New Roman" pitchFamily="18" charset="0"/>
            </a:endParaRPr>
          </a:p>
        </p:txBody>
      </p:sp>
      <p:sp>
        <p:nvSpPr>
          <p:cNvPr id="112" name="矩形 111"/>
          <p:cNvSpPr/>
          <p:nvPr/>
        </p:nvSpPr>
        <p:spPr>
          <a:xfrm>
            <a:off x="4143372" y="3342742"/>
            <a:ext cx="1500198" cy="50006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2</a:t>
            </a:r>
            <a:endParaRPr lang="zh-CN" altLang="en-US" sz="2800" dirty="0">
              <a:solidFill>
                <a:srgbClr val="FF0000"/>
              </a:solidFill>
              <a:latin typeface="Times New Roman" pitchFamily="18" charset="0"/>
              <a:cs typeface="Times New Roman" pitchFamily="18" charset="0"/>
            </a:endParaRPr>
          </a:p>
        </p:txBody>
      </p:sp>
      <p:sp>
        <p:nvSpPr>
          <p:cNvPr id="114" name="矩形 113"/>
          <p:cNvSpPr/>
          <p:nvPr/>
        </p:nvSpPr>
        <p:spPr>
          <a:xfrm>
            <a:off x="4143372" y="2056858"/>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1</a:t>
            </a:r>
            <a:endParaRPr lang="zh-CN" altLang="en-US" sz="2800" dirty="0">
              <a:solidFill>
                <a:srgbClr val="FF0000"/>
              </a:solidFill>
              <a:latin typeface="Times New Roman" pitchFamily="18" charset="0"/>
              <a:cs typeface="Times New Roman" pitchFamily="18" charset="0"/>
            </a:endParaRPr>
          </a:p>
        </p:txBody>
      </p:sp>
      <p:sp>
        <p:nvSpPr>
          <p:cNvPr id="115" name="矩形 114"/>
          <p:cNvSpPr/>
          <p:nvPr/>
        </p:nvSpPr>
        <p:spPr>
          <a:xfrm>
            <a:off x="4143372" y="2485486"/>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3</a:t>
            </a:r>
            <a:endParaRPr lang="zh-CN" altLang="en-US" sz="2800" dirty="0">
              <a:solidFill>
                <a:srgbClr val="FF0000"/>
              </a:solidFill>
              <a:latin typeface="Times New Roman" pitchFamily="18" charset="0"/>
              <a:cs typeface="Times New Roman" pitchFamily="18" charset="0"/>
            </a:endParaRPr>
          </a:p>
        </p:txBody>
      </p:sp>
      <p:cxnSp>
        <p:nvCxnSpPr>
          <p:cNvPr id="116" name="直接连接符 115"/>
          <p:cNvCxnSpPr/>
          <p:nvPr/>
        </p:nvCxnSpPr>
        <p:spPr>
          <a:xfrm>
            <a:off x="6929454" y="284267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929454" y="246043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6929454" y="205527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6929454" y="2056858"/>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1</a:t>
            </a:r>
            <a:endParaRPr lang="zh-CN" altLang="en-US" sz="2800" dirty="0">
              <a:solidFill>
                <a:srgbClr val="FF0000"/>
              </a:solidFill>
              <a:latin typeface="Times New Roman" pitchFamily="18" charset="0"/>
              <a:cs typeface="Times New Roman" pitchFamily="18" charset="0"/>
            </a:endParaRPr>
          </a:p>
        </p:txBody>
      </p:sp>
      <p:sp>
        <p:nvSpPr>
          <p:cNvPr id="120" name="矩形 119"/>
          <p:cNvSpPr/>
          <p:nvPr/>
        </p:nvSpPr>
        <p:spPr>
          <a:xfrm>
            <a:off x="6929454" y="2485486"/>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3</a:t>
            </a:r>
            <a:endParaRPr lang="zh-CN" altLang="en-US" sz="2800"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057028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可变分区方式的主存分配表</a:t>
            </a:r>
          </a:p>
        </p:txBody>
      </p:sp>
      <p:sp>
        <p:nvSpPr>
          <p:cNvPr id="4" name="内容占位符 3"/>
          <p:cNvSpPr>
            <a:spLocks noGrp="1"/>
          </p:cNvSpPr>
          <p:nvPr>
            <p:ph idx="1"/>
          </p:nvPr>
        </p:nvSpPr>
        <p:spPr>
          <a:xfrm>
            <a:off x="323528" y="1124744"/>
            <a:ext cx="8229600" cy="4389120"/>
          </a:xfrm>
        </p:spPr>
        <p:txBody>
          <a:bodyPr vert="horz">
            <a:noAutofit/>
          </a:bodyPr>
          <a:lstStyle/>
          <a:p>
            <a:r>
              <a:rPr lang="zh-CN" altLang="en-US" sz="3600" b="1" dirty="0"/>
              <a:t>已分配区表与未分配区表，采用链表</a:t>
            </a:r>
          </a:p>
        </p:txBody>
      </p:sp>
      <p:graphicFrame>
        <p:nvGraphicFramePr>
          <p:cNvPr id="3" name="表格 2"/>
          <p:cNvGraphicFramePr>
            <a:graphicFrameLocks noGrp="1"/>
          </p:cNvGraphicFramePr>
          <p:nvPr/>
        </p:nvGraphicFramePr>
        <p:xfrm>
          <a:off x="714345" y="2132856"/>
          <a:ext cx="7715307" cy="3943799"/>
        </p:xfrm>
        <a:graphic>
          <a:graphicData uri="http://schemas.openxmlformats.org/drawingml/2006/table">
            <a:tbl>
              <a:tblPr firstRow="1" bandRow="1">
                <a:tableStyleId>{5940675A-B579-460E-94D1-54222C63F5DA}</a:tableStyleId>
              </a:tblPr>
              <a:tblGrid>
                <a:gridCol w="1102187">
                  <a:extLst>
                    <a:ext uri="{9D8B030D-6E8A-4147-A177-3AD203B41FA5}">
                      <a16:colId xmlns="" xmlns:a16="http://schemas.microsoft.com/office/drawing/2014/main" val="20000"/>
                    </a:ext>
                  </a:extLst>
                </a:gridCol>
                <a:gridCol w="1102187">
                  <a:extLst>
                    <a:ext uri="{9D8B030D-6E8A-4147-A177-3AD203B41FA5}">
                      <a16:colId xmlns="" xmlns:a16="http://schemas.microsoft.com/office/drawing/2014/main" val="20001"/>
                    </a:ext>
                  </a:extLst>
                </a:gridCol>
                <a:gridCol w="1396103">
                  <a:extLst>
                    <a:ext uri="{9D8B030D-6E8A-4147-A177-3AD203B41FA5}">
                      <a16:colId xmlns="" xmlns:a16="http://schemas.microsoft.com/office/drawing/2014/main" val="20002"/>
                    </a:ext>
                  </a:extLst>
                </a:gridCol>
                <a:gridCol w="450059">
                  <a:extLst>
                    <a:ext uri="{9D8B030D-6E8A-4147-A177-3AD203B41FA5}">
                      <a16:colId xmlns="" xmlns:a16="http://schemas.microsoft.com/office/drawing/2014/main" val="20003"/>
                    </a:ext>
                  </a:extLst>
                </a:gridCol>
                <a:gridCol w="1093000">
                  <a:extLst>
                    <a:ext uri="{9D8B030D-6E8A-4147-A177-3AD203B41FA5}">
                      <a16:colId xmlns="" xmlns:a16="http://schemas.microsoft.com/office/drawing/2014/main" val="20004"/>
                    </a:ext>
                  </a:extLst>
                </a:gridCol>
                <a:gridCol w="1143008">
                  <a:extLst>
                    <a:ext uri="{9D8B030D-6E8A-4147-A177-3AD203B41FA5}">
                      <a16:colId xmlns="" xmlns:a16="http://schemas.microsoft.com/office/drawing/2014/main" val="20005"/>
                    </a:ext>
                  </a:extLst>
                </a:gridCol>
                <a:gridCol w="1428763">
                  <a:extLst>
                    <a:ext uri="{9D8B030D-6E8A-4147-A177-3AD203B41FA5}">
                      <a16:colId xmlns="" xmlns:a16="http://schemas.microsoft.com/office/drawing/2014/main" val="20006"/>
                    </a:ext>
                  </a:extLst>
                </a:gridCol>
              </a:tblGrid>
              <a:tr h="334680">
                <a:tc>
                  <a:txBody>
                    <a:bodyPr/>
                    <a:lstStyle/>
                    <a:p>
                      <a:pPr algn="ctr">
                        <a:lnSpc>
                          <a:spcPct val="100000"/>
                        </a:lnSpc>
                      </a:pPr>
                      <a:r>
                        <a:rPr lang="zh-CN" altLang="en-US" sz="2800" b="1" dirty="0">
                          <a:latin typeface="+mn-ea"/>
                          <a:ea typeface="+mn-ea"/>
                          <a:cs typeface="Times New Roman" pitchFamily="18" charset="0"/>
                        </a:rPr>
                        <a:t>起址</a:t>
                      </a: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长度</a:t>
                      </a: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标志</a:t>
                      </a: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r>
                        <a:rPr lang="zh-CN" altLang="en-US" sz="2800" b="1" dirty="0">
                          <a:latin typeface="+mn-ea"/>
                          <a:ea typeface="+mn-ea"/>
                          <a:cs typeface="Times New Roman" pitchFamily="18" charset="0"/>
                        </a:rPr>
                        <a:t>起址</a:t>
                      </a: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r>
                        <a:rPr lang="zh-CN" altLang="en-US" sz="2800" b="1" dirty="0">
                          <a:latin typeface="+mn-ea"/>
                          <a:ea typeface="+mn-ea"/>
                          <a:cs typeface="Times New Roman" pitchFamily="18" charset="0"/>
                        </a:rPr>
                        <a:t>长度</a:t>
                      </a: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标志</a:t>
                      </a:r>
                    </a:p>
                  </a:txBody>
                  <a:tcPr marL="18000" marR="18000" marT="10800" marB="10800"/>
                </a:tc>
                <a:extLst>
                  <a:ext uri="{0D108BD9-81ED-4DB2-BD59-A6C34878D82A}">
                    <a16:rowId xmlns="" xmlns:a16="http://schemas.microsoft.com/office/drawing/2014/main" val="10000"/>
                  </a:ext>
                </a:extLst>
              </a:tr>
              <a:tr h="334680">
                <a:tc>
                  <a:txBody>
                    <a:bodyPr/>
                    <a:lstStyle/>
                    <a:p>
                      <a:pPr algn="ctr">
                        <a:lnSpc>
                          <a:spcPct val="100000"/>
                        </a:lnSpc>
                      </a:pPr>
                      <a:r>
                        <a:rPr lang="en-US" altLang="zh-CN" sz="2800" b="1" dirty="0">
                          <a:latin typeface="+mn-ea"/>
                          <a:ea typeface="+mn-ea"/>
                          <a:cs typeface="Times New Roman" pitchFamily="18" charset="0"/>
                        </a:rPr>
                        <a:t>4k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J1</a:t>
                      </a:r>
                      <a:endParaRPr lang="zh-CN" altLang="en-US" sz="2800" b="1" dirty="0">
                        <a:latin typeface="+mn-ea"/>
                        <a:ea typeface="+mn-ea"/>
                        <a:cs typeface="Times New Roman" pitchFamily="18" charset="0"/>
                      </a:endParaRP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r>
                        <a:rPr lang="en-US" altLang="zh-CN" sz="2800" b="1" dirty="0">
                          <a:latin typeface="+mn-ea"/>
                          <a:ea typeface="+mn-ea"/>
                          <a:cs typeface="Times New Roman" pitchFamily="18" charset="0"/>
                        </a:rPr>
                        <a:t>10k</a:t>
                      </a: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r>
                        <a:rPr lang="en-US" altLang="zh-CN" sz="2800" b="1" dirty="0">
                          <a:latin typeface="+mn-ea"/>
                          <a:ea typeface="+mn-ea"/>
                          <a:cs typeface="Times New Roman" pitchFamily="18" charset="0"/>
                        </a:rPr>
                        <a:t>36k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未分配</a:t>
                      </a:r>
                    </a:p>
                  </a:txBody>
                  <a:tcPr marL="18000" marR="18000" marT="10800" marB="10800"/>
                </a:tc>
                <a:extLst>
                  <a:ext uri="{0D108BD9-81ED-4DB2-BD59-A6C34878D82A}">
                    <a16:rowId xmlns="" xmlns:a16="http://schemas.microsoft.com/office/drawing/2014/main" val="10001"/>
                  </a:ext>
                </a:extLst>
              </a:tr>
              <a:tr h="334680">
                <a:tc>
                  <a:txBody>
                    <a:bodyPr/>
                    <a:lstStyle/>
                    <a:p>
                      <a:pPr algn="ctr">
                        <a:lnSpc>
                          <a:spcPct val="100000"/>
                        </a:lnSpc>
                      </a:pPr>
                      <a:r>
                        <a:rPr lang="en-US" altLang="zh-CN" sz="2800" b="1" dirty="0">
                          <a:latin typeface="+mn-ea"/>
                          <a:ea typeface="+mn-ea"/>
                          <a:cs typeface="Times New Roman" pitchFamily="18" charset="0"/>
                        </a:rPr>
                        <a:t>46k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J2</a:t>
                      </a:r>
                      <a:endParaRPr lang="zh-CN" altLang="en-US" sz="2800" b="1" dirty="0">
                        <a:latin typeface="+mn-ea"/>
                        <a:ea typeface="+mn-ea"/>
                        <a:cs typeface="Times New Roman" pitchFamily="18" charset="0"/>
                      </a:endParaRP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r>
                        <a:rPr lang="en-US" altLang="zh-CN" sz="2800" b="1" dirty="0">
                          <a:latin typeface="+mn-ea"/>
                          <a:ea typeface="+mn-ea"/>
                          <a:cs typeface="Times New Roman" pitchFamily="18" charset="0"/>
                        </a:rPr>
                        <a:t>52k</a:t>
                      </a: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r>
                        <a:rPr lang="en-US" altLang="zh-CN" sz="2800" b="1" dirty="0">
                          <a:latin typeface="+mn-ea"/>
                          <a:ea typeface="+mn-ea"/>
                          <a:cs typeface="Times New Roman" pitchFamily="18" charset="0"/>
                        </a:rPr>
                        <a:t>76k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未分配</a:t>
                      </a:r>
                    </a:p>
                  </a:txBody>
                  <a:tcPr marL="18000" marR="18000" marT="10800" marB="10800"/>
                </a:tc>
                <a:extLst>
                  <a:ext uri="{0D108BD9-81ED-4DB2-BD59-A6C34878D82A}">
                    <a16:rowId xmlns="" xmlns:a16="http://schemas.microsoft.com/office/drawing/2014/main" val="10002"/>
                  </a:ext>
                </a:extLst>
              </a:tr>
              <a:tr h="334680">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空</a:t>
                      </a: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atin typeface="+mn-ea"/>
                          <a:ea typeface="+mn-ea"/>
                          <a:cs typeface="Times New Roman" pitchFamily="18" charset="0"/>
                        </a:rPr>
                        <a:t>空</a:t>
                      </a:r>
                    </a:p>
                  </a:txBody>
                  <a:tcPr marL="18000" marR="18000" marT="10800" marB="10800"/>
                </a:tc>
                <a:extLst>
                  <a:ext uri="{0D108BD9-81ED-4DB2-BD59-A6C34878D82A}">
                    <a16:rowId xmlns="" xmlns:a16="http://schemas.microsoft.com/office/drawing/2014/main" val="10003"/>
                  </a:ext>
                </a:extLst>
              </a:tr>
              <a:tr h="334680">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atin typeface="+mn-ea"/>
                          <a:ea typeface="+mn-ea"/>
                          <a:cs typeface="Times New Roman" pitchFamily="18" charset="0"/>
                        </a:rPr>
                        <a:t>空</a:t>
                      </a: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atin typeface="+mn-ea"/>
                          <a:ea typeface="+mn-ea"/>
                          <a:cs typeface="Times New Roman" pitchFamily="18" charset="0"/>
                        </a:rPr>
                        <a:t>空</a:t>
                      </a:r>
                    </a:p>
                  </a:txBody>
                  <a:tcPr marL="18000" marR="18000" marT="10800" marB="10800"/>
                </a:tc>
                <a:extLst>
                  <a:ext uri="{0D108BD9-81ED-4DB2-BD59-A6C34878D82A}">
                    <a16:rowId xmlns="" xmlns:a16="http://schemas.microsoft.com/office/drawing/2014/main" val="10004"/>
                  </a:ext>
                </a:extLst>
              </a:tr>
              <a:tr h="334680">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a:latin typeface="+mn-ea"/>
                        <a:ea typeface="+mn-ea"/>
                        <a:cs typeface="Times New Roman" pitchFamily="18" charset="0"/>
                      </a:endParaRPr>
                    </a:p>
                  </a:txBody>
                  <a:tcPr marL="18000" marR="18000" marT="10800" marB="108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1253879">
                <a:tc gridSpan="3">
                  <a:txBody>
                    <a:bodyPr/>
                    <a:lstStyle/>
                    <a:p>
                      <a:pPr algn="ctr">
                        <a:lnSpc>
                          <a:spcPct val="100000"/>
                        </a:lnSpc>
                      </a:pPr>
                      <a:r>
                        <a:rPr lang="en-US" altLang="zh-CN" sz="2800" b="1" dirty="0">
                          <a:latin typeface="+mn-ea"/>
                          <a:ea typeface="+mn-ea"/>
                          <a:cs typeface="Times New Roman" pitchFamily="18" charset="0"/>
                        </a:rPr>
                        <a:t>(a)</a:t>
                      </a:r>
                      <a:r>
                        <a:rPr lang="zh-CN" altLang="en-US" sz="2800" b="1" dirty="0">
                          <a:latin typeface="+mn-ea"/>
                          <a:ea typeface="+mn-ea"/>
                          <a:cs typeface="Times New Roman" pitchFamily="18" charset="0"/>
                        </a:rPr>
                        <a:t>已分配区情况表</a:t>
                      </a:r>
                    </a:p>
                  </a:txBody>
                  <a:tcPr marL="18000" marR="18000" marT="10800" marB="108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lnSpc>
                          <a:spcPct val="200000"/>
                        </a:lnSpc>
                      </a:pP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lnSpc>
                          <a:spcPct val="200000"/>
                        </a:lnSpc>
                      </a:pPr>
                      <a:endParaRPr lang="zh-CN" altLang="en-US"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lnSpc>
                          <a:spcPct val="100000"/>
                        </a:lnSpc>
                      </a:pPr>
                      <a:r>
                        <a:rPr lang="en-US" altLang="zh-CN" sz="2800" b="1" dirty="0">
                          <a:latin typeface="+mn-ea"/>
                          <a:ea typeface="+mn-ea"/>
                          <a:cs typeface="Times New Roman" pitchFamily="18" charset="0"/>
                        </a:rPr>
                        <a:t>(b)</a:t>
                      </a:r>
                      <a:r>
                        <a:rPr lang="zh-CN" altLang="en-US" sz="2800" b="1" dirty="0">
                          <a:latin typeface="+mn-ea"/>
                          <a:ea typeface="+mn-ea"/>
                          <a:cs typeface="Times New Roman" pitchFamily="18" charset="0"/>
                        </a:rPr>
                        <a:t>未分配区情况表</a:t>
                      </a:r>
                    </a:p>
                  </a:txBody>
                  <a:tcPr marL="18000" marR="18000" marT="10800" marB="1080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lnSpc>
                          <a:spcPct val="200000"/>
                        </a:lnSpc>
                      </a:pPr>
                      <a:endParaRPr lang="zh-CN" altLang="en-US" dirty="0"/>
                    </a:p>
                  </a:txBody>
                  <a:tcPr/>
                </a:tc>
                <a:tc hMerge="1">
                  <a:txBody>
                    <a:bodyPr/>
                    <a:lstStyle/>
                    <a:p>
                      <a:pPr algn="ctr">
                        <a:lnSpc>
                          <a:spcPct val="200000"/>
                        </a:lnSpc>
                      </a:pPr>
                      <a:endParaRPr lang="zh-CN" altLang="en-US" dirty="0"/>
                    </a:p>
                  </a:txBody>
                  <a:tcPr/>
                </a:tc>
                <a:extLst>
                  <a:ext uri="{0D108BD9-81ED-4DB2-BD59-A6C34878D82A}">
                    <a16:rowId xmlns="" xmlns:a16="http://schemas.microsoft.com/office/drawing/2014/main" val="10006"/>
                  </a:ext>
                </a:extLst>
              </a:tr>
            </a:tbl>
          </a:graphicData>
        </a:graphic>
      </p:graphicFrame>
      <p:sp>
        <p:nvSpPr>
          <p:cNvPr id="7" name="TextBox 6"/>
          <p:cNvSpPr txBox="1"/>
          <p:nvPr/>
        </p:nvSpPr>
        <p:spPr>
          <a:xfrm>
            <a:off x="956051"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8" name="TextBox 7"/>
          <p:cNvSpPr txBox="1"/>
          <p:nvPr/>
        </p:nvSpPr>
        <p:spPr>
          <a:xfrm>
            <a:off x="2170497"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9" name="TextBox 8"/>
          <p:cNvSpPr txBox="1"/>
          <p:nvPr/>
        </p:nvSpPr>
        <p:spPr>
          <a:xfrm>
            <a:off x="3483770" y="4449967"/>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0" name="TextBox 9"/>
          <p:cNvSpPr txBox="1"/>
          <p:nvPr/>
        </p:nvSpPr>
        <p:spPr>
          <a:xfrm>
            <a:off x="7528347" y="4433620"/>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1" name="TextBox 10"/>
          <p:cNvSpPr txBox="1"/>
          <p:nvPr/>
        </p:nvSpPr>
        <p:spPr>
          <a:xfrm>
            <a:off x="5028017"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2" name="TextBox 11"/>
          <p:cNvSpPr txBox="1"/>
          <p:nvPr/>
        </p:nvSpPr>
        <p:spPr>
          <a:xfrm>
            <a:off x="6242463"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233029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Autofit/>
          </a:bodyPr>
          <a:lstStyle/>
          <a:p>
            <a:r>
              <a:rPr lang="zh-CN" altLang="en-US" dirty="0"/>
              <a:t>可变分区方式的内存分配</a:t>
            </a:r>
            <a:endParaRPr lang="en-US" altLang="zh-CN" dirty="0">
              <a:latin typeface="Times New Roman" pitchFamily="18" charset="0"/>
            </a:endParaRPr>
          </a:p>
        </p:txBody>
      </p:sp>
      <p:sp>
        <p:nvSpPr>
          <p:cNvPr id="688131" name="Rectangle 3"/>
          <p:cNvSpPr>
            <a:spLocks noGrp="1" noChangeArrowheads="1"/>
          </p:cNvSpPr>
          <p:nvPr>
            <p:ph idx="1"/>
          </p:nvPr>
        </p:nvSpPr>
        <p:spPr/>
        <p:txBody>
          <a:bodyPr>
            <a:noAutofit/>
          </a:bodyPr>
          <a:lstStyle/>
          <a:p>
            <a:pPr lvl="0"/>
            <a:r>
              <a:rPr lang="zh-CN" altLang="en-US" sz="3600" b="1" dirty="0"/>
              <a:t>最先适应分配算法 </a:t>
            </a:r>
          </a:p>
          <a:p>
            <a:r>
              <a:rPr lang="zh-CN" altLang="en-US" sz="3600" b="1" dirty="0"/>
              <a:t>邻近适应分配算法</a:t>
            </a:r>
          </a:p>
          <a:p>
            <a:pPr lvl="0"/>
            <a:r>
              <a:rPr lang="zh-CN" altLang="en-US" sz="3600" b="1" dirty="0"/>
              <a:t>最优适应分配算法</a:t>
            </a:r>
            <a:r>
              <a:rPr lang="en-US" sz="3600" b="1" dirty="0"/>
              <a:t> </a:t>
            </a:r>
            <a:endParaRPr lang="zh-CN" altLang="en-US" sz="3600" b="1" dirty="0"/>
          </a:p>
          <a:p>
            <a:pPr lvl="0"/>
            <a:r>
              <a:rPr lang="zh-CN" altLang="en-US" sz="3600" b="1" dirty="0"/>
              <a:t>最坏适应分配算法</a:t>
            </a:r>
          </a:p>
          <a:p>
            <a:endParaRPr lang="zh-CN" altLang="en-US" sz="3600" b="1" dirty="0">
              <a:solidFill>
                <a:schemeClr val="accent1"/>
              </a:solidFill>
              <a:latin typeface="+mn-ea"/>
            </a:endParaRPr>
          </a:p>
        </p:txBody>
      </p:sp>
    </p:spTree>
    <p:extLst>
      <p:ext uri="{BB962C8B-B14F-4D97-AF65-F5344CB8AC3E}">
        <p14:creationId xmlns="" xmlns:p14="http://schemas.microsoft.com/office/powerpoint/2010/main" val="1048685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可变分区例子</a:t>
            </a:r>
            <a:endParaRPr lang="zh-CN" altLang="en-US" dirty="0"/>
          </a:p>
        </p:txBody>
      </p:sp>
      <p:sp>
        <p:nvSpPr>
          <p:cNvPr id="3" name="内容占位符 2"/>
          <p:cNvSpPr>
            <a:spLocks noGrp="1"/>
          </p:cNvSpPr>
          <p:nvPr>
            <p:ph idx="1"/>
          </p:nvPr>
        </p:nvSpPr>
        <p:spPr>
          <a:xfrm>
            <a:off x="395536" y="1268760"/>
            <a:ext cx="8229600" cy="4525963"/>
          </a:xfrm>
        </p:spPr>
        <p:txBody>
          <a:bodyPr/>
          <a:lstStyle/>
          <a:p>
            <a:pPr>
              <a:buNone/>
            </a:pPr>
            <a:r>
              <a:rPr lang="zh-CN" altLang="en-US" dirty="0" smtClean="0"/>
              <a:t>    </a:t>
            </a:r>
            <a:r>
              <a:rPr lang="zh-CN" altLang="en-US" sz="2000" dirty="0" smtClean="0"/>
              <a:t>某操作系统采用可变分区分配存储管理方法，用户区为</a:t>
            </a:r>
            <a:r>
              <a:rPr lang="en-US" altLang="zh-CN" sz="2000" dirty="0" smtClean="0"/>
              <a:t>256K</a:t>
            </a:r>
            <a:r>
              <a:rPr lang="zh-CN" altLang="en-US" sz="2000" dirty="0" smtClean="0"/>
              <a:t>且始址为</a:t>
            </a:r>
            <a:r>
              <a:rPr lang="en-US" altLang="zh-CN" sz="2000" dirty="0" smtClean="0"/>
              <a:t>0</a:t>
            </a:r>
            <a:r>
              <a:rPr lang="zh-CN" altLang="en-US" sz="2000" dirty="0" smtClean="0"/>
              <a:t>，用空闲分区表管理空闲分区。若分配时采用分配空闲低地址部分的方案，其初始时用户区的</a:t>
            </a:r>
            <a:r>
              <a:rPr lang="en-US" altLang="zh-CN" sz="2000" dirty="0" smtClean="0"/>
              <a:t>256K</a:t>
            </a:r>
            <a:r>
              <a:rPr lang="zh-CN" altLang="en-US" sz="2000" dirty="0" smtClean="0"/>
              <a:t>空间空闲，对下述申请序列：申请</a:t>
            </a:r>
            <a:r>
              <a:rPr lang="en-US" altLang="zh-CN" sz="2000" dirty="0" smtClean="0"/>
              <a:t>150K</a:t>
            </a:r>
            <a:r>
              <a:rPr lang="zh-CN" altLang="en-US" sz="2000" dirty="0" smtClean="0"/>
              <a:t>，申请</a:t>
            </a:r>
            <a:r>
              <a:rPr lang="en-US" altLang="zh-CN" sz="2000" dirty="0" smtClean="0"/>
              <a:t>100K</a:t>
            </a:r>
            <a:r>
              <a:rPr lang="zh-CN" altLang="en-US" sz="2000" dirty="0" smtClean="0"/>
              <a:t>，释放</a:t>
            </a:r>
            <a:r>
              <a:rPr lang="en-US" altLang="zh-CN" sz="2000" dirty="0" smtClean="0"/>
              <a:t>150K</a:t>
            </a:r>
            <a:r>
              <a:rPr lang="zh-CN" altLang="en-US" sz="2000" dirty="0" smtClean="0"/>
              <a:t>，申请</a:t>
            </a:r>
            <a:r>
              <a:rPr lang="en-US" altLang="zh-CN" sz="2000" dirty="0" smtClean="0"/>
              <a:t>50K</a:t>
            </a:r>
            <a:r>
              <a:rPr lang="zh-CN" altLang="en-US" sz="2000" dirty="0" smtClean="0"/>
              <a:t>，申请</a:t>
            </a:r>
            <a:r>
              <a:rPr lang="en-US" altLang="zh-CN" sz="2000" dirty="0" smtClean="0"/>
              <a:t>15K</a:t>
            </a:r>
            <a:r>
              <a:rPr lang="zh-CN" altLang="en-US" sz="2000" dirty="0" smtClean="0"/>
              <a:t>，申请</a:t>
            </a:r>
            <a:r>
              <a:rPr lang="en-US" altLang="zh-CN" sz="2000" dirty="0" smtClean="0"/>
              <a:t>20K</a:t>
            </a:r>
            <a:r>
              <a:rPr lang="zh-CN" altLang="en-US" sz="2000" dirty="0" smtClean="0"/>
              <a:t>，释放</a:t>
            </a:r>
            <a:r>
              <a:rPr lang="en-US" altLang="zh-CN" sz="2000" dirty="0" smtClean="0"/>
              <a:t>15K</a:t>
            </a:r>
            <a:r>
              <a:rPr lang="zh-CN" altLang="en-US" sz="2000" dirty="0" smtClean="0"/>
              <a:t>；回答下列问题：（</a:t>
            </a:r>
            <a:r>
              <a:rPr lang="en-US" altLang="zh-CN" sz="2000" dirty="0" smtClean="0"/>
              <a:t>1</a:t>
            </a:r>
            <a:r>
              <a:rPr lang="zh-CN" altLang="en-US" sz="2000" dirty="0" smtClean="0"/>
              <a:t>）采用首次适应算法，空闲分区中有哪些空闲块（给出始址，大小）？（</a:t>
            </a:r>
            <a:r>
              <a:rPr lang="en-US" altLang="zh-CN" sz="2000" dirty="0" smtClean="0"/>
              <a:t>2</a:t>
            </a:r>
            <a:r>
              <a:rPr lang="zh-CN" altLang="en-US" sz="2000" dirty="0" smtClean="0"/>
              <a:t>）采用最佳适应算法，空闲分区中有哪些空闲块（给出始址，大小）？</a:t>
            </a:r>
            <a:endParaRPr lang="en-US" altLang="zh-CN" sz="2000" dirty="0" smtClean="0"/>
          </a:p>
          <a:p>
            <a:pPr>
              <a:buNone/>
            </a:pPr>
            <a:endParaRPr lang="zh-CN" altLang="en-US" sz="2000" dirty="0" smtClean="0"/>
          </a:p>
          <a:p>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395536" y="1196752"/>
            <a:ext cx="8424936" cy="4801314"/>
          </a:xfrm>
          <a:prstGeom prst="rect">
            <a:avLst/>
          </a:prstGeom>
        </p:spPr>
        <p:txBody>
          <a:bodyPr wrap="square">
            <a:spAutoFit/>
          </a:bodyPr>
          <a:lstStyle/>
          <a:p>
            <a:r>
              <a:rPr lang="zh-CN" altLang="en-US" dirty="0" smtClean="0"/>
              <a:t>（</a:t>
            </a:r>
            <a:r>
              <a:rPr lang="en-US" altLang="zh-CN" dirty="0" smtClean="0"/>
              <a:t>1</a:t>
            </a:r>
            <a:r>
              <a:rPr lang="zh-CN" altLang="en-US" dirty="0" smtClean="0"/>
              <a:t>）采用首次适应算法，空闲分区中有哪些空闲块（给出始址，大小）</a:t>
            </a:r>
            <a:endParaRPr lang="en-US" altLang="zh-CN" dirty="0" smtClean="0"/>
          </a:p>
          <a:p>
            <a:r>
              <a:rPr lang="zh-CN" altLang="en-US" dirty="0" smtClean="0"/>
              <a:t>解：采用首次适应算法时的操作流程：操作已分配空间空闲块初始无（</a:t>
            </a:r>
            <a:r>
              <a:rPr lang="en-US" altLang="zh-CN" dirty="0" smtClean="0"/>
              <a:t>0</a:t>
            </a:r>
            <a:r>
              <a:rPr lang="zh-CN" altLang="en-US" dirty="0" smtClean="0"/>
              <a:t>，</a:t>
            </a:r>
            <a:r>
              <a:rPr lang="en-US" altLang="zh-CN" dirty="0" smtClean="0"/>
              <a:t>256K</a:t>
            </a:r>
            <a:r>
              <a:rPr lang="zh-CN" altLang="en-US" dirty="0" smtClean="0"/>
              <a:t>）</a:t>
            </a:r>
            <a:endParaRPr lang="en-US" altLang="zh-CN" dirty="0" smtClean="0"/>
          </a:p>
          <a:p>
            <a:r>
              <a:rPr lang="zh-CN" altLang="en-US" dirty="0" smtClean="0"/>
              <a:t>申请</a:t>
            </a:r>
            <a:r>
              <a:rPr lang="en-US" altLang="zh-CN" dirty="0" smtClean="0"/>
              <a:t>150K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zh-CN" altLang="en-US" dirty="0" smtClean="0"/>
              <a:t>（</a:t>
            </a:r>
            <a:r>
              <a:rPr lang="en-US" altLang="zh-CN" dirty="0" smtClean="0"/>
              <a:t>150K</a:t>
            </a:r>
            <a:r>
              <a:rPr lang="zh-CN" altLang="en-US" dirty="0" smtClean="0"/>
              <a:t>，</a:t>
            </a:r>
            <a:r>
              <a:rPr lang="en-US" altLang="zh-CN" dirty="0" smtClean="0"/>
              <a:t>106K</a:t>
            </a:r>
            <a:r>
              <a:rPr lang="zh-CN" altLang="en-US" dirty="0" smtClean="0"/>
              <a:t>）</a:t>
            </a:r>
            <a:endParaRPr lang="en-US" altLang="zh-CN" dirty="0" smtClean="0"/>
          </a:p>
          <a:p>
            <a:r>
              <a:rPr lang="zh-CN" altLang="en-US" dirty="0" smtClean="0"/>
              <a:t>申请</a:t>
            </a:r>
            <a:r>
              <a:rPr lang="en-US" altLang="zh-CN" dirty="0" smtClean="0"/>
              <a:t>50K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r>
              <a:rPr lang="zh-CN" altLang="en-US" dirty="0" smtClean="0"/>
              <a:t>释放</a:t>
            </a:r>
            <a:r>
              <a:rPr lang="en-US" altLang="zh-CN" dirty="0" smtClean="0"/>
              <a:t>150K </a:t>
            </a:r>
            <a:r>
              <a:rPr lang="zh-CN" altLang="en-US" dirty="0" smtClean="0"/>
              <a:t>（</a:t>
            </a:r>
            <a:r>
              <a:rPr lang="en-US" altLang="zh-CN" dirty="0" smtClean="0"/>
              <a:t>0</a:t>
            </a:r>
            <a:r>
              <a:rPr lang="zh-CN" altLang="en-US" dirty="0" smtClean="0"/>
              <a:t>，</a:t>
            </a:r>
            <a:r>
              <a:rPr lang="en-US" altLang="zh-CN" dirty="0" smtClean="0"/>
              <a:t>150K</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r>
              <a:rPr lang="zh-CN" altLang="en-US" dirty="0" smtClean="0"/>
              <a:t>申请</a:t>
            </a:r>
            <a:r>
              <a:rPr lang="en-US" altLang="zh-CN" dirty="0" smtClean="0"/>
              <a:t>50K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50</a:t>
            </a:r>
            <a:r>
              <a:rPr lang="zh-CN" altLang="en-US" dirty="0" smtClean="0"/>
              <a:t>，</a:t>
            </a:r>
            <a:r>
              <a:rPr lang="en-US" altLang="zh-CN" dirty="0" smtClean="0"/>
              <a:t>100</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r>
              <a:rPr lang="zh-CN" altLang="en-US" dirty="0" smtClean="0"/>
              <a:t>申请</a:t>
            </a:r>
            <a:r>
              <a:rPr lang="en-US" altLang="zh-CN" dirty="0" smtClean="0"/>
              <a:t>15K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en-US" altLang="zh-CN" dirty="0" smtClean="0">
                <a:solidFill>
                  <a:srgbClr val="FF0000"/>
                </a:solidFill>
              </a:rPr>
              <a:t>50</a:t>
            </a:r>
            <a:r>
              <a:rPr lang="zh-CN" altLang="en-US" dirty="0" smtClean="0">
                <a:solidFill>
                  <a:srgbClr val="FF0000"/>
                </a:solidFill>
              </a:rPr>
              <a:t>，</a:t>
            </a:r>
            <a:r>
              <a:rPr lang="en-US" altLang="zh-CN" dirty="0" smtClean="0">
                <a:solidFill>
                  <a:srgbClr val="FF0000"/>
                </a:solidFill>
              </a:rPr>
              <a:t>15K</a:t>
            </a:r>
            <a:r>
              <a:rPr lang="zh-CN" altLang="en-US" dirty="0" smtClean="0">
                <a:solidFill>
                  <a:srgbClr val="FF0000"/>
                </a:solidFill>
              </a:rPr>
              <a:t>）</a:t>
            </a:r>
            <a:r>
              <a:rPr lang="zh-CN" altLang="en-US" dirty="0" smtClean="0"/>
              <a:t>（</a:t>
            </a:r>
            <a:r>
              <a:rPr lang="en-US" altLang="zh-CN" dirty="0" smtClean="0"/>
              <a:t>65</a:t>
            </a:r>
            <a:r>
              <a:rPr lang="zh-CN" altLang="en-US" dirty="0" smtClean="0"/>
              <a:t>，</a:t>
            </a:r>
            <a:r>
              <a:rPr lang="en-US" altLang="zh-CN" dirty="0" smtClean="0"/>
              <a:t>85</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r>
              <a:rPr lang="zh-CN" altLang="en-US" dirty="0" smtClean="0"/>
              <a:t>申请</a:t>
            </a:r>
            <a:r>
              <a:rPr lang="en-US" altLang="zh-CN" dirty="0" smtClean="0"/>
              <a:t>20K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en-US" altLang="zh-CN" dirty="0" smtClean="0">
                <a:solidFill>
                  <a:srgbClr val="FF0000"/>
                </a:solidFill>
              </a:rPr>
              <a:t>50</a:t>
            </a:r>
            <a:r>
              <a:rPr lang="zh-CN" altLang="en-US" dirty="0" smtClean="0">
                <a:solidFill>
                  <a:srgbClr val="FF0000"/>
                </a:solidFill>
              </a:rPr>
              <a:t>，</a:t>
            </a:r>
            <a:r>
              <a:rPr lang="en-US" altLang="zh-CN" dirty="0" smtClean="0">
                <a:solidFill>
                  <a:srgbClr val="FF0000"/>
                </a:solidFill>
              </a:rPr>
              <a:t>15K</a:t>
            </a:r>
            <a:r>
              <a:rPr lang="zh-CN" altLang="en-US" dirty="0" smtClean="0">
                <a:solidFill>
                  <a:srgbClr val="FF0000"/>
                </a:solidFill>
              </a:rPr>
              <a:t>）（</a:t>
            </a:r>
            <a:r>
              <a:rPr lang="en-US" altLang="zh-CN" dirty="0" smtClean="0">
                <a:solidFill>
                  <a:srgbClr val="FF0000"/>
                </a:solidFill>
              </a:rPr>
              <a:t>65</a:t>
            </a:r>
            <a:r>
              <a:rPr lang="zh-CN" altLang="en-US" dirty="0" smtClean="0">
                <a:solidFill>
                  <a:srgbClr val="FF0000"/>
                </a:solidFill>
              </a:rPr>
              <a:t>，</a:t>
            </a:r>
            <a:r>
              <a:rPr lang="en-US" altLang="zh-CN" dirty="0" smtClean="0">
                <a:solidFill>
                  <a:srgbClr val="FF0000"/>
                </a:solidFill>
              </a:rPr>
              <a:t>20</a:t>
            </a:r>
            <a:r>
              <a:rPr lang="zh-CN" altLang="en-US" dirty="0" smtClean="0">
                <a:solidFill>
                  <a:srgbClr val="FF0000"/>
                </a:solidFill>
              </a:rPr>
              <a:t>）</a:t>
            </a:r>
            <a:r>
              <a:rPr lang="en-US" altLang="zh-CN" dirty="0" smtClean="0"/>
              <a:t>(85,65)</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r>
              <a:rPr lang="zh-CN" altLang="en-US" dirty="0" smtClean="0"/>
              <a:t>释放</a:t>
            </a:r>
            <a:r>
              <a:rPr lang="en-US" altLang="zh-CN" dirty="0" smtClean="0"/>
              <a:t>15K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50</a:t>
            </a:r>
            <a:r>
              <a:rPr lang="zh-CN" altLang="en-US" dirty="0" smtClean="0"/>
              <a:t>，</a:t>
            </a:r>
            <a:r>
              <a:rPr lang="en-US" altLang="zh-CN" dirty="0" smtClean="0"/>
              <a:t>15K</a:t>
            </a:r>
            <a:r>
              <a:rPr lang="zh-CN" altLang="en-US" dirty="0" smtClean="0"/>
              <a:t>）</a:t>
            </a:r>
            <a:r>
              <a:rPr lang="zh-CN" altLang="en-US" dirty="0" smtClean="0">
                <a:solidFill>
                  <a:srgbClr val="FF0000"/>
                </a:solidFill>
              </a:rPr>
              <a:t>（</a:t>
            </a:r>
            <a:r>
              <a:rPr lang="en-US" altLang="zh-CN" dirty="0" smtClean="0">
                <a:solidFill>
                  <a:srgbClr val="FF0000"/>
                </a:solidFill>
              </a:rPr>
              <a:t>65</a:t>
            </a:r>
            <a:r>
              <a:rPr lang="zh-CN" altLang="en-US" dirty="0" smtClean="0">
                <a:solidFill>
                  <a:srgbClr val="FF0000"/>
                </a:solidFill>
              </a:rPr>
              <a:t>，</a:t>
            </a:r>
            <a:r>
              <a:rPr lang="en-US" altLang="zh-CN" dirty="0" smtClean="0">
                <a:solidFill>
                  <a:srgbClr val="FF0000"/>
                </a:solidFill>
              </a:rPr>
              <a:t>20</a:t>
            </a:r>
            <a:r>
              <a:rPr lang="zh-CN" altLang="en-US" dirty="0" smtClean="0">
                <a:solidFill>
                  <a:srgbClr val="FF0000"/>
                </a:solidFill>
              </a:rPr>
              <a:t>）</a:t>
            </a:r>
            <a:r>
              <a:rPr lang="en-US" altLang="zh-CN" dirty="0" smtClean="0"/>
              <a:t>(85,65)</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endParaRPr lang="en-US" altLang="zh-CN" dirty="0" smtClean="0"/>
          </a:p>
          <a:p>
            <a:r>
              <a:rPr lang="zh-CN" altLang="en-US" dirty="0" smtClean="0"/>
              <a:t>我们得到空闲块（起始地址</a:t>
            </a:r>
            <a:r>
              <a:rPr lang="zh-CN" altLang="en-US" dirty="0" smtClean="0"/>
              <a:t>、大小</a:t>
            </a:r>
            <a:r>
              <a:rPr lang="zh-CN" altLang="en-US" dirty="0" smtClean="0"/>
              <a:t>）</a:t>
            </a:r>
            <a:r>
              <a:rPr lang="zh-CN" altLang="en-US" dirty="0" smtClean="0"/>
              <a:t>为</a:t>
            </a:r>
            <a:r>
              <a:rPr lang="zh-CN" altLang="en-US" dirty="0" smtClean="0"/>
              <a:t>：</a:t>
            </a:r>
            <a:r>
              <a:rPr lang="zh-CN" altLang="en-US" dirty="0" smtClean="0">
                <a:solidFill>
                  <a:srgbClr val="FF0000"/>
                </a:solidFill>
              </a:rPr>
              <a:t> </a:t>
            </a:r>
            <a:r>
              <a:rPr lang="zh-CN" altLang="en-US" dirty="0" smtClean="0"/>
              <a:t>（</a:t>
            </a:r>
            <a:r>
              <a:rPr lang="en-US" altLang="zh-CN" dirty="0" smtClean="0"/>
              <a:t>50K</a:t>
            </a:r>
            <a:r>
              <a:rPr lang="zh-CN" altLang="en-US" dirty="0" smtClean="0"/>
              <a:t>，</a:t>
            </a:r>
            <a:r>
              <a:rPr lang="en-US" altLang="zh-CN" dirty="0" smtClean="0"/>
              <a:t>15K</a:t>
            </a:r>
            <a:r>
              <a:rPr lang="zh-CN" altLang="en-US" dirty="0" smtClean="0"/>
              <a:t>）</a:t>
            </a:r>
            <a:r>
              <a:rPr lang="en-US" altLang="zh-CN" dirty="0" smtClean="0"/>
              <a:t>(</a:t>
            </a:r>
            <a:r>
              <a:rPr lang="en-US" altLang="zh-CN" dirty="0" smtClean="0"/>
              <a:t>85,65K)</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611560" y="1124744"/>
            <a:ext cx="7776864" cy="6463308"/>
          </a:xfrm>
          <a:prstGeom prst="rect">
            <a:avLst/>
          </a:prstGeom>
        </p:spPr>
        <p:txBody>
          <a:bodyPr wrap="square">
            <a:spAutoFit/>
          </a:bodyPr>
          <a:lstStyle/>
          <a:p>
            <a:endParaRPr lang="en-US" altLang="zh-CN" dirty="0" smtClean="0"/>
          </a:p>
          <a:p>
            <a:r>
              <a:rPr lang="zh-CN" altLang="en-US" dirty="0" smtClean="0"/>
              <a:t>（</a:t>
            </a:r>
            <a:r>
              <a:rPr lang="en-US" altLang="zh-CN" dirty="0" smtClean="0"/>
              <a:t>2</a:t>
            </a:r>
            <a:r>
              <a:rPr lang="zh-CN" altLang="en-US" dirty="0" smtClean="0"/>
              <a:t>）采用最佳适应算法，空闲分区中有哪些空闲块（给出始址，大小）？</a:t>
            </a:r>
            <a:endParaRPr lang="en-US" altLang="zh-CN" dirty="0" smtClean="0"/>
          </a:p>
          <a:p>
            <a:r>
              <a:rPr lang="zh-CN" altLang="en-US" dirty="0" smtClean="0"/>
              <a:t>解：采用最佳适应算法时的操作流程：操作已分配空间空闲块初始无（</a:t>
            </a:r>
            <a:r>
              <a:rPr lang="en-US" altLang="zh-CN" dirty="0" smtClean="0"/>
              <a:t>0</a:t>
            </a:r>
            <a:r>
              <a:rPr lang="zh-CN" altLang="en-US" dirty="0" smtClean="0"/>
              <a:t>，</a:t>
            </a:r>
            <a:r>
              <a:rPr lang="en-US" altLang="zh-CN" dirty="0" smtClean="0"/>
              <a:t>256K</a:t>
            </a:r>
            <a:r>
              <a:rPr lang="zh-CN" altLang="en-US" dirty="0" smtClean="0"/>
              <a:t>）</a:t>
            </a:r>
            <a:endParaRPr lang="en-US" altLang="zh-CN" dirty="0" smtClean="0"/>
          </a:p>
          <a:p>
            <a:r>
              <a:rPr lang="zh-CN" altLang="en-US" dirty="0" smtClean="0"/>
              <a:t>申请</a:t>
            </a:r>
            <a:r>
              <a:rPr lang="en-US" altLang="zh-CN" dirty="0" smtClean="0"/>
              <a:t>150K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zh-CN" altLang="en-US" dirty="0" smtClean="0"/>
              <a:t>（</a:t>
            </a:r>
            <a:r>
              <a:rPr lang="en-US" altLang="zh-CN" dirty="0" smtClean="0"/>
              <a:t>150K</a:t>
            </a:r>
            <a:r>
              <a:rPr lang="zh-CN" altLang="en-US" dirty="0" smtClean="0"/>
              <a:t>，</a:t>
            </a:r>
            <a:r>
              <a:rPr lang="en-US" altLang="zh-CN" dirty="0" smtClean="0"/>
              <a:t>106K</a:t>
            </a:r>
            <a:r>
              <a:rPr lang="zh-CN" altLang="en-US" dirty="0" smtClean="0"/>
              <a:t>）</a:t>
            </a:r>
            <a:endParaRPr lang="en-US" altLang="zh-CN" dirty="0" smtClean="0"/>
          </a:p>
          <a:p>
            <a:r>
              <a:rPr lang="zh-CN" altLang="en-US" dirty="0" smtClean="0"/>
              <a:t>申请</a:t>
            </a:r>
            <a:r>
              <a:rPr lang="en-US" altLang="zh-CN" dirty="0" smtClean="0"/>
              <a:t>50K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r>
              <a:rPr lang="zh-CN" altLang="en-US" dirty="0" smtClean="0"/>
              <a:t>释放</a:t>
            </a:r>
            <a:r>
              <a:rPr lang="en-US" altLang="zh-CN" dirty="0" smtClean="0"/>
              <a:t>150K </a:t>
            </a:r>
            <a:r>
              <a:rPr lang="zh-CN" altLang="en-US" dirty="0" smtClean="0"/>
              <a:t>（</a:t>
            </a:r>
            <a:r>
              <a:rPr lang="en-US" altLang="zh-CN" dirty="0" smtClean="0"/>
              <a:t>0</a:t>
            </a:r>
            <a:r>
              <a:rPr lang="zh-CN" altLang="en-US" dirty="0" smtClean="0"/>
              <a:t>，</a:t>
            </a:r>
            <a:r>
              <a:rPr lang="en-US" altLang="zh-CN" dirty="0" smtClean="0"/>
              <a:t>150K</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200K</a:t>
            </a:r>
            <a:r>
              <a:rPr lang="zh-CN" altLang="en-US" dirty="0" smtClean="0"/>
              <a:t>，</a:t>
            </a:r>
            <a:r>
              <a:rPr lang="en-US" altLang="zh-CN" dirty="0" smtClean="0"/>
              <a:t>56K</a:t>
            </a:r>
            <a:r>
              <a:rPr lang="zh-CN" altLang="en-US" dirty="0" smtClean="0"/>
              <a:t>）</a:t>
            </a:r>
            <a:endParaRPr lang="en-US" altLang="zh-CN" dirty="0" smtClean="0"/>
          </a:p>
          <a:p>
            <a:r>
              <a:rPr lang="zh-CN" altLang="en-US" dirty="0" smtClean="0"/>
              <a:t>申请</a:t>
            </a:r>
            <a:r>
              <a:rPr lang="en-US" altLang="zh-CN" dirty="0" smtClean="0"/>
              <a:t>50K </a:t>
            </a:r>
            <a:r>
              <a:rPr lang="zh-CN" altLang="en-US" dirty="0" smtClean="0"/>
              <a:t>（</a:t>
            </a:r>
            <a:r>
              <a:rPr lang="en-US" altLang="zh-CN" dirty="0" smtClean="0"/>
              <a:t>0</a:t>
            </a:r>
            <a:r>
              <a:rPr lang="zh-CN" altLang="en-US" dirty="0" smtClean="0"/>
              <a:t>，</a:t>
            </a:r>
            <a:r>
              <a:rPr lang="en-US" altLang="zh-CN" dirty="0" smtClean="0"/>
              <a:t>150K</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en-US" altLang="zh-CN" dirty="0" smtClean="0">
                <a:solidFill>
                  <a:srgbClr val="FF0000"/>
                </a:solidFill>
              </a:rPr>
              <a:t>200K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250K</a:t>
            </a:r>
            <a:r>
              <a:rPr lang="zh-CN" altLang="en-US" dirty="0" smtClean="0"/>
              <a:t>，</a:t>
            </a:r>
            <a:r>
              <a:rPr lang="en-US" altLang="zh-CN" dirty="0" smtClean="0"/>
              <a:t>6K</a:t>
            </a:r>
            <a:r>
              <a:rPr lang="zh-CN" altLang="en-US" dirty="0" smtClean="0"/>
              <a:t>）</a:t>
            </a:r>
            <a:endParaRPr lang="en-US" altLang="zh-CN" dirty="0" smtClean="0"/>
          </a:p>
          <a:p>
            <a:r>
              <a:rPr lang="zh-CN" altLang="en-US" dirty="0" smtClean="0"/>
              <a:t>申请</a:t>
            </a:r>
            <a:r>
              <a:rPr lang="en-US" altLang="zh-CN" dirty="0" smtClean="0"/>
              <a:t>15K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15K</a:t>
            </a:r>
            <a:r>
              <a:rPr lang="zh-CN" altLang="en-US" dirty="0" smtClean="0">
                <a:solidFill>
                  <a:srgbClr val="FF0000"/>
                </a:solidFill>
              </a:rPr>
              <a:t>）</a:t>
            </a:r>
            <a:r>
              <a:rPr lang="zh-CN" altLang="en-US" dirty="0" smtClean="0"/>
              <a:t>（</a:t>
            </a:r>
            <a:r>
              <a:rPr lang="en-US" altLang="zh-CN" dirty="0" smtClean="0"/>
              <a:t>15</a:t>
            </a:r>
            <a:r>
              <a:rPr lang="zh-CN" altLang="en-US" dirty="0" smtClean="0"/>
              <a:t>，</a:t>
            </a:r>
            <a:r>
              <a:rPr lang="en-US" altLang="zh-CN" dirty="0" smtClean="0"/>
              <a:t>135K</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en-US" altLang="zh-CN" dirty="0" smtClean="0">
                <a:solidFill>
                  <a:srgbClr val="FF0000"/>
                </a:solidFill>
              </a:rPr>
              <a:t>200K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250K</a:t>
            </a:r>
            <a:r>
              <a:rPr lang="zh-CN" altLang="en-US" dirty="0" smtClean="0"/>
              <a:t>，</a:t>
            </a:r>
            <a:r>
              <a:rPr lang="en-US" altLang="zh-CN" dirty="0" smtClean="0"/>
              <a:t>6K</a:t>
            </a:r>
            <a:r>
              <a:rPr lang="zh-CN" altLang="en-US" dirty="0" smtClean="0"/>
              <a:t>）</a:t>
            </a:r>
            <a:endParaRPr lang="en-US" altLang="zh-CN" dirty="0" smtClean="0"/>
          </a:p>
          <a:p>
            <a:r>
              <a:rPr lang="zh-CN" altLang="en-US" dirty="0" smtClean="0"/>
              <a:t>申请</a:t>
            </a:r>
            <a:r>
              <a:rPr lang="en-US" altLang="zh-CN" dirty="0" smtClean="0"/>
              <a:t>20K </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a:t>
            </a:r>
            <a:r>
              <a:rPr lang="en-US" altLang="zh-CN" dirty="0" smtClean="0">
                <a:solidFill>
                  <a:srgbClr val="FF0000"/>
                </a:solidFill>
              </a:rPr>
              <a:t>15K</a:t>
            </a:r>
            <a:r>
              <a:rPr lang="zh-CN" altLang="en-US" dirty="0" smtClean="0">
                <a:solidFill>
                  <a:srgbClr val="FF0000"/>
                </a:solidFill>
              </a:rPr>
              <a:t>）（</a:t>
            </a:r>
            <a:r>
              <a:rPr lang="en-US" altLang="zh-CN" dirty="0" smtClean="0">
                <a:solidFill>
                  <a:srgbClr val="FF0000"/>
                </a:solidFill>
              </a:rPr>
              <a:t>15</a:t>
            </a:r>
            <a:r>
              <a:rPr lang="zh-CN" altLang="en-US" dirty="0" smtClean="0">
                <a:solidFill>
                  <a:srgbClr val="FF0000"/>
                </a:solidFill>
              </a:rPr>
              <a:t>，</a:t>
            </a:r>
            <a:r>
              <a:rPr lang="en-US" altLang="zh-CN" dirty="0" smtClean="0">
                <a:solidFill>
                  <a:srgbClr val="FF0000"/>
                </a:solidFill>
              </a:rPr>
              <a:t>20K</a:t>
            </a:r>
            <a:r>
              <a:rPr lang="zh-CN" altLang="en-US" dirty="0" smtClean="0">
                <a:solidFill>
                  <a:srgbClr val="FF0000"/>
                </a:solidFill>
              </a:rPr>
              <a:t>）（</a:t>
            </a:r>
            <a:r>
              <a:rPr lang="en-US" altLang="zh-CN" dirty="0" smtClean="0"/>
              <a:t>35</a:t>
            </a:r>
            <a:r>
              <a:rPr lang="zh-CN" altLang="en-US" dirty="0" smtClean="0"/>
              <a:t>，</a:t>
            </a:r>
            <a:r>
              <a:rPr lang="en-US" altLang="zh-CN" dirty="0" smtClean="0"/>
              <a:t>115K</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en-US" altLang="zh-CN" dirty="0" smtClean="0">
                <a:solidFill>
                  <a:srgbClr val="FF0000"/>
                </a:solidFill>
              </a:rPr>
              <a:t>200K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250K</a:t>
            </a:r>
            <a:r>
              <a:rPr lang="zh-CN" altLang="en-US" dirty="0" smtClean="0"/>
              <a:t>，</a:t>
            </a:r>
            <a:r>
              <a:rPr lang="en-US" altLang="zh-CN" dirty="0" smtClean="0"/>
              <a:t>6K</a:t>
            </a:r>
            <a:r>
              <a:rPr lang="zh-CN" altLang="en-US" dirty="0" smtClean="0"/>
              <a:t>）</a:t>
            </a:r>
            <a:endParaRPr lang="en-US" altLang="zh-CN" dirty="0" smtClean="0"/>
          </a:p>
          <a:p>
            <a:r>
              <a:rPr lang="zh-CN" altLang="en-US" dirty="0" smtClean="0"/>
              <a:t>释放</a:t>
            </a:r>
            <a:r>
              <a:rPr lang="en-US" altLang="zh-CN" dirty="0" smtClean="0"/>
              <a:t>15K </a:t>
            </a:r>
            <a:r>
              <a:rPr lang="zh-CN" altLang="en-US" dirty="0" smtClean="0"/>
              <a:t>（</a:t>
            </a:r>
            <a:r>
              <a:rPr lang="en-US" altLang="zh-CN" dirty="0" smtClean="0"/>
              <a:t>0</a:t>
            </a:r>
            <a:r>
              <a:rPr lang="zh-CN" altLang="en-US" dirty="0" smtClean="0"/>
              <a:t>，</a:t>
            </a:r>
            <a:r>
              <a:rPr lang="en-US" altLang="zh-CN" dirty="0" smtClean="0"/>
              <a:t>15K</a:t>
            </a:r>
            <a:r>
              <a:rPr lang="zh-CN" altLang="en-US" dirty="0" smtClean="0"/>
              <a:t>）</a:t>
            </a:r>
            <a:r>
              <a:rPr lang="zh-CN" altLang="en-US" dirty="0" smtClean="0">
                <a:solidFill>
                  <a:srgbClr val="FF0000"/>
                </a:solidFill>
              </a:rPr>
              <a:t>（</a:t>
            </a:r>
            <a:r>
              <a:rPr lang="en-US" altLang="zh-CN" dirty="0" smtClean="0">
                <a:solidFill>
                  <a:srgbClr val="FF0000"/>
                </a:solidFill>
              </a:rPr>
              <a:t>15</a:t>
            </a:r>
            <a:r>
              <a:rPr lang="zh-CN" altLang="en-US" dirty="0" smtClean="0">
                <a:solidFill>
                  <a:srgbClr val="FF0000"/>
                </a:solidFill>
              </a:rPr>
              <a:t>，</a:t>
            </a:r>
            <a:r>
              <a:rPr lang="en-US" altLang="zh-CN" dirty="0" smtClean="0">
                <a:solidFill>
                  <a:srgbClr val="FF0000"/>
                </a:solidFill>
              </a:rPr>
              <a:t>20K</a:t>
            </a:r>
            <a:r>
              <a:rPr lang="zh-CN" altLang="en-US" dirty="0" smtClean="0">
                <a:solidFill>
                  <a:srgbClr val="FF0000"/>
                </a:solidFill>
              </a:rPr>
              <a:t>）（</a:t>
            </a:r>
            <a:r>
              <a:rPr lang="en-US" altLang="zh-CN" dirty="0" smtClean="0"/>
              <a:t>35</a:t>
            </a:r>
            <a:r>
              <a:rPr lang="zh-CN" altLang="en-US" dirty="0" smtClean="0"/>
              <a:t>，</a:t>
            </a:r>
            <a:r>
              <a:rPr lang="en-US" altLang="zh-CN" dirty="0" smtClean="0"/>
              <a:t>115K</a:t>
            </a:r>
            <a:r>
              <a:rPr lang="zh-CN" altLang="en-US" dirty="0" smtClean="0"/>
              <a:t>）</a:t>
            </a:r>
            <a:r>
              <a:rPr lang="zh-CN" altLang="en-US" dirty="0" smtClean="0">
                <a:solidFill>
                  <a:srgbClr val="FF0000"/>
                </a:solidFill>
              </a:rPr>
              <a:t>（</a:t>
            </a:r>
            <a:r>
              <a:rPr lang="en-US" altLang="zh-CN" dirty="0" smtClean="0">
                <a:solidFill>
                  <a:srgbClr val="FF0000"/>
                </a:solidFill>
              </a:rPr>
              <a:t>150K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en-US" altLang="zh-CN" dirty="0" smtClean="0">
                <a:solidFill>
                  <a:srgbClr val="FF0000"/>
                </a:solidFill>
              </a:rPr>
              <a:t>200K</a:t>
            </a:r>
            <a:r>
              <a:rPr lang="zh-CN" altLang="en-US" dirty="0" smtClean="0">
                <a:solidFill>
                  <a:srgbClr val="FF0000"/>
                </a:solidFill>
              </a:rPr>
              <a:t>，</a:t>
            </a:r>
            <a:r>
              <a:rPr lang="en-US" altLang="zh-CN" dirty="0" smtClean="0">
                <a:solidFill>
                  <a:srgbClr val="FF0000"/>
                </a:solidFill>
              </a:rPr>
              <a:t>50K</a:t>
            </a:r>
            <a:r>
              <a:rPr lang="zh-CN" altLang="en-US" dirty="0" smtClean="0">
                <a:solidFill>
                  <a:srgbClr val="FF0000"/>
                </a:solidFill>
              </a:rPr>
              <a:t>）</a:t>
            </a:r>
            <a:r>
              <a:rPr lang="zh-CN" altLang="en-US" dirty="0" smtClean="0"/>
              <a:t>（</a:t>
            </a:r>
            <a:r>
              <a:rPr lang="en-US" altLang="zh-CN" dirty="0" smtClean="0"/>
              <a:t>250K</a:t>
            </a:r>
            <a:r>
              <a:rPr lang="zh-CN" altLang="en-US" dirty="0" smtClean="0"/>
              <a:t>，</a:t>
            </a:r>
            <a:r>
              <a:rPr lang="en-US" altLang="zh-CN" dirty="0" smtClean="0"/>
              <a:t>6K</a:t>
            </a:r>
            <a:r>
              <a:rPr lang="zh-CN" altLang="en-US" dirty="0" smtClean="0"/>
              <a:t>）</a:t>
            </a:r>
            <a:endParaRPr lang="en-US" altLang="zh-CN" dirty="0" smtClean="0"/>
          </a:p>
          <a:p>
            <a:endParaRPr lang="en-US" altLang="zh-CN" dirty="0" smtClean="0"/>
          </a:p>
          <a:p>
            <a:r>
              <a:rPr lang="zh-CN" altLang="en-US" dirty="0" smtClean="0"/>
              <a:t>我们得到空闲块（起始地址、大小）为： </a:t>
            </a:r>
            <a:r>
              <a:rPr lang="zh-CN" altLang="en-US" dirty="0" smtClean="0"/>
              <a:t>（</a:t>
            </a:r>
            <a:r>
              <a:rPr lang="en-US" altLang="zh-CN" dirty="0" smtClean="0"/>
              <a:t>0K</a:t>
            </a:r>
            <a:r>
              <a:rPr lang="zh-CN" altLang="en-US" dirty="0" smtClean="0"/>
              <a:t>，</a:t>
            </a:r>
            <a:r>
              <a:rPr lang="en-US" altLang="zh-CN" dirty="0" smtClean="0"/>
              <a:t>15K</a:t>
            </a:r>
            <a:r>
              <a:rPr lang="zh-CN" altLang="en-US" dirty="0" smtClean="0"/>
              <a:t>）</a:t>
            </a:r>
            <a:r>
              <a:rPr lang="en-US" altLang="zh-CN" dirty="0" smtClean="0"/>
              <a:t>(35k,65K</a:t>
            </a:r>
            <a:r>
              <a:rPr lang="en-US" altLang="zh-CN" dirty="0" smtClean="0"/>
              <a:t>)</a:t>
            </a:r>
            <a:r>
              <a:rPr lang="zh-CN" altLang="en-US" dirty="0" smtClean="0"/>
              <a:t>（</a:t>
            </a:r>
            <a:r>
              <a:rPr lang="en-US" altLang="zh-CN" dirty="0" smtClean="0"/>
              <a:t>250K</a:t>
            </a:r>
            <a:r>
              <a:rPr lang="zh-CN" altLang="en-US" dirty="0" smtClean="0"/>
              <a:t>，</a:t>
            </a:r>
            <a:r>
              <a:rPr lang="en-US" altLang="zh-CN" dirty="0" smtClean="0"/>
              <a:t>6K</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页式存储管理的基本原理</a:t>
            </a:r>
          </a:p>
        </p:txBody>
      </p:sp>
      <p:sp>
        <p:nvSpPr>
          <p:cNvPr id="3" name="内容占位符 2"/>
          <p:cNvSpPr>
            <a:spLocks noGrp="1"/>
          </p:cNvSpPr>
          <p:nvPr>
            <p:ph idx="1"/>
          </p:nvPr>
        </p:nvSpPr>
        <p:spPr>
          <a:xfrm>
            <a:off x="251520" y="1124744"/>
            <a:ext cx="5769812" cy="4805888"/>
          </a:xfrm>
        </p:spPr>
        <p:txBody>
          <a:bodyPr>
            <a:noAutofit/>
          </a:bodyPr>
          <a:lstStyle/>
          <a:p>
            <a:r>
              <a:rPr lang="zh-CN" altLang="en-US" sz="2800" b="1" dirty="0">
                <a:latin typeface="Times New Roman" panose="02020603050405020304" pitchFamily="18" charset="0"/>
                <a:cs typeface="Times New Roman" panose="02020603050405020304" pitchFamily="18" charset="0"/>
              </a:rPr>
              <a:t>分页存储器将主存划分成多个大小相等的</a:t>
            </a:r>
            <a:r>
              <a:rPr lang="zh-CN" altLang="en-US" sz="2800" dirty="0">
                <a:latin typeface="Times New Roman" panose="02020603050405020304" pitchFamily="18" charset="0"/>
                <a:cs typeface="Times New Roman" panose="02020603050405020304" pitchFamily="18" charset="0"/>
              </a:rPr>
              <a:t>页架</a:t>
            </a:r>
            <a:endParaRPr lang="en-US" altLang="zh-CN" sz="2800"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受页架尺寸限制，程序的逻辑地址也自然分成页</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不同的页可以放在不同页架中，不需要连续</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页表用于维系进程的主存完整性</a:t>
            </a:r>
          </a:p>
        </p:txBody>
      </p:sp>
      <p:grpSp>
        <p:nvGrpSpPr>
          <p:cNvPr id="4" name="组合 3"/>
          <p:cNvGrpSpPr/>
          <p:nvPr/>
        </p:nvGrpSpPr>
        <p:grpSpPr>
          <a:xfrm>
            <a:off x="6300192" y="2204864"/>
            <a:ext cx="2448272" cy="523220"/>
            <a:chOff x="5868144" y="2132856"/>
            <a:chExt cx="2448272" cy="523220"/>
          </a:xfrm>
        </p:grpSpPr>
        <p:sp>
          <p:nvSpPr>
            <p:cNvPr id="5"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7" name="组合 8"/>
          <p:cNvGrpSpPr/>
          <p:nvPr/>
        </p:nvGrpSpPr>
        <p:grpSpPr>
          <a:xfrm>
            <a:off x="6300192" y="2723668"/>
            <a:ext cx="2448272" cy="523220"/>
            <a:chOff x="5868144" y="2132856"/>
            <a:chExt cx="2448272" cy="523220"/>
          </a:xfrm>
        </p:grpSpPr>
        <p:sp>
          <p:nvSpPr>
            <p:cNvPr id="10"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11"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8" name="组合 11"/>
          <p:cNvGrpSpPr/>
          <p:nvPr/>
        </p:nvGrpSpPr>
        <p:grpSpPr>
          <a:xfrm>
            <a:off x="6300192" y="3242472"/>
            <a:ext cx="2448272" cy="523220"/>
            <a:chOff x="5868144" y="2132856"/>
            <a:chExt cx="2448272" cy="523220"/>
          </a:xfrm>
        </p:grpSpPr>
        <p:sp>
          <p:nvSpPr>
            <p:cNvPr id="13"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14"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9" name="组合 14"/>
          <p:cNvGrpSpPr/>
          <p:nvPr/>
        </p:nvGrpSpPr>
        <p:grpSpPr>
          <a:xfrm>
            <a:off x="6300192" y="3755128"/>
            <a:ext cx="2448272" cy="523220"/>
            <a:chOff x="5868144" y="2132856"/>
            <a:chExt cx="2448272" cy="523220"/>
          </a:xfrm>
        </p:grpSpPr>
        <p:sp>
          <p:nvSpPr>
            <p:cNvPr id="16"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7"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12" name="组合 17"/>
          <p:cNvGrpSpPr/>
          <p:nvPr/>
        </p:nvGrpSpPr>
        <p:grpSpPr>
          <a:xfrm>
            <a:off x="6300192" y="4273932"/>
            <a:ext cx="2448272" cy="523220"/>
            <a:chOff x="5868144" y="2132856"/>
            <a:chExt cx="2448272" cy="523220"/>
          </a:xfrm>
        </p:grpSpPr>
        <p:sp>
          <p:nvSpPr>
            <p:cNvPr id="19" name="TextBox 4"/>
            <p:cNvSpPr txBox="1"/>
            <p:nvPr/>
          </p:nvSpPr>
          <p:spPr>
            <a:xfrm>
              <a:off x="5868144" y="2132856"/>
              <a:ext cx="864096" cy="523220"/>
            </a:xfrm>
            <a:prstGeom prst="rect">
              <a:avLst/>
            </a:prstGeom>
            <a:noFill/>
            <a:ln w="28575">
              <a:noFill/>
            </a:ln>
          </p:spPr>
          <p:txBody>
            <a:bodyPr wrap="square" rtlCol="0">
              <a:spAutoFit/>
            </a:bodyPr>
            <a:lstStyle/>
            <a:p>
              <a:pPr algn="ct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20"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en-US" altLang="zh-CN" sz="2800" b="1" dirty="0"/>
                <a:t>………</a:t>
              </a:r>
              <a:endParaRPr lang="zh-CN" altLang="en-US" sz="2800" b="1" dirty="0"/>
            </a:p>
          </p:txBody>
        </p:sp>
      </p:grpSp>
      <p:sp>
        <p:nvSpPr>
          <p:cNvPr id="21" name="TextBox 4"/>
          <p:cNvSpPr txBox="1"/>
          <p:nvPr/>
        </p:nvSpPr>
        <p:spPr>
          <a:xfrm>
            <a:off x="6300192" y="1628800"/>
            <a:ext cx="2448272"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进程页表</a:t>
            </a:r>
          </a:p>
        </p:txBody>
      </p:sp>
    </p:spTree>
    <p:extLst>
      <p:ext uri="{BB962C8B-B14F-4D97-AF65-F5344CB8AC3E}">
        <p14:creationId xmlns="" xmlns:p14="http://schemas.microsoft.com/office/powerpoint/2010/main" val="11886055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页式存储管理中的地址</a:t>
            </a:r>
          </a:p>
        </p:txBody>
      </p:sp>
      <p:sp>
        <p:nvSpPr>
          <p:cNvPr id="3" name="内容占位符 2"/>
          <p:cNvSpPr>
            <a:spLocks noGrp="1"/>
          </p:cNvSpPr>
          <p:nvPr>
            <p:ph idx="1"/>
          </p:nvPr>
        </p:nvSpPr>
        <p:spPr>
          <a:xfrm>
            <a:off x="314356" y="1124744"/>
            <a:ext cx="8686800" cy="4389120"/>
          </a:xfrm>
        </p:spPr>
        <p:txBody>
          <a:bodyPr>
            <a:normAutofit/>
          </a:bodyPr>
          <a:lstStyle/>
          <a:p>
            <a:r>
              <a:rPr lang="zh-CN" altLang="en-US" sz="3600" b="1" dirty="0">
                <a:latin typeface="Times New Roman" panose="02020603050405020304" pitchFamily="18" charset="0"/>
                <a:cs typeface="Times New Roman" panose="02020603050405020304" pitchFamily="18" charset="0"/>
              </a:rPr>
              <a:t>页式存储管理的逻辑地址由两部分组成，页号和单元号，逻辑地址形式：</a:t>
            </a:r>
            <a:endParaRPr lang="en-US" altLang="zh-CN" sz="3600" b="1" dirty="0">
              <a:latin typeface="Times New Roman" panose="02020603050405020304" pitchFamily="18" charset="0"/>
              <a:cs typeface="Times New Roman" panose="02020603050405020304" pitchFamily="18" charset="0"/>
            </a:endParaRPr>
          </a:p>
          <a:p>
            <a:endParaRPr lang="en-US" altLang="zh-CN" sz="3600" b="1" dirty="0">
              <a:latin typeface="Times New Roman" panose="02020603050405020304" pitchFamily="18" charset="0"/>
              <a:cs typeface="Times New Roman" panose="02020603050405020304" pitchFamily="18" charset="0"/>
            </a:endParaRPr>
          </a:p>
          <a:p>
            <a:r>
              <a:rPr lang="zh-CN" altLang="en-US" sz="3600" b="1" dirty="0">
                <a:latin typeface="Times New Roman" panose="02020603050405020304" pitchFamily="18" charset="0"/>
                <a:cs typeface="Times New Roman" panose="02020603050405020304" pitchFamily="18" charset="0"/>
              </a:rPr>
              <a:t>页式存储管理的物理地址也有两部分组成：页架号和单元号，物理地址形式：</a:t>
            </a:r>
            <a:endParaRPr lang="en-US" altLang="zh-CN" sz="3600" b="1" dirty="0">
              <a:latin typeface="Times New Roman" panose="02020603050405020304" pitchFamily="18" charset="0"/>
              <a:cs typeface="Times New Roman" panose="02020603050405020304" pitchFamily="18" charset="0"/>
            </a:endParaRPr>
          </a:p>
          <a:p>
            <a:endParaRPr lang="en-US" altLang="zh-CN" sz="3600" b="1" dirty="0">
              <a:latin typeface="Times New Roman" panose="02020603050405020304" pitchFamily="18" charset="0"/>
              <a:cs typeface="Times New Roman" panose="02020603050405020304" pitchFamily="18" charset="0"/>
            </a:endParaRPr>
          </a:p>
          <a:p>
            <a:r>
              <a:rPr lang="zh-CN" altLang="en-US" sz="3600" b="1" dirty="0">
                <a:latin typeface="Times New Roman" panose="02020603050405020304" pitchFamily="18" charset="0"/>
                <a:cs typeface="Times New Roman" panose="02020603050405020304" pitchFamily="18" charset="0"/>
              </a:rPr>
              <a:t>地址转换可以通过查页表完成</a:t>
            </a:r>
            <a:endParaRPr lang="en-US" altLang="zh-C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55776" y="2330232"/>
            <a:ext cx="1444720" cy="584775"/>
          </a:xfrm>
          <a:prstGeom prst="rect">
            <a:avLst/>
          </a:prstGeom>
          <a:noFill/>
          <a:ln w="28575">
            <a:solidFill>
              <a:schemeClr val="tx1"/>
            </a:solidFill>
          </a:ln>
        </p:spPr>
        <p:txBody>
          <a:bodyPr wrap="square" rtlCol="0">
            <a:spAutoFit/>
          </a:bodyPr>
          <a:lstStyle/>
          <a:p>
            <a:pPr algn="ctr"/>
            <a:r>
              <a:rPr lang="zh-CN" altLang="en-US" sz="3200" b="1" dirty="0"/>
              <a:t>页号</a:t>
            </a:r>
          </a:p>
        </p:txBody>
      </p:sp>
      <p:sp>
        <p:nvSpPr>
          <p:cNvPr id="6" name="TextBox 5"/>
          <p:cNvSpPr txBox="1"/>
          <p:nvPr/>
        </p:nvSpPr>
        <p:spPr>
          <a:xfrm>
            <a:off x="4000496" y="2330232"/>
            <a:ext cx="2286016" cy="584775"/>
          </a:xfrm>
          <a:prstGeom prst="rect">
            <a:avLst/>
          </a:prstGeom>
          <a:noFill/>
          <a:ln w="28575">
            <a:solidFill>
              <a:schemeClr val="tx1"/>
            </a:solidFill>
          </a:ln>
        </p:spPr>
        <p:txBody>
          <a:bodyPr wrap="square" rtlCol="0">
            <a:spAutoFit/>
          </a:bodyPr>
          <a:lstStyle/>
          <a:p>
            <a:pPr algn="ctr"/>
            <a:r>
              <a:rPr lang="zh-CN" altLang="en-US" sz="3200" b="1" dirty="0"/>
              <a:t>单元号</a:t>
            </a:r>
          </a:p>
        </p:txBody>
      </p:sp>
      <p:sp>
        <p:nvSpPr>
          <p:cNvPr id="7" name="TextBox 4"/>
          <p:cNvSpPr txBox="1"/>
          <p:nvPr/>
        </p:nvSpPr>
        <p:spPr>
          <a:xfrm>
            <a:off x="2555776" y="4130432"/>
            <a:ext cx="1429900" cy="584775"/>
          </a:xfrm>
          <a:prstGeom prst="rect">
            <a:avLst/>
          </a:prstGeom>
          <a:noFill/>
          <a:ln w="28575">
            <a:solidFill>
              <a:schemeClr val="tx1"/>
            </a:solidFill>
          </a:ln>
        </p:spPr>
        <p:txBody>
          <a:bodyPr wrap="square" rtlCol="0">
            <a:spAutoFit/>
          </a:bodyPr>
          <a:lstStyle/>
          <a:p>
            <a:pPr algn="ctr"/>
            <a:r>
              <a:rPr lang="zh-CN" altLang="en-US" sz="3200" b="1" dirty="0"/>
              <a:t>页架号</a:t>
            </a:r>
          </a:p>
        </p:txBody>
      </p:sp>
      <p:sp>
        <p:nvSpPr>
          <p:cNvPr id="8" name="TextBox 5"/>
          <p:cNvSpPr txBox="1"/>
          <p:nvPr/>
        </p:nvSpPr>
        <p:spPr>
          <a:xfrm>
            <a:off x="3985676" y="4130432"/>
            <a:ext cx="2286016" cy="584775"/>
          </a:xfrm>
          <a:prstGeom prst="rect">
            <a:avLst/>
          </a:prstGeom>
          <a:noFill/>
          <a:ln w="28575">
            <a:solidFill>
              <a:schemeClr val="tx1"/>
            </a:solidFill>
          </a:ln>
        </p:spPr>
        <p:txBody>
          <a:bodyPr wrap="square" rtlCol="0">
            <a:spAutoFit/>
          </a:bodyPr>
          <a:lstStyle/>
          <a:p>
            <a:pPr algn="ctr"/>
            <a:r>
              <a:rPr lang="zh-CN" altLang="en-US" sz="3200" b="1" dirty="0"/>
              <a:t>单元号</a:t>
            </a:r>
          </a:p>
        </p:txBody>
      </p:sp>
    </p:spTree>
    <p:extLst>
      <p:ext uri="{BB962C8B-B14F-4D97-AF65-F5344CB8AC3E}">
        <p14:creationId xmlns="" xmlns:p14="http://schemas.microsoft.com/office/powerpoint/2010/main" val="4280393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305800" cy="1143000"/>
          </a:xfrm>
        </p:spPr>
        <p:txBody>
          <a:bodyPr>
            <a:normAutofit/>
          </a:bodyPr>
          <a:lstStyle/>
          <a:p>
            <a:r>
              <a:rPr lang="zh-CN" altLang="en-US" dirty="0"/>
              <a:t>页式存储管理的地址转换思路</a:t>
            </a:r>
          </a:p>
        </p:txBody>
      </p:sp>
      <p:grpSp>
        <p:nvGrpSpPr>
          <p:cNvPr id="4" name="组合 17"/>
          <p:cNvGrpSpPr/>
          <p:nvPr/>
        </p:nvGrpSpPr>
        <p:grpSpPr>
          <a:xfrm>
            <a:off x="1465966" y="2387263"/>
            <a:ext cx="1500199" cy="1714512"/>
            <a:chOff x="1357290" y="2000240"/>
            <a:chExt cx="1500199" cy="1714512"/>
          </a:xfrm>
        </p:grpSpPr>
        <p:sp>
          <p:nvSpPr>
            <p:cNvPr id="3" name="矩形 2"/>
            <p:cNvSpPr/>
            <p:nvPr/>
          </p:nvSpPr>
          <p:spPr>
            <a:xfrm>
              <a:off x="1357290" y="2000240"/>
              <a:ext cx="1500198"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8" name="直接连接符 7"/>
            <p:cNvCxnSpPr/>
            <p:nvPr/>
          </p:nvCxnSpPr>
          <p:spPr>
            <a:xfrm rot="10800000" flipH="1">
              <a:off x="1357290" y="271462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0800000" flipH="1">
              <a:off x="1357291" y="307181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组合 15"/>
          <p:cNvGrpSpPr/>
          <p:nvPr/>
        </p:nvGrpSpPr>
        <p:grpSpPr>
          <a:xfrm>
            <a:off x="6037998" y="2739893"/>
            <a:ext cx="1500199" cy="3071834"/>
            <a:chOff x="5929322" y="2928934"/>
            <a:chExt cx="1500199" cy="3071834"/>
          </a:xfrm>
        </p:grpSpPr>
        <p:sp>
          <p:nvSpPr>
            <p:cNvPr id="6" name="矩形 5"/>
            <p:cNvSpPr/>
            <p:nvPr/>
          </p:nvSpPr>
          <p:spPr>
            <a:xfrm>
              <a:off x="5929322" y="2928934"/>
              <a:ext cx="1500198" cy="30718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12" name="直接连接符 11"/>
            <p:cNvCxnSpPr/>
            <p:nvPr/>
          </p:nvCxnSpPr>
          <p:spPr>
            <a:xfrm rot="10800000" flipH="1">
              <a:off x="5929322" y="371316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H="1">
              <a:off x="5929323" y="399891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H="1">
              <a:off x="5929323" y="421323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flipH="1">
              <a:off x="5929323" y="457200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23"/>
          <p:cNvGrpSpPr/>
          <p:nvPr/>
        </p:nvGrpSpPr>
        <p:grpSpPr>
          <a:xfrm>
            <a:off x="3466230" y="2244387"/>
            <a:ext cx="1500198" cy="430887"/>
            <a:chOff x="3571868" y="1643050"/>
            <a:chExt cx="1500198" cy="430887"/>
          </a:xfrm>
        </p:grpSpPr>
        <p:grpSp>
          <p:nvGrpSpPr>
            <p:cNvPr id="16" name="组合 16"/>
            <p:cNvGrpSpPr/>
            <p:nvPr/>
          </p:nvGrpSpPr>
          <p:grpSpPr>
            <a:xfrm>
              <a:off x="3571868" y="1714488"/>
              <a:ext cx="1500198" cy="357984"/>
              <a:chOff x="3571868" y="1714488"/>
              <a:chExt cx="1500198" cy="357984"/>
            </a:xfrm>
          </p:grpSpPr>
          <p:sp>
            <p:nvSpPr>
              <p:cNvPr id="5" name="矩形 4"/>
              <p:cNvSpPr/>
              <p:nvPr/>
            </p:nvSpPr>
            <p:spPr>
              <a:xfrm>
                <a:off x="3571868" y="1714488"/>
                <a:ext cx="1500198"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10" name="直接连接符 9"/>
              <p:cNvCxnSpPr>
                <a:stCxn id="5" idx="0"/>
                <a:endCxn id="5" idx="2"/>
              </p:cNvCxnSpPr>
              <p:nvPr/>
            </p:nvCxnSpPr>
            <p:spPr>
              <a:xfrm rot="16200000" flipH="1">
                <a:off x="4143372" y="1893083"/>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571868" y="1643050"/>
              <a:ext cx="100013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123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sp>
          <p:nvSpPr>
            <p:cNvPr id="23" name="TextBox 22"/>
            <p:cNvSpPr txBox="1"/>
            <p:nvPr/>
          </p:nvSpPr>
          <p:spPr>
            <a:xfrm>
              <a:off x="4357686" y="1643050"/>
              <a:ext cx="64294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453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grpSp>
      <p:grpSp>
        <p:nvGrpSpPr>
          <p:cNvPr id="17" name="组合 24"/>
          <p:cNvGrpSpPr/>
          <p:nvPr/>
        </p:nvGrpSpPr>
        <p:grpSpPr>
          <a:xfrm>
            <a:off x="1537404" y="5134038"/>
            <a:ext cx="1500198" cy="430887"/>
            <a:chOff x="3571868" y="1687323"/>
            <a:chExt cx="1500198" cy="430887"/>
          </a:xfrm>
        </p:grpSpPr>
        <p:grpSp>
          <p:nvGrpSpPr>
            <p:cNvPr id="18" name="组合 16"/>
            <p:cNvGrpSpPr/>
            <p:nvPr/>
          </p:nvGrpSpPr>
          <p:grpSpPr>
            <a:xfrm>
              <a:off x="3571868" y="1714488"/>
              <a:ext cx="1500198" cy="357984"/>
              <a:chOff x="3571868" y="1714488"/>
              <a:chExt cx="1500198" cy="357984"/>
            </a:xfrm>
          </p:grpSpPr>
          <p:sp>
            <p:nvSpPr>
              <p:cNvPr id="29" name="矩形 28"/>
              <p:cNvSpPr/>
              <p:nvPr/>
            </p:nvSpPr>
            <p:spPr>
              <a:xfrm>
                <a:off x="3571868" y="1714488"/>
                <a:ext cx="1500198"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30" name="直接连接符 29"/>
              <p:cNvCxnSpPr>
                <a:stCxn id="29" idx="0"/>
                <a:endCxn id="29" idx="2"/>
              </p:cNvCxnSpPr>
              <p:nvPr/>
            </p:nvCxnSpPr>
            <p:spPr>
              <a:xfrm rot="16200000" flipH="1">
                <a:off x="4143372" y="1893083"/>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3643306" y="1687323"/>
              <a:ext cx="64294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289</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sp>
          <p:nvSpPr>
            <p:cNvPr id="28" name="TextBox 27"/>
            <p:cNvSpPr txBox="1"/>
            <p:nvPr/>
          </p:nvSpPr>
          <p:spPr>
            <a:xfrm>
              <a:off x="4357686" y="1687323"/>
              <a:ext cx="64294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453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grpSp>
      <p:sp>
        <p:nvSpPr>
          <p:cNvPr id="31" name="TextBox 30"/>
          <p:cNvSpPr txBox="1"/>
          <p:nvPr/>
        </p:nvSpPr>
        <p:spPr>
          <a:xfrm>
            <a:off x="1751718" y="3075423"/>
            <a:ext cx="928694" cy="430887"/>
          </a:xfrm>
          <a:prstGeom prst="rect">
            <a:avLst/>
          </a:prstGeom>
          <a:noFill/>
        </p:spPr>
        <p:txBody>
          <a:bodyPr wrap="square" rtlCol="0">
            <a:spAutoFit/>
          </a:bodyPr>
          <a:lstStyle/>
          <a:p>
            <a:pPr algn="ctr"/>
            <a:r>
              <a:rPr lang="en-US" altLang="zh-CN" sz="2200" b="1" dirty="0">
                <a:latin typeface="黑体" panose="02010609060101010101" pitchFamily="49" charset="-122"/>
                <a:ea typeface="黑体" panose="02010609060101010101" pitchFamily="49" charset="-122"/>
                <a:cs typeface="Times New Roman" pitchFamily="18" charset="0"/>
              </a:rPr>
              <a:t>123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cxnSp>
        <p:nvCxnSpPr>
          <p:cNvPr id="35" name="肘形连接符 34"/>
          <p:cNvCxnSpPr>
            <a:stCxn id="29" idx="1"/>
            <a:endCxn id="3" idx="1"/>
          </p:cNvCxnSpPr>
          <p:nvPr/>
        </p:nvCxnSpPr>
        <p:spPr>
          <a:xfrm rot="10800000">
            <a:off x="1465966" y="3244520"/>
            <a:ext cx="71438" cy="2095279"/>
          </a:xfrm>
          <a:prstGeom prst="bentConnector3">
            <a:avLst>
              <a:gd name="adj1" fmla="val 65999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29" idx="3"/>
            <a:endCxn id="23" idx="2"/>
          </p:cNvCxnSpPr>
          <p:nvPr/>
        </p:nvCxnSpPr>
        <p:spPr>
          <a:xfrm flipV="1">
            <a:off x="3037602" y="2675274"/>
            <a:ext cx="1535917" cy="2664524"/>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形状 39"/>
          <p:cNvCxnSpPr>
            <a:stCxn id="3" idx="3"/>
            <a:endCxn id="22" idx="2"/>
          </p:cNvCxnSpPr>
          <p:nvPr/>
        </p:nvCxnSpPr>
        <p:spPr>
          <a:xfrm flipV="1">
            <a:off x="2966164" y="2675274"/>
            <a:ext cx="1000132" cy="569245"/>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751718" y="1924456"/>
            <a:ext cx="941992" cy="430887"/>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rPr>
              <a:t>页表</a:t>
            </a:r>
          </a:p>
        </p:txBody>
      </p:sp>
      <p:sp>
        <p:nvSpPr>
          <p:cNvPr id="48" name="TextBox 47"/>
          <p:cNvSpPr txBox="1"/>
          <p:nvPr/>
        </p:nvSpPr>
        <p:spPr>
          <a:xfrm>
            <a:off x="251520" y="2854097"/>
            <a:ext cx="1357322"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cs typeface="Times New Roman" pitchFamily="18" charset="0"/>
              </a:rPr>
              <a:t>第</a:t>
            </a:r>
            <a:r>
              <a:rPr lang="en-US" altLang="zh-CN" sz="2200" b="1" dirty="0">
                <a:latin typeface="黑体" panose="02010609060101010101" pitchFamily="49" charset="-122"/>
                <a:ea typeface="黑体" panose="02010609060101010101" pitchFamily="49" charset="-122"/>
                <a:cs typeface="Times New Roman" pitchFamily="18" charset="0"/>
              </a:rPr>
              <a:t>289</a:t>
            </a:r>
            <a:r>
              <a:rPr lang="zh-CN" altLang="en-US" sz="2200" b="1" dirty="0">
                <a:latin typeface="黑体" panose="02010609060101010101" pitchFamily="49" charset="-122"/>
                <a:ea typeface="黑体" panose="02010609060101010101" pitchFamily="49" charset="-122"/>
                <a:cs typeface="Times New Roman" pitchFamily="18" charset="0"/>
              </a:rPr>
              <a:t>页</a:t>
            </a:r>
          </a:p>
        </p:txBody>
      </p:sp>
      <p:sp>
        <p:nvSpPr>
          <p:cNvPr id="49" name="TextBox 48"/>
          <p:cNvSpPr txBox="1"/>
          <p:nvPr/>
        </p:nvSpPr>
        <p:spPr>
          <a:xfrm>
            <a:off x="1555832" y="5518393"/>
            <a:ext cx="785818"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rPr>
              <a:t>页号</a:t>
            </a:r>
          </a:p>
        </p:txBody>
      </p:sp>
      <p:sp>
        <p:nvSpPr>
          <p:cNvPr id="50" name="TextBox 49"/>
          <p:cNvSpPr txBox="1"/>
          <p:nvPr/>
        </p:nvSpPr>
        <p:spPr>
          <a:xfrm>
            <a:off x="2180346" y="5518393"/>
            <a:ext cx="1143008"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rPr>
              <a:t>单元号</a:t>
            </a:r>
          </a:p>
        </p:txBody>
      </p:sp>
      <p:sp>
        <p:nvSpPr>
          <p:cNvPr id="51" name="TextBox 50"/>
          <p:cNvSpPr txBox="1"/>
          <p:nvPr/>
        </p:nvSpPr>
        <p:spPr>
          <a:xfrm>
            <a:off x="1608842" y="4731607"/>
            <a:ext cx="1428760"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rPr>
              <a:t>逻辑地址</a:t>
            </a:r>
          </a:p>
        </p:txBody>
      </p:sp>
      <p:sp>
        <p:nvSpPr>
          <p:cNvPr id="52" name="TextBox 51"/>
          <p:cNvSpPr txBox="1"/>
          <p:nvPr/>
        </p:nvSpPr>
        <p:spPr>
          <a:xfrm>
            <a:off x="3751982" y="3315957"/>
            <a:ext cx="357190" cy="1323439"/>
          </a:xfrm>
          <a:prstGeom prst="rect">
            <a:avLst/>
          </a:prstGeom>
          <a:noFill/>
        </p:spPr>
        <p:txBody>
          <a:bodyPr wrap="square" rtlCol="0">
            <a:spAutoFit/>
          </a:bodyPr>
          <a:lstStyle/>
          <a:p>
            <a:pPr>
              <a:lnSpc>
                <a:spcPts val="2400"/>
              </a:lnSpc>
            </a:pPr>
            <a:r>
              <a:rPr lang="zh-CN" altLang="en-US" sz="2200" b="1" dirty="0">
                <a:latin typeface="黑体" panose="02010609060101010101" pitchFamily="49" charset="-122"/>
                <a:ea typeface="黑体" panose="02010609060101010101" pitchFamily="49" charset="-122"/>
              </a:rPr>
              <a:t>绝对地址</a:t>
            </a:r>
          </a:p>
        </p:txBody>
      </p:sp>
      <p:sp>
        <p:nvSpPr>
          <p:cNvPr id="53" name="TextBox 52"/>
          <p:cNvSpPr txBox="1"/>
          <p:nvPr/>
        </p:nvSpPr>
        <p:spPr>
          <a:xfrm>
            <a:off x="4941730" y="3501008"/>
            <a:ext cx="1214446"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123453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sp>
        <p:nvSpPr>
          <p:cNvPr id="54" name="TextBox 53"/>
          <p:cNvSpPr txBox="1"/>
          <p:nvPr/>
        </p:nvSpPr>
        <p:spPr>
          <a:xfrm>
            <a:off x="7752510" y="3740025"/>
            <a:ext cx="1285884"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cs typeface="Times New Roman" pitchFamily="18" charset="0"/>
              </a:rPr>
              <a:t>第</a:t>
            </a:r>
            <a:r>
              <a:rPr lang="en-US" altLang="zh-CN" sz="2200" b="1" dirty="0">
                <a:latin typeface="黑体" panose="02010609060101010101" pitchFamily="49" charset="-122"/>
                <a:ea typeface="黑体" panose="02010609060101010101" pitchFamily="49" charset="-122"/>
                <a:cs typeface="Times New Roman" pitchFamily="18" charset="0"/>
              </a:rPr>
              <a:t>123</a:t>
            </a:r>
            <a:r>
              <a:rPr lang="zh-CN" altLang="en-US" sz="2200" b="1" dirty="0">
                <a:latin typeface="黑体" panose="02010609060101010101" pitchFamily="49" charset="-122"/>
                <a:ea typeface="黑体" panose="02010609060101010101" pitchFamily="49" charset="-122"/>
                <a:cs typeface="Times New Roman" pitchFamily="18" charset="0"/>
              </a:rPr>
              <a:t>块</a:t>
            </a:r>
          </a:p>
        </p:txBody>
      </p:sp>
      <p:sp>
        <p:nvSpPr>
          <p:cNvPr id="55" name="右大括号 54"/>
          <p:cNvSpPr/>
          <p:nvPr/>
        </p:nvSpPr>
        <p:spPr>
          <a:xfrm>
            <a:off x="7538196" y="3525711"/>
            <a:ext cx="285752" cy="85725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56" name="肘形连接符 55"/>
          <p:cNvCxnSpPr>
            <a:stCxn id="5" idx="3"/>
          </p:cNvCxnSpPr>
          <p:nvPr/>
        </p:nvCxnSpPr>
        <p:spPr>
          <a:xfrm>
            <a:off x="4966427" y="2494420"/>
            <a:ext cx="1080000" cy="1440000"/>
          </a:xfrm>
          <a:prstGeom prst="bentConnector3">
            <a:avLst>
              <a:gd name="adj1" fmla="val 4500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799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0"/>
          </a:p>
        </p:txBody>
      </p:sp>
      <p:sp>
        <p:nvSpPr>
          <p:cNvPr id="4" name="文本框 25"/>
          <p:cNvSpPr txBox="1"/>
          <p:nvPr/>
        </p:nvSpPr>
        <p:spPr>
          <a:xfrm>
            <a:off x="971601" y="1124744"/>
            <a:ext cx="7992888" cy="1154162"/>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掌握处理器模式及模式切换、用户栈、核心栈的概念，掌握多道程序环境下计算</a:t>
            </a:r>
            <a:r>
              <a:rPr lang="en-US" altLang="zh-CN" sz="2300" dirty="0" smtClean="0">
                <a:solidFill>
                  <a:srgbClr val="0000FF"/>
                </a:solidFill>
              </a:rPr>
              <a:t>CPU</a:t>
            </a:r>
            <a:r>
              <a:rPr lang="zh-CN" altLang="en-US" sz="2300" dirty="0" smtClean="0">
                <a:solidFill>
                  <a:srgbClr val="0000FF"/>
                </a:solidFill>
              </a:rPr>
              <a:t>利用率、多道程序运行状况图等</a:t>
            </a:r>
            <a:endParaRPr lang="en-US" altLang="zh-CN" sz="2300" dirty="0">
              <a:latin typeface="+mn-ea"/>
            </a:endParaRPr>
          </a:p>
        </p:txBody>
      </p:sp>
      <p:sp>
        <p:nvSpPr>
          <p:cNvPr id="5" name="矩形 4"/>
          <p:cNvSpPr/>
          <p:nvPr/>
        </p:nvSpPr>
        <p:spPr>
          <a:xfrm>
            <a:off x="827584" y="2204864"/>
            <a:ext cx="7848872" cy="1071191"/>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掌握中断、异常、中断系统、中断处理程序以及中断驱动的操作系统</a:t>
            </a:r>
            <a:endParaRPr lang="en-US" altLang="zh-CN" sz="2300" dirty="0">
              <a:latin typeface="+mn-ea"/>
            </a:endParaRPr>
          </a:p>
        </p:txBody>
      </p:sp>
      <p:sp>
        <p:nvSpPr>
          <p:cNvPr id="6" name="矩形 5"/>
          <p:cNvSpPr/>
          <p:nvPr/>
        </p:nvSpPr>
        <p:spPr>
          <a:xfrm>
            <a:off x="971600" y="3356992"/>
            <a:ext cx="7848872" cy="899605"/>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掌握进程的概念、进程控制块</a:t>
            </a:r>
            <a:r>
              <a:rPr lang="en-US" altLang="zh-CN" sz="2300" dirty="0" smtClean="0">
                <a:solidFill>
                  <a:srgbClr val="0000FF"/>
                </a:solidFill>
              </a:rPr>
              <a:t>PCB</a:t>
            </a:r>
            <a:r>
              <a:rPr lang="zh-CN" altLang="en-US" sz="2300" dirty="0" smtClean="0">
                <a:solidFill>
                  <a:srgbClr val="0000FF"/>
                </a:solidFill>
              </a:rPr>
              <a:t>、进程的三态模型和五态模型</a:t>
            </a:r>
            <a:endParaRPr lang="zh-CN" altLang="en-US" sz="2300" dirty="0"/>
          </a:p>
        </p:txBody>
      </p:sp>
      <p:sp>
        <p:nvSpPr>
          <p:cNvPr id="7" name="矩形 6"/>
          <p:cNvSpPr/>
          <p:nvPr/>
        </p:nvSpPr>
        <p:spPr>
          <a:xfrm>
            <a:off x="1115616" y="4293096"/>
            <a:ext cx="7704856" cy="899605"/>
          </a:xfrm>
          <a:prstGeom prst="rect">
            <a:avLst/>
          </a:prstGeom>
        </p:spPr>
        <p:txBody>
          <a:bodyPr wrap="square">
            <a:spAutoFit/>
          </a:bodyPr>
          <a:lstStyle/>
          <a:p>
            <a:pPr algn="just">
              <a:lnSpc>
                <a:spcPct val="120000"/>
              </a:lnSpc>
              <a:spcBef>
                <a:spcPts val="500"/>
              </a:spcBef>
            </a:pPr>
            <a:r>
              <a:rPr lang="zh-CN" altLang="en-US" sz="2300" dirty="0" smtClean="0"/>
              <a:t>掌握进程切换、进程调度、作业调度、处理机调度，优先数调度（抢占式、非抢占者）、短作业优先</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sz="2300">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348880"/>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3501008"/>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第二章需要掌握的内容</a:t>
            </a:r>
            <a:endParaRPr lang="zh-CN" altLang="en-US"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704" y="485800"/>
            <a:ext cx="8686800" cy="1143000"/>
          </a:xfrm>
        </p:spPr>
        <p:txBody>
          <a:bodyPr>
            <a:noAutofit/>
          </a:bodyPr>
          <a:lstStyle/>
          <a:p>
            <a:r>
              <a:rPr lang="zh-CN" altLang="en-US" b="1" dirty="0">
                <a:latin typeface="Times New Roman" panose="02020603050405020304" pitchFamily="18" charset="0"/>
                <a:cs typeface="Times New Roman" panose="02020603050405020304" pitchFamily="18" charset="0"/>
              </a:rPr>
              <a:t>页式存储管理的内存分配</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去配</a:t>
            </a:r>
          </a:p>
        </p:txBody>
      </p:sp>
      <p:sp>
        <p:nvSpPr>
          <p:cNvPr id="3" name="内容占位符 2"/>
          <p:cNvSpPr>
            <a:spLocks noGrp="1"/>
          </p:cNvSpPr>
          <p:nvPr>
            <p:ph idx="1"/>
          </p:nvPr>
        </p:nvSpPr>
        <p:spPr>
          <a:xfrm>
            <a:off x="457200" y="1714488"/>
            <a:ext cx="8401080" cy="4610112"/>
          </a:xfrm>
        </p:spPr>
        <p:txBody>
          <a:bodyPr>
            <a:noAutofit/>
          </a:bodyPr>
          <a:lstStyle/>
          <a:p>
            <a:r>
              <a:rPr lang="zh-CN" altLang="en-US" sz="3600" b="1" dirty="0">
                <a:latin typeface="Times New Roman" pitchFamily="18" charset="0"/>
                <a:cs typeface="Times New Roman" pitchFamily="18" charset="0"/>
              </a:rPr>
              <a:t>可用一张</a:t>
            </a:r>
            <a:r>
              <a:rPr lang="zh-CN" altLang="en-US" sz="3600" b="1" dirty="0">
                <a:solidFill>
                  <a:srgbClr val="FF0000"/>
                </a:solidFill>
                <a:latin typeface="Times New Roman" pitchFamily="18" charset="0"/>
                <a:cs typeface="Times New Roman" pitchFamily="18" charset="0"/>
              </a:rPr>
              <a:t>位示图</a:t>
            </a:r>
            <a:r>
              <a:rPr lang="zh-CN" altLang="en-US" sz="3600" b="1" dirty="0">
                <a:latin typeface="Times New Roman" pitchFamily="18" charset="0"/>
                <a:cs typeface="Times New Roman" pitchFamily="18" charset="0"/>
              </a:rPr>
              <a:t>来记录主存分配情况</a:t>
            </a:r>
            <a:endParaRPr lang="en-US" altLang="zh-CN" sz="3600" b="1" dirty="0">
              <a:latin typeface="Times New Roman" pitchFamily="18" charset="0"/>
              <a:cs typeface="Times New Roman" pitchFamily="18" charset="0"/>
            </a:endParaRPr>
          </a:p>
          <a:p>
            <a:r>
              <a:rPr lang="zh-CN" altLang="en-US" sz="3600" b="1" dirty="0">
                <a:latin typeface="Times New Roman" pitchFamily="18" charset="0"/>
                <a:cs typeface="Times New Roman" pitchFamily="18" charset="0"/>
              </a:rPr>
              <a:t>建立进程页表维护主存逻辑完整性</a:t>
            </a:r>
          </a:p>
        </p:txBody>
      </p:sp>
      <p:sp>
        <p:nvSpPr>
          <p:cNvPr id="4" name="矩形 3"/>
          <p:cNvSpPr/>
          <p:nvPr/>
        </p:nvSpPr>
        <p:spPr>
          <a:xfrm>
            <a:off x="2311064" y="3386385"/>
            <a:ext cx="5286412"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Times New Roman" pitchFamily="18" charset="0"/>
              <a:cs typeface="Times New Roman" pitchFamily="18" charset="0"/>
            </a:endParaRPr>
          </a:p>
        </p:txBody>
      </p:sp>
      <p:cxnSp>
        <p:nvCxnSpPr>
          <p:cNvPr id="5" name="直接连接符 4"/>
          <p:cNvCxnSpPr/>
          <p:nvPr/>
        </p:nvCxnSpPr>
        <p:spPr>
          <a:xfrm>
            <a:off x="2311064" y="3957889"/>
            <a:ext cx="5286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11064" y="6029591"/>
            <a:ext cx="5286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2668254" y="3672137"/>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238964" y="3671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167922" y="3671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6741014" y="3671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3"/>
          <p:cNvSpPr txBox="1"/>
          <p:nvPr/>
        </p:nvSpPr>
        <p:spPr>
          <a:xfrm>
            <a:off x="2311064" y="3458617"/>
            <a:ext cx="785818"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2" name="TextBox 14"/>
          <p:cNvSpPr txBox="1"/>
          <p:nvPr/>
        </p:nvSpPr>
        <p:spPr>
          <a:xfrm>
            <a:off x="2954006" y="3458617"/>
            <a:ext cx="71438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3" name="TextBox 15"/>
          <p:cNvSpPr txBox="1"/>
          <p:nvPr/>
        </p:nvSpPr>
        <p:spPr>
          <a:xfrm>
            <a:off x="6454468" y="3458617"/>
            <a:ext cx="71438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4" name="TextBox 16"/>
          <p:cNvSpPr txBox="1"/>
          <p:nvPr/>
        </p:nvSpPr>
        <p:spPr>
          <a:xfrm>
            <a:off x="7025972" y="3458617"/>
            <a:ext cx="71438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5" name="TextBox 17"/>
          <p:cNvSpPr txBox="1"/>
          <p:nvPr/>
        </p:nvSpPr>
        <p:spPr>
          <a:xfrm>
            <a:off x="2453940"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a:t>
            </a:r>
            <a:endParaRPr lang="zh-CN" altLang="en-US" sz="2400" b="1" dirty="0">
              <a:latin typeface="Times New Roman" pitchFamily="18" charset="0"/>
              <a:cs typeface="Times New Roman" pitchFamily="18" charset="0"/>
            </a:endParaRPr>
          </a:p>
        </p:txBody>
      </p:sp>
      <p:sp>
        <p:nvSpPr>
          <p:cNvPr id="16" name="TextBox 18"/>
          <p:cNvSpPr txBox="1"/>
          <p:nvPr/>
        </p:nvSpPr>
        <p:spPr>
          <a:xfrm>
            <a:off x="3096882"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1</a:t>
            </a:r>
            <a:endParaRPr lang="zh-CN" altLang="en-US" sz="2400" b="1" dirty="0">
              <a:latin typeface="Times New Roman" pitchFamily="18" charset="0"/>
              <a:cs typeface="Times New Roman" pitchFamily="18" charset="0"/>
            </a:endParaRPr>
          </a:p>
        </p:txBody>
      </p:sp>
      <p:sp>
        <p:nvSpPr>
          <p:cNvPr id="17" name="TextBox 19"/>
          <p:cNvSpPr txBox="1"/>
          <p:nvPr/>
        </p:nvSpPr>
        <p:spPr>
          <a:xfrm>
            <a:off x="6597344"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14</a:t>
            </a:r>
            <a:endParaRPr lang="zh-CN" altLang="en-US" sz="2400" b="1" dirty="0">
              <a:latin typeface="Times New Roman" pitchFamily="18" charset="0"/>
              <a:cs typeface="Times New Roman" pitchFamily="18" charset="0"/>
            </a:endParaRPr>
          </a:p>
        </p:txBody>
      </p:sp>
      <p:sp>
        <p:nvSpPr>
          <p:cNvPr id="18" name="TextBox 20"/>
          <p:cNvSpPr txBox="1"/>
          <p:nvPr/>
        </p:nvSpPr>
        <p:spPr>
          <a:xfrm>
            <a:off x="7097410"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15</a:t>
            </a:r>
            <a:endParaRPr lang="zh-CN" altLang="en-US" sz="2400" b="1" dirty="0">
              <a:latin typeface="Times New Roman" pitchFamily="18" charset="0"/>
              <a:cs typeface="Times New Roman" pitchFamily="18" charset="0"/>
            </a:endParaRPr>
          </a:p>
        </p:txBody>
      </p:sp>
      <p:cxnSp>
        <p:nvCxnSpPr>
          <p:cNvPr id="19" name="直接连接符 18"/>
          <p:cNvCxnSpPr>
            <a:endCxn id="4" idx="2"/>
          </p:cNvCxnSpPr>
          <p:nvPr/>
        </p:nvCxnSpPr>
        <p:spPr>
          <a:xfrm rot="5400000">
            <a:off x="4668518" y="6315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24"/>
          <p:cNvSpPr txBox="1"/>
          <p:nvPr/>
        </p:nvSpPr>
        <p:spPr>
          <a:xfrm>
            <a:off x="2954006" y="6160325"/>
            <a:ext cx="1643074" cy="461665"/>
          </a:xfrm>
          <a:prstGeom prst="rect">
            <a:avLst/>
          </a:prstGeom>
          <a:noFill/>
        </p:spPr>
        <p:txBody>
          <a:bodyPr wrap="square" rtlCol="0">
            <a:spAutoFit/>
          </a:bodyPr>
          <a:lstStyle/>
          <a:p>
            <a:r>
              <a:rPr lang="zh-CN" altLang="en-US" sz="2400" b="1" dirty="0">
                <a:latin typeface="Times New Roman" pitchFamily="18" charset="0"/>
                <a:cs typeface="Times New Roman" pitchFamily="18" charset="0"/>
              </a:rPr>
              <a:t>空闲块数</a:t>
            </a:r>
          </a:p>
        </p:txBody>
      </p:sp>
      <p:sp>
        <p:nvSpPr>
          <p:cNvPr id="23" name="TextBox 27"/>
          <p:cNvSpPr txBox="1"/>
          <p:nvPr/>
        </p:nvSpPr>
        <p:spPr>
          <a:xfrm>
            <a:off x="4454204" y="3387179"/>
            <a:ext cx="1285884" cy="461665"/>
          </a:xfrm>
          <a:prstGeom prst="rect">
            <a:avLst/>
          </a:prstGeom>
          <a:noFill/>
        </p:spPr>
        <p:txBody>
          <a:bodyPr wrap="square" rtlCol="0">
            <a:spAutoFit/>
          </a:bodyPr>
          <a:lstStyle/>
          <a:p>
            <a:pPr algn="ctr"/>
            <a:r>
              <a:rPr lang="en-US" altLang="zh-CN" sz="2400" b="1" dirty="0">
                <a:latin typeface="Times New Roman" pitchFamily="18" charset="0"/>
                <a:cs typeface="Times New Roman" pitchFamily="18" charset="0"/>
              </a:rPr>
              <a:t>. . . . . . </a:t>
            </a:r>
            <a:endParaRPr lang="zh-CN" altLang="en-US" sz="2400" b="1" dirty="0">
              <a:latin typeface="Times New Roman" pitchFamily="18" charset="0"/>
              <a:cs typeface="Times New Roman" pitchFamily="18" charset="0"/>
            </a:endParaRPr>
          </a:p>
        </p:txBody>
      </p:sp>
      <p:sp>
        <p:nvSpPr>
          <p:cNvPr id="24" name="TextBox 29"/>
          <p:cNvSpPr txBox="1"/>
          <p:nvPr/>
        </p:nvSpPr>
        <p:spPr>
          <a:xfrm>
            <a:off x="4739956" y="4529393"/>
            <a:ext cx="553998" cy="1143008"/>
          </a:xfrm>
          <a:prstGeom prst="rect">
            <a:avLst/>
          </a:prstGeom>
          <a:noFill/>
        </p:spPr>
        <p:txBody>
          <a:bodyPr vert="eaVert" wrap="square" rtlCol="0">
            <a:spAutoFit/>
          </a:bodyPr>
          <a:lstStyle/>
          <a:p>
            <a:r>
              <a:rPr lang="en-US" altLang="zh-CN" sz="2400" b="1" dirty="0">
                <a:latin typeface="Times New Roman" pitchFamily="18" charset="0"/>
                <a:cs typeface="Times New Roman" pitchFamily="18" charset="0"/>
              </a:rPr>
              <a:t>. . . . . . .</a:t>
            </a:r>
            <a:endParaRPr lang="zh-CN" alt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59076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401080" cy="4752988"/>
          </a:xfrm>
        </p:spPr>
        <p:txBody>
          <a:bodyPr>
            <a:noAutofit/>
          </a:bodyPr>
          <a:lstStyle/>
          <a:p>
            <a:r>
              <a:rPr lang="zh-CN" altLang="en-US" sz="2800" b="1" dirty="0"/>
              <a:t>页式存储管理能够实现多个进程共享程序和数据</a:t>
            </a:r>
          </a:p>
          <a:p>
            <a:r>
              <a:rPr lang="zh-CN" altLang="en-US" sz="2800" b="1" dirty="0"/>
              <a:t>数据共享：不同进程可以使用不同页号共享数据页</a:t>
            </a:r>
          </a:p>
          <a:p>
            <a:r>
              <a:rPr lang="zh-CN" altLang="en-US" sz="2800" b="1" dirty="0"/>
              <a:t>程序共享：不同进程必须使用相同页号共享代码页</a:t>
            </a:r>
            <a:endParaRPr lang="en-US" altLang="zh-CN" sz="2800" b="1" dirty="0"/>
          </a:p>
          <a:p>
            <a:pPr lvl="1"/>
            <a:r>
              <a:rPr lang="zh-CN" altLang="en-US" b="1" dirty="0"/>
              <a:t>共享代码页中的</a:t>
            </a:r>
            <a:r>
              <a:rPr lang="en-US" altLang="zh-CN" b="1" dirty="0"/>
              <a:t>(JMP &lt;</a:t>
            </a:r>
            <a:r>
              <a:rPr lang="zh-CN" altLang="en-US" b="1" dirty="0"/>
              <a:t>页内地址</a:t>
            </a:r>
            <a:r>
              <a:rPr lang="en-US" altLang="zh-CN" b="1" dirty="0"/>
              <a:t>&gt;)</a:t>
            </a:r>
            <a:r>
              <a:rPr lang="zh-CN" altLang="en-US" b="1" dirty="0"/>
              <a:t>指令，使用不同页号是做不到</a:t>
            </a:r>
          </a:p>
        </p:txBody>
      </p:sp>
      <p:sp>
        <p:nvSpPr>
          <p:cNvPr id="7" name="标题 1"/>
          <p:cNvSpPr>
            <a:spLocks noGrp="1"/>
          </p:cNvSpPr>
          <p:nvPr>
            <p:ph type="title"/>
          </p:nvPr>
        </p:nvSpPr>
        <p:spPr>
          <a:xfrm>
            <a:off x="467544" y="0"/>
            <a:ext cx="8305800" cy="1000132"/>
          </a:xfrm>
        </p:spPr>
        <p:txBody>
          <a:bodyPr>
            <a:noAutofit/>
          </a:bodyPr>
          <a:lstStyle/>
          <a:p>
            <a:pPr>
              <a:lnSpc>
                <a:spcPts val="5200"/>
              </a:lnSpc>
            </a:pPr>
            <a:r>
              <a:rPr lang="zh-CN" altLang="en-US" dirty="0"/>
              <a:t>页的共享</a:t>
            </a:r>
          </a:p>
        </p:txBody>
      </p:sp>
    </p:spTree>
    <p:extLst>
      <p:ext uri="{BB962C8B-B14F-4D97-AF65-F5344CB8AC3E}">
        <p14:creationId xmlns="" xmlns:p14="http://schemas.microsoft.com/office/powerpoint/2010/main" val="437394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36712" y="0"/>
            <a:ext cx="8507288" cy="1143000"/>
          </a:xfrm>
        </p:spPr>
        <p:txBody>
          <a:bodyPr>
            <a:noAutofit/>
          </a:bodyPr>
          <a:lstStyle/>
          <a:p>
            <a:r>
              <a:rPr lang="zh-CN" altLang="en-US" dirty="0"/>
              <a:t>页式虚拟存储管理的基本思想</a:t>
            </a:r>
            <a:endParaRPr lang="zh-CN" altLang="en-US" dirty="0">
              <a:latin typeface="Times New Roman" panose="02020603050405020304" pitchFamily="18" charset="0"/>
            </a:endParaRPr>
          </a:p>
        </p:txBody>
      </p:sp>
      <p:sp>
        <p:nvSpPr>
          <p:cNvPr id="727043" name="Rectangle 3"/>
          <p:cNvSpPr>
            <a:spLocks noGrp="1" noChangeArrowheads="1"/>
          </p:cNvSpPr>
          <p:nvPr>
            <p:ph idx="1"/>
          </p:nvPr>
        </p:nvSpPr>
        <p:spPr/>
        <p:txBody>
          <a:bodyPr>
            <a:noAutofit/>
          </a:bodyPr>
          <a:lstStyle/>
          <a:p>
            <a:r>
              <a:rPr lang="zh-CN" altLang="en-US" sz="2800" b="1" dirty="0"/>
              <a:t>把进程全部页面装入虚拟存储器，执行时先把部分页面装入实际内存，然后，根据执行行为，动态调入不在主存的页，同时进行必要的页面调出</a:t>
            </a:r>
            <a:endParaRPr lang="en-US" altLang="zh-CN" sz="2800" b="1" dirty="0"/>
          </a:p>
          <a:p>
            <a:r>
              <a:rPr lang="zh-CN" altLang="en-US" sz="2800" b="1" dirty="0"/>
              <a:t>现代</a:t>
            </a:r>
            <a:r>
              <a:rPr lang="en-US" altLang="zh-CN" sz="2800" b="1" dirty="0"/>
              <a:t>OS</a:t>
            </a:r>
            <a:r>
              <a:rPr lang="zh-CN" altLang="en-US" sz="2800" b="1" dirty="0"/>
              <a:t>的</a:t>
            </a:r>
            <a:r>
              <a:rPr lang="zh-CN" altLang="en-US" sz="2800" b="1" dirty="0">
                <a:solidFill>
                  <a:srgbClr val="FF0000"/>
                </a:solidFill>
              </a:rPr>
              <a:t>主流存储管理技术</a:t>
            </a:r>
            <a:endParaRPr lang="en-US" altLang="zh-CN" sz="2800" b="1" dirty="0">
              <a:solidFill>
                <a:srgbClr val="FF0000"/>
              </a:solidFill>
            </a:endParaRPr>
          </a:p>
          <a:p>
            <a:r>
              <a:rPr lang="zh-CN" altLang="en-US" sz="2800" b="1" dirty="0"/>
              <a:t>首次只把进程第一页信息装入主存，称为</a:t>
            </a:r>
            <a:r>
              <a:rPr lang="zh-CN" altLang="en-US" sz="2800" b="1" dirty="0">
                <a:solidFill>
                  <a:srgbClr val="FF0000"/>
                </a:solidFill>
              </a:rPr>
              <a:t>请求页式存储管理</a:t>
            </a:r>
          </a:p>
        </p:txBody>
      </p:sp>
    </p:spTree>
    <p:extLst>
      <p:ext uri="{BB962C8B-B14F-4D97-AF65-F5344CB8AC3E}">
        <p14:creationId xmlns="" xmlns:p14="http://schemas.microsoft.com/office/powerpoint/2010/main" val="20925982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Autofit/>
          </a:bodyPr>
          <a:lstStyle/>
          <a:p>
            <a:r>
              <a:rPr lang="zh-CN" altLang="en-US" dirty="0"/>
              <a:t>页式虚拟存储管理的页表</a:t>
            </a:r>
            <a:endParaRPr lang="zh-CN" altLang="en-US" dirty="0">
              <a:latin typeface="Times New Roman" panose="02020603050405020304" pitchFamily="18" charset="0"/>
            </a:endParaRPr>
          </a:p>
        </p:txBody>
      </p:sp>
      <p:sp>
        <p:nvSpPr>
          <p:cNvPr id="727043" name="Rectangle 3"/>
          <p:cNvSpPr>
            <a:spLocks noGrp="1" noChangeArrowheads="1"/>
          </p:cNvSpPr>
          <p:nvPr>
            <p:ph idx="1"/>
          </p:nvPr>
        </p:nvSpPr>
        <p:spPr/>
        <p:txBody>
          <a:bodyPr>
            <a:noAutofit/>
          </a:bodyPr>
          <a:lstStyle/>
          <a:p>
            <a:pPr>
              <a:spcBef>
                <a:spcPts val="0"/>
              </a:spcBef>
            </a:pPr>
            <a:r>
              <a:rPr lang="zh-CN" altLang="en-US" sz="2800" b="1" dirty="0"/>
              <a:t>需要扩充页表项，指出：</a:t>
            </a:r>
            <a:endParaRPr lang="en-US" altLang="zh-CN" sz="2800" b="1" dirty="0"/>
          </a:p>
          <a:p>
            <a:pPr lvl="1">
              <a:spcBef>
                <a:spcPts val="0"/>
              </a:spcBef>
            </a:pPr>
            <a:r>
              <a:rPr lang="zh-CN" altLang="en-US" b="1" dirty="0"/>
              <a:t>每页的虚拟地址、实际地址</a:t>
            </a:r>
            <a:endParaRPr lang="en-US" altLang="zh-CN" b="1" dirty="0"/>
          </a:p>
          <a:p>
            <a:pPr lvl="1">
              <a:spcBef>
                <a:spcPts val="0"/>
              </a:spcBef>
            </a:pPr>
            <a:r>
              <a:rPr lang="zh-CN" altLang="en-US" b="1" dirty="0"/>
              <a:t>主存驻留标志、写回标志、保护标志、引用标志、可移动标志</a:t>
            </a:r>
            <a:endParaRPr lang="en-US" altLang="zh-CN" b="1" dirty="0"/>
          </a:p>
          <a:p>
            <a:pPr>
              <a:spcBef>
                <a:spcPts val="0"/>
              </a:spcBef>
            </a:pPr>
            <a:endParaRPr lang="en-US" altLang="zh-CN" sz="3600" b="1" dirty="0">
              <a:solidFill>
                <a:schemeClr val="accent1"/>
              </a:solidFill>
            </a:endParaRPr>
          </a:p>
          <a:p>
            <a:pPr>
              <a:spcBef>
                <a:spcPts val="0"/>
              </a:spcBef>
            </a:pPr>
            <a:endParaRPr lang="en-US" altLang="zh-CN" sz="3600" b="1" dirty="0">
              <a:solidFill>
                <a:schemeClr val="accent1"/>
              </a:solidFill>
            </a:endParaRPr>
          </a:p>
          <a:p>
            <a:pPr>
              <a:spcBef>
                <a:spcPts val="0"/>
              </a:spcBef>
            </a:pPr>
            <a:endParaRPr lang="en-US" altLang="zh-CN" sz="3600" b="1" dirty="0">
              <a:solidFill>
                <a:schemeClr val="accent1"/>
              </a:solidFill>
            </a:endParaRPr>
          </a:p>
          <a:p>
            <a:pPr>
              <a:spcBef>
                <a:spcPts val="0"/>
              </a:spcBef>
            </a:pPr>
            <a:endParaRPr lang="en-US" altLang="zh-CN" sz="36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827584" y="3429000"/>
          <a:ext cx="7075783" cy="2400304"/>
        </p:xfrm>
        <a:graphic>
          <a:graphicData uri="http://schemas.openxmlformats.org/drawingml/2006/table">
            <a:tbl>
              <a:tblPr/>
              <a:tblGrid>
                <a:gridCol w="1170595">
                  <a:extLst>
                    <a:ext uri="{9D8B030D-6E8A-4147-A177-3AD203B41FA5}">
                      <a16:colId xmlns="" xmlns:a16="http://schemas.microsoft.com/office/drawing/2014/main" val="20000"/>
                    </a:ext>
                  </a:extLst>
                </a:gridCol>
                <a:gridCol w="1368683">
                  <a:extLst>
                    <a:ext uri="{9D8B030D-6E8A-4147-A177-3AD203B41FA5}">
                      <a16:colId xmlns="" xmlns:a16="http://schemas.microsoft.com/office/drawing/2014/main" val="20001"/>
                    </a:ext>
                  </a:extLst>
                </a:gridCol>
                <a:gridCol w="1800200">
                  <a:extLst>
                    <a:ext uri="{9D8B030D-6E8A-4147-A177-3AD203B41FA5}">
                      <a16:colId xmlns="" xmlns:a16="http://schemas.microsoft.com/office/drawing/2014/main" val="20002"/>
                    </a:ext>
                  </a:extLst>
                </a:gridCol>
                <a:gridCol w="2736305">
                  <a:extLst>
                    <a:ext uri="{9D8B030D-6E8A-4147-A177-3AD203B41FA5}">
                      <a16:colId xmlns="" xmlns:a16="http://schemas.microsoft.com/office/drawing/2014/main" val="20003"/>
                    </a:ext>
                  </a:extLst>
                </a:gridCol>
              </a:tblGrid>
              <a:tr h="600076">
                <a:tc>
                  <a:txBody>
                    <a:bodyPr/>
                    <a:lstStyle/>
                    <a:p>
                      <a:pPr algn="just">
                        <a:spcAft>
                          <a:spcPts val="0"/>
                        </a:spcAft>
                      </a:pPr>
                      <a:endParaRPr lang="zh-CN" sz="2800" b="1" kern="100" dirty="0">
                        <a:latin typeface="黑体" panose="02010609060101010101" pitchFamily="49" charset="-122"/>
                        <a:ea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2800" b="1" kern="100" dirty="0">
                          <a:latin typeface="黑体" panose="02010609060101010101" pitchFamily="49" charset="-122"/>
                          <a:ea typeface="黑体" panose="02010609060101010101" pitchFamily="49" charset="-122"/>
                        </a:rPr>
                        <a:t>标志</a:t>
                      </a:r>
                      <a:r>
                        <a:rPr lang="zh-CN" altLang="en-US" sz="2800" b="1" kern="100" dirty="0">
                          <a:latin typeface="黑体" panose="02010609060101010101" pitchFamily="49" charset="-122"/>
                          <a:ea typeface="黑体" panose="02010609060101010101" pitchFamily="49" charset="-122"/>
                        </a:rPr>
                        <a:t>位</a:t>
                      </a:r>
                      <a:endParaRPr lang="zh-CN"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800" b="1" kern="100" dirty="0">
                          <a:latin typeface="黑体" panose="02010609060101010101" pitchFamily="49" charset="-122"/>
                          <a:ea typeface="黑体" panose="02010609060101010101" pitchFamily="49" charset="-122"/>
                        </a:rPr>
                        <a:t>主存</a:t>
                      </a:r>
                      <a:r>
                        <a:rPr lang="zh-CN" sz="2800" b="1" kern="100" dirty="0">
                          <a:latin typeface="黑体" panose="02010609060101010101" pitchFamily="49" charset="-122"/>
                          <a:ea typeface="黑体" panose="02010609060101010101" pitchFamily="49" charset="-122"/>
                        </a:rPr>
                        <a:t>块号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b="1" kern="100">
                          <a:latin typeface="黑体" panose="02010609060101010101" pitchFamily="49" charset="-122"/>
                          <a:ea typeface="黑体" panose="02010609060101010101" pitchFamily="49" charset="-122"/>
                        </a:rPr>
                        <a:t>辅助存储器地址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00076">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zh-CN" sz="2800" b="1" kern="100" dirty="0">
                          <a:latin typeface="黑体" panose="02010609060101010101" pitchFamily="49" charset="-122"/>
                          <a:ea typeface="黑体" panose="02010609060101010101" pitchFamily="49" charset="-122"/>
                        </a:rPr>
                        <a:t>第</a:t>
                      </a:r>
                      <a:r>
                        <a:rPr lang="en-US" altLang="zh-CN" sz="2800" b="1" kern="100" dirty="0">
                          <a:latin typeface="黑体" panose="02010609060101010101" pitchFamily="49" charset="-122"/>
                          <a:ea typeface="黑体" panose="02010609060101010101" pitchFamily="49" charset="-122"/>
                        </a:rPr>
                        <a:t>0</a:t>
                      </a:r>
                      <a:r>
                        <a:rPr lang="zh-CN" altLang="zh-CN" sz="2800" b="1" kern="100" dirty="0">
                          <a:latin typeface="黑体" panose="02010609060101010101" pitchFamily="49" charset="-122"/>
                          <a:ea typeface="黑体" panose="02010609060101010101" pitchFamily="49" charset="-122"/>
                        </a:rPr>
                        <a:t>页</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00076">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00076">
                <a:tc>
                  <a:txBody>
                    <a:bodyPr/>
                    <a:lstStyle/>
                    <a:p>
                      <a:pPr algn="just">
                        <a:spcAft>
                          <a:spcPts val="0"/>
                        </a:spcAft>
                      </a:pPr>
                      <a:r>
                        <a:rPr lang="zh-CN" sz="2800" b="1" kern="100" dirty="0">
                          <a:latin typeface="黑体" panose="02010609060101010101" pitchFamily="49" charset="-122"/>
                          <a:ea typeface="黑体" panose="02010609060101010101" pitchFamily="49" charset="-122"/>
                        </a:rPr>
                        <a:t>第</a:t>
                      </a:r>
                      <a:r>
                        <a:rPr lang="en-US" sz="2800" b="1" kern="100" dirty="0">
                          <a:latin typeface="黑体" panose="02010609060101010101" pitchFamily="49" charset="-122"/>
                          <a:ea typeface="黑体" panose="02010609060101010101" pitchFamily="49" charset="-122"/>
                        </a:rPr>
                        <a:t>n</a:t>
                      </a:r>
                      <a:r>
                        <a:rPr lang="zh-CN" sz="2800" b="1" kern="100" dirty="0">
                          <a:latin typeface="黑体" panose="02010609060101010101" pitchFamily="49" charset="-122"/>
                          <a:ea typeface="黑体" panose="02010609060101010101" pitchFamily="49" charset="-122"/>
                        </a:rPr>
                        <a:t>页</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285104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39552" y="0"/>
            <a:ext cx="8229600" cy="1143000"/>
          </a:xfrm>
        </p:spPr>
        <p:txBody>
          <a:bodyPr>
            <a:normAutofit/>
          </a:bodyPr>
          <a:lstStyle/>
          <a:p>
            <a:r>
              <a:rPr lang="zh-CN" altLang="en-US" dirty="0"/>
              <a:t>页式虚拟存储管理的实现</a:t>
            </a:r>
            <a:endParaRPr lang="zh-CN" altLang="en-US" dirty="0">
              <a:latin typeface="Times New Roman" panose="02020603050405020304" pitchFamily="18" charset="0"/>
            </a:endParaRPr>
          </a:p>
        </p:txBody>
      </p:sp>
      <p:sp>
        <p:nvSpPr>
          <p:cNvPr id="727043" name="Rectangle 3"/>
          <p:cNvSpPr>
            <a:spLocks noGrp="1" noChangeArrowheads="1"/>
          </p:cNvSpPr>
          <p:nvPr>
            <p:ph idx="1"/>
          </p:nvPr>
        </p:nvSpPr>
        <p:spPr>
          <a:xfrm>
            <a:off x="467544" y="1124744"/>
            <a:ext cx="8496944" cy="4822272"/>
          </a:xfrm>
        </p:spPr>
        <p:txBody>
          <a:bodyPr>
            <a:noAutofit/>
          </a:bodyPr>
          <a:lstStyle/>
          <a:p>
            <a:pPr>
              <a:spcBef>
                <a:spcPts val="600"/>
              </a:spcBef>
            </a:pPr>
            <a:r>
              <a:rPr lang="en-US" altLang="zh-CN" sz="2800" b="1" dirty="0">
                <a:latin typeface="Times New Roman" panose="02020603050405020304" pitchFamily="18" charset="0"/>
                <a:cs typeface="Times New Roman" panose="02020603050405020304" pitchFamily="18" charset="0"/>
              </a:rPr>
              <a:t>CPU</a:t>
            </a:r>
            <a:r>
              <a:rPr lang="zh-CN" altLang="en-US" sz="2800" b="1" dirty="0">
                <a:latin typeface="Times New Roman" panose="02020603050405020304" pitchFamily="18" charset="0"/>
                <a:cs typeface="Times New Roman" panose="02020603050405020304" pitchFamily="18" charset="0"/>
              </a:rPr>
              <a:t>处理地址</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若页驻留，则获得块号形成绝对地址</a:t>
            </a:r>
            <a:endParaRPr lang="en-US" altLang="zh-CN"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若页不在内存，则</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cs typeface="Times New Roman" panose="02020603050405020304" pitchFamily="18" charset="0"/>
              </a:rPr>
              <a:t>发出缺页中断</a:t>
            </a:r>
            <a:endParaRPr lang="en-US" altLang="zh-CN" b="1" dirty="0">
              <a:latin typeface="Times New Roman" panose="02020603050405020304" pitchFamily="18" charset="0"/>
              <a:cs typeface="Times New Roman" panose="02020603050405020304" pitchFamily="18" charset="0"/>
            </a:endParaRPr>
          </a:p>
          <a:p>
            <a:pPr>
              <a:spcBef>
                <a:spcPts val="600"/>
              </a:spcBef>
            </a:pPr>
            <a:r>
              <a:rPr lang="en-US" altLang="zh-CN" sz="2800" b="1" dirty="0">
                <a:latin typeface="Times New Roman" panose="02020603050405020304" pitchFamily="18" charset="0"/>
                <a:cs typeface="Times New Roman" panose="02020603050405020304" pitchFamily="18" charset="0"/>
              </a:rPr>
              <a:t>OS</a:t>
            </a:r>
            <a:r>
              <a:rPr lang="zh-CN" altLang="en-US" sz="2800" b="1" dirty="0">
                <a:latin typeface="Times New Roman" panose="02020603050405020304" pitchFamily="18" charset="0"/>
                <a:cs typeface="Times New Roman" panose="02020603050405020304" pitchFamily="18" charset="0"/>
              </a:rPr>
              <a:t>处理缺页中断</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若有空闲页架，则根据辅存地址调入页，更新页表与快表等</a:t>
            </a:r>
            <a:endParaRPr lang="en-US" altLang="zh-CN"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若无空闲页架，则决定淘汰页，调出已修改页，调入页，更新页表与快表</a:t>
            </a:r>
          </a:p>
        </p:txBody>
      </p:sp>
    </p:spTree>
    <p:extLst>
      <p:ext uri="{BB962C8B-B14F-4D97-AF65-F5344CB8AC3E}">
        <p14:creationId xmlns="" xmlns:p14="http://schemas.microsoft.com/office/powerpoint/2010/main" val="2215300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836712"/>
            <a:ext cx="8424936" cy="5040560"/>
          </a:xfrm>
        </p:spPr>
        <p:txBody>
          <a:bodyPr/>
          <a:lstStyle/>
          <a:p>
            <a:pPr>
              <a:buNone/>
            </a:pPr>
            <a:r>
              <a:rPr lang="zh-CN" altLang="en-US" sz="2000" dirty="0" smtClean="0"/>
              <a:t>⼀、先进先出（</a:t>
            </a:r>
            <a:r>
              <a:rPr lang="en-US" altLang="zh-CN" sz="2000" dirty="0" smtClean="0"/>
              <a:t>First In First Out</a:t>
            </a:r>
            <a:r>
              <a:rPr lang="zh-CN" altLang="en-US" sz="2000" dirty="0" smtClean="0"/>
              <a:t>，</a:t>
            </a:r>
            <a:r>
              <a:rPr lang="en-US" altLang="zh-CN" sz="2000" dirty="0" smtClean="0"/>
              <a:t>FIFO</a:t>
            </a:r>
            <a:r>
              <a:rPr lang="zh-CN" altLang="en-US" sz="2000" dirty="0" smtClean="0"/>
              <a:t>）算法</a:t>
            </a:r>
          </a:p>
          <a:p>
            <a:pPr>
              <a:buNone/>
            </a:pPr>
            <a:r>
              <a:rPr lang="en-US" altLang="zh-CN" sz="2000" dirty="0" smtClean="0"/>
              <a:t>     FIFO</a:t>
            </a:r>
            <a:r>
              <a:rPr lang="zh-CN" altLang="en-US" sz="2000" dirty="0" smtClean="0"/>
              <a:t>算法总是选择在内存驻留时间最长的⼀页将其淘汰。</a:t>
            </a:r>
            <a:r>
              <a:rPr lang="en-US" altLang="zh-CN" sz="2000" dirty="0" err="1" smtClean="0"/>
              <a:t>Belady</a:t>
            </a:r>
            <a:r>
              <a:rPr lang="zh-CN" altLang="en-US" sz="2000" dirty="0" smtClean="0"/>
              <a:t>现象是指：采⽤ </a:t>
            </a:r>
            <a:r>
              <a:rPr lang="en-US" altLang="zh-CN" sz="2000" dirty="0" smtClean="0"/>
              <a:t>FIFO</a:t>
            </a:r>
            <a:r>
              <a:rPr lang="zh-CN" altLang="en-US" sz="2000" dirty="0" smtClean="0"/>
              <a:t>算法时，如果对</a:t>
            </a:r>
            <a:r>
              <a:rPr lang="en-US" altLang="zh-CN" sz="2000" dirty="0" smtClean="0"/>
              <a:t>—</a:t>
            </a:r>
            <a:r>
              <a:rPr lang="zh-CN" altLang="en-US" sz="2000" dirty="0" smtClean="0"/>
              <a:t>个进程未分配它所要求的全部页⾯，有时就会出现分配的页⾯数增多但缺页率反⽽提⾼的异常现象，原因在于它根本没有考虑程序执⾏的动态特征。</a:t>
            </a:r>
          </a:p>
          <a:p>
            <a:pPr>
              <a:buNone/>
            </a:pPr>
            <a:r>
              <a:rPr lang="zh-CN" altLang="en-US" sz="2000" dirty="0" smtClean="0"/>
              <a:t>⼆、最近最久未使⽤（</a:t>
            </a:r>
            <a:r>
              <a:rPr lang="en-US" altLang="zh-CN" sz="2000" dirty="0" smtClean="0"/>
              <a:t>Least Recently Used</a:t>
            </a:r>
            <a:r>
              <a:rPr lang="zh-CN" altLang="en-US" sz="2000" dirty="0" smtClean="0"/>
              <a:t>，</a:t>
            </a:r>
            <a:r>
              <a:rPr lang="en-US" altLang="zh-CN" sz="2000" dirty="0" smtClean="0"/>
              <a:t>LRU</a:t>
            </a:r>
            <a:r>
              <a:rPr lang="zh-CN" altLang="en-US" sz="2000" dirty="0" smtClean="0"/>
              <a:t>）算法</a:t>
            </a:r>
          </a:p>
          <a:p>
            <a:pPr>
              <a:buNone/>
            </a:pPr>
            <a:r>
              <a:rPr lang="zh-CN" altLang="en-US" sz="2000" dirty="0" smtClean="0"/>
              <a:t>  该算法的基本思想是：当需要淘汰某⼀页时，选择离当前时间最近的⼀段时间内最久没有使⽤过的页先淘汰。该算法的主要出发点是，如果某页被访问了，则它可能马上还要被访问。或者反过来说，如果某页很长时间未被访问，则它在最近⼀段时间也不会被访问。</a:t>
            </a:r>
          </a:p>
          <a:p>
            <a:pPr>
              <a:buNone/>
            </a:pPr>
            <a:r>
              <a:rPr lang="zh-CN" altLang="en-US" sz="2000" dirty="0" smtClean="0"/>
              <a:t>三、理想型淘汰算法（</a:t>
            </a:r>
            <a:r>
              <a:rPr lang="en-US" altLang="zh-CN" sz="2000" dirty="0" smtClean="0"/>
              <a:t>Optimal Replacement Algorithm</a:t>
            </a:r>
            <a:r>
              <a:rPr lang="zh-CN" altLang="en-US" sz="2000" dirty="0" smtClean="0"/>
              <a:t>，</a:t>
            </a:r>
            <a:r>
              <a:rPr lang="en-US" altLang="zh-CN" sz="2000" dirty="0" smtClean="0"/>
              <a:t>OPT</a:t>
            </a:r>
            <a:r>
              <a:rPr lang="zh-CN" altLang="en-US" sz="2000" dirty="0" smtClean="0"/>
              <a:t>）</a:t>
            </a:r>
          </a:p>
          <a:p>
            <a:pPr>
              <a:buNone/>
            </a:pPr>
            <a:r>
              <a:rPr lang="zh-CN" altLang="en-US" sz="2000" dirty="0" smtClean="0"/>
              <a:t>  该算法淘汰在访问串中将来再也不出现的或是在离当前最远的位置上出现的页。这样，淘汰掉该页将不会造成因需要访问该页⼜⽴即把它调⼊的现象。但是，这种算法⽆法实现，因为它要求必须预先知道每⼀个进程的访问串。</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rmAutofit/>
          </a:bodyPr>
          <a:lstStyle/>
          <a:p>
            <a:r>
              <a:rPr lang="zh-CN" altLang="en-US" dirty="0">
                <a:latin typeface="Times New Roman" panose="02020603050405020304" pitchFamily="18" charset="0"/>
              </a:rPr>
              <a:t>缺页中断率</a:t>
            </a:r>
          </a:p>
        </p:txBody>
      </p:sp>
      <p:sp>
        <p:nvSpPr>
          <p:cNvPr id="727043" name="Rectangle 3"/>
          <p:cNvSpPr>
            <a:spLocks noGrp="1" noChangeArrowheads="1"/>
          </p:cNvSpPr>
          <p:nvPr>
            <p:ph idx="1"/>
          </p:nvPr>
        </p:nvSpPr>
        <p:spPr>
          <a:xfrm>
            <a:off x="323528" y="1124744"/>
            <a:ext cx="8435280" cy="4389120"/>
          </a:xfrm>
        </p:spPr>
        <p:txBody>
          <a:bodyPr>
            <a:noAutofit/>
          </a:bodyPr>
          <a:lstStyle/>
          <a:p>
            <a:r>
              <a:rPr lang="zh-CN" altLang="en-US" sz="2800" b="1" dirty="0">
                <a:latin typeface="Times New Roman" panose="02020603050405020304" pitchFamily="18" charset="0"/>
                <a:cs typeface="Times New Roman" panose="02020603050405020304" pitchFamily="18" charset="0"/>
              </a:rPr>
              <a:t>假定进程</a:t>
            </a:r>
            <a:r>
              <a:rPr lang="en-US" sz="2800" b="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共</a:t>
            </a:r>
            <a:r>
              <a:rPr lang="en-US" sz="2800" b="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页，系统分配页架数</a:t>
            </a:r>
            <a:r>
              <a:rPr lang="en-US" sz="2800" b="1" dirty="0">
                <a:latin typeface="Times New Roman" panose="02020603050405020304" pitchFamily="18" charset="0"/>
                <a:cs typeface="Times New Roman" panose="02020603050405020304" pitchFamily="18" charset="0"/>
              </a:rPr>
              <a:t>m</a:t>
            </a:r>
            <a:r>
              <a:rPr lang="zh-CN" altLang="en-US" sz="2800" b="1" dirty="0">
                <a:latin typeface="Times New Roman" panose="02020603050405020304" pitchFamily="18" charset="0"/>
                <a:cs typeface="Times New Roman" panose="02020603050405020304" pitchFamily="18" charset="0"/>
              </a:rPr>
              <a:t>个</a:t>
            </a:r>
            <a:endParaRPr lang="en-US" altLang="zh-CN"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运行中成功访问次数为</a:t>
            </a:r>
            <a:r>
              <a:rPr lang="en-US"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，不成功访问次数为</a:t>
            </a:r>
            <a:r>
              <a:rPr lang="en-US" sz="2800" b="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，总访问次数</a:t>
            </a:r>
            <a:r>
              <a:rPr lang="en-US" sz="2800" b="1" dirty="0">
                <a:latin typeface="Times New Roman" panose="02020603050405020304" pitchFamily="18" charset="0"/>
                <a:cs typeface="Times New Roman" panose="02020603050405020304" pitchFamily="18" charset="0"/>
              </a:rPr>
              <a:t>A=S+F</a:t>
            </a:r>
          </a:p>
          <a:p>
            <a:r>
              <a:rPr lang="zh-CN" altLang="en-US" sz="2800" b="1" dirty="0">
                <a:latin typeface="Times New Roman" panose="02020603050405020304" pitchFamily="18" charset="0"/>
                <a:cs typeface="Times New Roman" panose="02020603050405020304" pitchFamily="18" charset="0"/>
              </a:rPr>
              <a:t>缺页中断率定义为：</a:t>
            </a:r>
            <a:r>
              <a:rPr lang="en-US" sz="2800" b="1" dirty="0">
                <a:latin typeface="Times New Roman" panose="02020603050405020304" pitchFamily="18" charset="0"/>
                <a:cs typeface="Times New Roman" panose="02020603050405020304" pitchFamily="18" charset="0"/>
              </a:rPr>
              <a:t>f=F/A</a:t>
            </a:r>
          </a:p>
          <a:p>
            <a:r>
              <a:rPr lang="zh-CN" altLang="en-US" sz="2800" b="1" dirty="0">
                <a:latin typeface="Times New Roman" panose="02020603050405020304" pitchFamily="18" charset="0"/>
                <a:cs typeface="Times New Roman" panose="02020603050405020304" pitchFamily="18" charset="0"/>
              </a:rPr>
              <a:t>缺页中断率是衡量存储管理性能和用户编程水平的重要依据</a:t>
            </a:r>
          </a:p>
        </p:txBody>
      </p:sp>
    </p:spTree>
    <p:extLst>
      <p:ext uri="{BB962C8B-B14F-4D97-AF65-F5344CB8AC3E}">
        <p14:creationId xmlns="" xmlns:p14="http://schemas.microsoft.com/office/powerpoint/2010/main" val="2681303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rmAutofit/>
          </a:bodyPr>
          <a:lstStyle/>
          <a:p>
            <a:r>
              <a:rPr lang="zh-CN" altLang="en-US" dirty="0">
                <a:latin typeface="Times New Roman" panose="02020603050405020304" pitchFamily="18" charset="0"/>
              </a:rPr>
              <a:t>影响缺页中断率的因素</a:t>
            </a:r>
          </a:p>
        </p:txBody>
      </p:sp>
      <p:sp>
        <p:nvSpPr>
          <p:cNvPr id="727043" name="Rectangle 3"/>
          <p:cNvSpPr>
            <a:spLocks noGrp="1" noChangeArrowheads="1"/>
          </p:cNvSpPr>
          <p:nvPr>
            <p:ph idx="1"/>
          </p:nvPr>
        </p:nvSpPr>
        <p:spPr/>
        <p:txBody>
          <a:bodyPr>
            <a:noAutofit/>
          </a:bodyPr>
          <a:lstStyle/>
          <a:p>
            <a:r>
              <a:rPr lang="zh-CN" altLang="en-US" sz="2800" b="1" dirty="0"/>
              <a:t>分配给进程的页架数：可用页架数越多，则缺页中断率就越低</a:t>
            </a:r>
          </a:p>
          <a:p>
            <a:r>
              <a:rPr lang="zh-CN" altLang="en-US" sz="2800" b="1" dirty="0"/>
              <a:t>页面的大小：页面尺寸越大，则缺页中断率就越低</a:t>
            </a:r>
          </a:p>
          <a:p>
            <a:r>
              <a:rPr lang="zh-CN" altLang="en-US" sz="2800" b="1" dirty="0"/>
              <a:t>用户的程序编制方法：在大数据量情况下，对缺页中断率也有很大影响</a:t>
            </a:r>
          </a:p>
        </p:txBody>
      </p:sp>
    </p:spTree>
    <p:extLst>
      <p:ext uri="{BB962C8B-B14F-4D97-AF65-F5344CB8AC3E}">
        <p14:creationId xmlns="" xmlns:p14="http://schemas.microsoft.com/office/powerpoint/2010/main" val="2789376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例子：   在页式虚拟存储管理的计算机系统中，作业在主存中分配到</a:t>
            </a:r>
            <a:r>
              <a:rPr lang="en-US" altLang="zh-CN" dirty="0" smtClean="0"/>
              <a:t>3</a:t>
            </a:r>
            <a:r>
              <a:rPr lang="zh-CN" altLang="en-US" dirty="0" smtClean="0"/>
              <a:t>块主存空间，作业执⾏时访问页的顺序为</a:t>
            </a:r>
            <a:r>
              <a:rPr lang="en-US" altLang="zh-CN" dirty="0" smtClean="0"/>
              <a:t>2,3,2,1,5,2,4,5,3,2,5,3</a:t>
            </a:r>
            <a:r>
              <a:rPr lang="zh-CN" altLang="en-US" dirty="0" smtClean="0"/>
              <a:t>，请问⽤</a:t>
            </a:r>
            <a:r>
              <a:rPr lang="en-US" altLang="zh-CN" dirty="0" smtClean="0"/>
              <a:t>OPT, FIFO </a:t>
            </a:r>
            <a:r>
              <a:rPr lang="zh-CN" altLang="en-US" dirty="0" smtClean="0"/>
              <a:t>和</a:t>
            </a:r>
            <a:r>
              <a:rPr lang="en-US" altLang="zh-CN" dirty="0" smtClean="0"/>
              <a:t>LRU </a:t>
            </a:r>
            <a:r>
              <a:rPr lang="zh-CN" altLang="en-US" dirty="0" smtClean="0"/>
              <a:t>替换算法时，它们的缺页中断率分别是多少？</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467544" y="980728"/>
            <a:ext cx="7776864" cy="4032448"/>
          </a:xfrm>
          <a:prstGeom prst="rect">
            <a:avLst/>
          </a:prstGeom>
          <a:noFill/>
          <a:ln w="9525">
            <a:noFill/>
            <a:miter lim="800000"/>
            <a:headEnd/>
            <a:tailEnd/>
          </a:ln>
        </p:spPr>
      </p:pic>
      <p:sp>
        <p:nvSpPr>
          <p:cNvPr id="5" name="TextBox 4"/>
          <p:cNvSpPr txBox="1"/>
          <p:nvPr/>
        </p:nvSpPr>
        <p:spPr>
          <a:xfrm>
            <a:off x="0" y="5157192"/>
            <a:ext cx="8981946" cy="369332"/>
          </a:xfrm>
          <a:prstGeom prst="rect">
            <a:avLst/>
          </a:prstGeom>
          <a:noFill/>
        </p:spPr>
        <p:txBody>
          <a:bodyPr wrap="none" rtlCol="0">
            <a:spAutoFit/>
          </a:bodyPr>
          <a:lstStyle/>
          <a:p>
            <a:r>
              <a:rPr lang="zh-CN" altLang="en-US" dirty="0" smtClean="0"/>
              <a:t>使用</a:t>
            </a:r>
            <a:r>
              <a:rPr lang="en-US" altLang="zh-CN" dirty="0" smtClean="0"/>
              <a:t>FIFO</a:t>
            </a:r>
            <a:r>
              <a:rPr lang="zh-CN" altLang="en-US" dirty="0" smtClean="0"/>
              <a:t>算法时，缺页率</a:t>
            </a:r>
            <a:r>
              <a:rPr lang="en-US" altLang="zh-CN" dirty="0" smtClean="0"/>
              <a:t>F=8/12</a:t>
            </a:r>
            <a:r>
              <a:rPr lang="zh-CN" altLang="en-US" dirty="0" smtClean="0"/>
              <a:t>*</a:t>
            </a:r>
            <a:r>
              <a:rPr lang="en-US" altLang="zh-CN" dirty="0" smtClean="0"/>
              <a:t>100%=66.67%</a:t>
            </a:r>
            <a:r>
              <a:rPr lang="zh-CN" altLang="en-US" dirty="0" smtClean="0"/>
              <a:t>，依次被淘汰的页面：</a:t>
            </a:r>
            <a:r>
              <a:rPr lang="en-US" altLang="zh-CN" dirty="0" smtClean="0"/>
              <a:t>2</a:t>
            </a:r>
            <a:r>
              <a:rPr lang="zh-CN" altLang="en-US" dirty="0" smtClean="0"/>
              <a:t>、</a:t>
            </a:r>
            <a:r>
              <a:rPr lang="en-US" altLang="zh-CN" dirty="0" smtClean="0"/>
              <a:t>3</a:t>
            </a:r>
            <a:r>
              <a:rPr lang="zh-CN" altLang="en-US" dirty="0" smtClean="0"/>
              <a:t>、</a:t>
            </a:r>
            <a:r>
              <a:rPr lang="en-US" altLang="zh-CN" dirty="0" smtClean="0"/>
              <a:t>1</a:t>
            </a:r>
            <a:r>
              <a:rPr lang="zh-CN" altLang="en-US" dirty="0" smtClean="0"/>
              <a:t>、</a:t>
            </a:r>
            <a:r>
              <a:rPr lang="en-US" altLang="zh-CN" dirty="0" smtClean="0"/>
              <a:t>5</a:t>
            </a:r>
            <a:r>
              <a:rPr lang="zh-CN" altLang="en-US" dirty="0" smtClean="0"/>
              <a:t>、</a:t>
            </a:r>
            <a:r>
              <a:rPr lang="en-US" altLang="zh-CN" dirty="0" smtClean="0"/>
              <a:t>2</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43608" y="0"/>
            <a:ext cx="4689744" cy="854075"/>
          </a:xfrm>
        </p:spPr>
        <p:txBody>
          <a:bodyPr>
            <a:normAutofit/>
          </a:bodyPr>
          <a:lstStyle/>
          <a:p>
            <a:r>
              <a:rPr lang="zh-CN" altLang="en-US" b="1" dirty="0" smtClean="0">
                <a:latin typeface="隶书" panose="02010509060101010101" pitchFamily="49" charset="-122"/>
                <a:ea typeface="隶书" panose="02010509060101010101" pitchFamily="49" charset="-122"/>
              </a:rPr>
              <a:t>进程三态模型</a:t>
            </a:r>
            <a:endParaRPr lang="zh-CN" altLang="en-US" b="1" dirty="0">
              <a:latin typeface="隶书" panose="02010509060101010101" pitchFamily="49" charset="-122"/>
              <a:ea typeface="隶书" panose="02010509060101010101" pitchFamily="49" charset="-122"/>
            </a:endParaRPr>
          </a:p>
        </p:txBody>
      </p:sp>
      <p:sp>
        <p:nvSpPr>
          <p:cNvPr id="21" name="Oval 5"/>
          <p:cNvSpPr>
            <a:spLocks noChangeArrowheads="1"/>
          </p:cNvSpPr>
          <p:nvPr/>
        </p:nvSpPr>
        <p:spPr bwMode="auto">
          <a:xfrm>
            <a:off x="1763688" y="3284984"/>
            <a:ext cx="1369623" cy="792088"/>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endParaRPr kumimoji="1" lang="zh-CN" altLang="en-US" sz="2300" b="1">
              <a:latin typeface="黑体" panose="02010609060101010101" pitchFamily="49" charset="-122"/>
              <a:ea typeface="黑体" panose="02010609060101010101" pitchFamily="49" charset="-122"/>
            </a:endParaRPr>
          </a:p>
        </p:txBody>
      </p:sp>
      <p:sp>
        <p:nvSpPr>
          <p:cNvPr id="22" name="Text Box 12"/>
          <p:cNvSpPr txBox="1">
            <a:spLocks noChangeArrowheads="1"/>
          </p:cNvSpPr>
          <p:nvPr/>
        </p:nvSpPr>
        <p:spPr bwMode="auto">
          <a:xfrm>
            <a:off x="1908366" y="3442646"/>
            <a:ext cx="1079458" cy="537071"/>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300" b="1" dirty="0">
                <a:latin typeface="黑体" panose="02010609060101010101" pitchFamily="49" charset="-122"/>
                <a:ea typeface="黑体" panose="02010609060101010101" pitchFamily="49" charset="-122"/>
              </a:rPr>
              <a:t>运行态</a:t>
            </a:r>
          </a:p>
        </p:txBody>
      </p:sp>
      <p:sp>
        <p:nvSpPr>
          <p:cNvPr id="23" name="Oval 6"/>
          <p:cNvSpPr>
            <a:spLocks noChangeArrowheads="1"/>
          </p:cNvSpPr>
          <p:nvPr/>
        </p:nvSpPr>
        <p:spPr bwMode="auto">
          <a:xfrm>
            <a:off x="179512" y="5500275"/>
            <a:ext cx="1318992" cy="773112"/>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endParaRPr kumimoji="1" lang="zh-CN" altLang="en-US" sz="2300" b="1">
              <a:latin typeface="黑体" panose="02010609060101010101" pitchFamily="49" charset="-122"/>
              <a:ea typeface="黑体" panose="02010609060101010101" pitchFamily="49" charset="-122"/>
            </a:endParaRPr>
          </a:p>
        </p:txBody>
      </p:sp>
      <p:sp>
        <p:nvSpPr>
          <p:cNvPr id="24" name="Text Box 13"/>
          <p:cNvSpPr txBox="1">
            <a:spLocks noChangeArrowheads="1"/>
          </p:cNvSpPr>
          <p:nvPr/>
        </p:nvSpPr>
        <p:spPr bwMode="auto">
          <a:xfrm>
            <a:off x="377248" y="5669987"/>
            <a:ext cx="1008112" cy="520057"/>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300" b="1" dirty="0">
                <a:latin typeface="黑体" panose="02010609060101010101" pitchFamily="49" charset="-122"/>
                <a:ea typeface="黑体" panose="02010609060101010101" pitchFamily="49" charset="-122"/>
              </a:rPr>
              <a:t>就绪态</a:t>
            </a:r>
          </a:p>
        </p:txBody>
      </p:sp>
      <p:sp>
        <p:nvSpPr>
          <p:cNvPr id="25" name="Oval 7"/>
          <p:cNvSpPr>
            <a:spLocks noChangeArrowheads="1"/>
          </p:cNvSpPr>
          <p:nvPr/>
        </p:nvSpPr>
        <p:spPr bwMode="auto">
          <a:xfrm>
            <a:off x="3637688" y="5490886"/>
            <a:ext cx="1366360" cy="773113"/>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endParaRPr kumimoji="1" lang="zh-CN" altLang="en-US" sz="2300" b="1">
              <a:latin typeface="黑体" panose="02010609060101010101" pitchFamily="49" charset="-122"/>
              <a:ea typeface="黑体" panose="02010609060101010101" pitchFamily="49" charset="-122"/>
            </a:endParaRPr>
          </a:p>
        </p:txBody>
      </p:sp>
      <p:sp>
        <p:nvSpPr>
          <p:cNvPr id="26" name="Text Box 14"/>
          <p:cNvSpPr txBox="1">
            <a:spLocks noChangeArrowheads="1"/>
          </p:cNvSpPr>
          <p:nvPr/>
        </p:nvSpPr>
        <p:spPr bwMode="auto">
          <a:xfrm>
            <a:off x="3851920" y="5661248"/>
            <a:ext cx="1008112" cy="528796"/>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300" b="1" dirty="0">
                <a:latin typeface="黑体" panose="02010609060101010101" pitchFamily="49" charset="-122"/>
                <a:ea typeface="黑体" panose="02010609060101010101" pitchFamily="49" charset="-122"/>
              </a:rPr>
              <a:t>等待态</a:t>
            </a:r>
          </a:p>
        </p:txBody>
      </p:sp>
      <p:sp>
        <p:nvSpPr>
          <p:cNvPr id="31" name="Line 10"/>
          <p:cNvSpPr>
            <a:spLocks noChangeShapeType="1"/>
          </p:cNvSpPr>
          <p:nvPr/>
        </p:nvSpPr>
        <p:spPr bwMode="auto">
          <a:xfrm>
            <a:off x="2987824" y="4049742"/>
            <a:ext cx="1296144" cy="1442142"/>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32" name="Text Box 17"/>
          <p:cNvSpPr txBox="1">
            <a:spLocks noChangeArrowheads="1"/>
          </p:cNvSpPr>
          <p:nvPr/>
        </p:nvSpPr>
        <p:spPr bwMode="auto">
          <a:xfrm>
            <a:off x="3275856" y="4049742"/>
            <a:ext cx="1291025" cy="722063"/>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300" b="1" dirty="0" smtClean="0">
                <a:solidFill>
                  <a:srgbClr val="0000FF"/>
                </a:solidFill>
                <a:latin typeface="黑体" panose="02010609060101010101" pitchFamily="49" charset="-122"/>
                <a:ea typeface="黑体" panose="02010609060101010101" pitchFamily="49" charset="-122"/>
              </a:rPr>
              <a:t>⑴</a:t>
            </a:r>
            <a:r>
              <a:rPr lang="zh-CN" altLang="en-US" sz="2300" b="1" dirty="0" smtClean="0">
                <a:solidFill>
                  <a:srgbClr val="0000FF"/>
                </a:solidFill>
                <a:latin typeface="黑体" panose="02010609060101010101" pitchFamily="49" charset="-122"/>
                <a:ea typeface="黑体" panose="02010609060101010101" pitchFamily="49" charset="-122"/>
              </a:rPr>
              <a:t>出现等待</a:t>
            </a:r>
            <a:r>
              <a:rPr lang="zh-CN" altLang="en-US" sz="2300" b="1" dirty="0">
                <a:solidFill>
                  <a:srgbClr val="0000FF"/>
                </a:solidFill>
                <a:latin typeface="黑体" panose="02010609060101010101" pitchFamily="49" charset="-122"/>
                <a:ea typeface="黑体" panose="02010609060101010101" pitchFamily="49" charset="-122"/>
              </a:rPr>
              <a:t>事件</a:t>
            </a:r>
          </a:p>
        </p:txBody>
      </p:sp>
      <p:sp>
        <p:nvSpPr>
          <p:cNvPr id="34" name="Line 11"/>
          <p:cNvSpPr>
            <a:spLocks noChangeShapeType="1"/>
          </p:cNvSpPr>
          <p:nvPr/>
        </p:nvSpPr>
        <p:spPr bwMode="auto">
          <a:xfrm flipH="1" flipV="1">
            <a:off x="1597473" y="5921890"/>
            <a:ext cx="2007427" cy="0"/>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35" name="Text Box 15"/>
          <p:cNvSpPr txBox="1">
            <a:spLocks noChangeArrowheads="1"/>
          </p:cNvSpPr>
          <p:nvPr/>
        </p:nvSpPr>
        <p:spPr bwMode="auto">
          <a:xfrm>
            <a:off x="472729" y="4208194"/>
            <a:ext cx="1002927" cy="419595"/>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300" b="1" dirty="0">
                <a:solidFill>
                  <a:srgbClr val="0000FF"/>
                </a:solidFill>
                <a:latin typeface="黑体" panose="02010609060101010101" pitchFamily="49" charset="-122"/>
                <a:ea typeface="黑体" panose="02010609060101010101" pitchFamily="49" charset="-122"/>
              </a:rPr>
              <a:t>⑶</a:t>
            </a:r>
            <a:r>
              <a:rPr lang="zh-CN" altLang="en-US" sz="2300" b="1" dirty="0" smtClean="0">
                <a:solidFill>
                  <a:srgbClr val="0000FF"/>
                </a:solidFill>
                <a:latin typeface="黑体" panose="02010609060101010101" pitchFamily="49" charset="-122"/>
                <a:ea typeface="黑体" panose="02010609060101010101" pitchFamily="49" charset="-122"/>
              </a:rPr>
              <a:t>选中</a:t>
            </a:r>
            <a:endParaRPr lang="zh-CN" altLang="en-US" sz="2300" b="1" dirty="0">
              <a:solidFill>
                <a:srgbClr val="0000FF"/>
              </a:solidFill>
              <a:latin typeface="黑体" panose="02010609060101010101" pitchFamily="49" charset="-122"/>
              <a:ea typeface="黑体" panose="02010609060101010101" pitchFamily="49" charset="-122"/>
            </a:endParaRPr>
          </a:p>
        </p:txBody>
      </p:sp>
      <p:sp>
        <p:nvSpPr>
          <p:cNvPr id="36" name="Text Box 16"/>
          <p:cNvSpPr txBox="1">
            <a:spLocks noChangeArrowheads="1"/>
          </p:cNvSpPr>
          <p:nvPr/>
        </p:nvSpPr>
        <p:spPr bwMode="auto">
          <a:xfrm>
            <a:off x="1619672" y="4704623"/>
            <a:ext cx="1131792" cy="427222"/>
          </a:xfrm>
          <a:prstGeom prst="rect">
            <a:avLst/>
          </a:prstGeom>
          <a:solidFill>
            <a:schemeClr val="bg1"/>
          </a:solid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300" b="1" dirty="0">
                <a:solidFill>
                  <a:srgbClr val="0000FF"/>
                </a:solidFill>
                <a:latin typeface="黑体" panose="02010609060101010101" pitchFamily="49" charset="-122"/>
                <a:ea typeface="黑体" panose="02010609060101010101" pitchFamily="49" charset="-122"/>
              </a:rPr>
              <a:t>⑷</a:t>
            </a:r>
            <a:r>
              <a:rPr lang="zh-CN" altLang="en-US" sz="2300" b="1" dirty="0" smtClean="0">
                <a:solidFill>
                  <a:srgbClr val="0000FF"/>
                </a:solidFill>
                <a:latin typeface="黑体" panose="02010609060101010101" pitchFamily="49" charset="-122"/>
                <a:ea typeface="黑体" panose="02010609060101010101" pitchFamily="49" charset="-122"/>
              </a:rPr>
              <a:t>落选</a:t>
            </a:r>
            <a:endParaRPr lang="zh-CN" altLang="en-US" sz="2300" b="1" dirty="0">
              <a:solidFill>
                <a:srgbClr val="0000FF"/>
              </a:solidFill>
              <a:latin typeface="黑体" panose="02010609060101010101" pitchFamily="49" charset="-122"/>
              <a:ea typeface="黑体" panose="02010609060101010101" pitchFamily="49" charset="-122"/>
            </a:endParaRPr>
          </a:p>
        </p:txBody>
      </p:sp>
      <p:sp>
        <p:nvSpPr>
          <p:cNvPr id="37" name="Text Box 18"/>
          <p:cNvSpPr txBox="1">
            <a:spLocks noChangeArrowheads="1"/>
          </p:cNvSpPr>
          <p:nvPr/>
        </p:nvSpPr>
        <p:spPr bwMode="auto">
          <a:xfrm>
            <a:off x="1535043" y="5952099"/>
            <a:ext cx="2244869" cy="475890"/>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300" b="1" dirty="0" smtClean="0">
                <a:solidFill>
                  <a:srgbClr val="0000FF"/>
                </a:solidFill>
                <a:latin typeface="黑体" panose="02010609060101010101" pitchFamily="49" charset="-122"/>
                <a:ea typeface="黑体" panose="02010609060101010101" pitchFamily="49" charset="-122"/>
              </a:rPr>
              <a:t>⑵</a:t>
            </a:r>
            <a:r>
              <a:rPr lang="zh-CN" altLang="en-US" sz="2300" b="1" dirty="0" smtClean="0">
                <a:solidFill>
                  <a:srgbClr val="0000FF"/>
                </a:solidFill>
                <a:latin typeface="黑体" panose="02010609060101010101" pitchFamily="49" charset="-122"/>
                <a:ea typeface="黑体" panose="02010609060101010101" pitchFamily="49" charset="-122"/>
              </a:rPr>
              <a:t>等待</a:t>
            </a:r>
            <a:r>
              <a:rPr lang="zh-CN" altLang="en-US" sz="2300" b="1" dirty="0">
                <a:solidFill>
                  <a:srgbClr val="0000FF"/>
                </a:solidFill>
                <a:latin typeface="黑体" panose="02010609060101010101" pitchFamily="49" charset="-122"/>
                <a:ea typeface="黑体" panose="02010609060101010101" pitchFamily="49" charset="-122"/>
              </a:rPr>
              <a:t>事件结束</a:t>
            </a:r>
          </a:p>
        </p:txBody>
      </p:sp>
      <p:sp>
        <p:nvSpPr>
          <p:cNvPr id="38" name="Line 21"/>
          <p:cNvSpPr>
            <a:spLocks noChangeShapeType="1"/>
          </p:cNvSpPr>
          <p:nvPr/>
        </p:nvSpPr>
        <p:spPr bwMode="auto">
          <a:xfrm flipV="1">
            <a:off x="965588" y="3949562"/>
            <a:ext cx="868637" cy="1474188"/>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39" name="文本框 48"/>
          <p:cNvSpPr txBox="1"/>
          <p:nvPr/>
        </p:nvSpPr>
        <p:spPr>
          <a:xfrm>
            <a:off x="5076056" y="908720"/>
            <a:ext cx="4067943" cy="954107"/>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⑴</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运行</a:t>
            </a:r>
            <a:r>
              <a:rPr lang="zh-CN" altLang="en-US" sz="2800" b="1" dirty="0">
                <a:solidFill>
                  <a:schemeClr val="bg2">
                    <a:lumMod val="50000"/>
                  </a:schemeClr>
                </a:solidFill>
                <a:latin typeface="黑体" panose="02010609060101010101" pitchFamily="49" charset="-122"/>
                <a:ea typeface="黑体" panose="02010609060101010101" pitchFamily="49" charset="-122"/>
              </a:rPr>
              <a:t>态→等待态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等待</a:t>
            </a:r>
            <a:r>
              <a:rPr lang="zh-CN" altLang="en-US" sz="2800" b="1" dirty="0">
                <a:solidFill>
                  <a:schemeClr val="bg2">
                    <a:lumMod val="50000"/>
                  </a:schemeClr>
                </a:solidFill>
                <a:latin typeface="黑体" panose="02010609060101010101" pitchFamily="49" charset="-122"/>
                <a:ea typeface="黑体" panose="02010609060101010101" pitchFamily="49" charset="-122"/>
              </a:rPr>
              <a:t>资源、</a:t>
            </a:r>
            <a:r>
              <a:rPr lang="en-US" altLang="zh-CN" sz="2800" b="1" dirty="0">
                <a:solidFill>
                  <a:schemeClr val="bg2">
                    <a:lumMod val="50000"/>
                  </a:schemeClr>
                </a:solidFill>
                <a:latin typeface="黑体" panose="02010609060101010101" pitchFamily="49" charset="-122"/>
                <a:ea typeface="黑体" panose="02010609060101010101" pitchFamily="49" charset="-122"/>
              </a:rPr>
              <a:t>I/O</a:t>
            </a:r>
            <a:r>
              <a:rPr lang="zh-CN" altLang="en-US" sz="2800" b="1" dirty="0">
                <a:solidFill>
                  <a:schemeClr val="bg2">
                    <a:lumMod val="50000"/>
                  </a:schemeClr>
                </a:solidFill>
                <a:latin typeface="黑体" panose="02010609060101010101" pitchFamily="49" charset="-122"/>
                <a:ea typeface="黑体" panose="02010609060101010101" pitchFamily="49" charset="-122"/>
              </a:rPr>
              <a:t>、信号</a:t>
            </a:r>
          </a:p>
        </p:txBody>
      </p:sp>
      <p:sp>
        <p:nvSpPr>
          <p:cNvPr id="40" name="文本框 65"/>
          <p:cNvSpPr txBox="1"/>
          <p:nvPr/>
        </p:nvSpPr>
        <p:spPr>
          <a:xfrm>
            <a:off x="5076056" y="2060848"/>
            <a:ext cx="4067944" cy="1384995"/>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⑵</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等待</a:t>
            </a:r>
            <a:r>
              <a:rPr lang="zh-CN" altLang="en-US" sz="2800" b="1" dirty="0">
                <a:solidFill>
                  <a:schemeClr val="bg2">
                    <a:lumMod val="50000"/>
                  </a:schemeClr>
                </a:solidFill>
                <a:latin typeface="黑体" panose="02010609060101010101" pitchFamily="49" charset="-122"/>
                <a:ea typeface="黑体" panose="02010609060101010101" pitchFamily="49" charset="-122"/>
              </a:rPr>
              <a:t>态→就绪态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资源</a:t>
            </a:r>
            <a:r>
              <a:rPr lang="zh-CN" altLang="en-US" sz="2800" b="1" dirty="0">
                <a:solidFill>
                  <a:schemeClr val="bg2">
                    <a:lumMod val="50000"/>
                  </a:schemeClr>
                </a:solidFill>
                <a:latin typeface="黑体" panose="02010609060101010101" pitchFamily="49" charset="-122"/>
                <a:ea typeface="黑体" panose="02010609060101010101" pitchFamily="49" charset="-122"/>
              </a:rPr>
              <a:t>满足、</a:t>
            </a:r>
            <a:r>
              <a:rPr lang="en-US" altLang="zh-CN" sz="2800" b="1" dirty="0">
                <a:solidFill>
                  <a:schemeClr val="bg2">
                    <a:lumMod val="50000"/>
                  </a:schemeClr>
                </a:solidFill>
                <a:latin typeface="黑体" panose="02010609060101010101" pitchFamily="49" charset="-122"/>
                <a:ea typeface="黑体" panose="02010609060101010101" pitchFamily="49" charset="-122"/>
              </a:rPr>
              <a:t>I/O</a:t>
            </a:r>
            <a:r>
              <a:rPr lang="zh-CN" altLang="en-US" sz="2800" b="1" dirty="0">
                <a:solidFill>
                  <a:schemeClr val="bg2">
                    <a:lumMod val="50000"/>
                  </a:schemeClr>
                </a:solidFill>
                <a:latin typeface="黑体" panose="02010609060101010101" pitchFamily="49" charset="-122"/>
                <a:ea typeface="黑体" panose="02010609060101010101" pitchFamily="49" charset="-122"/>
              </a:rPr>
              <a:t>结束</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信号</a:t>
            </a:r>
            <a:r>
              <a:rPr lang="zh-CN" altLang="en-US" sz="2800" b="1" dirty="0">
                <a:solidFill>
                  <a:schemeClr val="bg2">
                    <a:lumMod val="50000"/>
                  </a:schemeClr>
                </a:solidFill>
                <a:latin typeface="黑体" panose="02010609060101010101" pitchFamily="49" charset="-122"/>
                <a:ea typeface="黑体" panose="02010609060101010101" pitchFamily="49" charset="-122"/>
              </a:rPr>
              <a:t>完成</a:t>
            </a:r>
          </a:p>
        </p:txBody>
      </p:sp>
      <p:sp>
        <p:nvSpPr>
          <p:cNvPr id="41" name="文本框 66"/>
          <p:cNvSpPr txBox="1"/>
          <p:nvPr/>
        </p:nvSpPr>
        <p:spPr>
          <a:xfrm>
            <a:off x="5049105" y="5140349"/>
            <a:ext cx="4095133" cy="1384995"/>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⑷</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运行</a:t>
            </a:r>
            <a:r>
              <a:rPr lang="zh-CN" altLang="en-US" sz="2800" b="1" dirty="0">
                <a:solidFill>
                  <a:schemeClr val="bg2">
                    <a:lumMod val="50000"/>
                  </a:schemeClr>
                </a:solidFill>
                <a:latin typeface="黑体" panose="02010609060101010101" pitchFamily="49" charset="-122"/>
                <a:ea typeface="黑体" panose="02010609060101010101" pitchFamily="49" charset="-122"/>
              </a:rPr>
              <a:t>态→就绪态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运行时间片到、</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有</a:t>
            </a:r>
            <a:r>
              <a:rPr lang="zh-CN" altLang="en-US" sz="2800" b="1" dirty="0">
                <a:solidFill>
                  <a:schemeClr val="bg2">
                    <a:lumMod val="50000"/>
                  </a:schemeClr>
                </a:solidFill>
                <a:latin typeface="黑体" panose="02010609060101010101" pitchFamily="49" charset="-122"/>
                <a:ea typeface="黑体" panose="02010609060101010101" pitchFamily="49" charset="-122"/>
              </a:rPr>
              <a:t>更高优先权进程</a:t>
            </a:r>
          </a:p>
        </p:txBody>
      </p:sp>
      <p:sp>
        <p:nvSpPr>
          <p:cNvPr id="42" name="文本框 67"/>
          <p:cNvSpPr txBox="1"/>
          <p:nvPr/>
        </p:nvSpPr>
        <p:spPr>
          <a:xfrm>
            <a:off x="5052589" y="3573016"/>
            <a:ext cx="4091617" cy="1384995"/>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⑶</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就绪</a:t>
            </a:r>
            <a:r>
              <a:rPr lang="zh-CN" altLang="en-US" sz="2800" b="1" dirty="0">
                <a:solidFill>
                  <a:schemeClr val="bg2">
                    <a:lumMod val="50000"/>
                  </a:schemeClr>
                </a:solidFill>
                <a:latin typeface="黑体" panose="02010609060101010101" pitchFamily="49" charset="-122"/>
                <a:ea typeface="黑体" panose="02010609060101010101" pitchFamily="49" charset="-122"/>
              </a:rPr>
              <a:t>态→运行态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en-US" altLang="zh-CN" sz="2800" b="1" dirty="0" smtClean="0">
                <a:solidFill>
                  <a:schemeClr val="bg2">
                    <a:lumMod val="50000"/>
                  </a:schemeClr>
                </a:solidFill>
                <a:latin typeface="黑体" panose="02010609060101010101" pitchFamily="49" charset="-122"/>
                <a:ea typeface="黑体" panose="02010609060101010101" pitchFamily="49" charset="-122"/>
              </a:rPr>
              <a:t>  </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处理器空闲</a:t>
            </a:r>
            <a:r>
              <a:rPr lang="zh-CN" altLang="en-US" sz="2800" b="1" dirty="0">
                <a:solidFill>
                  <a:schemeClr val="bg2">
                    <a:lumMod val="50000"/>
                  </a:schemeClr>
                </a:solidFill>
                <a:latin typeface="黑体" panose="02010609060101010101" pitchFamily="49" charset="-122"/>
                <a:ea typeface="黑体" panose="02010609060101010101" pitchFamily="49" charset="-122"/>
              </a:rPr>
              <a:t>时</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选择</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更</a:t>
            </a:r>
            <a:r>
              <a:rPr lang="zh-CN" altLang="en-US" sz="2800" b="1" dirty="0">
                <a:solidFill>
                  <a:schemeClr val="bg2">
                    <a:lumMod val="50000"/>
                  </a:schemeClr>
                </a:solidFill>
                <a:latin typeface="黑体" panose="02010609060101010101" pitchFamily="49" charset="-122"/>
                <a:ea typeface="黑体" panose="02010609060101010101" pitchFamily="49" charset="-122"/>
              </a:rPr>
              <a:t>高优先权进程抢占</a:t>
            </a:r>
            <a:endParaRPr lang="zh-CN" altLang="zh-CN" sz="2800" b="1" dirty="0">
              <a:solidFill>
                <a:schemeClr val="bg2">
                  <a:lumMod val="50000"/>
                </a:schemeClr>
              </a:solidFill>
              <a:latin typeface="黑体" panose="02010609060101010101" pitchFamily="49" charset="-122"/>
              <a:ea typeface="黑体" panose="02010609060101010101" pitchFamily="49" charset="-122"/>
            </a:endParaRPr>
          </a:p>
        </p:txBody>
      </p:sp>
      <p:sp>
        <p:nvSpPr>
          <p:cNvPr id="33" name="Line 9"/>
          <p:cNvSpPr>
            <a:spLocks noChangeShapeType="1"/>
          </p:cNvSpPr>
          <p:nvPr/>
        </p:nvSpPr>
        <p:spPr bwMode="auto">
          <a:xfrm flipH="1">
            <a:off x="1260806" y="4077072"/>
            <a:ext cx="865054" cy="1421793"/>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2" name="TextBox 1"/>
          <p:cNvSpPr txBox="1"/>
          <p:nvPr/>
        </p:nvSpPr>
        <p:spPr>
          <a:xfrm>
            <a:off x="0" y="1052736"/>
            <a:ext cx="5187613" cy="1917000"/>
          </a:xfrm>
          <a:prstGeom prst="rect">
            <a:avLst/>
          </a:prstGeom>
          <a:noFill/>
        </p:spPr>
        <p:txBody>
          <a:bodyPr wrap="square" rtlCol="0">
            <a:spAutoFit/>
          </a:bodyPr>
          <a:lstStyle/>
          <a:p>
            <a:pPr>
              <a:lnSpc>
                <a:spcPts val="2400"/>
              </a:lnSpc>
            </a:pPr>
            <a:r>
              <a:rPr lang="en-US" altLang="zh-CN" b="1" dirty="0" smtClean="0">
                <a:latin typeface="微软雅黑" pitchFamily="34" charset="-122"/>
                <a:ea typeface="微软雅黑" pitchFamily="34" charset="-122"/>
              </a:rPr>
              <a:t>1. </a:t>
            </a:r>
            <a:r>
              <a:rPr lang="zh-CN" altLang="en-US" b="1" dirty="0" smtClean="0">
                <a:latin typeface="微软雅黑" pitchFamily="34" charset="-122"/>
                <a:ea typeface="微软雅黑" pitchFamily="34" charset="-122"/>
              </a:rPr>
              <a:t>时间片用完</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计算没有做完</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被抢占的进程运行态</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就绪态</a:t>
            </a:r>
            <a:endParaRPr lang="en-US" altLang="zh-CN" b="1" dirty="0" smtClean="0">
              <a:latin typeface="微软雅黑" pitchFamily="34" charset="-122"/>
              <a:ea typeface="微软雅黑" pitchFamily="34" charset="-122"/>
            </a:endParaRPr>
          </a:p>
          <a:p>
            <a:pPr>
              <a:lnSpc>
                <a:spcPts val="2400"/>
              </a:lnSpc>
            </a:pPr>
            <a:r>
              <a:rPr lang="en-US" altLang="zh-CN" b="1" dirty="0" smtClean="0">
                <a:latin typeface="微软雅黑" pitchFamily="34" charset="-122"/>
                <a:ea typeface="微软雅黑" pitchFamily="34" charset="-122"/>
              </a:rPr>
              <a:t>2. </a:t>
            </a:r>
            <a:r>
              <a:rPr lang="zh-CN" altLang="en-US" b="1" dirty="0" smtClean="0">
                <a:latin typeface="微软雅黑" pitchFamily="34" charset="-122"/>
                <a:ea typeface="微软雅黑" pitchFamily="34" charset="-122"/>
              </a:rPr>
              <a:t>时间片内</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用户进程发生中断或系统调用</a:t>
            </a:r>
            <a:r>
              <a:rPr lang="en-US" altLang="zh-CN" b="1"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运行</a:t>
            </a:r>
            <a:r>
              <a:rPr lang="zh-CN" altLang="en-US" b="1" dirty="0" smtClean="0">
                <a:latin typeface="微软雅黑" pitchFamily="34" charset="-122"/>
                <a:ea typeface="微软雅黑" pitchFamily="34" charset="-122"/>
              </a:rPr>
              <a:t>态</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等待态</a:t>
            </a:r>
            <a:endParaRPr lang="en-US" altLang="zh-CN" b="1" dirty="0" smtClean="0">
              <a:latin typeface="微软雅黑" pitchFamily="34" charset="-122"/>
              <a:ea typeface="微软雅黑" pitchFamily="34" charset="-122"/>
            </a:endParaRPr>
          </a:p>
          <a:p>
            <a:pPr>
              <a:lnSpc>
                <a:spcPts val="2400"/>
              </a:lnSpc>
            </a:pPr>
            <a:r>
              <a:rPr lang="en-US" altLang="zh-CN" b="1" dirty="0" smtClean="0">
                <a:latin typeface="微软雅黑" pitchFamily="34" charset="-122"/>
                <a:ea typeface="微软雅黑" pitchFamily="34" charset="-122"/>
              </a:rPr>
              <a:t>3. </a:t>
            </a:r>
            <a:r>
              <a:rPr lang="zh-CN" altLang="en-US" b="1" dirty="0" smtClean="0">
                <a:latin typeface="微软雅黑" pitchFamily="34" charset="-122"/>
                <a:ea typeface="微软雅黑" pitchFamily="34" charset="-122"/>
              </a:rPr>
              <a:t>时间片内</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用户进程完成全部计算</a:t>
            </a:r>
            <a:r>
              <a:rPr lang="en-US" altLang="zh-CN" b="1" dirty="0" smtClean="0">
                <a:latin typeface="微软雅黑" pitchFamily="34" charset="-122"/>
                <a:ea typeface="微软雅黑" pitchFamily="34" charset="-122"/>
              </a:rPr>
              <a:t>return</a:t>
            </a:r>
            <a:r>
              <a:rPr lang="zh-CN" altLang="en-US" b="1" dirty="0" smtClean="0">
                <a:latin typeface="微软雅黑" pitchFamily="34" charset="-122"/>
                <a:ea typeface="微软雅黑" pitchFamily="34" charset="-122"/>
              </a:rPr>
              <a:t>退出系统</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运行态</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终止态</a:t>
            </a:r>
            <a:endParaRPr lang="zh-CN" altLang="en-US" b="1" dirty="0">
              <a:latin typeface="微软雅黑" pitchFamily="34" charset="-122"/>
              <a:ea typeface="微软雅黑" pitchFamily="34" charset="-122"/>
            </a:endParaRPr>
          </a:p>
        </p:txBody>
      </p:sp>
      <p:sp>
        <p:nvSpPr>
          <p:cNvPr id="27" name="Line 9"/>
          <p:cNvSpPr>
            <a:spLocks noChangeShapeType="1"/>
          </p:cNvSpPr>
          <p:nvPr/>
        </p:nvSpPr>
        <p:spPr bwMode="auto">
          <a:xfrm flipV="1">
            <a:off x="2751464" y="3329663"/>
            <a:ext cx="1179947" cy="112983"/>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28" name="Oval 5"/>
          <p:cNvSpPr>
            <a:spLocks noChangeArrowheads="1"/>
          </p:cNvSpPr>
          <p:nvPr/>
        </p:nvSpPr>
        <p:spPr bwMode="auto">
          <a:xfrm>
            <a:off x="3821572" y="2987738"/>
            <a:ext cx="1369623" cy="792088"/>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r>
              <a:rPr kumimoji="1" lang="zh-CN" altLang="en-US" sz="2300" b="1" dirty="0" smtClean="0">
                <a:latin typeface="黑体" panose="02010609060101010101" pitchFamily="49" charset="-122"/>
                <a:ea typeface="黑体" panose="02010609060101010101" pitchFamily="49" charset="-122"/>
              </a:rPr>
              <a:t>终止</a:t>
            </a:r>
            <a:endParaRPr kumimoji="1" lang="zh-CN" altLang="en-US" sz="23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randombar(horizontal)">
                                      <p:cBhvr>
                                        <p:cTn id="10" dur="500"/>
                                        <p:tgtEl>
                                          <p:spTgt spid="3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randombar(horizont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randombar(horizontal)">
                                      <p:cBhvr>
                                        <p:cTn id="18" dur="500"/>
                                        <p:tgtEl>
                                          <p:spTgt spid="4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randombar(horizontal)">
                                      <p:cBhvr>
                                        <p:cTn id="21" dur="500"/>
                                        <p:tgtEl>
                                          <p:spTgt spid="3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randombar(horizontal)">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randombar(horizontal)">
                                      <p:cBhvr>
                                        <p:cTn id="29" dur="500"/>
                                        <p:tgtEl>
                                          <p:spTgt spid="4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randombar(horizontal)">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randombar(horizontal)">
                                      <p:cBhvr>
                                        <p:cTn id="43" dur="500"/>
                                        <p:tgtEl>
                                          <p:spTgt spid="3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randombar(horizontal)">
                                      <p:cBhvr>
                                        <p:cTn id="46" dur="500"/>
                                        <p:tgtEl>
                                          <p:spTgt spid="3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4" grpId="0" animBg="1"/>
      <p:bldP spid="35" grpId="0"/>
      <p:bldP spid="36" grpId="0" animBg="1"/>
      <p:bldP spid="37" grpId="0"/>
      <p:bldP spid="38" grpId="0" animBg="1"/>
      <p:bldP spid="39" grpId="0"/>
      <p:bldP spid="40" grpId="0"/>
      <p:bldP spid="41" grpId="0"/>
      <p:bldP spid="42" grpId="0"/>
      <p:bldP spid="33" grpId="0" animBg="1"/>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3" cstate="print"/>
          <a:srcRect/>
          <a:stretch>
            <a:fillRect/>
          </a:stretch>
        </p:blipFill>
        <p:spPr bwMode="auto">
          <a:xfrm>
            <a:off x="611560" y="1124744"/>
            <a:ext cx="7776864" cy="1872208"/>
          </a:xfrm>
          <a:prstGeom prst="rect">
            <a:avLst/>
          </a:prstGeom>
          <a:noFill/>
          <a:ln w="9525">
            <a:noFill/>
            <a:miter lim="800000"/>
            <a:headEnd/>
            <a:tailEnd/>
          </a:ln>
        </p:spPr>
      </p:pic>
      <p:sp>
        <p:nvSpPr>
          <p:cNvPr id="5" name="TextBox 4"/>
          <p:cNvSpPr txBox="1"/>
          <p:nvPr/>
        </p:nvSpPr>
        <p:spPr>
          <a:xfrm>
            <a:off x="0" y="3645024"/>
            <a:ext cx="8558753" cy="369332"/>
          </a:xfrm>
          <a:prstGeom prst="rect">
            <a:avLst/>
          </a:prstGeom>
          <a:noFill/>
        </p:spPr>
        <p:txBody>
          <a:bodyPr wrap="none" rtlCol="0">
            <a:spAutoFit/>
          </a:bodyPr>
          <a:lstStyle/>
          <a:p>
            <a:r>
              <a:rPr lang="zh-CN" altLang="en-US" dirty="0" smtClean="0"/>
              <a:t>使用</a:t>
            </a:r>
            <a:r>
              <a:rPr lang="en-US" altLang="zh-CN" dirty="0" smtClean="0"/>
              <a:t>LRU</a:t>
            </a:r>
            <a:r>
              <a:rPr lang="zh-CN" altLang="en-US" dirty="0" smtClean="0"/>
              <a:t>算法时，缺页率</a:t>
            </a:r>
            <a:r>
              <a:rPr lang="en-US" altLang="zh-CN" dirty="0" smtClean="0"/>
              <a:t>F=7/12</a:t>
            </a:r>
            <a:r>
              <a:rPr lang="zh-CN" altLang="en-US" dirty="0" smtClean="0"/>
              <a:t>*</a:t>
            </a:r>
            <a:r>
              <a:rPr lang="en-US" altLang="zh-CN" dirty="0" smtClean="0"/>
              <a:t>100%=58.33%</a:t>
            </a:r>
            <a:r>
              <a:rPr lang="zh-CN" altLang="en-US" dirty="0" smtClean="0"/>
              <a:t>，依次被淘汰的页面：</a:t>
            </a:r>
            <a:r>
              <a:rPr lang="en-US" altLang="zh-CN" dirty="0" smtClean="0"/>
              <a:t>3</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1124744"/>
            <a:ext cx="8136905" cy="623248"/>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a:t>
            </a:r>
            <a:r>
              <a:rPr lang="en-US" altLang="zh-CN" sz="2300" dirty="0" smtClean="0">
                <a:solidFill>
                  <a:srgbClr val="0000FF"/>
                </a:solidFill>
              </a:rPr>
              <a:t>I/O</a:t>
            </a:r>
            <a:r>
              <a:rPr lang="zh-CN" altLang="en-US" sz="2300" dirty="0" smtClean="0">
                <a:solidFill>
                  <a:srgbClr val="0000FF"/>
                </a:solidFill>
              </a:rPr>
              <a:t>设备、设备控制器、总线、</a:t>
            </a:r>
            <a:r>
              <a:rPr lang="en-US" altLang="zh-CN" sz="2300" dirty="0" smtClean="0">
                <a:solidFill>
                  <a:srgbClr val="0000FF"/>
                </a:solidFill>
              </a:rPr>
              <a:t>I/O</a:t>
            </a:r>
            <a:r>
              <a:rPr lang="zh-CN" altLang="en-US" sz="2300" dirty="0" smtClean="0">
                <a:solidFill>
                  <a:srgbClr val="0000FF"/>
                </a:solidFill>
              </a:rPr>
              <a:t>通道、</a:t>
            </a:r>
            <a:r>
              <a:rPr lang="en-US" altLang="zh-CN" sz="2300" dirty="0" smtClean="0">
                <a:solidFill>
                  <a:srgbClr val="0000FF"/>
                </a:solidFill>
              </a:rPr>
              <a:t>I/O</a:t>
            </a:r>
            <a:r>
              <a:rPr lang="zh-CN" altLang="en-US" sz="2300" dirty="0" smtClean="0">
                <a:solidFill>
                  <a:srgbClr val="0000FF"/>
                </a:solidFill>
              </a:rPr>
              <a:t>软件等概念</a:t>
            </a:r>
            <a:endParaRPr lang="en-US" altLang="zh-CN" sz="2300" dirty="0">
              <a:latin typeface="+mn-ea"/>
            </a:endParaRPr>
          </a:p>
        </p:txBody>
      </p:sp>
      <p:sp>
        <p:nvSpPr>
          <p:cNvPr id="5" name="矩形 4"/>
          <p:cNvSpPr/>
          <p:nvPr/>
        </p:nvSpPr>
        <p:spPr>
          <a:xfrm>
            <a:off x="899592" y="1844824"/>
            <a:ext cx="7848872" cy="1154162"/>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掌握设备管理的基本功能、</a:t>
            </a:r>
            <a:r>
              <a:rPr lang="en-US" altLang="zh-CN" sz="2300" dirty="0" smtClean="0">
                <a:solidFill>
                  <a:srgbClr val="0000FF"/>
                </a:solidFill>
              </a:rPr>
              <a:t>I/O</a:t>
            </a:r>
            <a:r>
              <a:rPr lang="zh-CN" altLang="en-US" sz="2300" dirty="0" smtClean="0">
                <a:solidFill>
                  <a:srgbClr val="0000FF"/>
                </a:solidFill>
              </a:rPr>
              <a:t>中断处理程序的功能、</a:t>
            </a:r>
            <a:r>
              <a:rPr lang="en-US" altLang="zh-CN" sz="2300" dirty="0" smtClean="0">
                <a:solidFill>
                  <a:srgbClr val="0000FF"/>
                </a:solidFill>
              </a:rPr>
              <a:t>I/O</a:t>
            </a:r>
            <a:r>
              <a:rPr lang="zh-CN" altLang="en-US" sz="2300" dirty="0" smtClean="0">
                <a:solidFill>
                  <a:srgbClr val="0000FF"/>
                </a:solidFill>
              </a:rPr>
              <a:t>缓冲技术、设备分配方式、</a:t>
            </a:r>
            <a:r>
              <a:rPr lang="en-US" altLang="zh-CN" sz="2300" dirty="0" smtClean="0">
                <a:solidFill>
                  <a:srgbClr val="0000FF"/>
                </a:solidFill>
              </a:rPr>
              <a:t>SPOOLING</a:t>
            </a:r>
            <a:r>
              <a:rPr lang="zh-CN" altLang="en-US" sz="2300" dirty="0" smtClean="0">
                <a:solidFill>
                  <a:srgbClr val="0000FF"/>
                </a:solidFill>
              </a:rPr>
              <a:t>系统的原理</a:t>
            </a:r>
            <a:endParaRPr lang="en-US" altLang="zh-CN" sz="2300" dirty="0">
              <a:latin typeface="+mn-ea"/>
            </a:endParaRPr>
          </a:p>
        </p:txBody>
      </p:sp>
      <p:sp>
        <p:nvSpPr>
          <p:cNvPr id="6" name="矩形 5"/>
          <p:cNvSpPr/>
          <p:nvPr/>
        </p:nvSpPr>
        <p:spPr>
          <a:xfrm>
            <a:off x="1043608" y="3140968"/>
            <a:ext cx="7848872" cy="474874"/>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掌握磁盘的物理结构与工作原理、磁盘读写时间</a:t>
            </a:r>
            <a:endParaRPr lang="zh-CN" altLang="en-US" sz="2300" dirty="0"/>
          </a:p>
        </p:txBody>
      </p:sp>
      <p:sp>
        <p:nvSpPr>
          <p:cNvPr id="7" name="矩形 6"/>
          <p:cNvSpPr/>
          <p:nvPr/>
        </p:nvSpPr>
        <p:spPr>
          <a:xfrm>
            <a:off x="1043608" y="4077072"/>
            <a:ext cx="7704856" cy="517065"/>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掌握磁盘驱动调度的分类、移臂调度算法、旋转调度算法</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284984"/>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第四章需要掌握的内容</a:t>
            </a:r>
            <a:endParaRPr lang="zh-CN" altLang="en-US" sz="28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a:t>
            </a:r>
          </a:p>
        </p:txBody>
      </p:sp>
      <p:sp>
        <p:nvSpPr>
          <p:cNvPr id="3" name="内容占位符 2"/>
          <p:cNvSpPr>
            <a:spLocks noGrp="1"/>
          </p:cNvSpPr>
          <p:nvPr>
            <p:ph idx="1"/>
          </p:nvPr>
        </p:nvSpPr>
        <p:spPr>
          <a:xfrm>
            <a:off x="609600" y="1124744"/>
            <a:ext cx="8138864" cy="4896544"/>
          </a:xfrm>
        </p:spPr>
        <p:txBody>
          <a:bodyPr>
            <a:noAutofit/>
          </a:bodyPr>
          <a:lstStyle/>
          <a:p>
            <a:r>
              <a:rPr lang="en-US" altLang="zh-CN" sz="2800" dirty="0"/>
              <a:t>I/O</a:t>
            </a:r>
            <a:r>
              <a:rPr lang="zh-CN" altLang="en-US" sz="2800" dirty="0"/>
              <a:t>设备，又称输入输出设备、外围设备、外部设备、外设</a:t>
            </a:r>
            <a:endParaRPr lang="en-US" altLang="zh-CN" sz="2800" dirty="0"/>
          </a:p>
          <a:p>
            <a:pPr lvl="1"/>
            <a:r>
              <a:rPr lang="zh-CN" altLang="en-US" dirty="0"/>
              <a:t>用于计算机系统与外部世界（如用户、其他计算机或设备）的信息交换或存储</a:t>
            </a:r>
            <a:endParaRPr lang="en-US" altLang="zh-CN" dirty="0"/>
          </a:p>
          <a:p>
            <a:r>
              <a:rPr lang="en-US" altLang="zh-CN" sz="2800" dirty="0"/>
              <a:t>I/O</a:t>
            </a:r>
            <a:r>
              <a:rPr lang="zh-CN" altLang="en-US" sz="2800" dirty="0"/>
              <a:t>操作：内存和外设间的信息传送操作</a:t>
            </a:r>
          </a:p>
          <a:p>
            <a:pPr lvl="1"/>
            <a:r>
              <a:rPr lang="zh-CN" altLang="en-US" dirty="0"/>
              <a:t>影响计算机系统的通用性和可扩充性</a:t>
            </a:r>
            <a:endParaRPr lang="en-US" altLang="zh-CN" dirty="0"/>
          </a:p>
          <a:p>
            <a:pPr lvl="1"/>
            <a:r>
              <a:rPr lang="zh-CN" altLang="en-US" dirty="0"/>
              <a:t>影响计算机系统综合处理能力及性价比的重要因素</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0" rIns="0" bIns="0" anchor="b">
            <a:normAutofit/>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设备分类：信息传输视角</a:t>
            </a:r>
          </a:p>
        </p:txBody>
      </p:sp>
      <p:sp>
        <p:nvSpPr>
          <p:cNvPr id="3" name="内容占位符 2"/>
          <p:cNvSpPr>
            <a:spLocks noGrp="1"/>
          </p:cNvSpPr>
          <p:nvPr>
            <p:ph idx="1"/>
          </p:nvPr>
        </p:nvSpPr>
        <p:spPr/>
        <p:txBody>
          <a:bodyPr>
            <a:noAutofit/>
          </a:bodyPr>
          <a:lstStyle/>
          <a:p>
            <a:r>
              <a:rPr lang="zh-CN" altLang="en-US" sz="2800" dirty="0"/>
              <a:t>输入设备：将外界信息输入计算机</a:t>
            </a:r>
            <a:endParaRPr lang="en-US" altLang="zh-CN" sz="2800" dirty="0"/>
          </a:p>
          <a:p>
            <a:pPr lvl="1"/>
            <a:r>
              <a:rPr lang="zh-CN" altLang="en-US" dirty="0"/>
              <a:t>例如：键盘，鼠标，扫描仪等</a:t>
            </a:r>
          </a:p>
          <a:p>
            <a:r>
              <a:rPr lang="zh-CN" altLang="en-US" sz="2800" dirty="0"/>
              <a:t>输出设备：将计算结果输出</a:t>
            </a:r>
            <a:endParaRPr lang="en-US" altLang="zh-CN" sz="2800" dirty="0"/>
          </a:p>
          <a:p>
            <a:pPr lvl="1"/>
            <a:r>
              <a:rPr lang="zh-CN" altLang="en-US" dirty="0"/>
              <a:t>例如：显示器，打印机等</a:t>
            </a:r>
          </a:p>
          <a:p>
            <a:r>
              <a:rPr lang="zh-CN" altLang="en-US" sz="2800" dirty="0"/>
              <a:t>输入输出设备：输入信息并输出信息</a:t>
            </a:r>
            <a:endParaRPr lang="en-US" altLang="zh-CN" sz="2800" dirty="0"/>
          </a:p>
          <a:p>
            <a:pPr lvl="1"/>
            <a:r>
              <a:rPr lang="zh-CN" altLang="en-US" dirty="0"/>
              <a:t>例如：磁盘驱动器，网卡等</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0" rIns="0" bIns="0" anchor="b">
            <a:normAutofit/>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设备分类：交互功能视角</a:t>
            </a:r>
          </a:p>
        </p:txBody>
      </p:sp>
      <p:sp>
        <p:nvSpPr>
          <p:cNvPr id="3" name="内容占位符 2"/>
          <p:cNvSpPr>
            <a:spLocks noGrp="1"/>
          </p:cNvSpPr>
          <p:nvPr>
            <p:ph idx="1"/>
          </p:nvPr>
        </p:nvSpPr>
        <p:spPr/>
        <p:txBody>
          <a:bodyPr>
            <a:noAutofit/>
          </a:bodyPr>
          <a:lstStyle/>
          <a:p>
            <a:r>
              <a:rPr lang="zh-CN" altLang="en-US" sz="2800" dirty="0"/>
              <a:t>人机交互设备：用于用户与计算机间的交互通信</a:t>
            </a:r>
            <a:endParaRPr lang="en-US" altLang="zh-CN" sz="2800" dirty="0"/>
          </a:p>
          <a:p>
            <a:pPr lvl="1"/>
            <a:r>
              <a:rPr lang="zh-CN" altLang="en-US" dirty="0"/>
              <a:t>例如：鼠标，键盘，显示器等</a:t>
            </a:r>
            <a:endParaRPr lang="en-US" altLang="zh-CN" dirty="0"/>
          </a:p>
          <a:p>
            <a:r>
              <a:rPr lang="zh-CN" altLang="en-US" sz="2800" dirty="0"/>
              <a:t>存储设备：存储大量信息并快速检索</a:t>
            </a:r>
            <a:endParaRPr lang="en-US" altLang="zh-CN" sz="2800" dirty="0"/>
          </a:p>
          <a:p>
            <a:pPr lvl="1"/>
            <a:r>
              <a:rPr lang="zh-CN" altLang="en-US" dirty="0"/>
              <a:t>例如：磁盘驱动器，光盘驱动器等</a:t>
            </a:r>
            <a:endParaRPr lang="en-US" altLang="zh-CN" dirty="0"/>
          </a:p>
          <a:p>
            <a:r>
              <a:rPr lang="zh-CN" altLang="en-US" sz="2800" dirty="0"/>
              <a:t>机机通信设备：用于计算机间通信</a:t>
            </a:r>
            <a:endParaRPr lang="en-US" altLang="zh-CN" sz="2800" dirty="0"/>
          </a:p>
          <a:p>
            <a:pPr lvl="1"/>
            <a:r>
              <a:rPr lang="zh-CN" altLang="en-US" dirty="0"/>
              <a:t>例如：网卡，调制解调器等 </a:t>
            </a:r>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0" rIns="0" bIns="0" anchor="b">
            <a:normAutofit/>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设备分类：设备管理视角</a:t>
            </a:r>
          </a:p>
        </p:txBody>
      </p:sp>
      <p:sp>
        <p:nvSpPr>
          <p:cNvPr id="3" name="内容占位符 2"/>
          <p:cNvSpPr>
            <a:spLocks noGrp="1"/>
          </p:cNvSpPr>
          <p:nvPr>
            <p:ph idx="1"/>
          </p:nvPr>
        </p:nvSpPr>
        <p:spPr>
          <a:xfrm>
            <a:off x="467544" y="1052736"/>
            <a:ext cx="8435280" cy="4896544"/>
          </a:xfrm>
        </p:spPr>
        <p:txBody>
          <a:bodyPr>
            <a:noAutofit/>
          </a:bodyPr>
          <a:lstStyle/>
          <a:p>
            <a:pPr>
              <a:spcBef>
                <a:spcPts val="600"/>
              </a:spcBef>
            </a:pPr>
            <a:r>
              <a:rPr lang="zh-CN" altLang="en-US" sz="2800" dirty="0"/>
              <a:t>字符设备：以字符为单位进行信息交换，例如鼠标、显示器</a:t>
            </a:r>
            <a:endParaRPr lang="en-US" altLang="zh-CN" sz="2800" dirty="0"/>
          </a:p>
          <a:p>
            <a:pPr>
              <a:spcBef>
                <a:spcPts val="600"/>
              </a:spcBef>
            </a:pPr>
            <a:r>
              <a:rPr lang="zh-CN" altLang="en-US" sz="2800" dirty="0"/>
              <a:t>块设备：以固定大小的数据块为单位进行信息交换，例如磁盘</a:t>
            </a:r>
            <a:endParaRPr lang="en-US" altLang="zh-CN" sz="2800" dirty="0"/>
          </a:p>
          <a:p>
            <a:pPr lvl="1">
              <a:spcBef>
                <a:spcPts val="600"/>
              </a:spcBef>
            </a:pPr>
            <a:r>
              <a:rPr lang="zh-CN" altLang="en-US" dirty="0"/>
              <a:t>块是存储介质上连续信息组成的一个区域</a:t>
            </a:r>
          </a:p>
          <a:p>
            <a:pPr>
              <a:spcBef>
                <a:spcPts val="600"/>
              </a:spcBef>
            </a:pPr>
            <a:r>
              <a:rPr lang="zh-CN" altLang="en-US" sz="2800" dirty="0"/>
              <a:t>网络设备：机机通信设备，例如网卡</a:t>
            </a:r>
            <a:endParaRPr lang="en-US" altLang="zh-CN" sz="2800" dirty="0"/>
          </a:p>
          <a:p>
            <a:pPr lvl="1">
              <a:spcBef>
                <a:spcPts val="600"/>
              </a:spcBef>
            </a:pPr>
            <a:r>
              <a:rPr lang="zh-CN" altLang="en-US" dirty="0"/>
              <a:t>可抽象为传送字符流的字符设备，也可抽象为传送连续小块数据的块设备</a:t>
            </a:r>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设备管理的目标</a:t>
            </a:r>
          </a:p>
        </p:txBody>
      </p:sp>
      <p:sp>
        <p:nvSpPr>
          <p:cNvPr id="3" name="内容占位符 2"/>
          <p:cNvSpPr>
            <a:spLocks noGrp="1"/>
          </p:cNvSpPr>
          <p:nvPr>
            <p:ph idx="1"/>
          </p:nvPr>
        </p:nvSpPr>
        <p:spPr/>
        <p:txBody>
          <a:bodyPr>
            <a:normAutofit/>
          </a:bodyPr>
          <a:lstStyle/>
          <a:p>
            <a:r>
              <a:rPr lang="zh-CN" altLang="en-US" sz="2800" dirty="0">
                <a:solidFill>
                  <a:srgbClr val="FF0000"/>
                </a:solidFill>
              </a:rPr>
              <a:t>解决设备和</a:t>
            </a:r>
            <a:r>
              <a:rPr lang="en-US" altLang="zh-CN" sz="2800" dirty="0">
                <a:solidFill>
                  <a:srgbClr val="FF0000"/>
                </a:solidFill>
              </a:rPr>
              <a:t>CPU</a:t>
            </a:r>
            <a:r>
              <a:rPr lang="zh-CN" altLang="en-US" sz="2800" dirty="0">
                <a:solidFill>
                  <a:srgbClr val="FF0000"/>
                </a:solidFill>
              </a:rPr>
              <a:t>速度的不匹配，使主机和设备充分并行工作，提高设备使用效率</a:t>
            </a:r>
          </a:p>
          <a:p>
            <a:r>
              <a:rPr lang="zh-CN" altLang="en-US" sz="2800" dirty="0"/>
              <a:t>屏蔽设备的物理细节和操作过程，配置驱动程序，提供统一界面</a:t>
            </a:r>
            <a:endParaRPr lang="en-US" altLang="zh-CN" sz="2800" dirty="0"/>
          </a:p>
          <a:p>
            <a:pPr lvl="1"/>
            <a:r>
              <a:rPr lang="zh-CN" altLang="en-US" dirty="0"/>
              <a:t>抽象为裸设备</a:t>
            </a:r>
          </a:p>
          <a:p>
            <a:pPr lvl="1"/>
            <a:r>
              <a:rPr lang="zh-CN" altLang="en-US" dirty="0"/>
              <a:t>抽象为设备文件</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设备管理的功能</a:t>
            </a:r>
          </a:p>
        </p:txBody>
      </p:sp>
      <p:sp>
        <p:nvSpPr>
          <p:cNvPr id="3" name="内容占位符 2"/>
          <p:cNvSpPr>
            <a:spLocks noGrp="1"/>
          </p:cNvSpPr>
          <p:nvPr>
            <p:ph idx="1"/>
          </p:nvPr>
        </p:nvSpPr>
        <p:spPr/>
        <p:txBody>
          <a:bodyPr>
            <a:normAutofit/>
          </a:bodyPr>
          <a:lstStyle/>
          <a:p>
            <a:r>
              <a:rPr lang="zh-CN" altLang="en-US" sz="2800" dirty="0"/>
              <a:t>设备中断处理</a:t>
            </a:r>
            <a:endParaRPr lang="en-US" altLang="zh-CN" sz="2800" dirty="0"/>
          </a:p>
          <a:p>
            <a:r>
              <a:rPr lang="zh-CN" altLang="en-US" sz="2800" dirty="0"/>
              <a:t>缓冲区管理</a:t>
            </a:r>
            <a:endParaRPr lang="en-US" altLang="zh-CN" sz="2800" dirty="0"/>
          </a:p>
          <a:p>
            <a:r>
              <a:rPr lang="zh-CN" altLang="en-US" sz="2800" dirty="0"/>
              <a:t>设备的分配和去配</a:t>
            </a:r>
            <a:endParaRPr lang="en-US" altLang="zh-CN" sz="2800" dirty="0"/>
          </a:p>
          <a:p>
            <a:r>
              <a:rPr lang="zh-CN" altLang="en-US" sz="2800" dirty="0"/>
              <a:t>设备驱动调度</a:t>
            </a:r>
            <a:endParaRPr lang="en-US" altLang="zh-CN" sz="2800" dirty="0"/>
          </a:p>
          <a:p>
            <a:r>
              <a:rPr lang="zh-CN" altLang="en-US" sz="2800" dirty="0"/>
              <a:t>虚拟设备的实现</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设备管理的实现层次</a:t>
            </a:r>
          </a:p>
        </p:txBody>
      </p:sp>
      <p:sp>
        <p:nvSpPr>
          <p:cNvPr id="3" name="内容占位符 2"/>
          <p:cNvSpPr>
            <a:spLocks noGrp="1"/>
          </p:cNvSpPr>
          <p:nvPr>
            <p:ph idx="1"/>
          </p:nvPr>
        </p:nvSpPr>
        <p:spPr/>
        <p:txBody>
          <a:bodyPr>
            <a:normAutofit/>
          </a:bodyPr>
          <a:lstStyle/>
          <a:p>
            <a:r>
              <a:rPr lang="en-US" altLang="zh-CN" sz="2800" dirty="0"/>
              <a:t>I/O</a:t>
            </a:r>
            <a:r>
              <a:rPr lang="zh-CN" altLang="en-US" sz="2800" dirty="0"/>
              <a:t>硬件</a:t>
            </a:r>
            <a:endParaRPr lang="en-US" altLang="zh-CN" sz="2800" dirty="0"/>
          </a:p>
          <a:p>
            <a:pPr lvl="1"/>
            <a:r>
              <a:rPr lang="en-US" altLang="zh-CN" dirty="0"/>
              <a:t>I/O</a:t>
            </a:r>
            <a:r>
              <a:rPr lang="zh-CN" altLang="en-US" dirty="0"/>
              <a:t>设备及其接口线路</a:t>
            </a:r>
            <a:endParaRPr lang="en-US" altLang="zh-CN" dirty="0"/>
          </a:p>
          <a:p>
            <a:pPr lvl="1"/>
            <a:r>
              <a:rPr lang="zh-CN" altLang="en-US" dirty="0"/>
              <a:t>控制部件</a:t>
            </a:r>
            <a:endParaRPr lang="en-US" altLang="zh-CN" dirty="0"/>
          </a:p>
          <a:p>
            <a:pPr lvl="1"/>
            <a:r>
              <a:rPr lang="zh-CN" altLang="en-US" dirty="0"/>
              <a:t>通道</a:t>
            </a:r>
            <a:endParaRPr lang="en-US" altLang="zh-CN" dirty="0"/>
          </a:p>
          <a:p>
            <a:r>
              <a:rPr lang="en-US" altLang="zh-CN" sz="2800" dirty="0"/>
              <a:t>I/O</a:t>
            </a:r>
            <a:r>
              <a:rPr lang="zh-CN" altLang="en-US" sz="2800" dirty="0"/>
              <a:t>软件</a:t>
            </a:r>
            <a:endParaRPr lang="en-US" altLang="zh-CN" sz="2800" dirty="0"/>
          </a:p>
          <a:p>
            <a:pPr lvl="1"/>
            <a:r>
              <a:rPr lang="zh-CN" altLang="en-US" dirty="0"/>
              <a:t>系统</a:t>
            </a:r>
            <a:r>
              <a:rPr lang="en-US" altLang="zh-CN" dirty="0"/>
              <a:t>I/O</a:t>
            </a:r>
            <a:r>
              <a:rPr lang="zh-CN" altLang="en-US" dirty="0"/>
              <a:t>软件</a:t>
            </a:r>
            <a:endParaRPr lang="en-US" altLang="zh-CN" dirty="0"/>
          </a:p>
          <a:p>
            <a:pPr lvl="1"/>
            <a:r>
              <a:rPr lang="zh-CN" altLang="en-US" dirty="0"/>
              <a:t>用户空间</a:t>
            </a:r>
            <a:r>
              <a:rPr lang="en-US" altLang="zh-CN" dirty="0"/>
              <a:t>I/O</a:t>
            </a:r>
            <a:r>
              <a:rPr lang="zh-CN" altLang="en-US" dirty="0"/>
              <a:t>软件</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设备控制器的功能</a:t>
            </a:r>
          </a:p>
        </p:txBody>
      </p:sp>
      <p:sp>
        <p:nvSpPr>
          <p:cNvPr id="3" name="内容占位符 2"/>
          <p:cNvSpPr>
            <a:spLocks noGrp="1"/>
          </p:cNvSpPr>
          <p:nvPr>
            <p:ph idx="1"/>
          </p:nvPr>
        </p:nvSpPr>
        <p:spPr/>
        <p:txBody>
          <a:bodyPr>
            <a:normAutofit/>
          </a:bodyPr>
          <a:lstStyle/>
          <a:p>
            <a:r>
              <a:rPr lang="zh-CN" altLang="en-US" sz="2800" dirty="0"/>
              <a:t>设备控制器是</a:t>
            </a:r>
            <a:r>
              <a:rPr lang="en-US" altLang="zh-CN" sz="2800" dirty="0"/>
              <a:t>CPU</a:t>
            </a:r>
            <a:r>
              <a:rPr lang="zh-CN" altLang="en-US" sz="2800" dirty="0"/>
              <a:t>与设备之间的接口</a:t>
            </a:r>
            <a:endParaRPr lang="en-US" altLang="zh-CN" sz="2800" dirty="0"/>
          </a:p>
          <a:p>
            <a:pPr lvl="1"/>
            <a:r>
              <a:rPr lang="zh-CN" altLang="en-US" dirty="0"/>
              <a:t>接收和识别</a:t>
            </a:r>
            <a:r>
              <a:rPr lang="en-US" altLang="zh-CN" dirty="0"/>
              <a:t>CPU</a:t>
            </a:r>
            <a:r>
              <a:rPr lang="zh-CN" altLang="en-US" dirty="0"/>
              <a:t>或通道发来的命令</a:t>
            </a:r>
          </a:p>
          <a:p>
            <a:pPr lvl="1"/>
            <a:r>
              <a:rPr lang="zh-CN" altLang="en-US" dirty="0"/>
              <a:t>实现数据交换</a:t>
            </a:r>
          </a:p>
          <a:p>
            <a:pPr lvl="1"/>
            <a:r>
              <a:rPr lang="zh-CN" altLang="en-US" dirty="0"/>
              <a:t>发现和记录设备及自身的状态信息，供</a:t>
            </a:r>
            <a:r>
              <a:rPr lang="en-US" altLang="zh-CN" dirty="0"/>
              <a:t>CPU</a:t>
            </a:r>
            <a:r>
              <a:rPr lang="zh-CN" altLang="en-US" dirty="0"/>
              <a:t>处理时使用</a:t>
            </a:r>
          </a:p>
          <a:p>
            <a:pPr lvl="1"/>
            <a:r>
              <a:rPr lang="zh-CN" altLang="en-US" dirty="0"/>
              <a:t>当连接多台设备时，识别设备地址</a:t>
            </a:r>
          </a:p>
        </p:txBody>
      </p:sp>
    </p:spTree>
    <p:extLst>
      <p:ext uri="{BB962C8B-B14F-4D97-AF65-F5344CB8AC3E}">
        <p14:creationId xmlns="" xmlns:p14="http://schemas.microsoft.com/office/powerpoint/2010/main" val="1179877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552" y="0"/>
            <a:ext cx="7772400" cy="1143000"/>
          </a:xfrm>
        </p:spPr>
        <p:txBody>
          <a:bodyPr/>
          <a:lstStyle/>
          <a:p>
            <a:pPr eaLnBrk="1" hangingPunct="1"/>
            <a:r>
              <a:rPr lang="zh-CN" altLang="en-US" sz="4800" dirty="0" smtClean="0">
                <a:latin typeface="华文新魏" pitchFamily="2" charset="-122"/>
                <a:ea typeface="华文新魏" pitchFamily="2" charset="-122"/>
              </a:rPr>
              <a:t>进程五态模型及其转换</a:t>
            </a:r>
          </a:p>
        </p:txBody>
      </p:sp>
      <p:sp>
        <p:nvSpPr>
          <p:cNvPr id="9219" name="Rectangle 3"/>
          <p:cNvSpPr>
            <a:spLocks noGrp="1" noChangeArrowheads="1"/>
          </p:cNvSpPr>
          <p:nvPr>
            <p:ph type="body" idx="1"/>
          </p:nvPr>
        </p:nvSpPr>
        <p:spPr>
          <a:xfrm>
            <a:off x="838200" y="1295400"/>
            <a:ext cx="8153400" cy="5105400"/>
          </a:xfrm>
        </p:spPr>
        <p:txBody>
          <a:bodyPr/>
          <a:lstStyle/>
          <a:p>
            <a:pPr algn="just" eaLnBrk="1" hangingPunct="1">
              <a:buFontTx/>
              <a:buNone/>
            </a:pPr>
            <a:endParaRPr lang="en-US" altLang="zh-CN" sz="3600" dirty="0" smtClean="0">
              <a:solidFill>
                <a:srgbClr val="0000FF"/>
              </a:solidFill>
              <a:latin typeface="仿宋_GB2312" pitchFamily="49" charset="-122"/>
              <a:ea typeface="仿宋_GB2312" pitchFamily="49" charset="-122"/>
            </a:endParaRPr>
          </a:p>
          <a:p>
            <a:pPr eaLnBrk="1" hangingPunct="1"/>
            <a:endParaRPr lang="en-US" altLang="zh-CN" dirty="0" smtClean="0">
              <a:latin typeface="仿宋_GB2312" pitchFamily="49" charset="-122"/>
              <a:ea typeface="仿宋_GB2312" pitchFamily="49" charset="-122"/>
            </a:endParaRPr>
          </a:p>
        </p:txBody>
      </p:sp>
      <p:grpSp>
        <p:nvGrpSpPr>
          <p:cNvPr id="2" name="Group 26"/>
          <p:cNvGrpSpPr>
            <a:grpSpLocks/>
          </p:cNvGrpSpPr>
          <p:nvPr/>
        </p:nvGrpSpPr>
        <p:grpSpPr bwMode="auto">
          <a:xfrm>
            <a:off x="685800" y="1371600"/>
            <a:ext cx="7467600" cy="5297488"/>
            <a:chOff x="432" y="864"/>
            <a:chExt cx="4704" cy="3337"/>
          </a:xfrm>
        </p:grpSpPr>
        <p:sp>
          <p:nvSpPr>
            <p:cNvPr id="119813" name="Oval 5"/>
            <p:cNvSpPr>
              <a:spLocks noChangeArrowheads="1"/>
            </p:cNvSpPr>
            <p:nvPr/>
          </p:nvSpPr>
          <p:spPr bwMode="auto">
            <a:xfrm>
              <a:off x="2214" y="864"/>
              <a:ext cx="907" cy="960"/>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119814" name="Oval 6"/>
            <p:cNvSpPr>
              <a:spLocks noChangeArrowheads="1"/>
            </p:cNvSpPr>
            <p:nvPr/>
          </p:nvSpPr>
          <p:spPr bwMode="auto">
            <a:xfrm>
              <a:off x="1252" y="3103"/>
              <a:ext cx="907"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119815" name="Oval 7"/>
            <p:cNvSpPr>
              <a:spLocks noChangeArrowheads="1"/>
            </p:cNvSpPr>
            <p:nvPr/>
          </p:nvSpPr>
          <p:spPr bwMode="auto">
            <a:xfrm>
              <a:off x="3393" y="3103"/>
              <a:ext cx="908"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9224" name="Line 8"/>
            <p:cNvSpPr>
              <a:spLocks noChangeShapeType="1"/>
            </p:cNvSpPr>
            <p:nvPr/>
          </p:nvSpPr>
          <p:spPr bwMode="auto">
            <a:xfrm flipV="1">
              <a:off x="1741" y="1504"/>
              <a:ext cx="499" cy="1599"/>
            </a:xfrm>
            <a:prstGeom prst="line">
              <a:avLst/>
            </a:prstGeom>
            <a:noFill/>
            <a:ln w="19050">
              <a:solidFill>
                <a:srgbClr val="000000"/>
              </a:solidFill>
              <a:round/>
              <a:headEnd/>
              <a:tailEnd type="triangle" w="med" len="med"/>
            </a:ln>
          </p:spPr>
          <p:txBody>
            <a:bodyPr tIns="36000"/>
            <a:lstStyle/>
            <a:p>
              <a:endParaRPr lang="zh-CN" altLang="en-US"/>
            </a:p>
          </p:txBody>
        </p:sp>
        <p:sp>
          <p:nvSpPr>
            <p:cNvPr id="9225" name="Line 9"/>
            <p:cNvSpPr>
              <a:spLocks noChangeShapeType="1"/>
            </p:cNvSpPr>
            <p:nvPr/>
          </p:nvSpPr>
          <p:spPr bwMode="auto">
            <a:xfrm flipH="1">
              <a:off x="1968" y="1824"/>
              <a:ext cx="453" cy="1440"/>
            </a:xfrm>
            <a:prstGeom prst="line">
              <a:avLst/>
            </a:prstGeom>
            <a:noFill/>
            <a:ln w="19050">
              <a:solidFill>
                <a:srgbClr val="000000"/>
              </a:solidFill>
              <a:round/>
              <a:headEnd/>
              <a:tailEnd type="triangle" w="med" len="med"/>
            </a:ln>
          </p:spPr>
          <p:txBody>
            <a:bodyPr tIns="36000"/>
            <a:lstStyle/>
            <a:p>
              <a:endParaRPr lang="zh-CN" altLang="en-US"/>
            </a:p>
          </p:txBody>
        </p:sp>
        <p:sp>
          <p:nvSpPr>
            <p:cNvPr id="9226" name="Line 10"/>
            <p:cNvSpPr>
              <a:spLocks noChangeShapeType="1"/>
            </p:cNvSpPr>
            <p:nvPr/>
          </p:nvSpPr>
          <p:spPr bwMode="auto">
            <a:xfrm>
              <a:off x="3020" y="1665"/>
              <a:ext cx="636" cy="1438"/>
            </a:xfrm>
            <a:prstGeom prst="line">
              <a:avLst/>
            </a:prstGeom>
            <a:noFill/>
            <a:ln w="19050">
              <a:solidFill>
                <a:srgbClr val="000000"/>
              </a:solidFill>
              <a:round/>
              <a:headEnd/>
              <a:tailEnd type="triangle" w="med" len="med"/>
            </a:ln>
          </p:spPr>
          <p:txBody>
            <a:bodyPr tIns="36000"/>
            <a:lstStyle/>
            <a:p>
              <a:endParaRPr lang="zh-CN" altLang="en-US"/>
            </a:p>
          </p:txBody>
        </p:sp>
        <p:sp>
          <p:nvSpPr>
            <p:cNvPr id="9227" name="Line 11"/>
            <p:cNvSpPr>
              <a:spLocks noChangeShapeType="1"/>
            </p:cNvSpPr>
            <p:nvPr/>
          </p:nvSpPr>
          <p:spPr bwMode="auto">
            <a:xfrm flipH="1">
              <a:off x="2159" y="3583"/>
              <a:ext cx="1225" cy="0"/>
            </a:xfrm>
            <a:prstGeom prst="line">
              <a:avLst/>
            </a:prstGeom>
            <a:noFill/>
            <a:ln w="19050">
              <a:solidFill>
                <a:srgbClr val="000000"/>
              </a:solidFill>
              <a:round/>
              <a:headEnd/>
              <a:tailEnd type="triangle" w="med" len="med"/>
            </a:ln>
          </p:spPr>
          <p:txBody>
            <a:bodyPr tIns="36000"/>
            <a:lstStyle/>
            <a:p>
              <a:endParaRPr lang="zh-CN" altLang="en-US"/>
            </a:p>
          </p:txBody>
        </p:sp>
        <p:sp>
          <p:nvSpPr>
            <p:cNvPr id="9228" name="Text Box 12"/>
            <p:cNvSpPr txBox="1">
              <a:spLocks noChangeArrowheads="1"/>
            </p:cNvSpPr>
            <p:nvPr/>
          </p:nvSpPr>
          <p:spPr bwMode="auto">
            <a:xfrm>
              <a:off x="2421" y="1027"/>
              <a:ext cx="545" cy="641"/>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运行</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(run)</a:t>
              </a:r>
              <a:endParaRPr kumimoji="0" lang="zh-CN" altLang="en-US" dirty="0">
                <a:solidFill>
                  <a:srgbClr val="0000FF"/>
                </a:solidFill>
                <a:latin typeface="华文新魏" pitchFamily="2" charset="-122"/>
                <a:ea typeface="华文新魏" pitchFamily="2" charset="-122"/>
              </a:endParaRPr>
            </a:p>
          </p:txBody>
        </p:sp>
        <p:sp>
          <p:nvSpPr>
            <p:cNvPr id="9229" name="Text Box 13"/>
            <p:cNvSpPr txBox="1">
              <a:spLocks noChangeArrowheads="1"/>
            </p:cNvSpPr>
            <p:nvPr/>
          </p:nvSpPr>
          <p:spPr bwMode="auto">
            <a:xfrm>
              <a:off x="1468" y="3264"/>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就绪</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(ready)</a:t>
              </a:r>
              <a:endParaRPr kumimoji="0" lang="zh-CN" altLang="en-US" dirty="0">
                <a:solidFill>
                  <a:srgbClr val="0000FF"/>
                </a:solidFill>
                <a:latin typeface="华文新魏" pitchFamily="2" charset="-122"/>
                <a:ea typeface="华文新魏" pitchFamily="2" charset="-122"/>
              </a:endParaRPr>
            </a:p>
          </p:txBody>
        </p:sp>
        <p:sp>
          <p:nvSpPr>
            <p:cNvPr id="9230" name="Text Box 14"/>
            <p:cNvSpPr txBox="1">
              <a:spLocks noChangeArrowheads="1"/>
            </p:cNvSpPr>
            <p:nvPr/>
          </p:nvSpPr>
          <p:spPr bwMode="auto">
            <a:xfrm>
              <a:off x="3600" y="3264"/>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等待</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a:t>
              </a:r>
              <a:r>
                <a:rPr lang="zh-CN" altLang="en-US" dirty="0" smtClean="0">
                  <a:solidFill>
                    <a:srgbClr val="0000FF"/>
                  </a:solidFill>
                  <a:latin typeface="华文新魏" pitchFamily="2" charset="-122"/>
                  <a:ea typeface="华文新魏" pitchFamily="2" charset="-122"/>
                </a:rPr>
                <a:t>阻塞</a:t>
              </a:r>
              <a:r>
                <a:rPr lang="en-US" altLang="zh-CN" dirty="0" smtClean="0">
                  <a:solidFill>
                    <a:srgbClr val="0000FF"/>
                  </a:solidFill>
                  <a:latin typeface="华文新魏" pitchFamily="2" charset="-122"/>
                  <a:ea typeface="华文新魏" pitchFamily="2" charset="-122"/>
                </a:rPr>
                <a:t>block)</a:t>
              </a:r>
              <a:endParaRPr kumimoji="0" lang="zh-CN" altLang="en-US" dirty="0">
                <a:solidFill>
                  <a:srgbClr val="0000FF"/>
                </a:solidFill>
                <a:latin typeface="华文新魏" pitchFamily="2" charset="-122"/>
                <a:ea typeface="华文新魏" pitchFamily="2" charset="-122"/>
              </a:endParaRPr>
            </a:p>
          </p:txBody>
        </p:sp>
        <p:sp>
          <p:nvSpPr>
            <p:cNvPr id="9231" name="Text Box 15"/>
            <p:cNvSpPr txBox="1">
              <a:spLocks noChangeArrowheads="1"/>
            </p:cNvSpPr>
            <p:nvPr/>
          </p:nvSpPr>
          <p:spPr bwMode="auto">
            <a:xfrm>
              <a:off x="1559" y="1984"/>
              <a:ext cx="318" cy="641"/>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选中</a:t>
              </a:r>
            </a:p>
          </p:txBody>
        </p:sp>
        <p:sp>
          <p:nvSpPr>
            <p:cNvPr id="9232" name="Text Box 16"/>
            <p:cNvSpPr txBox="1">
              <a:spLocks noChangeArrowheads="1"/>
            </p:cNvSpPr>
            <p:nvPr/>
          </p:nvSpPr>
          <p:spPr bwMode="auto">
            <a:xfrm>
              <a:off x="2331" y="2307"/>
              <a:ext cx="318" cy="634"/>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落选</a:t>
              </a:r>
            </a:p>
          </p:txBody>
        </p:sp>
        <p:sp>
          <p:nvSpPr>
            <p:cNvPr id="9233" name="Text Box 17"/>
            <p:cNvSpPr txBox="1">
              <a:spLocks noChangeArrowheads="1"/>
            </p:cNvSpPr>
            <p:nvPr/>
          </p:nvSpPr>
          <p:spPr bwMode="auto">
            <a:xfrm>
              <a:off x="3465" y="1984"/>
              <a:ext cx="1003" cy="494"/>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出现等待</a:t>
              </a:r>
            </a:p>
            <a:p>
              <a:pPr algn="ctr" eaLnBrk="0" hangingPunct="0"/>
              <a:r>
                <a:rPr kumimoji="0" lang="zh-CN" altLang="en-US">
                  <a:solidFill>
                    <a:srgbClr val="0000FF"/>
                  </a:solidFill>
                  <a:latin typeface="华文新魏" pitchFamily="2" charset="-122"/>
                  <a:ea typeface="华文新魏" pitchFamily="2" charset="-122"/>
                </a:rPr>
                <a:t>事件</a:t>
              </a:r>
            </a:p>
          </p:txBody>
        </p:sp>
        <p:sp>
          <p:nvSpPr>
            <p:cNvPr id="9234" name="Text Box 18"/>
            <p:cNvSpPr txBox="1">
              <a:spLocks noChangeArrowheads="1"/>
            </p:cNvSpPr>
            <p:nvPr/>
          </p:nvSpPr>
          <p:spPr bwMode="auto">
            <a:xfrm>
              <a:off x="2225" y="3744"/>
              <a:ext cx="1063" cy="457"/>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等待事件</a:t>
              </a:r>
            </a:p>
            <a:p>
              <a:pPr algn="ctr" eaLnBrk="0" hangingPunct="0"/>
              <a:r>
                <a:rPr kumimoji="0" lang="zh-CN" altLang="en-US">
                  <a:solidFill>
                    <a:srgbClr val="0000FF"/>
                  </a:solidFill>
                  <a:latin typeface="华文新魏" pitchFamily="2" charset="-122"/>
                  <a:ea typeface="华文新魏" pitchFamily="2" charset="-122"/>
                </a:rPr>
                <a:t>结束</a:t>
              </a:r>
            </a:p>
          </p:txBody>
        </p:sp>
        <p:sp>
          <p:nvSpPr>
            <p:cNvPr id="119827" name="Oval 19"/>
            <p:cNvSpPr>
              <a:spLocks noChangeArrowheads="1"/>
            </p:cNvSpPr>
            <p:nvPr/>
          </p:nvSpPr>
          <p:spPr bwMode="auto">
            <a:xfrm>
              <a:off x="432"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9236" name="Text Box 20"/>
            <p:cNvSpPr txBox="1">
              <a:spLocks noChangeArrowheads="1"/>
            </p:cNvSpPr>
            <p:nvPr/>
          </p:nvSpPr>
          <p:spPr bwMode="auto">
            <a:xfrm>
              <a:off x="640" y="1025"/>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新建</a:t>
              </a:r>
              <a:r>
                <a:rPr kumimoji="0" lang="zh-CN" altLang="en-US" dirty="0" smtClean="0">
                  <a:solidFill>
                    <a:srgbClr val="0000FF"/>
                  </a:solidFill>
                  <a:latin typeface="华文新魏" pitchFamily="2" charset="-122"/>
                  <a:ea typeface="华文新魏" pitchFamily="2" charset="-122"/>
                </a:rPr>
                <a:t>态</a:t>
              </a:r>
              <a:r>
                <a:rPr lang="en-US" altLang="zh-CN" dirty="0" smtClean="0">
                  <a:solidFill>
                    <a:srgbClr val="0000FF"/>
                  </a:solidFill>
                  <a:latin typeface="华文新魏" pitchFamily="2" charset="-122"/>
                  <a:ea typeface="华文新魏" pitchFamily="2" charset="-122"/>
                </a:rPr>
                <a:t>(new)</a:t>
              </a:r>
              <a:endParaRPr kumimoji="0" lang="zh-CN" altLang="en-US" dirty="0">
                <a:solidFill>
                  <a:srgbClr val="0000FF"/>
                </a:solidFill>
                <a:latin typeface="华文新魏" pitchFamily="2" charset="-122"/>
                <a:ea typeface="华文新魏" pitchFamily="2" charset="-122"/>
              </a:endParaRPr>
            </a:p>
          </p:txBody>
        </p:sp>
        <p:sp>
          <p:nvSpPr>
            <p:cNvPr id="119829" name="Oval 21"/>
            <p:cNvSpPr>
              <a:spLocks noChangeArrowheads="1"/>
            </p:cNvSpPr>
            <p:nvPr/>
          </p:nvSpPr>
          <p:spPr bwMode="auto">
            <a:xfrm>
              <a:off x="4229"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9238" name="Text Box 22"/>
            <p:cNvSpPr txBox="1">
              <a:spLocks noChangeArrowheads="1"/>
            </p:cNvSpPr>
            <p:nvPr/>
          </p:nvSpPr>
          <p:spPr bwMode="auto">
            <a:xfrm>
              <a:off x="4436" y="1025"/>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终止</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(exit)</a:t>
              </a:r>
              <a:endParaRPr kumimoji="0" lang="zh-CN" altLang="en-US" dirty="0">
                <a:solidFill>
                  <a:srgbClr val="0000FF"/>
                </a:solidFill>
                <a:latin typeface="华文新魏" pitchFamily="2" charset="-122"/>
                <a:ea typeface="华文新魏" pitchFamily="2" charset="-122"/>
              </a:endParaRPr>
            </a:p>
          </p:txBody>
        </p:sp>
        <p:sp>
          <p:nvSpPr>
            <p:cNvPr id="9239" name="Line 23"/>
            <p:cNvSpPr>
              <a:spLocks noChangeShapeType="1"/>
            </p:cNvSpPr>
            <p:nvPr/>
          </p:nvSpPr>
          <p:spPr bwMode="auto">
            <a:xfrm>
              <a:off x="1090" y="1827"/>
              <a:ext cx="461" cy="1285"/>
            </a:xfrm>
            <a:prstGeom prst="line">
              <a:avLst/>
            </a:prstGeom>
            <a:noFill/>
            <a:ln w="19050">
              <a:solidFill>
                <a:srgbClr val="000000"/>
              </a:solidFill>
              <a:round/>
              <a:headEnd/>
              <a:tailEnd type="triangle" w="med" len="med"/>
            </a:ln>
          </p:spPr>
          <p:txBody>
            <a:bodyPr tIns="36000"/>
            <a:lstStyle/>
            <a:p>
              <a:endParaRPr lang="zh-CN" altLang="en-US"/>
            </a:p>
          </p:txBody>
        </p:sp>
        <p:sp>
          <p:nvSpPr>
            <p:cNvPr id="9240" name="Line 24"/>
            <p:cNvSpPr>
              <a:spLocks noChangeShapeType="1"/>
            </p:cNvSpPr>
            <p:nvPr/>
          </p:nvSpPr>
          <p:spPr bwMode="auto">
            <a:xfrm>
              <a:off x="3123" y="1308"/>
              <a:ext cx="1109" cy="0"/>
            </a:xfrm>
            <a:prstGeom prst="line">
              <a:avLst/>
            </a:prstGeom>
            <a:noFill/>
            <a:ln w="19050">
              <a:solidFill>
                <a:srgbClr val="000000"/>
              </a:solidFill>
              <a:round/>
              <a:headEnd/>
              <a:tailEnd type="triangle" w="med" len="med"/>
            </a:ln>
          </p:spPr>
          <p:txBody>
            <a:bodyPr tIns="36000"/>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设备控制器的组成示意</a:t>
            </a:r>
          </a:p>
        </p:txBody>
      </p:sp>
      <p:grpSp>
        <p:nvGrpSpPr>
          <p:cNvPr id="3" name="组合 41"/>
          <p:cNvGrpSpPr/>
          <p:nvPr/>
        </p:nvGrpSpPr>
        <p:grpSpPr>
          <a:xfrm>
            <a:off x="505891" y="1340768"/>
            <a:ext cx="8242574" cy="4275016"/>
            <a:chOff x="107504" y="3546472"/>
            <a:chExt cx="8242574" cy="3364932"/>
          </a:xfrm>
        </p:grpSpPr>
        <p:sp>
          <p:nvSpPr>
            <p:cNvPr id="5" name="矩形 4"/>
            <p:cNvSpPr/>
            <p:nvPr/>
          </p:nvSpPr>
          <p:spPr>
            <a:xfrm>
              <a:off x="2449720" y="4399134"/>
              <a:ext cx="1584176" cy="648478"/>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数据缓冲寄存器</a:t>
              </a:r>
            </a:p>
          </p:txBody>
        </p:sp>
        <p:sp>
          <p:nvSpPr>
            <p:cNvPr id="6" name="矩形 5"/>
            <p:cNvSpPr/>
            <p:nvPr/>
          </p:nvSpPr>
          <p:spPr>
            <a:xfrm>
              <a:off x="2449720" y="5157192"/>
              <a:ext cx="1584176" cy="626708"/>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状态</a:t>
              </a:r>
              <a:r>
                <a:rPr lang="en-US" altLang="zh-CN" sz="2200" b="1" dirty="0">
                  <a:solidFill>
                    <a:schemeClr val="tx1"/>
                  </a:solidFill>
                  <a:latin typeface="黑体" panose="02010609060101010101" pitchFamily="49" charset="-122"/>
                  <a:ea typeface="黑体" panose="02010609060101010101" pitchFamily="49" charset="-122"/>
                </a:rPr>
                <a:t>/</a:t>
              </a:r>
              <a:r>
                <a:rPr lang="zh-CN" altLang="en-US" sz="2200" b="1" dirty="0">
                  <a:solidFill>
                    <a:schemeClr val="tx1"/>
                  </a:solidFill>
                  <a:latin typeface="黑体" panose="02010609060101010101" pitchFamily="49" charset="-122"/>
                  <a:ea typeface="黑体" panose="02010609060101010101" pitchFamily="49" charset="-122"/>
                </a:rPr>
                <a:t>控制寄存器</a:t>
              </a:r>
            </a:p>
          </p:txBody>
        </p:sp>
        <p:sp>
          <p:nvSpPr>
            <p:cNvPr id="7" name="矩形 6"/>
            <p:cNvSpPr/>
            <p:nvPr/>
          </p:nvSpPr>
          <p:spPr>
            <a:xfrm>
              <a:off x="2771800" y="6020176"/>
              <a:ext cx="1797555" cy="699174"/>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地址译码和</a:t>
              </a:r>
              <a:r>
                <a:rPr lang="en-US" altLang="zh-CN" sz="2200" b="1" dirty="0">
                  <a:solidFill>
                    <a:schemeClr val="tx1"/>
                  </a:solidFill>
                  <a:latin typeface="黑体" panose="02010609060101010101" pitchFamily="49" charset="-122"/>
                  <a:ea typeface="黑体" panose="02010609060101010101" pitchFamily="49" charset="-122"/>
                </a:rPr>
                <a:t>I/O</a:t>
              </a:r>
              <a:r>
                <a:rPr lang="zh-CN" altLang="en-US" sz="2200" b="1" dirty="0">
                  <a:solidFill>
                    <a:schemeClr val="tx1"/>
                  </a:solidFill>
                  <a:latin typeface="黑体" panose="02010609060101010101" pitchFamily="49" charset="-122"/>
                  <a:ea typeface="黑体" panose="02010609060101010101" pitchFamily="49" charset="-122"/>
                </a:rPr>
                <a:t>控制逻辑</a:t>
              </a:r>
            </a:p>
          </p:txBody>
        </p:sp>
        <p:cxnSp>
          <p:nvCxnSpPr>
            <p:cNvPr id="10" name="肘形连接符 9"/>
            <p:cNvCxnSpPr/>
            <p:nvPr/>
          </p:nvCxnSpPr>
          <p:spPr>
            <a:xfrm rot="10800000">
              <a:off x="2437020" y="4601189"/>
              <a:ext cx="12700" cy="912121"/>
            </a:xfrm>
            <a:prstGeom prst="bentConnector3">
              <a:avLst>
                <a:gd name="adj1" fmla="val 5428803"/>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7504" y="4845247"/>
              <a:ext cx="1103848"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数据线</a:t>
              </a:r>
            </a:p>
          </p:txBody>
        </p:sp>
        <p:sp>
          <p:nvSpPr>
            <p:cNvPr id="15" name="文本框 14"/>
            <p:cNvSpPr txBox="1"/>
            <p:nvPr/>
          </p:nvSpPr>
          <p:spPr>
            <a:xfrm>
              <a:off x="168575" y="5969025"/>
              <a:ext cx="1049012"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地址线</a:t>
              </a:r>
            </a:p>
          </p:txBody>
        </p:sp>
        <p:sp>
          <p:nvSpPr>
            <p:cNvPr id="16" name="文本框 15"/>
            <p:cNvSpPr txBox="1"/>
            <p:nvPr/>
          </p:nvSpPr>
          <p:spPr>
            <a:xfrm>
              <a:off x="168575" y="6275620"/>
              <a:ext cx="1042777"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控制线</a:t>
              </a:r>
            </a:p>
          </p:txBody>
        </p:sp>
        <p:sp>
          <p:nvSpPr>
            <p:cNvPr id="17" name="文本框 16"/>
            <p:cNvSpPr txBox="1"/>
            <p:nvPr/>
          </p:nvSpPr>
          <p:spPr>
            <a:xfrm>
              <a:off x="285181" y="3570696"/>
              <a:ext cx="2789590"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主机侧（</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I/O</a:t>
              </a:r>
              <a:r>
                <a:rPr lang="zh-CN" altLang="en-US" sz="2200" b="1" dirty="0">
                  <a:latin typeface="黑体" panose="02010609060101010101" pitchFamily="49" charset="-122"/>
                  <a:ea typeface="黑体" panose="02010609060101010101" pitchFamily="49" charset="-122"/>
                  <a:cs typeface="Times New Roman" panose="02020603050405020304" pitchFamily="18" charset="0"/>
                </a:rPr>
                <a:t>总线）</a:t>
              </a:r>
            </a:p>
          </p:txBody>
        </p:sp>
        <p:sp>
          <p:nvSpPr>
            <p:cNvPr id="8" name="矩形 7"/>
            <p:cNvSpPr/>
            <p:nvPr/>
          </p:nvSpPr>
          <p:spPr>
            <a:xfrm>
              <a:off x="5388946" y="4388576"/>
              <a:ext cx="1316986" cy="782215"/>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外设接口控制逻辑</a:t>
              </a:r>
            </a:p>
          </p:txBody>
        </p:sp>
        <p:grpSp>
          <p:nvGrpSpPr>
            <p:cNvPr id="4" name="组合 20"/>
            <p:cNvGrpSpPr/>
            <p:nvPr/>
          </p:nvGrpSpPr>
          <p:grpSpPr>
            <a:xfrm>
              <a:off x="7281996" y="4388576"/>
              <a:ext cx="849336" cy="812484"/>
              <a:chOff x="7826894" y="3723418"/>
              <a:chExt cx="849336" cy="812484"/>
            </a:xfrm>
          </p:grpSpPr>
          <p:sp>
            <p:nvSpPr>
              <p:cNvPr id="18" name="文本框 17"/>
              <p:cNvSpPr txBox="1"/>
              <p:nvPr/>
            </p:nvSpPr>
            <p:spPr>
              <a:xfrm>
                <a:off x="7829539" y="3723418"/>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数据</a:t>
                </a:r>
              </a:p>
            </p:txBody>
          </p:sp>
          <p:sp>
            <p:nvSpPr>
              <p:cNvPr id="19" name="文本框 18"/>
              <p:cNvSpPr txBox="1"/>
              <p:nvPr/>
            </p:nvSpPr>
            <p:spPr>
              <a:xfrm>
                <a:off x="7826894" y="396557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状态</a:t>
                </a:r>
              </a:p>
            </p:txBody>
          </p:sp>
          <p:sp>
            <p:nvSpPr>
              <p:cNvPr id="20" name="文本框 19"/>
              <p:cNvSpPr txBox="1"/>
              <p:nvPr/>
            </p:nvSpPr>
            <p:spPr>
              <a:xfrm>
                <a:off x="7836854" y="419674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控制</a:t>
                </a:r>
              </a:p>
            </p:txBody>
          </p:sp>
        </p:grpSp>
        <p:cxnSp>
          <p:nvCxnSpPr>
            <p:cNvPr id="23" name="直接箭头连接符 22"/>
            <p:cNvCxnSpPr/>
            <p:nvPr/>
          </p:nvCxnSpPr>
          <p:spPr>
            <a:xfrm>
              <a:off x="6705932" y="4542464"/>
              <a:ext cx="714940"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705932" y="4780787"/>
              <a:ext cx="71494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705932" y="5015790"/>
              <a:ext cx="71494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98906" y="5815137"/>
              <a:ext cx="1316986" cy="782215"/>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外设接口控制逻辑</a:t>
              </a:r>
            </a:p>
          </p:txBody>
        </p:sp>
        <p:grpSp>
          <p:nvGrpSpPr>
            <p:cNvPr id="9" name="组合 28"/>
            <p:cNvGrpSpPr/>
            <p:nvPr/>
          </p:nvGrpSpPr>
          <p:grpSpPr>
            <a:xfrm>
              <a:off x="7291956" y="5815137"/>
              <a:ext cx="849336" cy="812484"/>
              <a:chOff x="7826894" y="3723418"/>
              <a:chExt cx="849336" cy="812484"/>
            </a:xfrm>
          </p:grpSpPr>
          <p:sp>
            <p:nvSpPr>
              <p:cNvPr id="33" name="文本框 32"/>
              <p:cNvSpPr txBox="1"/>
              <p:nvPr/>
            </p:nvSpPr>
            <p:spPr>
              <a:xfrm>
                <a:off x="7829539" y="3723418"/>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数据</a:t>
                </a:r>
              </a:p>
            </p:txBody>
          </p:sp>
          <p:sp>
            <p:nvSpPr>
              <p:cNvPr id="34" name="文本框 33"/>
              <p:cNvSpPr txBox="1"/>
              <p:nvPr/>
            </p:nvSpPr>
            <p:spPr>
              <a:xfrm>
                <a:off x="7826894" y="396557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状态</a:t>
                </a:r>
              </a:p>
            </p:txBody>
          </p:sp>
          <p:sp>
            <p:nvSpPr>
              <p:cNvPr id="35" name="文本框 34"/>
              <p:cNvSpPr txBox="1"/>
              <p:nvPr/>
            </p:nvSpPr>
            <p:spPr>
              <a:xfrm>
                <a:off x="7836854" y="419674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控制</a:t>
                </a:r>
              </a:p>
            </p:txBody>
          </p:sp>
        </p:grpSp>
        <p:cxnSp>
          <p:nvCxnSpPr>
            <p:cNvPr id="30" name="直接箭头连接符 29"/>
            <p:cNvCxnSpPr/>
            <p:nvPr/>
          </p:nvCxnSpPr>
          <p:spPr>
            <a:xfrm>
              <a:off x="6715892" y="5969025"/>
              <a:ext cx="714940"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715892" y="6207348"/>
              <a:ext cx="71494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715892" y="6442351"/>
              <a:ext cx="71494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325742" y="3546472"/>
              <a:ext cx="302433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设备侧（接口电缆）</a:t>
              </a:r>
            </a:p>
          </p:txBody>
        </p:sp>
        <p:sp>
          <p:nvSpPr>
            <p:cNvPr id="37" name="文本框 36"/>
            <p:cNvSpPr txBox="1"/>
            <p:nvPr/>
          </p:nvSpPr>
          <p:spPr>
            <a:xfrm>
              <a:off x="5729694" y="5311255"/>
              <a:ext cx="1056411" cy="339158"/>
            </a:xfrm>
            <a:prstGeom prst="rect">
              <a:avLst/>
            </a:prstGeom>
            <a:noFill/>
          </p:spPr>
          <p:txBody>
            <a:bodyPr wrap="square" rtlCol="0">
              <a:spAutoFit/>
            </a:bodyPr>
            <a:lstStyle/>
            <a:p>
              <a:pPr algn="ctr"/>
              <a:r>
                <a:rPr lang="en-US" altLang="zh-CN" sz="22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sz="2200" b="1"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38" name="直接箭头连接符 37"/>
            <p:cNvCxnSpPr/>
            <p:nvPr/>
          </p:nvCxnSpPr>
          <p:spPr>
            <a:xfrm flipV="1">
              <a:off x="4572000" y="6440958"/>
              <a:ext cx="816946" cy="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7" idx="3"/>
              <a:endCxn id="8" idx="1"/>
            </p:cNvCxnSpPr>
            <p:nvPr/>
          </p:nvCxnSpPr>
          <p:spPr>
            <a:xfrm flipV="1">
              <a:off x="4569355" y="4779684"/>
              <a:ext cx="819591" cy="1590080"/>
            </a:xfrm>
            <a:prstGeom prst="bent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endCxn id="5" idx="3"/>
            </p:cNvCxnSpPr>
            <p:nvPr/>
          </p:nvCxnSpPr>
          <p:spPr>
            <a:xfrm rot="16200000" flipV="1">
              <a:off x="3554136" y="5203133"/>
              <a:ext cx="1296804" cy="337283"/>
            </a:xfrm>
            <a:prstGeom prst="bent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211352" y="6440958"/>
              <a:ext cx="1550488"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1227547" y="6207348"/>
              <a:ext cx="1534293"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115616" y="5061619"/>
              <a:ext cx="64807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2044493" y="4221088"/>
              <a:ext cx="5047787" cy="269031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latin typeface="黑体" panose="02010609060101010101" pitchFamily="49" charset="-122"/>
                <a:ea typeface="黑体" panose="02010609060101010101" pitchFamily="49" charset="-122"/>
              </a:endParaRPr>
            </a:p>
          </p:txBody>
        </p:sp>
        <p:sp>
          <p:nvSpPr>
            <p:cNvPr id="61" name="左大括号 60"/>
            <p:cNvSpPr/>
            <p:nvPr/>
          </p:nvSpPr>
          <p:spPr>
            <a:xfrm rot="5400000">
              <a:off x="1778073" y="3439777"/>
              <a:ext cx="184475" cy="1133416"/>
            </a:xfrm>
            <a:prstGeom prst="leftBrace">
              <a:avLst>
                <a:gd name="adj1" fmla="val 4798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sp>
          <p:nvSpPr>
            <p:cNvPr id="62" name="左大括号 61"/>
            <p:cNvSpPr/>
            <p:nvPr/>
          </p:nvSpPr>
          <p:spPr>
            <a:xfrm rot="5400000">
              <a:off x="6918679" y="3438900"/>
              <a:ext cx="184475" cy="1133416"/>
            </a:xfrm>
            <a:prstGeom prst="leftBrace">
              <a:avLst>
                <a:gd name="adj1" fmla="val 4798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63" name="直接箭头连接符 62"/>
            <p:cNvCxnSpPr/>
            <p:nvPr/>
          </p:nvCxnSpPr>
          <p:spPr>
            <a:xfrm flipH="1">
              <a:off x="3626376" y="5783900"/>
              <a:ext cx="9520" cy="227887"/>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5148064" y="1196752"/>
            <a:ext cx="0" cy="48965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978599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控制的</a:t>
            </a:r>
            <a:r>
              <a:rPr lang="en-US" altLang="zh-CN" sz="4400" dirty="0">
                <a:latin typeface="Times New Roman" panose="02020603050405020304" pitchFamily="18" charset="0"/>
                <a:cs typeface="Times New Roman" panose="02020603050405020304" pitchFamily="18" charset="0"/>
              </a:rPr>
              <a:t>DMA</a:t>
            </a:r>
            <a:r>
              <a:rPr lang="zh-CN" altLang="en-US" dirty="0">
                <a:latin typeface="Times New Roman" panose="02020603050405020304" pitchFamily="18" charset="0"/>
                <a:cs typeface="Times New Roman" panose="02020603050405020304" pitchFamily="18" charset="0"/>
              </a:rPr>
              <a:t>方式</a:t>
            </a:r>
          </a:p>
        </p:txBody>
      </p:sp>
      <p:sp>
        <p:nvSpPr>
          <p:cNvPr id="3" name="内容占位符 2"/>
          <p:cNvSpPr>
            <a:spLocks noGrp="1"/>
          </p:cNvSpPr>
          <p:nvPr>
            <p:ph idx="1"/>
          </p:nvPr>
        </p:nvSpPr>
        <p:spPr>
          <a:xfrm>
            <a:off x="755576" y="1268760"/>
            <a:ext cx="3970784" cy="4752528"/>
          </a:xfrm>
        </p:spPr>
        <p:txBody>
          <a:bodyPr>
            <a:normAutofit/>
          </a:bodyPr>
          <a:lstStyle/>
          <a:p>
            <a:r>
              <a:rPr lang="zh-CN" altLang="en-US" sz="2800" dirty="0"/>
              <a:t>直接存储器访问</a:t>
            </a:r>
            <a:endParaRPr lang="en-US" altLang="zh-CN" sz="2800" dirty="0"/>
          </a:p>
          <a:p>
            <a:endParaRPr lang="en-US" altLang="zh-CN" sz="2800" dirty="0"/>
          </a:p>
          <a:p>
            <a:r>
              <a:rPr lang="en-US" altLang="zh-CN" sz="2800" dirty="0"/>
              <a:t>DMA</a:t>
            </a:r>
            <a:r>
              <a:rPr lang="zh-CN" altLang="en-US" sz="2800" dirty="0"/>
              <a:t>模块</a:t>
            </a:r>
            <a:endParaRPr lang="en-US" altLang="zh-CN" sz="2800" dirty="0"/>
          </a:p>
          <a:p>
            <a:pPr lvl="1"/>
            <a:r>
              <a:rPr lang="zh-CN" altLang="en-US" dirty="0"/>
              <a:t>能够替代处理器来控制主存和设备控制器间的数据交换</a:t>
            </a:r>
            <a:endParaRPr lang="en-US" altLang="zh-CN" dirty="0"/>
          </a:p>
        </p:txBody>
      </p:sp>
    </p:spTree>
    <p:extLst>
      <p:ext uri="{BB962C8B-B14F-4D97-AF65-F5344CB8AC3E}">
        <p14:creationId xmlns="" xmlns:p14="http://schemas.microsoft.com/office/powerpoint/2010/main" val="32615424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DMA</a:t>
            </a:r>
            <a:r>
              <a:rPr lang="zh-CN" altLang="en-US" dirty="0">
                <a:latin typeface="Times New Roman" panose="02020603050405020304" pitchFamily="18" charset="0"/>
                <a:cs typeface="Times New Roman" panose="02020603050405020304" pitchFamily="18" charset="0"/>
              </a:rPr>
              <a:t>的工作流程</a:t>
            </a:r>
          </a:p>
        </p:txBody>
      </p:sp>
      <p:sp>
        <p:nvSpPr>
          <p:cNvPr id="3" name="内容占位符 2"/>
          <p:cNvSpPr>
            <a:spLocks noGrp="1"/>
          </p:cNvSpPr>
          <p:nvPr>
            <p:ph idx="1"/>
          </p:nvPr>
        </p:nvSpPr>
        <p:spPr>
          <a:xfrm>
            <a:off x="467544" y="1340768"/>
            <a:ext cx="4402832" cy="4896544"/>
          </a:xfrm>
        </p:spPr>
        <p:txBody>
          <a:bodyPr>
            <a:normAutofit/>
          </a:bodyPr>
          <a:lstStyle/>
          <a:p>
            <a:r>
              <a:rPr lang="zh-CN" altLang="en-US" sz="2800" dirty="0"/>
              <a:t>处理器向</a:t>
            </a:r>
            <a:r>
              <a:rPr lang="en-US" altLang="zh-CN" sz="2800" dirty="0"/>
              <a:t>DMA</a:t>
            </a:r>
            <a:r>
              <a:rPr lang="zh-CN" altLang="en-US" sz="2800" dirty="0"/>
              <a:t>模块发出</a:t>
            </a:r>
            <a:r>
              <a:rPr lang="en-US" altLang="zh-CN" sz="2800" dirty="0"/>
              <a:t>I/O</a:t>
            </a:r>
            <a:r>
              <a:rPr lang="zh-CN" altLang="en-US" sz="2800" dirty="0"/>
              <a:t>命令</a:t>
            </a:r>
            <a:endParaRPr lang="en-US" altLang="zh-CN" sz="2800" dirty="0"/>
          </a:p>
          <a:p>
            <a:r>
              <a:rPr lang="zh-CN" altLang="en-US" sz="2800" dirty="0"/>
              <a:t>处理器继续执行其他工作，</a:t>
            </a:r>
            <a:r>
              <a:rPr lang="en-US" altLang="zh-CN" sz="2800" dirty="0"/>
              <a:t>DMA</a:t>
            </a:r>
            <a:r>
              <a:rPr lang="zh-CN" altLang="en-US" sz="2800" dirty="0"/>
              <a:t>模块负责传送全部数据</a:t>
            </a:r>
            <a:endParaRPr lang="en-US" altLang="zh-CN" sz="2800" dirty="0"/>
          </a:p>
          <a:p>
            <a:r>
              <a:rPr lang="zh-CN" altLang="en-US" sz="2800" dirty="0"/>
              <a:t>数据传送结束后，</a:t>
            </a:r>
            <a:r>
              <a:rPr lang="en-US" altLang="zh-CN" sz="2800" dirty="0"/>
              <a:t>DMA</a:t>
            </a:r>
            <a:r>
              <a:rPr lang="zh-CN" altLang="en-US" sz="2800" dirty="0"/>
              <a:t>中断处理器</a:t>
            </a:r>
            <a:endParaRPr lang="en-US" altLang="zh-CN" sz="2800" dirty="0"/>
          </a:p>
        </p:txBody>
      </p:sp>
      <p:grpSp>
        <p:nvGrpSpPr>
          <p:cNvPr id="4" name="组合 4"/>
          <p:cNvGrpSpPr/>
          <p:nvPr/>
        </p:nvGrpSpPr>
        <p:grpSpPr>
          <a:xfrm>
            <a:off x="5220072" y="1988840"/>
            <a:ext cx="3491739" cy="3527811"/>
            <a:chOff x="5508104" y="2508585"/>
            <a:chExt cx="3491739" cy="3008066"/>
          </a:xfrm>
        </p:grpSpPr>
        <p:sp>
          <p:nvSpPr>
            <p:cNvPr id="24" name="矩形 23"/>
            <p:cNvSpPr/>
            <p:nvPr/>
          </p:nvSpPr>
          <p:spPr>
            <a:xfrm>
              <a:off x="5508104" y="2852936"/>
              <a:ext cx="1611305" cy="655631"/>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向</a:t>
              </a:r>
              <a:r>
                <a:rPr lang="en-US" altLang="zh-CN" sz="2200" b="1" dirty="0">
                  <a:solidFill>
                    <a:schemeClr val="tx1"/>
                  </a:solidFill>
                </a:rPr>
                <a:t>DMA</a:t>
              </a:r>
              <a:r>
                <a:rPr lang="zh-CN" altLang="en-US" sz="2200" b="1" dirty="0">
                  <a:solidFill>
                    <a:schemeClr val="tx1"/>
                  </a:solidFill>
                </a:rPr>
                <a:t>模块发出命令</a:t>
              </a:r>
            </a:p>
          </p:txBody>
        </p:sp>
        <p:sp>
          <p:nvSpPr>
            <p:cNvPr id="25" name="矩形 24"/>
            <p:cNvSpPr/>
            <p:nvPr/>
          </p:nvSpPr>
          <p:spPr>
            <a:xfrm>
              <a:off x="5553904" y="4077072"/>
              <a:ext cx="1565508" cy="655631"/>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读</a:t>
              </a:r>
              <a:r>
                <a:rPr lang="en-US" altLang="zh-CN" sz="2200" b="1" dirty="0">
                  <a:solidFill>
                    <a:schemeClr val="tx1"/>
                  </a:solidFill>
                </a:rPr>
                <a:t>DMA</a:t>
              </a:r>
              <a:r>
                <a:rPr lang="zh-CN" altLang="en-US" sz="2200" b="1" dirty="0">
                  <a:solidFill>
                    <a:schemeClr val="tx1"/>
                  </a:solidFill>
                </a:rPr>
                <a:t>模块状态</a:t>
              </a:r>
            </a:p>
          </p:txBody>
        </p:sp>
        <p:cxnSp>
          <p:nvCxnSpPr>
            <p:cNvPr id="32" name="直接箭头连接符 31"/>
            <p:cNvCxnSpPr/>
            <p:nvPr/>
          </p:nvCxnSpPr>
          <p:spPr>
            <a:xfrm>
              <a:off x="6313756" y="4749214"/>
              <a:ext cx="4933" cy="3072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166490" y="2508585"/>
              <a:ext cx="1693092" cy="430887"/>
            </a:xfrm>
            <a:prstGeom prst="rect">
              <a:avLst/>
            </a:prstGeom>
            <a:noFill/>
          </p:spPr>
          <p:txBody>
            <a:bodyPr wrap="none" rtlCol="0">
              <a:spAutoFit/>
            </a:bodyPr>
            <a:lstStyle/>
            <a:p>
              <a:r>
                <a:rPr lang="en-US" altLang="zh-CN" sz="2200" b="1" dirty="0">
                  <a:latin typeface="Times New Roman" panose="02020603050405020304" pitchFamily="18" charset="0"/>
                  <a:cs typeface="Times New Roman" panose="02020603050405020304" pitchFamily="18" charset="0"/>
                </a:rPr>
                <a:t>CPU-&gt;DMA</a:t>
              </a:r>
              <a:endParaRPr lang="zh-CN" altLang="en-US" sz="2200" b="1"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06751" y="4445608"/>
              <a:ext cx="1693092" cy="430887"/>
            </a:xfrm>
            <a:prstGeom prst="rect">
              <a:avLst/>
            </a:prstGeom>
            <a:noFill/>
          </p:spPr>
          <p:txBody>
            <a:bodyPr wrap="none" rtlCol="0">
              <a:spAutoFit/>
            </a:bodyPr>
            <a:lstStyle/>
            <a:p>
              <a:r>
                <a:rPr lang="en-US" altLang="zh-CN" sz="2200" b="1" dirty="0">
                  <a:latin typeface="Times New Roman" panose="02020603050405020304" pitchFamily="18" charset="0"/>
                  <a:cs typeface="Times New Roman" panose="02020603050405020304" pitchFamily="18" charset="0"/>
                </a:rPr>
                <a:t>DMA-&gt;CPU</a:t>
              </a:r>
              <a:endParaRPr lang="zh-CN" altLang="en-US" sz="2200" b="1"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5724128" y="5085764"/>
              <a:ext cx="1313180"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下一指令</a:t>
              </a:r>
            </a:p>
          </p:txBody>
        </p:sp>
        <p:cxnSp>
          <p:nvCxnSpPr>
            <p:cNvPr id="39" name="直接箭头连接符 38"/>
            <p:cNvCxnSpPr/>
            <p:nvPr/>
          </p:nvCxnSpPr>
          <p:spPr>
            <a:xfrm>
              <a:off x="7144848" y="3337214"/>
              <a:ext cx="410117"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549705" y="2937239"/>
              <a:ext cx="1413487" cy="769441"/>
            </a:xfrm>
            <a:prstGeom prst="rect">
              <a:avLst/>
            </a:prstGeom>
            <a:noFill/>
          </p:spPr>
          <p:txBody>
            <a:bodyPr wrap="square" rtlCol="0">
              <a:spAutoFit/>
            </a:bodyPr>
            <a:lstStyle/>
            <a:p>
              <a:r>
                <a:rPr lang="zh-CN" altLang="en-US" sz="2200" b="1" dirty="0">
                  <a:latin typeface="Times New Roman" panose="02020603050405020304" pitchFamily="18" charset="0"/>
                  <a:cs typeface="Times New Roman" panose="02020603050405020304" pitchFamily="18" charset="0"/>
                </a:rPr>
                <a:t>继续执行后续指令</a:t>
              </a:r>
            </a:p>
          </p:txBody>
        </p:sp>
        <p:cxnSp>
          <p:nvCxnSpPr>
            <p:cNvPr id="41" name="直接箭头连接符 40"/>
            <p:cNvCxnSpPr/>
            <p:nvPr/>
          </p:nvCxnSpPr>
          <p:spPr>
            <a:xfrm flipH="1">
              <a:off x="7139589" y="4250439"/>
              <a:ext cx="410116" cy="72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7607890" y="3990571"/>
              <a:ext cx="760597" cy="430887"/>
            </a:xfrm>
            <a:prstGeom prst="rect">
              <a:avLst/>
            </a:prstGeom>
            <a:noFill/>
          </p:spPr>
          <p:txBody>
            <a:bodyPr wrap="square" rtlCol="0">
              <a:spAutoFit/>
            </a:bodyPr>
            <a:lstStyle/>
            <a:p>
              <a:r>
                <a:rPr lang="zh-CN" altLang="en-US" sz="2200" b="1" dirty="0">
                  <a:latin typeface="Times New Roman" panose="02020603050405020304" pitchFamily="18" charset="0"/>
                  <a:cs typeface="Times New Roman" panose="02020603050405020304" pitchFamily="18" charset="0"/>
                </a:rPr>
                <a:t>中断</a:t>
              </a:r>
            </a:p>
          </p:txBody>
        </p:sp>
      </p:grpSp>
    </p:spTree>
    <p:extLst>
      <p:ext uri="{BB962C8B-B14F-4D97-AF65-F5344CB8AC3E}">
        <p14:creationId xmlns="" xmlns:p14="http://schemas.microsoft.com/office/powerpoint/2010/main" val="9886816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缓冲区</a:t>
            </a:r>
          </a:p>
        </p:txBody>
      </p:sp>
      <p:sp>
        <p:nvSpPr>
          <p:cNvPr id="3" name="内容占位符 2"/>
          <p:cNvSpPr>
            <a:spLocks noGrp="1"/>
          </p:cNvSpPr>
          <p:nvPr>
            <p:ph idx="1"/>
          </p:nvPr>
        </p:nvSpPr>
        <p:spPr/>
        <p:txBody>
          <a:bodyPr>
            <a:noAutofit/>
          </a:bodyPr>
          <a:lstStyle/>
          <a:p>
            <a:pPr>
              <a:spcBef>
                <a:spcPts val="0"/>
              </a:spcBef>
            </a:pPr>
            <a:r>
              <a:rPr lang="en-US" altLang="zh-CN" sz="2800" dirty="0"/>
              <a:t>I/O</a:t>
            </a:r>
            <a:r>
              <a:rPr lang="zh-CN" altLang="en-US" sz="2800" dirty="0"/>
              <a:t>缓冲区：在内存中开辟的存储区，专门用于临时存放</a:t>
            </a:r>
            <a:r>
              <a:rPr lang="en-US" altLang="zh-CN" sz="2800" dirty="0"/>
              <a:t>I/O</a:t>
            </a:r>
            <a:r>
              <a:rPr lang="zh-CN" altLang="en-US" sz="2800" dirty="0"/>
              <a:t>操作的数据</a:t>
            </a:r>
            <a:endParaRPr lang="en-US" altLang="zh-CN" sz="2800" dirty="0"/>
          </a:p>
          <a:p>
            <a:pPr>
              <a:spcBef>
                <a:spcPts val="0"/>
              </a:spcBef>
            </a:pPr>
            <a:r>
              <a:rPr lang="zh-CN" altLang="en-US" sz="2800" dirty="0"/>
              <a:t>操作过程：</a:t>
            </a:r>
            <a:endParaRPr lang="en-US" altLang="zh-CN" sz="2800" dirty="0"/>
          </a:p>
          <a:p>
            <a:pPr lvl="1">
              <a:spcBef>
                <a:spcPts val="0"/>
              </a:spcBef>
            </a:pPr>
            <a:r>
              <a:rPr lang="zh-CN" altLang="en-US" dirty="0"/>
              <a:t>写操作：将数据送至缓冲区，直到装满或需要写出，待适当时候系统将缓冲区内容写到设备上</a:t>
            </a:r>
            <a:endParaRPr lang="en-US" altLang="zh-CN" dirty="0"/>
          </a:p>
          <a:p>
            <a:pPr lvl="1">
              <a:spcBef>
                <a:spcPts val="0"/>
              </a:spcBef>
            </a:pPr>
            <a:r>
              <a:rPr lang="zh-CN" altLang="en-US" dirty="0"/>
              <a:t>读操作：系统将设备上的物理记录读至缓冲区，根据要求将当前所需要的数据从缓冲区中读出并传送给进程</a:t>
            </a:r>
          </a:p>
        </p:txBody>
      </p:sp>
    </p:spTree>
    <p:extLst>
      <p:ext uri="{BB962C8B-B14F-4D97-AF65-F5344CB8AC3E}">
        <p14:creationId xmlns="" xmlns:p14="http://schemas.microsoft.com/office/powerpoint/2010/main" val="40483273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单缓冲技术</a:t>
            </a:r>
          </a:p>
        </p:txBody>
      </p:sp>
      <p:sp>
        <p:nvSpPr>
          <p:cNvPr id="3" name="内容占位符 2"/>
          <p:cNvSpPr>
            <a:spLocks noGrp="1"/>
          </p:cNvSpPr>
          <p:nvPr>
            <p:ph idx="1"/>
          </p:nvPr>
        </p:nvSpPr>
        <p:spPr>
          <a:xfrm>
            <a:off x="413385" y="908720"/>
            <a:ext cx="8730615" cy="5229225"/>
          </a:xfrm>
        </p:spPr>
        <p:txBody>
          <a:bodyPr>
            <a:noAutofit/>
          </a:bodyPr>
          <a:lstStyle/>
          <a:p>
            <a:pPr>
              <a:spcBef>
                <a:spcPts val="0"/>
              </a:spcBef>
            </a:pPr>
            <a:r>
              <a:rPr lang="zh-CN" altLang="en-US" sz="2800" dirty="0"/>
              <a:t>操作系统在主存系统区中开设一个缓冲区</a:t>
            </a:r>
          </a:p>
          <a:p>
            <a:pPr lvl="1">
              <a:spcBef>
                <a:spcPts val="0"/>
              </a:spcBef>
            </a:pPr>
            <a:r>
              <a:rPr lang="zh-CN" altLang="en-US" dirty="0"/>
              <a:t>输入：先把数据读至缓冲区，再把缓冲区数据送至用户区，应用程序处理数据；如此往复，系统继续读入后继数据</a:t>
            </a:r>
          </a:p>
          <a:p>
            <a:pPr lvl="1">
              <a:spcBef>
                <a:spcPts val="0"/>
              </a:spcBef>
            </a:pPr>
            <a:endParaRPr lang="en-US" altLang="zh-CN" sz="2400" dirty="0"/>
          </a:p>
          <a:p>
            <a:pPr lvl="1">
              <a:spcBef>
                <a:spcPts val="0"/>
              </a:spcBef>
            </a:pPr>
            <a:endParaRPr lang="en-US" altLang="zh-CN" sz="2400" dirty="0"/>
          </a:p>
          <a:p>
            <a:pPr lvl="1">
              <a:spcBef>
                <a:spcPts val="0"/>
              </a:spcBef>
            </a:pPr>
            <a:endParaRPr lang="en-US" altLang="zh-CN" sz="3200" dirty="0"/>
          </a:p>
          <a:p>
            <a:pPr lvl="1">
              <a:spcBef>
                <a:spcPts val="0"/>
              </a:spcBef>
            </a:pPr>
            <a:endParaRPr lang="en-US" altLang="zh-CN" sz="3200" dirty="0"/>
          </a:p>
          <a:p>
            <a:pPr lvl="1">
              <a:spcBef>
                <a:spcPts val="0"/>
              </a:spcBef>
            </a:pPr>
            <a:endParaRPr lang="en-US" altLang="zh-CN" sz="3200" dirty="0"/>
          </a:p>
          <a:p>
            <a:pPr lvl="1">
              <a:spcBef>
                <a:spcPts val="0"/>
              </a:spcBef>
            </a:pPr>
            <a:r>
              <a:rPr lang="zh-CN" altLang="en-US" dirty="0"/>
              <a:t>输出：把数据从用户区传送到缓冲区，再将数据输出到设备，应用程序继续请求输出</a:t>
            </a:r>
            <a:endParaRPr lang="en-US" altLang="zh-CN" dirty="0"/>
          </a:p>
        </p:txBody>
      </p:sp>
      <p:grpSp>
        <p:nvGrpSpPr>
          <p:cNvPr id="4" name="组合 18"/>
          <p:cNvGrpSpPr/>
          <p:nvPr/>
        </p:nvGrpSpPr>
        <p:grpSpPr>
          <a:xfrm>
            <a:off x="1115616" y="2852936"/>
            <a:ext cx="7014071" cy="1968171"/>
            <a:chOff x="1086321" y="4525742"/>
            <a:chExt cx="7014071" cy="1968171"/>
          </a:xfrm>
        </p:grpSpPr>
        <p:sp>
          <p:nvSpPr>
            <p:cNvPr id="5" name="圆角矩形 4"/>
            <p:cNvSpPr/>
            <p:nvPr/>
          </p:nvSpPr>
          <p:spPr>
            <a:xfrm>
              <a:off x="3563888" y="5013176"/>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6444208" y="5013177"/>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86321" y="5522710"/>
              <a:ext cx="1274708" cy="461665"/>
            </a:xfrm>
            <a:prstGeom prst="rect">
              <a:avLst/>
            </a:prstGeom>
            <a:noFill/>
          </p:spPr>
          <p:txBody>
            <a:bodyPr wrap="none" rtlCol="0">
              <a:spAutoFit/>
            </a:bodyPr>
            <a:lstStyle/>
            <a:p>
              <a:r>
                <a:rPr lang="en-US" altLang="zh-CN" sz="2400" dirty="0"/>
                <a:t>I/O</a:t>
              </a:r>
              <a:r>
                <a:rPr lang="zh-CN" altLang="en-US" sz="2400" dirty="0"/>
                <a:t>设备</a:t>
              </a:r>
            </a:p>
          </p:txBody>
        </p:sp>
        <p:sp>
          <p:nvSpPr>
            <p:cNvPr id="8" name="矩形 7"/>
            <p:cNvSpPr/>
            <p:nvPr/>
          </p:nvSpPr>
          <p:spPr>
            <a:xfrm>
              <a:off x="3923928" y="5522711"/>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76256" y="5522710"/>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684094" y="4525742"/>
              <a:ext cx="1415772" cy="461665"/>
            </a:xfrm>
            <a:prstGeom prst="rect">
              <a:avLst/>
            </a:prstGeom>
            <a:noFill/>
          </p:spPr>
          <p:txBody>
            <a:bodyPr wrap="none" rtlCol="0">
              <a:spAutoFit/>
            </a:bodyPr>
            <a:lstStyle/>
            <a:p>
              <a:r>
                <a:rPr lang="zh-CN" altLang="en-US" sz="2400" dirty="0"/>
                <a:t>操作系统</a:t>
              </a:r>
            </a:p>
          </p:txBody>
        </p:sp>
        <p:sp>
          <p:nvSpPr>
            <p:cNvPr id="11" name="文本框 10"/>
            <p:cNvSpPr txBox="1"/>
            <p:nvPr/>
          </p:nvSpPr>
          <p:spPr>
            <a:xfrm>
              <a:off x="6564414" y="4529773"/>
              <a:ext cx="1415772" cy="461665"/>
            </a:xfrm>
            <a:prstGeom prst="rect">
              <a:avLst/>
            </a:prstGeom>
            <a:noFill/>
          </p:spPr>
          <p:txBody>
            <a:bodyPr wrap="none" rtlCol="0">
              <a:spAutoFit/>
            </a:bodyPr>
            <a:lstStyle/>
            <a:p>
              <a:r>
                <a:rPr lang="zh-CN" altLang="en-US" sz="2400" dirty="0"/>
                <a:t>用户进程</a:t>
              </a:r>
            </a:p>
          </p:txBody>
        </p:sp>
        <p:cxnSp>
          <p:nvCxnSpPr>
            <p:cNvPr id="13" name="直接箭头连接符 12"/>
            <p:cNvCxnSpPr>
              <a:stCxn id="7" idx="3"/>
              <a:endCxn id="8" idx="1"/>
            </p:cNvCxnSpPr>
            <p:nvPr/>
          </p:nvCxnSpPr>
          <p:spPr>
            <a:xfrm>
              <a:off x="2361029" y="5753543"/>
              <a:ext cx="156289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9" idx="1"/>
            </p:cNvCxnSpPr>
            <p:nvPr/>
          </p:nvCxnSpPr>
          <p:spPr>
            <a:xfrm flipV="1">
              <a:off x="4860032" y="5753543"/>
              <a:ext cx="201622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544582" y="5251909"/>
              <a:ext cx="800219" cy="461665"/>
            </a:xfrm>
            <a:prstGeom prst="rect">
              <a:avLst/>
            </a:prstGeom>
            <a:noFill/>
          </p:spPr>
          <p:txBody>
            <a:bodyPr wrap="none" rtlCol="0">
              <a:spAutoFit/>
            </a:bodyPr>
            <a:lstStyle/>
            <a:p>
              <a:r>
                <a:rPr lang="zh-CN" altLang="en-US" sz="2400" dirty="0"/>
                <a:t>进入</a:t>
              </a:r>
            </a:p>
          </p:txBody>
        </p:sp>
        <p:sp>
          <p:nvSpPr>
            <p:cNvPr id="17" name="文本框 16"/>
            <p:cNvSpPr txBox="1"/>
            <p:nvPr/>
          </p:nvSpPr>
          <p:spPr>
            <a:xfrm>
              <a:off x="5342429" y="5251909"/>
              <a:ext cx="1107996" cy="461665"/>
            </a:xfrm>
            <a:prstGeom prst="rect">
              <a:avLst/>
            </a:prstGeom>
            <a:noFill/>
          </p:spPr>
          <p:txBody>
            <a:bodyPr wrap="none" rtlCol="0">
              <a:spAutoFit/>
            </a:bodyPr>
            <a:lstStyle/>
            <a:p>
              <a:r>
                <a:rPr lang="zh-CN" altLang="en-US" sz="2400" dirty="0"/>
                <a:t>移动到</a:t>
              </a:r>
            </a:p>
          </p:txBody>
        </p:sp>
      </p:grpSp>
    </p:spTree>
    <p:extLst>
      <p:ext uri="{BB962C8B-B14F-4D97-AF65-F5344CB8AC3E}">
        <p14:creationId xmlns="" xmlns:p14="http://schemas.microsoft.com/office/powerpoint/2010/main" val="1282390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88640"/>
            <a:ext cx="8229600" cy="1143000"/>
          </a:xfrm>
        </p:spPr>
        <p:txBody>
          <a:bodyPr/>
          <a:lstStyle/>
          <a:p>
            <a:r>
              <a:rPr lang="zh-CN" altLang="en-US" dirty="0"/>
              <a:t>双缓冲技术</a:t>
            </a:r>
          </a:p>
        </p:txBody>
      </p:sp>
      <p:sp>
        <p:nvSpPr>
          <p:cNvPr id="3" name="内容占位符 2"/>
          <p:cNvSpPr>
            <a:spLocks noGrp="1"/>
          </p:cNvSpPr>
          <p:nvPr>
            <p:ph idx="1"/>
          </p:nvPr>
        </p:nvSpPr>
        <p:spPr>
          <a:xfrm>
            <a:off x="457200" y="1224136"/>
            <a:ext cx="8435280" cy="5589240"/>
          </a:xfrm>
        </p:spPr>
        <p:txBody>
          <a:bodyPr>
            <a:noAutofit/>
          </a:bodyPr>
          <a:lstStyle/>
          <a:p>
            <a:pPr>
              <a:spcBef>
                <a:spcPts val="0"/>
              </a:spcBef>
            </a:pPr>
            <a:r>
              <a:rPr lang="zh-CN" altLang="en-US" sz="2800" dirty="0">
                <a:latin typeface="Times New Roman" panose="02020603050405020304" pitchFamily="18" charset="0"/>
                <a:cs typeface="Times New Roman" panose="02020603050405020304" pitchFamily="18" charset="0"/>
              </a:rPr>
              <a:t>操作系统在主存系统区开设两个缓冲区</a:t>
            </a:r>
          </a:p>
          <a:p>
            <a:pPr lvl="1">
              <a:spcBef>
                <a:spcPts val="0"/>
              </a:spcBef>
            </a:pPr>
            <a:r>
              <a:rPr lang="zh-CN" altLang="en-US" dirty="0">
                <a:latin typeface="Times New Roman" panose="02020603050405020304" pitchFamily="18" charset="0"/>
                <a:cs typeface="Times New Roman" panose="02020603050405020304" pitchFamily="18" charset="0"/>
              </a:rPr>
              <a:t>输入：先把数据输入缓冲区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，再从缓冲区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把数据传到用户区，供应用程序处理；（同时设备可将数据传送到缓冲区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spcBef>
                <a:spcPts val="0"/>
              </a:spcBef>
            </a:pPr>
            <a:endParaRPr lang="en-US" altLang="zh-CN" sz="3200" dirty="0">
              <a:latin typeface="Times New Roman" panose="02020603050405020304" pitchFamily="18" charset="0"/>
              <a:cs typeface="Times New Roman" panose="02020603050405020304" pitchFamily="18" charset="0"/>
            </a:endParaRPr>
          </a:p>
          <a:p>
            <a:pPr lvl="1">
              <a:spcBef>
                <a:spcPts val="0"/>
              </a:spcBef>
            </a:pPr>
            <a:endParaRPr lang="en-US" altLang="zh-CN" sz="3200" dirty="0">
              <a:latin typeface="Times New Roman" panose="02020603050405020304" pitchFamily="18" charset="0"/>
              <a:cs typeface="Times New Roman" panose="02020603050405020304" pitchFamily="18" charset="0"/>
            </a:endParaRPr>
          </a:p>
          <a:p>
            <a:pPr lvl="1">
              <a:spcBef>
                <a:spcPts val="0"/>
              </a:spcBef>
            </a:pPr>
            <a:endParaRPr lang="en-US" altLang="zh-CN" sz="2400" dirty="0">
              <a:latin typeface="Times New Roman" panose="02020603050405020304" pitchFamily="18" charset="0"/>
              <a:cs typeface="Times New Roman" panose="02020603050405020304" pitchFamily="18" charset="0"/>
            </a:endParaRPr>
          </a:p>
          <a:p>
            <a:pPr marL="393065" lvl="1" indent="0">
              <a:spcBef>
                <a:spcPts val="0"/>
              </a:spcBef>
              <a:buNone/>
            </a:pPr>
            <a:endParaRPr lang="en-US" altLang="zh-CN" sz="2400" dirty="0">
              <a:latin typeface="Times New Roman" panose="02020603050405020304" pitchFamily="18" charset="0"/>
              <a:cs typeface="Times New Roman" panose="02020603050405020304" pitchFamily="18" charset="0"/>
            </a:endParaRPr>
          </a:p>
          <a:p>
            <a:pPr marL="393065" lvl="1" indent="0">
              <a:spcBef>
                <a:spcPts val="0"/>
              </a:spcBef>
              <a:buNone/>
            </a:pPr>
            <a:endParaRPr lang="en-US" altLang="zh-CN" sz="2800" dirty="0">
              <a:latin typeface="Times New Roman" panose="02020603050405020304" pitchFamily="18" charset="0"/>
              <a:cs typeface="Times New Roman" panose="02020603050405020304" pitchFamily="18" charset="0"/>
            </a:endParaRPr>
          </a:p>
          <a:p>
            <a:pPr lvl="1">
              <a:spcBef>
                <a:spcPts val="0"/>
              </a:spcBef>
            </a:pPr>
            <a:r>
              <a:rPr lang="zh-CN" altLang="en-US" dirty="0">
                <a:latin typeface="Times New Roman" panose="02020603050405020304" pitchFamily="18" charset="0"/>
                <a:cs typeface="Times New Roman" panose="02020603050405020304" pitchFamily="18" charset="0"/>
              </a:rPr>
              <a:t>输出：先将数据从用户区传送到缓冲区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，再将数据传送到设备；（同时应用程序可将数据传送到缓冲区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grpSp>
        <p:nvGrpSpPr>
          <p:cNvPr id="4" name="组合 32"/>
          <p:cNvGrpSpPr/>
          <p:nvPr/>
        </p:nvGrpSpPr>
        <p:grpSpPr>
          <a:xfrm>
            <a:off x="1187624" y="3068960"/>
            <a:ext cx="7014071" cy="1968171"/>
            <a:chOff x="1187624" y="4653136"/>
            <a:chExt cx="7014071" cy="1968171"/>
          </a:xfrm>
        </p:grpSpPr>
        <p:sp>
          <p:nvSpPr>
            <p:cNvPr id="6" name="圆角矩形 5"/>
            <p:cNvSpPr/>
            <p:nvPr/>
          </p:nvSpPr>
          <p:spPr>
            <a:xfrm>
              <a:off x="3665191" y="5140570"/>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545511" y="5140571"/>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87624" y="5650104"/>
              <a:ext cx="1274708" cy="461665"/>
            </a:xfrm>
            <a:prstGeom prst="rect">
              <a:avLst/>
            </a:prstGeom>
            <a:noFill/>
          </p:spPr>
          <p:txBody>
            <a:bodyPr wrap="none" rtlCol="0">
              <a:spAutoFit/>
            </a:bodyPr>
            <a:lstStyle/>
            <a:p>
              <a:r>
                <a:rPr lang="en-US" altLang="zh-CN" sz="2400" dirty="0"/>
                <a:t>I/O</a:t>
              </a:r>
              <a:r>
                <a:rPr lang="zh-CN" altLang="en-US" sz="2400" dirty="0"/>
                <a:t>设备</a:t>
              </a:r>
            </a:p>
          </p:txBody>
        </p:sp>
        <p:sp>
          <p:nvSpPr>
            <p:cNvPr id="9" name="矩形 8"/>
            <p:cNvSpPr/>
            <p:nvPr/>
          </p:nvSpPr>
          <p:spPr>
            <a:xfrm>
              <a:off x="4025231" y="5326977"/>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77559" y="5650104"/>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85397" y="4653136"/>
              <a:ext cx="1415772" cy="461665"/>
            </a:xfrm>
            <a:prstGeom prst="rect">
              <a:avLst/>
            </a:prstGeom>
            <a:noFill/>
          </p:spPr>
          <p:txBody>
            <a:bodyPr wrap="none" rtlCol="0">
              <a:spAutoFit/>
            </a:bodyPr>
            <a:lstStyle/>
            <a:p>
              <a:r>
                <a:rPr lang="zh-CN" altLang="en-US" sz="2400" dirty="0"/>
                <a:t>操作系统</a:t>
              </a:r>
            </a:p>
          </p:txBody>
        </p:sp>
        <p:sp>
          <p:nvSpPr>
            <p:cNvPr id="12" name="文本框 11"/>
            <p:cNvSpPr txBox="1"/>
            <p:nvPr/>
          </p:nvSpPr>
          <p:spPr>
            <a:xfrm>
              <a:off x="6665717" y="4657167"/>
              <a:ext cx="1415772" cy="461665"/>
            </a:xfrm>
            <a:prstGeom prst="rect">
              <a:avLst/>
            </a:prstGeom>
            <a:noFill/>
          </p:spPr>
          <p:txBody>
            <a:bodyPr wrap="none" rtlCol="0">
              <a:spAutoFit/>
            </a:bodyPr>
            <a:lstStyle/>
            <a:p>
              <a:r>
                <a:rPr lang="zh-CN" altLang="en-US" sz="2400" dirty="0"/>
                <a:t>用户进程</a:t>
              </a:r>
            </a:p>
          </p:txBody>
        </p:sp>
        <p:cxnSp>
          <p:nvCxnSpPr>
            <p:cNvPr id="13" name="直接箭头连接符 12"/>
            <p:cNvCxnSpPr>
              <a:endCxn id="9" idx="1"/>
            </p:cNvCxnSpPr>
            <p:nvPr/>
          </p:nvCxnSpPr>
          <p:spPr>
            <a:xfrm flipV="1">
              <a:off x="3491880" y="5557810"/>
              <a:ext cx="533351" cy="3231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0" idx="1"/>
            </p:cNvCxnSpPr>
            <p:nvPr/>
          </p:nvCxnSpPr>
          <p:spPr>
            <a:xfrm flipV="1">
              <a:off x="5563928" y="5880937"/>
              <a:ext cx="1413631" cy="126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626661" y="5379302"/>
              <a:ext cx="800219" cy="461665"/>
            </a:xfrm>
            <a:prstGeom prst="rect">
              <a:avLst/>
            </a:prstGeom>
            <a:noFill/>
          </p:spPr>
          <p:txBody>
            <a:bodyPr wrap="none" rtlCol="0">
              <a:spAutoFit/>
            </a:bodyPr>
            <a:lstStyle/>
            <a:p>
              <a:r>
                <a:rPr lang="zh-CN" altLang="en-US" sz="2400" dirty="0"/>
                <a:t>进入</a:t>
              </a:r>
            </a:p>
          </p:txBody>
        </p:sp>
        <p:sp>
          <p:nvSpPr>
            <p:cNvPr id="16" name="文本框 15"/>
            <p:cNvSpPr txBox="1"/>
            <p:nvPr/>
          </p:nvSpPr>
          <p:spPr>
            <a:xfrm>
              <a:off x="5443732" y="5379303"/>
              <a:ext cx="1107996" cy="461665"/>
            </a:xfrm>
            <a:prstGeom prst="rect">
              <a:avLst/>
            </a:prstGeom>
            <a:noFill/>
          </p:spPr>
          <p:txBody>
            <a:bodyPr wrap="none" rtlCol="0">
              <a:spAutoFit/>
            </a:bodyPr>
            <a:lstStyle/>
            <a:p>
              <a:r>
                <a:rPr lang="zh-CN" altLang="en-US" sz="2400" dirty="0"/>
                <a:t>移动到</a:t>
              </a:r>
            </a:p>
          </p:txBody>
        </p:sp>
        <p:sp>
          <p:nvSpPr>
            <p:cNvPr id="21" name="矩形 20"/>
            <p:cNvSpPr/>
            <p:nvPr/>
          </p:nvSpPr>
          <p:spPr>
            <a:xfrm>
              <a:off x="4025231" y="5974956"/>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3"/>
            </p:cNvCxnSpPr>
            <p:nvPr/>
          </p:nvCxnSpPr>
          <p:spPr>
            <a:xfrm flipV="1">
              <a:off x="2462332" y="5880936"/>
              <a:ext cx="1035647"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1" idx="3"/>
            </p:cNvCxnSpPr>
            <p:nvPr/>
          </p:nvCxnSpPr>
          <p:spPr>
            <a:xfrm flipV="1">
              <a:off x="4961335" y="5893540"/>
              <a:ext cx="602593" cy="3122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下弧形箭头 30"/>
            <p:cNvSpPr/>
            <p:nvPr/>
          </p:nvSpPr>
          <p:spPr>
            <a:xfrm rot="5400000" flipV="1">
              <a:off x="3532707" y="5827577"/>
              <a:ext cx="538449"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下弧形箭头 31"/>
            <p:cNvSpPr/>
            <p:nvPr/>
          </p:nvSpPr>
          <p:spPr>
            <a:xfrm rot="16200000" flipV="1">
              <a:off x="4878854" y="5800240"/>
              <a:ext cx="538449"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 xmlns:p14="http://schemas.microsoft.com/office/powerpoint/2010/main" val="32001498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循环缓冲技术</a:t>
            </a:r>
          </a:p>
        </p:txBody>
      </p:sp>
      <p:sp>
        <p:nvSpPr>
          <p:cNvPr id="3" name="内容占位符 2"/>
          <p:cNvSpPr>
            <a:spLocks noGrp="1"/>
          </p:cNvSpPr>
          <p:nvPr>
            <p:ph idx="1"/>
          </p:nvPr>
        </p:nvSpPr>
        <p:spPr>
          <a:xfrm>
            <a:off x="395536" y="980728"/>
            <a:ext cx="8568952" cy="2255801"/>
          </a:xfrm>
        </p:spPr>
        <p:txBody>
          <a:bodyPr>
            <a:noAutofit/>
          </a:bodyPr>
          <a:lstStyle/>
          <a:p>
            <a:pPr>
              <a:lnSpc>
                <a:spcPct val="120000"/>
              </a:lnSpc>
              <a:spcBef>
                <a:spcPts val="600"/>
              </a:spcBef>
            </a:pPr>
            <a:r>
              <a:rPr lang="en-US" altLang="zh-CN" sz="2800" dirty="0"/>
              <a:t>OS</a:t>
            </a:r>
            <a:r>
              <a:rPr lang="zh-CN" altLang="en-US" sz="2800" dirty="0"/>
              <a:t>分配一组缓冲区，每个缓冲区有指向下个缓冲区的链接指针，构成循环缓冲</a:t>
            </a:r>
          </a:p>
          <a:p>
            <a:pPr lvl="1">
              <a:lnSpc>
                <a:spcPct val="120000"/>
              </a:lnSpc>
              <a:spcBef>
                <a:spcPts val="600"/>
              </a:spcBef>
            </a:pPr>
            <a:r>
              <a:rPr lang="zh-CN" altLang="en-US" dirty="0"/>
              <a:t>继续调节设备和进程速度不匹配问题</a:t>
            </a:r>
            <a:endParaRPr lang="en-US" altLang="zh-CN" dirty="0"/>
          </a:p>
        </p:txBody>
      </p:sp>
      <p:grpSp>
        <p:nvGrpSpPr>
          <p:cNvPr id="4" name="组合 31"/>
          <p:cNvGrpSpPr/>
          <p:nvPr/>
        </p:nvGrpSpPr>
        <p:grpSpPr>
          <a:xfrm>
            <a:off x="971600" y="2780928"/>
            <a:ext cx="7014071" cy="2697943"/>
            <a:chOff x="1158329" y="3899408"/>
            <a:chExt cx="7014071" cy="2697943"/>
          </a:xfrm>
        </p:grpSpPr>
        <p:sp>
          <p:nvSpPr>
            <p:cNvPr id="6" name="圆角矩形 5"/>
            <p:cNvSpPr/>
            <p:nvPr/>
          </p:nvSpPr>
          <p:spPr>
            <a:xfrm>
              <a:off x="3635896" y="4437112"/>
              <a:ext cx="1656184" cy="2160239"/>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516216" y="4698528"/>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58329" y="5208061"/>
              <a:ext cx="1274708" cy="461665"/>
            </a:xfrm>
            <a:prstGeom prst="rect">
              <a:avLst/>
            </a:prstGeom>
            <a:noFill/>
          </p:spPr>
          <p:txBody>
            <a:bodyPr wrap="none" rtlCol="0">
              <a:spAutoFit/>
            </a:bodyPr>
            <a:lstStyle/>
            <a:p>
              <a:r>
                <a:rPr lang="en-US" altLang="zh-CN" sz="2400" dirty="0"/>
                <a:t>I/O</a:t>
              </a:r>
              <a:r>
                <a:rPr lang="zh-CN" altLang="en-US" sz="2400" dirty="0"/>
                <a:t>设备</a:t>
              </a:r>
            </a:p>
          </p:txBody>
        </p:sp>
        <p:sp>
          <p:nvSpPr>
            <p:cNvPr id="9" name="矩形 8"/>
            <p:cNvSpPr/>
            <p:nvPr/>
          </p:nvSpPr>
          <p:spPr>
            <a:xfrm>
              <a:off x="3995936" y="4606574"/>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8264" y="5208061"/>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56102" y="3899408"/>
              <a:ext cx="1415772" cy="461665"/>
            </a:xfrm>
            <a:prstGeom prst="rect">
              <a:avLst/>
            </a:prstGeom>
            <a:noFill/>
          </p:spPr>
          <p:txBody>
            <a:bodyPr wrap="none" rtlCol="0">
              <a:spAutoFit/>
            </a:bodyPr>
            <a:lstStyle/>
            <a:p>
              <a:r>
                <a:rPr lang="zh-CN" altLang="en-US" sz="2400" dirty="0"/>
                <a:t>操作系统</a:t>
              </a:r>
            </a:p>
          </p:txBody>
        </p:sp>
        <p:sp>
          <p:nvSpPr>
            <p:cNvPr id="12" name="文本框 11"/>
            <p:cNvSpPr txBox="1"/>
            <p:nvPr/>
          </p:nvSpPr>
          <p:spPr>
            <a:xfrm>
              <a:off x="6636422" y="3903439"/>
              <a:ext cx="1415772" cy="461665"/>
            </a:xfrm>
            <a:prstGeom prst="rect">
              <a:avLst/>
            </a:prstGeom>
            <a:noFill/>
          </p:spPr>
          <p:txBody>
            <a:bodyPr wrap="none" rtlCol="0">
              <a:spAutoFit/>
            </a:bodyPr>
            <a:lstStyle/>
            <a:p>
              <a:r>
                <a:rPr lang="zh-CN" altLang="en-US" sz="2400" dirty="0"/>
                <a:t>用户进程</a:t>
              </a:r>
            </a:p>
          </p:txBody>
        </p:sp>
        <p:cxnSp>
          <p:nvCxnSpPr>
            <p:cNvPr id="14" name="直接箭头连接符 13"/>
            <p:cNvCxnSpPr>
              <a:endCxn id="10" idx="1"/>
            </p:cNvCxnSpPr>
            <p:nvPr/>
          </p:nvCxnSpPr>
          <p:spPr>
            <a:xfrm flipV="1">
              <a:off x="5534633" y="5438894"/>
              <a:ext cx="1413631" cy="126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97366" y="4937259"/>
              <a:ext cx="800219" cy="461665"/>
            </a:xfrm>
            <a:prstGeom prst="rect">
              <a:avLst/>
            </a:prstGeom>
            <a:noFill/>
          </p:spPr>
          <p:txBody>
            <a:bodyPr wrap="none" rtlCol="0">
              <a:spAutoFit/>
            </a:bodyPr>
            <a:lstStyle/>
            <a:p>
              <a:r>
                <a:rPr lang="zh-CN" altLang="en-US" sz="2400" dirty="0"/>
                <a:t>进入</a:t>
              </a:r>
            </a:p>
          </p:txBody>
        </p:sp>
        <p:sp>
          <p:nvSpPr>
            <p:cNvPr id="16" name="文本框 15"/>
            <p:cNvSpPr txBox="1"/>
            <p:nvPr/>
          </p:nvSpPr>
          <p:spPr>
            <a:xfrm>
              <a:off x="5414437" y="4937260"/>
              <a:ext cx="1107996" cy="461665"/>
            </a:xfrm>
            <a:prstGeom prst="rect">
              <a:avLst/>
            </a:prstGeom>
            <a:noFill/>
          </p:spPr>
          <p:txBody>
            <a:bodyPr wrap="none" rtlCol="0">
              <a:spAutoFit/>
            </a:bodyPr>
            <a:lstStyle/>
            <a:p>
              <a:r>
                <a:rPr lang="zh-CN" altLang="en-US" sz="2400" dirty="0"/>
                <a:t>移动到</a:t>
              </a:r>
            </a:p>
          </p:txBody>
        </p:sp>
        <p:sp>
          <p:nvSpPr>
            <p:cNvPr id="17" name="矩形 16"/>
            <p:cNvSpPr/>
            <p:nvPr/>
          </p:nvSpPr>
          <p:spPr>
            <a:xfrm>
              <a:off x="3995936" y="5146707"/>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8" idx="3"/>
            </p:cNvCxnSpPr>
            <p:nvPr/>
          </p:nvCxnSpPr>
          <p:spPr>
            <a:xfrm flipV="1">
              <a:off x="2433037" y="5438893"/>
              <a:ext cx="1035647"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995936" y="5999158"/>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155836" y="5499473"/>
              <a:ext cx="627095" cy="461665"/>
            </a:xfrm>
            <a:prstGeom prst="rect">
              <a:avLst/>
            </a:prstGeom>
            <a:noFill/>
          </p:spPr>
          <p:txBody>
            <a:bodyPr wrap="none" rtlCol="0">
              <a:spAutoFit/>
            </a:bodyPr>
            <a:lstStyle/>
            <a:p>
              <a:r>
                <a:rPr lang="en-US" altLang="zh-CN" sz="2400" dirty="0"/>
                <a:t>……</a:t>
              </a:r>
              <a:endParaRPr lang="zh-CN" altLang="en-US" sz="2400" dirty="0"/>
            </a:p>
          </p:txBody>
        </p:sp>
        <p:grpSp>
          <p:nvGrpSpPr>
            <p:cNvPr id="5" name="组合 26"/>
            <p:cNvGrpSpPr/>
            <p:nvPr/>
          </p:nvGrpSpPr>
          <p:grpSpPr>
            <a:xfrm>
              <a:off x="3453467" y="4980306"/>
              <a:ext cx="409607" cy="917173"/>
              <a:chOff x="3040332" y="5262091"/>
              <a:chExt cx="409607" cy="917173"/>
            </a:xfrm>
          </p:grpSpPr>
          <p:sp>
            <p:nvSpPr>
              <p:cNvPr id="24" name="椭圆 23"/>
              <p:cNvSpPr/>
              <p:nvPr/>
            </p:nvSpPr>
            <p:spPr>
              <a:xfrm>
                <a:off x="3040332" y="5325788"/>
                <a:ext cx="397252" cy="8090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弧形箭头 24"/>
              <p:cNvSpPr/>
              <p:nvPr/>
            </p:nvSpPr>
            <p:spPr>
              <a:xfrm rot="5400000" flipV="1">
                <a:off x="2936581" y="5665906"/>
                <a:ext cx="840117"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下弧形箭头 25"/>
              <p:cNvSpPr/>
              <p:nvPr/>
            </p:nvSpPr>
            <p:spPr>
              <a:xfrm rot="16200000" flipV="1">
                <a:off x="2720818" y="5581605"/>
                <a:ext cx="843832" cy="204804"/>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3" name="组合 27"/>
            <p:cNvGrpSpPr/>
            <p:nvPr/>
          </p:nvGrpSpPr>
          <p:grpSpPr>
            <a:xfrm>
              <a:off x="5074855" y="4960323"/>
              <a:ext cx="409607" cy="917173"/>
              <a:chOff x="3040332" y="5262091"/>
              <a:chExt cx="409607" cy="917173"/>
            </a:xfrm>
          </p:grpSpPr>
          <p:sp>
            <p:nvSpPr>
              <p:cNvPr id="29" name="椭圆 28"/>
              <p:cNvSpPr/>
              <p:nvPr/>
            </p:nvSpPr>
            <p:spPr>
              <a:xfrm>
                <a:off x="3040332" y="5325788"/>
                <a:ext cx="397252" cy="8090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弧形箭头 29"/>
              <p:cNvSpPr/>
              <p:nvPr/>
            </p:nvSpPr>
            <p:spPr>
              <a:xfrm rot="5400000" flipV="1">
                <a:off x="2936581" y="5665906"/>
                <a:ext cx="840117"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下弧形箭头 30"/>
              <p:cNvSpPr/>
              <p:nvPr/>
            </p:nvSpPr>
            <p:spPr>
              <a:xfrm rot="16200000" flipV="1">
                <a:off x="2720818" y="5581605"/>
                <a:ext cx="843832" cy="204804"/>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 xmlns:p14="http://schemas.microsoft.com/office/powerpoint/2010/main" val="6170890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硬盘的物理结构</a:t>
            </a:r>
            <a:endParaRPr lang="zh-CN" altLang="en-US" dirty="0"/>
          </a:p>
        </p:txBody>
      </p:sp>
      <p:sp>
        <p:nvSpPr>
          <p:cNvPr id="3" name="内容占位符 2"/>
          <p:cNvSpPr>
            <a:spLocks noGrp="1"/>
          </p:cNvSpPr>
          <p:nvPr>
            <p:ph idx="1"/>
          </p:nvPr>
        </p:nvSpPr>
        <p:spPr/>
        <p:txBody>
          <a:bodyPr/>
          <a:lstStyle/>
          <a:p>
            <a:endParaRPr lang="zh-CN" altLang="en-US"/>
          </a:p>
        </p:txBody>
      </p:sp>
      <p:pic>
        <p:nvPicPr>
          <p:cNvPr id="76802" name="Picture 2" descr="https://gimg2.baidu.com/image_search/src=http%3A%2F%2Fimg.mp.itc.cn%2Fq_mini%2Cc_zoom%2Cw_640%2Fupload%2F20170627%2F17bd2872cc88442291cd44b957960337_th.jpg&amp;refer=http%3A%2F%2Fimg.mp.itc.cn&amp;app=2002&amp;size=f9999,10000&amp;q=a80&amp;n=0&amp;g=0n&amp;fmt=auto?sec=1667966483&amp;t=3467d85cdb0b257453cb0f0bdae6fd61"/>
          <p:cNvPicPr>
            <a:picLocks noChangeAspect="1" noChangeArrowheads="1"/>
          </p:cNvPicPr>
          <p:nvPr/>
        </p:nvPicPr>
        <p:blipFill>
          <a:blip r:embed="rId3" cstate="print"/>
          <a:srcRect/>
          <a:stretch>
            <a:fillRect/>
          </a:stretch>
        </p:blipFill>
        <p:spPr bwMode="auto">
          <a:xfrm>
            <a:off x="395536" y="908720"/>
            <a:ext cx="8280920" cy="5256584"/>
          </a:xfrm>
          <a:prstGeom prst="rect">
            <a:avLst/>
          </a:prstGeom>
          <a:noFill/>
        </p:spPr>
      </p:pic>
      <p:sp>
        <p:nvSpPr>
          <p:cNvPr id="5" name="TextBox 4"/>
          <p:cNvSpPr txBox="1"/>
          <p:nvPr/>
        </p:nvSpPr>
        <p:spPr>
          <a:xfrm>
            <a:off x="6372200" y="5229200"/>
            <a:ext cx="2492990" cy="646331"/>
          </a:xfrm>
          <a:prstGeom prst="rect">
            <a:avLst/>
          </a:prstGeom>
          <a:noFill/>
        </p:spPr>
        <p:txBody>
          <a:bodyPr wrap="none" rtlCol="0">
            <a:spAutoFit/>
          </a:bodyPr>
          <a:lstStyle/>
          <a:p>
            <a:r>
              <a:rPr lang="zh-CN" altLang="en-US" sz="3600" b="1" dirty="0" smtClean="0"/>
              <a:t>硬盘截面图</a:t>
            </a:r>
            <a:endParaRPr lang="zh-CN" altLang="en-US" sz="36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硬盘内部结构</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gimg2.baidu.com/image_search/src=http%3A%2F%2Fi0.sinaimg.cn%2FIT%2Fcr%2F2011%2F0608%2F479254559.jpg&amp;refer=http%3A%2F%2Fi0.sinaimg.cn&amp;app=2002&amp;size=f9999,10000&amp;q=a80&amp;n=0&amp;g=0n&amp;fmt=auto?sec=1667966268&amp;t=48d2a7ef1feadac0987403d43a212006"/>
          <p:cNvPicPr>
            <a:picLocks noChangeAspect="1" noChangeArrowheads="1"/>
          </p:cNvPicPr>
          <p:nvPr/>
        </p:nvPicPr>
        <p:blipFill>
          <a:blip r:embed="rId3" cstate="print"/>
          <a:srcRect/>
          <a:stretch>
            <a:fillRect/>
          </a:stretch>
        </p:blipFill>
        <p:spPr bwMode="auto">
          <a:xfrm>
            <a:off x="323528" y="1052736"/>
            <a:ext cx="7992888" cy="558924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磁盘结构</a:t>
            </a:r>
          </a:p>
        </p:txBody>
      </p:sp>
      <p:sp>
        <p:nvSpPr>
          <p:cNvPr id="3" name="内容占位符 2"/>
          <p:cNvSpPr>
            <a:spLocks noGrp="1"/>
          </p:cNvSpPr>
          <p:nvPr>
            <p:ph idx="1"/>
          </p:nvPr>
        </p:nvSpPr>
        <p:spPr>
          <a:xfrm>
            <a:off x="4036016" y="908720"/>
            <a:ext cx="5072488" cy="5688632"/>
          </a:xfrm>
        </p:spPr>
        <p:txBody>
          <a:bodyPr>
            <a:noAutofit/>
          </a:bodyPr>
          <a:lstStyle/>
          <a:p>
            <a:pPr>
              <a:spcBef>
                <a:spcPts val="0"/>
              </a:spcBef>
            </a:pPr>
            <a:r>
              <a:rPr lang="zh-CN" altLang="en-US" sz="2800" dirty="0">
                <a:latin typeface="Times New Roman" panose="02020603050405020304" pitchFamily="18" charset="0"/>
                <a:cs typeface="Times New Roman" panose="02020603050405020304" pitchFamily="18" charset="0"/>
              </a:rPr>
              <a:t>磁盘一般由多个</a:t>
            </a:r>
            <a:r>
              <a:rPr lang="zh-CN" altLang="en-US" sz="2800" dirty="0">
                <a:solidFill>
                  <a:srgbClr val="C00000"/>
                </a:solidFill>
                <a:latin typeface="Times New Roman" panose="02020603050405020304" pitchFamily="18" charset="0"/>
                <a:cs typeface="Times New Roman" panose="02020603050405020304" pitchFamily="18" charset="0"/>
              </a:rPr>
              <a:t>盘片</a:t>
            </a:r>
            <a:r>
              <a:rPr lang="zh-CN" altLang="en-US" sz="2800" dirty="0">
                <a:latin typeface="Times New Roman" panose="02020603050405020304" pitchFamily="18" charset="0"/>
                <a:cs typeface="Times New Roman" panose="02020603050405020304" pitchFamily="18" charset="0"/>
              </a:rPr>
              <a:t>组成</a:t>
            </a:r>
            <a:endParaRPr lang="en-US" altLang="zh-CN" sz="2800" dirty="0">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每个盘片一般有两个</a:t>
            </a:r>
            <a:r>
              <a:rPr lang="zh-CN" altLang="en-US" sz="2800" dirty="0">
                <a:solidFill>
                  <a:srgbClr val="C00000"/>
                </a:solidFill>
                <a:latin typeface="Times New Roman" panose="02020603050405020304" pitchFamily="18" charset="0"/>
                <a:cs typeface="Times New Roman" panose="02020603050405020304" pitchFamily="18" charset="0"/>
              </a:rPr>
              <a:t>盘面</a:t>
            </a:r>
            <a:endParaRPr lang="en-US" altLang="zh-CN" sz="2800" dirty="0">
              <a:solidFill>
                <a:srgbClr val="C00000"/>
              </a:solidFill>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盘面包括多个同心圆结构的</a:t>
            </a:r>
            <a:r>
              <a:rPr lang="zh-CN" altLang="en-US" sz="2800" dirty="0">
                <a:solidFill>
                  <a:srgbClr val="C00000"/>
                </a:solidFill>
                <a:latin typeface="Times New Roman" panose="02020603050405020304" pitchFamily="18" charset="0"/>
                <a:cs typeface="Times New Roman" panose="02020603050405020304" pitchFamily="18" charset="0"/>
              </a:rPr>
              <a:t>磁道</a:t>
            </a:r>
            <a:r>
              <a:rPr lang="zh-CN" altLang="en-US" sz="2800" dirty="0">
                <a:latin typeface="Times New Roman" panose="02020603050405020304" pitchFamily="18" charset="0"/>
                <a:cs typeface="Times New Roman" panose="02020603050405020304" pitchFamily="18" charset="0"/>
              </a:rPr>
              <a:t>，不同盘面上位于相同位置的磁道构成</a:t>
            </a:r>
            <a:r>
              <a:rPr lang="zh-CN" altLang="en-US" sz="2800" dirty="0">
                <a:solidFill>
                  <a:srgbClr val="C00000"/>
                </a:solidFill>
                <a:latin typeface="Times New Roman" panose="02020603050405020304" pitchFamily="18" charset="0"/>
                <a:cs typeface="Times New Roman" panose="02020603050405020304" pitchFamily="18" charset="0"/>
              </a:rPr>
              <a:t>柱面</a:t>
            </a:r>
            <a:endParaRPr lang="en-US" altLang="zh-CN" sz="2800" dirty="0">
              <a:solidFill>
                <a:srgbClr val="C00000"/>
              </a:solidFill>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每个磁道分为固定多个</a:t>
            </a:r>
            <a:r>
              <a:rPr lang="zh-CN" altLang="en-US" sz="2800" dirty="0">
                <a:solidFill>
                  <a:srgbClr val="C00000"/>
                </a:solidFill>
                <a:latin typeface="Times New Roman" panose="02020603050405020304" pitchFamily="18" charset="0"/>
                <a:cs typeface="Times New Roman" panose="02020603050405020304" pitchFamily="18" charset="0"/>
              </a:rPr>
              <a:t>扇区</a:t>
            </a:r>
            <a:r>
              <a:rPr lang="zh-CN" altLang="en-US" sz="2800" dirty="0">
                <a:latin typeface="Times New Roman" panose="02020603050405020304" pitchFamily="18" charset="0"/>
                <a:cs typeface="Times New Roman" panose="02020603050405020304" pitchFamily="18" charset="0"/>
              </a:rPr>
              <a:t>，相邻扇区组合成</a:t>
            </a:r>
            <a:r>
              <a:rPr lang="zh-CN" altLang="en-US" sz="2800" dirty="0">
                <a:solidFill>
                  <a:srgbClr val="C00000"/>
                </a:solidFill>
                <a:latin typeface="Times New Roman" panose="02020603050405020304" pitchFamily="18" charset="0"/>
                <a:cs typeface="Times New Roman" panose="02020603050405020304" pitchFamily="18" charset="0"/>
              </a:rPr>
              <a:t>簇</a:t>
            </a:r>
            <a:endParaRPr lang="en-US" altLang="zh-CN" sz="2800" dirty="0">
              <a:solidFill>
                <a:srgbClr val="C00000"/>
              </a:solidFill>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物理块地址</a:t>
            </a:r>
            <a:endParaRPr lang="en-US" altLang="zh-CN" sz="2800" dirty="0">
              <a:latin typeface="Times New Roman" panose="02020603050405020304" pitchFamily="18" charset="0"/>
              <a:cs typeface="Times New Roman" panose="02020603050405020304" pitchFamily="18" charset="0"/>
            </a:endParaRPr>
          </a:p>
          <a:p>
            <a:pPr marL="907542" lvl="1" indent="-514350">
              <a:spcBef>
                <a:spcPts val="0"/>
              </a:spcBef>
              <a:buFont typeface="+mj-lt"/>
              <a:buAutoNum type="arabicPeriod"/>
            </a:pPr>
            <a:r>
              <a:rPr lang="zh-CN" altLang="en-US" dirty="0">
                <a:latin typeface="Times New Roman" panose="02020603050405020304" pitchFamily="18" charset="0"/>
                <a:cs typeface="Times New Roman" panose="02020603050405020304" pitchFamily="18" charset="0"/>
              </a:rPr>
              <a:t>柱面号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磁头号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扇区号</a:t>
            </a:r>
            <a:endParaRPr lang="en-US" altLang="zh-CN" dirty="0">
              <a:latin typeface="Times New Roman" panose="02020603050405020304" pitchFamily="18" charset="0"/>
              <a:cs typeface="Times New Roman" panose="02020603050405020304" pitchFamily="18" charset="0"/>
            </a:endParaRPr>
          </a:p>
          <a:p>
            <a:pPr marL="907542" lvl="1" indent="-514350">
              <a:spcBef>
                <a:spcPts val="0"/>
              </a:spcBef>
              <a:buFont typeface="+mj-lt"/>
              <a:buAutoNum type="arabicPeriod"/>
            </a:pP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面</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道</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扇区：面指磁头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不是柱面</a:t>
            </a:r>
            <a:endParaRPr lang="en-US" altLang="zh-CN" dirty="0">
              <a:latin typeface="Times New Roman" panose="02020603050405020304" pitchFamily="18" charset="0"/>
              <a:cs typeface="Times New Roman" panose="02020603050405020304" pitchFamily="18" charset="0"/>
            </a:endParaRPr>
          </a:p>
        </p:txBody>
      </p:sp>
      <p:grpSp>
        <p:nvGrpSpPr>
          <p:cNvPr id="4" name="Group 4"/>
          <p:cNvGrpSpPr>
            <a:grpSpLocks/>
          </p:cNvGrpSpPr>
          <p:nvPr/>
        </p:nvGrpSpPr>
        <p:grpSpPr bwMode="auto">
          <a:xfrm>
            <a:off x="0" y="980728"/>
            <a:ext cx="3856505" cy="4763353"/>
            <a:chOff x="3780" y="5515"/>
            <a:chExt cx="5271" cy="4982"/>
          </a:xfrm>
        </p:grpSpPr>
        <p:sp>
          <p:nvSpPr>
            <p:cNvPr id="5" name="Line 5"/>
            <p:cNvSpPr>
              <a:spLocks noChangeShapeType="1"/>
            </p:cNvSpPr>
            <p:nvPr/>
          </p:nvSpPr>
          <p:spPr bwMode="auto">
            <a:xfrm>
              <a:off x="7056" y="10026"/>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6" name="Line 6"/>
            <p:cNvSpPr>
              <a:spLocks noChangeShapeType="1"/>
            </p:cNvSpPr>
            <p:nvPr/>
          </p:nvSpPr>
          <p:spPr bwMode="auto">
            <a:xfrm>
              <a:off x="7056" y="8934"/>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7" name="Line 7"/>
            <p:cNvSpPr>
              <a:spLocks noChangeShapeType="1"/>
            </p:cNvSpPr>
            <p:nvPr/>
          </p:nvSpPr>
          <p:spPr bwMode="auto">
            <a:xfrm>
              <a:off x="7056" y="7842"/>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8" name="AutoShape 8"/>
            <p:cNvSpPr>
              <a:spLocks noChangeArrowheads="1"/>
            </p:cNvSpPr>
            <p:nvPr/>
          </p:nvSpPr>
          <p:spPr bwMode="auto">
            <a:xfrm>
              <a:off x="4221" y="7374"/>
              <a:ext cx="3780" cy="62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9" name="Line 9"/>
            <p:cNvSpPr>
              <a:spLocks noChangeShapeType="1"/>
            </p:cNvSpPr>
            <p:nvPr/>
          </p:nvSpPr>
          <p:spPr bwMode="auto">
            <a:xfrm>
              <a:off x="6111" y="7218"/>
              <a:ext cx="0" cy="468"/>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0" name="Line 10"/>
            <p:cNvSpPr>
              <a:spLocks noChangeShapeType="1"/>
            </p:cNvSpPr>
            <p:nvPr/>
          </p:nvSpPr>
          <p:spPr bwMode="auto">
            <a:xfrm flipH="1">
              <a:off x="6111" y="10182"/>
              <a:ext cx="0" cy="312"/>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1" name="AutoShape 11"/>
            <p:cNvSpPr>
              <a:spLocks noChangeArrowheads="1"/>
            </p:cNvSpPr>
            <p:nvPr/>
          </p:nvSpPr>
          <p:spPr bwMode="auto">
            <a:xfrm>
              <a:off x="4221" y="9558"/>
              <a:ext cx="3780" cy="62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12" name="AutoShape 12"/>
            <p:cNvSpPr>
              <a:spLocks noChangeArrowheads="1"/>
            </p:cNvSpPr>
            <p:nvPr/>
          </p:nvSpPr>
          <p:spPr bwMode="auto">
            <a:xfrm>
              <a:off x="4221" y="8466"/>
              <a:ext cx="3780" cy="62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13" name="Line 13"/>
            <p:cNvSpPr>
              <a:spLocks noChangeShapeType="1"/>
            </p:cNvSpPr>
            <p:nvPr/>
          </p:nvSpPr>
          <p:spPr bwMode="auto">
            <a:xfrm>
              <a:off x="6111" y="7998"/>
              <a:ext cx="0" cy="780"/>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4" name="Line 14"/>
            <p:cNvSpPr>
              <a:spLocks noChangeShapeType="1"/>
            </p:cNvSpPr>
            <p:nvPr/>
          </p:nvSpPr>
          <p:spPr bwMode="auto">
            <a:xfrm>
              <a:off x="6111" y="9090"/>
              <a:ext cx="0" cy="780"/>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5" name="Line 15"/>
            <p:cNvSpPr>
              <a:spLocks noChangeShapeType="1"/>
            </p:cNvSpPr>
            <p:nvPr/>
          </p:nvSpPr>
          <p:spPr bwMode="auto">
            <a:xfrm>
              <a:off x="7056" y="7530"/>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6" name="Line 16"/>
            <p:cNvSpPr>
              <a:spLocks noChangeShapeType="1"/>
            </p:cNvSpPr>
            <p:nvPr/>
          </p:nvSpPr>
          <p:spPr bwMode="auto">
            <a:xfrm>
              <a:off x="7056" y="8622"/>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7" name="Line 17"/>
            <p:cNvSpPr>
              <a:spLocks noChangeShapeType="1"/>
            </p:cNvSpPr>
            <p:nvPr/>
          </p:nvSpPr>
          <p:spPr bwMode="auto">
            <a:xfrm>
              <a:off x="7056" y="9714"/>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8" name="Line 18"/>
            <p:cNvSpPr>
              <a:spLocks noChangeShapeType="1"/>
            </p:cNvSpPr>
            <p:nvPr/>
          </p:nvSpPr>
          <p:spPr bwMode="auto">
            <a:xfrm>
              <a:off x="7056" y="7530"/>
              <a:ext cx="0" cy="15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9" name="Line 19"/>
            <p:cNvSpPr>
              <a:spLocks noChangeShapeType="1"/>
            </p:cNvSpPr>
            <p:nvPr/>
          </p:nvSpPr>
          <p:spPr bwMode="auto">
            <a:xfrm>
              <a:off x="7056" y="8622"/>
              <a:ext cx="0" cy="15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0" name="Line 20"/>
            <p:cNvSpPr>
              <a:spLocks noChangeShapeType="1"/>
            </p:cNvSpPr>
            <p:nvPr/>
          </p:nvSpPr>
          <p:spPr bwMode="auto">
            <a:xfrm>
              <a:off x="7056" y="9714"/>
              <a:ext cx="0" cy="15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1" name="Line 21"/>
            <p:cNvSpPr>
              <a:spLocks noChangeShapeType="1"/>
            </p:cNvSpPr>
            <p:nvPr/>
          </p:nvSpPr>
          <p:spPr bwMode="auto">
            <a:xfrm>
              <a:off x="9051" y="7221"/>
              <a:ext cx="0" cy="3276"/>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2" name="Line 22"/>
            <p:cNvSpPr>
              <a:spLocks noChangeShapeType="1"/>
            </p:cNvSpPr>
            <p:nvPr/>
          </p:nvSpPr>
          <p:spPr bwMode="auto">
            <a:xfrm>
              <a:off x="5166" y="7686"/>
              <a:ext cx="0" cy="2184"/>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3" name="Line 23"/>
            <p:cNvSpPr>
              <a:spLocks noChangeShapeType="1"/>
            </p:cNvSpPr>
            <p:nvPr/>
          </p:nvSpPr>
          <p:spPr bwMode="auto">
            <a:xfrm>
              <a:off x="7056" y="7686"/>
              <a:ext cx="0" cy="2184"/>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4" name="AutoShape 24"/>
            <p:cNvSpPr>
              <a:spLocks noChangeArrowheads="1"/>
            </p:cNvSpPr>
            <p:nvPr/>
          </p:nvSpPr>
          <p:spPr bwMode="auto">
            <a:xfrm>
              <a:off x="6027" y="6355"/>
              <a:ext cx="485" cy="551"/>
            </a:xfrm>
            <a:prstGeom prst="wedgeRectCallout">
              <a:avLst>
                <a:gd name="adj1" fmla="val -32517"/>
                <a:gd name="adj2" fmla="val 11429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轴</a:t>
              </a:r>
            </a:p>
          </p:txBody>
        </p:sp>
        <p:sp>
          <p:nvSpPr>
            <p:cNvPr id="25" name="AutoShape 25"/>
            <p:cNvSpPr>
              <a:spLocks noChangeArrowheads="1"/>
            </p:cNvSpPr>
            <p:nvPr/>
          </p:nvSpPr>
          <p:spPr bwMode="auto">
            <a:xfrm>
              <a:off x="3831" y="6129"/>
              <a:ext cx="630" cy="966"/>
            </a:xfrm>
            <a:prstGeom prst="wedgeRectCallout">
              <a:avLst>
                <a:gd name="adj1" fmla="val -26526"/>
                <a:gd name="adj2" fmla="val 11214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盘片组</a:t>
              </a:r>
            </a:p>
          </p:txBody>
        </p:sp>
        <p:sp>
          <p:nvSpPr>
            <p:cNvPr id="26" name="AutoShape 26"/>
            <p:cNvSpPr>
              <a:spLocks noChangeArrowheads="1"/>
            </p:cNvSpPr>
            <p:nvPr/>
          </p:nvSpPr>
          <p:spPr bwMode="auto">
            <a:xfrm>
              <a:off x="8476" y="5824"/>
              <a:ext cx="575" cy="1109"/>
            </a:xfrm>
            <a:prstGeom prst="wedgeRectCallout">
              <a:avLst>
                <a:gd name="adj1" fmla="val 53282"/>
                <a:gd name="adj2" fmla="val 77890"/>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移动</a:t>
              </a:r>
            </a:p>
            <a:p>
              <a:pPr algn="ctr" eaLnBrk="0" hangingPunct="0"/>
              <a:r>
                <a:rPr lang="zh-CN" altLang="en-US" sz="2000" b="1" dirty="0">
                  <a:latin typeface="黑体" panose="02010609060101010101" pitchFamily="49" charset="-122"/>
                  <a:ea typeface="黑体" panose="02010609060101010101" pitchFamily="49" charset="-122"/>
                </a:rPr>
                <a:t>臂</a:t>
              </a:r>
            </a:p>
          </p:txBody>
        </p:sp>
        <p:sp>
          <p:nvSpPr>
            <p:cNvPr id="27" name="AutoShape 27"/>
            <p:cNvSpPr>
              <a:spLocks/>
            </p:cNvSpPr>
            <p:nvPr/>
          </p:nvSpPr>
          <p:spPr bwMode="auto">
            <a:xfrm>
              <a:off x="3780" y="7686"/>
              <a:ext cx="336" cy="2184"/>
            </a:xfrm>
            <a:prstGeom prst="leftBrace">
              <a:avLst>
                <a:gd name="adj1" fmla="val 62857"/>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28" name="AutoShape 28"/>
            <p:cNvSpPr>
              <a:spLocks noChangeArrowheads="1"/>
            </p:cNvSpPr>
            <p:nvPr/>
          </p:nvSpPr>
          <p:spPr bwMode="auto">
            <a:xfrm>
              <a:off x="7197" y="5515"/>
              <a:ext cx="594" cy="1418"/>
            </a:xfrm>
            <a:prstGeom prst="wedgeRectCallout">
              <a:avLst>
                <a:gd name="adj1" fmla="val -70702"/>
                <a:gd name="adj2" fmla="val 99554"/>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读写</a:t>
              </a:r>
            </a:p>
            <a:p>
              <a:pPr algn="ctr" eaLnBrk="0" hangingPunct="0"/>
              <a:r>
                <a:rPr lang="zh-CN" altLang="en-US" sz="2000" b="1" dirty="0">
                  <a:latin typeface="黑体" panose="02010609060101010101" pitchFamily="49" charset="-122"/>
                  <a:ea typeface="黑体" panose="02010609060101010101" pitchFamily="49" charset="-122"/>
                </a:rPr>
                <a:t>磁头</a:t>
              </a:r>
            </a:p>
          </p:txBody>
        </p:sp>
        <p:sp>
          <p:nvSpPr>
            <p:cNvPr id="29" name="AutoShape 29"/>
            <p:cNvSpPr>
              <a:spLocks noChangeArrowheads="1"/>
            </p:cNvSpPr>
            <p:nvPr/>
          </p:nvSpPr>
          <p:spPr bwMode="auto">
            <a:xfrm>
              <a:off x="5146" y="6129"/>
              <a:ext cx="467" cy="804"/>
            </a:xfrm>
            <a:prstGeom prst="wedgeRectCallout">
              <a:avLst>
                <a:gd name="adj1" fmla="val 61878"/>
                <a:gd name="adj2" fmla="val 12410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磁道</a:t>
              </a:r>
            </a:p>
          </p:txBody>
        </p:sp>
        <p:sp>
          <p:nvSpPr>
            <p:cNvPr id="30" name="AutoShape 30"/>
            <p:cNvSpPr>
              <a:spLocks noChangeArrowheads="1"/>
            </p:cNvSpPr>
            <p:nvPr/>
          </p:nvSpPr>
          <p:spPr bwMode="auto">
            <a:xfrm>
              <a:off x="7791" y="7936"/>
              <a:ext cx="565" cy="600"/>
            </a:xfrm>
            <a:prstGeom prst="wedgeRectCallout">
              <a:avLst>
                <a:gd name="adj1" fmla="val -152722"/>
                <a:gd name="adj2" fmla="val -10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a:latin typeface="黑体" panose="02010609060101010101" pitchFamily="49" charset="-122"/>
                  <a:ea typeface="黑体" panose="02010609060101010101" pitchFamily="49" charset="-122"/>
                </a:rPr>
                <a:t>柱面</a:t>
              </a:r>
            </a:p>
          </p:txBody>
        </p:sp>
      </p:grpSp>
    </p:spTree>
    <p:extLst>
      <p:ext uri="{BB962C8B-B14F-4D97-AF65-F5344CB8AC3E}">
        <p14:creationId xmlns="" xmlns:p14="http://schemas.microsoft.com/office/powerpoint/2010/main" val="3005776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098"/>
          <p:cNvSpPr>
            <a:spLocks noGrp="1" noChangeArrowheads="1"/>
          </p:cNvSpPr>
          <p:nvPr>
            <p:ph type="title"/>
          </p:nvPr>
        </p:nvSpPr>
        <p:spPr>
          <a:xfrm>
            <a:off x="539552" y="0"/>
            <a:ext cx="7772400" cy="1143000"/>
          </a:xfrm>
        </p:spPr>
        <p:txBody>
          <a:bodyPr/>
          <a:lstStyle/>
          <a:p>
            <a:pPr eaLnBrk="1" hangingPunct="1"/>
            <a:r>
              <a:rPr lang="zh-CN" altLang="en-US" sz="4000" dirty="0" smtClean="0">
                <a:latin typeface="华文新魏" pitchFamily="2" charset="-122"/>
                <a:ea typeface="华文新魏" pitchFamily="2" charset="-122"/>
              </a:rPr>
              <a:t>作业调度和低级调度算法</a:t>
            </a:r>
          </a:p>
        </p:txBody>
      </p:sp>
      <p:sp>
        <p:nvSpPr>
          <p:cNvPr id="22531" name="Rectangle 4099"/>
          <p:cNvSpPr>
            <a:spLocks noGrp="1" noChangeArrowheads="1"/>
          </p:cNvSpPr>
          <p:nvPr>
            <p:ph type="body" idx="1"/>
          </p:nvPr>
        </p:nvSpPr>
        <p:spPr>
          <a:xfrm>
            <a:off x="395288" y="908050"/>
            <a:ext cx="8424862" cy="5949950"/>
          </a:xfrm>
        </p:spPr>
        <p:txBody>
          <a:bodyPr/>
          <a:lstStyle/>
          <a:p>
            <a:pPr algn="just" eaLnBrk="1" hangingPunct="1">
              <a:lnSpc>
                <a:spcPct val="90000"/>
              </a:lnSpc>
              <a:buFontTx/>
              <a:buNone/>
            </a:pPr>
            <a:r>
              <a:rPr lang="en-US" altLang="zh-CN" sz="2800"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1.</a:t>
            </a:r>
            <a:r>
              <a:rPr lang="zh-CN" altLang="en-US" dirty="0" smtClean="0">
                <a:solidFill>
                  <a:srgbClr val="FF0000"/>
                </a:solidFill>
                <a:latin typeface="华文新魏" pitchFamily="2" charset="-122"/>
                <a:ea typeface="华文新魏" pitchFamily="2" charset="-122"/>
              </a:rPr>
              <a:t>先来先服务算法</a:t>
            </a:r>
          </a:p>
          <a:p>
            <a:pPr algn="just" eaLnBrk="1" hangingPunct="1">
              <a:lnSpc>
                <a:spcPct val="90000"/>
              </a:lnSpc>
            </a:pPr>
            <a:r>
              <a:rPr lang="zh-CN" altLang="en-US" sz="2500" dirty="0" smtClean="0">
                <a:latin typeface="华文新魏" pitchFamily="2" charset="-122"/>
                <a:ea typeface="华文新魏" pitchFamily="2" charset="-122"/>
              </a:rPr>
              <a:t>先来先服务是按照作业进入系统后备队列的先后次序来挑选作业，先进入系统的作业优先被挑选进入内存。 </a:t>
            </a:r>
          </a:p>
          <a:p>
            <a:pPr algn="just" eaLnBrk="1" hangingPunct="1">
              <a:lnSpc>
                <a:spcPct val="90000"/>
              </a:lnSpc>
            </a:pPr>
            <a:r>
              <a:rPr lang="zh-CN" altLang="en-US" sz="2500" dirty="0" smtClean="0">
                <a:latin typeface="华文新魏" pitchFamily="2" charset="-122"/>
                <a:ea typeface="华文新魏" pitchFamily="2" charset="-122"/>
              </a:rPr>
              <a:t>三个作业同时到达系统并立即进入调度：作业名</a:t>
            </a:r>
            <a:r>
              <a:rPr lang="en-US" altLang="zh-CN" sz="2500" dirty="0" smtClean="0">
                <a:latin typeface="华文新魏" pitchFamily="2" charset="-122"/>
                <a:ea typeface="华文新魏" pitchFamily="2" charset="-122"/>
              </a:rPr>
              <a:t>/</a:t>
            </a:r>
            <a:r>
              <a:rPr lang="zh-CN" altLang="en-US" sz="2500" dirty="0" smtClean="0">
                <a:latin typeface="华文新魏" pitchFamily="2" charset="-122"/>
                <a:ea typeface="华文新魏" pitchFamily="2" charset="-122"/>
              </a:rPr>
              <a:t>所需</a:t>
            </a:r>
            <a:r>
              <a:rPr lang="en-US" altLang="zh-CN" sz="2500" dirty="0" smtClean="0">
                <a:latin typeface="华文新魏" pitchFamily="2" charset="-122"/>
                <a:ea typeface="华文新魏" pitchFamily="2" charset="-122"/>
              </a:rPr>
              <a:t>CPU</a:t>
            </a:r>
            <a:r>
              <a:rPr lang="zh-CN" altLang="en-US" sz="2500" dirty="0" smtClean="0">
                <a:latin typeface="华文新魏" pitchFamily="2" charset="-122"/>
                <a:ea typeface="华文新魏" pitchFamily="2" charset="-122"/>
              </a:rPr>
              <a:t>时间</a:t>
            </a:r>
            <a:r>
              <a:rPr lang="en-US" altLang="zh-CN" sz="2500" dirty="0" smtClean="0">
                <a:latin typeface="华文新魏" pitchFamily="2" charset="-122"/>
                <a:ea typeface="华文新魏" pitchFamily="2" charset="-122"/>
              </a:rPr>
              <a:t>:</a:t>
            </a:r>
            <a:r>
              <a:rPr lang="zh-CN" altLang="en-US" sz="2500" dirty="0" smtClean="0">
                <a:latin typeface="华文新魏" pitchFamily="2" charset="-122"/>
                <a:ea typeface="华文新魏" pitchFamily="2" charset="-122"/>
              </a:rPr>
              <a:t>作业</a:t>
            </a:r>
            <a:r>
              <a:rPr lang="en-US" altLang="zh-CN" sz="2500" dirty="0" smtClean="0">
                <a:latin typeface="华文新魏" pitchFamily="2" charset="-122"/>
                <a:ea typeface="华文新魏" pitchFamily="2" charset="-122"/>
              </a:rPr>
              <a:t>1/28</a:t>
            </a:r>
            <a:r>
              <a:rPr lang="zh-CN" altLang="en-US" sz="2500" dirty="0" smtClean="0">
                <a:latin typeface="华文新魏" pitchFamily="2" charset="-122"/>
                <a:ea typeface="华文新魏" pitchFamily="2" charset="-122"/>
              </a:rPr>
              <a:t>，作业</a:t>
            </a:r>
            <a:r>
              <a:rPr lang="en-US" altLang="zh-CN" sz="2500" dirty="0" smtClean="0">
                <a:latin typeface="华文新魏" pitchFamily="2" charset="-122"/>
                <a:ea typeface="华文新魏" pitchFamily="2" charset="-122"/>
              </a:rPr>
              <a:t>2/9</a:t>
            </a:r>
            <a:r>
              <a:rPr lang="zh-CN" altLang="en-US" sz="2500" dirty="0" smtClean="0">
                <a:latin typeface="华文新魏" pitchFamily="2" charset="-122"/>
                <a:ea typeface="华文新魏" pitchFamily="2" charset="-122"/>
              </a:rPr>
              <a:t>，作业</a:t>
            </a:r>
            <a:r>
              <a:rPr lang="en-US" altLang="zh-CN" sz="2500" dirty="0" smtClean="0">
                <a:latin typeface="华文新魏" pitchFamily="2" charset="-122"/>
                <a:ea typeface="华文新魏" pitchFamily="2" charset="-122"/>
              </a:rPr>
              <a:t>3/3</a:t>
            </a:r>
            <a:r>
              <a:rPr lang="zh-CN" altLang="en-US" sz="2500" dirty="0" smtClean="0">
                <a:latin typeface="华文新魏" pitchFamily="2" charset="-122"/>
                <a:ea typeface="华文新魏" pitchFamily="2" charset="-122"/>
              </a:rPr>
              <a:t>。采用</a:t>
            </a:r>
            <a:r>
              <a:rPr lang="en-US" altLang="zh-CN" sz="2500" dirty="0" smtClean="0">
                <a:latin typeface="华文新魏" pitchFamily="2" charset="-122"/>
                <a:ea typeface="华文新魏" pitchFamily="2" charset="-122"/>
              </a:rPr>
              <a:t>FCFS</a:t>
            </a:r>
            <a:r>
              <a:rPr lang="zh-CN" altLang="en-US" sz="2500" dirty="0" smtClean="0">
                <a:latin typeface="华文新魏" pitchFamily="2" charset="-122"/>
                <a:ea typeface="华文新魏" pitchFamily="2" charset="-122"/>
              </a:rPr>
              <a:t>算法，</a:t>
            </a:r>
            <a:r>
              <a:rPr lang="zh-CN" altLang="en-US" sz="2500" dirty="0" smtClean="0">
                <a:solidFill>
                  <a:srgbClr val="FF0000"/>
                </a:solidFill>
                <a:latin typeface="华文新魏" pitchFamily="2" charset="-122"/>
                <a:ea typeface="华文新魏" pitchFamily="2" charset="-122"/>
              </a:rPr>
              <a:t>平均作业周转时间</a:t>
            </a:r>
            <a:r>
              <a:rPr lang="zh-CN" altLang="en-US" sz="2500" dirty="0" smtClean="0">
                <a:latin typeface="华文新魏" pitchFamily="2" charset="-122"/>
                <a:ea typeface="华文新魏" pitchFamily="2" charset="-122"/>
              </a:rPr>
              <a:t>为</a:t>
            </a:r>
            <a:r>
              <a:rPr lang="en-US" altLang="zh-CN" sz="2500" dirty="0" smtClean="0">
                <a:latin typeface="华文新魏" pitchFamily="2" charset="-122"/>
                <a:ea typeface="华文新魏" pitchFamily="2" charset="-122"/>
              </a:rPr>
              <a:t>(28+37+40)/3=35</a:t>
            </a:r>
            <a:r>
              <a:rPr lang="zh-CN" altLang="en-US" sz="2500" dirty="0" smtClean="0">
                <a:latin typeface="华文新魏" pitchFamily="2" charset="-122"/>
                <a:ea typeface="华文新魏" pitchFamily="2" charset="-122"/>
              </a:rPr>
              <a:t>。</a:t>
            </a:r>
          </a:p>
          <a:p>
            <a:pPr eaLnBrk="1" hangingPunct="1">
              <a:lnSpc>
                <a:spcPct val="90000"/>
              </a:lnSpc>
              <a:spcBef>
                <a:spcPct val="50000"/>
              </a:spcBef>
              <a:buFontTx/>
              <a:buNone/>
            </a:pPr>
            <a:r>
              <a:rPr lang="en-US" altLang="zh-CN" sz="2500" dirty="0" smtClean="0">
                <a:ea typeface="华文新魏" pitchFamily="2" charset="-122"/>
              </a:rPr>
              <a:t>•</a:t>
            </a:r>
            <a:r>
              <a:rPr lang="en-US" altLang="zh-CN" sz="2500" dirty="0" smtClean="0">
                <a:latin typeface="华文新魏" pitchFamily="2" charset="-122"/>
                <a:ea typeface="华文新魏" pitchFamily="2" charset="-122"/>
              </a:rPr>
              <a:t> </a:t>
            </a:r>
            <a:r>
              <a:rPr lang="zh-CN" altLang="en-US" sz="2500" dirty="0" smtClean="0">
                <a:latin typeface="华文新魏" pitchFamily="2" charset="-122"/>
                <a:ea typeface="华文新魏" pitchFamily="2" charset="-122"/>
              </a:rPr>
              <a:t>若三个作业提交顺序改为作业</a:t>
            </a:r>
            <a:r>
              <a:rPr lang="en-US" altLang="zh-CN" sz="2500" dirty="0" smtClean="0">
                <a:latin typeface="华文新魏" pitchFamily="2" charset="-122"/>
                <a:ea typeface="华文新魏" pitchFamily="2" charset="-122"/>
              </a:rPr>
              <a:t>2</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1</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3</a:t>
            </a:r>
            <a:r>
              <a:rPr lang="zh-CN" altLang="en-US" sz="2500" dirty="0" smtClean="0">
                <a:latin typeface="华文新魏" pitchFamily="2" charset="-122"/>
                <a:ea typeface="华文新魏" pitchFamily="2" charset="-122"/>
              </a:rPr>
              <a:t>，</a:t>
            </a:r>
            <a:r>
              <a:rPr lang="zh-CN" altLang="en-US" sz="2500" dirty="0" smtClean="0">
                <a:solidFill>
                  <a:srgbClr val="FF0000"/>
                </a:solidFill>
                <a:latin typeface="华文新魏" pitchFamily="2" charset="-122"/>
                <a:ea typeface="华文新魏" pitchFamily="2" charset="-122"/>
              </a:rPr>
              <a:t>平均作业周转时间</a:t>
            </a:r>
            <a:r>
              <a:rPr lang="zh-CN" altLang="en-US" sz="2500" dirty="0" smtClean="0">
                <a:latin typeface="华文新魏" pitchFamily="2" charset="-122"/>
                <a:ea typeface="华文新魏" pitchFamily="2" charset="-122"/>
              </a:rPr>
              <a:t>约为</a:t>
            </a:r>
            <a:r>
              <a:rPr lang="en-US" altLang="zh-CN" sz="2500" dirty="0" smtClean="0">
                <a:latin typeface="华文新魏" pitchFamily="2" charset="-122"/>
                <a:ea typeface="华文新魏" pitchFamily="2" charset="-122"/>
              </a:rPr>
              <a:t>(9+37+40)/3=29</a:t>
            </a:r>
            <a:r>
              <a:rPr lang="zh-CN" altLang="en-US" sz="2500" dirty="0" smtClean="0">
                <a:latin typeface="华文新魏" pitchFamily="2" charset="-122"/>
                <a:ea typeface="华文新魏" pitchFamily="2" charset="-122"/>
              </a:rPr>
              <a:t>。</a:t>
            </a:r>
          </a:p>
          <a:p>
            <a:pPr eaLnBrk="1" hangingPunct="1">
              <a:lnSpc>
                <a:spcPct val="90000"/>
              </a:lnSpc>
              <a:spcBef>
                <a:spcPct val="50000"/>
              </a:spcBef>
            </a:pPr>
            <a:r>
              <a:rPr lang="zh-CN" altLang="en-US" sz="2500" dirty="0" smtClean="0">
                <a:latin typeface="华文新魏" pitchFamily="2" charset="-122"/>
                <a:ea typeface="华文新魏" pitchFamily="2" charset="-122"/>
              </a:rPr>
              <a:t>若三个作业提交顺序改为作业</a:t>
            </a:r>
            <a:r>
              <a:rPr lang="en-US" altLang="zh-CN" sz="2500" dirty="0" smtClean="0">
                <a:latin typeface="华文新魏" pitchFamily="2" charset="-122"/>
                <a:ea typeface="华文新魏" pitchFamily="2" charset="-122"/>
              </a:rPr>
              <a:t>3</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2</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1</a:t>
            </a:r>
            <a:r>
              <a:rPr lang="zh-CN" altLang="en-US" sz="2500" dirty="0" smtClean="0">
                <a:latin typeface="华文新魏" pitchFamily="2" charset="-122"/>
                <a:ea typeface="华文新魏" pitchFamily="2" charset="-122"/>
              </a:rPr>
              <a:t>，平均作业周转时间约为</a:t>
            </a:r>
            <a:r>
              <a:rPr lang="en-US" altLang="zh-CN" sz="2500" dirty="0" smtClean="0">
                <a:latin typeface="华文新魏" pitchFamily="2" charset="-122"/>
                <a:ea typeface="华文新魏" pitchFamily="2" charset="-122"/>
              </a:rPr>
              <a:t>18</a:t>
            </a:r>
            <a:r>
              <a:rPr lang="zh-CN" altLang="en-US" sz="2500" dirty="0" smtClean="0">
                <a:latin typeface="华文新魏" pitchFamily="2" charset="-122"/>
                <a:ea typeface="华文新魏" pitchFamily="2" charset="-122"/>
              </a:rPr>
              <a:t>。</a:t>
            </a:r>
          </a:p>
          <a:p>
            <a:pPr eaLnBrk="1" hangingPunct="1">
              <a:lnSpc>
                <a:spcPct val="90000"/>
              </a:lnSpc>
              <a:spcBef>
                <a:spcPct val="50000"/>
              </a:spcBef>
              <a:buFontTx/>
              <a:buNone/>
            </a:pPr>
            <a:r>
              <a:rPr lang="zh-CN" altLang="en-US" sz="2500" dirty="0" smtClean="0">
                <a:latin typeface="华文新魏" pitchFamily="2" charset="-122"/>
                <a:ea typeface="华文新魏" pitchFamily="2" charset="-122"/>
              </a:rPr>
              <a:t>  </a:t>
            </a:r>
            <a:r>
              <a:rPr lang="en-US" altLang="zh-CN" sz="2500" dirty="0" smtClean="0">
                <a:latin typeface="华文新魏" pitchFamily="2" charset="-122"/>
                <a:ea typeface="华文新魏" pitchFamily="2" charset="-122"/>
              </a:rPr>
              <a:t>FCFS</a:t>
            </a:r>
            <a:r>
              <a:rPr lang="zh-CN" altLang="en-US" sz="2500" dirty="0" smtClean="0">
                <a:latin typeface="华文新魏" pitchFamily="2" charset="-122"/>
                <a:ea typeface="华文新魏" pitchFamily="2" charset="-122"/>
              </a:rPr>
              <a:t>调度算法的平均作业周转时间与作业提交的顺序有关。</a:t>
            </a:r>
          </a:p>
          <a:p>
            <a:pPr algn="just" eaLnBrk="1" hangingPunct="1">
              <a:lnSpc>
                <a:spcPct val="90000"/>
              </a:lnSpc>
            </a:pPr>
            <a:endParaRPr lang="zh-CN" altLang="en-US" sz="2500" dirty="0" smtClean="0">
              <a:latin typeface="华文新魏" pitchFamily="2" charset="-122"/>
              <a:ea typeface="华文新魏" pitchFamily="2" charset="-122"/>
            </a:endParaRPr>
          </a:p>
          <a:p>
            <a:pPr eaLnBrk="1" hangingPunct="1">
              <a:lnSpc>
                <a:spcPct val="90000"/>
              </a:lnSpc>
              <a:buFontTx/>
              <a:buNone/>
            </a:pPr>
            <a:endParaRPr lang="zh-CN" altLang="en-US" sz="2800" dirty="0" smtClean="0">
              <a:latin typeface="华文新魏" pitchFamily="2" charset="-122"/>
              <a:ea typeface="华文新魏" pitchFamily="2" charset="-122"/>
            </a:endParaRPr>
          </a:p>
          <a:p>
            <a:pPr eaLnBrk="1" hangingPunct="1">
              <a:lnSpc>
                <a:spcPct val="90000"/>
              </a:lnSpc>
            </a:pPr>
            <a:endParaRPr lang="en-US" altLang="zh-CN" sz="2400" dirty="0" smtClean="0">
              <a:latin typeface="华文新魏" pitchFamily="2" charset="-122"/>
              <a:ea typeface="华文新魏" pitchFamily="2" charset="-122"/>
            </a:endParaRPr>
          </a:p>
        </p:txBody>
      </p:sp>
    </p:spTree>
  </p:cSld>
  <p:clrMapOvr>
    <a:masterClrMapping/>
  </p:clrMapOvr>
  <p:transition>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磁盘读写数据的方式</a:t>
            </a:r>
          </a:p>
        </p:txBody>
      </p:sp>
      <p:sp>
        <p:nvSpPr>
          <p:cNvPr id="3" name="内容占位符 2"/>
          <p:cNvSpPr>
            <a:spLocks noGrp="1"/>
          </p:cNvSpPr>
          <p:nvPr>
            <p:ph idx="1"/>
          </p:nvPr>
        </p:nvSpPr>
        <p:spPr>
          <a:xfrm>
            <a:off x="374848" y="1556792"/>
            <a:ext cx="8661648" cy="3456384"/>
          </a:xfrm>
        </p:spPr>
        <p:txBody>
          <a:bodyPr>
            <a:noAutofit/>
          </a:bodyPr>
          <a:lstStyle/>
          <a:p>
            <a:r>
              <a:rPr lang="zh-CN" altLang="en-US" sz="2800" dirty="0"/>
              <a:t>读写数据时，磁头必须定位到指定磁道上的指定扇区的开始处。过程如下：</a:t>
            </a:r>
            <a:endParaRPr lang="en-US" altLang="zh-CN" sz="2800" dirty="0"/>
          </a:p>
          <a:p>
            <a:pPr lvl="1"/>
            <a:r>
              <a:rPr lang="zh-CN" altLang="en-US" dirty="0"/>
              <a:t>寻道：控制移动臂到达指定柱面</a:t>
            </a:r>
            <a:endParaRPr lang="en-US" altLang="zh-CN" dirty="0"/>
          </a:p>
          <a:p>
            <a:pPr lvl="1"/>
            <a:r>
              <a:rPr lang="zh-CN" altLang="en-US" dirty="0"/>
              <a:t>旋转：等待要读写的扇区旋转到磁头下</a:t>
            </a:r>
          </a:p>
          <a:p>
            <a:pPr lvl="1"/>
            <a:r>
              <a:rPr lang="zh-CN" altLang="en-US" dirty="0"/>
              <a:t>选择磁头号，进行数据传送</a:t>
            </a:r>
          </a:p>
          <a:p>
            <a:pPr marL="0" indent="0">
              <a:buNone/>
            </a:pPr>
            <a:endParaRPr lang="zh-CN" altLang="en-US" sz="3600" dirty="0"/>
          </a:p>
        </p:txBody>
      </p:sp>
    </p:spTree>
    <p:extLst>
      <p:ext uri="{BB962C8B-B14F-4D97-AF65-F5344CB8AC3E}">
        <p14:creationId xmlns="" xmlns:p14="http://schemas.microsoft.com/office/powerpoint/2010/main" val="34177671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磁盘存取时间</a:t>
            </a:r>
          </a:p>
        </p:txBody>
      </p:sp>
      <p:sp>
        <p:nvSpPr>
          <p:cNvPr id="3" name="内容占位符 2"/>
          <p:cNvSpPr>
            <a:spLocks noGrp="1"/>
          </p:cNvSpPr>
          <p:nvPr>
            <p:ph idx="1"/>
          </p:nvPr>
        </p:nvSpPr>
        <p:spPr>
          <a:xfrm>
            <a:off x="395536" y="908720"/>
            <a:ext cx="8435280" cy="1296144"/>
          </a:xfrm>
        </p:spPr>
        <p:txBody>
          <a:bodyPr>
            <a:noAutofit/>
          </a:bodyPr>
          <a:lstStyle/>
          <a:p>
            <a:r>
              <a:rPr lang="zh-CN" altLang="en-US" sz="2800" dirty="0"/>
              <a:t>磁盘完成数据读写所需要的时间</a:t>
            </a:r>
            <a:endParaRPr lang="en-US" altLang="zh-CN" sz="2800" dirty="0"/>
          </a:p>
          <a:p>
            <a:pPr lvl="1"/>
            <a:r>
              <a:rPr lang="zh-CN" altLang="en-US" dirty="0"/>
              <a:t>寻道时间、旋转延迟、传送时间的总和</a:t>
            </a:r>
          </a:p>
        </p:txBody>
      </p:sp>
      <p:pic>
        <p:nvPicPr>
          <p:cNvPr id="4"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44" y="2276872"/>
            <a:ext cx="3459807" cy="1045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53882" dir="13500000" algn="ctr" rotWithShape="0">
                    <a:schemeClr val="bg2">
                      <a:alpha val="50000"/>
                    </a:schemeClr>
                  </a:outerShdw>
                </a:effectLst>
              </a14:hiddenEffects>
            </a:ext>
          </a:extLst>
        </p:spPr>
      </p:pic>
      <p:sp>
        <p:nvSpPr>
          <p:cNvPr id="5" name="文本框 4"/>
          <p:cNvSpPr txBox="1"/>
          <p:nvPr/>
        </p:nvSpPr>
        <p:spPr>
          <a:xfrm>
            <a:off x="2123728" y="3573016"/>
            <a:ext cx="4826962" cy="1938992"/>
          </a:xfrm>
          <a:prstGeom prst="rect">
            <a:avLst/>
          </a:prstGeom>
          <a:noFill/>
        </p:spPr>
        <p:txBody>
          <a:bodyPr wrap="none" rtlCol="0">
            <a:spAutoFit/>
          </a:bodyPr>
          <a:lstStyle/>
          <a:p>
            <a:pPr marL="0" lvl="1"/>
            <a:r>
              <a:rPr lang="en-US" altLang="zh-CN" sz="2400" b="1" dirty="0">
                <a:latin typeface="黑体" panose="02010609060101010101" pitchFamily="49" charset="-122"/>
                <a:ea typeface="黑体" panose="02010609060101010101" pitchFamily="49" charset="-122"/>
              </a:rPr>
              <a:t>Ta</a:t>
            </a:r>
            <a:r>
              <a:rPr lang="zh-CN" altLang="en-US" sz="2400" b="1" dirty="0">
                <a:latin typeface="黑体" panose="02010609060101010101" pitchFamily="49" charset="-122"/>
                <a:ea typeface="黑体" panose="02010609060101010101" pitchFamily="49" charset="-122"/>
              </a:rPr>
              <a:t>：存取时间</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err="1">
                <a:latin typeface="黑体" panose="02010609060101010101" pitchFamily="49" charset="-122"/>
                <a:ea typeface="黑体" panose="02010609060101010101" pitchFamily="49" charset="-122"/>
              </a:rPr>
              <a:t>Ts</a:t>
            </a:r>
            <a:r>
              <a:rPr lang="zh-CN" altLang="en-US" sz="2400" b="1" dirty="0">
                <a:latin typeface="黑体" panose="02010609060101010101" pitchFamily="49" charset="-122"/>
                <a:ea typeface="黑体" panose="02010609060101010101" pitchFamily="49" charset="-122"/>
              </a:rPr>
              <a:t>：寻道时间</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a:latin typeface="黑体" panose="02010609060101010101" pitchFamily="49" charset="-122"/>
                <a:ea typeface="黑体" panose="02010609060101010101" pitchFamily="49" charset="-122"/>
              </a:rPr>
              <a:t>r</a:t>
            </a:r>
            <a:r>
              <a:rPr lang="zh-CN" altLang="en-US" sz="2400" b="1" dirty="0">
                <a:latin typeface="黑体" panose="02010609060101010101" pitchFamily="49" charset="-122"/>
                <a:ea typeface="黑体" panose="02010609060101010101" pitchFamily="49" charset="-122"/>
              </a:rPr>
              <a:t>：磁盘旋转速度（单位：转</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秒）</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：要传送的字节数</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：一个磁道中的字节数</a:t>
            </a:r>
            <a:endParaRPr lang="en-US" altLang="zh-CN" sz="2400" b="1" dirty="0">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38403146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移臂调度及算法</a:t>
            </a:r>
          </a:p>
        </p:txBody>
      </p:sp>
      <p:sp>
        <p:nvSpPr>
          <p:cNvPr id="3" name="内容占位符 2"/>
          <p:cNvSpPr>
            <a:spLocks noGrp="1"/>
          </p:cNvSpPr>
          <p:nvPr>
            <p:ph idx="1"/>
          </p:nvPr>
        </p:nvSpPr>
        <p:spPr>
          <a:xfrm>
            <a:off x="467544" y="1052736"/>
            <a:ext cx="8435280" cy="5157192"/>
          </a:xfrm>
        </p:spPr>
        <p:txBody>
          <a:bodyPr>
            <a:noAutofit/>
          </a:bodyPr>
          <a:lstStyle/>
          <a:p>
            <a:pPr>
              <a:spcBef>
                <a:spcPts val="600"/>
              </a:spcBef>
            </a:pPr>
            <a:r>
              <a:rPr lang="zh-CN" altLang="en-US" sz="2800" dirty="0"/>
              <a:t>目的：使移动臂的移动时间最短，从而减少寻道总时间</a:t>
            </a:r>
            <a:endParaRPr lang="en-US" altLang="zh-CN" sz="2800" dirty="0"/>
          </a:p>
          <a:p>
            <a:pPr>
              <a:spcBef>
                <a:spcPts val="600"/>
              </a:spcBef>
            </a:pPr>
            <a:r>
              <a:rPr lang="zh-CN" altLang="en-US" sz="2800" dirty="0"/>
              <a:t>移臂调度算法</a:t>
            </a:r>
            <a:endParaRPr lang="en-US" altLang="zh-CN" sz="2800" dirty="0"/>
          </a:p>
          <a:p>
            <a:pPr lvl="1">
              <a:spcBef>
                <a:spcPts val="600"/>
              </a:spcBef>
            </a:pPr>
            <a:r>
              <a:rPr lang="zh-CN" altLang="en-US" dirty="0"/>
              <a:t>先来先服务 ：移臂距离大，性能不好</a:t>
            </a:r>
            <a:endParaRPr lang="en-US" altLang="zh-CN" dirty="0"/>
          </a:p>
          <a:p>
            <a:pPr lvl="1">
              <a:spcBef>
                <a:spcPts val="600"/>
              </a:spcBef>
            </a:pPr>
            <a:r>
              <a:rPr lang="zh-CN" altLang="en-US" dirty="0"/>
              <a:t>最短查找时间优先（最小短距法）</a:t>
            </a:r>
            <a:endParaRPr lang="en-US" altLang="zh-CN" dirty="0"/>
          </a:p>
          <a:p>
            <a:pPr lvl="2">
              <a:spcBef>
                <a:spcPts val="600"/>
              </a:spcBef>
            </a:pPr>
            <a:r>
              <a:rPr lang="zh-CN" altLang="en-US" sz="2800" dirty="0"/>
              <a:t>先执行查找时间最短的请求，具有较好的寻道性能</a:t>
            </a:r>
            <a:endParaRPr lang="en-US" altLang="zh-CN" sz="2800" dirty="0"/>
          </a:p>
          <a:p>
            <a:pPr lvl="2">
              <a:spcBef>
                <a:spcPts val="600"/>
              </a:spcBef>
            </a:pPr>
            <a:r>
              <a:rPr lang="zh-CN" altLang="en-US" sz="2800" dirty="0"/>
              <a:t>存在“饥饿”现象</a:t>
            </a:r>
            <a:endParaRPr lang="en-US" altLang="zh-CN" sz="2800" dirty="0"/>
          </a:p>
        </p:txBody>
      </p:sp>
    </p:spTree>
    <p:extLst>
      <p:ext uri="{BB962C8B-B14F-4D97-AF65-F5344CB8AC3E}">
        <p14:creationId xmlns="" xmlns:p14="http://schemas.microsoft.com/office/powerpoint/2010/main" val="18501995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移臂调度的扫描算法</a:t>
            </a:r>
          </a:p>
        </p:txBody>
      </p:sp>
      <p:sp>
        <p:nvSpPr>
          <p:cNvPr id="3" name="内容占位符 2"/>
          <p:cNvSpPr>
            <a:spLocks noGrp="1"/>
          </p:cNvSpPr>
          <p:nvPr>
            <p:ph idx="1"/>
          </p:nvPr>
        </p:nvSpPr>
        <p:spPr>
          <a:xfrm>
            <a:off x="395536" y="980728"/>
            <a:ext cx="8363272" cy="4896544"/>
          </a:xfrm>
        </p:spPr>
        <p:txBody>
          <a:bodyPr>
            <a:noAutofit/>
          </a:bodyPr>
          <a:lstStyle/>
          <a:p>
            <a:pPr>
              <a:spcBef>
                <a:spcPts val="600"/>
              </a:spcBef>
            </a:pPr>
            <a:r>
              <a:rPr lang="zh-CN" altLang="en-US" sz="2800" dirty="0"/>
              <a:t>单向扫描：移动臂向一个方向扫描，归途不提供服务，适用于不断有均匀分布的大量柱面请求的情形</a:t>
            </a:r>
            <a:endParaRPr lang="en-US" altLang="zh-CN" sz="2800" dirty="0"/>
          </a:p>
          <a:p>
            <a:pPr>
              <a:spcBef>
                <a:spcPts val="600"/>
              </a:spcBef>
            </a:pPr>
            <a:r>
              <a:rPr lang="zh-CN" altLang="en-US" sz="2800" dirty="0"/>
              <a:t>双向扫描，移动臂每次向一个方向移动，遇到最近的</a:t>
            </a:r>
            <a:r>
              <a:rPr lang="en-US" altLang="zh-CN" sz="2800" dirty="0"/>
              <a:t>I/O</a:t>
            </a:r>
            <a:r>
              <a:rPr lang="zh-CN" altLang="en-US" sz="2800" dirty="0"/>
              <a:t>请求便进行处理，到达最后一个柱面后再向相反方向移动</a:t>
            </a:r>
            <a:endParaRPr lang="en-US" altLang="zh-CN" sz="2800" dirty="0"/>
          </a:p>
          <a:p>
            <a:pPr>
              <a:spcBef>
                <a:spcPts val="600"/>
              </a:spcBef>
            </a:pPr>
            <a:r>
              <a:rPr lang="zh-CN" altLang="en-US" sz="2800" dirty="0"/>
              <a:t>电梯调度：双向扫描的改进，当前移动方向没有访问请求时，就改变移动方向</a:t>
            </a:r>
            <a:endParaRPr lang="en-US" altLang="zh-CN" sz="2800" dirty="0"/>
          </a:p>
        </p:txBody>
      </p:sp>
    </p:spTree>
    <p:extLst>
      <p:ext uri="{BB962C8B-B14F-4D97-AF65-F5344CB8AC3E}">
        <p14:creationId xmlns="" xmlns:p14="http://schemas.microsoft.com/office/powerpoint/2010/main" val="8249340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移臂</a:t>
            </a:r>
            <a:r>
              <a:rPr lang="zh-CN" altLang="en-US" dirty="0" smtClean="0"/>
              <a:t>调度</a:t>
            </a:r>
            <a:r>
              <a:rPr lang="zh-CN" altLang="en-US" dirty="0" smtClean="0"/>
              <a:t>例子</a:t>
            </a:r>
            <a:endParaRPr lang="zh-CN" altLang="en-US" dirty="0"/>
          </a:p>
        </p:txBody>
      </p:sp>
      <p:sp>
        <p:nvSpPr>
          <p:cNvPr id="3" name="内容占位符 2"/>
          <p:cNvSpPr>
            <a:spLocks noGrp="1"/>
          </p:cNvSpPr>
          <p:nvPr>
            <p:ph idx="1"/>
          </p:nvPr>
        </p:nvSpPr>
        <p:spPr>
          <a:xfrm>
            <a:off x="395536" y="980728"/>
            <a:ext cx="8363272" cy="4896544"/>
          </a:xfrm>
        </p:spPr>
        <p:txBody>
          <a:bodyPr>
            <a:noAutofit/>
          </a:bodyPr>
          <a:lstStyle/>
          <a:p>
            <a:pPr>
              <a:spcBef>
                <a:spcPts val="600"/>
              </a:spcBef>
              <a:buNone/>
            </a:pPr>
            <a:r>
              <a:rPr lang="zh-CN" altLang="en-US" sz="2800" dirty="0" smtClean="0"/>
              <a:t>例子：如果</a:t>
            </a:r>
            <a:r>
              <a:rPr lang="zh-CN" altLang="en-US" sz="2800" dirty="0" smtClean="0"/>
              <a:t>在为访问</a:t>
            </a:r>
            <a:r>
              <a:rPr lang="en-US" altLang="zh-CN" sz="2800" dirty="0" smtClean="0"/>
              <a:t>43</a:t>
            </a:r>
            <a:r>
              <a:rPr lang="zh-CN" altLang="en-US" sz="2800" dirty="0" smtClean="0"/>
              <a:t>号柱面的请求者服务后，当前正在为访问</a:t>
            </a:r>
            <a:r>
              <a:rPr lang="en-US" altLang="zh-CN" sz="2800" dirty="0" smtClean="0"/>
              <a:t>67</a:t>
            </a:r>
            <a:r>
              <a:rPr lang="zh-CN" altLang="en-US" sz="2800" dirty="0" smtClean="0"/>
              <a:t>号柱面的请求者服务，同时有若干请求者在等待服务，它们依次要访问的柱面号为</a:t>
            </a:r>
            <a:r>
              <a:rPr lang="en-US" altLang="zh-CN" sz="2800" dirty="0" smtClean="0"/>
              <a:t>186</a:t>
            </a:r>
            <a:r>
              <a:rPr lang="zh-CN" altLang="en-US" sz="2800" dirty="0" smtClean="0"/>
              <a:t>，</a:t>
            </a:r>
            <a:r>
              <a:rPr lang="en-US" altLang="zh-CN" sz="2800" dirty="0" smtClean="0"/>
              <a:t>47</a:t>
            </a:r>
            <a:r>
              <a:rPr lang="zh-CN" altLang="en-US" sz="2800" dirty="0" smtClean="0"/>
              <a:t>，</a:t>
            </a:r>
            <a:r>
              <a:rPr lang="en-US" altLang="zh-CN" sz="2800" dirty="0" smtClean="0"/>
              <a:t>9</a:t>
            </a:r>
            <a:r>
              <a:rPr lang="zh-CN" altLang="en-US" sz="2800" dirty="0" smtClean="0"/>
              <a:t>，</a:t>
            </a:r>
            <a:r>
              <a:rPr lang="en-US" altLang="zh-CN" sz="2800" dirty="0" smtClean="0"/>
              <a:t>77</a:t>
            </a:r>
            <a:r>
              <a:rPr lang="zh-CN" altLang="en-US" sz="2800" dirty="0" smtClean="0"/>
              <a:t>，</a:t>
            </a:r>
            <a:r>
              <a:rPr lang="en-US" altLang="zh-CN" sz="2800" dirty="0" smtClean="0"/>
              <a:t>194</a:t>
            </a:r>
            <a:r>
              <a:rPr lang="zh-CN" altLang="en-US" sz="2800" dirty="0" smtClean="0"/>
              <a:t>，</a:t>
            </a:r>
            <a:r>
              <a:rPr lang="en-US" altLang="zh-CN" sz="2800" dirty="0" smtClean="0"/>
              <a:t>150</a:t>
            </a:r>
            <a:r>
              <a:rPr lang="zh-CN" altLang="en-US" sz="2800" dirty="0" smtClean="0"/>
              <a:t>，</a:t>
            </a:r>
            <a:r>
              <a:rPr lang="en-US" altLang="zh-CN" sz="2800" dirty="0" smtClean="0"/>
              <a:t>10</a:t>
            </a:r>
            <a:r>
              <a:rPr lang="zh-CN" altLang="en-US" sz="2800" dirty="0" smtClean="0"/>
              <a:t>，</a:t>
            </a:r>
            <a:r>
              <a:rPr lang="en-US" altLang="zh-CN" sz="2800" dirty="0" smtClean="0"/>
              <a:t>135</a:t>
            </a:r>
            <a:r>
              <a:rPr lang="zh-CN" altLang="en-US" sz="2800" dirty="0" smtClean="0"/>
              <a:t>，</a:t>
            </a:r>
            <a:r>
              <a:rPr lang="en-US" altLang="zh-CN" sz="2800" dirty="0" smtClean="0"/>
              <a:t>110</a:t>
            </a:r>
            <a:r>
              <a:rPr lang="zh-CN" altLang="en-US" sz="2800" dirty="0" smtClean="0"/>
              <a:t>。解：按照</a:t>
            </a:r>
            <a:r>
              <a:rPr lang="zh-CN" altLang="en-US" sz="2800" dirty="0" smtClean="0"/>
              <a:t>先来先服务的策略，处理顺序：</a:t>
            </a:r>
            <a:r>
              <a:rPr lang="en-US" altLang="zh-CN" sz="2800" dirty="0" smtClean="0"/>
              <a:t>186→47→9→77→194→150→10→135→110</a:t>
            </a:r>
            <a:r>
              <a:rPr lang="zh-CN" altLang="en-US" sz="2800" dirty="0" smtClean="0"/>
              <a:t>。用最</a:t>
            </a:r>
            <a:r>
              <a:rPr lang="zh-CN" altLang="en-US" sz="2800" dirty="0" smtClean="0"/>
              <a:t>短寻道时间优先</a:t>
            </a:r>
            <a:r>
              <a:rPr lang="zh-CN" altLang="en-US" sz="2800" dirty="0" smtClean="0"/>
              <a:t>算法服务的顺序为：     </a:t>
            </a:r>
            <a:r>
              <a:rPr lang="en-US" altLang="zh-CN" sz="2800" dirty="0" smtClean="0"/>
              <a:t>77→47→10→9→110→135→150→186→194</a:t>
            </a:r>
            <a:r>
              <a:rPr lang="zh-CN" altLang="en-US" sz="2800" dirty="0" smtClean="0"/>
              <a:t>。用电梯调度算法，服务次序为：     </a:t>
            </a:r>
            <a:r>
              <a:rPr lang="en-US" altLang="zh-CN" sz="2800" dirty="0" smtClean="0"/>
              <a:t>77→110→135→150→186→194→47→10→9</a:t>
            </a:r>
            <a:r>
              <a:rPr lang="zh-CN" altLang="en-US" sz="2800" dirty="0" smtClean="0"/>
              <a:t>。 </a:t>
            </a:r>
          </a:p>
          <a:p>
            <a:pPr>
              <a:spcBef>
                <a:spcPts val="600"/>
              </a:spcBef>
              <a:buNone/>
            </a:pPr>
            <a:endParaRPr lang="en-US" altLang="zh-CN" sz="2800" dirty="0"/>
          </a:p>
        </p:txBody>
      </p:sp>
    </p:spTree>
    <p:extLst>
      <p:ext uri="{BB962C8B-B14F-4D97-AF65-F5344CB8AC3E}">
        <p14:creationId xmlns="" xmlns:p14="http://schemas.microsoft.com/office/powerpoint/2010/main" val="8249340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旋转调度</a:t>
            </a:r>
          </a:p>
        </p:txBody>
      </p:sp>
      <p:sp>
        <p:nvSpPr>
          <p:cNvPr id="3" name="内容占位符 2"/>
          <p:cNvSpPr>
            <a:spLocks noGrp="1"/>
          </p:cNvSpPr>
          <p:nvPr>
            <p:ph idx="1"/>
          </p:nvPr>
        </p:nvSpPr>
        <p:spPr/>
        <p:txBody>
          <a:bodyPr>
            <a:normAutofit/>
          </a:bodyPr>
          <a:lstStyle/>
          <a:p>
            <a:r>
              <a:rPr lang="zh-CN" altLang="en-US" sz="2800" dirty="0"/>
              <a:t>目的：使得旋转延迟的总时间最少</a:t>
            </a:r>
            <a:endParaRPr lang="en-US" altLang="zh-CN" sz="2800" dirty="0"/>
          </a:p>
          <a:p>
            <a:r>
              <a:rPr lang="zh-CN" altLang="en-US" sz="2800" dirty="0"/>
              <a:t>循环排序</a:t>
            </a:r>
            <a:endParaRPr lang="en-US" altLang="zh-CN" sz="2800" dirty="0"/>
          </a:p>
          <a:p>
            <a:pPr lvl="1"/>
            <a:r>
              <a:rPr lang="zh-CN" altLang="en-US" dirty="0"/>
              <a:t>通过优化</a:t>
            </a:r>
            <a:r>
              <a:rPr lang="en-US" altLang="zh-CN" dirty="0"/>
              <a:t>I/O</a:t>
            </a:r>
            <a:r>
              <a:rPr lang="zh-CN" altLang="en-US" dirty="0"/>
              <a:t>请求排序，在最少旋转圈数内完成位于同一柱面的访问请求</a:t>
            </a:r>
            <a:endParaRPr lang="en-US" altLang="zh-CN" dirty="0"/>
          </a:p>
          <a:p>
            <a:pPr lvl="1"/>
            <a:r>
              <a:rPr lang="zh-CN" altLang="en-US" dirty="0"/>
              <a:t>旋转位置测定硬件和多磁头同时读写技术有利于提高旋转调度的效率</a:t>
            </a:r>
          </a:p>
        </p:txBody>
      </p:sp>
    </p:spTree>
    <p:extLst>
      <p:ext uri="{BB962C8B-B14F-4D97-AF65-F5344CB8AC3E}">
        <p14:creationId xmlns="" xmlns:p14="http://schemas.microsoft.com/office/powerpoint/2010/main" val="10077722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优化分布</a:t>
            </a:r>
          </a:p>
        </p:txBody>
      </p:sp>
      <p:sp>
        <p:nvSpPr>
          <p:cNvPr id="3" name="内容占位符 2"/>
          <p:cNvSpPr>
            <a:spLocks noGrp="1"/>
          </p:cNvSpPr>
          <p:nvPr>
            <p:ph idx="1"/>
          </p:nvPr>
        </p:nvSpPr>
        <p:spPr>
          <a:xfrm>
            <a:off x="395536" y="980728"/>
            <a:ext cx="8579296" cy="5112568"/>
          </a:xfrm>
        </p:spPr>
        <p:txBody>
          <a:bodyPr>
            <a:noAutofit/>
          </a:bodyPr>
          <a:lstStyle/>
          <a:p>
            <a:pPr>
              <a:spcBef>
                <a:spcPts val="0"/>
              </a:spcBef>
            </a:pPr>
            <a:r>
              <a:rPr lang="zh-CN" altLang="en-US" sz="2800" dirty="0"/>
              <a:t>通过信息在存储空间的排列方式来减少旋转延迟</a:t>
            </a:r>
            <a:endParaRPr lang="en-US" altLang="zh-CN" sz="2800" dirty="0"/>
          </a:p>
          <a:p>
            <a:pPr>
              <a:spcBef>
                <a:spcPts val="0"/>
              </a:spcBef>
            </a:pPr>
            <a:r>
              <a:rPr lang="zh-CN" altLang="en-US" sz="2800" dirty="0"/>
              <a:t>交替排序：由于磁盘匀速运转，可能处理当前扇区数据时，下个扇区已经跳过。因此，可对扇区间隔编号，如交叉因子为</a:t>
            </a:r>
            <a:r>
              <a:rPr lang="en-US" altLang="zh-CN" sz="2800" dirty="0"/>
              <a:t>n:1</a:t>
            </a:r>
            <a:r>
              <a:rPr lang="zh-CN" altLang="en-US" sz="2800" dirty="0"/>
              <a:t>表示相邻编号间会间隔</a:t>
            </a:r>
            <a:r>
              <a:rPr lang="en-US" altLang="zh-CN" sz="2800" dirty="0"/>
              <a:t>n-1</a:t>
            </a:r>
            <a:r>
              <a:rPr lang="zh-CN" altLang="en-US" sz="2800" dirty="0"/>
              <a:t>个扇区</a:t>
            </a:r>
            <a:endParaRPr lang="en-US" altLang="zh-CN" sz="2800" dirty="0"/>
          </a:p>
          <a:p>
            <a:pPr>
              <a:spcBef>
                <a:spcPts val="0"/>
              </a:spcBef>
            </a:pPr>
            <a:r>
              <a:rPr lang="zh-CN" altLang="en-US" sz="2800" dirty="0"/>
              <a:t>把相邻扇区集中成簇读写</a:t>
            </a:r>
            <a:endParaRPr lang="en-US" altLang="zh-CN" sz="2800" dirty="0"/>
          </a:p>
          <a:p>
            <a:pPr>
              <a:spcBef>
                <a:spcPts val="0"/>
              </a:spcBef>
            </a:pPr>
            <a:r>
              <a:rPr lang="zh-CN" altLang="en-US" sz="2800" dirty="0"/>
              <a:t>按柱面集中存储数据（另一种集簇方式），可以减少数据读写时的移臂操作</a:t>
            </a:r>
          </a:p>
        </p:txBody>
      </p:sp>
    </p:spTree>
    <p:extLst>
      <p:ext uri="{BB962C8B-B14F-4D97-AF65-F5344CB8AC3E}">
        <p14:creationId xmlns="" xmlns:p14="http://schemas.microsoft.com/office/powerpoint/2010/main" val="27256555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908720"/>
            <a:ext cx="8136905" cy="1154162"/>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掌握文件、文件系统、流式文件、记录式文件、顺序文件、索引文件等概念</a:t>
            </a:r>
            <a:endParaRPr lang="en-US" altLang="zh-CN" sz="2300" dirty="0">
              <a:latin typeface="+mn-ea"/>
            </a:endParaRPr>
          </a:p>
        </p:txBody>
      </p:sp>
      <p:sp>
        <p:nvSpPr>
          <p:cNvPr id="5" name="矩形 4"/>
          <p:cNvSpPr/>
          <p:nvPr/>
        </p:nvSpPr>
        <p:spPr>
          <a:xfrm>
            <a:off x="899592" y="1844824"/>
            <a:ext cx="7848872" cy="1154162"/>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掌握文件的存储设备、顺序存取和直接存取设备、流式文件、记录式文件、记录的成组与分解</a:t>
            </a:r>
            <a:endParaRPr lang="en-US" altLang="zh-CN" sz="2300" dirty="0">
              <a:latin typeface="+mn-ea"/>
            </a:endParaRPr>
          </a:p>
        </p:txBody>
      </p:sp>
      <p:sp>
        <p:nvSpPr>
          <p:cNvPr id="6" name="矩形 5"/>
          <p:cNvSpPr/>
          <p:nvPr/>
        </p:nvSpPr>
        <p:spPr>
          <a:xfrm>
            <a:off x="1043608" y="3140968"/>
            <a:ext cx="7848872" cy="941796"/>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掌握文件的物理结构、顺序文件、直接文件、索引文件的组织，包括计算方法</a:t>
            </a:r>
            <a:endParaRPr lang="zh-CN" altLang="en-US" sz="2300" dirty="0"/>
          </a:p>
        </p:txBody>
      </p:sp>
      <p:sp>
        <p:nvSpPr>
          <p:cNvPr id="7" name="矩形 6"/>
          <p:cNvSpPr/>
          <p:nvPr/>
        </p:nvSpPr>
        <p:spPr>
          <a:xfrm>
            <a:off x="1115616" y="4221088"/>
            <a:ext cx="7704856" cy="474874"/>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掌握文件系统调用的方法、辅存空间管理</a:t>
            </a:r>
            <a:r>
              <a:rPr lang="en-US" altLang="zh-CN" sz="2300" dirty="0" smtClean="0">
                <a:solidFill>
                  <a:srgbClr val="0000FF"/>
                </a:solidFill>
              </a:rPr>
              <a:t>-</a:t>
            </a:r>
            <a:r>
              <a:rPr lang="zh-CN" altLang="en-US" sz="2300" dirty="0" smtClean="0">
                <a:solidFill>
                  <a:srgbClr val="0000FF"/>
                </a:solidFill>
              </a:rPr>
              <a:t>位示图方法</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284984"/>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第五章需要掌握的内容</a:t>
            </a:r>
            <a:endParaRPr lang="zh-CN" altLang="en-US" sz="28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文件的概念</a:t>
            </a:r>
          </a:p>
        </p:txBody>
      </p:sp>
      <p:sp>
        <p:nvSpPr>
          <p:cNvPr id="3" name="内容占位符 2"/>
          <p:cNvSpPr>
            <a:spLocks noGrp="1"/>
          </p:cNvSpPr>
          <p:nvPr>
            <p:ph idx="1"/>
          </p:nvPr>
        </p:nvSpPr>
        <p:spPr/>
        <p:txBody>
          <a:bodyPr/>
          <a:lstStyle/>
          <a:p>
            <a:pPr>
              <a:buNone/>
            </a:pPr>
            <a:r>
              <a:rPr lang="zh-CN" altLang="en-US" sz="2800" dirty="0" smtClean="0"/>
              <a:t>          文件与进程是操作系统的两个重要概念，在计算机硬件的基础之上，操作系统对</a:t>
            </a:r>
            <a:r>
              <a:rPr lang="en-US" altLang="zh-CN" sz="2800" dirty="0" smtClean="0"/>
              <a:t>CPU</a:t>
            </a:r>
            <a:r>
              <a:rPr lang="zh-CN" altLang="en-US" sz="2800" dirty="0" smtClean="0"/>
              <a:t>、存储器、及外围设备等硬件资源进行管理，模拟实现了一个多道程序并发计算的环境，这是操作系统对计算硬件的第一次扩充。</a:t>
            </a:r>
            <a:endParaRPr lang="en-US" altLang="zh-CN" sz="2800" dirty="0" smtClean="0"/>
          </a:p>
          <a:p>
            <a:pPr>
              <a:buNone/>
            </a:pPr>
            <a:r>
              <a:rPr lang="zh-CN" altLang="en-US" sz="2800" dirty="0" smtClean="0"/>
              <a:t>            操作系统对由进程进行计算和处理的数据做进一步的扩展管理，从而引入文件的概念，同时通过文件实现了计算机硬件和其他软件的接口。</a:t>
            </a:r>
          </a:p>
          <a:p>
            <a:pPr>
              <a:buNone/>
            </a:pPr>
            <a:endParaRPr lang="zh-CN" altLang="en-US"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323528" y="1124744"/>
            <a:ext cx="8229600" cy="4968552"/>
          </a:xfrm>
          <a:prstGeom prst="rect">
            <a:avLst/>
          </a:prstGeom>
        </p:spPr>
        <p:txBody>
          <a:bodyPr/>
          <a:lstStyle/>
          <a:p>
            <a:pPr marL="742950" marR="0" lvl="1" indent="-285750" algn="l" defTabSz="914400" rtl="0" eaLnBrk="0" fontAlgn="base" latinLnBrk="0" hangingPunct="0">
              <a:lnSpc>
                <a:spcPct val="100000"/>
              </a:lnSpc>
              <a:spcBef>
                <a:spcPct val="20000"/>
              </a:spcBef>
              <a:spcAft>
                <a:spcPct val="0"/>
              </a:spcAft>
              <a:buClrTx/>
              <a:buSzTx/>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rPr>
              <a:t>          文件管理是操作系统的重要组成部分，它以统一的方式管理系统、用户所拥有的信息，包括信息的存储、检索、更新、共享与保护等功能，并为用户提供一整套方便有效的文件使用和操作方法。</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lang="en-US" altLang="zh-CN" sz="2800" kern="0" dirty="0" smtClean="0">
                <a:latin typeface="+mn-lt"/>
                <a:ea typeface="+mn-ea"/>
              </a:rPr>
              <a:t>            </a:t>
            </a:r>
            <a:r>
              <a:rPr lang="zh-CN" altLang="en-US" sz="2800" kern="0" dirty="0" smtClean="0">
                <a:latin typeface="+mn-lt"/>
                <a:ea typeface="+mn-ea"/>
              </a:rPr>
              <a:t>文件系统包括：</a:t>
            </a:r>
            <a:endParaRPr lang="en-US" altLang="zh-CN" sz="2800" kern="0" dirty="0" smtClean="0">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lang="en-US" altLang="zh-CN" sz="2800" kern="0" dirty="0" smtClean="0">
                <a:latin typeface="+mn-lt"/>
                <a:ea typeface="+mn-ea"/>
              </a:rPr>
              <a:t>1.</a:t>
            </a:r>
            <a:r>
              <a:rPr lang="zh-CN" altLang="en-US" sz="2800" kern="0" dirty="0" smtClean="0">
                <a:latin typeface="+mn-lt"/>
                <a:ea typeface="+mn-ea"/>
              </a:rPr>
              <a:t>文件的组织</a:t>
            </a:r>
            <a:endParaRPr lang="en-US" altLang="zh-CN" sz="2800" kern="0" dirty="0" smtClean="0">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kumimoji="0" lang="en-US" altLang="zh-CN" sz="2800" b="0" i="0" u="none" strike="noStrike" kern="0" cap="none" spc="0" normalizeH="0" baseline="0" noProof="0" dirty="0" smtClean="0">
                <a:ln>
                  <a:noFill/>
                </a:ln>
                <a:solidFill>
                  <a:schemeClr val="tx1"/>
                </a:solidFill>
                <a:effectLst/>
                <a:uLnTx/>
                <a:uFillTx/>
                <a:latin typeface="+mn-lt"/>
                <a:ea typeface="+mn-ea"/>
              </a:rPr>
              <a:t>2.</a:t>
            </a:r>
            <a:r>
              <a:rPr kumimoji="0" lang="zh-CN" altLang="en-US" sz="2800" b="0" i="0" u="none" strike="noStrike" kern="0" cap="none" spc="0" normalizeH="0" baseline="0" noProof="0" dirty="0" smtClean="0">
                <a:ln>
                  <a:noFill/>
                </a:ln>
                <a:solidFill>
                  <a:schemeClr val="tx1"/>
                </a:solidFill>
                <a:effectLst/>
                <a:uLnTx/>
                <a:uFillTx/>
                <a:latin typeface="+mn-lt"/>
                <a:ea typeface="+mn-ea"/>
              </a:rPr>
              <a:t>文件的存取</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lang="en-US" altLang="zh-CN" sz="2800" kern="0" dirty="0" smtClean="0">
                <a:latin typeface="+mn-lt"/>
                <a:ea typeface="+mn-ea"/>
              </a:rPr>
              <a:t>3.</a:t>
            </a:r>
            <a:r>
              <a:rPr lang="zh-CN" altLang="en-US" sz="2800" kern="0" dirty="0" smtClean="0">
                <a:latin typeface="+mn-lt"/>
                <a:ea typeface="+mn-ea"/>
              </a:rPr>
              <a:t>文件的控制</a:t>
            </a:r>
            <a:endParaRPr lang="en-US" altLang="zh-CN" sz="2800" kern="0" dirty="0" smtClean="0">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kumimoji="0" lang="en-US" altLang="zh-CN" sz="2800" b="0" i="0" u="none" strike="noStrike" kern="0" cap="none" spc="0" normalizeH="0" baseline="0" noProof="0" dirty="0" smtClean="0">
                <a:ln>
                  <a:noFill/>
                </a:ln>
                <a:solidFill>
                  <a:schemeClr val="tx1"/>
                </a:solidFill>
                <a:effectLst/>
                <a:uLnTx/>
                <a:uFillTx/>
                <a:latin typeface="+mn-lt"/>
                <a:ea typeface="+mn-ea"/>
              </a:rPr>
              <a:t>4. </a:t>
            </a:r>
            <a:r>
              <a:rPr kumimoji="0" lang="zh-CN" altLang="en-US" sz="2800" b="0" i="0" u="none" strike="noStrike" kern="0" cap="none" spc="0" normalizeH="0" baseline="0" noProof="0" dirty="0" smtClean="0">
                <a:ln>
                  <a:noFill/>
                </a:ln>
                <a:solidFill>
                  <a:schemeClr val="tx1"/>
                </a:solidFill>
                <a:effectLst/>
                <a:uLnTx/>
                <a:uFillTx/>
                <a:latin typeface="+mn-lt"/>
                <a:ea typeface="+mn-ea"/>
              </a:rPr>
              <a:t>文件的使用</a:t>
            </a:r>
            <a:endParaRPr kumimoji="0" lang="zh-CN" altLang="en-US" sz="24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755576" y="332656"/>
            <a:ext cx="7772400" cy="1143000"/>
          </a:xfrm>
        </p:spPr>
        <p:txBody>
          <a:bodyPr/>
          <a:lstStyle/>
          <a:p>
            <a:pPr eaLnBrk="1" hangingPunct="1"/>
            <a:r>
              <a:rPr lang="zh-CN" altLang="en-US" dirty="0" smtClean="0">
                <a:latin typeface="华文新魏" pitchFamily="2" charset="-122"/>
                <a:ea typeface="华文新魏" pitchFamily="2" charset="-122"/>
              </a:rPr>
              <a:t>最短作业优先算法</a:t>
            </a:r>
            <a:r>
              <a:rPr lang="en-US" altLang="zh-CN" dirty="0" smtClean="0">
                <a:latin typeface="华文新魏" pitchFamily="2" charset="-122"/>
                <a:ea typeface="华文新魏" pitchFamily="2" charset="-122"/>
              </a:rPr>
              <a:t/>
            </a:r>
            <a:br>
              <a:rPr lang="en-US" altLang="zh-CN" dirty="0" smtClean="0">
                <a:latin typeface="华文新魏" pitchFamily="2" charset="-122"/>
                <a:ea typeface="华文新魏" pitchFamily="2" charset="-122"/>
              </a:rPr>
            </a:br>
            <a:endParaRPr lang="en-US" altLang="zh-CN" dirty="0" smtClean="0">
              <a:latin typeface="华文新魏" pitchFamily="2" charset="-122"/>
              <a:ea typeface="华文新魏" pitchFamily="2" charset="-122"/>
            </a:endParaRPr>
          </a:p>
        </p:txBody>
      </p:sp>
      <p:sp>
        <p:nvSpPr>
          <p:cNvPr id="24579" name="Rectangle 1027"/>
          <p:cNvSpPr>
            <a:spLocks noGrp="1" noChangeArrowheads="1"/>
          </p:cNvSpPr>
          <p:nvPr>
            <p:ph type="body" idx="1"/>
          </p:nvPr>
        </p:nvSpPr>
        <p:spPr>
          <a:xfrm>
            <a:off x="685800" y="1066800"/>
            <a:ext cx="7772400" cy="5257800"/>
          </a:xfrm>
        </p:spPr>
        <p:txBody>
          <a:bodyPr/>
          <a:lstStyle/>
          <a:p>
            <a:pPr algn="just" eaLnBrk="1" hangingPunct="1"/>
            <a:r>
              <a:rPr lang="zh-CN" altLang="en-US" dirty="0" smtClean="0">
                <a:latin typeface="华文新魏" pitchFamily="2" charset="-122"/>
                <a:ea typeface="华文新魏" pitchFamily="2" charset="-122"/>
              </a:rPr>
              <a:t>四个作业同时到达系统并进入调度： 作业名</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所需</a:t>
            </a:r>
            <a:r>
              <a:rPr lang="en-US" altLang="zh-CN" dirty="0" smtClean="0">
                <a:latin typeface="华文新魏" pitchFamily="2" charset="-122"/>
                <a:ea typeface="华文新魏" pitchFamily="2" charset="-122"/>
              </a:rPr>
              <a:t>CPU</a:t>
            </a:r>
            <a:r>
              <a:rPr lang="zh-CN" altLang="en-US" dirty="0" smtClean="0">
                <a:latin typeface="华文新魏" pitchFamily="2" charset="-122"/>
                <a:ea typeface="华文新魏" pitchFamily="2" charset="-122"/>
              </a:rPr>
              <a:t>时间</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1/9</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2/4 </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3/10</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4/8</a:t>
            </a:r>
            <a:r>
              <a:rPr lang="zh-CN" altLang="en-US" dirty="0" smtClean="0">
                <a:latin typeface="华文新魏" pitchFamily="2" charset="-122"/>
                <a:ea typeface="华文新魏" pitchFamily="2" charset="-122"/>
              </a:rPr>
              <a:t>。</a:t>
            </a:r>
          </a:p>
          <a:p>
            <a:pPr algn="just" eaLnBrk="1" hangingPunct="1"/>
            <a:r>
              <a:rPr lang="en-US" altLang="zh-CN" dirty="0" smtClean="0">
                <a:latin typeface="华文新魏" pitchFamily="2" charset="-122"/>
                <a:ea typeface="华文新魏" pitchFamily="2" charset="-122"/>
              </a:rPr>
              <a:t>SJF</a:t>
            </a:r>
            <a:r>
              <a:rPr lang="zh-CN" altLang="en-US" dirty="0" smtClean="0">
                <a:latin typeface="华文新魏" pitchFamily="2" charset="-122"/>
                <a:ea typeface="华文新魏" pitchFamily="2" charset="-122"/>
              </a:rPr>
              <a:t>作业调度顺序为作业</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4</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p>
          <a:p>
            <a:pPr algn="just" eaLnBrk="1" hangingPunct="1">
              <a:buFontTx/>
              <a:buNone/>
            </a:pPr>
            <a:r>
              <a:rPr lang="zh-CN" altLang="en-US" dirty="0" smtClean="0">
                <a:latin typeface="华文新魏" pitchFamily="2" charset="-122"/>
                <a:ea typeface="华文新魏" pitchFamily="2" charset="-122"/>
              </a:rPr>
              <a:t>  平均作业周转时间</a:t>
            </a:r>
            <a:r>
              <a:rPr lang="en-US" altLang="zh-CN" dirty="0" smtClean="0">
                <a:latin typeface="华文新魏" pitchFamily="2" charset="-122"/>
                <a:ea typeface="华文新魏" pitchFamily="2" charset="-122"/>
              </a:rPr>
              <a:t>T = 17</a:t>
            </a:r>
            <a:r>
              <a:rPr lang="zh-CN" altLang="en-US" dirty="0" smtClean="0">
                <a:latin typeface="华文新魏" pitchFamily="2" charset="-122"/>
                <a:ea typeface="华文新魏" pitchFamily="2" charset="-122"/>
              </a:rPr>
              <a:t>，</a:t>
            </a:r>
          </a:p>
          <a:p>
            <a:pPr algn="just" eaLnBrk="1" hangingPunct="1">
              <a:buFontTx/>
              <a:buNone/>
            </a:pPr>
            <a:r>
              <a:rPr lang="zh-CN" altLang="en-US"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4+12+21+31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/4=17</a:t>
            </a:r>
            <a:endParaRPr lang="zh-CN" altLang="en-US" dirty="0" smtClean="0">
              <a:latin typeface="华文新魏" pitchFamily="2" charset="-122"/>
              <a:ea typeface="华文新魏" pitchFamily="2" charset="-122"/>
            </a:endParaRPr>
          </a:p>
          <a:p>
            <a:pPr algn="just" eaLnBrk="1" hangingPunct="1"/>
            <a:r>
              <a:rPr lang="zh-CN" altLang="en-US" dirty="0" smtClean="0">
                <a:latin typeface="华文新魏" pitchFamily="2" charset="-122"/>
                <a:ea typeface="华文新魏" pitchFamily="2" charset="-122"/>
              </a:rPr>
              <a:t>如果施行</a:t>
            </a:r>
            <a:r>
              <a:rPr lang="en-US" altLang="zh-CN" dirty="0" smtClean="0">
                <a:latin typeface="华文新魏" pitchFamily="2" charset="-122"/>
                <a:ea typeface="华文新魏" pitchFamily="2" charset="-122"/>
              </a:rPr>
              <a:t>FCFS</a:t>
            </a:r>
            <a:r>
              <a:rPr lang="zh-CN" altLang="en-US" dirty="0" smtClean="0">
                <a:latin typeface="华文新魏" pitchFamily="2" charset="-122"/>
                <a:ea typeface="华文新魏" pitchFamily="2" charset="-122"/>
              </a:rPr>
              <a:t>调度算法，</a:t>
            </a:r>
          </a:p>
          <a:p>
            <a:pPr algn="just" eaLnBrk="1" hangingPunct="1">
              <a:buFontTx/>
              <a:buNone/>
            </a:pPr>
            <a:r>
              <a:rPr lang="zh-CN" altLang="en-US" dirty="0" smtClean="0">
                <a:latin typeface="华文新魏" pitchFamily="2" charset="-122"/>
                <a:ea typeface="华文新魏" pitchFamily="2" charset="-122"/>
              </a:rPr>
              <a:t>  平均作业周转时间</a:t>
            </a:r>
            <a:r>
              <a:rPr lang="en-US" altLang="zh-CN" dirty="0" smtClean="0">
                <a:latin typeface="华文新魏" pitchFamily="2" charset="-122"/>
                <a:ea typeface="华文新魏" pitchFamily="2" charset="-122"/>
              </a:rPr>
              <a:t>T =19</a:t>
            </a:r>
            <a:r>
              <a:rPr lang="zh-CN" altLang="en-US" dirty="0" smtClean="0">
                <a:latin typeface="华文新魏" pitchFamily="2" charset="-122"/>
                <a:ea typeface="华文新魏" pitchFamily="2" charset="-122"/>
              </a:rPr>
              <a:t>，</a:t>
            </a:r>
          </a:p>
          <a:p>
            <a:pPr algn="just" eaLnBrk="1" hangingPunct="1">
              <a:buFontTx/>
              <a:buNone/>
            </a:pPr>
            <a:r>
              <a:rPr lang="zh-CN" altLang="en-US"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9+13+23+31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/4=19</a:t>
            </a:r>
            <a:endParaRPr lang="zh-CN" altLang="en-US" dirty="0" smtClean="0">
              <a:latin typeface="华文新魏" pitchFamily="2" charset="-122"/>
              <a:ea typeface="华文新魏" pitchFamily="2" charset="-122"/>
            </a:endParaRPr>
          </a:p>
          <a:p>
            <a:pPr algn="just" eaLnBrk="1" hangingPunct="1">
              <a:buFontTx/>
              <a:buNone/>
            </a:pPr>
            <a:endParaRPr lang="zh-CN" altLang="en-US" dirty="0" smtClean="0">
              <a:latin typeface="华文新魏" pitchFamily="2" charset="-122"/>
              <a:ea typeface="华文新魏" pitchFamily="2" charset="-122"/>
            </a:endParaRPr>
          </a:p>
          <a:p>
            <a:pPr eaLnBrk="1" hangingPunct="1">
              <a:buFontTx/>
              <a:buNone/>
            </a:pPr>
            <a:endParaRPr lang="en-US" altLang="zh-CN"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pPr eaLnBrk="1" hangingPunct="1"/>
            <a:r>
              <a:rPr lang="en-US" altLang="zh-CN" dirty="0">
                <a:latin typeface="华文新魏" panose="02010800040101010101" pitchFamily="2" charset="-122"/>
              </a:rPr>
              <a:t> </a:t>
            </a:r>
            <a:r>
              <a:rPr lang="zh-CN" altLang="en-US" dirty="0">
                <a:latin typeface="华文新魏" panose="02010800040101010101" pitchFamily="2" charset="-122"/>
              </a:rPr>
              <a:t>文件系统的功能</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r>
              <a:rPr lang="zh-CN" altLang="en-US" sz="2800" b="1" dirty="0"/>
              <a:t>文件系统面向用户的功能是：</a:t>
            </a:r>
          </a:p>
          <a:p>
            <a:pPr lvl="1"/>
            <a:r>
              <a:rPr lang="zh-CN" altLang="en-US" b="1" dirty="0"/>
              <a:t>文件的按名存取</a:t>
            </a:r>
          </a:p>
          <a:p>
            <a:pPr lvl="1"/>
            <a:r>
              <a:rPr lang="zh-CN" altLang="en-US" b="1" dirty="0"/>
              <a:t>文件的共享和保护</a:t>
            </a:r>
          </a:p>
          <a:p>
            <a:pPr lvl="1"/>
            <a:r>
              <a:rPr lang="zh-CN" altLang="en-US" b="1" dirty="0"/>
              <a:t>文件的操作和使用</a:t>
            </a:r>
            <a:endParaRPr lang="en-US" altLang="zh-CN" b="1" dirty="0"/>
          </a:p>
        </p:txBody>
      </p:sp>
    </p:spTree>
    <p:extLst>
      <p:ext uri="{BB962C8B-B14F-4D97-AF65-F5344CB8AC3E}">
        <p14:creationId xmlns:p14="http://schemas.microsoft.com/office/powerpoint/2010/main" xmlns="" val="85317874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idx="4294967295"/>
          </p:nvPr>
        </p:nvSpPr>
        <p:spPr>
          <a:xfrm>
            <a:off x="611560" y="0"/>
            <a:ext cx="7772400" cy="838200"/>
          </a:xfrm>
        </p:spPr>
        <p:txBody>
          <a:bodyPr>
            <a:normAutofit/>
          </a:bodyPr>
          <a:lstStyle/>
          <a:p>
            <a:pPr eaLnBrk="1" hangingPunct="1"/>
            <a:r>
              <a:rPr lang="en-US" altLang="zh-CN" dirty="0">
                <a:latin typeface="华文新魏" panose="02010800040101010101" pitchFamily="2" charset="-122"/>
              </a:rPr>
              <a:t> </a:t>
            </a:r>
            <a:r>
              <a:rPr lang="zh-CN" altLang="en-US" dirty="0">
                <a:latin typeface="华文新魏" panose="02010800040101010101" pitchFamily="2" charset="-122"/>
              </a:rPr>
              <a:t>文件系统的组成</a:t>
            </a:r>
            <a:endParaRPr lang="en-US" altLang="zh-CN" dirty="0">
              <a:latin typeface="华文新魏" panose="02010800040101010101" pitchFamily="2" charset="-122"/>
            </a:endParaRPr>
          </a:p>
        </p:txBody>
      </p:sp>
      <p:graphicFrame>
        <p:nvGraphicFramePr>
          <p:cNvPr id="5" name="表格 4"/>
          <p:cNvGraphicFramePr>
            <a:graphicFrameLocks noGrp="1"/>
          </p:cNvGraphicFramePr>
          <p:nvPr/>
        </p:nvGraphicFramePr>
        <p:xfrm>
          <a:off x="539552" y="2838910"/>
          <a:ext cx="1928827" cy="3049908"/>
        </p:xfrm>
        <a:graphic>
          <a:graphicData uri="http://schemas.openxmlformats.org/drawingml/2006/table">
            <a:tbl>
              <a:tblPr firstRow="1" bandRow="1">
                <a:tableStyleId>{5940675A-B579-460E-94D1-54222C63F5DA}</a:tableStyleId>
              </a:tblPr>
              <a:tblGrid>
                <a:gridCol w="482207">
                  <a:extLst>
                    <a:ext uri="{9D8B030D-6E8A-4147-A177-3AD203B41FA5}">
                      <a16:colId xmlns:a16="http://schemas.microsoft.com/office/drawing/2014/main" xmlns="" val="20000"/>
                    </a:ext>
                  </a:extLst>
                </a:gridCol>
                <a:gridCol w="1446620">
                  <a:extLst>
                    <a:ext uri="{9D8B030D-6E8A-4147-A177-3AD203B41FA5}">
                      <a16:colId xmlns:a16="http://schemas.microsoft.com/office/drawing/2014/main" xmlns="" val="20001"/>
                    </a:ext>
                  </a:extLst>
                </a:gridCol>
              </a:tblGrid>
              <a:tr h="428628">
                <a:tc gridSpan="2">
                  <a:txBody>
                    <a:bodyPr/>
                    <a:lstStyle/>
                    <a:p>
                      <a:pPr algn="ctr"/>
                      <a:r>
                        <a:rPr lang="zh-CN" altLang="en-US" sz="2000" dirty="0"/>
                        <a:t>组织方法</a:t>
                      </a:r>
                    </a:p>
                  </a:txBody>
                  <a:tcPr/>
                </a:tc>
                <a:tc hMerge="1">
                  <a:txBody>
                    <a:bodyPr/>
                    <a:lstStyle/>
                    <a:p>
                      <a:endParaRPr lang="zh-CN"/>
                    </a:p>
                  </a:txBody>
                  <a:tcPr/>
                </a:tc>
                <a:extLst>
                  <a:ext uri="{0D108BD9-81ED-4DB2-BD59-A6C34878D82A}">
                    <a16:rowId xmlns:a16="http://schemas.microsoft.com/office/drawing/2014/main" xmlns="" val="10000"/>
                  </a:ext>
                </a:extLst>
              </a:tr>
              <a:tr h="833443">
                <a:tc>
                  <a:txBody>
                    <a:bodyPr/>
                    <a:lstStyle/>
                    <a:p>
                      <a:r>
                        <a:rPr lang="zh-CN" altLang="en-US" sz="2000" dirty="0"/>
                        <a:t>逻辑结构</a:t>
                      </a:r>
                    </a:p>
                  </a:txBody>
                  <a:tcPr/>
                </a:tc>
                <a:tc>
                  <a:txBody>
                    <a:bodyPr/>
                    <a:lstStyle/>
                    <a:p>
                      <a:r>
                        <a:rPr lang="zh-CN" altLang="en-US" sz="2000" dirty="0"/>
                        <a:t>流式文件</a:t>
                      </a:r>
                      <a:endParaRPr lang="en-US" altLang="zh-CN" sz="2000" dirty="0"/>
                    </a:p>
                    <a:p>
                      <a:r>
                        <a:rPr lang="zh-CN" altLang="en-US" sz="2000" dirty="0"/>
                        <a:t>记录式文件</a:t>
                      </a:r>
                    </a:p>
                  </a:txBody>
                  <a:tcPr marL="18000" marR="18000" anchor="ctr" anchorCtr="1"/>
                </a:tc>
                <a:extLst>
                  <a:ext uri="{0D108BD9-81ED-4DB2-BD59-A6C34878D82A}">
                    <a16:rowId xmlns:a16="http://schemas.microsoft.com/office/drawing/2014/main" xmlns="" val="10001"/>
                  </a:ext>
                </a:extLst>
              </a:tr>
              <a:tr h="833443">
                <a:tc>
                  <a:txBody>
                    <a:bodyPr/>
                    <a:lstStyle/>
                    <a:p>
                      <a:r>
                        <a:rPr lang="zh-CN" altLang="en-US" sz="2000" dirty="0"/>
                        <a:t>物理结构</a:t>
                      </a:r>
                    </a:p>
                  </a:txBody>
                  <a:tcPr/>
                </a:tc>
                <a:tc>
                  <a:txBody>
                    <a:bodyPr/>
                    <a:lstStyle/>
                    <a:p>
                      <a:r>
                        <a:rPr lang="zh-CN" altLang="en-US" sz="2000" dirty="0"/>
                        <a:t>顺序文件</a:t>
                      </a:r>
                      <a:endParaRPr lang="en-US" altLang="zh-CN" sz="2000" dirty="0"/>
                    </a:p>
                    <a:p>
                      <a:r>
                        <a:rPr lang="zh-CN" altLang="en-US" sz="2000" dirty="0"/>
                        <a:t>连接文件</a:t>
                      </a:r>
                      <a:endParaRPr lang="en-US" altLang="zh-CN" sz="2000" dirty="0"/>
                    </a:p>
                    <a:p>
                      <a:r>
                        <a:rPr lang="zh-CN" altLang="en-US" sz="2000" dirty="0"/>
                        <a:t>直接文件</a:t>
                      </a:r>
                      <a:endParaRPr lang="en-US" altLang="zh-CN" sz="2000" dirty="0"/>
                    </a:p>
                    <a:p>
                      <a:r>
                        <a:rPr lang="zh-CN" altLang="en-US" sz="2000" dirty="0"/>
                        <a:t>索引文件</a:t>
                      </a:r>
                    </a:p>
                  </a:txBody>
                  <a:tcPr marL="18000" marR="18000" anchor="ctr" anchorCtr="1"/>
                </a:tc>
                <a:extLst>
                  <a:ext uri="{0D108BD9-81ED-4DB2-BD59-A6C34878D82A}">
                    <a16:rowId xmlns:a16="http://schemas.microsoft.com/office/drawing/2014/main" xmlns="" val="10002"/>
                  </a:ext>
                </a:extLst>
              </a:tr>
            </a:tbl>
          </a:graphicData>
        </a:graphic>
      </p:graphicFrame>
      <p:graphicFrame>
        <p:nvGraphicFramePr>
          <p:cNvPr id="6" name="表格 5"/>
          <p:cNvGraphicFramePr>
            <a:graphicFrameLocks noGrp="1"/>
          </p:cNvGraphicFramePr>
          <p:nvPr/>
        </p:nvGraphicFramePr>
        <p:xfrm>
          <a:off x="2754130" y="2838910"/>
          <a:ext cx="1714512" cy="1532754"/>
        </p:xfrm>
        <a:graphic>
          <a:graphicData uri="http://schemas.openxmlformats.org/drawingml/2006/table">
            <a:tbl>
              <a:tblPr firstRow="1" bandRow="1">
                <a:tableStyleId>{5940675A-B579-460E-94D1-54222C63F5DA}</a:tableStyleId>
              </a:tblPr>
              <a:tblGrid>
                <a:gridCol w="1714512">
                  <a:extLst>
                    <a:ext uri="{9D8B030D-6E8A-4147-A177-3AD203B41FA5}">
                      <a16:colId xmlns:a16="http://schemas.microsoft.com/office/drawing/2014/main" xmlns="" val="20000"/>
                    </a:ext>
                  </a:extLst>
                </a:gridCol>
              </a:tblGrid>
              <a:tr h="292246">
                <a:tc>
                  <a:txBody>
                    <a:bodyPr/>
                    <a:lstStyle/>
                    <a:p>
                      <a:pPr algn="ctr"/>
                      <a:r>
                        <a:rPr lang="zh-CN" altLang="en-US" sz="2000" dirty="0"/>
                        <a:t>存取方法</a:t>
                      </a:r>
                    </a:p>
                  </a:txBody>
                  <a:tcPr/>
                </a:tc>
                <a:extLst>
                  <a:ext uri="{0D108BD9-81ED-4DB2-BD59-A6C34878D82A}">
                    <a16:rowId xmlns:a16="http://schemas.microsoft.com/office/drawing/2014/main" xmlns="" val="10000"/>
                  </a:ext>
                </a:extLst>
              </a:tr>
              <a:tr h="1136514">
                <a:tc>
                  <a:txBody>
                    <a:bodyPr/>
                    <a:lstStyle/>
                    <a:p>
                      <a:r>
                        <a:rPr lang="zh-CN" altLang="en-US" sz="2000" dirty="0"/>
                        <a:t>顺序存取</a:t>
                      </a:r>
                      <a:endParaRPr lang="en-US" altLang="zh-CN" sz="2000" dirty="0"/>
                    </a:p>
                    <a:p>
                      <a:r>
                        <a:rPr lang="zh-CN" altLang="en-US" sz="2000" dirty="0"/>
                        <a:t>直接存取</a:t>
                      </a:r>
                      <a:endParaRPr lang="en-US" altLang="zh-CN" sz="2000" dirty="0"/>
                    </a:p>
                    <a:p>
                      <a:r>
                        <a:rPr lang="zh-CN" altLang="en-US" sz="2000" dirty="0"/>
                        <a:t>索引存取</a:t>
                      </a:r>
                    </a:p>
                  </a:txBody>
                  <a:tcPr anchor="ctr" anchorCtr="1"/>
                </a:tc>
                <a:extLst>
                  <a:ext uri="{0D108BD9-81ED-4DB2-BD59-A6C34878D82A}">
                    <a16:rowId xmlns:a16="http://schemas.microsoft.com/office/drawing/2014/main" xmlns="" val="10001"/>
                  </a:ext>
                </a:extLst>
              </a:tr>
            </a:tbl>
          </a:graphicData>
        </a:graphic>
      </p:graphicFrame>
      <p:graphicFrame>
        <p:nvGraphicFramePr>
          <p:cNvPr id="7" name="表格 6"/>
          <p:cNvGraphicFramePr>
            <a:graphicFrameLocks noGrp="1"/>
          </p:cNvGraphicFramePr>
          <p:nvPr/>
        </p:nvGraphicFramePr>
        <p:xfrm>
          <a:off x="4825832" y="2838910"/>
          <a:ext cx="2071702" cy="1362277"/>
        </p:xfrm>
        <a:graphic>
          <a:graphicData uri="http://schemas.openxmlformats.org/drawingml/2006/table">
            <a:tbl>
              <a:tblPr firstRow="1" bandRow="1">
                <a:tableStyleId>{5940675A-B579-460E-94D1-54222C63F5DA}</a:tableStyleId>
              </a:tblPr>
              <a:tblGrid>
                <a:gridCol w="2071702">
                  <a:extLst>
                    <a:ext uri="{9D8B030D-6E8A-4147-A177-3AD203B41FA5}">
                      <a16:colId xmlns:a16="http://schemas.microsoft.com/office/drawing/2014/main" xmlns="" val="20000"/>
                    </a:ext>
                  </a:extLst>
                </a:gridCol>
              </a:tblGrid>
              <a:tr h="248409">
                <a:tc>
                  <a:txBody>
                    <a:bodyPr/>
                    <a:lstStyle/>
                    <a:p>
                      <a:pPr algn="ctr"/>
                      <a:r>
                        <a:rPr lang="zh-CN" altLang="en-US" sz="2000" dirty="0"/>
                        <a:t>控制系统</a:t>
                      </a:r>
                    </a:p>
                  </a:txBody>
                  <a:tcPr/>
                </a:tc>
                <a:extLst>
                  <a:ext uri="{0D108BD9-81ED-4DB2-BD59-A6C34878D82A}">
                    <a16:rowId xmlns:a16="http://schemas.microsoft.com/office/drawing/2014/main" xmlns="" val="10000"/>
                  </a:ext>
                </a:extLst>
              </a:tr>
              <a:tr h="966037">
                <a:tc>
                  <a:txBody>
                    <a:bodyPr/>
                    <a:lstStyle/>
                    <a:p>
                      <a:r>
                        <a:rPr lang="zh-CN" altLang="en-US" sz="2000" dirty="0"/>
                        <a:t>逻辑的控制系统</a:t>
                      </a:r>
                      <a:endParaRPr lang="en-US" altLang="zh-CN" sz="2000" dirty="0"/>
                    </a:p>
                    <a:p>
                      <a:r>
                        <a:rPr lang="zh-CN" altLang="en-US" sz="2000" dirty="0"/>
                        <a:t>物理的控制系统</a:t>
                      </a:r>
                    </a:p>
                  </a:txBody>
                  <a:tcPr anchor="ctr" anchorCtr="1"/>
                </a:tc>
                <a:extLst>
                  <a:ext uri="{0D108BD9-81ED-4DB2-BD59-A6C34878D82A}">
                    <a16:rowId xmlns:a16="http://schemas.microsoft.com/office/drawing/2014/main" xmlns="" val="10001"/>
                  </a:ext>
                </a:extLst>
              </a:tr>
            </a:tbl>
          </a:graphicData>
        </a:graphic>
      </p:graphicFrame>
      <p:graphicFrame>
        <p:nvGraphicFramePr>
          <p:cNvPr id="8" name="表格 7"/>
          <p:cNvGraphicFramePr>
            <a:graphicFrameLocks noGrp="1"/>
          </p:cNvGraphicFramePr>
          <p:nvPr/>
        </p:nvGraphicFramePr>
        <p:xfrm>
          <a:off x="7183286" y="2838910"/>
          <a:ext cx="1714512" cy="2011680"/>
        </p:xfrm>
        <a:graphic>
          <a:graphicData uri="http://schemas.openxmlformats.org/drawingml/2006/table">
            <a:tbl>
              <a:tblPr firstRow="1" bandRow="1">
                <a:tableStyleId>{5940675A-B579-460E-94D1-54222C63F5DA}</a:tableStyleId>
              </a:tblPr>
              <a:tblGrid>
                <a:gridCol w="1714512">
                  <a:extLst>
                    <a:ext uri="{9D8B030D-6E8A-4147-A177-3AD203B41FA5}">
                      <a16:colId xmlns:a16="http://schemas.microsoft.com/office/drawing/2014/main" xmlns="" val="20000"/>
                    </a:ext>
                  </a:extLst>
                </a:gridCol>
              </a:tblGrid>
              <a:tr h="394533">
                <a:tc>
                  <a:txBody>
                    <a:bodyPr/>
                    <a:lstStyle/>
                    <a:p>
                      <a:pPr algn="ctr"/>
                      <a:r>
                        <a:rPr lang="zh-CN" altLang="en-US" sz="2000" dirty="0"/>
                        <a:t>文件操作</a:t>
                      </a:r>
                    </a:p>
                  </a:txBody>
                  <a:tcPr/>
                </a:tc>
                <a:extLst>
                  <a:ext uri="{0D108BD9-81ED-4DB2-BD59-A6C34878D82A}">
                    <a16:rowId xmlns:a16="http://schemas.microsoft.com/office/drawing/2014/main" xmlns="" val="10000"/>
                  </a:ext>
                </a:extLst>
              </a:tr>
              <a:tr h="1534293">
                <a:tc>
                  <a:txBody>
                    <a:bodyPr/>
                    <a:lstStyle/>
                    <a:p>
                      <a:r>
                        <a:rPr lang="zh-CN" altLang="en-US" sz="2000" dirty="0"/>
                        <a:t>打开文件</a:t>
                      </a:r>
                      <a:endParaRPr lang="en-US" altLang="zh-CN" sz="2000" dirty="0"/>
                    </a:p>
                    <a:p>
                      <a:r>
                        <a:rPr lang="zh-CN" altLang="en-US" sz="2000" dirty="0"/>
                        <a:t>关闭文件</a:t>
                      </a:r>
                      <a:endParaRPr lang="en-US" altLang="zh-CN" sz="2000" dirty="0"/>
                    </a:p>
                    <a:p>
                      <a:r>
                        <a:rPr lang="zh-CN" altLang="en-US" sz="2000" dirty="0"/>
                        <a:t>     读</a:t>
                      </a:r>
                      <a:endParaRPr lang="en-US" altLang="zh-CN" sz="2000" dirty="0"/>
                    </a:p>
                    <a:p>
                      <a:r>
                        <a:rPr lang="zh-CN" altLang="en-US" sz="2000" dirty="0"/>
                        <a:t>     写</a:t>
                      </a:r>
                      <a:endParaRPr lang="en-US" altLang="zh-CN" sz="2000" dirty="0"/>
                    </a:p>
                    <a:p>
                      <a:r>
                        <a:rPr lang="zh-CN" altLang="en-US" sz="2000" dirty="0"/>
                        <a:t>   控制</a:t>
                      </a:r>
                    </a:p>
                  </a:txBody>
                  <a:tcPr anchor="ctr" anchorCtr="1"/>
                </a:tc>
                <a:extLst>
                  <a:ext uri="{0D108BD9-81ED-4DB2-BD59-A6C34878D82A}">
                    <a16:rowId xmlns:a16="http://schemas.microsoft.com/office/drawing/2014/main" xmlns="" val="10001"/>
                  </a:ext>
                </a:extLst>
              </a:tr>
            </a:tbl>
          </a:graphicData>
        </a:graphic>
      </p:graphicFrame>
      <p:grpSp>
        <p:nvGrpSpPr>
          <p:cNvPr id="2" name="组合 8"/>
          <p:cNvGrpSpPr/>
          <p:nvPr/>
        </p:nvGrpSpPr>
        <p:grpSpPr>
          <a:xfrm>
            <a:off x="539552" y="980728"/>
            <a:ext cx="8358246" cy="1858183"/>
            <a:chOff x="428596" y="857232"/>
            <a:chExt cx="8358246" cy="1858183"/>
          </a:xfrm>
        </p:grpSpPr>
        <p:cxnSp>
          <p:nvCxnSpPr>
            <p:cNvPr id="10" name="肘形连接符 27"/>
            <p:cNvCxnSpPr>
              <a:stCxn id="12" idx="0"/>
            </p:cNvCxnSpPr>
            <p:nvPr/>
          </p:nvCxnSpPr>
          <p:spPr>
            <a:xfrm rot="5400000" flipH="1" flipV="1">
              <a:off x="4393405" y="-1607379"/>
              <a:ext cx="428628" cy="6643734"/>
            </a:xfrm>
            <a:prstGeom prst="bentConnector2">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643306" y="857232"/>
              <a:ext cx="1714512" cy="461665"/>
            </a:xfrm>
            <a:prstGeom prst="rect">
              <a:avLst/>
            </a:prstGeom>
            <a:noFill/>
            <a:ln w="3175">
              <a:solidFill>
                <a:schemeClr val="tx1"/>
              </a:solidFill>
            </a:ln>
          </p:spPr>
          <p:txBody>
            <a:bodyPr wrap="square" rtlCol="0" anchor="ctr" anchorCtr="0">
              <a:spAutoFit/>
            </a:bodyPr>
            <a:lstStyle/>
            <a:p>
              <a:r>
                <a:rPr lang="zh-CN" altLang="en-US" sz="2400" dirty="0"/>
                <a:t>  文件系统</a:t>
              </a:r>
            </a:p>
          </p:txBody>
        </p:sp>
        <p:sp>
          <p:nvSpPr>
            <p:cNvPr id="12" name="TextBox 11"/>
            <p:cNvSpPr txBox="1"/>
            <p:nvPr/>
          </p:nvSpPr>
          <p:spPr>
            <a:xfrm>
              <a:off x="428596" y="1928802"/>
              <a:ext cx="1714512" cy="461665"/>
            </a:xfrm>
            <a:prstGeom prst="rect">
              <a:avLst/>
            </a:prstGeom>
            <a:noFill/>
            <a:ln w="3175">
              <a:solidFill>
                <a:schemeClr val="tx1"/>
              </a:solidFill>
            </a:ln>
          </p:spPr>
          <p:txBody>
            <a:bodyPr wrap="square" rtlCol="0">
              <a:spAutoFit/>
            </a:bodyPr>
            <a:lstStyle/>
            <a:p>
              <a:r>
                <a:rPr lang="zh-CN" altLang="en-US" sz="2400" dirty="0"/>
                <a:t>文件的组织</a:t>
              </a:r>
            </a:p>
          </p:txBody>
        </p:sp>
        <p:sp>
          <p:nvSpPr>
            <p:cNvPr id="13" name="TextBox 12"/>
            <p:cNvSpPr txBox="1"/>
            <p:nvPr/>
          </p:nvSpPr>
          <p:spPr>
            <a:xfrm>
              <a:off x="2643174" y="1928802"/>
              <a:ext cx="1714512" cy="461665"/>
            </a:xfrm>
            <a:prstGeom prst="rect">
              <a:avLst/>
            </a:prstGeom>
            <a:noFill/>
            <a:ln w="3175">
              <a:solidFill>
                <a:schemeClr val="tx1"/>
              </a:solidFill>
            </a:ln>
          </p:spPr>
          <p:txBody>
            <a:bodyPr wrap="square" rtlCol="0">
              <a:spAutoFit/>
            </a:bodyPr>
            <a:lstStyle/>
            <a:p>
              <a:r>
                <a:rPr lang="zh-CN" altLang="en-US" sz="2400" dirty="0"/>
                <a:t>文件的存取</a:t>
              </a:r>
            </a:p>
          </p:txBody>
        </p:sp>
        <p:sp>
          <p:nvSpPr>
            <p:cNvPr id="14" name="TextBox 13"/>
            <p:cNvSpPr txBox="1"/>
            <p:nvPr/>
          </p:nvSpPr>
          <p:spPr>
            <a:xfrm>
              <a:off x="4857752" y="1928802"/>
              <a:ext cx="1714512" cy="461665"/>
            </a:xfrm>
            <a:prstGeom prst="rect">
              <a:avLst/>
            </a:prstGeom>
            <a:noFill/>
            <a:ln w="3175">
              <a:solidFill>
                <a:schemeClr val="tx1"/>
              </a:solidFill>
            </a:ln>
          </p:spPr>
          <p:txBody>
            <a:bodyPr wrap="square" rtlCol="0">
              <a:spAutoFit/>
            </a:bodyPr>
            <a:lstStyle/>
            <a:p>
              <a:r>
                <a:rPr lang="zh-CN" altLang="en-US" sz="2400" dirty="0"/>
                <a:t>文件的控制</a:t>
              </a:r>
            </a:p>
          </p:txBody>
        </p:sp>
        <p:sp>
          <p:nvSpPr>
            <p:cNvPr id="15" name="TextBox 14"/>
            <p:cNvSpPr txBox="1"/>
            <p:nvPr/>
          </p:nvSpPr>
          <p:spPr>
            <a:xfrm>
              <a:off x="7072330" y="1928802"/>
              <a:ext cx="1714512" cy="461665"/>
            </a:xfrm>
            <a:prstGeom prst="rect">
              <a:avLst/>
            </a:prstGeom>
            <a:noFill/>
            <a:ln w="3175">
              <a:solidFill>
                <a:schemeClr val="tx1"/>
              </a:solidFill>
            </a:ln>
          </p:spPr>
          <p:txBody>
            <a:bodyPr wrap="square" rtlCol="0">
              <a:spAutoFit/>
            </a:bodyPr>
            <a:lstStyle/>
            <a:p>
              <a:r>
                <a:rPr lang="zh-CN" altLang="en-US" sz="2400" dirty="0"/>
                <a:t>文件的使用</a:t>
              </a:r>
            </a:p>
          </p:txBody>
        </p:sp>
        <p:grpSp>
          <p:nvGrpSpPr>
            <p:cNvPr id="3" name="组合 61"/>
            <p:cNvGrpSpPr/>
            <p:nvPr/>
          </p:nvGrpSpPr>
          <p:grpSpPr>
            <a:xfrm>
              <a:off x="3500430" y="1318896"/>
              <a:ext cx="4429950" cy="609906"/>
              <a:chOff x="3500430" y="1318896"/>
              <a:chExt cx="4429950" cy="609906"/>
            </a:xfrm>
          </p:grpSpPr>
          <p:cxnSp>
            <p:nvCxnSpPr>
              <p:cNvPr id="21" name="肘形连接符 30"/>
              <p:cNvCxnSpPr>
                <a:stCxn id="13" idx="0"/>
              </p:cNvCxnSpPr>
              <p:nvPr/>
            </p:nvCxnSpPr>
            <p:spPr>
              <a:xfrm rot="5400000" flipH="1" flipV="1">
                <a:off x="3821901" y="1178703"/>
                <a:ext cx="428628" cy="1071570"/>
              </a:xfrm>
              <a:prstGeom prst="bentConnector2">
                <a:avLst/>
              </a:prstGeom>
            </p:spPr>
            <p:style>
              <a:lnRef idx="1">
                <a:schemeClr val="dk1"/>
              </a:lnRef>
              <a:fillRef idx="0">
                <a:schemeClr val="dk1"/>
              </a:fillRef>
              <a:effectRef idx="0">
                <a:schemeClr val="dk1"/>
              </a:effectRef>
              <a:fontRef idx="minor">
                <a:schemeClr val="tx1"/>
              </a:fontRef>
            </p:style>
          </p:cxnSp>
          <p:cxnSp>
            <p:nvCxnSpPr>
              <p:cNvPr id="22" name="直接连接符 21"/>
              <p:cNvCxnSpPr>
                <a:stCxn id="14" idx="0"/>
              </p:cNvCxnSpPr>
              <p:nvPr/>
            </p:nvCxnSpPr>
            <p:spPr>
              <a:xfrm rot="5400000" flipH="1" flipV="1">
                <a:off x="5501488" y="1714488"/>
                <a:ext cx="427834" cy="794"/>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endCxn id="15" idx="0"/>
              </p:cNvCxnSpPr>
              <p:nvPr/>
            </p:nvCxnSpPr>
            <p:spPr>
              <a:xfrm rot="5400000">
                <a:off x="7716066" y="1714488"/>
                <a:ext cx="427834" cy="794"/>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11" idx="2"/>
              </p:cNvCxnSpPr>
              <p:nvPr/>
            </p:nvCxnSpPr>
            <p:spPr>
              <a:xfrm rot="5400000">
                <a:off x="4409130" y="1409535"/>
                <a:ext cx="182071" cy="794"/>
              </a:xfrm>
              <a:prstGeom prst="line">
                <a:avLst/>
              </a:prstGeom>
            </p:spPr>
            <p:style>
              <a:lnRef idx="1">
                <a:schemeClr val="dk1"/>
              </a:lnRef>
              <a:fillRef idx="0">
                <a:schemeClr val="dk1"/>
              </a:fillRef>
              <a:effectRef idx="0">
                <a:schemeClr val="dk1"/>
              </a:effectRef>
              <a:fontRef idx="minor">
                <a:schemeClr val="tx1"/>
              </a:fontRef>
            </p:style>
          </p:cxnSp>
        </p:grpSp>
        <p:cxnSp>
          <p:nvCxnSpPr>
            <p:cNvPr id="17" name="直接连接符 16"/>
            <p:cNvCxnSpPr>
              <a:stCxn id="12" idx="2"/>
            </p:cNvCxnSpPr>
            <p:nvPr/>
          </p:nvCxnSpPr>
          <p:spPr>
            <a:xfrm rot="5400000">
              <a:off x="1122981" y="2552544"/>
              <a:ext cx="324948" cy="794"/>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13" idx="2"/>
            </p:cNvCxnSpPr>
            <p:nvPr/>
          </p:nvCxnSpPr>
          <p:spPr>
            <a:xfrm rot="5400000">
              <a:off x="3337559" y="2552544"/>
              <a:ext cx="324948" cy="794"/>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stCxn id="14" idx="2"/>
            </p:cNvCxnSpPr>
            <p:nvPr/>
          </p:nvCxnSpPr>
          <p:spPr>
            <a:xfrm rot="5400000">
              <a:off x="5552137" y="2552544"/>
              <a:ext cx="324948" cy="794"/>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15" idx="2"/>
            </p:cNvCxnSpPr>
            <p:nvPr/>
          </p:nvCxnSpPr>
          <p:spPr>
            <a:xfrm rot="5400000">
              <a:off x="7766715" y="2552544"/>
              <a:ext cx="324948" cy="794"/>
            </a:xfrm>
            <a:prstGeom prst="line">
              <a:avLst/>
            </a:prstGeom>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3611386" y="5338446"/>
            <a:ext cx="2954655" cy="461665"/>
          </a:xfrm>
          <a:prstGeom prst="rect">
            <a:avLst/>
          </a:prstGeom>
          <a:noFill/>
        </p:spPr>
        <p:txBody>
          <a:bodyPr wrap="none" rtlCol="0">
            <a:spAutoFit/>
          </a:bodyPr>
          <a:lstStyle/>
          <a:p>
            <a:r>
              <a:rPr lang="zh-CN" altLang="en-US" sz="2400" dirty="0"/>
              <a:t>图：文件系统的组成</a:t>
            </a:r>
          </a:p>
        </p:txBody>
      </p:sp>
    </p:spTree>
    <p:extLst>
      <p:ext uri="{BB962C8B-B14F-4D97-AF65-F5344CB8AC3E}">
        <p14:creationId xmlns:p14="http://schemas.microsoft.com/office/powerpoint/2010/main" xmlns="" val="2586962906"/>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pPr eaLnBrk="1" hangingPunct="1"/>
            <a:r>
              <a:rPr lang="en-US" altLang="zh-CN" dirty="0">
                <a:latin typeface="华文新魏" panose="02010800040101010101" pitchFamily="2" charset="-122"/>
              </a:rPr>
              <a:t> </a:t>
            </a:r>
            <a:r>
              <a:rPr lang="zh-CN" altLang="en-US" dirty="0">
                <a:latin typeface="华文新魏" panose="02010800040101010101" pitchFamily="2" charset="-122"/>
              </a:rPr>
              <a:t>文件系统的功能</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a:spcBef>
                <a:spcPts val="0"/>
              </a:spcBef>
            </a:pPr>
            <a:r>
              <a:rPr lang="zh-CN" altLang="en-US" sz="2800" b="1" dirty="0"/>
              <a:t>为了实现这些功能，</a:t>
            </a:r>
            <a:r>
              <a:rPr lang="en-US" altLang="zh-CN" sz="2800" b="1" dirty="0"/>
              <a:t>OS</a:t>
            </a:r>
            <a:r>
              <a:rPr lang="zh-CN" altLang="en-US" sz="2800" b="1" dirty="0"/>
              <a:t>必须考虑：</a:t>
            </a:r>
            <a:endParaRPr lang="en-US" altLang="zh-CN" sz="2800" b="1" dirty="0"/>
          </a:p>
          <a:p>
            <a:pPr lvl="1">
              <a:spcBef>
                <a:spcPts val="0"/>
              </a:spcBef>
            </a:pPr>
            <a:r>
              <a:rPr lang="zh-CN" altLang="en-US" b="1" dirty="0"/>
              <a:t>文件目录的建立和维护</a:t>
            </a:r>
            <a:endParaRPr lang="en-US" altLang="zh-CN" b="1" dirty="0"/>
          </a:p>
          <a:p>
            <a:pPr lvl="1">
              <a:spcBef>
                <a:spcPts val="0"/>
              </a:spcBef>
            </a:pPr>
            <a:r>
              <a:rPr lang="zh-CN" altLang="en-US" b="1" dirty="0"/>
              <a:t>存储空间的分配和回收</a:t>
            </a:r>
            <a:endParaRPr lang="en-US" altLang="zh-CN" b="1" dirty="0"/>
          </a:p>
          <a:p>
            <a:pPr lvl="1">
              <a:spcBef>
                <a:spcPts val="0"/>
              </a:spcBef>
            </a:pPr>
            <a:r>
              <a:rPr lang="zh-CN" altLang="en-US" b="1" dirty="0"/>
              <a:t>数据的保密和保护</a:t>
            </a:r>
            <a:endParaRPr lang="en-US" altLang="zh-CN" b="1" dirty="0"/>
          </a:p>
          <a:p>
            <a:pPr lvl="1">
              <a:spcBef>
                <a:spcPts val="0"/>
              </a:spcBef>
            </a:pPr>
            <a:r>
              <a:rPr lang="zh-CN" altLang="en-US" b="1" dirty="0"/>
              <a:t>监督用户存取和修改文件的权限</a:t>
            </a:r>
            <a:endParaRPr lang="en-US" altLang="zh-CN" b="1" dirty="0"/>
          </a:p>
          <a:p>
            <a:pPr lvl="1">
              <a:spcBef>
                <a:spcPts val="0"/>
              </a:spcBef>
            </a:pPr>
            <a:r>
              <a:rPr lang="zh-CN" altLang="en-US" b="1" dirty="0"/>
              <a:t>实现在不同存储介质上信息的表示方式、编址方法、存储次序，以及信息检索等问题</a:t>
            </a:r>
          </a:p>
        </p:txBody>
      </p:sp>
    </p:spTree>
    <p:extLst>
      <p:ext uri="{BB962C8B-B14F-4D97-AF65-F5344CB8AC3E}">
        <p14:creationId xmlns:p14="http://schemas.microsoft.com/office/powerpoint/2010/main" xmlns="" val="320118248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pPr eaLnBrk="1" hangingPunct="1"/>
            <a:r>
              <a:rPr lang="zh-CN" altLang="en-US" dirty="0" smtClean="0">
                <a:latin typeface="华文新魏" panose="02010800040101010101" pitchFamily="2" charset="-122"/>
              </a:rPr>
              <a:t>文件的存储：卷</a:t>
            </a:r>
            <a:r>
              <a:rPr lang="zh-CN" altLang="en-US" dirty="0">
                <a:latin typeface="华文新魏" panose="02010800040101010101" pitchFamily="2" charset="-122"/>
              </a:rPr>
              <a:t>和块</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xfrm>
            <a:off x="467544" y="1340768"/>
            <a:ext cx="8363272" cy="4389120"/>
          </a:xfrm>
          <a:noFill/>
        </p:spPr>
        <p:txBody>
          <a:bodyPr>
            <a:noAutofit/>
          </a:bodyPr>
          <a:lstStyle/>
          <a:p>
            <a:pPr>
              <a:spcBef>
                <a:spcPts val="600"/>
              </a:spcBef>
            </a:pPr>
            <a:r>
              <a:rPr lang="zh-CN" altLang="en-US" sz="2800" b="1" dirty="0"/>
              <a:t>文件存储介质有磁带、光盘和磁盘</a:t>
            </a:r>
            <a:endParaRPr lang="en-US" altLang="zh-CN" sz="2800" b="1" dirty="0"/>
          </a:p>
          <a:p>
            <a:pPr>
              <a:spcBef>
                <a:spcPts val="600"/>
              </a:spcBef>
            </a:pPr>
            <a:r>
              <a:rPr lang="zh-CN" altLang="en-US" sz="2800" b="1" dirty="0">
                <a:solidFill>
                  <a:srgbClr val="FF0000"/>
                </a:solidFill>
              </a:rPr>
              <a:t>卷</a:t>
            </a:r>
            <a:r>
              <a:rPr lang="zh-CN" altLang="en-US" sz="2800" b="1" dirty="0"/>
              <a:t>是存储介质的物理单位，对应于一盘磁带、一块软盘、一个光盘片、一个硬盘分区</a:t>
            </a:r>
            <a:endParaRPr lang="en-US" altLang="zh-CN" sz="2800" b="1" dirty="0"/>
          </a:p>
          <a:p>
            <a:pPr>
              <a:spcBef>
                <a:spcPts val="600"/>
              </a:spcBef>
            </a:pPr>
            <a:r>
              <a:rPr lang="zh-CN" altLang="en-US" sz="2800" b="1" dirty="0">
                <a:solidFill>
                  <a:srgbClr val="FF0000"/>
                </a:solidFill>
              </a:rPr>
              <a:t>块</a:t>
            </a:r>
            <a:r>
              <a:rPr lang="zh-CN" altLang="en-US" sz="2800" b="1" dirty="0"/>
              <a:t>是存储介质上连续信息所组成的一个区域，也叫做物理记录</a:t>
            </a:r>
            <a:endParaRPr lang="en-US" altLang="zh-CN" sz="2800" b="1" dirty="0"/>
          </a:p>
          <a:p>
            <a:pPr>
              <a:spcBef>
                <a:spcPts val="600"/>
              </a:spcBef>
            </a:pPr>
            <a:r>
              <a:rPr lang="zh-CN" altLang="en-US" sz="2800" b="1" dirty="0"/>
              <a:t>块在主存储器和辅助存储器进行信息交换的物理单位，每次总是交换一块或整数块信息</a:t>
            </a:r>
            <a:endParaRPr lang="en-US" altLang="zh-CN" sz="2800" b="1" dirty="0"/>
          </a:p>
        </p:txBody>
      </p:sp>
    </p:spTree>
    <p:extLst>
      <p:ext uri="{BB962C8B-B14F-4D97-AF65-F5344CB8AC3E}">
        <p14:creationId xmlns:p14="http://schemas.microsoft.com/office/powerpoint/2010/main" xmlns="" val="158406875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a:xfrm>
            <a:off x="564704" y="0"/>
            <a:ext cx="8579296" cy="1143000"/>
          </a:xfrm>
        </p:spPr>
        <p:txBody>
          <a:bodyPr>
            <a:noAutofit/>
          </a:bodyPr>
          <a:lstStyle/>
          <a:p>
            <a:r>
              <a:rPr lang="zh-CN" altLang="en-US" dirty="0">
                <a:latin typeface="华文新魏" panose="02010800040101010101" pitchFamily="2" charset="-122"/>
              </a:rPr>
              <a:t>顺序存取存储设备的信息安排</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xfrm>
            <a:off x="395536" y="1052736"/>
            <a:ext cx="8219256" cy="4661872"/>
          </a:xfrm>
          <a:noFill/>
        </p:spPr>
        <p:txBody>
          <a:bodyPr>
            <a:noAutofit/>
          </a:bodyPr>
          <a:lstStyle/>
          <a:p>
            <a:pPr>
              <a:spcBef>
                <a:spcPts val="0"/>
              </a:spcBef>
            </a:pPr>
            <a:r>
              <a:rPr lang="zh-CN" altLang="en-US" sz="2800" dirty="0"/>
              <a:t>顺序存取设备是严格依赖信息的物理位置次序进行定位和读写的存储设备</a:t>
            </a:r>
            <a:endParaRPr lang="en-US" altLang="zh-CN" sz="2800" dirty="0"/>
          </a:p>
          <a:p>
            <a:pPr>
              <a:spcBef>
                <a:spcPts val="0"/>
              </a:spcBef>
            </a:pPr>
            <a:r>
              <a:rPr lang="zh-CN" altLang="en-US" sz="2800" dirty="0"/>
              <a:t>磁带机是最常用的一种顺序存取存储设备，它具有存储容量大、稳定可靠、卷可装卸和便于保存等优点，广泛用作存档</a:t>
            </a:r>
            <a:endParaRPr lang="en-US" altLang="zh-CN" sz="2800" dirty="0"/>
          </a:p>
          <a:p>
            <a:pPr>
              <a:spcBef>
                <a:spcPts val="0"/>
              </a:spcBef>
            </a:pPr>
            <a:r>
              <a:rPr lang="zh-CN" altLang="en-US" sz="2800" dirty="0"/>
              <a:t>磁带的一个突出特点是块长的变化范围较大，块可以很小，也可以很大，原则上没有限制</a:t>
            </a:r>
            <a:endParaRPr lang="en-US" altLang="zh-CN" sz="2800" dirty="0"/>
          </a:p>
          <a:p>
            <a:pPr>
              <a:spcBef>
                <a:spcPts val="0"/>
              </a:spcBef>
            </a:pPr>
            <a:r>
              <a:rPr lang="zh-CN" altLang="en-US" sz="2800" dirty="0"/>
              <a:t>光盘也是一种顺序存取存储设备</a:t>
            </a:r>
          </a:p>
        </p:txBody>
      </p:sp>
    </p:spTree>
    <p:extLst>
      <p:ext uri="{BB962C8B-B14F-4D97-AF65-F5344CB8AC3E}">
        <p14:creationId xmlns:p14="http://schemas.microsoft.com/office/powerpoint/2010/main" xmlns="" val="253333318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a:xfrm>
            <a:off x="395536" y="0"/>
            <a:ext cx="8507288" cy="1143000"/>
          </a:xfrm>
        </p:spPr>
        <p:txBody>
          <a:bodyPr>
            <a:normAutofit/>
          </a:bodyPr>
          <a:lstStyle/>
          <a:p>
            <a:r>
              <a:rPr lang="zh-CN" altLang="en-US" dirty="0">
                <a:latin typeface="华文新魏" panose="02010800040101010101" pitchFamily="2" charset="-122"/>
              </a:rPr>
              <a:t>直接存取存储设备的信息安排</a:t>
            </a:r>
            <a:endParaRPr lang="en-US" altLang="zh-CN"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xfrm>
            <a:off x="467544" y="980728"/>
            <a:ext cx="8229600" cy="4525963"/>
          </a:xfrm>
          <a:noFill/>
        </p:spPr>
        <p:txBody>
          <a:bodyPr>
            <a:noAutofit/>
          </a:bodyPr>
          <a:lstStyle/>
          <a:p>
            <a:r>
              <a:rPr lang="zh-CN" altLang="en-US" sz="2800" dirty="0"/>
              <a:t>磁盘是一种直接存取存储设备，又叫随机存取存储设备</a:t>
            </a:r>
            <a:endParaRPr lang="en-US" altLang="zh-CN" sz="2800" dirty="0"/>
          </a:p>
          <a:p>
            <a:r>
              <a:rPr lang="zh-CN" altLang="en-US" sz="2800" dirty="0"/>
              <a:t>移臂与旋转两维组织，存取速度高</a:t>
            </a:r>
            <a:endParaRPr lang="en-US" altLang="zh-CN" sz="2800" dirty="0"/>
          </a:p>
          <a:p>
            <a:r>
              <a:rPr lang="zh-CN" altLang="en-US" sz="2800" dirty="0"/>
              <a:t>它的每个物理记录有确定的位置和唯一的地址，存取任何一个物理块所需的时间几乎不依赖于此信息的位置</a:t>
            </a:r>
            <a:endParaRPr lang="en-US" altLang="zh-CN" sz="2800" dirty="0"/>
          </a:p>
        </p:txBody>
      </p:sp>
    </p:spTree>
    <p:extLst>
      <p:ext uri="{BB962C8B-B14F-4D97-AF65-F5344CB8AC3E}">
        <p14:creationId xmlns:p14="http://schemas.microsoft.com/office/powerpoint/2010/main" xmlns="" val="225015275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t>逻辑文件</a:t>
            </a:r>
            <a:endParaRPr lang="en-US" altLang="zh-CN"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noFill/>
        </p:spPr>
        <p:txBody>
          <a:bodyPr>
            <a:noAutofit/>
          </a:bodyPr>
          <a:lstStyle/>
          <a:p>
            <a:r>
              <a:rPr lang="zh-CN" altLang="en-US" sz="2800" b="1" dirty="0">
                <a:solidFill>
                  <a:srgbClr val="FF0000"/>
                </a:solidFill>
              </a:rPr>
              <a:t>逻辑文件</a:t>
            </a:r>
            <a:r>
              <a:rPr lang="zh-CN" altLang="en-US" sz="2800" b="1" dirty="0"/>
              <a:t>，又称为</a:t>
            </a:r>
            <a:r>
              <a:rPr lang="zh-CN" altLang="en-US" sz="2800" b="1" dirty="0">
                <a:solidFill>
                  <a:srgbClr val="FF0000"/>
                </a:solidFill>
              </a:rPr>
              <a:t>文件的逻辑结构</a:t>
            </a:r>
            <a:endParaRPr lang="en-US" altLang="zh-CN" sz="2800" b="1" dirty="0">
              <a:solidFill>
                <a:schemeClr val="accent1"/>
              </a:solidFill>
            </a:endParaRPr>
          </a:p>
          <a:p>
            <a:pPr lvl="1"/>
            <a:r>
              <a:rPr lang="zh-CN" altLang="en-US" b="1" dirty="0"/>
              <a:t>独立于物理环境的，用户概念中的抽象信息组织方式</a:t>
            </a:r>
            <a:endParaRPr lang="en-US" altLang="zh-CN" b="1" dirty="0"/>
          </a:p>
          <a:p>
            <a:pPr lvl="1"/>
            <a:r>
              <a:rPr lang="zh-CN" altLang="en-US" b="1" dirty="0"/>
              <a:t>用户能观察到的，并加以处理的数据集合</a:t>
            </a:r>
            <a:endParaRPr lang="en-US" altLang="zh-CN" b="1" dirty="0"/>
          </a:p>
          <a:p>
            <a:r>
              <a:rPr lang="zh-CN" altLang="en-US" sz="2800" b="1" dirty="0"/>
              <a:t>文件的逻辑结构分为两种形式</a:t>
            </a:r>
            <a:endParaRPr lang="en-US" altLang="zh-CN" sz="2800" b="1" dirty="0"/>
          </a:p>
          <a:p>
            <a:pPr lvl="1"/>
            <a:r>
              <a:rPr lang="zh-CN" altLang="en-US" b="1" dirty="0"/>
              <a:t>一种是</a:t>
            </a:r>
            <a:r>
              <a:rPr lang="zh-CN" altLang="en-US" b="1" dirty="0">
                <a:solidFill>
                  <a:srgbClr val="FF0000"/>
                </a:solidFill>
              </a:rPr>
              <a:t>流式文件</a:t>
            </a:r>
            <a:endParaRPr lang="en-US" altLang="zh-CN" b="1" dirty="0">
              <a:solidFill>
                <a:schemeClr val="accent1"/>
              </a:solidFill>
            </a:endParaRPr>
          </a:p>
          <a:p>
            <a:pPr lvl="1"/>
            <a:r>
              <a:rPr lang="zh-CN" altLang="en-US" b="1" dirty="0"/>
              <a:t>一种是</a:t>
            </a:r>
            <a:r>
              <a:rPr lang="zh-CN" altLang="en-US" b="1" dirty="0">
                <a:solidFill>
                  <a:srgbClr val="FF0000"/>
                </a:solidFill>
              </a:rPr>
              <a:t>记录式文件</a:t>
            </a:r>
            <a:endParaRPr lang="en-US" altLang="zh-CN" b="1" dirty="0">
              <a:solidFill>
                <a:srgbClr val="FF0000"/>
              </a:solidFill>
            </a:endParaRPr>
          </a:p>
          <a:p>
            <a:pPr marL="0" indent="0">
              <a:buNone/>
            </a:pPr>
            <a:endParaRPr lang="en-US" altLang="zh-CN" sz="3200" b="1" dirty="0">
              <a:solidFill>
                <a:schemeClr val="accent1"/>
              </a:solidFill>
            </a:endParaRPr>
          </a:p>
        </p:txBody>
      </p:sp>
    </p:spTree>
    <p:extLst>
      <p:ext uri="{BB962C8B-B14F-4D97-AF65-F5344CB8AC3E}">
        <p14:creationId xmlns:p14="http://schemas.microsoft.com/office/powerpoint/2010/main" xmlns="" val="194235682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980728"/>
            <a:ext cx="8229600" cy="4525963"/>
          </a:xfrm>
        </p:spPr>
        <p:txBody>
          <a:bodyPr/>
          <a:lstStyle/>
          <a:p>
            <a:pPr>
              <a:buNone/>
            </a:pPr>
            <a:r>
              <a:rPr lang="zh-CN" altLang="en-US" sz="2800" dirty="0" smtClean="0"/>
              <a:t>           文件的逻辑结构分两种形式：一种是</a:t>
            </a:r>
            <a:r>
              <a:rPr lang="zh-CN" altLang="en-US" sz="2800" b="1" dirty="0" smtClean="0"/>
              <a:t>流式文件</a:t>
            </a:r>
            <a:r>
              <a:rPr lang="zh-CN" altLang="en-US" sz="2800" dirty="0" smtClean="0"/>
              <a:t>，另一种是</a:t>
            </a:r>
            <a:r>
              <a:rPr lang="zh-CN" altLang="en-US" sz="2800" b="1" dirty="0" smtClean="0"/>
              <a:t>记录式文件</a:t>
            </a:r>
            <a:r>
              <a:rPr lang="zh-CN" altLang="en-US" sz="2800" dirty="0" smtClean="0"/>
              <a:t>。流式文件指文件内的数据不再组成记录，只是依次的一串信息集合，也可以看成是无结构的或只有一个记录的记录式文件。这种文件常常按长度来读取所需信息，也可以用插入的特殊字符作为分界。事实上，有许多类型的文件并不需要分记录，象用户作业的源程序就是一个顺序字符流，硬要分割源程序文件成若干记录只会带来操作复杂、开销增大的缺点。因而，为了简化系统，大多数现代操作系统对用户仅仅提供流式文件，纪录式文件往往由高级语言或数据库管理系统提供。</a:t>
            </a:r>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成组与分解的提出</a:t>
            </a:r>
            <a:endParaRPr lang="en-US" altLang="zh-CN" b="1"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dirty="0"/>
              <a:t>一个物理记录只存放一个逻辑记录可能造成极大的浪费</a:t>
            </a:r>
            <a:endParaRPr lang="en-US" altLang="zh-CN" sz="2800" dirty="0"/>
          </a:p>
          <a:p>
            <a:pPr fontAlgn="base">
              <a:spcBef>
                <a:spcPts val="600"/>
              </a:spcBef>
            </a:pPr>
            <a:r>
              <a:rPr lang="zh-CN" altLang="en-US" sz="2800" dirty="0"/>
              <a:t>若干个逻辑记录合并成一组，写入一个块叫</a:t>
            </a:r>
            <a:r>
              <a:rPr lang="zh-CN" altLang="en-US" sz="2800" dirty="0">
                <a:solidFill>
                  <a:srgbClr val="FF0000"/>
                </a:solidFill>
              </a:rPr>
              <a:t>记录的成组</a:t>
            </a:r>
            <a:r>
              <a:rPr lang="zh-CN" altLang="en-US" sz="2800" dirty="0"/>
              <a:t>，每块中的逻辑记录数称</a:t>
            </a:r>
            <a:r>
              <a:rPr lang="zh-CN" altLang="en-US" sz="2800" dirty="0">
                <a:solidFill>
                  <a:srgbClr val="FF0000"/>
                </a:solidFill>
              </a:rPr>
              <a:t>块因子</a:t>
            </a:r>
            <a:endParaRPr lang="en-US" altLang="zh-CN" sz="2800" dirty="0">
              <a:solidFill>
                <a:srgbClr val="FF0000"/>
              </a:solidFill>
            </a:endParaRPr>
          </a:p>
          <a:p>
            <a:pPr fontAlgn="base">
              <a:spcBef>
                <a:spcPts val="600"/>
              </a:spcBef>
            </a:pPr>
            <a:r>
              <a:rPr lang="zh-CN" altLang="en-US" sz="2800" dirty="0"/>
              <a:t>对于流式文件，一个物理记录可以存放很多个连续字节</a:t>
            </a:r>
            <a:endParaRPr lang="en-US" altLang="zh-CN" sz="2800" dirty="0"/>
          </a:p>
        </p:txBody>
      </p:sp>
    </p:spTree>
    <p:extLst>
      <p:ext uri="{BB962C8B-B14F-4D97-AF65-F5344CB8AC3E}">
        <p14:creationId xmlns:p14="http://schemas.microsoft.com/office/powerpoint/2010/main" xmlns="" val="102003155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052736"/>
            <a:ext cx="8229600" cy="4525963"/>
          </a:xfrm>
        </p:spPr>
        <p:txBody>
          <a:bodyPr/>
          <a:lstStyle/>
          <a:p>
            <a:pPr>
              <a:buNone/>
            </a:pPr>
            <a:r>
              <a:rPr lang="zh-CN" altLang="en-US" sz="2800" dirty="0" smtClean="0"/>
              <a:t>            成组操作一般先在输出缓冲区内进行，凑满一块后才将缓冲区内的信息写到存储介质上。反之，当存储介质上的一个物理记录读进输入缓冲区后，把逻辑记录从块中分离出来的操作叫</a:t>
            </a:r>
            <a:r>
              <a:rPr lang="zh-CN" altLang="en-US" sz="2800" b="1" dirty="0" smtClean="0"/>
              <a:t>记录的分解</a:t>
            </a:r>
            <a:r>
              <a:rPr lang="zh-CN" altLang="en-US" sz="2800" dirty="0" smtClean="0"/>
              <a:t>。例如，对于穿孔卡片，通常逻辑记录长为</a:t>
            </a:r>
            <a:r>
              <a:rPr lang="en-US" altLang="zh-CN" sz="2800" dirty="0" smtClean="0"/>
              <a:t>80</a:t>
            </a:r>
            <a:r>
              <a:rPr lang="zh-CN" altLang="en-US" sz="2800" dirty="0" smtClean="0"/>
              <a:t>个字符，如果把存储介质上的数据块也划分成</a:t>
            </a:r>
            <a:r>
              <a:rPr lang="en-US" altLang="zh-CN" sz="2800" dirty="0" smtClean="0"/>
              <a:t>80</a:t>
            </a:r>
            <a:r>
              <a:rPr lang="zh-CN" altLang="en-US" sz="2800" dirty="0" smtClean="0"/>
              <a:t>字节长为一块。那第一张卡片的</a:t>
            </a:r>
            <a:r>
              <a:rPr lang="en-US" altLang="zh-CN" sz="2800" dirty="0" smtClean="0"/>
              <a:t>80</a:t>
            </a:r>
            <a:r>
              <a:rPr lang="zh-CN" altLang="en-US" sz="2800" dirty="0" smtClean="0"/>
              <a:t>个字节的数据是一个逻辑记录，也是一个物理记录。在这个例子中，逻辑记录和物理记录是等长的。</a:t>
            </a:r>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27584" y="0"/>
            <a:ext cx="7772400" cy="1143000"/>
          </a:xfrm>
        </p:spPr>
        <p:txBody>
          <a:bodyPr/>
          <a:lstStyle/>
          <a:p>
            <a:pPr eaLnBrk="1" hangingPunct="1"/>
            <a:r>
              <a:rPr lang="zh-CN" altLang="en-US" sz="4800" dirty="0" smtClean="0">
                <a:latin typeface="华文新魏" pitchFamily="2" charset="-122"/>
                <a:ea typeface="华文新魏" pitchFamily="2" charset="-122"/>
              </a:rPr>
              <a:t>最短剩余时间优先算法</a:t>
            </a:r>
            <a:r>
              <a:rPr lang="en-US" altLang="zh-CN" sz="4800" dirty="0" smtClean="0">
                <a:latin typeface="华文新魏" pitchFamily="2" charset="-122"/>
                <a:ea typeface="华文新魏" pitchFamily="2" charset="-122"/>
              </a:rPr>
              <a:t>(2)</a:t>
            </a:r>
            <a:endParaRPr lang="en-US" altLang="zh-CN" sz="4800" dirty="0" smtClean="0">
              <a:latin typeface="仿宋_GB2312" pitchFamily="49" charset="-122"/>
              <a:ea typeface="仿宋_GB2312" pitchFamily="49" charset="-122"/>
            </a:endParaRPr>
          </a:p>
        </p:txBody>
      </p:sp>
      <p:sp>
        <p:nvSpPr>
          <p:cNvPr id="26627" name="Rectangle 3"/>
          <p:cNvSpPr>
            <a:spLocks noGrp="1" noChangeArrowheads="1"/>
          </p:cNvSpPr>
          <p:nvPr>
            <p:ph type="body" idx="1"/>
          </p:nvPr>
        </p:nvSpPr>
        <p:spPr>
          <a:xfrm>
            <a:off x="611560" y="1052736"/>
            <a:ext cx="8001000" cy="4724400"/>
          </a:xfrm>
        </p:spPr>
        <p:txBody>
          <a:bodyPr/>
          <a:lstStyle/>
          <a:p>
            <a:pPr marL="457200" indent="-457200" algn="just" eaLnBrk="1" hangingPunct="1"/>
            <a:r>
              <a:rPr lang="zh-CN" altLang="en-US" sz="2500" dirty="0" smtClean="0">
                <a:latin typeface="华文新魏" pitchFamily="2" charset="-122"/>
                <a:ea typeface="华文新魏" pitchFamily="2" charset="-122"/>
              </a:rPr>
              <a:t>四个作业其到达系统</a:t>
            </a:r>
            <a:r>
              <a:rPr lang="en-US" altLang="zh-CN" sz="2500" dirty="0" smtClean="0">
                <a:latin typeface="华文新魏" pitchFamily="2" charset="-122"/>
                <a:ea typeface="华文新魏" pitchFamily="2" charset="-122"/>
              </a:rPr>
              <a:t>/</a:t>
            </a:r>
            <a:r>
              <a:rPr lang="zh-CN" altLang="en-US" sz="2500" dirty="0" smtClean="0">
                <a:latin typeface="华文新魏" pitchFamily="2" charset="-122"/>
                <a:ea typeface="华文新魏" pitchFamily="2" charset="-122"/>
              </a:rPr>
              <a:t>所需</a:t>
            </a:r>
            <a:r>
              <a:rPr lang="en-US" altLang="zh-CN" sz="2500" dirty="0" smtClean="0">
                <a:latin typeface="华文新魏" pitchFamily="2" charset="-122"/>
                <a:ea typeface="华文新魏" pitchFamily="2" charset="-122"/>
              </a:rPr>
              <a:t>CPU</a:t>
            </a:r>
            <a:r>
              <a:rPr lang="zh-CN" altLang="en-US" sz="2500" dirty="0" smtClean="0">
                <a:latin typeface="华文新魏" pitchFamily="2" charset="-122"/>
                <a:ea typeface="华文新魏" pitchFamily="2" charset="-122"/>
              </a:rPr>
              <a:t>时间如下：</a:t>
            </a:r>
          </a:p>
          <a:p>
            <a:pPr marL="457200" indent="-457200" algn="just" eaLnBrk="1" hangingPunct="1">
              <a:buFontTx/>
              <a:buNone/>
            </a:pPr>
            <a:r>
              <a:rPr lang="zh-CN" altLang="en-US" sz="2500" dirty="0" smtClean="0">
                <a:latin typeface="华文新魏" pitchFamily="2" charset="-122"/>
                <a:ea typeface="华文新魏" pitchFamily="2" charset="-122"/>
              </a:rPr>
              <a:t>  </a:t>
            </a:r>
            <a:r>
              <a:rPr lang="en-US" altLang="zh-CN" sz="2500" dirty="0" smtClean="0">
                <a:latin typeface="华文新魏" pitchFamily="2" charset="-122"/>
                <a:ea typeface="华文新魏" pitchFamily="2" charset="-122"/>
              </a:rPr>
              <a:t>Job1-0/8</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Job2-1/4</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Job3-2/ 9</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Job4-3/5</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(SRTF</a:t>
            </a:r>
            <a:r>
              <a:rPr lang="zh-CN" altLang="en-US" sz="2500" dirty="0" smtClean="0">
                <a:latin typeface="华文新魏" pitchFamily="2" charset="-122"/>
                <a:ea typeface="华文新魏" pitchFamily="2" charset="-122"/>
              </a:rPr>
              <a:t>各作业执行顺序及开始时间</a:t>
            </a:r>
            <a:r>
              <a:rPr lang="en-US" altLang="zh-CN" sz="2500" dirty="0" smtClean="0">
                <a:latin typeface="华文新魏" pitchFamily="2" charset="-122"/>
                <a:ea typeface="华文新魏" pitchFamily="2" charset="-122"/>
              </a:rPr>
              <a:t>)</a:t>
            </a:r>
          </a:p>
          <a:p>
            <a:pPr marL="457200" indent="-457200" algn="just" eaLnBrk="1" hangingPunct="1"/>
            <a:endParaRPr lang="en-US" altLang="zh-CN" sz="2500" dirty="0" smtClean="0">
              <a:latin typeface="仿宋_GB2312" pitchFamily="49" charset="-122"/>
              <a:ea typeface="仿宋_GB2312" pitchFamily="49" charset="-122"/>
            </a:endParaRPr>
          </a:p>
          <a:p>
            <a:pPr marL="457200" indent="-457200" algn="just" eaLnBrk="1" hangingPunct="1"/>
            <a:endParaRPr lang="zh-CN" altLang="en-US" sz="2500" dirty="0" smtClean="0">
              <a:latin typeface="仿宋_GB2312" pitchFamily="49" charset="-122"/>
              <a:ea typeface="仿宋_GB2312" pitchFamily="49" charset="-122"/>
            </a:endParaRPr>
          </a:p>
          <a:p>
            <a:pPr marL="457200" indent="-457200" algn="just" eaLnBrk="1" hangingPunct="1">
              <a:buNone/>
            </a:pPr>
            <a:r>
              <a:rPr lang="en-US" altLang="zh-CN" sz="2500" dirty="0" smtClean="0">
                <a:latin typeface="华文新魏" pitchFamily="2" charset="-122"/>
                <a:ea typeface="华文新魏" pitchFamily="2" charset="-122"/>
              </a:rPr>
              <a:t>    SRTF</a:t>
            </a:r>
            <a:r>
              <a:rPr lang="zh-CN" altLang="en-US" sz="2500" dirty="0" smtClean="0">
                <a:latin typeface="华文新魏" pitchFamily="2" charset="-122"/>
                <a:ea typeface="华文新魏" pitchFamily="2" charset="-122"/>
              </a:rPr>
              <a:t>调度</a:t>
            </a:r>
            <a:r>
              <a:rPr lang="zh-CN" altLang="en-US" sz="2500" dirty="0" smtClean="0">
                <a:solidFill>
                  <a:srgbClr val="FF0000"/>
                </a:solidFill>
                <a:latin typeface="华文新魏" pitchFamily="2" charset="-122"/>
                <a:ea typeface="华文新魏" pitchFamily="2" charset="-122"/>
              </a:rPr>
              <a:t>平均等待时间</a:t>
            </a:r>
            <a:r>
              <a:rPr lang="en-US" altLang="zh-CN" sz="2500" dirty="0" smtClean="0">
                <a:latin typeface="华文新魏" pitchFamily="2" charset="-122"/>
                <a:ea typeface="华文新魏" pitchFamily="2" charset="-122"/>
              </a:rPr>
              <a:t>=5.75</a:t>
            </a:r>
            <a:r>
              <a:rPr lang="zh-CN" altLang="en-US" sz="2500" dirty="0" smtClean="0">
                <a:latin typeface="华文新魏" pitchFamily="2" charset="-122"/>
                <a:ea typeface="华文新魏" pitchFamily="2" charset="-122"/>
              </a:rPr>
              <a:t>毫秒。</a:t>
            </a:r>
            <a:endParaRPr lang="en-US" altLang="zh-CN" sz="2500" dirty="0" smtClean="0">
              <a:latin typeface="华文新魏" pitchFamily="2" charset="-122"/>
              <a:ea typeface="华文新魏" pitchFamily="2" charset="-122"/>
            </a:endParaRPr>
          </a:p>
          <a:p>
            <a:pPr marL="457200" indent="-457200" algn="just" eaLnBrk="1" hangingPunct="1">
              <a:buNone/>
            </a:pPr>
            <a:r>
              <a:rPr lang="en-US" altLang="zh-CN" sz="2500" dirty="0" smtClean="0">
                <a:latin typeface="华文新魏" pitchFamily="2" charset="-122"/>
                <a:ea typeface="华文新魏" pitchFamily="2" charset="-122"/>
              </a:rPr>
              <a:t>(0+1+5+17)/4=5.75</a:t>
            </a:r>
            <a:endParaRPr lang="zh-CN" altLang="en-US" sz="2500" dirty="0" smtClean="0">
              <a:latin typeface="华文新魏" pitchFamily="2" charset="-122"/>
              <a:ea typeface="华文新魏" pitchFamily="2" charset="-122"/>
            </a:endParaRPr>
          </a:p>
          <a:p>
            <a:pPr marL="457200" indent="-457200" algn="just" eaLnBrk="1" hangingPunct="1"/>
            <a:r>
              <a:rPr lang="en-US" altLang="zh-CN" sz="2500" dirty="0" smtClean="0">
                <a:latin typeface="华文新魏" pitchFamily="2" charset="-122"/>
                <a:ea typeface="华文新魏" pitchFamily="2" charset="-122"/>
              </a:rPr>
              <a:t>SJF</a:t>
            </a:r>
            <a:r>
              <a:rPr lang="zh-CN" altLang="en-US" sz="2500" dirty="0" smtClean="0">
                <a:latin typeface="华文新魏" pitchFamily="2" charset="-122"/>
                <a:ea typeface="华文新魏" pitchFamily="2" charset="-122"/>
              </a:rPr>
              <a:t>调度</a:t>
            </a:r>
            <a:r>
              <a:rPr lang="zh-CN" altLang="en-US" sz="2500" dirty="0" smtClean="0">
                <a:solidFill>
                  <a:srgbClr val="FF0000"/>
                </a:solidFill>
                <a:latin typeface="华文新魏" pitchFamily="2" charset="-122"/>
                <a:ea typeface="华文新魏" pitchFamily="2" charset="-122"/>
              </a:rPr>
              <a:t>平均等待时间</a:t>
            </a:r>
            <a:r>
              <a:rPr lang="en-US" altLang="zh-CN" sz="2500" dirty="0" smtClean="0">
                <a:latin typeface="华文新魏" pitchFamily="2" charset="-122"/>
                <a:ea typeface="华文新魏" pitchFamily="2" charset="-122"/>
              </a:rPr>
              <a:t>=7.75</a:t>
            </a:r>
            <a:r>
              <a:rPr lang="zh-CN" altLang="en-US" sz="2500" dirty="0" smtClean="0">
                <a:latin typeface="华文新魏" pitchFamily="2" charset="-122"/>
                <a:ea typeface="华文新魏" pitchFamily="2" charset="-122"/>
              </a:rPr>
              <a:t>毫秒。（执行顺序</a:t>
            </a:r>
            <a:r>
              <a:rPr lang="en-US" altLang="zh-CN" sz="2500" dirty="0" smtClean="0">
                <a:latin typeface="华文新魏" pitchFamily="2" charset="-122"/>
                <a:ea typeface="华文新魏" pitchFamily="2" charset="-122"/>
              </a:rPr>
              <a:t>Job2-&gt;Job4-&gt;Job1-&gt;Job3</a:t>
            </a:r>
            <a:r>
              <a:rPr lang="zh-CN" altLang="en-US" sz="2500" dirty="0" smtClean="0">
                <a:latin typeface="华文新魏" pitchFamily="2" charset="-122"/>
                <a:ea typeface="华文新魏" pitchFamily="2" charset="-122"/>
              </a:rPr>
              <a:t>）</a:t>
            </a:r>
            <a:endParaRPr lang="en-US" altLang="zh-CN" sz="2500" dirty="0" smtClean="0">
              <a:latin typeface="华文新魏" pitchFamily="2" charset="-122"/>
              <a:ea typeface="华文新魏" pitchFamily="2" charset="-122"/>
            </a:endParaRPr>
          </a:p>
          <a:p>
            <a:pPr marL="457200" indent="-457200" algn="just" eaLnBrk="1" hangingPunct="1">
              <a:buNone/>
            </a:pPr>
            <a:r>
              <a:rPr lang="zh-CN" altLang="en-US" sz="2500" dirty="0" smtClean="0">
                <a:latin typeface="华文新魏" pitchFamily="2" charset="-122"/>
                <a:ea typeface="华文新魏" pitchFamily="2" charset="-122"/>
              </a:rPr>
              <a:t>   （</a:t>
            </a:r>
            <a:r>
              <a:rPr lang="en-US" altLang="zh-CN" sz="2500" dirty="0" smtClean="0">
                <a:latin typeface="华文新魏" pitchFamily="2" charset="-122"/>
                <a:ea typeface="华文新魏" pitchFamily="2" charset="-122"/>
              </a:rPr>
              <a:t>0+4+9+17</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/4=7.75</a:t>
            </a:r>
            <a:endParaRPr lang="zh-CN" altLang="en-US" sz="2500" dirty="0" smtClean="0">
              <a:latin typeface="华文新魏" pitchFamily="2" charset="-122"/>
              <a:ea typeface="华文新魏" pitchFamily="2" charset="-122"/>
            </a:endParaRPr>
          </a:p>
          <a:p>
            <a:pPr lvl="4" algn="just" eaLnBrk="1" hangingPunct="1">
              <a:buFontTx/>
              <a:buNone/>
            </a:pPr>
            <a:r>
              <a:rPr lang="zh-CN" altLang="en-US" sz="2500" dirty="0" smtClean="0">
                <a:latin typeface="华文新魏" pitchFamily="2" charset="-122"/>
                <a:ea typeface="华文新魏" pitchFamily="2" charset="-122"/>
              </a:rPr>
              <a:t>            </a:t>
            </a:r>
          </a:p>
        </p:txBody>
      </p:sp>
      <p:grpSp>
        <p:nvGrpSpPr>
          <p:cNvPr id="2" name="Group 16"/>
          <p:cNvGrpSpPr>
            <a:grpSpLocks/>
          </p:cNvGrpSpPr>
          <p:nvPr/>
        </p:nvGrpSpPr>
        <p:grpSpPr bwMode="auto">
          <a:xfrm>
            <a:off x="1259632" y="2276872"/>
            <a:ext cx="6208712" cy="1037248"/>
            <a:chOff x="841" y="1660"/>
            <a:chExt cx="3911" cy="712"/>
          </a:xfrm>
        </p:grpSpPr>
        <p:sp>
          <p:nvSpPr>
            <p:cNvPr id="26629" name="Text Box 5"/>
            <p:cNvSpPr txBox="1">
              <a:spLocks noChangeArrowheads="1"/>
            </p:cNvSpPr>
            <p:nvPr/>
          </p:nvSpPr>
          <p:spPr bwMode="auto">
            <a:xfrm>
              <a:off x="946" y="1661"/>
              <a:ext cx="3682" cy="294"/>
            </a:xfrm>
            <a:prstGeom prst="rect">
              <a:avLst/>
            </a:prstGeom>
            <a:solidFill>
              <a:srgbClr val="FFCC66"/>
            </a:solidFill>
            <a:ln w="9525">
              <a:solidFill>
                <a:schemeClr val="tx1"/>
              </a:solidFill>
              <a:miter lim="800000"/>
              <a:headEnd/>
              <a:tailEnd/>
            </a:ln>
          </p:spPr>
          <p:txBody>
            <a:bodyPr>
              <a:spAutoFit/>
            </a:bodyPr>
            <a:lstStyle/>
            <a:p>
              <a:pPr>
                <a:spcBef>
                  <a:spcPct val="50000"/>
                </a:spcBef>
              </a:pPr>
              <a:r>
                <a:rPr lang="en-US" altLang="zh-CN" dirty="0">
                  <a:solidFill>
                    <a:srgbClr val="660066"/>
                  </a:solidFill>
                  <a:latin typeface="华文新魏" pitchFamily="2" charset="-122"/>
                  <a:ea typeface="华文新魏" pitchFamily="2" charset="-122"/>
                </a:rPr>
                <a:t>J1         J2         J4            J1                 J3 </a:t>
              </a:r>
            </a:p>
          </p:txBody>
        </p:sp>
        <p:sp>
          <p:nvSpPr>
            <p:cNvPr id="26630" name="Line 6"/>
            <p:cNvSpPr>
              <a:spLocks noChangeShapeType="1"/>
            </p:cNvSpPr>
            <p:nvPr/>
          </p:nvSpPr>
          <p:spPr bwMode="auto">
            <a:xfrm flipH="1">
              <a:off x="1314" y="1660"/>
              <a:ext cx="0" cy="288"/>
            </a:xfrm>
            <a:prstGeom prst="line">
              <a:avLst/>
            </a:prstGeom>
            <a:noFill/>
            <a:ln w="9525">
              <a:solidFill>
                <a:schemeClr val="tx1"/>
              </a:solidFill>
              <a:round/>
              <a:headEnd/>
              <a:tailEnd/>
            </a:ln>
          </p:spPr>
          <p:txBody>
            <a:bodyPr/>
            <a:lstStyle/>
            <a:p>
              <a:endParaRPr lang="zh-CN" altLang="en-US"/>
            </a:p>
          </p:txBody>
        </p:sp>
        <p:sp>
          <p:nvSpPr>
            <p:cNvPr id="26631" name="Line 7"/>
            <p:cNvSpPr>
              <a:spLocks noChangeShapeType="1"/>
            </p:cNvSpPr>
            <p:nvPr/>
          </p:nvSpPr>
          <p:spPr bwMode="auto">
            <a:xfrm>
              <a:off x="1893" y="1660"/>
              <a:ext cx="0" cy="288"/>
            </a:xfrm>
            <a:prstGeom prst="line">
              <a:avLst/>
            </a:prstGeom>
            <a:noFill/>
            <a:ln w="9525">
              <a:solidFill>
                <a:schemeClr val="tx1"/>
              </a:solidFill>
              <a:round/>
              <a:headEnd/>
              <a:tailEnd/>
            </a:ln>
          </p:spPr>
          <p:txBody>
            <a:bodyPr/>
            <a:lstStyle/>
            <a:p>
              <a:endParaRPr lang="zh-CN" altLang="en-US"/>
            </a:p>
          </p:txBody>
        </p:sp>
        <p:sp>
          <p:nvSpPr>
            <p:cNvPr id="26632" name="Line 8"/>
            <p:cNvSpPr>
              <a:spLocks noChangeShapeType="1"/>
            </p:cNvSpPr>
            <p:nvPr/>
          </p:nvSpPr>
          <p:spPr bwMode="auto">
            <a:xfrm>
              <a:off x="2524" y="1660"/>
              <a:ext cx="0" cy="288"/>
            </a:xfrm>
            <a:prstGeom prst="line">
              <a:avLst/>
            </a:prstGeom>
            <a:noFill/>
            <a:ln w="9525">
              <a:solidFill>
                <a:schemeClr val="tx1"/>
              </a:solidFill>
              <a:round/>
              <a:headEnd/>
              <a:tailEnd/>
            </a:ln>
          </p:spPr>
          <p:txBody>
            <a:bodyPr/>
            <a:lstStyle/>
            <a:p>
              <a:endParaRPr lang="zh-CN" altLang="en-US"/>
            </a:p>
          </p:txBody>
        </p:sp>
        <p:sp>
          <p:nvSpPr>
            <p:cNvPr id="26633" name="Line 9"/>
            <p:cNvSpPr>
              <a:spLocks noChangeShapeType="1"/>
            </p:cNvSpPr>
            <p:nvPr/>
          </p:nvSpPr>
          <p:spPr bwMode="auto">
            <a:xfrm>
              <a:off x="3419" y="1660"/>
              <a:ext cx="0" cy="288"/>
            </a:xfrm>
            <a:prstGeom prst="line">
              <a:avLst/>
            </a:prstGeom>
            <a:noFill/>
            <a:ln w="9525">
              <a:solidFill>
                <a:schemeClr val="tx1"/>
              </a:solidFill>
              <a:round/>
              <a:headEnd/>
              <a:tailEnd/>
            </a:ln>
          </p:spPr>
          <p:txBody>
            <a:bodyPr/>
            <a:lstStyle/>
            <a:p>
              <a:endParaRPr lang="zh-CN" altLang="en-US"/>
            </a:p>
          </p:txBody>
        </p:sp>
        <p:sp>
          <p:nvSpPr>
            <p:cNvPr id="26634" name="Text Box 10"/>
            <p:cNvSpPr txBox="1">
              <a:spLocks noChangeArrowheads="1"/>
            </p:cNvSpPr>
            <p:nvPr/>
          </p:nvSpPr>
          <p:spPr bwMode="auto">
            <a:xfrm>
              <a:off x="841" y="2140"/>
              <a:ext cx="210"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0</a:t>
              </a:r>
            </a:p>
          </p:txBody>
        </p:sp>
        <p:sp>
          <p:nvSpPr>
            <p:cNvPr id="26635" name="Text Box 11"/>
            <p:cNvSpPr txBox="1">
              <a:spLocks noChangeArrowheads="1"/>
            </p:cNvSpPr>
            <p:nvPr/>
          </p:nvSpPr>
          <p:spPr bwMode="auto">
            <a:xfrm>
              <a:off x="1225" y="2140"/>
              <a:ext cx="211"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1</a:t>
              </a:r>
            </a:p>
          </p:txBody>
        </p:sp>
        <p:sp>
          <p:nvSpPr>
            <p:cNvPr id="26636" name="Text Box 12"/>
            <p:cNvSpPr txBox="1">
              <a:spLocks noChangeArrowheads="1"/>
            </p:cNvSpPr>
            <p:nvPr/>
          </p:nvSpPr>
          <p:spPr bwMode="auto">
            <a:xfrm>
              <a:off x="1783" y="2140"/>
              <a:ext cx="210" cy="232"/>
            </a:xfrm>
            <a:prstGeom prst="rect">
              <a:avLst/>
            </a:prstGeom>
            <a:noFill/>
            <a:ln w="9525">
              <a:noFill/>
              <a:miter lim="800000"/>
              <a:headEnd/>
              <a:tailEnd/>
            </a:ln>
          </p:spPr>
          <p:txBody>
            <a:bodyPr>
              <a:spAutoFit/>
            </a:bodyPr>
            <a:lstStyle/>
            <a:p>
              <a:pPr>
                <a:spcBef>
                  <a:spcPct val="50000"/>
                </a:spcBef>
              </a:pPr>
              <a:r>
                <a:rPr lang="en-US" altLang="zh-CN" sz="1600" dirty="0" smtClean="0">
                  <a:solidFill>
                    <a:srgbClr val="660066"/>
                  </a:solidFill>
                  <a:latin typeface="华文新魏" pitchFamily="2" charset="-122"/>
                  <a:ea typeface="华文新魏" pitchFamily="2" charset="-122"/>
                </a:rPr>
                <a:t>5</a:t>
              </a:r>
              <a:endParaRPr lang="en-US" altLang="zh-CN" sz="1600" dirty="0">
                <a:solidFill>
                  <a:srgbClr val="660066"/>
                </a:solidFill>
                <a:latin typeface="华文新魏" pitchFamily="2" charset="-122"/>
                <a:ea typeface="华文新魏" pitchFamily="2" charset="-122"/>
              </a:endParaRPr>
            </a:p>
          </p:txBody>
        </p:sp>
        <p:sp>
          <p:nvSpPr>
            <p:cNvPr id="26637" name="Text Box 13"/>
            <p:cNvSpPr txBox="1">
              <a:spLocks noChangeArrowheads="1"/>
            </p:cNvSpPr>
            <p:nvPr/>
          </p:nvSpPr>
          <p:spPr bwMode="auto">
            <a:xfrm>
              <a:off x="2402" y="2140"/>
              <a:ext cx="263"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10</a:t>
              </a:r>
            </a:p>
          </p:txBody>
        </p:sp>
        <p:sp>
          <p:nvSpPr>
            <p:cNvPr id="26638" name="Text Box 14"/>
            <p:cNvSpPr txBox="1">
              <a:spLocks noChangeArrowheads="1"/>
            </p:cNvSpPr>
            <p:nvPr/>
          </p:nvSpPr>
          <p:spPr bwMode="auto">
            <a:xfrm>
              <a:off x="3314" y="2140"/>
              <a:ext cx="263"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17</a:t>
              </a:r>
            </a:p>
          </p:txBody>
        </p:sp>
        <p:sp>
          <p:nvSpPr>
            <p:cNvPr id="26639" name="Text Box 15"/>
            <p:cNvSpPr txBox="1">
              <a:spLocks noChangeArrowheads="1"/>
            </p:cNvSpPr>
            <p:nvPr/>
          </p:nvSpPr>
          <p:spPr bwMode="auto">
            <a:xfrm>
              <a:off x="4489" y="2140"/>
              <a:ext cx="263"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26</a:t>
              </a: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052736"/>
            <a:ext cx="8229600" cy="4525963"/>
          </a:xfrm>
        </p:spPr>
        <p:txBody>
          <a:bodyPr/>
          <a:lstStyle/>
          <a:p>
            <a:pPr>
              <a:buNone/>
            </a:pPr>
            <a:r>
              <a:rPr lang="zh-CN" altLang="en-US" sz="2800" dirty="0" smtClean="0"/>
              <a:t>           假定把卡片上的数据写到磁带上，可以规定磁带上的物理记录为</a:t>
            </a:r>
            <a:r>
              <a:rPr lang="en-US" altLang="zh-CN" sz="2800" dirty="0" smtClean="0"/>
              <a:t>800</a:t>
            </a:r>
            <a:r>
              <a:rPr lang="zh-CN" altLang="en-US" sz="2800" dirty="0" smtClean="0"/>
              <a:t>字节，这样，每块内就可放</a:t>
            </a:r>
            <a:r>
              <a:rPr lang="en-US" altLang="zh-CN" sz="2800" dirty="0" smtClean="0"/>
              <a:t>10</a:t>
            </a:r>
            <a:r>
              <a:rPr lang="zh-CN" altLang="en-US" sz="2800" dirty="0" smtClean="0"/>
              <a:t>张卡片数据，这时块因子数等于</a:t>
            </a:r>
            <a:r>
              <a:rPr lang="en-US" altLang="zh-CN" sz="2800" dirty="0" smtClean="0"/>
              <a:t>10</a:t>
            </a:r>
            <a:r>
              <a:rPr lang="zh-CN" altLang="en-US" sz="2800" dirty="0" smtClean="0"/>
              <a:t>，如果卡片上的数据存放到磁盘上，可以规定磁盘存储介质的物理记录长为</a:t>
            </a:r>
            <a:r>
              <a:rPr lang="en-US" altLang="zh-CN" sz="2800" dirty="0" smtClean="0"/>
              <a:t>1600</a:t>
            </a:r>
            <a:r>
              <a:rPr lang="zh-CN" altLang="en-US" sz="2800" dirty="0" smtClean="0"/>
              <a:t>字节，这样每块内就可容纳</a:t>
            </a:r>
            <a:r>
              <a:rPr lang="en-US" altLang="zh-CN" sz="2800" dirty="0" smtClean="0"/>
              <a:t>20</a:t>
            </a:r>
            <a:r>
              <a:rPr lang="zh-CN" altLang="en-US" sz="2800" dirty="0" smtClean="0"/>
              <a:t>张卡片数据，这时块因子数等于</a:t>
            </a:r>
            <a:r>
              <a:rPr lang="en-US" altLang="zh-CN" sz="2800" dirty="0" smtClean="0"/>
              <a:t>20</a:t>
            </a:r>
            <a:r>
              <a:rPr lang="zh-CN" altLang="en-US" sz="2800" dirty="0" smtClean="0"/>
              <a:t>。后两者的逻辑记录长小于物理记录长，是成组处理的例子。</a:t>
            </a:r>
          </a:p>
          <a:p>
            <a:endParaRPr lang="zh-CN" alt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磁带例子</a:t>
            </a:r>
            <a:endParaRPr lang="zh-CN" altLang="en-US" dirty="0"/>
          </a:p>
        </p:txBody>
      </p:sp>
      <p:sp>
        <p:nvSpPr>
          <p:cNvPr id="3" name="内容占位符 2"/>
          <p:cNvSpPr>
            <a:spLocks noGrp="1"/>
          </p:cNvSpPr>
          <p:nvPr>
            <p:ph idx="1"/>
          </p:nvPr>
        </p:nvSpPr>
        <p:spPr>
          <a:xfrm>
            <a:off x="467544" y="1052736"/>
            <a:ext cx="8229600" cy="4525963"/>
          </a:xfrm>
        </p:spPr>
        <p:txBody>
          <a:bodyPr/>
          <a:lstStyle/>
          <a:p>
            <a:pPr>
              <a:buNone/>
            </a:pPr>
            <a:r>
              <a:rPr lang="zh-CN" altLang="en-US" sz="2000" dirty="0" smtClean="0"/>
              <a:t>假设某磁带</a:t>
            </a:r>
            <a:r>
              <a:rPr lang="zh-CN" altLang="en-US" sz="2000" dirty="0" smtClean="0"/>
              <a:t>的记录密度为每英⼨</a:t>
            </a:r>
            <a:r>
              <a:rPr lang="en-US" altLang="zh-CN" sz="2000" dirty="0" smtClean="0"/>
              <a:t>1600</a:t>
            </a:r>
            <a:r>
              <a:rPr lang="zh-CN" altLang="en-US" sz="2000" dirty="0" smtClean="0"/>
              <a:t>个字符，逻辑记录长为</a:t>
            </a:r>
            <a:r>
              <a:rPr lang="en-US" altLang="zh-CN" sz="2000" dirty="0" smtClean="0"/>
              <a:t>320</a:t>
            </a:r>
            <a:r>
              <a:rPr lang="zh-CN" altLang="en-US" sz="2000" dirty="0" smtClean="0"/>
              <a:t>个字符，块与块之间的间隙为</a:t>
            </a:r>
            <a:r>
              <a:rPr lang="en-US" altLang="zh-CN" sz="2000" dirty="0" smtClean="0"/>
              <a:t>0.3</a:t>
            </a:r>
            <a:r>
              <a:rPr lang="zh-CN" altLang="en-US" sz="2000" dirty="0" smtClean="0"/>
              <a:t>英⼨，</a:t>
            </a:r>
            <a:r>
              <a:rPr lang="zh-CN" altLang="en-US" sz="2000" dirty="0" smtClean="0"/>
              <a:t>试求：</a:t>
            </a:r>
            <a:endParaRPr lang="zh-CN" altLang="en-US" sz="2000" dirty="0" smtClean="0"/>
          </a:p>
          <a:p>
            <a:pPr>
              <a:buNone/>
            </a:pPr>
            <a:r>
              <a:rPr lang="en-US" altLang="zh-CN" sz="2000" dirty="0" smtClean="0"/>
              <a:t>a</a:t>
            </a:r>
            <a:r>
              <a:rPr lang="zh-CN" altLang="en-US" sz="2000" dirty="0" smtClean="0"/>
              <a:t>．不采⽤成组操作时，磁带空间的利⽤率是多少</a:t>
            </a:r>
          </a:p>
          <a:p>
            <a:pPr>
              <a:buNone/>
            </a:pPr>
            <a:r>
              <a:rPr lang="en-US" altLang="zh-CN" sz="2000" dirty="0" smtClean="0"/>
              <a:t>b</a:t>
            </a:r>
            <a:r>
              <a:rPr lang="zh-CN" altLang="en-US" sz="2000" dirty="0" smtClean="0"/>
              <a:t>．采⽤以</a:t>
            </a:r>
            <a:r>
              <a:rPr lang="en-US" altLang="zh-CN" sz="2000" dirty="0" smtClean="0"/>
              <a:t>10</a:t>
            </a:r>
            <a:r>
              <a:rPr lang="zh-CN" altLang="en-US" sz="2000" dirty="0" smtClean="0"/>
              <a:t>个逻辑记录为⼀组的成组操作时，磁带空间的利⽤率是多少</a:t>
            </a:r>
          </a:p>
          <a:p>
            <a:pPr>
              <a:buNone/>
            </a:pPr>
            <a:r>
              <a:rPr lang="zh-CN" altLang="en-US" sz="2000" dirty="0" smtClean="0"/>
              <a:t>解</a:t>
            </a:r>
            <a:r>
              <a:rPr lang="en-US" altLang="zh-CN" sz="2000" dirty="0" smtClean="0"/>
              <a:t>: </a:t>
            </a:r>
            <a:r>
              <a:rPr lang="zh-CN" altLang="en-US" sz="2000" dirty="0" smtClean="0"/>
              <a:t>间隙</a:t>
            </a:r>
            <a:r>
              <a:rPr lang="zh-CN" altLang="en-US" sz="2000" dirty="0" smtClean="0"/>
              <a:t>可以存放的字符数是：</a:t>
            </a:r>
            <a:r>
              <a:rPr lang="en-US" altLang="zh-CN" sz="2000" dirty="0" smtClean="0"/>
              <a:t>1600</a:t>
            </a:r>
            <a:r>
              <a:rPr lang="zh-CN" altLang="en-US" sz="2000" dirty="0" smtClean="0"/>
              <a:t>个字符</a:t>
            </a:r>
            <a:r>
              <a:rPr lang="en-US" altLang="zh-CN" sz="2000" dirty="0" smtClean="0"/>
              <a:t>/</a:t>
            </a:r>
            <a:r>
              <a:rPr lang="zh-CN" altLang="en-US" sz="2000" dirty="0" smtClean="0"/>
              <a:t>英⼨</a:t>
            </a:r>
            <a:r>
              <a:rPr lang="en-US" altLang="zh-CN" sz="2000" dirty="0" smtClean="0"/>
              <a:t>×0.3</a:t>
            </a:r>
            <a:r>
              <a:rPr lang="zh-CN" altLang="en-US" sz="2000" dirty="0" smtClean="0"/>
              <a:t>英⼨</a:t>
            </a:r>
            <a:r>
              <a:rPr lang="en-US" altLang="zh-CN" sz="2000" dirty="0" smtClean="0"/>
              <a:t>=480</a:t>
            </a:r>
            <a:r>
              <a:rPr lang="zh-CN" altLang="en-US" sz="2000" dirty="0" smtClean="0"/>
              <a:t>个字符</a:t>
            </a:r>
          </a:p>
          <a:p>
            <a:pPr>
              <a:buNone/>
            </a:pPr>
            <a:r>
              <a:rPr lang="en-US" altLang="zh-CN" sz="2000" dirty="0" smtClean="0"/>
              <a:t>a</a:t>
            </a:r>
            <a:r>
              <a:rPr lang="zh-CN" altLang="en-US" sz="2000" dirty="0" smtClean="0"/>
              <a:t>．采⽤不成组操作时，⼀个逻辑记录作为⼀个物理存储块，因此，磁带空间的利⽤率是：</a:t>
            </a:r>
            <a:r>
              <a:rPr lang="en-US" altLang="zh-CN" sz="2000" dirty="0" smtClean="0"/>
              <a:t>320÷(480+320)=40</a:t>
            </a:r>
            <a:r>
              <a:rPr lang="en-US" altLang="zh-CN" sz="2000" dirty="0" smtClean="0"/>
              <a:t>%</a:t>
            </a:r>
            <a:r>
              <a:rPr lang="zh-CN" altLang="en-US" sz="2000" dirty="0" smtClean="0"/>
              <a:t>。</a:t>
            </a:r>
            <a:endParaRPr lang="zh-CN" altLang="en-US" sz="2000" dirty="0" smtClean="0"/>
          </a:p>
          <a:p>
            <a:pPr>
              <a:buNone/>
            </a:pPr>
            <a:r>
              <a:rPr lang="en-US" altLang="zh-CN" sz="2000" dirty="0" smtClean="0"/>
              <a:t>b</a:t>
            </a:r>
            <a:r>
              <a:rPr lang="zh-CN" altLang="en-US" sz="2000" dirty="0" smtClean="0"/>
              <a:t>．采⽤以</a:t>
            </a:r>
            <a:r>
              <a:rPr lang="en-US" altLang="zh-CN" sz="2000" dirty="0" smtClean="0"/>
              <a:t>5</a:t>
            </a:r>
            <a:r>
              <a:rPr lang="zh-CN" altLang="en-US" sz="2000" dirty="0" smtClean="0"/>
              <a:t>个逻辑记录为⼀组的成组操作时，每</a:t>
            </a:r>
            <a:r>
              <a:rPr lang="en-US" altLang="zh-CN" sz="2000" dirty="0" smtClean="0"/>
              <a:t>5</a:t>
            </a:r>
            <a:r>
              <a:rPr lang="zh-CN" altLang="en-US" sz="2000" dirty="0" smtClean="0"/>
              <a:t>个逻辑记录构成⼀个物理存储块，因此，磁带的利⽤率是：</a:t>
            </a:r>
          </a:p>
          <a:p>
            <a:pPr>
              <a:buNone/>
            </a:pPr>
            <a:r>
              <a:rPr lang="en-US" altLang="zh-CN" sz="2000" dirty="0" smtClean="0"/>
              <a:t>(320×5)÷(480+320×5)=1600÷2080=76.9</a:t>
            </a:r>
            <a:r>
              <a:rPr lang="en-US"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成组与分解操作</a:t>
            </a:r>
            <a:endParaRPr lang="en-US" altLang="zh-CN" b="1"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noFill/>
        </p:spPr>
        <p:txBody>
          <a:bodyPr>
            <a:noAutofit/>
          </a:bodyPr>
          <a:lstStyle/>
          <a:p>
            <a:pPr fontAlgn="base">
              <a:spcBef>
                <a:spcPts val="0"/>
              </a:spcBef>
            </a:pPr>
            <a:r>
              <a:rPr lang="zh-CN" altLang="en-US" sz="2800" dirty="0"/>
              <a:t>系统设置独立于用户数据区的输入</a:t>
            </a:r>
            <a:r>
              <a:rPr lang="en-US" altLang="zh-CN" sz="2800" dirty="0"/>
              <a:t>/</a:t>
            </a:r>
            <a:r>
              <a:rPr lang="zh-CN" altLang="en-US" sz="2800" dirty="0"/>
              <a:t>输出缓冲区</a:t>
            </a:r>
            <a:endParaRPr lang="en-US" altLang="zh-CN" sz="2800" dirty="0"/>
          </a:p>
          <a:p>
            <a:pPr fontAlgn="base">
              <a:spcBef>
                <a:spcPts val="0"/>
              </a:spcBef>
            </a:pPr>
            <a:r>
              <a:rPr lang="zh-CN" altLang="en-US" sz="2800" dirty="0">
                <a:solidFill>
                  <a:srgbClr val="FF0000"/>
                </a:solidFill>
              </a:rPr>
              <a:t>记录的成组操作</a:t>
            </a:r>
            <a:r>
              <a:rPr lang="zh-CN" altLang="en-US" sz="2800" dirty="0"/>
              <a:t>在输出缓冲区内进行，凑满一块后才将缓冲区内的信息写到存储介质上</a:t>
            </a:r>
            <a:endParaRPr lang="en-US" altLang="zh-CN" sz="2800" dirty="0"/>
          </a:p>
          <a:p>
            <a:pPr fontAlgn="base">
              <a:spcBef>
                <a:spcPts val="0"/>
              </a:spcBef>
            </a:pPr>
            <a:r>
              <a:rPr lang="zh-CN" altLang="en-US" sz="2800" dirty="0"/>
              <a:t>当存储介质上的一个物理记录读进输入缓冲区后，把逻辑记录从块中分离出来的操作叫</a:t>
            </a:r>
            <a:r>
              <a:rPr lang="zh-CN" altLang="en-US" sz="2800" dirty="0">
                <a:solidFill>
                  <a:srgbClr val="FF0000"/>
                </a:solidFill>
              </a:rPr>
              <a:t>记录的分解操作</a:t>
            </a:r>
            <a:endParaRPr lang="en-US" altLang="zh-CN" sz="2800" dirty="0">
              <a:solidFill>
                <a:srgbClr val="FF0000"/>
              </a:solidFill>
            </a:endParaRPr>
          </a:p>
        </p:txBody>
      </p:sp>
    </p:spTree>
    <p:extLst>
      <p:ext uri="{BB962C8B-B14F-4D97-AF65-F5344CB8AC3E}">
        <p14:creationId xmlns:p14="http://schemas.microsoft.com/office/powerpoint/2010/main" xmlns="" val="293598744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a:latin typeface="华文新魏" panose="02010800040101010101" pitchFamily="2" charset="-122"/>
              </a:rPr>
              <a:t>文件的物理结构</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solidFill>
                  <a:srgbClr val="FF0000"/>
                </a:solidFill>
              </a:rPr>
              <a:t>文件的物理结构和组织</a:t>
            </a:r>
            <a:r>
              <a:rPr lang="zh-CN" altLang="en-US" sz="2800" b="1" dirty="0"/>
              <a:t>是指文件在物理存储空间中的存放方法和</a:t>
            </a:r>
            <a:r>
              <a:rPr lang="zh-CN" altLang="en-US" sz="2800" b="1" dirty="0" smtClean="0"/>
              <a:t>组织关系，又</a:t>
            </a:r>
            <a:r>
              <a:rPr lang="zh-CN" altLang="en-US" sz="2800" b="1" dirty="0"/>
              <a:t>称为物理文件</a:t>
            </a:r>
            <a:endParaRPr lang="en-US" altLang="zh-CN" sz="2800" b="1" dirty="0"/>
          </a:p>
          <a:p>
            <a:pPr fontAlgn="base">
              <a:spcBef>
                <a:spcPts val="600"/>
              </a:spcBef>
              <a:buNone/>
            </a:pPr>
            <a:r>
              <a:rPr lang="zh-CN" altLang="en-US" sz="2800" b="1" dirty="0" smtClean="0"/>
              <a:t>           文件</a:t>
            </a:r>
            <a:r>
              <a:rPr lang="zh-CN" altLang="en-US" sz="2800" b="1" dirty="0"/>
              <a:t>的存储结构涉及块的划分、记录的排列、索引的组织、信息的搜索等许多</a:t>
            </a:r>
            <a:r>
              <a:rPr lang="zh-CN" altLang="en-US" sz="2800" b="1" dirty="0" smtClean="0"/>
              <a:t>问题</a:t>
            </a:r>
            <a:r>
              <a:rPr lang="zh-CN" altLang="en-US" sz="2800" b="1" dirty="0"/>
              <a:t>，</a:t>
            </a:r>
            <a:r>
              <a:rPr lang="zh-CN" altLang="en-US" sz="2800" b="1" dirty="0" smtClean="0"/>
              <a:t>其优劣</a:t>
            </a:r>
            <a:r>
              <a:rPr lang="zh-CN" altLang="en-US" sz="2800" b="1" dirty="0"/>
              <a:t>直接影响文件系统的性能</a:t>
            </a:r>
          </a:p>
        </p:txBody>
      </p:sp>
    </p:spTree>
    <p:extLst>
      <p:ext uri="{BB962C8B-B14F-4D97-AF65-F5344CB8AC3E}">
        <p14:creationId xmlns:p14="http://schemas.microsoft.com/office/powerpoint/2010/main" xmlns="" val="327110656"/>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顺序文件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t>将一个文件中逻辑上连续的信息存放到存储介质的依次相邻的块中便形成顺序结构，这类文件叫顺序文件，又称连续文件</a:t>
            </a:r>
            <a:endParaRPr lang="en-US" altLang="zh-CN" sz="2800" b="1" dirty="0"/>
          </a:p>
          <a:p>
            <a:pPr fontAlgn="base"/>
            <a:r>
              <a:rPr lang="zh-CN" altLang="en-US" sz="2800" b="1" dirty="0"/>
              <a:t>磁带文件、光盘文件是典型例子</a:t>
            </a:r>
            <a:endParaRPr lang="en-US" altLang="zh-CN" sz="2800" b="1" dirty="0"/>
          </a:p>
        </p:txBody>
      </p:sp>
    </p:spTree>
    <p:extLst>
      <p:ext uri="{BB962C8B-B14F-4D97-AF65-F5344CB8AC3E}">
        <p14:creationId xmlns:p14="http://schemas.microsoft.com/office/powerpoint/2010/main" xmlns="" val="859777182"/>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顺序文件的优缺点</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solidFill>
                  <a:srgbClr val="FF0000"/>
                </a:solidFill>
              </a:rPr>
              <a:t>优点</a:t>
            </a:r>
            <a:r>
              <a:rPr lang="zh-CN" altLang="en-US" sz="2800" b="1" dirty="0"/>
              <a:t>：顺序存取记录时速度较快</a:t>
            </a:r>
            <a:endParaRPr lang="en-US" altLang="zh-CN" sz="2800" b="1" dirty="0"/>
          </a:p>
          <a:p>
            <a:pPr lvl="1" fontAlgn="base">
              <a:spcBef>
                <a:spcPts val="600"/>
              </a:spcBef>
            </a:pPr>
            <a:r>
              <a:rPr lang="zh-CN" altLang="en-US" b="1" dirty="0"/>
              <a:t>批处理文件，系统文件用得最多</a:t>
            </a:r>
            <a:endParaRPr lang="en-US" altLang="zh-CN" b="1" dirty="0"/>
          </a:p>
          <a:p>
            <a:pPr lvl="1" fontAlgn="base">
              <a:spcBef>
                <a:spcPts val="600"/>
              </a:spcBef>
            </a:pPr>
            <a:r>
              <a:rPr lang="zh-CN" altLang="en-US" b="1" dirty="0"/>
              <a:t>采用磁带存放顺序文件时，总可以保持快速存取的优点</a:t>
            </a:r>
            <a:endParaRPr lang="en-US" altLang="zh-CN" b="1" dirty="0"/>
          </a:p>
          <a:p>
            <a:pPr fontAlgn="base">
              <a:spcBef>
                <a:spcPts val="600"/>
              </a:spcBef>
            </a:pPr>
            <a:r>
              <a:rPr lang="zh-CN" altLang="en-US" sz="2800" b="1" dirty="0">
                <a:solidFill>
                  <a:srgbClr val="FF0000"/>
                </a:solidFill>
              </a:rPr>
              <a:t>缺点</a:t>
            </a:r>
            <a:r>
              <a:rPr lang="zh-CN" altLang="en-US" sz="2800" b="1" dirty="0"/>
              <a:t>：建立文件前需要能预先确定文件长度，以便分配存储空间；修改、插入和增加文件记录有困难</a:t>
            </a:r>
          </a:p>
        </p:txBody>
      </p:sp>
    </p:spTree>
    <p:extLst>
      <p:ext uri="{BB962C8B-B14F-4D97-AF65-F5344CB8AC3E}">
        <p14:creationId xmlns:p14="http://schemas.microsoft.com/office/powerpoint/2010/main" xmlns="" val="176840354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连接文件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t>连接文件，又称串联文件；连接结构的特点是使用连接字来表示文件中各个物理块之间的先后次序</a:t>
            </a:r>
            <a:endParaRPr lang="en-US" altLang="zh-CN" sz="2800" b="1" dirty="0"/>
          </a:p>
          <a:p>
            <a:pPr fontAlgn="base">
              <a:spcBef>
                <a:spcPts val="600"/>
              </a:spcBef>
            </a:pPr>
            <a:r>
              <a:rPr lang="zh-CN" altLang="en-US" sz="2800" b="1" dirty="0"/>
              <a:t>第一块文件信息的物理地址由文件目录给出，而每一块的连接字指出了文件的下一个物理块位置；连接字内容为</a:t>
            </a:r>
            <a:r>
              <a:rPr lang="en-US" altLang="zh-CN" sz="2800" b="1" dirty="0">
                <a:latin typeface="+mn-ea"/>
              </a:rPr>
              <a:t>0</a:t>
            </a:r>
            <a:r>
              <a:rPr lang="zh-CN" altLang="en-US" sz="2800" b="1" dirty="0"/>
              <a:t>时，表示文件至本块结束</a:t>
            </a:r>
            <a:endParaRPr lang="en-US" altLang="zh-CN" sz="2800" b="1" dirty="0"/>
          </a:p>
          <a:p>
            <a:pPr fontAlgn="base">
              <a:spcBef>
                <a:spcPts val="600"/>
              </a:spcBef>
            </a:pPr>
            <a:r>
              <a:rPr lang="zh-CN" altLang="en-US" sz="2800" b="1" dirty="0"/>
              <a:t>像输入井、输出井等都用此类文件</a:t>
            </a:r>
            <a:endParaRPr lang="en-US" altLang="zh-CN" sz="2800" b="1" dirty="0"/>
          </a:p>
        </p:txBody>
      </p:sp>
    </p:spTree>
    <p:extLst>
      <p:ext uri="{BB962C8B-B14F-4D97-AF65-F5344CB8AC3E}">
        <p14:creationId xmlns:p14="http://schemas.microsoft.com/office/powerpoint/2010/main" xmlns="" val="398921673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灯片编号占位符 5"/>
          <p:cNvSpPr txBox="1">
            <a:spLocks noGrp="1"/>
          </p:cNvSpPr>
          <p:nvPr/>
        </p:nvSpPr>
        <p:spPr bwMode="auto">
          <a:xfrm>
            <a:off x="6553200" y="7004248"/>
            <a:ext cx="1905000" cy="457200"/>
          </a:xfrm>
          <a:prstGeom prst="rect">
            <a:avLst/>
          </a:prstGeom>
          <a:noFill/>
          <a:ln w="9525">
            <a:noFill/>
            <a:miter lim="800000"/>
          </a:ln>
        </p:spPr>
        <p:txBody>
          <a:bodyPr/>
          <a:lstStyle/>
          <a:p>
            <a:pPr algn="r"/>
            <a:fld id="{6B5EC4DE-1779-4492-A866-B2D7A99B8278}" type="slidenum">
              <a:rPr kumimoji="1" lang="en-US" altLang="zh-CN" sz="1400">
                <a:latin typeface="Times New Roman" panose="02020603050405020304" pitchFamily="18" charset="0"/>
              </a:rPr>
              <a:pPr algn="r"/>
              <a:t>87</a:t>
            </a:fld>
            <a:endParaRPr kumimoji="1" lang="en-US" altLang="zh-CN" sz="1400">
              <a:latin typeface="Times New Roman" panose="02020603050405020304" pitchFamily="18" charset="0"/>
            </a:endParaRPr>
          </a:p>
        </p:txBody>
      </p:sp>
      <p:sp>
        <p:nvSpPr>
          <p:cNvPr id="1293315" name="Rectangle 2"/>
          <p:cNvSpPr>
            <a:spLocks noGrp="1" noChangeArrowheads="1"/>
          </p:cNvSpPr>
          <p:nvPr>
            <p:ph type="title" idx="4294967295"/>
          </p:nvPr>
        </p:nvSpPr>
        <p:spPr>
          <a:xfrm>
            <a:off x="428596" y="934616"/>
            <a:ext cx="8501122" cy="838200"/>
          </a:xfrm>
        </p:spPr>
        <p:txBody>
          <a:bodyPr>
            <a:normAutofit/>
          </a:bodyPr>
          <a:lstStyle/>
          <a:p>
            <a:r>
              <a:rPr lang="zh-CN" altLang="en-US" b="1" dirty="0">
                <a:latin typeface="华文新魏" panose="02010800040101010101" pitchFamily="2" charset="-122"/>
              </a:rPr>
              <a:t>连接文件</a:t>
            </a:r>
            <a:endParaRPr lang="en-US" altLang="zh-CN" b="1" dirty="0">
              <a:latin typeface="华文新魏" panose="02010800040101010101" pitchFamily="2" charset="-122"/>
            </a:endParaRPr>
          </a:p>
        </p:txBody>
      </p:sp>
      <p:sp>
        <p:nvSpPr>
          <p:cNvPr id="7" name="Text Box 5"/>
          <p:cNvSpPr txBox="1">
            <a:spLocks noChangeArrowheads="1"/>
          </p:cNvSpPr>
          <p:nvPr/>
        </p:nvSpPr>
        <p:spPr bwMode="auto">
          <a:xfrm>
            <a:off x="1143000" y="2456061"/>
            <a:ext cx="1101725" cy="914400"/>
          </a:xfrm>
          <a:prstGeom prst="rect">
            <a:avLst/>
          </a:prstGeom>
          <a:noFill/>
          <a:ln w="9525">
            <a:solidFill>
              <a:srgbClr val="000000"/>
            </a:solidFill>
            <a:miter lim="800000"/>
          </a:ln>
        </p:spPr>
        <p:txBody>
          <a:bodyPr lIns="0" tIns="0" rIns="0" bIns="0"/>
          <a:lstStyle/>
          <a:p>
            <a:pPr algn="ctr" eaLnBrk="0" hangingPunct="0"/>
            <a:r>
              <a:rPr lang="zh-CN" altLang="en-US" sz="2400" dirty="0">
                <a:solidFill>
                  <a:srgbClr val="0033CC"/>
                </a:solidFill>
                <a:latin typeface="华文新魏" panose="02010800040101010101" pitchFamily="2" charset="-122"/>
                <a:ea typeface="华文新魏" panose="02010800040101010101" pitchFamily="2" charset="-122"/>
              </a:rPr>
              <a:t>文件</a:t>
            </a:r>
          </a:p>
          <a:p>
            <a:pPr algn="ctr" eaLnBrk="0" hangingPunct="0"/>
            <a:r>
              <a:rPr lang="zh-CN" altLang="en-US" sz="2400" dirty="0">
                <a:solidFill>
                  <a:srgbClr val="0033CC"/>
                </a:solidFill>
                <a:latin typeface="华文新魏" panose="02010800040101010101" pitchFamily="2" charset="-122"/>
                <a:ea typeface="华文新魏" panose="02010800040101010101" pitchFamily="2" charset="-122"/>
              </a:rPr>
              <a:t>控制块</a:t>
            </a:r>
          </a:p>
          <a:p>
            <a:pPr algn="ctr" eaLnBrk="0" hangingPunct="0"/>
            <a:endParaRPr lang="en-US" altLang="zh-CN" sz="900" dirty="0">
              <a:solidFill>
                <a:srgbClr val="0033CC"/>
              </a:solidFill>
              <a:latin typeface="华文新魏" panose="02010800040101010101" pitchFamily="2" charset="-122"/>
              <a:ea typeface="华文新魏" panose="02010800040101010101" pitchFamily="2" charset="-122"/>
            </a:endParaRPr>
          </a:p>
        </p:txBody>
      </p:sp>
      <p:sp>
        <p:nvSpPr>
          <p:cNvPr id="8" name="Line 6"/>
          <p:cNvSpPr>
            <a:spLocks noChangeShapeType="1"/>
          </p:cNvSpPr>
          <p:nvPr/>
        </p:nvSpPr>
        <p:spPr bwMode="auto">
          <a:xfrm>
            <a:off x="2247900" y="2913261"/>
            <a:ext cx="550863" cy="0"/>
          </a:xfrm>
          <a:prstGeom prst="line">
            <a:avLst/>
          </a:prstGeom>
          <a:noFill/>
          <a:ln w="9525">
            <a:solidFill>
              <a:srgbClr val="000000"/>
            </a:solidFill>
            <a:round/>
            <a:tailEnd type="triangle" w="med" len="med"/>
          </a:ln>
        </p:spPr>
        <p:txBody>
          <a:bodyPr/>
          <a:lstStyle/>
          <a:p>
            <a:endParaRPr lang="zh-CN" altLang="en-US"/>
          </a:p>
        </p:txBody>
      </p:sp>
      <p:sp>
        <p:nvSpPr>
          <p:cNvPr id="9" name="Text Box 7"/>
          <p:cNvSpPr txBox="1">
            <a:spLocks noChangeArrowheads="1"/>
          </p:cNvSpPr>
          <p:nvPr/>
        </p:nvSpPr>
        <p:spPr bwMode="auto">
          <a:xfrm>
            <a:off x="2798763" y="2456061"/>
            <a:ext cx="735013" cy="2286000"/>
          </a:xfrm>
          <a:prstGeom prst="rect">
            <a:avLst/>
          </a:prstGeom>
          <a:solidFill>
            <a:schemeClr val="tx2">
              <a:lumMod val="40000"/>
              <a:lumOff val="60000"/>
            </a:schemeClr>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0" name="Text Box 8"/>
          <p:cNvSpPr txBox="1">
            <a:spLocks noChangeArrowheads="1"/>
          </p:cNvSpPr>
          <p:nvPr/>
        </p:nvSpPr>
        <p:spPr bwMode="auto">
          <a:xfrm>
            <a:off x="2798763" y="4742061"/>
            <a:ext cx="735013" cy="914400"/>
          </a:xfrm>
          <a:prstGeom prst="rect">
            <a:avLst/>
          </a:prstGeom>
          <a:solidFill>
            <a:srgbClr val="FFCC66"/>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1" name="Line 9"/>
          <p:cNvSpPr>
            <a:spLocks noChangeShapeType="1"/>
          </p:cNvSpPr>
          <p:nvPr/>
        </p:nvSpPr>
        <p:spPr bwMode="auto">
          <a:xfrm>
            <a:off x="3167063" y="5199261"/>
            <a:ext cx="550863" cy="0"/>
          </a:xfrm>
          <a:prstGeom prst="line">
            <a:avLst/>
          </a:prstGeom>
          <a:noFill/>
          <a:ln w="9525">
            <a:solidFill>
              <a:srgbClr val="000000"/>
            </a:solidFill>
            <a:round/>
            <a:headEnd type="oval" w="med" len="med"/>
          </a:ln>
        </p:spPr>
        <p:txBody>
          <a:bodyPr/>
          <a:lstStyle/>
          <a:p>
            <a:endParaRPr lang="zh-CN" altLang="en-US"/>
          </a:p>
        </p:txBody>
      </p:sp>
      <p:sp>
        <p:nvSpPr>
          <p:cNvPr id="12" name="Line 10"/>
          <p:cNvSpPr>
            <a:spLocks noChangeShapeType="1"/>
          </p:cNvSpPr>
          <p:nvPr/>
        </p:nvSpPr>
        <p:spPr bwMode="auto">
          <a:xfrm flipV="1">
            <a:off x="3717925" y="2913261"/>
            <a:ext cx="366713" cy="2286000"/>
          </a:xfrm>
          <a:prstGeom prst="line">
            <a:avLst/>
          </a:prstGeom>
          <a:noFill/>
          <a:ln w="9525">
            <a:solidFill>
              <a:srgbClr val="000000"/>
            </a:solidFill>
            <a:round/>
            <a:tailEnd type="triangle" w="med" len="med"/>
          </a:ln>
        </p:spPr>
        <p:txBody>
          <a:bodyPr/>
          <a:lstStyle/>
          <a:p>
            <a:endParaRPr lang="zh-CN" altLang="en-US"/>
          </a:p>
        </p:txBody>
      </p:sp>
      <p:sp>
        <p:nvSpPr>
          <p:cNvPr id="13" name="Text Box 11"/>
          <p:cNvSpPr txBox="1">
            <a:spLocks noChangeArrowheads="1"/>
          </p:cNvSpPr>
          <p:nvPr/>
        </p:nvSpPr>
        <p:spPr bwMode="auto">
          <a:xfrm>
            <a:off x="4084638" y="2456061"/>
            <a:ext cx="735013" cy="2286000"/>
          </a:xfrm>
          <a:prstGeom prst="rect">
            <a:avLst/>
          </a:prstGeom>
          <a:solidFill>
            <a:schemeClr val="tx2">
              <a:lumMod val="40000"/>
              <a:lumOff val="60000"/>
            </a:schemeClr>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4" name="Text Box 12"/>
          <p:cNvSpPr txBox="1">
            <a:spLocks noChangeArrowheads="1"/>
          </p:cNvSpPr>
          <p:nvPr/>
        </p:nvSpPr>
        <p:spPr bwMode="auto">
          <a:xfrm>
            <a:off x="4084638" y="4742061"/>
            <a:ext cx="735013" cy="914400"/>
          </a:xfrm>
          <a:prstGeom prst="rect">
            <a:avLst/>
          </a:prstGeom>
          <a:solidFill>
            <a:srgbClr val="FFCC66"/>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5" name="Line 13"/>
          <p:cNvSpPr>
            <a:spLocks noChangeShapeType="1"/>
          </p:cNvSpPr>
          <p:nvPr/>
        </p:nvSpPr>
        <p:spPr bwMode="auto">
          <a:xfrm>
            <a:off x="4452938" y="5199261"/>
            <a:ext cx="550863" cy="0"/>
          </a:xfrm>
          <a:prstGeom prst="line">
            <a:avLst/>
          </a:prstGeom>
          <a:noFill/>
          <a:ln w="9525">
            <a:solidFill>
              <a:srgbClr val="000000"/>
            </a:solidFill>
            <a:round/>
            <a:headEnd type="oval" w="med" len="med"/>
          </a:ln>
        </p:spPr>
        <p:txBody>
          <a:bodyPr/>
          <a:lstStyle/>
          <a:p>
            <a:endParaRPr lang="zh-CN" altLang="en-US"/>
          </a:p>
        </p:txBody>
      </p:sp>
      <p:sp>
        <p:nvSpPr>
          <p:cNvPr id="16" name="Line 14"/>
          <p:cNvSpPr>
            <a:spLocks noChangeShapeType="1"/>
          </p:cNvSpPr>
          <p:nvPr/>
        </p:nvSpPr>
        <p:spPr bwMode="auto">
          <a:xfrm flipV="1">
            <a:off x="5003800" y="2913261"/>
            <a:ext cx="366713" cy="2286000"/>
          </a:xfrm>
          <a:prstGeom prst="line">
            <a:avLst/>
          </a:prstGeom>
          <a:noFill/>
          <a:ln w="9525">
            <a:solidFill>
              <a:srgbClr val="000000"/>
            </a:solidFill>
            <a:round/>
            <a:tailEnd type="triangle" w="med" len="med"/>
          </a:ln>
        </p:spPr>
        <p:txBody>
          <a:bodyPr/>
          <a:lstStyle/>
          <a:p>
            <a:endParaRPr lang="zh-CN" altLang="en-US"/>
          </a:p>
        </p:txBody>
      </p:sp>
      <p:sp>
        <p:nvSpPr>
          <p:cNvPr id="18" name="Line 16"/>
          <p:cNvSpPr>
            <a:spLocks noChangeShapeType="1"/>
          </p:cNvSpPr>
          <p:nvPr/>
        </p:nvSpPr>
        <p:spPr bwMode="auto">
          <a:xfrm>
            <a:off x="5738813" y="5199261"/>
            <a:ext cx="550863" cy="0"/>
          </a:xfrm>
          <a:prstGeom prst="line">
            <a:avLst/>
          </a:prstGeom>
          <a:noFill/>
          <a:ln w="9525">
            <a:solidFill>
              <a:srgbClr val="000000"/>
            </a:solidFill>
            <a:round/>
            <a:headEnd type="oval" w="med" len="med"/>
          </a:ln>
        </p:spPr>
        <p:txBody>
          <a:bodyPr/>
          <a:lstStyle/>
          <a:p>
            <a:endParaRPr lang="zh-CN" altLang="en-US"/>
          </a:p>
        </p:txBody>
      </p:sp>
      <p:sp>
        <p:nvSpPr>
          <p:cNvPr id="19" name="Line 17"/>
          <p:cNvSpPr>
            <a:spLocks noChangeShapeType="1"/>
          </p:cNvSpPr>
          <p:nvPr/>
        </p:nvSpPr>
        <p:spPr bwMode="auto">
          <a:xfrm flipV="1">
            <a:off x="6289675" y="2913261"/>
            <a:ext cx="366713" cy="2286000"/>
          </a:xfrm>
          <a:prstGeom prst="line">
            <a:avLst/>
          </a:prstGeom>
          <a:noFill/>
          <a:ln w="9525">
            <a:solidFill>
              <a:srgbClr val="000000"/>
            </a:solidFill>
            <a:round/>
            <a:tailEnd type="triangle" w="med" len="med"/>
          </a:ln>
        </p:spPr>
        <p:txBody>
          <a:bodyPr/>
          <a:lstStyle/>
          <a:p>
            <a:endParaRPr lang="zh-CN" altLang="en-US"/>
          </a:p>
        </p:txBody>
      </p:sp>
      <p:sp>
        <p:nvSpPr>
          <p:cNvPr id="20" name="Text Box 18"/>
          <p:cNvSpPr txBox="1">
            <a:spLocks noChangeArrowheads="1"/>
          </p:cNvSpPr>
          <p:nvPr/>
        </p:nvSpPr>
        <p:spPr bwMode="auto">
          <a:xfrm>
            <a:off x="6656388" y="2456061"/>
            <a:ext cx="735013" cy="2286000"/>
          </a:xfrm>
          <a:prstGeom prst="rect">
            <a:avLst/>
          </a:prstGeom>
          <a:solidFill>
            <a:schemeClr val="tx2">
              <a:lumMod val="40000"/>
              <a:lumOff val="60000"/>
            </a:schemeClr>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21" name="Text Box 19"/>
          <p:cNvSpPr txBox="1">
            <a:spLocks noChangeArrowheads="1"/>
          </p:cNvSpPr>
          <p:nvPr/>
        </p:nvSpPr>
        <p:spPr bwMode="auto">
          <a:xfrm>
            <a:off x="6656388" y="4742061"/>
            <a:ext cx="735013" cy="814388"/>
          </a:xfrm>
          <a:prstGeom prst="rect">
            <a:avLst/>
          </a:prstGeom>
          <a:solidFill>
            <a:srgbClr val="FFCC66"/>
          </a:solidFill>
          <a:ln w="9525">
            <a:solidFill>
              <a:srgbClr val="000000"/>
            </a:solidFill>
            <a:miter lim="800000"/>
          </a:ln>
        </p:spPr>
        <p:txBody>
          <a:bodyPr lIns="0" tIns="0" rIns="0" bIns="0"/>
          <a:lstStyle/>
          <a:p>
            <a:pPr algn="ctr" eaLnBrk="0" hangingPunct="0"/>
            <a:endParaRPr lang="en-US" altLang="zh-CN" sz="2000" dirty="0">
              <a:solidFill>
                <a:srgbClr val="0033CC"/>
              </a:solidFill>
              <a:latin typeface="华文新魏" panose="02010800040101010101" pitchFamily="2" charset="-122"/>
              <a:ea typeface="华文新魏" panose="02010800040101010101" pitchFamily="2" charset="-122"/>
            </a:endParaRPr>
          </a:p>
          <a:p>
            <a:pPr algn="ctr" eaLnBrk="0" hangingPunct="0"/>
            <a:r>
              <a:rPr lang="en-US" altLang="zh-CN" sz="2000" dirty="0">
                <a:solidFill>
                  <a:srgbClr val="0033CC"/>
                </a:solidFill>
                <a:latin typeface="华文新魏" panose="02010800040101010101" pitchFamily="2" charset="-122"/>
                <a:ea typeface="华文新魏" panose="02010800040101010101" pitchFamily="2" charset="-122"/>
              </a:rPr>
              <a:t>0</a:t>
            </a:r>
          </a:p>
        </p:txBody>
      </p:sp>
      <p:sp>
        <p:nvSpPr>
          <p:cNvPr id="23" name="矩形 22"/>
          <p:cNvSpPr/>
          <p:nvPr/>
        </p:nvSpPr>
        <p:spPr>
          <a:xfrm>
            <a:off x="5286380" y="2613212"/>
            <a:ext cx="954107" cy="553998"/>
          </a:xfrm>
          <a:prstGeom prst="rect">
            <a:avLst/>
          </a:prstGeom>
        </p:spPr>
        <p:txBody>
          <a:bodyPr wrap="none">
            <a:spAutoFit/>
          </a:bodyPr>
          <a:lstStyle/>
          <a:p>
            <a:pPr algn="just" eaLnBrk="0" hangingPunct="0"/>
            <a:r>
              <a:rPr lang="en-US" altLang="zh-CN" sz="3000" b="1" dirty="0">
                <a:solidFill>
                  <a:srgbClr val="0033CC"/>
                </a:solidFill>
                <a:latin typeface="Times New Roman" panose="02020603050405020304" pitchFamily="18" charset="0"/>
                <a:ea typeface="华文新魏" panose="02010800040101010101" pitchFamily="2" charset="-122"/>
              </a:rPr>
              <a:t>……</a:t>
            </a:r>
            <a:endParaRPr lang="en-US" altLang="zh-CN" sz="3000" b="1" dirty="0">
              <a:solidFill>
                <a:srgbClr val="0033CC"/>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664975319"/>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直接文件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solidFill>
                  <a:srgbClr val="FF0000"/>
                </a:solidFill>
              </a:rPr>
              <a:t>直接文件</a:t>
            </a:r>
            <a:r>
              <a:rPr lang="zh-CN" altLang="en-US" sz="2800" b="1" dirty="0">
                <a:solidFill>
                  <a:schemeClr val="accent1"/>
                </a:solidFill>
              </a:rPr>
              <a:t>，</a:t>
            </a:r>
            <a:r>
              <a:rPr lang="zh-CN" altLang="en-US" sz="2800" b="1" dirty="0"/>
              <a:t>又称</a:t>
            </a:r>
            <a:r>
              <a:rPr lang="zh-CN" altLang="en-US" sz="2800" b="1" dirty="0">
                <a:solidFill>
                  <a:srgbClr val="FF0000"/>
                </a:solidFill>
              </a:rPr>
              <a:t>散列文件</a:t>
            </a:r>
            <a:r>
              <a:rPr lang="zh-CN" altLang="en-US" sz="2800" b="1" dirty="0"/>
              <a:t>，它通过计算记录的关键字建立与其物理存储地址之间的对应关系</a:t>
            </a:r>
            <a:endParaRPr lang="en-US" altLang="zh-CN" sz="2800" b="1" dirty="0"/>
          </a:p>
          <a:p>
            <a:pPr fontAlgn="base"/>
            <a:r>
              <a:rPr lang="zh-CN" altLang="en-US" sz="2800" b="1" dirty="0"/>
              <a:t>这种变换通常采用散列法 </a:t>
            </a:r>
            <a:r>
              <a:rPr lang="en-US" altLang="zh-CN" sz="2800" b="1" dirty="0"/>
              <a:t>(hash</a:t>
            </a:r>
            <a:r>
              <a:rPr lang="zh-CN" altLang="en-US" sz="2800" b="1" dirty="0"/>
              <a:t>法</a:t>
            </a:r>
            <a:r>
              <a:rPr lang="en-US" altLang="zh-CN" sz="2800" b="1" dirty="0"/>
              <a:t>)</a:t>
            </a:r>
          </a:p>
          <a:p>
            <a:pPr fontAlgn="base"/>
            <a:r>
              <a:rPr lang="zh-CN" altLang="en-US" sz="2800" b="1" dirty="0"/>
              <a:t>计算寻址结构可能出现‘冲突’，即不同的关键字可能变换出相同的地址来，解决办法有拉链法、循环探查法、二次散列法、溢出区法等</a:t>
            </a:r>
            <a:endParaRPr lang="en-US" altLang="zh-CN" sz="2800" b="1" dirty="0"/>
          </a:p>
          <a:p>
            <a:pPr fontAlgn="base"/>
            <a:endParaRPr lang="zh-CN" altLang="en-US" sz="2800" b="1" dirty="0"/>
          </a:p>
        </p:txBody>
      </p:sp>
    </p:spTree>
    <p:extLst>
      <p:ext uri="{BB962C8B-B14F-4D97-AF65-F5344CB8AC3E}">
        <p14:creationId xmlns:p14="http://schemas.microsoft.com/office/powerpoint/2010/main" xmlns="" val="714179976"/>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索引文件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t>索引文件为每个文件建立了一张索引表，其中，每个表目包含一个记录的键</a:t>
            </a:r>
            <a:r>
              <a:rPr lang="en-US" altLang="zh-CN" sz="2800" b="1" dirty="0"/>
              <a:t>(</a:t>
            </a:r>
            <a:r>
              <a:rPr lang="zh-CN" altLang="en-US" sz="2800" b="1" dirty="0"/>
              <a:t>或逻辑记录号</a:t>
            </a:r>
            <a:r>
              <a:rPr lang="en-US" altLang="zh-CN" sz="2800" b="1" dirty="0"/>
              <a:t>)</a:t>
            </a:r>
            <a:r>
              <a:rPr lang="zh-CN" altLang="en-US" sz="2800" b="1" dirty="0"/>
              <a:t>及其存储地址</a:t>
            </a:r>
            <a:endParaRPr lang="en-US" altLang="zh-CN" sz="2800" b="1" dirty="0"/>
          </a:p>
          <a:p>
            <a:pPr fontAlgn="base"/>
            <a:r>
              <a:rPr lang="zh-CN" altLang="en-US" sz="2800" b="1" dirty="0"/>
              <a:t>索引表的地址可由文件目录指出，查阅索引表先找到相应记录键</a:t>
            </a:r>
            <a:r>
              <a:rPr lang="en-US" altLang="zh-CN" sz="2800" b="1" dirty="0"/>
              <a:t>(</a:t>
            </a:r>
            <a:r>
              <a:rPr lang="zh-CN" altLang="en-US" sz="2800" b="1" dirty="0"/>
              <a:t>或逻辑记录号</a:t>
            </a:r>
            <a:r>
              <a:rPr lang="en-US" altLang="zh-CN" sz="2800" b="1" dirty="0"/>
              <a:t>)</a:t>
            </a:r>
            <a:r>
              <a:rPr lang="zh-CN" altLang="en-US" sz="2800" b="1" dirty="0"/>
              <a:t>，然后获得数据存储地址</a:t>
            </a:r>
          </a:p>
        </p:txBody>
      </p:sp>
    </p:spTree>
    <p:extLst>
      <p:ext uri="{BB962C8B-B14F-4D97-AF65-F5344CB8AC3E}">
        <p14:creationId xmlns:p14="http://schemas.microsoft.com/office/powerpoint/2010/main" xmlns="" val="41877176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152400"/>
            <a:ext cx="6781800" cy="1143000"/>
          </a:xfrm>
        </p:spPr>
        <p:txBody>
          <a:bodyPr/>
          <a:lstStyle/>
          <a:p>
            <a:pPr eaLnBrk="1" hangingPunct="1"/>
            <a:r>
              <a:rPr lang="en-US" altLang="zh-CN" smtClean="0">
                <a:latin typeface="仿宋_GB2312" pitchFamily="49" charset="-122"/>
                <a:ea typeface="仿宋_GB2312" pitchFamily="49" charset="-122"/>
              </a:rPr>
              <a:t>    </a:t>
            </a:r>
            <a:r>
              <a:rPr lang="zh-CN" altLang="en-US" sz="4800" smtClean="0">
                <a:latin typeface="华文新魏" pitchFamily="2" charset="-122"/>
                <a:ea typeface="华文新魏" pitchFamily="2" charset="-122"/>
              </a:rPr>
              <a:t>响应比定义</a:t>
            </a:r>
          </a:p>
        </p:txBody>
      </p:sp>
      <p:sp>
        <p:nvSpPr>
          <p:cNvPr id="30723" name="Rectangle 3"/>
          <p:cNvSpPr>
            <a:spLocks noGrp="1" noChangeArrowheads="1"/>
          </p:cNvSpPr>
          <p:nvPr>
            <p:ph type="body" idx="1"/>
          </p:nvPr>
        </p:nvSpPr>
        <p:spPr>
          <a:xfrm>
            <a:off x="323850" y="1471613"/>
            <a:ext cx="8496300" cy="5486400"/>
          </a:xfrm>
        </p:spPr>
        <p:txBody>
          <a:bodyPr/>
          <a:lstStyle/>
          <a:p>
            <a:pPr marL="457200" indent="-457200" algn="just" eaLnBrk="1" hangingPunct="1">
              <a:buFontTx/>
              <a:buNone/>
            </a:pPr>
            <a:r>
              <a:rPr lang="en-US" altLang="zh-CN" sz="3600" smtClean="0">
                <a:latin typeface="华文新魏" pitchFamily="2" charset="-122"/>
                <a:ea typeface="华文新魏" pitchFamily="2" charset="-122"/>
              </a:rPr>
              <a:t>  </a:t>
            </a:r>
            <a:r>
              <a:rPr lang="zh-CN" altLang="en-US" sz="3600" smtClean="0">
                <a:latin typeface="华文新魏" pitchFamily="2" charset="-122"/>
                <a:ea typeface="华文新魏" pitchFamily="2" charset="-122"/>
              </a:rPr>
              <a:t>响应比 ＝</a:t>
            </a:r>
            <a:r>
              <a:rPr lang="en-US" altLang="zh-CN" sz="3600" smtClean="0">
                <a:latin typeface="华文新魏" pitchFamily="2" charset="-122"/>
                <a:ea typeface="华文新魏" pitchFamily="2" charset="-122"/>
              </a:rPr>
              <a:t>1+</a:t>
            </a:r>
            <a:r>
              <a:rPr lang="zh-CN" altLang="en-US" sz="3600" smtClean="0">
                <a:latin typeface="华文新魏" pitchFamily="2" charset="-122"/>
                <a:ea typeface="华文新魏" pitchFamily="2" charset="-122"/>
              </a:rPr>
              <a:t>已等待时间</a:t>
            </a:r>
            <a:r>
              <a:rPr lang="en-US" altLang="zh-CN" sz="3600" smtClean="0">
                <a:latin typeface="华文新魏" pitchFamily="2" charset="-122"/>
                <a:ea typeface="华文新魏" pitchFamily="2" charset="-122"/>
              </a:rPr>
              <a:t>/</a:t>
            </a:r>
            <a:r>
              <a:rPr lang="zh-CN" altLang="en-US" sz="3600" smtClean="0">
                <a:latin typeface="华文新魏" pitchFamily="2" charset="-122"/>
                <a:ea typeface="华文新魏" pitchFamily="2" charset="-122"/>
              </a:rPr>
              <a:t>估计运行时间</a:t>
            </a:r>
          </a:p>
          <a:p>
            <a:pPr marL="457200" indent="-457200" algn="just" eaLnBrk="1" hangingPunct="1">
              <a:buFontTx/>
              <a:buNone/>
            </a:pPr>
            <a:endParaRPr lang="zh-CN" altLang="en-US" sz="3600" smtClean="0">
              <a:latin typeface="华文新魏" pitchFamily="2" charset="-122"/>
              <a:ea typeface="华文新魏" pitchFamily="2" charset="-122"/>
            </a:endParaRPr>
          </a:p>
          <a:p>
            <a:pPr marL="457200" indent="-457200" algn="just" eaLnBrk="1" hangingPunct="1">
              <a:buFontTx/>
              <a:buNone/>
            </a:pPr>
            <a:r>
              <a:rPr lang="zh-CN" altLang="en-US" sz="3600" smtClean="0">
                <a:latin typeface="华文新魏" pitchFamily="2" charset="-122"/>
                <a:ea typeface="华文新魏" pitchFamily="2" charset="-122"/>
              </a:rPr>
              <a:t> </a:t>
            </a:r>
            <a:r>
              <a:rPr lang="en-US" altLang="zh-CN" sz="3600" smtClean="0">
                <a:ea typeface="华文新魏" pitchFamily="2" charset="-122"/>
              </a:rPr>
              <a:t>•</a:t>
            </a:r>
            <a:r>
              <a:rPr lang="zh-CN" altLang="en-US" sz="3600" smtClean="0">
                <a:latin typeface="华文新魏" pitchFamily="2" charset="-122"/>
                <a:ea typeface="华文新魏" pitchFamily="2" charset="-122"/>
              </a:rPr>
              <a:t>短作业容易得到较高响应比，   </a:t>
            </a:r>
          </a:p>
          <a:p>
            <a:pPr marL="457200" indent="-457200" algn="just" eaLnBrk="1" hangingPunct="1">
              <a:buFontTx/>
              <a:buNone/>
            </a:pPr>
            <a:r>
              <a:rPr lang="zh-CN" altLang="en-US" sz="3600" smtClean="0">
                <a:latin typeface="华文新魏" pitchFamily="2" charset="-122"/>
                <a:ea typeface="华文新魏" pitchFamily="2" charset="-122"/>
              </a:rPr>
              <a:t> </a:t>
            </a:r>
            <a:r>
              <a:rPr lang="en-US" altLang="zh-CN" sz="3600" smtClean="0">
                <a:ea typeface="华文新魏" pitchFamily="2" charset="-122"/>
              </a:rPr>
              <a:t>•</a:t>
            </a:r>
            <a:r>
              <a:rPr lang="zh-CN" altLang="en-US" sz="3600" smtClean="0">
                <a:latin typeface="华文新魏" pitchFamily="2" charset="-122"/>
                <a:ea typeface="华文新魏" pitchFamily="2" charset="-122"/>
              </a:rPr>
              <a:t>长作业等待时间足够长后，也将获得足够高的响应比，</a:t>
            </a:r>
          </a:p>
          <a:p>
            <a:pPr marL="457200" indent="-457200" algn="just" eaLnBrk="1" hangingPunct="1">
              <a:buFontTx/>
              <a:buNone/>
            </a:pPr>
            <a:r>
              <a:rPr lang="zh-CN" altLang="en-US" sz="3600" smtClean="0">
                <a:latin typeface="华文新魏" pitchFamily="2" charset="-122"/>
                <a:ea typeface="华文新魏" pitchFamily="2" charset="-122"/>
              </a:rPr>
              <a:t> </a:t>
            </a:r>
            <a:r>
              <a:rPr lang="en-US" altLang="zh-CN" sz="3600" smtClean="0">
                <a:ea typeface="华文新魏" pitchFamily="2" charset="-122"/>
              </a:rPr>
              <a:t>•</a:t>
            </a:r>
            <a:r>
              <a:rPr lang="zh-CN" altLang="en-US" sz="3600" smtClean="0">
                <a:latin typeface="华文新魏" pitchFamily="2" charset="-122"/>
                <a:ea typeface="华文新魏" pitchFamily="2" charset="-122"/>
              </a:rPr>
              <a:t>饥饿现象不会发生。</a:t>
            </a:r>
          </a:p>
          <a:p>
            <a:pPr marL="457200" indent="-457200" eaLnBrk="1" hangingPunct="1"/>
            <a:endParaRPr lang="en-US" altLang="zh-CN" sz="360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3568" y="-243408"/>
            <a:ext cx="7772400" cy="1143000"/>
          </a:xfrm>
        </p:spPr>
        <p:txBody>
          <a:bodyPr/>
          <a:lstStyle/>
          <a:p>
            <a:pPr eaLnBrk="1" hangingPunct="1"/>
            <a:r>
              <a:rPr lang="zh-CN" altLang="en-US" sz="4800" dirty="0" smtClean="0">
                <a:solidFill>
                  <a:schemeClr val="tx1"/>
                </a:solidFill>
                <a:ea typeface="华文新魏" pitchFamily="2" charset="-122"/>
              </a:rPr>
              <a:t>文件系统的分层结构</a:t>
            </a:r>
          </a:p>
        </p:txBody>
      </p:sp>
      <p:sp>
        <p:nvSpPr>
          <p:cNvPr id="17411" name="Rectangle 3"/>
          <p:cNvSpPr>
            <a:spLocks noGrp="1" noChangeArrowheads="1"/>
          </p:cNvSpPr>
          <p:nvPr>
            <p:ph type="body" idx="1"/>
          </p:nvPr>
        </p:nvSpPr>
        <p:spPr>
          <a:xfrm>
            <a:off x="683568" y="980728"/>
            <a:ext cx="7989888" cy="5327650"/>
          </a:xfrm>
        </p:spPr>
        <p:txBody>
          <a:bodyPr/>
          <a:lstStyle/>
          <a:p>
            <a:pPr eaLnBrk="1" hangingPunct="1"/>
            <a:r>
              <a:rPr lang="zh-CN" altLang="en-US" sz="3000" dirty="0" smtClean="0">
                <a:latin typeface="华文新魏" pitchFamily="2" charset="-122"/>
                <a:ea typeface="华文新魏" pitchFamily="2" charset="-122"/>
              </a:rPr>
              <a:t>文件管理层</a:t>
            </a:r>
            <a:r>
              <a:rPr lang="en-US" altLang="zh-CN" sz="3000" dirty="0" smtClean="0">
                <a:latin typeface="华文新魏" pitchFamily="2" charset="-122"/>
                <a:ea typeface="华文新魏" pitchFamily="2" charset="-122"/>
              </a:rPr>
              <a:t>--</a:t>
            </a:r>
            <a:r>
              <a:rPr lang="zh-CN" altLang="en-US" sz="3000" dirty="0" smtClean="0">
                <a:latin typeface="华文新魏" pitchFamily="2" charset="-122"/>
                <a:ea typeface="华文新魏" pitchFamily="2" charset="-122"/>
              </a:rPr>
              <a:t>实现文件的逻辑结构，为用户提供各种文件系统调用，及文件访问权限的设置等工作；</a:t>
            </a:r>
          </a:p>
          <a:p>
            <a:pPr eaLnBrk="1" hangingPunct="1"/>
            <a:r>
              <a:rPr lang="zh-CN" altLang="en-US" sz="3000" dirty="0" smtClean="0">
                <a:latin typeface="华文新魏" pitchFamily="2" charset="-122"/>
                <a:ea typeface="华文新魏" pitchFamily="2" charset="-122"/>
              </a:rPr>
              <a:t>目录管理层</a:t>
            </a:r>
            <a:r>
              <a:rPr lang="en-US" altLang="zh-CN" sz="3000" dirty="0" smtClean="0">
                <a:latin typeface="华文新魏" pitchFamily="2" charset="-122"/>
                <a:ea typeface="华文新魏" pitchFamily="2" charset="-122"/>
              </a:rPr>
              <a:t>--</a:t>
            </a:r>
            <a:r>
              <a:rPr lang="zh-CN" altLang="en-US" sz="3000" dirty="0" smtClean="0">
                <a:latin typeface="华文新魏" pitchFamily="2" charset="-122"/>
                <a:ea typeface="华文新魏" pitchFamily="2" charset="-122"/>
              </a:rPr>
              <a:t>负责查找文件描述符，进而找到需要访问的文件，及进行访问权限检查等工作；</a:t>
            </a:r>
            <a:r>
              <a:rPr lang="zh-CN" altLang="zh-CN" sz="3000" dirty="0" smtClean="0">
                <a:latin typeface="华文新魏" pitchFamily="2" charset="-122"/>
                <a:ea typeface="华文新魏" pitchFamily="2" charset="-122"/>
              </a:rPr>
              <a:t>此外，还需完成目录的添加、删除、重排等操作</a:t>
            </a:r>
            <a:r>
              <a:rPr lang="zh-CN" altLang="en-US" sz="3000" dirty="0" smtClean="0">
                <a:latin typeface="华文新魏" pitchFamily="2" charset="-122"/>
                <a:ea typeface="华文新魏" pitchFamily="2" charset="-122"/>
              </a:rPr>
              <a:t>。</a:t>
            </a:r>
          </a:p>
          <a:p>
            <a:pPr eaLnBrk="1" hangingPunct="1"/>
            <a:r>
              <a:rPr lang="zh-CN" altLang="en-US" sz="3000" dirty="0" smtClean="0">
                <a:latin typeface="华文新魏" pitchFamily="2" charset="-122"/>
                <a:ea typeface="华文新魏" pitchFamily="2" charset="-122"/>
              </a:rPr>
              <a:t>磁盘管理层</a:t>
            </a:r>
            <a:r>
              <a:rPr lang="en-US" altLang="zh-CN" sz="3000" dirty="0" smtClean="0">
                <a:latin typeface="华文新魏" pitchFamily="2" charset="-122"/>
                <a:ea typeface="华文新魏" pitchFamily="2" charset="-122"/>
              </a:rPr>
              <a:t>--</a:t>
            </a:r>
            <a:r>
              <a:rPr lang="zh-CN" altLang="en-US" sz="3000" dirty="0" smtClean="0">
                <a:latin typeface="华文新魏" pitchFamily="2" charset="-122"/>
                <a:ea typeface="华文新魏" pitchFamily="2" charset="-122"/>
              </a:rPr>
              <a:t>将文件的逻辑地址转换成磁盘的物理地址，即由逻辑块号找到柱面号、磁道号和扇区号，具体的数据传输操作由设备管理实现。</a:t>
            </a:r>
          </a:p>
          <a:p>
            <a:pPr eaLnBrk="1" hangingPunct="1"/>
            <a:endParaRPr lang="en-US" altLang="zh-CN" sz="3000"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文件目录</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t>文件目录是实现文件的</a:t>
            </a:r>
            <a:r>
              <a:rPr lang="zh-CN" altLang="en-US" sz="2800" b="1" dirty="0">
                <a:solidFill>
                  <a:schemeClr val="accent1"/>
                </a:solidFill>
              </a:rPr>
              <a:t>“</a:t>
            </a:r>
            <a:r>
              <a:rPr lang="zh-CN" altLang="en-US" sz="2800" b="1" dirty="0">
                <a:solidFill>
                  <a:srgbClr val="FF0000"/>
                </a:solidFill>
              </a:rPr>
              <a:t>按名存取</a:t>
            </a:r>
            <a:r>
              <a:rPr lang="zh-CN" altLang="en-US" sz="2800" b="1" dirty="0">
                <a:solidFill>
                  <a:schemeClr val="accent1"/>
                </a:solidFill>
              </a:rPr>
              <a:t>”</a:t>
            </a:r>
            <a:r>
              <a:rPr lang="zh-CN" altLang="en-US" sz="2800" b="1" dirty="0"/>
              <a:t>的关键数据结构</a:t>
            </a:r>
            <a:endParaRPr lang="en-US" altLang="zh-CN" sz="2800" b="1" dirty="0"/>
          </a:p>
          <a:p>
            <a:pPr fontAlgn="base">
              <a:spcBef>
                <a:spcPts val="600"/>
              </a:spcBef>
            </a:pPr>
            <a:r>
              <a:rPr lang="zh-CN" altLang="en-US" sz="2800" b="1" dirty="0"/>
              <a:t>文件系统的基本功能之一就是负责文件目录的建立、维护和检索，要求编排的目录便于查找、防止冲突</a:t>
            </a:r>
            <a:endParaRPr lang="en-US" altLang="zh-CN" sz="2800" b="1" dirty="0"/>
          </a:p>
          <a:p>
            <a:pPr fontAlgn="base">
              <a:spcBef>
                <a:spcPts val="600"/>
              </a:spcBef>
            </a:pPr>
            <a:r>
              <a:rPr lang="zh-CN" altLang="en-US" sz="2800" b="1" dirty="0"/>
              <a:t>文件目录需要永久保存，因此也组织成文件存放在磁盘上，称</a:t>
            </a:r>
            <a:r>
              <a:rPr lang="zh-CN" altLang="en-US" sz="2800" b="1" dirty="0">
                <a:solidFill>
                  <a:srgbClr val="FF0000"/>
                </a:solidFill>
              </a:rPr>
              <a:t>目录文件</a:t>
            </a:r>
          </a:p>
        </p:txBody>
      </p:sp>
    </p:spTree>
    <p:extLst>
      <p:ext uri="{BB962C8B-B14F-4D97-AF65-F5344CB8AC3E}">
        <p14:creationId xmlns:p14="http://schemas.microsoft.com/office/powerpoint/2010/main" xmlns="" val="2965841348"/>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树形目录结构</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t>每一级目录可以登记下一级目录，也可以登记文件，从而，形成了</a:t>
            </a:r>
            <a:r>
              <a:rPr lang="zh-CN" altLang="en-US" sz="2800" b="1" dirty="0">
                <a:solidFill>
                  <a:srgbClr val="FF0000"/>
                </a:solidFill>
              </a:rPr>
              <a:t>层次文件目录结构</a:t>
            </a:r>
            <a:endParaRPr lang="en-US" altLang="zh-CN" sz="2800" b="1" dirty="0">
              <a:solidFill>
                <a:srgbClr val="FF0000"/>
              </a:solidFill>
            </a:endParaRPr>
          </a:p>
          <a:p>
            <a:pPr fontAlgn="base"/>
            <a:r>
              <a:rPr lang="zh-CN" altLang="en-US" sz="2800" b="1" dirty="0"/>
              <a:t>层次目录结构通常采用</a:t>
            </a:r>
            <a:r>
              <a:rPr lang="zh-CN" altLang="en-US" sz="2800" b="1" dirty="0">
                <a:solidFill>
                  <a:srgbClr val="FF0000"/>
                </a:solidFill>
              </a:rPr>
              <a:t>树形目录结构</a:t>
            </a:r>
            <a:r>
              <a:rPr lang="zh-CN" altLang="en-US" sz="2800" b="1" dirty="0"/>
              <a:t>，它是一棵倒向的有根树，树根是根目录；从根向下，每一个树分叉是一个子目录；而树叶是文件</a:t>
            </a:r>
            <a:endParaRPr lang="en-US" altLang="zh-CN" sz="2800" b="1" dirty="0"/>
          </a:p>
        </p:txBody>
      </p:sp>
    </p:spTree>
    <p:extLst>
      <p:ext uri="{BB962C8B-B14F-4D97-AF65-F5344CB8AC3E}">
        <p14:creationId xmlns:p14="http://schemas.microsoft.com/office/powerpoint/2010/main" xmlns="" val="102153488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灯片编号占位符 5"/>
          <p:cNvSpPr txBox="1">
            <a:spLocks noGrp="1"/>
          </p:cNvSpPr>
          <p:nvPr/>
        </p:nvSpPr>
        <p:spPr bwMode="auto">
          <a:xfrm>
            <a:off x="6553200" y="6248400"/>
            <a:ext cx="1905000" cy="457200"/>
          </a:xfrm>
          <a:prstGeom prst="rect">
            <a:avLst/>
          </a:prstGeom>
          <a:noFill/>
          <a:ln w="9525">
            <a:noFill/>
            <a:miter lim="800000"/>
          </a:ln>
        </p:spPr>
        <p:txBody>
          <a:bodyPr/>
          <a:lstStyle/>
          <a:p>
            <a:pPr algn="r"/>
            <a:fld id="{6B5EC4DE-1779-4492-A866-B2D7A99B8278}" type="slidenum">
              <a:rPr kumimoji="1" lang="en-US" altLang="zh-CN" sz="1400">
                <a:latin typeface="Times New Roman" panose="02020603050405020304" pitchFamily="18" charset="0"/>
              </a:rPr>
              <a:pPr algn="r"/>
              <a:t>93</a:t>
            </a:fld>
            <a:endParaRPr kumimoji="1" lang="en-US" altLang="zh-CN" sz="1400" dirty="0">
              <a:latin typeface="Times New Roman" panose="02020603050405020304" pitchFamily="18" charset="0"/>
            </a:endParaRPr>
          </a:p>
        </p:txBody>
      </p:sp>
      <p:sp>
        <p:nvSpPr>
          <p:cNvPr id="1293315" name="Rectangle 2"/>
          <p:cNvSpPr>
            <a:spLocks noGrp="1" noChangeArrowheads="1"/>
          </p:cNvSpPr>
          <p:nvPr>
            <p:ph type="title" idx="4294967295"/>
          </p:nvPr>
        </p:nvSpPr>
        <p:spPr>
          <a:xfrm>
            <a:off x="642878" y="260648"/>
            <a:ext cx="8501122" cy="838200"/>
          </a:xfrm>
        </p:spPr>
        <p:txBody>
          <a:bodyPr>
            <a:normAutofit/>
          </a:bodyPr>
          <a:lstStyle/>
          <a:p>
            <a:r>
              <a:rPr lang="zh-CN" altLang="en-US" b="1" dirty="0">
                <a:latin typeface="华文新魏" panose="02010800040101010101" pitchFamily="2" charset="-122"/>
              </a:rPr>
              <a:t>树形目录结构</a:t>
            </a:r>
            <a:endParaRPr lang="en-US" altLang="zh-CN" b="1" dirty="0">
              <a:latin typeface="华文新魏" panose="02010800040101010101" pitchFamily="2" charset="-122"/>
            </a:endParaRPr>
          </a:p>
        </p:txBody>
      </p:sp>
      <p:cxnSp>
        <p:nvCxnSpPr>
          <p:cNvPr id="5" name="直接连接符 4"/>
          <p:cNvCxnSpPr/>
          <p:nvPr/>
        </p:nvCxnSpPr>
        <p:spPr>
          <a:xfrm rot="5400000">
            <a:off x="2020332" y="3734852"/>
            <a:ext cx="243963" cy="1588"/>
          </a:xfrm>
          <a:prstGeom prst="line">
            <a:avLst/>
          </a:prstGeom>
        </p:spPr>
        <p:style>
          <a:lnRef idx="1">
            <a:schemeClr val="dk1"/>
          </a:lnRef>
          <a:fillRef idx="0">
            <a:schemeClr val="dk1"/>
          </a:fillRef>
          <a:effectRef idx="0">
            <a:schemeClr val="dk1"/>
          </a:effectRef>
          <a:fontRef idx="minor">
            <a:schemeClr val="tx1"/>
          </a:fontRef>
        </p:style>
      </p:cxnSp>
      <p:grpSp>
        <p:nvGrpSpPr>
          <p:cNvPr id="2" name="组合 5"/>
          <p:cNvGrpSpPr/>
          <p:nvPr/>
        </p:nvGrpSpPr>
        <p:grpSpPr>
          <a:xfrm>
            <a:off x="357158" y="1285860"/>
            <a:ext cx="8143932" cy="4071966"/>
            <a:chOff x="214282" y="357166"/>
            <a:chExt cx="8143932" cy="4071966"/>
          </a:xfrm>
        </p:grpSpPr>
        <p:grpSp>
          <p:nvGrpSpPr>
            <p:cNvPr id="3" name="组合 9"/>
            <p:cNvGrpSpPr/>
            <p:nvPr/>
          </p:nvGrpSpPr>
          <p:grpSpPr>
            <a:xfrm>
              <a:off x="3714744" y="357166"/>
              <a:ext cx="642942" cy="428628"/>
              <a:chOff x="1214414" y="785794"/>
              <a:chExt cx="642942" cy="428628"/>
            </a:xfrm>
          </p:grpSpPr>
          <p:sp>
            <p:nvSpPr>
              <p:cNvPr id="145" name="等腰三角形 10"/>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1"/>
              <p:cNvSpPr txBox="1"/>
              <p:nvPr/>
            </p:nvSpPr>
            <p:spPr>
              <a:xfrm>
                <a:off x="1285852" y="785794"/>
                <a:ext cx="500066" cy="307777"/>
              </a:xfrm>
              <a:prstGeom prst="rect">
                <a:avLst/>
              </a:prstGeom>
              <a:noFill/>
            </p:spPr>
            <p:txBody>
              <a:bodyPr wrap="square" rtlCol="0">
                <a:spAutoFit/>
              </a:bodyPr>
              <a:lstStyle/>
              <a:p>
                <a:r>
                  <a:rPr lang="en-US" altLang="zh-CN" sz="1400" dirty="0"/>
                  <a:t>   /</a:t>
                </a:r>
                <a:endParaRPr lang="zh-CN" altLang="en-US" sz="1400" dirty="0"/>
              </a:p>
            </p:txBody>
          </p:sp>
        </p:grpSp>
        <p:grpSp>
          <p:nvGrpSpPr>
            <p:cNvPr id="4" name="组合 191"/>
            <p:cNvGrpSpPr/>
            <p:nvPr/>
          </p:nvGrpSpPr>
          <p:grpSpPr>
            <a:xfrm>
              <a:off x="857224" y="2143117"/>
              <a:ext cx="5000660" cy="2286015"/>
              <a:chOff x="857224" y="1379324"/>
              <a:chExt cx="5000660" cy="2286015"/>
            </a:xfrm>
          </p:grpSpPr>
          <p:grpSp>
            <p:nvGrpSpPr>
              <p:cNvPr id="6" name="组合 189"/>
              <p:cNvGrpSpPr/>
              <p:nvPr/>
            </p:nvGrpSpPr>
            <p:grpSpPr>
              <a:xfrm>
                <a:off x="857224" y="1428736"/>
                <a:ext cx="2214578" cy="1307909"/>
                <a:chOff x="857224" y="1428736"/>
                <a:chExt cx="2214578" cy="1307909"/>
              </a:xfrm>
            </p:grpSpPr>
            <p:grpSp>
              <p:nvGrpSpPr>
                <p:cNvPr id="7" name="组合 30"/>
                <p:cNvGrpSpPr/>
                <p:nvPr/>
              </p:nvGrpSpPr>
              <p:grpSpPr>
                <a:xfrm>
                  <a:off x="1643042" y="1428736"/>
                  <a:ext cx="642942" cy="428628"/>
                  <a:chOff x="1214414" y="785794"/>
                  <a:chExt cx="642942" cy="428628"/>
                </a:xfrm>
              </p:grpSpPr>
              <p:sp>
                <p:nvSpPr>
                  <p:cNvPr id="143" name="等腰三角形 142"/>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TextBox 143"/>
                  <p:cNvSpPr txBox="1"/>
                  <p:nvPr/>
                </p:nvSpPr>
                <p:spPr>
                  <a:xfrm>
                    <a:off x="1285852" y="785794"/>
                    <a:ext cx="500066" cy="307777"/>
                  </a:xfrm>
                  <a:prstGeom prst="rect">
                    <a:avLst/>
                  </a:prstGeom>
                  <a:noFill/>
                </p:spPr>
                <p:txBody>
                  <a:bodyPr wrap="square" rtlCol="0">
                    <a:spAutoFit/>
                  </a:bodyPr>
                  <a:lstStyle/>
                  <a:p>
                    <a:r>
                      <a:rPr lang="en-US" altLang="zh-CN" sz="1400" dirty="0"/>
                      <a:t>lib</a:t>
                    </a:r>
                    <a:endParaRPr lang="zh-CN" altLang="en-US" sz="1400" dirty="0"/>
                  </a:p>
                </p:txBody>
              </p:sp>
            </p:grpSp>
            <p:grpSp>
              <p:nvGrpSpPr>
                <p:cNvPr id="8" name="组合 33"/>
                <p:cNvGrpSpPr/>
                <p:nvPr/>
              </p:nvGrpSpPr>
              <p:grpSpPr>
                <a:xfrm>
                  <a:off x="857224" y="2379454"/>
                  <a:ext cx="714380" cy="357190"/>
                  <a:chOff x="1214414" y="950694"/>
                  <a:chExt cx="714380" cy="357190"/>
                </a:xfrm>
              </p:grpSpPr>
              <p:sp>
                <p:nvSpPr>
                  <p:cNvPr id="141" name="等腰三角形 140"/>
                  <p:cNvSpPr/>
                  <p:nvPr/>
                </p:nvSpPr>
                <p:spPr>
                  <a:xfrm rot="10800000">
                    <a:off x="1214414" y="950694"/>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TextBox 141"/>
                  <p:cNvSpPr txBox="1"/>
                  <p:nvPr/>
                </p:nvSpPr>
                <p:spPr>
                  <a:xfrm>
                    <a:off x="1285852" y="950695"/>
                    <a:ext cx="642942" cy="307777"/>
                  </a:xfrm>
                  <a:prstGeom prst="rect">
                    <a:avLst/>
                  </a:prstGeom>
                  <a:noFill/>
                </p:spPr>
                <p:txBody>
                  <a:bodyPr wrap="square" rtlCol="0">
                    <a:spAutoFit/>
                  </a:bodyPr>
                  <a:lstStyle/>
                  <a:p>
                    <a:r>
                      <a:rPr lang="en-US" altLang="zh-CN" sz="1400" dirty="0"/>
                      <a:t>man</a:t>
                    </a:r>
                    <a:endParaRPr lang="zh-CN" altLang="en-US" sz="1400" dirty="0"/>
                  </a:p>
                </p:txBody>
              </p:sp>
            </p:grpSp>
            <p:grpSp>
              <p:nvGrpSpPr>
                <p:cNvPr id="14" name="组合 36"/>
                <p:cNvGrpSpPr/>
                <p:nvPr/>
              </p:nvGrpSpPr>
              <p:grpSpPr>
                <a:xfrm>
                  <a:off x="1643042" y="2379454"/>
                  <a:ext cx="642942" cy="357191"/>
                  <a:chOff x="1214414" y="950694"/>
                  <a:chExt cx="642942" cy="357191"/>
                </a:xfrm>
              </p:grpSpPr>
              <p:sp>
                <p:nvSpPr>
                  <p:cNvPr id="139" name="等腰三角形 138"/>
                  <p:cNvSpPr/>
                  <p:nvPr/>
                </p:nvSpPr>
                <p:spPr>
                  <a:xfrm rot="10800000">
                    <a:off x="1214414" y="950694"/>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TextBox 139"/>
                  <p:cNvSpPr txBox="1"/>
                  <p:nvPr/>
                </p:nvSpPr>
                <p:spPr>
                  <a:xfrm>
                    <a:off x="1357290" y="1000108"/>
                    <a:ext cx="500066" cy="307777"/>
                  </a:xfrm>
                  <a:prstGeom prst="rect">
                    <a:avLst/>
                  </a:prstGeom>
                  <a:noFill/>
                </p:spPr>
                <p:txBody>
                  <a:bodyPr wrap="square" rtlCol="0">
                    <a:spAutoFit/>
                  </a:bodyPr>
                  <a:lstStyle/>
                  <a:p>
                    <a:r>
                      <a:rPr lang="en-US" altLang="zh-CN" sz="1400" dirty="0" err="1"/>
                      <a:t>src</a:t>
                    </a:r>
                    <a:endParaRPr lang="zh-CN" altLang="en-US" sz="1400" dirty="0"/>
                  </a:p>
                </p:txBody>
              </p:sp>
            </p:grpSp>
            <p:grpSp>
              <p:nvGrpSpPr>
                <p:cNvPr id="15" name="组合 42"/>
                <p:cNvGrpSpPr/>
                <p:nvPr/>
              </p:nvGrpSpPr>
              <p:grpSpPr>
                <a:xfrm>
                  <a:off x="2428860" y="2379454"/>
                  <a:ext cx="642942" cy="357191"/>
                  <a:chOff x="1214414" y="950694"/>
                  <a:chExt cx="642942" cy="357191"/>
                </a:xfrm>
              </p:grpSpPr>
              <p:sp>
                <p:nvSpPr>
                  <p:cNvPr id="137" name="等腰三角形 136"/>
                  <p:cNvSpPr/>
                  <p:nvPr/>
                </p:nvSpPr>
                <p:spPr>
                  <a:xfrm rot="10800000">
                    <a:off x="1214414" y="950694"/>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TextBox 137"/>
                  <p:cNvSpPr txBox="1"/>
                  <p:nvPr/>
                </p:nvSpPr>
                <p:spPr>
                  <a:xfrm>
                    <a:off x="1285852" y="1000108"/>
                    <a:ext cx="500066" cy="307777"/>
                  </a:xfrm>
                  <a:prstGeom prst="rect">
                    <a:avLst/>
                  </a:prstGeom>
                  <a:noFill/>
                </p:spPr>
                <p:txBody>
                  <a:bodyPr wrap="square" rtlCol="0">
                    <a:spAutoFit/>
                  </a:bodyPr>
                  <a:lstStyle/>
                  <a:p>
                    <a:r>
                      <a:rPr lang="en-US" altLang="zh-CN" sz="1400" dirty="0"/>
                      <a:t>doc</a:t>
                    </a:r>
                    <a:endParaRPr lang="zh-CN" altLang="en-US" sz="1400" dirty="0"/>
                  </a:p>
                </p:txBody>
              </p:sp>
            </p:grpSp>
            <p:cxnSp>
              <p:nvCxnSpPr>
                <p:cNvPr id="134" name="肘形连接符 74"/>
                <p:cNvCxnSpPr/>
                <p:nvPr/>
              </p:nvCxnSpPr>
              <p:spPr>
                <a:xfrm flipV="1">
                  <a:off x="1142976" y="2143116"/>
                  <a:ext cx="1500198" cy="285752"/>
                </a:xfrm>
                <a:prstGeom prst="bentConnector3">
                  <a:avLst>
                    <a:gd name="adj1" fmla="val 476"/>
                  </a:avLst>
                </a:prstGeom>
              </p:spPr>
              <p:style>
                <a:lnRef idx="1">
                  <a:schemeClr val="dk1"/>
                </a:lnRef>
                <a:fillRef idx="0">
                  <a:schemeClr val="dk1"/>
                </a:fillRef>
                <a:effectRef idx="0">
                  <a:schemeClr val="dk1"/>
                </a:effectRef>
                <a:fontRef idx="minor">
                  <a:schemeClr val="tx1"/>
                </a:fontRef>
              </p:style>
            </p:cxnSp>
            <p:cxnSp>
              <p:nvCxnSpPr>
                <p:cNvPr id="135" name="肘形连接符 134"/>
                <p:cNvCxnSpPr/>
                <p:nvPr/>
              </p:nvCxnSpPr>
              <p:spPr>
                <a:xfrm rot="5400000">
                  <a:off x="2500298" y="2285992"/>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6" name="肘形连接符 135"/>
                <p:cNvCxnSpPr/>
                <p:nvPr/>
              </p:nvCxnSpPr>
              <p:spPr>
                <a:xfrm rot="5400000">
                  <a:off x="1856562" y="2285198"/>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grpSp>
          <p:grpSp>
            <p:nvGrpSpPr>
              <p:cNvPr id="16" name="组合 190"/>
              <p:cNvGrpSpPr/>
              <p:nvPr/>
            </p:nvGrpSpPr>
            <p:grpSpPr>
              <a:xfrm>
                <a:off x="2428860" y="1379324"/>
                <a:ext cx="2214578" cy="2192552"/>
                <a:chOff x="2428860" y="1379324"/>
                <a:chExt cx="2214578" cy="2192552"/>
              </a:xfrm>
            </p:grpSpPr>
            <p:grpSp>
              <p:nvGrpSpPr>
                <p:cNvPr id="21" name="组合 27"/>
                <p:cNvGrpSpPr/>
                <p:nvPr/>
              </p:nvGrpSpPr>
              <p:grpSpPr>
                <a:xfrm>
                  <a:off x="3286116" y="1379324"/>
                  <a:ext cx="642942" cy="478040"/>
                  <a:chOff x="1214414" y="736382"/>
                  <a:chExt cx="642942" cy="478040"/>
                </a:xfrm>
              </p:grpSpPr>
              <p:sp>
                <p:nvSpPr>
                  <p:cNvPr id="128" name="等腰三角形 127"/>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128"/>
                  <p:cNvSpPr txBox="1"/>
                  <p:nvPr/>
                </p:nvSpPr>
                <p:spPr>
                  <a:xfrm>
                    <a:off x="1214414" y="736382"/>
                    <a:ext cx="642942" cy="307777"/>
                  </a:xfrm>
                  <a:prstGeom prst="rect">
                    <a:avLst/>
                  </a:prstGeom>
                  <a:noFill/>
                </p:spPr>
                <p:txBody>
                  <a:bodyPr wrap="square" rtlCol="0">
                    <a:spAutoFit/>
                  </a:bodyPr>
                  <a:lstStyle/>
                  <a:p>
                    <a:r>
                      <a:rPr lang="en-US" altLang="zh-CN" sz="1400" dirty="0"/>
                      <a:t>user</a:t>
                    </a:r>
                    <a:endParaRPr lang="zh-CN" altLang="en-US" sz="1400" dirty="0"/>
                  </a:p>
                </p:txBody>
              </p:sp>
            </p:grpSp>
            <p:grpSp>
              <p:nvGrpSpPr>
                <p:cNvPr id="26" name="组合 88"/>
                <p:cNvGrpSpPr/>
                <p:nvPr/>
              </p:nvGrpSpPr>
              <p:grpSpPr>
                <a:xfrm>
                  <a:off x="2428860" y="2928140"/>
                  <a:ext cx="2214578" cy="643736"/>
                  <a:chOff x="2357422" y="2928140"/>
                  <a:chExt cx="2214578" cy="643736"/>
                </a:xfrm>
              </p:grpSpPr>
              <p:grpSp>
                <p:nvGrpSpPr>
                  <p:cNvPr id="34" name="组合 45"/>
                  <p:cNvGrpSpPr/>
                  <p:nvPr/>
                </p:nvGrpSpPr>
                <p:grpSpPr>
                  <a:xfrm>
                    <a:off x="2357422" y="3143248"/>
                    <a:ext cx="642942" cy="428628"/>
                    <a:chOff x="1214414" y="785794"/>
                    <a:chExt cx="642942" cy="428628"/>
                  </a:xfrm>
                </p:grpSpPr>
                <p:sp>
                  <p:nvSpPr>
                    <p:cNvPr id="126" name="等腰三角形 46"/>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1285852" y="785794"/>
                      <a:ext cx="500066" cy="307777"/>
                    </a:xfrm>
                    <a:prstGeom prst="rect">
                      <a:avLst/>
                    </a:prstGeom>
                    <a:noFill/>
                  </p:spPr>
                  <p:txBody>
                    <a:bodyPr wrap="square" rtlCol="0">
                      <a:spAutoFit/>
                    </a:bodyPr>
                    <a:lstStyle/>
                    <a:p>
                      <a:r>
                        <a:rPr lang="en-US" altLang="zh-CN" sz="1400" dirty="0" err="1"/>
                        <a:t>liu</a:t>
                      </a:r>
                      <a:endParaRPr lang="zh-CN" altLang="en-US" sz="1400" dirty="0"/>
                    </a:p>
                  </p:txBody>
                </p:sp>
              </p:grpSp>
              <p:grpSp>
                <p:nvGrpSpPr>
                  <p:cNvPr id="40" name="组合 48"/>
                  <p:cNvGrpSpPr/>
                  <p:nvPr/>
                </p:nvGrpSpPr>
                <p:grpSpPr>
                  <a:xfrm>
                    <a:off x="3143240" y="3143248"/>
                    <a:ext cx="642942" cy="428628"/>
                    <a:chOff x="1214414" y="785794"/>
                    <a:chExt cx="642942" cy="428628"/>
                  </a:xfrm>
                </p:grpSpPr>
                <p:sp>
                  <p:nvSpPr>
                    <p:cNvPr id="124" name="等腰三角形 49"/>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TextBox 50"/>
                    <p:cNvSpPr txBox="1"/>
                    <p:nvPr/>
                  </p:nvSpPr>
                  <p:spPr>
                    <a:xfrm>
                      <a:off x="1285852" y="785794"/>
                      <a:ext cx="500066" cy="307777"/>
                    </a:xfrm>
                    <a:prstGeom prst="rect">
                      <a:avLst/>
                    </a:prstGeom>
                    <a:noFill/>
                  </p:spPr>
                  <p:txBody>
                    <a:bodyPr wrap="square" rtlCol="0">
                      <a:spAutoFit/>
                    </a:bodyPr>
                    <a:lstStyle/>
                    <a:p>
                      <a:r>
                        <a:rPr lang="en-US" altLang="zh-CN" sz="1400" dirty="0"/>
                        <a:t>sun</a:t>
                      </a:r>
                      <a:endParaRPr lang="zh-CN" altLang="en-US" sz="1400" dirty="0"/>
                    </a:p>
                  </p:txBody>
                </p:sp>
              </p:grpSp>
              <p:grpSp>
                <p:nvGrpSpPr>
                  <p:cNvPr id="49" name="组合 51"/>
                  <p:cNvGrpSpPr/>
                  <p:nvPr/>
                </p:nvGrpSpPr>
                <p:grpSpPr>
                  <a:xfrm>
                    <a:off x="3929058" y="3143248"/>
                    <a:ext cx="642942" cy="428628"/>
                    <a:chOff x="1214414" y="785794"/>
                    <a:chExt cx="642942" cy="428628"/>
                  </a:xfrm>
                </p:grpSpPr>
                <p:sp>
                  <p:nvSpPr>
                    <p:cNvPr id="122" name="等腰三角形 52"/>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53"/>
                    <p:cNvSpPr txBox="1"/>
                    <p:nvPr/>
                  </p:nvSpPr>
                  <p:spPr>
                    <a:xfrm>
                      <a:off x="1285852" y="785794"/>
                      <a:ext cx="500066" cy="307777"/>
                    </a:xfrm>
                    <a:prstGeom prst="rect">
                      <a:avLst/>
                    </a:prstGeom>
                    <a:noFill/>
                  </p:spPr>
                  <p:txBody>
                    <a:bodyPr wrap="square" rtlCol="0">
                      <a:spAutoFit/>
                    </a:bodyPr>
                    <a:lstStyle/>
                    <a:p>
                      <a:r>
                        <a:rPr lang="en-US" altLang="zh-CN" sz="1400" dirty="0" err="1"/>
                        <a:t>fei</a:t>
                      </a:r>
                      <a:endParaRPr lang="zh-CN" altLang="en-US" sz="1400" dirty="0"/>
                    </a:p>
                  </p:txBody>
                </p:sp>
              </p:grpSp>
              <p:cxnSp>
                <p:nvCxnSpPr>
                  <p:cNvPr id="119" name="肘形连接符 118"/>
                  <p:cNvCxnSpPr/>
                  <p:nvPr/>
                </p:nvCxnSpPr>
                <p:spPr>
                  <a:xfrm flipV="1">
                    <a:off x="2642379" y="2928140"/>
                    <a:ext cx="1500198" cy="285752"/>
                  </a:xfrm>
                  <a:prstGeom prst="bentConnector3">
                    <a:avLst>
                      <a:gd name="adj1" fmla="val 476"/>
                    </a:avLst>
                  </a:prstGeom>
                </p:spPr>
                <p:style>
                  <a:lnRef idx="1">
                    <a:schemeClr val="dk1"/>
                  </a:lnRef>
                  <a:fillRef idx="0">
                    <a:schemeClr val="dk1"/>
                  </a:fillRef>
                  <a:effectRef idx="0">
                    <a:schemeClr val="dk1"/>
                  </a:effectRef>
                  <a:fontRef idx="minor">
                    <a:schemeClr val="tx1"/>
                  </a:fontRef>
                </p:style>
              </p:cxnSp>
              <p:cxnSp>
                <p:nvCxnSpPr>
                  <p:cNvPr id="120" name="肘形连接符 119"/>
                  <p:cNvCxnSpPr/>
                  <p:nvPr/>
                </p:nvCxnSpPr>
                <p:spPr>
                  <a:xfrm rot="5400000">
                    <a:off x="3999701" y="3071016"/>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21" name="肘形连接符 120"/>
                  <p:cNvCxnSpPr/>
                  <p:nvPr/>
                </p:nvCxnSpPr>
                <p:spPr>
                  <a:xfrm rot="5400000">
                    <a:off x="3355965" y="3070222"/>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grpSp>
            <p:cxnSp>
              <p:nvCxnSpPr>
                <p:cNvPr id="115" name="直接连接符 90"/>
                <p:cNvCxnSpPr>
                  <a:endCxn id="128" idx="0"/>
                </p:cNvCxnSpPr>
                <p:nvPr/>
              </p:nvCxnSpPr>
              <p:spPr>
                <a:xfrm rot="5400000" flipH="1" flipV="1">
                  <a:off x="3053148" y="2375290"/>
                  <a:ext cx="1072364" cy="36513"/>
                </a:xfrm>
                <a:prstGeom prst="line">
                  <a:avLst/>
                </a:prstGeom>
              </p:spPr>
              <p:style>
                <a:lnRef idx="1">
                  <a:schemeClr val="dk1"/>
                </a:lnRef>
                <a:fillRef idx="0">
                  <a:schemeClr val="dk1"/>
                </a:fillRef>
                <a:effectRef idx="0">
                  <a:schemeClr val="dk1"/>
                </a:effectRef>
                <a:fontRef idx="minor">
                  <a:schemeClr val="tx1"/>
                </a:fontRef>
              </p:style>
            </p:cxnSp>
          </p:grpSp>
          <p:grpSp>
            <p:nvGrpSpPr>
              <p:cNvPr id="50" name="组合 93"/>
              <p:cNvGrpSpPr/>
              <p:nvPr/>
            </p:nvGrpSpPr>
            <p:grpSpPr>
              <a:xfrm>
                <a:off x="4429124" y="1428736"/>
                <a:ext cx="1428760" cy="2236603"/>
                <a:chOff x="214282" y="785794"/>
                <a:chExt cx="1428760" cy="2236603"/>
              </a:xfrm>
            </p:grpSpPr>
            <p:grpSp>
              <p:nvGrpSpPr>
                <p:cNvPr id="52" name="组合 8"/>
                <p:cNvGrpSpPr/>
                <p:nvPr/>
              </p:nvGrpSpPr>
              <p:grpSpPr>
                <a:xfrm>
                  <a:off x="214282" y="785794"/>
                  <a:ext cx="642942" cy="428628"/>
                  <a:chOff x="1214414" y="785794"/>
                  <a:chExt cx="642942" cy="428628"/>
                </a:xfrm>
              </p:grpSpPr>
              <p:sp>
                <p:nvSpPr>
                  <p:cNvPr id="111" name="等腰三角形 110"/>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1285852" y="785794"/>
                    <a:ext cx="500066" cy="307777"/>
                  </a:xfrm>
                  <a:prstGeom prst="rect">
                    <a:avLst/>
                  </a:prstGeom>
                  <a:noFill/>
                </p:spPr>
                <p:txBody>
                  <a:bodyPr wrap="square" rtlCol="0">
                    <a:spAutoFit/>
                  </a:bodyPr>
                  <a:lstStyle/>
                  <a:p>
                    <a:r>
                      <a:rPr lang="en-US" altLang="zh-CN" sz="1400" dirty="0"/>
                      <a:t>bin</a:t>
                    </a:r>
                    <a:endParaRPr lang="zh-CN" altLang="en-US" sz="1400" dirty="0"/>
                  </a:p>
                </p:txBody>
              </p:sp>
            </p:grpSp>
            <p:grpSp>
              <p:nvGrpSpPr>
                <p:cNvPr id="53" name="组合 69"/>
                <p:cNvGrpSpPr/>
                <p:nvPr/>
              </p:nvGrpSpPr>
              <p:grpSpPr>
                <a:xfrm>
                  <a:off x="535752" y="1214422"/>
                  <a:ext cx="1107290" cy="1807975"/>
                  <a:chOff x="535752" y="1214422"/>
                  <a:chExt cx="1107290" cy="1807975"/>
                </a:xfrm>
              </p:grpSpPr>
              <p:grpSp>
                <p:nvGrpSpPr>
                  <p:cNvPr id="54" name="组合 62"/>
                  <p:cNvGrpSpPr/>
                  <p:nvPr/>
                </p:nvGrpSpPr>
                <p:grpSpPr>
                  <a:xfrm>
                    <a:off x="535752" y="1214422"/>
                    <a:ext cx="178596" cy="1643076"/>
                    <a:chOff x="535752" y="1214422"/>
                    <a:chExt cx="178596" cy="1643076"/>
                  </a:xfrm>
                </p:grpSpPr>
                <p:cxnSp>
                  <p:nvCxnSpPr>
                    <p:cNvPr id="105" name="直接连接符 104"/>
                    <p:cNvCxnSpPr>
                      <a:stCxn id="111" idx="0"/>
                    </p:cNvCxnSpPr>
                    <p:nvPr/>
                  </p:nvCxnSpPr>
                  <p:spPr>
                    <a:xfrm rot="16200000" flipH="1">
                      <a:off x="-267926" y="2018100"/>
                      <a:ext cx="1643076" cy="35719"/>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571472" y="150017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571472" y="185736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571472" y="2141528"/>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571472" y="250030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a:off x="571472" y="2855908"/>
                      <a:ext cx="142876" cy="1588"/>
                    </a:xfrm>
                    <a:prstGeom prst="line">
                      <a:avLst/>
                    </a:prstGeom>
                  </p:spPr>
                  <p:style>
                    <a:lnRef idx="1">
                      <a:schemeClr val="dk1"/>
                    </a:lnRef>
                    <a:fillRef idx="0">
                      <a:schemeClr val="dk1"/>
                    </a:fillRef>
                    <a:effectRef idx="0">
                      <a:schemeClr val="dk1"/>
                    </a:effectRef>
                    <a:fontRef idx="minor">
                      <a:schemeClr val="tx1"/>
                    </a:fontRef>
                  </p:style>
                </p:cxnSp>
              </p:grpSp>
              <p:sp>
                <p:nvSpPr>
                  <p:cNvPr id="100" name="TextBox 99"/>
                  <p:cNvSpPr txBox="1"/>
                  <p:nvPr/>
                </p:nvSpPr>
                <p:spPr>
                  <a:xfrm>
                    <a:off x="642910" y="1335273"/>
                    <a:ext cx="1000132" cy="307777"/>
                  </a:xfrm>
                  <a:prstGeom prst="rect">
                    <a:avLst/>
                  </a:prstGeom>
                  <a:noFill/>
                </p:spPr>
                <p:txBody>
                  <a:bodyPr wrap="square" rtlCol="0">
                    <a:spAutoFit/>
                  </a:bodyPr>
                  <a:lstStyle/>
                  <a:p>
                    <a:r>
                      <a:rPr lang="en-US" altLang="zh-CN" sz="1400" dirty="0" err="1"/>
                      <a:t>yacc</a:t>
                    </a:r>
                    <a:endParaRPr lang="zh-CN" altLang="en-US" sz="1400" dirty="0"/>
                  </a:p>
                </p:txBody>
              </p:sp>
              <p:sp>
                <p:nvSpPr>
                  <p:cNvPr id="101" name="TextBox 100"/>
                  <p:cNvSpPr txBox="1"/>
                  <p:nvPr/>
                </p:nvSpPr>
                <p:spPr>
                  <a:xfrm>
                    <a:off x="642910" y="1692463"/>
                    <a:ext cx="500066" cy="307777"/>
                  </a:xfrm>
                  <a:prstGeom prst="rect">
                    <a:avLst/>
                  </a:prstGeom>
                  <a:noFill/>
                </p:spPr>
                <p:txBody>
                  <a:bodyPr wrap="square" rtlCol="0">
                    <a:spAutoFit/>
                  </a:bodyPr>
                  <a:lstStyle/>
                  <a:p>
                    <a:r>
                      <a:rPr lang="en-US" altLang="zh-CN" sz="1400" dirty="0" err="1"/>
                      <a:t>lex</a:t>
                    </a:r>
                    <a:endParaRPr lang="zh-CN" altLang="en-US" sz="1400" dirty="0"/>
                  </a:p>
                </p:txBody>
              </p:sp>
              <p:sp>
                <p:nvSpPr>
                  <p:cNvPr id="102" name="TextBox 101"/>
                  <p:cNvSpPr txBox="1"/>
                  <p:nvPr/>
                </p:nvSpPr>
                <p:spPr>
                  <a:xfrm>
                    <a:off x="642910" y="2000240"/>
                    <a:ext cx="642942" cy="307777"/>
                  </a:xfrm>
                  <a:prstGeom prst="rect">
                    <a:avLst/>
                  </a:prstGeom>
                  <a:noFill/>
                </p:spPr>
                <p:txBody>
                  <a:bodyPr wrap="square" rtlCol="0">
                    <a:spAutoFit/>
                  </a:bodyPr>
                  <a:lstStyle/>
                  <a:p>
                    <a:r>
                      <a:rPr lang="en-US" altLang="zh-CN" sz="1400" dirty="0"/>
                      <a:t>make</a:t>
                    </a:r>
                    <a:endParaRPr lang="zh-CN" altLang="en-US" sz="1400" dirty="0"/>
                  </a:p>
                </p:txBody>
              </p:sp>
              <p:sp>
                <p:nvSpPr>
                  <p:cNvPr id="103" name="TextBox 102"/>
                  <p:cNvSpPr txBox="1"/>
                  <p:nvPr/>
                </p:nvSpPr>
                <p:spPr>
                  <a:xfrm>
                    <a:off x="642910" y="2335405"/>
                    <a:ext cx="500066" cy="307777"/>
                  </a:xfrm>
                  <a:prstGeom prst="rect">
                    <a:avLst/>
                  </a:prstGeom>
                  <a:noFill/>
                </p:spPr>
                <p:txBody>
                  <a:bodyPr wrap="square" rtlCol="0">
                    <a:spAutoFit/>
                  </a:bodyPr>
                  <a:lstStyle/>
                  <a:p>
                    <a:r>
                      <a:rPr lang="en-US" altLang="zh-CN" sz="1400" dirty="0"/>
                      <a:t>dc</a:t>
                    </a:r>
                    <a:endParaRPr lang="zh-CN" altLang="en-US" sz="1400" dirty="0"/>
                  </a:p>
                </p:txBody>
              </p:sp>
              <p:sp>
                <p:nvSpPr>
                  <p:cNvPr id="104" name="TextBox 103"/>
                  <p:cNvSpPr txBox="1"/>
                  <p:nvPr/>
                </p:nvSpPr>
                <p:spPr>
                  <a:xfrm>
                    <a:off x="642910" y="2714620"/>
                    <a:ext cx="714380" cy="307777"/>
                  </a:xfrm>
                  <a:prstGeom prst="rect">
                    <a:avLst/>
                  </a:prstGeom>
                  <a:noFill/>
                </p:spPr>
                <p:txBody>
                  <a:bodyPr wrap="square" rtlCol="0">
                    <a:spAutoFit/>
                  </a:bodyPr>
                  <a:lstStyle/>
                  <a:p>
                    <a:r>
                      <a:rPr lang="en-US" altLang="zh-CN" sz="1400" dirty="0" err="1"/>
                      <a:t>nroff</a:t>
                    </a:r>
                    <a:endParaRPr lang="zh-CN" altLang="en-US" sz="1400" dirty="0"/>
                  </a:p>
                </p:txBody>
              </p:sp>
            </p:grpSp>
          </p:grpSp>
        </p:grpSp>
        <p:cxnSp>
          <p:nvCxnSpPr>
            <p:cNvPr id="9" name="直接连接符 8"/>
            <p:cNvCxnSpPr/>
            <p:nvPr/>
          </p:nvCxnSpPr>
          <p:spPr>
            <a:xfrm rot="5400000">
              <a:off x="3879309" y="948770"/>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10" name="形状 194"/>
            <p:cNvCxnSpPr/>
            <p:nvPr/>
          </p:nvCxnSpPr>
          <p:spPr>
            <a:xfrm flipV="1">
              <a:off x="1928793" y="2000238"/>
              <a:ext cx="2786085" cy="214317"/>
            </a:xfrm>
            <a:prstGeom prst="bentConnector3">
              <a:avLst>
                <a:gd name="adj1" fmla="val -598"/>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rot="5400000">
              <a:off x="3449092" y="2091778"/>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rot="5400000">
              <a:off x="4592100" y="2091778"/>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rot="5400000">
              <a:off x="3449092" y="1877464"/>
              <a:ext cx="243963" cy="1588"/>
            </a:xfrm>
            <a:prstGeom prst="line">
              <a:avLst/>
            </a:prstGeom>
          </p:spPr>
          <p:style>
            <a:lnRef idx="1">
              <a:schemeClr val="dk1"/>
            </a:lnRef>
            <a:fillRef idx="0">
              <a:schemeClr val="dk1"/>
            </a:fillRef>
            <a:effectRef idx="0">
              <a:schemeClr val="dk1"/>
            </a:effectRef>
            <a:fontRef idx="minor">
              <a:schemeClr val="tx1"/>
            </a:fontRef>
          </p:style>
        </p:cxnSp>
        <p:grpSp>
          <p:nvGrpSpPr>
            <p:cNvPr id="55" name="组合 21"/>
            <p:cNvGrpSpPr/>
            <p:nvPr/>
          </p:nvGrpSpPr>
          <p:grpSpPr>
            <a:xfrm>
              <a:off x="3214678" y="1357298"/>
              <a:ext cx="642942" cy="406603"/>
              <a:chOff x="1214414" y="807819"/>
              <a:chExt cx="642942" cy="406603"/>
            </a:xfrm>
          </p:grpSpPr>
          <p:sp>
            <p:nvSpPr>
              <p:cNvPr id="92" name="等腰三角形 22"/>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92"/>
              <p:cNvSpPr txBox="1"/>
              <p:nvPr/>
            </p:nvSpPr>
            <p:spPr>
              <a:xfrm>
                <a:off x="1285852" y="807819"/>
                <a:ext cx="571504" cy="307777"/>
              </a:xfrm>
              <a:prstGeom prst="rect">
                <a:avLst/>
              </a:prstGeom>
              <a:noFill/>
            </p:spPr>
            <p:txBody>
              <a:bodyPr wrap="square" rtlCol="0">
                <a:spAutoFit/>
              </a:bodyPr>
              <a:lstStyle/>
              <a:p>
                <a:r>
                  <a:rPr lang="en-US" altLang="zh-CN" sz="1400" dirty="0"/>
                  <a:t>user</a:t>
                </a:r>
                <a:endParaRPr lang="zh-CN" altLang="en-US" sz="1400" dirty="0"/>
              </a:p>
            </p:txBody>
          </p:sp>
        </p:grpSp>
        <p:grpSp>
          <p:nvGrpSpPr>
            <p:cNvPr id="56" name="组合 70"/>
            <p:cNvGrpSpPr/>
            <p:nvPr/>
          </p:nvGrpSpPr>
          <p:grpSpPr>
            <a:xfrm>
              <a:off x="214282" y="1335273"/>
              <a:ext cx="1071570" cy="2357456"/>
              <a:chOff x="214282" y="785794"/>
              <a:chExt cx="1071570" cy="2357456"/>
            </a:xfrm>
          </p:grpSpPr>
          <p:grpSp>
            <p:nvGrpSpPr>
              <p:cNvPr id="57" name="组合 8"/>
              <p:cNvGrpSpPr/>
              <p:nvPr/>
            </p:nvGrpSpPr>
            <p:grpSpPr>
              <a:xfrm>
                <a:off x="214282" y="785794"/>
                <a:ext cx="642942" cy="428628"/>
                <a:chOff x="1214414" y="785794"/>
                <a:chExt cx="642942" cy="428628"/>
              </a:xfrm>
            </p:grpSpPr>
            <p:sp>
              <p:nvSpPr>
                <p:cNvPr id="90" name="等腰三角形 89"/>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1285852" y="785794"/>
                  <a:ext cx="500066" cy="307777"/>
                </a:xfrm>
                <a:prstGeom prst="rect">
                  <a:avLst/>
                </a:prstGeom>
                <a:noFill/>
              </p:spPr>
              <p:txBody>
                <a:bodyPr wrap="square" rtlCol="0">
                  <a:spAutoFit/>
                </a:bodyPr>
                <a:lstStyle/>
                <a:p>
                  <a:r>
                    <a:rPr lang="en-US" altLang="zh-CN" sz="1400" dirty="0"/>
                    <a:t>bin</a:t>
                  </a:r>
                  <a:endParaRPr lang="zh-CN" altLang="en-US" sz="1400" dirty="0"/>
                </a:p>
              </p:txBody>
            </p:sp>
          </p:grpSp>
          <p:grpSp>
            <p:nvGrpSpPr>
              <p:cNvPr id="76" name="组合 69"/>
              <p:cNvGrpSpPr/>
              <p:nvPr/>
            </p:nvGrpSpPr>
            <p:grpSpPr>
              <a:xfrm>
                <a:off x="535752" y="1214422"/>
                <a:ext cx="750100" cy="1928828"/>
                <a:chOff x="535752" y="1214422"/>
                <a:chExt cx="750100" cy="1928828"/>
              </a:xfrm>
            </p:grpSpPr>
            <p:grpSp>
              <p:nvGrpSpPr>
                <p:cNvPr id="77" name="组合 62"/>
                <p:cNvGrpSpPr/>
                <p:nvPr/>
              </p:nvGrpSpPr>
              <p:grpSpPr>
                <a:xfrm>
                  <a:off x="535752" y="1214422"/>
                  <a:ext cx="178596" cy="1928828"/>
                  <a:chOff x="535752" y="1214422"/>
                  <a:chExt cx="178596" cy="1928828"/>
                </a:xfrm>
              </p:grpSpPr>
              <p:cxnSp>
                <p:nvCxnSpPr>
                  <p:cNvPr id="84" name="直接连接符 83"/>
                  <p:cNvCxnSpPr>
                    <a:stCxn id="90" idx="0"/>
                  </p:cNvCxnSpPr>
                  <p:nvPr/>
                </p:nvCxnSpPr>
                <p:spPr>
                  <a:xfrm rot="16200000" flipH="1">
                    <a:off x="-410801" y="2160975"/>
                    <a:ext cx="1928828" cy="35721"/>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571472" y="150017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571472" y="185736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571472" y="2141528"/>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571472" y="250030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a:off x="571472" y="2855908"/>
                    <a:ext cx="142876" cy="1588"/>
                  </a:xfrm>
                  <a:prstGeom prst="line">
                    <a:avLst/>
                  </a:prstGeom>
                </p:spPr>
                <p:style>
                  <a:lnRef idx="1">
                    <a:schemeClr val="dk1"/>
                  </a:lnRef>
                  <a:fillRef idx="0">
                    <a:schemeClr val="dk1"/>
                  </a:fillRef>
                  <a:effectRef idx="0">
                    <a:schemeClr val="dk1"/>
                  </a:effectRef>
                  <a:fontRef idx="minor">
                    <a:schemeClr val="tx1"/>
                  </a:fontRef>
                </p:style>
              </p:cxnSp>
            </p:grpSp>
            <p:sp>
              <p:nvSpPr>
                <p:cNvPr id="79" name="TextBox 78"/>
                <p:cNvSpPr txBox="1"/>
                <p:nvPr/>
              </p:nvSpPr>
              <p:spPr>
                <a:xfrm>
                  <a:off x="642910" y="1335273"/>
                  <a:ext cx="500066" cy="307777"/>
                </a:xfrm>
                <a:prstGeom prst="rect">
                  <a:avLst/>
                </a:prstGeom>
                <a:noFill/>
              </p:spPr>
              <p:txBody>
                <a:bodyPr wrap="square" rtlCol="0">
                  <a:spAutoFit/>
                </a:bodyPr>
                <a:lstStyle/>
                <a:p>
                  <a:r>
                    <a:rPr lang="en-US" altLang="zh-CN" sz="1400" dirty="0" err="1"/>
                    <a:t>ls</a:t>
                  </a:r>
                  <a:endParaRPr lang="zh-CN" altLang="en-US" sz="1400" dirty="0"/>
                </a:p>
              </p:txBody>
            </p:sp>
            <p:sp>
              <p:nvSpPr>
                <p:cNvPr id="80" name="TextBox 79"/>
                <p:cNvSpPr txBox="1"/>
                <p:nvPr/>
              </p:nvSpPr>
              <p:spPr>
                <a:xfrm>
                  <a:off x="642910" y="1692463"/>
                  <a:ext cx="642942" cy="307777"/>
                </a:xfrm>
                <a:prstGeom prst="rect">
                  <a:avLst/>
                </a:prstGeom>
                <a:noFill/>
              </p:spPr>
              <p:txBody>
                <a:bodyPr wrap="square" rtlCol="0">
                  <a:spAutoFit/>
                </a:bodyPr>
                <a:lstStyle/>
                <a:p>
                  <a:r>
                    <a:rPr lang="en-US" altLang="zh-CN" sz="1400" dirty="0"/>
                    <a:t>who</a:t>
                  </a:r>
                  <a:endParaRPr lang="zh-CN" altLang="en-US" sz="1400" dirty="0"/>
                </a:p>
              </p:txBody>
            </p:sp>
            <p:sp>
              <p:nvSpPr>
                <p:cNvPr id="81" name="TextBox 80"/>
                <p:cNvSpPr txBox="1"/>
                <p:nvPr/>
              </p:nvSpPr>
              <p:spPr>
                <a:xfrm>
                  <a:off x="642910" y="2000240"/>
                  <a:ext cx="642942" cy="307777"/>
                </a:xfrm>
                <a:prstGeom prst="rect">
                  <a:avLst/>
                </a:prstGeom>
                <a:noFill/>
              </p:spPr>
              <p:txBody>
                <a:bodyPr wrap="square" rtlCol="0">
                  <a:spAutoFit/>
                </a:bodyPr>
                <a:lstStyle/>
                <a:p>
                  <a:r>
                    <a:rPr lang="en-US" altLang="zh-CN" sz="1400" dirty="0"/>
                    <a:t>date</a:t>
                  </a:r>
                  <a:endParaRPr lang="zh-CN" altLang="en-US" sz="1400" dirty="0"/>
                </a:p>
              </p:txBody>
            </p:sp>
            <p:sp>
              <p:nvSpPr>
                <p:cNvPr id="82" name="TextBox 81"/>
                <p:cNvSpPr txBox="1"/>
                <p:nvPr/>
              </p:nvSpPr>
              <p:spPr>
                <a:xfrm>
                  <a:off x="642910" y="2335405"/>
                  <a:ext cx="500066" cy="307777"/>
                </a:xfrm>
                <a:prstGeom prst="rect">
                  <a:avLst/>
                </a:prstGeom>
                <a:noFill/>
              </p:spPr>
              <p:txBody>
                <a:bodyPr wrap="square" rtlCol="0">
                  <a:spAutoFit/>
                </a:bodyPr>
                <a:lstStyle/>
                <a:p>
                  <a:r>
                    <a:rPr lang="en-US" altLang="zh-CN" sz="1400" dirty="0"/>
                    <a:t>cp</a:t>
                  </a:r>
                  <a:endParaRPr lang="zh-CN" altLang="en-US" sz="1400" dirty="0"/>
                </a:p>
              </p:txBody>
            </p:sp>
            <p:sp>
              <p:nvSpPr>
                <p:cNvPr id="83" name="TextBox 82"/>
                <p:cNvSpPr txBox="1"/>
                <p:nvPr/>
              </p:nvSpPr>
              <p:spPr>
                <a:xfrm>
                  <a:off x="642910" y="2714620"/>
                  <a:ext cx="500066" cy="307777"/>
                </a:xfrm>
                <a:prstGeom prst="rect">
                  <a:avLst/>
                </a:prstGeom>
                <a:noFill/>
              </p:spPr>
              <p:txBody>
                <a:bodyPr wrap="square" rtlCol="0">
                  <a:spAutoFit/>
                </a:bodyPr>
                <a:lstStyle/>
                <a:p>
                  <a:r>
                    <a:rPr lang="en-US" altLang="zh-CN" sz="1400" dirty="0"/>
                    <a:t>cc</a:t>
                  </a:r>
                  <a:endParaRPr lang="zh-CN" altLang="en-US" sz="1400" dirty="0"/>
                </a:p>
              </p:txBody>
            </p:sp>
          </p:grpSp>
        </p:grpSp>
        <p:grpSp>
          <p:nvGrpSpPr>
            <p:cNvPr id="78" name="组合 8"/>
            <p:cNvGrpSpPr/>
            <p:nvPr/>
          </p:nvGrpSpPr>
          <p:grpSpPr>
            <a:xfrm>
              <a:off x="5429256" y="1285860"/>
              <a:ext cx="642942" cy="428628"/>
              <a:chOff x="1214414" y="785794"/>
              <a:chExt cx="642942" cy="428628"/>
            </a:xfrm>
          </p:grpSpPr>
          <p:sp>
            <p:nvSpPr>
              <p:cNvPr id="74" name="等腰三角形 73"/>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1285852" y="785794"/>
                <a:ext cx="500066" cy="307777"/>
              </a:xfrm>
              <a:prstGeom prst="rect">
                <a:avLst/>
              </a:prstGeom>
              <a:noFill/>
            </p:spPr>
            <p:txBody>
              <a:bodyPr wrap="square" rtlCol="0">
                <a:spAutoFit/>
              </a:bodyPr>
              <a:lstStyle/>
              <a:p>
                <a:r>
                  <a:rPr lang="en-US" altLang="zh-CN" sz="1400" dirty="0"/>
                  <a:t>etc</a:t>
                </a:r>
                <a:endParaRPr lang="zh-CN" altLang="en-US" sz="1400" dirty="0"/>
              </a:p>
            </p:txBody>
          </p:sp>
        </p:grpSp>
        <p:sp>
          <p:nvSpPr>
            <p:cNvPr id="17" name="TextBox 16"/>
            <p:cNvSpPr txBox="1"/>
            <p:nvPr/>
          </p:nvSpPr>
          <p:spPr>
            <a:xfrm>
              <a:off x="5857884" y="1862727"/>
              <a:ext cx="1000132" cy="307777"/>
            </a:xfrm>
            <a:prstGeom prst="rect">
              <a:avLst/>
            </a:prstGeom>
            <a:noFill/>
          </p:spPr>
          <p:txBody>
            <a:bodyPr wrap="square" rtlCol="0">
              <a:spAutoFit/>
            </a:bodyPr>
            <a:lstStyle/>
            <a:p>
              <a:r>
                <a:rPr lang="en-US" altLang="zh-CN" sz="1400" dirty="0" err="1"/>
                <a:t>passwd</a:t>
              </a:r>
              <a:endParaRPr lang="zh-CN" altLang="en-US" sz="1400" dirty="0"/>
            </a:p>
          </p:txBody>
        </p:sp>
        <p:sp>
          <p:nvSpPr>
            <p:cNvPr id="18" name="TextBox 17"/>
            <p:cNvSpPr txBox="1"/>
            <p:nvPr/>
          </p:nvSpPr>
          <p:spPr>
            <a:xfrm>
              <a:off x="5857884" y="2192529"/>
              <a:ext cx="500066" cy="307777"/>
            </a:xfrm>
            <a:prstGeom prst="rect">
              <a:avLst/>
            </a:prstGeom>
            <a:noFill/>
          </p:spPr>
          <p:txBody>
            <a:bodyPr wrap="square" rtlCol="0">
              <a:spAutoFit/>
            </a:bodyPr>
            <a:lstStyle/>
            <a:p>
              <a:r>
                <a:rPr lang="en-US" altLang="zh-CN" sz="1400" dirty="0" err="1"/>
                <a:t>rc</a:t>
              </a:r>
              <a:endParaRPr lang="zh-CN" altLang="en-US" sz="1400" dirty="0"/>
            </a:p>
          </p:txBody>
        </p:sp>
        <p:sp>
          <p:nvSpPr>
            <p:cNvPr id="19" name="TextBox 18"/>
            <p:cNvSpPr txBox="1"/>
            <p:nvPr/>
          </p:nvSpPr>
          <p:spPr>
            <a:xfrm>
              <a:off x="5857884" y="2500306"/>
              <a:ext cx="642942" cy="307777"/>
            </a:xfrm>
            <a:prstGeom prst="rect">
              <a:avLst/>
            </a:prstGeom>
            <a:noFill/>
          </p:spPr>
          <p:txBody>
            <a:bodyPr wrap="square" rtlCol="0">
              <a:spAutoFit/>
            </a:bodyPr>
            <a:lstStyle/>
            <a:p>
              <a:r>
                <a:rPr lang="en-US" altLang="zh-CN" sz="1400" dirty="0" err="1"/>
                <a:t>ttys</a:t>
              </a:r>
              <a:endParaRPr lang="zh-CN" altLang="en-US" sz="1400" dirty="0"/>
            </a:p>
          </p:txBody>
        </p:sp>
        <p:sp>
          <p:nvSpPr>
            <p:cNvPr id="20" name="TextBox 19"/>
            <p:cNvSpPr txBox="1"/>
            <p:nvPr/>
          </p:nvSpPr>
          <p:spPr>
            <a:xfrm>
              <a:off x="5857884" y="2830108"/>
              <a:ext cx="714380" cy="307777"/>
            </a:xfrm>
            <a:prstGeom prst="rect">
              <a:avLst/>
            </a:prstGeom>
            <a:noFill/>
          </p:spPr>
          <p:txBody>
            <a:bodyPr wrap="square" rtlCol="0">
              <a:spAutoFit/>
            </a:bodyPr>
            <a:lstStyle/>
            <a:p>
              <a:r>
                <a:rPr lang="en-US" altLang="zh-CN" sz="1400" dirty="0"/>
                <a:t>mount</a:t>
              </a:r>
              <a:endParaRPr lang="zh-CN" altLang="en-US" sz="1400" dirty="0"/>
            </a:p>
          </p:txBody>
        </p:sp>
        <p:grpSp>
          <p:nvGrpSpPr>
            <p:cNvPr id="94" name="组合 15"/>
            <p:cNvGrpSpPr/>
            <p:nvPr/>
          </p:nvGrpSpPr>
          <p:grpSpPr>
            <a:xfrm>
              <a:off x="6357950" y="1285861"/>
              <a:ext cx="642942" cy="450652"/>
              <a:chOff x="1214414" y="763770"/>
              <a:chExt cx="642942" cy="450652"/>
            </a:xfrm>
          </p:grpSpPr>
          <p:sp>
            <p:nvSpPr>
              <p:cNvPr id="72" name="等腰三角形 71"/>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7"/>
              <p:cNvSpPr txBox="1"/>
              <p:nvPr/>
            </p:nvSpPr>
            <p:spPr>
              <a:xfrm>
                <a:off x="1285852" y="763770"/>
                <a:ext cx="571504" cy="307777"/>
              </a:xfrm>
              <a:prstGeom prst="rect">
                <a:avLst/>
              </a:prstGeom>
              <a:noFill/>
            </p:spPr>
            <p:txBody>
              <a:bodyPr wrap="square" rtlCol="0">
                <a:spAutoFit/>
              </a:bodyPr>
              <a:lstStyle/>
              <a:p>
                <a:r>
                  <a:rPr lang="en-US" altLang="zh-CN" sz="1400" dirty="0" err="1"/>
                  <a:t>tmp</a:t>
                </a:r>
                <a:endParaRPr lang="zh-CN" altLang="en-US" sz="1400" dirty="0"/>
              </a:p>
            </p:txBody>
          </p:sp>
        </p:grpSp>
        <p:cxnSp>
          <p:nvCxnSpPr>
            <p:cNvPr id="22" name="直接连接符 21"/>
            <p:cNvCxnSpPr/>
            <p:nvPr/>
          </p:nvCxnSpPr>
          <p:spPr>
            <a:xfrm rot="16200000" flipH="1">
              <a:off x="6090058" y="2353264"/>
              <a:ext cx="1214447" cy="35722"/>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6715140" y="202226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6715140" y="2762445"/>
              <a:ext cx="142876" cy="1588"/>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715140" y="2263967"/>
              <a:ext cx="500066" cy="323165"/>
            </a:xfrm>
            <a:prstGeom prst="rect">
              <a:avLst/>
            </a:prstGeom>
            <a:noFill/>
          </p:spPr>
          <p:txBody>
            <a:bodyPr wrap="square" rtlCol="0">
              <a:spAutoFit/>
            </a:bodyPr>
            <a:lstStyle/>
            <a:p>
              <a:r>
                <a:rPr lang="en-US" altLang="zh-CN" sz="500" b="1" dirty="0"/>
                <a:t>.</a:t>
              </a:r>
            </a:p>
            <a:p>
              <a:r>
                <a:rPr lang="en-US" altLang="zh-CN" sz="500" b="1" dirty="0"/>
                <a:t>.</a:t>
              </a:r>
            </a:p>
            <a:p>
              <a:r>
                <a:rPr lang="en-US" altLang="zh-CN" sz="500" b="1" dirty="0"/>
                <a:t>.</a:t>
              </a:r>
              <a:endParaRPr lang="zh-CN" altLang="en-US" sz="500" b="1" dirty="0"/>
            </a:p>
          </p:txBody>
        </p:sp>
        <p:grpSp>
          <p:nvGrpSpPr>
            <p:cNvPr id="95" name="组合 165"/>
            <p:cNvGrpSpPr/>
            <p:nvPr/>
          </p:nvGrpSpPr>
          <p:grpSpPr>
            <a:xfrm>
              <a:off x="7143768" y="1335273"/>
              <a:ext cx="1214446" cy="3044446"/>
              <a:chOff x="7215206" y="785794"/>
              <a:chExt cx="1214446" cy="3044446"/>
            </a:xfrm>
          </p:grpSpPr>
          <p:grpSp>
            <p:nvGrpSpPr>
              <p:cNvPr id="96" name="组合 12"/>
              <p:cNvGrpSpPr/>
              <p:nvPr/>
            </p:nvGrpSpPr>
            <p:grpSpPr>
              <a:xfrm>
                <a:off x="7215206" y="785794"/>
                <a:ext cx="642942" cy="428628"/>
                <a:chOff x="1214414" y="785794"/>
                <a:chExt cx="642942" cy="428628"/>
              </a:xfrm>
            </p:grpSpPr>
            <p:sp>
              <p:nvSpPr>
                <p:cNvPr id="70" name="等腰三角形 69"/>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1285852" y="785794"/>
                  <a:ext cx="500066" cy="307777"/>
                </a:xfrm>
                <a:prstGeom prst="rect">
                  <a:avLst/>
                </a:prstGeom>
                <a:noFill/>
              </p:spPr>
              <p:txBody>
                <a:bodyPr wrap="square" rtlCol="0">
                  <a:spAutoFit/>
                </a:bodyPr>
                <a:lstStyle/>
                <a:p>
                  <a:r>
                    <a:rPr lang="en-US" altLang="zh-CN" sz="1400" dirty="0"/>
                    <a:t>dev</a:t>
                  </a:r>
                  <a:endParaRPr lang="zh-CN" altLang="en-US" sz="1400" dirty="0"/>
                </a:p>
              </p:txBody>
            </p:sp>
          </p:grpSp>
          <p:grpSp>
            <p:nvGrpSpPr>
              <p:cNvPr id="97" name="组合 162"/>
              <p:cNvGrpSpPr/>
              <p:nvPr/>
            </p:nvGrpSpPr>
            <p:grpSpPr>
              <a:xfrm>
                <a:off x="7536676" y="1214422"/>
                <a:ext cx="892976" cy="2615818"/>
                <a:chOff x="7536676" y="1214422"/>
                <a:chExt cx="892976" cy="2615818"/>
              </a:xfrm>
            </p:grpSpPr>
            <p:cxnSp>
              <p:nvCxnSpPr>
                <p:cNvPr id="51" name="直接连接符 50"/>
                <p:cNvCxnSpPr/>
                <p:nvPr/>
              </p:nvCxnSpPr>
              <p:spPr>
                <a:xfrm rot="16200000" flipH="1">
                  <a:off x="6257639" y="2493459"/>
                  <a:ext cx="2593793" cy="35719"/>
                </a:xfrm>
                <a:prstGeom prst="line">
                  <a:avLst/>
                </a:prstGeom>
              </p:spPr>
              <p:style>
                <a:lnRef idx="1">
                  <a:schemeClr val="dk1"/>
                </a:lnRef>
                <a:fillRef idx="0">
                  <a:schemeClr val="dk1"/>
                </a:fillRef>
                <a:effectRef idx="0">
                  <a:schemeClr val="dk1"/>
                </a:effectRef>
                <a:fontRef idx="minor">
                  <a:schemeClr val="tx1"/>
                </a:fontRef>
              </p:style>
            </p:cxnSp>
            <p:grpSp>
              <p:nvGrpSpPr>
                <p:cNvPr id="98" name="组合 145"/>
                <p:cNvGrpSpPr/>
                <p:nvPr/>
              </p:nvGrpSpPr>
              <p:grpSpPr>
                <a:xfrm>
                  <a:off x="7572396" y="1357298"/>
                  <a:ext cx="714380" cy="307777"/>
                  <a:chOff x="7858148" y="1428736"/>
                  <a:chExt cx="714380" cy="307777"/>
                </a:xfrm>
              </p:grpSpPr>
              <p:sp>
                <p:nvSpPr>
                  <p:cNvPr id="68" name="流程图: 准备 67"/>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7929586" y="1428736"/>
                    <a:ext cx="571504" cy="307777"/>
                  </a:xfrm>
                  <a:prstGeom prst="rect">
                    <a:avLst/>
                  </a:prstGeom>
                  <a:noFill/>
                </p:spPr>
                <p:txBody>
                  <a:bodyPr wrap="square" rtlCol="0">
                    <a:spAutoFit/>
                  </a:bodyPr>
                  <a:lstStyle/>
                  <a:p>
                    <a:r>
                      <a:rPr lang="en-US" altLang="zh-CN" sz="1400" dirty="0"/>
                      <a:t>tty01</a:t>
                    </a:r>
                    <a:endParaRPr lang="zh-CN" altLang="en-US" sz="1400" dirty="0"/>
                  </a:p>
                </p:txBody>
              </p:sp>
            </p:grpSp>
            <p:grpSp>
              <p:nvGrpSpPr>
                <p:cNvPr id="99" name="组合 147"/>
                <p:cNvGrpSpPr/>
                <p:nvPr/>
              </p:nvGrpSpPr>
              <p:grpSpPr>
                <a:xfrm>
                  <a:off x="7572396" y="1736513"/>
                  <a:ext cx="714380" cy="313140"/>
                  <a:chOff x="7858148" y="1401348"/>
                  <a:chExt cx="714380" cy="313140"/>
                </a:xfrm>
              </p:grpSpPr>
              <p:sp>
                <p:nvSpPr>
                  <p:cNvPr id="66" name="流程图: 准备 65"/>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p:cNvSpPr txBox="1"/>
                  <p:nvPr/>
                </p:nvSpPr>
                <p:spPr>
                  <a:xfrm>
                    <a:off x="7929586" y="1401348"/>
                    <a:ext cx="642942" cy="307777"/>
                  </a:xfrm>
                  <a:prstGeom prst="rect">
                    <a:avLst/>
                  </a:prstGeom>
                  <a:noFill/>
                </p:spPr>
                <p:txBody>
                  <a:bodyPr wrap="square" rtlCol="0">
                    <a:spAutoFit/>
                  </a:bodyPr>
                  <a:lstStyle/>
                  <a:p>
                    <a:r>
                      <a:rPr lang="en-US" altLang="zh-CN" sz="1400" dirty="0"/>
                      <a:t>tty02</a:t>
                    </a:r>
                    <a:endParaRPr lang="zh-CN" altLang="en-US" sz="1400" dirty="0"/>
                  </a:p>
                </p:txBody>
              </p:sp>
            </p:grpSp>
            <p:grpSp>
              <p:nvGrpSpPr>
                <p:cNvPr id="113" name="组合 150"/>
                <p:cNvGrpSpPr/>
                <p:nvPr/>
              </p:nvGrpSpPr>
              <p:grpSpPr>
                <a:xfrm>
                  <a:off x="7572396" y="2192529"/>
                  <a:ext cx="857256" cy="307777"/>
                  <a:chOff x="7858148" y="1428736"/>
                  <a:chExt cx="857256" cy="307777"/>
                </a:xfrm>
              </p:grpSpPr>
              <p:sp>
                <p:nvSpPr>
                  <p:cNvPr id="64" name="流程图: 准备 63"/>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7858148" y="1428736"/>
                    <a:ext cx="857256" cy="307777"/>
                  </a:xfrm>
                  <a:prstGeom prst="rect">
                    <a:avLst/>
                  </a:prstGeom>
                  <a:noFill/>
                </p:spPr>
                <p:txBody>
                  <a:bodyPr wrap="square" rtlCol="0">
                    <a:spAutoFit/>
                  </a:bodyPr>
                  <a:lstStyle/>
                  <a:p>
                    <a:r>
                      <a:rPr lang="en-US" altLang="zh-CN" sz="1400" dirty="0"/>
                      <a:t>console</a:t>
                    </a:r>
                    <a:endParaRPr lang="zh-CN" altLang="en-US" sz="1400" dirty="0"/>
                  </a:p>
                </p:txBody>
              </p:sp>
            </p:grpSp>
            <p:grpSp>
              <p:nvGrpSpPr>
                <p:cNvPr id="114" name="组合 153"/>
                <p:cNvGrpSpPr/>
                <p:nvPr/>
              </p:nvGrpSpPr>
              <p:grpSpPr>
                <a:xfrm>
                  <a:off x="7572396" y="2621157"/>
                  <a:ext cx="714380" cy="307777"/>
                  <a:chOff x="7858148" y="1428736"/>
                  <a:chExt cx="714380" cy="307777"/>
                </a:xfrm>
              </p:grpSpPr>
              <p:sp>
                <p:nvSpPr>
                  <p:cNvPr id="62" name="流程图: 准备 61"/>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8001024" y="1428736"/>
                    <a:ext cx="571504" cy="307777"/>
                  </a:xfrm>
                  <a:prstGeom prst="rect">
                    <a:avLst/>
                  </a:prstGeom>
                  <a:noFill/>
                </p:spPr>
                <p:txBody>
                  <a:bodyPr wrap="square" rtlCol="0">
                    <a:spAutoFit/>
                  </a:bodyPr>
                  <a:lstStyle/>
                  <a:p>
                    <a:r>
                      <a:rPr lang="en-US" altLang="zh-CN" sz="1400" dirty="0" err="1"/>
                      <a:t>rrk</a:t>
                    </a:r>
                    <a:endParaRPr lang="zh-CN" altLang="en-US" sz="1400" dirty="0"/>
                  </a:p>
                </p:txBody>
              </p:sp>
            </p:grpSp>
            <p:grpSp>
              <p:nvGrpSpPr>
                <p:cNvPr id="116" name="组合 156"/>
                <p:cNvGrpSpPr/>
                <p:nvPr/>
              </p:nvGrpSpPr>
              <p:grpSpPr>
                <a:xfrm>
                  <a:off x="7572396" y="3049785"/>
                  <a:ext cx="785818" cy="307777"/>
                  <a:chOff x="7858148" y="1428736"/>
                  <a:chExt cx="785818" cy="307777"/>
                </a:xfrm>
              </p:grpSpPr>
              <p:sp>
                <p:nvSpPr>
                  <p:cNvPr id="60" name="流程图: 准备 59"/>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8072462" y="1428736"/>
                    <a:ext cx="571504" cy="307777"/>
                  </a:xfrm>
                  <a:prstGeom prst="rect">
                    <a:avLst/>
                  </a:prstGeom>
                  <a:noFill/>
                </p:spPr>
                <p:txBody>
                  <a:bodyPr wrap="square" rtlCol="0">
                    <a:spAutoFit/>
                  </a:bodyPr>
                  <a:lstStyle/>
                  <a:p>
                    <a:r>
                      <a:rPr lang="en-US" altLang="zh-CN" sz="1400" dirty="0" err="1"/>
                      <a:t>lp</a:t>
                    </a:r>
                    <a:endParaRPr lang="zh-CN" altLang="en-US" sz="1400" dirty="0"/>
                  </a:p>
                </p:txBody>
              </p:sp>
            </p:grpSp>
            <p:grpSp>
              <p:nvGrpSpPr>
                <p:cNvPr id="117" name="组合 159"/>
                <p:cNvGrpSpPr/>
                <p:nvPr/>
              </p:nvGrpSpPr>
              <p:grpSpPr>
                <a:xfrm>
                  <a:off x="7572396" y="3478413"/>
                  <a:ext cx="714380" cy="351827"/>
                  <a:chOff x="7858148" y="1428736"/>
                  <a:chExt cx="714380" cy="351827"/>
                </a:xfrm>
              </p:grpSpPr>
              <p:sp>
                <p:nvSpPr>
                  <p:cNvPr id="58" name="流程图: 准备 57"/>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7929586" y="1472786"/>
                    <a:ext cx="642942" cy="307777"/>
                  </a:xfrm>
                  <a:prstGeom prst="rect">
                    <a:avLst/>
                  </a:prstGeom>
                  <a:noFill/>
                </p:spPr>
                <p:txBody>
                  <a:bodyPr wrap="square" rtlCol="0">
                    <a:spAutoFit/>
                  </a:bodyPr>
                  <a:lstStyle/>
                  <a:p>
                    <a:r>
                      <a:rPr lang="en-US" altLang="zh-CN" sz="1400" dirty="0" err="1"/>
                      <a:t>lnern</a:t>
                    </a:r>
                    <a:endParaRPr lang="zh-CN" altLang="en-US" sz="1400" dirty="0"/>
                  </a:p>
                </p:txBody>
              </p:sp>
            </p:grpSp>
          </p:grpSp>
        </p:grpSp>
        <p:cxnSp>
          <p:nvCxnSpPr>
            <p:cNvPr id="27" name="形状 26"/>
            <p:cNvCxnSpPr/>
            <p:nvPr/>
          </p:nvCxnSpPr>
          <p:spPr>
            <a:xfrm rot="5400000" flipH="1" flipV="1">
              <a:off x="3911198" y="-2254486"/>
              <a:ext cx="214314" cy="6965205"/>
            </a:xfrm>
            <a:prstGeom prst="bentConnector2">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rot="5400000">
              <a:off x="3378449" y="1242940"/>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592232" y="1242147"/>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rot="5400000">
              <a:off x="7378182" y="1242147"/>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rot="5400000">
              <a:off x="6520926" y="1242147"/>
              <a:ext cx="243963"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5857884" y="3187298"/>
              <a:ext cx="857256" cy="307777"/>
            </a:xfrm>
            <a:prstGeom prst="rect">
              <a:avLst/>
            </a:prstGeom>
            <a:noFill/>
          </p:spPr>
          <p:txBody>
            <a:bodyPr wrap="square" rtlCol="0">
              <a:spAutoFit/>
            </a:bodyPr>
            <a:lstStyle/>
            <a:p>
              <a:r>
                <a:rPr lang="en-US" altLang="zh-CN" sz="1400" dirty="0" err="1"/>
                <a:t>volcopy</a:t>
              </a:r>
              <a:endParaRPr lang="zh-CN" altLang="en-US" sz="1400" dirty="0"/>
            </a:p>
          </p:txBody>
        </p:sp>
        <p:sp>
          <p:nvSpPr>
            <p:cNvPr id="33" name="TextBox 32"/>
            <p:cNvSpPr txBox="1"/>
            <p:nvPr/>
          </p:nvSpPr>
          <p:spPr>
            <a:xfrm>
              <a:off x="5857884" y="3544488"/>
              <a:ext cx="714380" cy="307777"/>
            </a:xfrm>
            <a:prstGeom prst="rect">
              <a:avLst/>
            </a:prstGeom>
            <a:noFill/>
          </p:spPr>
          <p:txBody>
            <a:bodyPr wrap="square" rtlCol="0">
              <a:spAutoFit/>
            </a:bodyPr>
            <a:lstStyle/>
            <a:p>
              <a:r>
                <a:rPr lang="en-US" altLang="zh-CN" sz="1400" dirty="0"/>
                <a:t>group</a:t>
              </a:r>
              <a:endParaRPr lang="zh-CN" altLang="en-US" sz="1400" dirty="0"/>
            </a:p>
          </p:txBody>
        </p:sp>
        <p:grpSp>
          <p:nvGrpSpPr>
            <p:cNvPr id="118" name="组合 222"/>
            <p:cNvGrpSpPr/>
            <p:nvPr/>
          </p:nvGrpSpPr>
          <p:grpSpPr>
            <a:xfrm>
              <a:off x="5750727" y="1731150"/>
              <a:ext cx="178595" cy="2599156"/>
              <a:chOff x="5750727" y="1758538"/>
              <a:chExt cx="178595" cy="2599156"/>
            </a:xfrm>
          </p:grpSpPr>
          <p:cxnSp>
            <p:nvCxnSpPr>
              <p:cNvPr id="39" name="直接连接符 38"/>
              <p:cNvCxnSpPr/>
              <p:nvPr/>
            </p:nvCxnSpPr>
            <p:spPr>
              <a:xfrm>
                <a:off x="5786446" y="3786190"/>
                <a:ext cx="142876" cy="1588"/>
              </a:xfrm>
              <a:prstGeom prst="line">
                <a:avLst/>
              </a:prstGeom>
            </p:spPr>
            <p:style>
              <a:lnRef idx="1">
                <a:schemeClr val="dk1"/>
              </a:lnRef>
              <a:fillRef idx="0">
                <a:schemeClr val="dk1"/>
              </a:fillRef>
              <a:effectRef idx="0">
                <a:schemeClr val="dk1"/>
              </a:effectRef>
              <a:fontRef idx="minor">
                <a:schemeClr val="tx1"/>
              </a:fontRef>
            </p:style>
          </p:cxnSp>
          <p:grpSp>
            <p:nvGrpSpPr>
              <p:cNvPr id="130" name="组合 62"/>
              <p:cNvGrpSpPr/>
              <p:nvPr/>
            </p:nvGrpSpPr>
            <p:grpSpPr>
              <a:xfrm>
                <a:off x="5750727" y="1758538"/>
                <a:ext cx="178595" cy="2593793"/>
                <a:chOff x="535753" y="1187033"/>
                <a:chExt cx="178595" cy="2593793"/>
              </a:xfrm>
            </p:grpSpPr>
            <p:cxnSp>
              <p:nvCxnSpPr>
                <p:cNvPr id="43" name="直接连接符 42"/>
                <p:cNvCxnSpPr>
                  <a:stCxn id="74" idx="0"/>
                </p:cNvCxnSpPr>
                <p:nvPr/>
              </p:nvCxnSpPr>
              <p:spPr>
                <a:xfrm rot="16200000" flipH="1">
                  <a:off x="-743284" y="2466070"/>
                  <a:ext cx="2593793" cy="35719"/>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571472" y="150017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571472" y="185736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571472" y="2141528"/>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571472" y="250030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571472" y="2855908"/>
                  <a:ext cx="142876" cy="1588"/>
                </a:xfrm>
                <a:prstGeom prst="line">
                  <a:avLst/>
                </a:prstGeom>
              </p:spPr>
              <p:style>
                <a:lnRef idx="1">
                  <a:schemeClr val="dk1"/>
                </a:lnRef>
                <a:fillRef idx="0">
                  <a:schemeClr val="dk1"/>
                </a:fillRef>
                <a:effectRef idx="0">
                  <a:schemeClr val="dk1"/>
                </a:effectRef>
                <a:fontRef idx="minor">
                  <a:schemeClr val="tx1"/>
                </a:fontRef>
              </p:style>
            </p:cxnSp>
          </p:grpSp>
          <p:cxnSp>
            <p:nvCxnSpPr>
              <p:cNvPr id="41" name="直接连接符 40"/>
              <p:cNvCxnSpPr/>
              <p:nvPr/>
            </p:nvCxnSpPr>
            <p:spPr>
              <a:xfrm>
                <a:off x="5786446" y="4071942"/>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5786446" y="4356106"/>
                <a:ext cx="142876" cy="1588"/>
              </a:xfrm>
              <a:prstGeom prst="line">
                <a:avLst/>
              </a:prstGeom>
            </p:spPr>
            <p:style>
              <a:lnRef idx="1">
                <a:schemeClr val="dk1"/>
              </a:lnRef>
              <a:fillRef idx="0">
                <a:schemeClr val="dk1"/>
              </a:fillRef>
              <a:effectRef idx="0">
                <a:schemeClr val="dk1"/>
              </a:effectRef>
              <a:fontRef idx="minor">
                <a:schemeClr val="tx1"/>
              </a:fontRef>
            </p:style>
          </p:cxnSp>
        </p:grpSp>
        <p:sp>
          <p:nvSpPr>
            <p:cNvPr id="35" name="TextBox 34"/>
            <p:cNvSpPr txBox="1"/>
            <p:nvPr/>
          </p:nvSpPr>
          <p:spPr>
            <a:xfrm>
              <a:off x="5929322" y="3830240"/>
              <a:ext cx="714380" cy="307777"/>
            </a:xfrm>
            <a:prstGeom prst="rect">
              <a:avLst/>
            </a:prstGeom>
            <a:noFill/>
          </p:spPr>
          <p:txBody>
            <a:bodyPr wrap="square" rtlCol="0">
              <a:spAutoFit/>
            </a:bodyPr>
            <a:lstStyle/>
            <a:p>
              <a:r>
                <a:rPr lang="en-US" altLang="zh-CN" sz="1400" dirty="0" err="1"/>
                <a:t>tsck</a:t>
              </a:r>
              <a:endParaRPr lang="zh-CN" altLang="en-US" sz="1400" dirty="0"/>
            </a:p>
          </p:txBody>
        </p:sp>
        <p:sp>
          <p:nvSpPr>
            <p:cNvPr id="36" name="TextBox 35"/>
            <p:cNvSpPr txBox="1"/>
            <p:nvPr/>
          </p:nvSpPr>
          <p:spPr>
            <a:xfrm>
              <a:off x="5929322" y="4044554"/>
              <a:ext cx="714380" cy="307777"/>
            </a:xfrm>
            <a:prstGeom prst="rect">
              <a:avLst/>
            </a:prstGeom>
            <a:noFill/>
          </p:spPr>
          <p:txBody>
            <a:bodyPr wrap="square" rtlCol="0">
              <a:spAutoFit/>
            </a:bodyPr>
            <a:lstStyle/>
            <a:p>
              <a:r>
                <a:rPr lang="en-US" altLang="zh-CN" sz="1400" dirty="0" err="1"/>
                <a:t>tskh</a:t>
              </a:r>
              <a:endParaRPr lang="zh-CN" altLang="en-US" sz="1400" dirty="0"/>
            </a:p>
          </p:txBody>
        </p:sp>
        <p:cxnSp>
          <p:nvCxnSpPr>
            <p:cNvPr id="37" name="直接连接符 36"/>
            <p:cNvCxnSpPr/>
            <p:nvPr/>
          </p:nvCxnSpPr>
          <p:spPr>
            <a:xfrm rot="5400000">
              <a:off x="2021921" y="1264172"/>
              <a:ext cx="243963" cy="1588"/>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928794" y="1357298"/>
              <a:ext cx="714380" cy="307777"/>
            </a:xfrm>
            <a:prstGeom prst="rect">
              <a:avLst/>
            </a:prstGeom>
            <a:noFill/>
          </p:spPr>
          <p:txBody>
            <a:bodyPr wrap="square" rtlCol="0">
              <a:spAutoFit/>
            </a:bodyPr>
            <a:lstStyle/>
            <a:p>
              <a:r>
                <a:rPr lang="en-US" altLang="zh-CN" sz="1400" dirty="0" err="1"/>
                <a:t>unix</a:t>
              </a:r>
              <a:endParaRPr lang="zh-CN" altLang="en-US" sz="1400" dirty="0"/>
            </a:p>
          </p:txBody>
        </p:sp>
      </p:grpSp>
      <p:sp>
        <p:nvSpPr>
          <p:cNvPr id="147" name="等腰三角形 146"/>
          <p:cNvSpPr/>
          <p:nvPr/>
        </p:nvSpPr>
        <p:spPr>
          <a:xfrm rot="10800000">
            <a:off x="285720" y="5357826"/>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TextBox 147"/>
          <p:cNvSpPr txBox="1"/>
          <p:nvPr/>
        </p:nvSpPr>
        <p:spPr>
          <a:xfrm>
            <a:off x="1071538" y="5429264"/>
            <a:ext cx="1214446" cy="307777"/>
          </a:xfrm>
          <a:prstGeom prst="rect">
            <a:avLst/>
          </a:prstGeom>
          <a:noFill/>
        </p:spPr>
        <p:txBody>
          <a:bodyPr wrap="square" rtlCol="0">
            <a:spAutoFit/>
          </a:bodyPr>
          <a:lstStyle/>
          <a:p>
            <a:r>
              <a:rPr lang="zh-CN" altLang="en-US" sz="1400" dirty="0"/>
              <a:t>目录文件</a:t>
            </a:r>
          </a:p>
        </p:txBody>
      </p:sp>
      <p:sp>
        <p:nvSpPr>
          <p:cNvPr id="149" name="流程图: 准备 148"/>
          <p:cNvSpPr/>
          <p:nvPr/>
        </p:nvSpPr>
        <p:spPr>
          <a:xfrm>
            <a:off x="285720" y="6000768"/>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Box 149"/>
          <p:cNvSpPr txBox="1"/>
          <p:nvPr/>
        </p:nvSpPr>
        <p:spPr>
          <a:xfrm>
            <a:off x="1071538" y="6050181"/>
            <a:ext cx="1214446" cy="307777"/>
          </a:xfrm>
          <a:prstGeom prst="rect">
            <a:avLst/>
          </a:prstGeom>
          <a:noFill/>
        </p:spPr>
        <p:txBody>
          <a:bodyPr wrap="square" rtlCol="0">
            <a:spAutoFit/>
          </a:bodyPr>
          <a:lstStyle/>
          <a:p>
            <a:r>
              <a:rPr lang="zh-CN" altLang="en-US" sz="1400" dirty="0"/>
              <a:t>特别文件</a:t>
            </a:r>
          </a:p>
        </p:txBody>
      </p:sp>
      <p:sp>
        <p:nvSpPr>
          <p:cNvPr id="151" name="TextBox 150"/>
          <p:cNvSpPr txBox="1"/>
          <p:nvPr/>
        </p:nvSpPr>
        <p:spPr>
          <a:xfrm>
            <a:off x="1071538" y="6478809"/>
            <a:ext cx="1214446" cy="307777"/>
          </a:xfrm>
          <a:prstGeom prst="rect">
            <a:avLst/>
          </a:prstGeom>
          <a:noFill/>
        </p:spPr>
        <p:txBody>
          <a:bodyPr wrap="square" rtlCol="0">
            <a:spAutoFit/>
          </a:bodyPr>
          <a:lstStyle/>
          <a:p>
            <a:r>
              <a:rPr lang="zh-CN" altLang="en-US" sz="1400" dirty="0"/>
              <a:t>普通文件</a:t>
            </a:r>
          </a:p>
        </p:txBody>
      </p:sp>
      <p:sp>
        <p:nvSpPr>
          <p:cNvPr id="152" name="TextBox 151"/>
          <p:cNvSpPr txBox="1"/>
          <p:nvPr/>
        </p:nvSpPr>
        <p:spPr>
          <a:xfrm>
            <a:off x="285720" y="6478809"/>
            <a:ext cx="1214446" cy="307777"/>
          </a:xfrm>
          <a:prstGeom prst="rect">
            <a:avLst/>
          </a:prstGeom>
          <a:noFill/>
        </p:spPr>
        <p:txBody>
          <a:bodyPr wrap="square" rtlCol="0">
            <a:spAutoFit/>
          </a:bodyPr>
          <a:lstStyle/>
          <a:p>
            <a:r>
              <a:rPr lang="zh-CN" altLang="en-US" sz="1400" dirty="0"/>
              <a:t>无框</a:t>
            </a:r>
          </a:p>
        </p:txBody>
      </p:sp>
    </p:spTree>
    <p:extLst>
      <p:ext uri="{BB962C8B-B14F-4D97-AF65-F5344CB8AC3E}">
        <p14:creationId xmlns:p14="http://schemas.microsoft.com/office/powerpoint/2010/main" xmlns="" val="317245416"/>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dirty="0"/>
              <a:t>辅存空间管理</a:t>
            </a:r>
            <a:endParaRPr lang="en-US" altLang="zh-CN" dirty="0"/>
          </a:p>
        </p:txBody>
      </p:sp>
      <p:sp>
        <p:nvSpPr>
          <p:cNvPr id="1293316" name="Rectangle 3"/>
          <p:cNvSpPr>
            <a:spLocks noGrp="1" noChangeArrowheads="1"/>
          </p:cNvSpPr>
          <p:nvPr>
            <p:ph idx="1"/>
          </p:nvPr>
        </p:nvSpPr>
        <p:spPr>
          <a:noFill/>
        </p:spPr>
        <p:txBody>
          <a:bodyPr>
            <a:noAutofit/>
          </a:bodyPr>
          <a:lstStyle/>
          <a:p>
            <a:pPr fontAlgn="base"/>
            <a:r>
              <a:rPr lang="zh-CN" altLang="en-US" sz="2800" dirty="0"/>
              <a:t>磁盘等大容量辅存空间被</a:t>
            </a:r>
            <a:r>
              <a:rPr lang="en-US" altLang="zh-CN" sz="2800" dirty="0"/>
              <a:t>OS</a:t>
            </a:r>
            <a:r>
              <a:rPr lang="zh-CN" altLang="en-US" sz="2800" dirty="0"/>
              <a:t>及许多用户共享，用户进程运行期间常常要建立和删除文件，</a:t>
            </a:r>
            <a:r>
              <a:rPr lang="en-US" altLang="zh-CN" sz="2800" dirty="0"/>
              <a:t>OS</a:t>
            </a:r>
            <a:r>
              <a:rPr lang="zh-CN" altLang="en-US" sz="2800" dirty="0"/>
              <a:t>应能自动管理和控制辅存空间</a:t>
            </a:r>
            <a:endParaRPr lang="en-US" altLang="zh-CN" sz="2800" dirty="0"/>
          </a:p>
          <a:p>
            <a:pPr fontAlgn="base"/>
            <a:r>
              <a:rPr lang="zh-CN" altLang="en-US" sz="2800" dirty="0"/>
              <a:t>随着用户文件不断建立和撤销，文件存储空间会出现许多‘碎片’</a:t>
            </a:r>
          </a:p>
          <a:p>
            <a:pPr fontAlgn="base"/>
            <a:r>
              <a:rPr lang="en-US" altLang="zh-CN" sz="2800" dirty="0"/>
              <a:t>OS</a:t>
            </a:r>
            <a:r>
              <a:rPr lang="zh-CN" altLang="en-US" sz="2800" dirty="0"/>
              <a:t>解决‘碎片’的办法是整理‘碎片’；在整理过程中，往往对文件重新组织，让其存放在连续存储区中 </a:t>
            </a:r>
          </a:p>
        </p:txBody>
      </p:sp>
    </p:spTree>
    <p:extLst>
      <p:ext uri="{BB962C8B-B14F-4D97-AF65-F5344CB8AC3E}">
        <p14:creationId xmlns="" xmlns:p14="http://schemas.microsoft.com/office/powerpoint/2010/main" val="295565334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dirty="0"/>
              <a:t>辅存空间的分配方式</a:t>
            </a:r>
            <a:endParaRPr lang="en-US" altLang="zh-CN" dirty="0"/>
          </a:p>
        </p:txBody>
      </p:sp>
      <p:sp>
        <p:nvSpPr>
          <p:cNvPr id="1293316" name="Rectangle 3"/>
          <p:cNvSpPr>
            <a:spLocks noGrp="1" noChangeArrowheads="1"/>
          </p:cNvSpPr>
          <p:nvPr>
            <p:ph idx="1"/>
          </p:nvPr>
        </p:nvSpPr>
        <p:spPr>
          <a:noFill/>
        </p:spPr>
        <p:txBody>
          <a:bodyPr>
            <a:noAutofit/>
          </a:bodyPr>
          <a:lstStyle/>
          <a:p>
            <a:r>
              <a:rPr lang="zh-CN" altLang="en-US" sz="2800" dirty="0"/>
              <a:t>连续分配：存放在辅存空间连续存储区中</a:t>
            </a:r>
            <a:r>
              <a:rPr lang="en-US" altLang="zh-CN" sz="2800" dirty="0"/>
              <a:t>(</a:t>
            </a:r>
            <a:r>
              <a:rPr lang="zh-CN" altLang="en-US" sz="2800" dirty="0"/>
              <a:t>连续的物理块号</a:t>
            </a:r>
            <a:r>
              <a:rPr lang="en-US" altLang="zh-CN" sz="2800" dirty="0"/>
              <a:t>)</a:t>
            </a:r>
          </a:p>
          <a:p>
            <a:pPr lvl="1"/>
            <a:r>
              <a:rPr lang="zh-CN" altLang="en-US" dirty="0">
                <a:solidFill>
                  <a:srgbClr val="FF0000"/>
                </a:solidFill>
              </a:rPr>
              <a:t>优点</a:t>
            </a:r>
            <a:r>
              <a:rPr lang="zh-CN" altLang="en-US" dirty="0"/>
              <a:t>是顺序访问时速度快，管理较为简单，但为了获得足够大的连续存储区，需定时进行‘碎片’整理</a:t>
            </a:r>
            <a:endParaRPr lang="en-US" altLang="zh-CN" dirty="0"/>
          </a:p>
          <a:p>
            <a:pPr fontAlgn="base">
              <a:lnSpc>
                <a:spcPts val="3400"/>
              </a:lnSpc>
            </a:pPr>
            <a:r>
              <a:rPr lang="zh-CN" altLang="en-US" sz="2800" dirty="0"/>
              <a:t>非连续分配：动态分配给若干扇区或簇（几个连续扇区），不要求连续</a:t>
            </a:r>
            <a:endParaRPr lang="en-US" altLang="zh-CN" sz="2800" dirty="0"/>
          </a:p>
          <a:p>
            <a:pPr lvl="1" fontAlgn="base">
              <a:lnSpc>
                <a:spcPts val="3400"/>
              </a:lnSpc>
            </a:pPr>
            <a:r>
              <a:rPr lang="zh-CN" altLang="en-US" dirty="0">
                <a:solidFill>
                  <a:srgbClr val="FF0000"/>
                </a:solidFill>
              </a:rPr>
              <a:t>优点</a:t>
            </a:r>
            <a:r>
              <a:rPr lang="zh-CN" altLang="en-US" dirty="0"/>
              <a:t>是辅存空间管理效率高，便于文件动态增长和收缩</a:t>
            </a:r>
          </a:p>
          <a:p>
            <a:pPr lvl="1"/>
            <a:endParaRPr lang="en-US" altLang="zh-CN" sz="3200" b="1" dirty="0">
              <a:solidFill>
                <a:schemeClr val="accent1"/>
              </a:solidFill>
            </a:endParaRPr>
          </a:p>
        </p:txBody>
      </p:sp>
    </p:spTree>
    <p:extLst>
      <p:ext uri="{BB962C8B-B14F-4D97-AF65-F5344CB8AC3E}">
        <p14:creationId xmlns="" xmlns:p14="http://schemas.microsoft.com/office/powerpoint/2010/main" val="531028707"/>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dirty="0"/>
              <a:t>空闲块的管理：位示图</a:t>
            </a:r>
            <a:endParaRPr lang="en-US" altLang="zh-CN" dirty="0"/>
          </a:p>
        </p:txBody>
      </p:sp>
      <p:sp>
        <p:nvSpPr>
          <p:cNvPr id="1293316" name="Rectangle 3"/>
          <p:cNvSpPr>
            <a:spLocks noGrp="1" noChangeArrowheads="1"/>
          </p:cNvSpPr>
          <p:nvPr>
            <p:ph idx="1"/>
          </p:nvPr>
        </p:nvSpPr>
        <p:spPr>
          <a:noFill/>
        </p:spPr>
        <p:txBody>
          <a:bodyPr>
            <a:noAutofit/>
          </a:bodyPr>
          <a:lstStyle/>
          <a:p>
            <a:r>
              <a:rPr lang="zh-CN" altLang="en-US" sz="2800" dirty="0" smtClean="0">
                <a:latin typeface="Times New Roman" panose="02020603050405020304" pitchFamily="18" charset="0"/>
                <a:cs typeface="Times New Roman" panose="02020603050405020304" pitchFamily="18" charset="0"/>
              </a:rPr>
              <a:t>根据辅存空间大小，使用</a:t>
            </a:r>
            <a:r>
              <a:rPr lang="zh-CN" altLang="en-US" sz="2800" dirty="0">
                <a:latin typeface="Times New Roman" panose="02020603050405020304" pitchFamily="18" charset="0"/>
                <a:cs typeface="Times New Roman" panose="02020603050405020304" pitchFamily="18" charset="0"/>
              </a:rPr>
              <a:t>若干字节构成一张表，表中每</a:t>
            </a:r>
            <a:r>
              <a:rPr lang="zh-CN" altLang="en-US" sz="2800" dirty="0" smtClean="0">
                <a:latin typeface="Times New Roman" panose="02020603050405020304" pitchFamily="18" charset="0"/>
                <a:cs typeface="Times New Roman" panose="02020603050405020304" pitchFamily="18" charset="0"/>
              </a:rPr>
              <a:t>一位</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二进制</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对应</a:t>
            </a:r>
            <a:r>
              <a:rPr lang="zh-CN" altLang="en-US" sz="2800" dirty="0">
                <a:latin typeface="Times New Roman" panose="02020603050405020304" pitchFamily="18" charset="0"/>
                <a:cs typeface="Times New Roman" panose="02020603050405020304" pitchFamily="18" charset="0"/>
              </a:rPr>
              <a:t>一个物理块，字位的次序与块的相对次序一致。字位为“</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”表示相应块已占用，字位为“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”状态表示该块空闲</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其主要</a:t>
            </a:r>
            <a:r>
              <a:rPr lang="zh-CN" altLang="en-US" sz="2800" dirty="0">
                <a:solidFill>
                  <a:srgbClr val="FF0000"/>
                </a:solidFill>
                <a:latin typeface="Times New Roman" panose="02020603050405020304" pitchFamily="18" charset="0"/>
                <a:cs typeface="Times New Roman" panose="02020603050405020304" pitchFamily="18" charset="0"/>
              </a:rPr>
              <a:t>优点</a:t>
            </a:r>
            <a:r>
              <a:rPr lang="zh-CN" altLang="en-US" sz="2800" dirty="0">
                <a:latin typeface="Times New Roman" panose="02020603050405020304" pitchFamily="18" charset="0"/>
                <a:cs typeface="Times New Roman" panose="02020603050405020304" pitchFamily="18" charset="0"/>
              </a:rPr>
              <a:t>是，可以把位示图全部或大部分保存在主存中，再配合现代计算机都具有的位操作指令，可实现高速物理块分配和去配</a:t>
            </a:r>
          </a:p>
          <a:p>
            <a:pPr fontAlgn="base">
              <a:lnSpc>
                <a:spcPts val="3400"/>
              </a:lnSpc>
            </a:pPr>
            <a:endParaRPr lang="zh-CN" altLang="en-US" sz="2800" dirty="0"/>
          </a:p>
        </p:txBody>
      </p:sp>
    </p:spTree>
    <p:extLst>
      <p:ext uri="{BB962C8B-B14F-4D97-AF65-F5344CB8AC3E}">
        <p14:creationId xmlns="" xmlns:p14="http://schemas.microsoft.com/office/powerpoint/2010/main" val="2620969066"/>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dirty="0" smtClean="0"/>
              <a:t>位</a:t>
            </a:r>
            <a:r>
              <a:rPr lang="zh-CN" altLang="en-US" dirty="0"/>
              <a:t>示</a:t>
            </a:r>
            <a:r>
              <a:rPr lang="zh-CN" altLang="en-US" dirty="0" smtClean="0"/>
              <a:t>图中盘块号与位示图行列号关系</a:t>
            </a:r>
            <a:endParaRPr lang="en-US" altLang="zh-CN" dirty="0"/>
          </a:p>
        </p:txBody>
      </p:sp>
      <p:sp>
        <p:nvSpPr>
          <p:cNvPr id="1293316" name="Rectangle 3"/>
          <p:cNvSpPr>
            <a:spLocks noGrp="1" noChangeArrowheads="1"/>
          </p:cNvSpPr>
          <p:nvPr>
            <p:ph idx="1"/>
          </p:nvPr>
        </p:nvSpPr>
        <p:spPr>
          <a:noFill/>
        </p:spPr>
        <p:txBody>
          <a:bodyPr>
            <a:noAutofit/>
          </a:bodyPr>
          <a:lstStyle/>
          <a:p>
            <a:pPr>
              <a:buNone/>
            </a:pPr>
            <a:r>
              <a:rPr lang="zh-CN" altLang="en-US" sz="2000" dirty="0" smtClean="0">
                <a:latin typeface="Times New Roman" panose="02020603050405020304" pitchFamily="18" charset="0"/>
                <a:cs typeface="Times New Roman" panose="02020603050405020304" pitchFamily="18" charset="0"/>
              </a:rPr>
              <a:t>            磁盘</a:t>
            </a:r>
            <a:r>
              <a:rPr lang="zh-CN" altLang="en-US" sz="2000" dirty="0" smtClean="0">
                <a:latin typeface="Times New Roman" panose="02020603050405020304" pitchFamily="18" charset="0"/>
                <a:cs typeface="Times New Roman" panose="02020603050405020304" pitchFamily="18" charset="0"/>
              </a:rPr>
              <a:t>上的所有盘块都有一个二进制位与之对应，这样，由所有盘块所对应的位构成一个集合，称为位示图。通常可用</a:t>
            </a:r>
            <a:r>
              <a:rPr lang="en-US" altLang="zh-CN" sz="2000" dirty="0" smtClean="0">
                <a:latin typeface="Times New Roman" panose="02020603050405020304" pitchFamily="18" charset="0"/>
                <a:cs typeface="Times New Roman" panose="02020603050405020304" pitchFamily="18" charset="0"/>
              </a:rPr>
              <a:t>m*n</a:t>
            </a:r>
            <a:r>
              <a:rPr lang="zh-CN" altLang="en-US" sz="2000" dirty="0" smtClean="0">
                <a:latin typeface="Times New Roman" panose="02020603050405020304" pitchFamily="18" charset="0"/>
                <a:cs typeface="Times New Roman" panose="02020603050405020304" pitchFamily="18" charset="0"/>
              </a:rPr>
              <a:t>个位数来构成</a:t>
            </a:r>
            <a:r>
              <a:rPr lang="en-US" altLang="zh-CN" sz="2000" dirty="0" smtClean="0">
                <a:latin typeface="Times New Roman" panose="02020603050405020304" pitchFamily="18" charset="0"/>
                <a:cs typeface="Times New Roman" panose="02020603050405020304" pitchFamily="18" charset="0"/>
              </a:rPr>
              <a:t>m</a:t>
            </a:r>
            <a:r>
              <a:rPr lang="zh-CN" altLang="en-US" sz="2000" dirty="0" smtClean="0">
                <a:latin typeface="Times New Roman" panose="02020603050405020304" pitchFamily="18" charset="0"/>
                <a:cs typeface="Times New Roman" panose="02020603050405020304" pitchFamily="18" charset="0"/>
              </a:rPr>
              <a:t>行</a:t>
            </a:r>
            <a:r>
              <a:rPr lang="en-US" altLang="zh-CN" sz="2000" dirty="0" smtClean="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cs typeface="Times New Roman" panose="02020603050405020304" pitchFamily="18" charset="0"/>
              </a:rPr>
              <a:t>列的位示图，并使</a:t>
            </a:r>
            <a:r>
              <a:rPr lang="en-US" altLang="zh-CN" sz="2000" dirty="0" smtClean="0">
                <a:latin typeface="Times New Roman" panose="02020603050405020304" pitchFamily="18" charset="0"/>
                <a:cs typeface="Times New Roman" panose="02020603050405020304" pitchFamily="18" charset="0"/>
              </a:rPr>
              <a:t>m*n</a:t>
            </a:r>
            <a:r>
              <a:rPr lang="zh-CN" altLang="en-US" sz="2000" dirty="0" smtClean="0">
                <a:latin typeface="Times New Roman" panose="02020603050405020304" pitchFamily="18" charset="0"/>
                <a:cs typeface="Times New Roman" panose="02020603050405020304" pitchFamily="18" charset="0"/>
              </a:rPr>
              <a:t>等于磁盘的总块数</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盘</a:t>
            </a:r>
            <a:r>
              <a:rPr lang="zh-CN" altLang="en-US" sz="2000" dirty="0" smtClean="0">
                <a:latin typeface="Times New Roman" panose="02020603050405020304" pitchFamily="18" charset="0"/>
                <a:cs typeface="Times New Roman" panose="02020603050405020304" pitchFamily="18" charset="0"/>
              </a:rPr>
              <a:t>块的分配</a:t>
            </a:r>
            <a:r>
              <a:rPr lang="zh-CN" altLang="en-US" sz="2000" dirty="0" smtClean="0">
                <a:latin typeface="Times New Roman" panose="02020603050405020304" pitchFamily="18" charset="0"/>
                <a:cs typeface="Times New Roman" panose="02020603050405020304" pitchFamily="18" charset="0"/>
              </a:rPr>
              <a:t>过程</a:t>
            </a:r>
            <a:r>
              <a:rPr lang="en-US" altLang="zh-CN" sz="2000" dirty="0" smtClean="0">
                <a:latin typeface="Times New Roman" panose="02020603050405020304" pitchFamily="18" charset="0"/>
                <a:cs typeface="Times New Roman" panose="02020603050405020304" pitchFamily="18" charset="0"/>
              </a:rPr>
              <a:t>:</a:t>
            </a:r>
          </a:p>
          <a:p>
            <a:pPr>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1</a:t>
            </a:r>
            <a:r>
              <a:rPr lang="zh-CN" altLang="en-US" sz="2000" dirty="0" smtClean="0">
                <a:latin typeface="Times New Roman" panose="02020603050405020304" pitchFamily="18" charset="0"/>
                <a:cs typeface="Times New Roman" panose="02020603050405020304" pitchFamily="18" charset="0"/>
              </a:rPr>
              <a:t>） 顺序扫描位示图，找到一个或一组代表空闲盘块的</a:t>
            </a:r>
            <a:r>
              <a:rPr lang="zh-CN" altLang="en-US" sz="2000" dirty="0" smtClean="0">
                <a:latin typeface="Times New Roman" panose="02020603050405020304" pitchFamily="18" charset="0"/>
                <a:cs typeface="Times New Roman" panose="02020603050405020304" pitchFamily="18" charset="0"/>
              </a:rPr>
              <a:t>二进制位</a:t>
            </a:r>
            <a:endParaRPr lang="en-US" altLang="zh-CN" sz="2000" dirty="0" smtClean="0">
              <a:latin typeface="Times New Roman" panose="02020603050405020304" pitchFamily="18" charset="0"/>
              <a:cs typeface="Times New Roman" panose="02020603050405020304" pitchFamily="18" charset="0"/>
            </a:endParaRPr>
          </a:p>
          <a:p>
            <a:pPr>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2</a:t>
            </a:r>
            <a:r>
              <a:rPr lang="zh-CN" altLang="en-US" sz="2000" dirty="0" smtClean="0">
                <a:latin typeface="Times New Roman" panose="02020603050405020304" pitchFamily="18" charset="0"/>
                <a:cs typeface="Times New Roman" panose="02020603050405020304" pitchFamily="18" charset="0"/>
              </a:rPr>
              <a:t>） 将所找到的一个或一组二进制位的行号和列号转换成相应的盘块号</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3</a:t>
            </a:r>
            <a:r>
              <a:rPr lang="zh-CN" altLang="en-US" sz="2000" dirty="0" smtClean="0">
                <a:latin typeface="Times New Roman" panose="02020603050405020304" pitchFamily="18" charset="0"/>
                <a:cs typeface="Times New Roman" panose="02020603050405020304" pitchFamily="18" charset="0"/>
              </a:rPr>
              <a:t>） 将位示图对应的一个或一组二进制位修改为代表已分配盘块的</a:t>
            </a:r>
            <a:r>
              <a:rPr lang="zh-CN" altLang="en-US" sz="2000" dirty="0" smtClean="0">
                <a:latin typeface="Times New Roman" panose="02020603050405020304" pitchFamily="18" charset="0"/>
                <a:cs typeface="Times New Roman" panose="02020603050405020304" pitchFamily="18" charset="0"/>
              </a:rPr>
              <a:t>二进制位。</a:t>
            </a:r>
            <a:endParaRPr lang="en-US" altLang="zh-CN" sz="2000" dirty="0" smtClean="0">
              <a:latin typeface="Times New Roman" panose="02020603050405020304" pitchFamily="18" charset="0"/>
              <a:cs typeface="Times New Roman" panose="02020603050405020304" pitchFamily="18" charset="0"/>
            </a:endParaRPr>
          </a:p>
          <a:p>
            <a:pPr>
              <a:buNone/>
            </a:pPr>
            <a:r>
              <a:rPr lang="zh-CN" altLang="en-US" sz="2000" dirty="0" smtClean="0">
                <a:latin typeface="Times New Roman" panose="02020603050405020304" pitchFamily="18" charset="0"/>
                <a:cs typeface="Times New Roman" panose="02020603050405020304" pitchFamily="18" charset="0"/>
              </a:rPr>
              <a:t>假设行号、列号、盘块号都从</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开始，分配</a:t>
            </a:r>
            <a:r>
              <a:rPr lang="zh-CN" altLang="en-US" sz="2000" dirty="0" smtClean="0">
                <a:latin typeface="Times New Roman" panose="02020603050405020304" pitchFamily="18" charset="0"/>
                <a:cs typeface="Times New Roman" panose="02020603050405020304" pitchFamily="18" charset="0"/>
              </a:rPr>
              <a:t>时，行列号转换为盘块</a:t>
            </a:r>
            <a:r>
              <a:rPr lang="zh-CN" altLang="en-US" sz="2000" dirty="0" smtClean="0">
                <a:latin typeface="Times New Roman" panose="02020603050405020304" pitchFamily="18" charset="0"/>
                <a:cs typeface="Times New Roman" panose="02020603050405020304" pitchFamily="18" charset="0"/>
              </a:rPr>
              <a:t>号</a:t>
            </a:r>
            <a:endParaRPr lang="en-US" altLang="zh-CN" sz="2000" dirty="0" smtClean="0">
              <a:latin typeface="Times New Roman" panose="02020603050405020304" pitchFamily="18" charset="0"/>
              <a:cs typeface="Times New Roman" panose="02020603050405020304" pitchFamily="18" charset="0"/>
            </a:endParaRPr>
          </a:p>
          <a:p>
            <a:pPr>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盘</a:t>
            </a:r>
            <a:r>
              <a:rPr lang="zh-CN" altLang="en-US" sz="2000" dirty="0" smtClean="0">
                <a:latin typeface="Times New Roman" panose="02020603050405020304" pitchFamily="18" charset="0"/>
                <a:cs typeface="Times New Roman" panose="02020603050405020304" pitchFamily="18" charset="0"/>
              </a:rPr>
              <a:t>块号</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行号 ∗ </a:t>
            </a:r>
            <a:r>
              <a:rPr lang="zh-CN" altLang="en-US"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一行位数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列</a:t>
            </a:r>
            <a:r>
              <a:rPr lang="zh-CN" altLang="en-US" sz="2000" dirty="0" smtClean="0">
                <a:latin typeface="Times New Roman" panose="02020603050405020304" pitchFamily="18" charset="0"/>
                <a:cs typeface="Times New Roman" panose="02020603050405020304" pitchFamily="18" charset="0"/>
              </a:rPr>
              <a:t>号</a:t>
            </a:r>
            <a:endParaRPr lang="en-US" altLang="zh-CN" sz="2000" dirty="0" smtClean="0">
              <a:latin typeface="Times New Roman" panose="02020603050405020304" pitchFamily="18" charset="0"/>
              <a:cs typeface="Times New Roman" panose="02020603050405020304" pitchFamily="18" charset="0"/>
            </a:endParaRPr>
          </a:p>
          <a:p>
            <a:pPr>
              <a:buNone/>
            </a:pPr>
            <a:r>
              <a:rPr lang="zh-CN" altLang="en-US" sz="2000" dirty="0" smtClean="0">
                <a:latin typeface="Times New Roman" panose="02020603050405020304" pitchFamily="18" charset="0"/>
                <a:cs typeface="Times New Roman" panose="02020603050405020304" pitchFamily="18" charset="0"/>
              </a:rPr>
              <a:t>回收</a:t>
            </a:r>
            <a:r>
              <a:rPr lang="zh-CN" altLang="en-US" sz="2000" dirty="0" smtClean="0">
                <a:latin typeface="Times New Roman" panose="02020603050405020304" pitchFamily="18" charset="0"/>
                <a:cs typeface="Times New Roman" panose="02020603050405020304" pitchFamily="18" charset="0"/>
              </a:rPr>
              <a:t>时，盘块号转换为行列号</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行</a:t>
            </a:r>
            <a:r>
              <a:rPr lang="zh-CN" altLang="en-US" sz="2000" dirty="0" smtClean="0">
                <a:latin typeface="Times New Roman" panose="02020603050405020304" pitchFamily="18" charset="0"/>
                <a:cs typeface="Times New Roman" panose="02020603050405020304" pitchFamily="18" charset="0"/>
              </a:rPr>
              <a:t>号</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盘</a:t>
            </a:r>
            <a:r>
              <a:rPr lang="zh-CN" altLang="en-US" sz="2000" dirty="0" smtClean="0">
                <a:latin typeface="Times New Roman" panose="02020603050405020304" pitchFamily="18" charset="0"/>
                <a:cs typeface="Times New Roman" panose="02020603050405020304" pitchFamily="18" charset="0"/>
              </a:rPr>
              <a:t>块号 </a:t>
            </a:r>
            <a:r>
              <a:rPr lang="en-US" altLang="zh-CN" sz="2000" dirty="0" smtClean="0">
                <a:latin typeface="Times New Roman" panose="02020603050405020304" pitchFamily="18" charset="0"/>
                <a:cs typeface="Times New Roman" panose="02020603050405020304" pitchFamily="18" charset="0"/>
              </a:rPr>
              <a:t>d </a:t>
            </a:r>
            <a:r>
              <a:rPr lang="en-US" altLang="zh-CN" sz="2000" dirty="0" err="1"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v </a:t>
            </a:r>
            <a:r>
              <a:rPr lang="zh-CN" altLang="en-US" sz="2000" dirty="0" smtClean="0">
                <a:latin typeface="Times New Roman" panose="02020603050405020304" pitchFamily="18" charset="0"/>
                <a:cs typeface="Times New Roman" panose="02020603050405020304" pitchFamily="18" charset="0"/>
              </a:rPr>
              <a:t>一行</a:t>
            </a:r>
            <a:r>
              <a:rPr lang="zh-CN" altLang="en-US" sz="2000" dirty="0" smtClean="0">
                <a:latin typeface="Times New Roman" panose="02020603050405020304" pitchFamily="18" charset="0"/>
                <a:cs typeface="Times New Roman" panose="02020603050405020304" pitchFamily="18" charset="0"/>
              </a:rPr>
              <a:t>位数</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列号</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盘</a:t>
            </a:r>
            <a:r>
              <a:rPr lang="zh-CN" altLang="en-US" sz="2000" dirty="0" smtClean="0">
                <a:latin typeface="Times New Roman" panose="02020603050405020304" pitchFamily="18" charset="0"/>
                <a:cs typeface="Times New Roman" panose="02020603050405020304" pitchFamily="18" charset="0"/>
              </a:rPr>
              <a:t>块号 </a:t>
            </a:r>
            <a:r>
              <a:rPr lang="en-US" altLang="zh-CN" sz="2000" dirty="0" smtClean="0">
                <a:latin typeface="Times New Roman" panose="02020603050405020304" pitchFamily="18" charset="0"/>
                <a:cs typeface="Times New Roman" panose="02020603050405020304" pitchFamily="18" charset="0"/>
              </a:rPr>
              <a:t>m o </a:t>
            </a:r>
            <a:r>
              <a:rPr lang="en-US" altLang="zh-CN" sz="2000" dirty="0" smtClean="0">
                <a:latin typeface="Times New Roman" panose="02020603050405020304" pitchFamily="18" charset="0"/>
                <a:cs typeface="Times New Roman" panose="02020603050405020304" pitchFamily="18" charset="0"/>
              </a:rPr>
              <a:t>d </a:t>
            </a:r>
            <a:r>
              <a:rPr lang="zh-CN" altLang="en-US" sz="2000" dirty="0" smtClean="0">
                <a:latin typeface="Times New Roman" panose="02020603050405020304" pitchFamily="18" charset="0"/>
                <a:cs typeface="Times New Roman" panose="02020603050405020304" pitchFamily="18" charset="0"/>
              </a:rPr>
              <a:t>一行位数</a:t>
            </a:r>
          </a:p>
          <a:p>
            <a:pPr>
              <a:buNone/>
            </a:pPr>
            <a:endParaRPr lang="zh-CN" alt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20969066"/>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idx="4294967295"/>
          </p:nvPr>
        </p:nvSpPr>
        <p:spPr>
          <a:xfrm>
            <a:off x="285720" y="0"/>
            <a:ext cx="8858280" cy="838200"/>
          </a:xfrm>
        </p:spPr>
        <p:txBody>
          <a:bodyPr>
            <a:normAutofit/>
          </a:bodyPr>
          <a:lstStyle/>
          <a:p>
            <a:r>
              <a:rPr lang="zh-CN" altLang="en-US" dirty="0"/>
              <a:t>空闲块的管理：空闲块成组连接法</a:t>
            </a:r>
            <a:endParaRPr lang="en-US" altLang="zh-CN" dirty="0"/>
          </a:p>
        </p:txBody>
      </p:sp>
      <p:sp>
        <p:nvSpPr>
          <p:cNvPr id="5" name="Text Box 12"/>
          <p:cNvSpPr txBox="1">
            <a:spLocks noChangeArrowheads="1"/>
          </p:cNvSpPr>
          <p:nvPr/>
        </p:nvSpPr>
        <p:spPr bwMode="auto">
          <a:xfrm>
            <a:off x="2216149" y="3705251"/>
            <a:ext cx="700088"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6" name="Text Box 13"/>
          <p:cNvSpPr txBox="1">
            <a:spLocks noChangeArrowheads="1"/>
          </p:cNvSpPr>
          <p:nvPr/>
        </p:nvSpPr>
        <p:spPr bwMode="auto">
          <a:xfrm>
            <a:off x="2209821" y="4419631"/>
            <a:ext cx="700088"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7" name="Text Box 14"/>
          <p:cNvSpPr txBox="1">
            <a:spLocks noChangeArrowheads="1"/>
          </p:cNvSpPr>
          <p:nvPr/>
        </p:nvSpPr>
        <p:spPr bwMode="auto">
          <a:xfrm>
            <a:off x="2228838" y="3991003"/>
            <a:ext cx="700088" cy="222250"/>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8" name="Text Box 20"/>
          <p:cNvSpPr txBox="1">
            <a:spLocks noChangeArrowheads="1"/>
          </p:cNvSpPr>
          <p:nvPr/>
        </p:nvSpPr>
        <p:spPr bwMode="auto">
          <a:xfrm>
            <a:off x="3551221" y="3706838"/>
            <a:ext cx="698500"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9" name="Text Box 21"/>
          <p:cNvSpPr txBox="1">
            <a:spLocks noChangeArrowheads="1"/>
          </p:cNvSpPr>
          <p:nvPr/>
        </p:nvSpPr>
        <p:spPr bwMode="auto">
          <a:xfrm>
            <a:off x="3544893" y="4421219"/>
            <a:ext cx="698500"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0" name="Text Box 22"/>
          <p:cNvSpPr txBox="1">
            <a:spLocks noChangeArrowheads="1"/>
          </p:cNvSpPr>
          <p:nvPr/>
        </p:nvSpPr>
        <p:spPr bwMode="auto">
          <a:xfrm>
            <a:off x="3584557" y="3991003"/>
            <a:ext cx="698500" cy="220662"/>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11" name="Text Box 28"/>
          <p:cNvSpPr txBox="1">
            <a:spLocks noChangeArrowheads="1"/>
          </p:cNvSpPr>
          <p:nvPr/>
        </p:nvSpPr>
        <p:spPr bwMode="auto">
          <a:xfrm>
            <a:off x="4886309" y="3706838"/>
            <a:ext cx="700087"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2" name="Text Box 29"/>
          <p:cNvSpPr txBox="1">
            <a:spLocks noChangeArrowheads="1"/>
          </p:cNvSpPr>
          <p:nvPr/>
        </p:nvSpPr>
        <p:spPr bwMode="auto">
          <a:xfrm>
            <a:off x="4879981" y="4421219"/>
            <a:ext cx="700087"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3" name="Text Box 30"/>
          <p:cNvSpPr txBox="1">
            <a:spLocks noChangeArrowheads="1"/>
          </p:cNvSpPr>
          <p:nvPr/>
        </p:nvSpPr>
        <p:spPr bwMode="auto">
          <a:xfrm>
            <a:off x="4870441" y="3991003"/>
            <a:ext cx="700087" cy="220662"/>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14" name="Text Box 36"/>
          <p:cNvSpPr txBox="1">
            <a:spLocks noChangeArrowheads="1"/>
          </p:cNvSpPr>
          <p:nvPr/>
        </p:nvSpPr>
        <p:spPr bwMode="auto">
          <a:xfrm>
            <a:off x="6222984" y="3705251"/>
            <a:ext cx="700087"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5" name="Text Box 37"/>
          <p:cNvSpPr txBox="1">
            <a:spLocks noChangeArrowheads="1"/>
          </p:cNvSpPr>
          <p:nvPr/>
        </p:nvSpPr>
        <p:spPr bwMode="auto">
          <a:xfrm>
            <a:off x="6216656" y="4419631"/>
            <a:ext cx="700087"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6" name="Text Box 38"/>
          <p:cNvSpPr txBox="1">
            <a:spLocks noChangeArrowheads="1"/>
          </p:cNvSpPr>
          <p:nvPr/>
        </p:nvSpPr>
        <p:spPr bwMode="auto">
          <a:xfrm>
            <a:off x="6242056" y="3991003"/>
            <a:ext cx="700087" cy="222250"/>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18" name="Text Box 6"/>
          <p:cNvSpPr txBox="1">
            <a:spLocks noChangeArrowheads="1"/>
          </p:cNvSpPr>
          <p:nvPr/>
        </p:nvSpPr>
        <p:spPr bwMode="auto">
          <a:xfrm>
            <a:off x="714348" y="1628800"/>
            <a:ext cx="700088" cy="519113"/>
          </a:xfrm>
          <a:prstGeom prst="rect">
            <a:avLst/>
          </a:prstGeom>
          <a:noFill/>
          <a:ln w="19050">
            <a:solidFill>
              <a:srgbClr val="000000"/>
            </a:solidFill>
            <a:miter lim="800000"/>
          </a:ln>
        </p:spPr>
        <p:txBody>
          <a:bodyPr lIns="0" tIns="0" rIns="0" bIns="0"/>
          <a:lstStyle/>
          <a:p>
            <a:pPr algn="ctr" eaLnBrk="0" hangingPunct="0"/>
            <a:r>
              <a:rPr lang="zh-CN" altLang="en-US" b="1" dirty="0">
                <a:solidFill>
                  <a:schemeClr val="accent2"/>
                </a:solidFill>
                <a:latin typeface="华文新魏" panose="02010800040101010101" pitchFamily="2" charset="-122"/>
                <a:ea typeface="华文新魏" panose="02010800040101010101" pitchFamily="2" charset="-122"/>
              </a:rPr>
              <a:t>空闲块数</a:t>
            </a:r>
            <a:r>
              <a:rPr lang="en-US" altLang="zh-CN" b="1" dirty="0">
                <a:solidFill>
                  <a:schemeClr val="accent2"/>
                </a:solidFill>
                <a:latin typeface="华文新魏" panose="02010800040101010101" pitchFamily="2" charset="-122"/>
                <a:ea typeface="华文新魏" panose="02010800040101010101" pitchFamily="2" charset="-122"/>
              </a:rPr>
              <a:t>39</a:t>
            </a:r>
          </a:p>
        </p:txBody>
      </p:sp>
      <p:sp>
        <p:nvSpPr>
          <p:cNvPr id="19" name="Text Box 7"/>
          <p:cNvSpPr txBox="1">
            <a:spLocks noChangeArrowheads="1"/>
          </p:cNvSpPr>
          <p:nvPr/>
        </p:nvSpPr>
        <p:spPr bwMode="auto">
          <a:xfrm>
            <a:off x="714348" y="2147913"/>
            <a:ext cx="700088" cy="298450"/>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50</a:t>
            </a:r>
          </a:p>
        </p:txBody>
      </p:sp>
      <p:sp>
        <p:nvSpPr>
          <p:cNvPr id="20" name="Text Box 8"/>
          <p:cNvSpPr txBox="1">
            <a:spLocks noChangeArrowheads="1"/>
          </p:cNvSpPr>
          <p:nvPr/>
        </p:nvSpPr>
        <p:spPr bwMode="auto">
          <a:xfrm>
            <a:off x="714348" y="2443188"/>
            <a:ext cx="700088" cy="298450"/>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49</a:t>
            </a:r>
          </a:p>
        </p:txBody>
      </p:sp>
      <p:sp>
        <p:nvSpPr>
          <p:cNvPr id="21" name="Text Box 9"/>
          <p:cNvSpPr txBox="1">
            <a:spLocks noChangeArrowheads="1"/>
          </p:cNvSpPr>
          <p:nvPr/>
        </p:nvSpPr>
        <p:spPr bwMode="auto">
          <a:xfrm>
            <a:off x="714348" y="2741638"/>
            <a:ext cx="700088" cy="298450"/>
          </a:xfrm>
          <a:prstGeom prst="rect">
            <a:avLst/>
          </a:prstGeom>
          <a:noFill/>
          <a:ln w="19050">
            <a:solidFill>
              <a:srgbClr val="000000"/>
            </a:solidFill>
            <a:miter lim="800000"/>
          </a:ln>
        </p:spPr>
        <p:txBody>
          <a:bodyPr lIns="0" tIns="0" rIns="0" bIns="0"/>
          <a:lstStyle/>
          <a:p>
            <a:pPr algn="ctr" eaLnBrk="0" hangingPunct="0"/>
            <a:endParaRPr lang="en-US" altLang="zh-CN" sz="1400" dirty="0">
              <a:solidFill>
                <a:schemeClr val="accent2"/>
              </a:solidFill>
              <a:latin typeface="华文新魏" panose="02010800040101010101" pitchFamily="2" charset="-122"/>
              <a:ea typeface="华文新魏" panose="02010800040101010101" pitchFamily="2" charset="-122"/>
            </a:endParaRPr>
          </a:p>
        </p:txBody>
      </p:sp>
      <p:sp>
        <p:nvSpPr>
          <p:cNvPr id="22" name="Text Box 10"/>
          <p:cNvSpPr txBox="1">
            <a:spLocks noChangeArrowheads="1"/>
          </p:cNvSpPr>
          <p:nvPr/>
        </p:nvSpPr>
        <p:spPr bwMode="auto">
          <a:xfrm>
            <a:off x="714348" y="3036913"/>
            <a:ext cx="700088" cy="298450"/>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12</a:t>
            </a:r>
          </a:p>
        </p:txBody>
      </p:sp>
      <p:sp>
        <p:nvSpPr>
          <p:cNvPr id="23" name="Text Box 11"/>
          <p:cNvSpPr txBox="1">
            <a:spLocks noChangeArrowheads="1"/>
          </p:cNvSpPr>
          <p:nvPr/>
        </p:nvSpPr>
        <p:spPr bwMode="auto">
          <a:xfrm>
            <a:off x="714348" y="3038500"/>
            <a:ext cx="700088" cy="298450"/>
          </a:xfrm>
          <a:prstGeom prst="rect">
            <a:avLst/>
          </a:prstGeom>
          <a:noFill/>
          <a:ln w="19050">
            <a:solidFill>
              <a:srgbClr val="000000"/>
            </a:solidFill>
            <a:miter lim="800000"/>
          </a:ln>
        </p:spPr>
        <p:txBody>
          <a:bodyPr lIns="0" tIns="0" rIns="0" bIns="0"/>
          <a:lstStyle/>
          <a:p>
            <a:pPr algn="ctr" eaLnBrk="0" hangingPunct="0"/>
            <a:endParaRPr lang="en-US" altLang="zh-CN" sz="1400" dirty="0">
              <a:solidFill>
                <a:schemeClr val="accent2"/>
              </a:solidFill>
              <a:latin typeface="华文新魏" panose="02010800040101010101" pitchFamily="2" charset="-122"/>
              <a:ea typeface="华文新魏" panose="02010800040101010101" pitchFamily="2" charset="-122"/>
            </a:endParaRPr>
          </a:p>
        </p:txBody>
      </p:sp>
      <p:sp>
        <p:nvSpPr>
          <p:cNvPr id="24" name="Text Box 15"/>
          <p:cNvSpPr txBox="1">
            <a:spLocks noChangeArrowheads="1"/>
          </p:cNvSpPr>
          <p:nvPr/>
        </p:nvSpPr>
        <p:spPr bwMode="auto">
          <a:xfrm>
            <a:off x="2216149" y="1628800"/>
            <a:ext cx="700088" cy="519113"/>
          </a:xfrm>
          <a:prstGeom prst="rect">
            <a:avLst/>
          </a:prstGeom>
          <a:noFill/>
          <a:ln w="19050">
            <a:solidFill>
              <a:srgbClr val="000000"/>
            </a:solidFill>
            <a:miter lim="800000"/>
          </a:ln>
        </p:spPr>
        <p:txBody>
          <a:bodyPr lIns="0" tIns="0" rIns="0" bIns="0"/>
          <a:lstStyle/>
          <a:p>
            <a:pPr algn="ctr" eaLnBrk="0" hangingPunct="0"/>
            <a:r>
              <a:rPr lang="zh-CN" altLang="en-US" b="1" dirty="0">
                <a:solidFill>
                  <a:schemeClr val="accent2"/>
                </a:solidFill>
                <a:latin typeface="华文新魏" panose="02010800040101010101" pitchFamily="2" charset="-122"/>
                <a:ea typeface="华文新魏" panose="02010800040101010101" pitchFamily="2" charset="-122"/>
              </a:rPr>
              <a:t>空闲块数</a:t>
            </a:r>
            <a:r>
              <a:rPr lang="en-US" altLang="zh-CN" b="1" dirty="0">
                <a:solidFill>
                  <a:schemeClr val="accent2"/>
                </a:solidFill>
                <a:latin typeface="华文新魏" panose="02010800040101010101" pitchFamily="2" charset="-122"/>
                <a:ea typeface="华文新魏" panose="02010800040101010101" pitchFamily="2" charset="-122"/>
              </a:rPr>
              <a:t>100</a:t>
            </a:r>
          </a:p>
        </p:txBody>
      </p:sp>
      <p:sp>
        <p:nvSpPr>
          <p:cNvPr id="25" name="Text Box 16"/>
          <p:cNvSpPr txBox="1">
            <a:spLocks noChangeArrowheads="1"/>
          </p:cNvSpPr>
          <p:nvPr/>
        </p:nvSpPr>
        <p:spPr bwMode="auto">
          <a:xfrm>
            <a:off x="2216149" y="2147913"/>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150</a:t>
            </a:r>
          </a:p>
        </p:txBody>
      </p:sp>
      <p:sp>
        <p:nvSpPr>
          <p:cNvPr id="26" name="Text Box 17"/>
          <p:cNvSpPr txBox="1">
            <a:spLocks noChangeArrowheads="1"/>
          </p:cNvSpPr>
          <p:nvPr/>
        </p:nvSpPr>
        <p:spPr bwMode="auto">
          <a:xfrm>
            <a:off x="2216149" y="2443188"/>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149</a:t>
            </a:r>
          </a:p>
        </p:txBody>
      </p:sp>
      <p:sp>
        <p:nvSpPr>
          <p:cNvPr id="27" name="Text Box 18"/>
          <p:cNvSpPr txBox="1">
            <a:spLocks noChangeArrowheads="1"/>
          </p:cNvSpPr>
          <p:nvPr/>
        </p:nvSpPr>
        <p:spPr bwMode="auto">
          <a:xfrm>
            <a:off x="2216149" y="2740050"/>
            <a:ext cx="700088"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28" name="Text Box 19"/>
          <p:cNvSpPr txBox="1">
            <a:spLocks noChangeArrowheads="1"/>
          </p:cNvSpPr>
          <p:nvPr/>
        </p:nvSpPr>
        <p:spPr bwMode="auto">
          <a:xfrm>
            <a:off x="2216149" y="3038500"/>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51</a:t>
            </a:r>
          </a:p>
        </p:txBody>
      </p:sp>
      <p:sp>
        <p:nvSpPr>
          <p:cNvPr id="29" name="Text Box 23"/>
          <p:cNvSpPr txBox="1">
            <a:spLocks noChangeArrowheads="1"/>
          </p:cNvSpPr>
          <p:nvPr/>
        </p:nvSpPr>
        <p:spPr bwMode="auto">
          <a:xfrm>
            <a:off x="3551221" y="1628800"/>
            <a:ext cx="698500" cy="520700"/>
          </a:xfrm>
          <a:prstGeom prst="rect">
            <a:avLst/>
          </a:prstGeom>
          <a:noFill/>
          <a:ln w="19050">
            <a:solidFill>
              <a:srgbClr val="000000"/>
            </a:solidFill>
            <a:miter lim="800000"/>
          </a:ln>
        </p:spPr>
        <p:txBody>
          <a:bodyPr lIns="0" tIns="0" rIns="0" bIns="0"/>
          <a:lstStyle/>
          <a:p>
            <a:pPr algn="ctr" eaLnBrk="0" hangingPunct="0"/>
            <a:r>
              <a:rPr lang="zh-CN" altLang="en-US" b="1">
                <a:solidFill>
                  <a:schemeClr val="accent2"/>
                </a:solidFill>
                <a:latin typeface="华文新魏" panose="02010800040101010101" pitchFamily="2" charset="-122"/>
                <a:ea typeface="华文新魏" panose="02010800040101010101" pitchFamily="2" charset="-122"/>
              </a:rPr>
              <a:t>空闲块数</a:t>
            </a:r>
            <a:r>
              <a:rPr lang="en-US" altLang="zh-CN" b="1">
                <a:solidFill>
                  <a:schemeClr val="accent2"/>
                </a:solidFill>
                <a:latin typeface="华文新魏" panose="02010800040101010101" pitchFamily="2" charset="-122"/>
                <a:ea typeface="华文新魏" panose="02010800040101010101" pitchFamily="2" charset="-122"/>
              </a:rPr>
              <a:t>100</a:t>
            </a:r>
          </a:p>
        </p:txBody>
      </p:sp>
      <p:sp>
        <p:nvSpPr>
          <p:cNvPr id="30" name="Text Box 24"/>
          <p:cNvSpPr txBox="1">
            <a:spLocks noChangeArrowheads="1"/>
          </p:cNvSpPr>
          <p:nvPr/>
        </p:nvSpPr>
        <p:spPr bwMode="auto">
          <a:xfrm>
            <a:off x="3551221" y="2147913"/>
            <a:ext cx="698500" cy="300038"/>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250</a:t>
            </a:r>
          </a:p>
        </p:txBody>
      </p:sp>
      <p:sp>
        <p:nvSpPr>
          <p:cNvPr id="31" name="Text Box 25"/>
          <p:cNvSpPr txBox="1">
            <a:spLocks noChangeArrowheads="1"/>
          </p:cNvSpPr>
          <p:nvPr/>
        </p:nvSpPr>
        <p:spPr bwMode="auto">
          <a:xfrm>
            <a:off x="3551221" y="2444775"/>
            <a:ext cx="698500"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249</a:t>
            </a:r>
          </a:p>
        </p:txBody>
      </p:sp>
      <p:sp>
        <p:nvSpPr>
          <p:cNvPr id="32" name="Text Box 26"/>
          <p:cNvSpPr txBox="1">
            <a:spLocks noChangeArrowheads="1"/>
          </p:cNvSpPr>
          <p:nvPr/>
        </p:nvSpPr>
        <p:spPr bwMode="auto">
          <a:xfrm>
            <a:off x="3551221" y="2741638"/>
            <a:ext cx="698500"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33" name="Text Box 27"/>
          <p:cNvSpPr txBox="1">
            <a:spLocks noChangeArrowheads="1"/>
          </p:cNvSpPr>
          <p:nvPr/>
        </p:nvSpPr>
        <p:spPr bwMode="auto">
          <a:xfrm>
            <a:off x="3551221" y="3040088"/>
            <a:ext cx="698500"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151</a:t>
            </a:r>
          </a:p>
        </p:txBody>
      </p:sp>
      <p:sp>
        <p:nvSpPr>
          <p:cNvPr id="34" name="Text Box 31"/>
          <p:cNvSpPr txBox="1">
            <a:spLocks noChangeArrowheads="1"/>
          </p:cNvSpPr>
          <p:nvPr/>
        </p:nvSpPr>
        <p:spPr bwMode="auto">
          <a:xfrm>
            <a:off x="4886309" y="1628800"/>
            <a:ext cx="700088" cy="520700"/>
          </a:xfrm>
          <a:prstGeom prst="rect">
            <a:avLst/>
          </a:prstGeom>
          <a:noFill/>
          <a:ln w="19050">
            <a:solidFill>
              <a:srgbClr val="000000"/>
            </a:solidFill>
            <a:miter lim="800000"/>
          </a:ln>
        </p:spPr>
        <p:txBody>
          <a:bodyPr lIns="0" tIns="0" rIns="0" bIns="0"/>
          <a:lstStyle/>
          <a:p>
            <a:pPr algn="ctr" eaLnBrk="0" hangingPunct="0"/>
            <a:r>
              <a:rPr lang="zh-CN" altLang="en-US" b="1" dirty="0">
                <a:solidFill>
                  <a:schemeClr val="accent2"/>
                </a:solidFill>
                <a:latin typeface="华文新魏" panose="02010800040101010101" pitchFamily="2" charset="-122"/>
                <a:ea typeface="华文新魏" panose="02010800040101010101" pitchFamily="2" charset="-122"/>
              </a:rPr>
              <a:t>空闲块数</a:t>
            </a:r>
            <a:r>
              <a:rPr lang="en-US" altLang="zh-CN" b="1" dirty="0">
                <a:solidFill>
                  <a:schemeClr val="accent2"/>
                </a:solidFill>
                <a:latin typeface="华文新魏" panose="02010800040101010101" pitchFamily="2" charset="-122"/>
                <a:ea typeface="华文新魏" panose="02010800040101010101" pitchFamily="2" charset="-122"/>
              </a:rPr>
              <a:t>100</a:t>
            </a:r>
          </a:p>
        </p:txBody>
      </p:sp>
      <p:sp>
        <p:nvSpPr>
          <p:cNvPr id="35" name="Text Box 32"/>
          <p:cNvSpPr txBox="1">
            <a:spLocks noChangeArrowheads="1"/>
          </p:cNvSpPr>
          <p:nvPr/>
        </p:nvSpPr>
        <p:spPr bwMode="auto">
          <a:xfrm>
            <a:off x="4886309" y="2147913"/>
            <a:ext cx="700088" cy="300038"/>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350</a:t>
            </a:r>
          </a:p>
        </p:txBody>
      </p:sp>
      <p:sp>
        <p:nvSpPr>
          <p:cNvPr id="36" name="Text Box 33"/>
          <p:cNvSpPr txBox="1">
            <a:spLocks noChangeArrowheads="1"/>
          </p:cNvSpPr>
          <p:nvPr/>
        </p:nvSpPr>
        <p:spPr bwMode="auto">
          <a:xfrm>
            <a:off x="4886309" y="2444775"/>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349</a:t>
            </a:r>
          </a:p>
        </p:txBody>
      </p:sp>
      <p:sp>
        <p:nvSpPr>
          <p:cNvPr id="37" name="Text Box 34"/>
          <p:cNvSpPr txBox="1">
            <a:spLocks noChangeArrowheads="1"/>
          </p:cNvSpPr>
          <p:nvPr/>
        </p:nvSpPr>
        <p:spPr bwMode="auto">
          <a:xfrm>
            <a:off x="4886309" y="2741638"/>
            <a:ext cx="700088"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38" name="Text Box 35"/>
          <p:cNvSpPr txBox="1">
            <a:spLocks noChangeArrowheads="1"/>
          </p:cNvSpPr>
          <p:nvPr/>
        </p:nvSpPr>
        <p:spPr bwMode="auto">
          <a:xfrm>
            <a:off x="4886309" y="3040088"/>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251</a:t>
            </a:r>
          </a:p>
        </p:txBody>
      </p:sp>
      <p:sp>
        <p:nvSpPr>
          <p:cNvPr id="39" name="Line 39"/>
          <p:cNvSpPr>
            <a:spLocks noChangeShapeType="1"/>
          </p:cNvSpPr>
          <p:nvPr/>
        </p:nvSpPr>
        <p:spPr bwMode="auto">
          <a:xfrm flipV="1">
            <a:off x="1428728" y="1771675"/>
            <a:ext cx="785818" cy="514351"/>
          </a:xfrm>
          <a:prstGeom prst="line">
            <a:avLst/>
          </a:prstGeom>
          <a:noFill/>
          <a:ln w="19050">
            <a:solidFill>
              <a:srgbClr val="000000"/>
            </a:solidFill>
            <a:round/>
            <a:tailEnd type="triangle" w="med" len="med"/>
          </a:ln>
        </p:spPr>
        <p:txBody>
          <a:bodyPr tIns="0" bIns="0"/>
          <a:lstStyle/>
          <a:p>
            <a:endParaRPr lang="zh-CN" altLang="en-US"/>
          </a:p>
        </p:txBody>
      </p:sp>
      <p:sp>
        <p:nvSpPr>
          <p:cNvPr id="40" name="Line 40"/>
          <p:cNvSpPr>
            <a:spLocks noChangeShapeType="1"/>
          </p:cNvSpPr>
          <p:nvPr/>
        </p:nvSpPr>
        <p:spPr bwMode="auto">
          <a:xfrm flipV="1">
            <a:off x="2914634" y="1925663"/>
            <a:ext cx="636588" cy="371475"/>
          </a:xfrm>
          <a:prstGeom prst="line">
            <a:avLst/>
          </a:prstGeom>
          <a:noFill/>
          <a:ln w="19050">
            <a:solidFill>
              <a:srgbClr val="000000"/>
            </a:solidFill>
            <a:round/>
            <a:tailEnd type="triangle" w="med" len="med"/>
          </a:ln>
        </p:spPr>
        <p:txBody>
          <a:bodyPr tIns="0" bIns="0"/>
          <a:lstStyle/>
          <a:p>
            <a:endParaRPr lang="zh-CN" altLang="en-US" b="1"/>
          </a:p>
        </p:txBody>
      </p:sp>
      <p:sp>
        <p:nvSpPr>
          <p:cNvPr id="41" name="Line 41"/>
          <p:cNvSpPr>
            <a:spLocks noChangeShapeType="1"/>
          </p:cNvSpPr>
          <p:nvPr/>
        </p:nvSpPr>
        <p:spPr bwMode="auto">
          <a:xfrm flipV="1">
            <a:off x="4249721" y="1925663"/>
            <a:ext cx="636588" cy="371475"/>
          </a:xfrm>
          <a:prstGeom prst="line">
            <a:avLst/>
          </a:prstGeom>
          <a:noFill/>
          <a:ln w="19050">
            <a:solidFill>
              <a:srgbClr val="000000"/>
            </a:solidFill>
            <a:round/>
            <a:tailEnd type="triangle" w="med" len="med"/>
          </a:ln>
        </p:spPr>
        <p:txBody>
          <a:bodyPr tIns="0" bIns="0"/>
          <a:lstStyle/>
          <a:p>
            <a:endParaRPr lang="zh-CN" altLang="en-US" b="1"/>
          </a:p>
        </p:txBody>
      </p:sp>
      <p:sp>
        <p:nvSpPr>
          <p:cNvPr id="42" name="Line 42"/>
          <p:cNvSpPr>
            <a:spLocks noChangeShapeType="1"/>
          </p:cNvSpPr>
          <p:nvPr/>
        </p:nvSpPr>
        <p:spPr bwMode="auto">
          <a:xfrm>
            <a:off x="1428728" y="2557494"/>
            <a:ext cx="785818" cy="1214446"/>
          </a:xfrm>
          <a:prstGeom prst="line">
            <a:avLst/>
          </a:prstGeom>
          <a:noFill/>
          <a:ln w="19050">
            <a:solidFill>
              <a:srgbClr val="000000"/>
            </a:solidFill>
            <a:round/>
            <a:tailEnd type="triangle" w="med" len="med"/>
          </a:ln>
        </p:spPr>
        <p:txBody>
          <a:bodyPr tIns="0" bIns="0"/>
          <a:lstStyle/>
          <a:p>
            <a:endParaRPr lang="zh-CN" altLang="en-US"/>
          </a:p>
        </p:txBody>
      </p:sp>
      <p:sp>
        <p:nvSpPr>
          <p:cNvPr id="43" name="Line 43"/>
          <p:cNvSpPr>
            <a:spLocks noChangeShapeType="1"/>
          </p:cNvSpPr>
          <p:nvPr/>
        </p:nvSpPr>
        <p:spPr bwMode="auto">
          <a:xfrm>
            <a:off x="2914634" y="2594000"/>
            <a:ext cx="636587" cy="1262063"/>
          </a:xfrm>
          <a:prstGeom prst="line">
            <a:avLst/>
          </a:prstGeom>
          <a:noFill/>
          <a:ln w="19050">
            <a:solidFill>
              <a:srgbClr val="000000"/>
            </a:solidFill>
            <a:round/>
            <a:tailEnd type="triangle" w="med" len="med"/>
          </a:ln>
        </p:spPr>
        <p:txBody>
          <a:bodyPr tIns="0" bIns="0"/>
          <a:lstStyle/>
          <a:p>
            <a:endParaRPr lang="zh-CN" altLang="en-US"/>
          </a:p>
        </p:txBody>
      </p:sp>
      <p:sp>
        <p:nvSpPr>
          <p:cNvPr id="44" name="Line 44"/>
          <p:cNvSpPr>
            <a:spLocks noChangeShapeType="1"/>
          </p:cNvSpPr>
          <p:nvPr/>
        </p:nvSpPr>
        <p:spPr bwMode="auto">
          <a:xfrm>
            <a:off x="4249721" y="2594000"/>
            <a:ext cx="636588" cy="1262063"/>
          </a:xfrm>
          <a:prstGeom prst="line">
            <a:avLst/>
          </a:prstGeom>
          <a:noFill/>
          <a:ln w="19050">
            <a:solidFill>
              <a:srgbClr val="000000"/>
            </a:solidFill>
            <a:round/>
            <a:tailEnd type="triangle" w="med" len="med"/>
          </a:ln>
        </p:spPr>
        <p:txBody>
          <a:bodyPr tIns="0" bIns="0"/>
          <a:lstStyle/>
          <a:p>
            <a:endParaRPr lang="zh-CN" altLang="en-US"/>
          </a:p>
        </p:txBody>
      </p:sp>
      <p:sp>
        <p:nvSpPr>
          <p:cNvPr id="45" name="Line 45"/>
          <p:cNvSpPr>
            <a:spLocks noChangeShapeType="1"/>
          </p:cNvSpPr>
          <p:nvPr/>
        </p:nvSpPr>
        <p:spPr bwMode="auto">
          <a:xfrm>
            <a:off x="5586396" y="2594000"/>
            <a:ext cx="636588" cy="1262063"/>
          </a:xfrm>
          <a:prstGeom prst="line">
            <a:avLst/>
          </a:prstGeom>
          <a:noFill/>
          <a:ln w="19050">
            <a:solidFill>
              <a:srgbClr val="000000"/>
            </a:solidFill>
            <a:round/>
            <a:tailEnd type="triangle" w="med" len="med"/>
          </a:ln>
        </p:spPr>
        <p:txBody>
          <a:bodyPr tIns="0" bIns="0"/>
          <a:lstStyle/>
          <a:p>
            <a:endParaRPr lang="zh-CN" altLang="en-US"/>
          </a:p>
        </p:txBody>
      </p:sp>
      <p:sp>
        <p:nvSpPr>
          <p:cNvPr id="46" name="Line 46"/>
          <p:cNvSpPr>
            <a:spLocks noChangeShapeType="1"/>
          </p:cNvSpPr>
          <p:nvPr/>
        </p:nvSpPr>
        <p:spPr bwMode="auto">
          <a:xfrm>
            <a:off x="1428728" y="3200436"/>
            <a:ext cx="785818" cy="1428760"/>
          </a:xfrm>
          <a:prstGeom prst="line">
            <a:avLst/>
          </a:prstGeom>
          <a:noFill/>
          <a:ln w="19050">
            <a:solidFill>
              <a:srgbClr val="000000"/>
            </a:solidFill>
            <a:round/>
            <a:tailEnd type="triangle" w="med" len="med"/>
          </a:ln>
        </p:spPr>
        <p:txBody>
          <a:bodyPr tIns="0" bIns="0"/>
          <a:lstStyle/>
          <a:p>
            <a:endParaRPr lang="zh-CN" altLang="en-US"/>
          </a:p>
        </p:txBody>
      </p:sp>
      <p:sp>
        <p:nvSpPr>
          <p:cNvPr id="47" name="Line 47"/>
          <p:cNvSpPr>
            <a:spLocks noChangeShapeType="1"/>
          </p:cNvSpPr>
          <p:nvPr/>
        </p:nvSpPr>
        <p:spPr bwMode="auto">
          <a:xfrm>
            <a:off x="2914635" y="3187725"/>
            <a:ext cx="585795" cy="1370033"/>
          </a:xfrm>
          <a:prstGeom prst="line">
            <a:avLst/>
          </a:prstGeom>
          <a:noFill/>
          <a:ln w="19050">
            <a:solidFill>
              <a:srgbClr val="000000"/>
            </a:solidFill>
            <a:round/>
            <a:tailEnd type="triangle" w="med" len="med"/>
          </a:ln>
        </p:spPr>
        <p:txBody>
          <a:bodyPr tIns="0" bIns="0"/>
          <a:lstStyle/>
          <a:p>
            <a:endParaRPr lang="zh-CN" altLang="en-US"/>
          </a:p>
        </p:txBody>
      </p:sp>
      <p:sp>
        <p:nvSpPr>
          <p:cNvPr id="48" name="Line 48"/>
          <p:cNvSpPr>
            <a:spLocks noChangeShapeType="1"/>
          </p:cNvSpPr>
          <p:nvPr/>
        </p:nvSpPr>
        <p:spPr bwMode="auto">
          <a:xfrm>
            <a:off x="4249721" y="3187725"/>
            <a:ext cx="608031" cy="1441471"/>
          </a:xfrm>
          <a:prstGeom prst="line">
            <a:avLst/>
          </a:prstGeom>
          <a:noFill/>
          <a:ln w="19050">
            <a:solidFill>
              <a:srgbClr val="000000"/>
            </a:solidFill>
            <a:round/>
            <a:tailEnd type="triangle" w="med" len="med"/>
          </a:ln>
        </p:spPr>
        <p:txBody>
          <a:bodyPr tIns="0" bIns="0"/>
          <a:lstStyle/>
          <a:p>
            <a:endParaRPr lang="zh-CN" altLang="en-US"/>
          </a:p>
        </p:txBody>
      </p:sp>
      <p:sp>
        <p:nvSpPr>
          <p:cNvPr id="49" name="Line 49"/>
          <p:cNvSpPr>
            <a:spLocks noChangeShapeType="1"/>
          </p:cNvSpPr>
          <p:nvPr/>
        </p:nvSpPr>
        <p:spPr bwMode="auto">
          <a:xfrm>
            <a:off x="5586396" y="3187725"/>
            <a:ext cx="628678" cy="1441471"/>
          </a:xfrm>
          <a:prstGeom prst="line">
            <a:avLst/>
          </a:prstGeom>
          <a:noFill/>
          <a:ln w="19050">
            <a:solidFill>
              <a:srgbClr val="000000"/>
            </a:solidFill>
            <a:round/>
            <a:tailEnd type="triangle" w="med" len="med"/>
          </a:ln>
        </p:spPr>
        <p:txBody>
          <a:bodyPr tIns="0" bIns="0"/>
          <a:lstStyle/>
          <a:p>
            <a:endParaRPr lang="zh-CN" altLang="en-US"/>
          </a:p>
        </p:txBody>
      </p:sp>
      <p:sp>
        <p:nvSpPr>
          <p:cNvPr id="58" name="矩形 57"/>
          <p:cNvSpPr/>
          <p:nvPr/>
        </p:nvSpPr>
        <p:spPr>
          <a:xfrm>
            <a:off x="2285984" y="4661510"/>
            <a:ext cx="53572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12#</a:t>
            </a:r>
          </a:p>
        </p:txBody>
      </p:sp>
      <p:sp>
        <p:nvSpPr>
          <p:cNvPr id="59" name="矩形 58"/>
          <p:cNvSpPr/>
          <p:nvPr/>
        </p:nvSpPr>
        <p:spPr>
          <a:xfrm>
            <a:off x="2285984" y="3914816"/>
            <a:ext cx="575799"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49#</a:t>
            </a:r>
          </a:p>
        </p:txBody>
      </p:sp>
      <p:sp>
        <p:nvSpPr>
          <p:cNvPr id="60" name="矩形 59"/>
          <p:cNvSpPr/>
          <p:nvPr/>
        </p:nvSpPr>
        <p:spPr>
          <a:xfrm>
            <a:off x="3571868" y="3914816"/>
            <a:ext cx="66717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149#</a:t>
            </a:r>
          </a:p>
        </p:txBody>
      </p:sp>
      <p:sp>
        <p:nvSpPr>
          <p:cNvPr id="61" name="矩形 60"/>
          <p:cNvSpPr/>
          <p:nvPr/>
        </p:nvSpPr>
        <p:spPr>
          <a:xfrm>
            <a:off x="2285984" y="3271874"/>
            <a:ext cx="580608"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50#</a:t>
            </a:r>
          </a:p>
        </p:txBody>
      </p:sp>
      <p:sp>
        <p:nvSpPr>
          <p:cNvPr id="62" name="矩形 61"/>
          <p:cNvSpPr/>
          <p:nvPr/>
        </p:nvSpPr>
        <p:spPr>
          <a:xfrm>
            <a:off x="3643306" y="4661510"/>
            <a:ext cx="53572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51#</a:t>
            </a:r>
          </a:p>
        </p:txBody>
      </p:sp>
      <p:sp>
        <p:nvSpPr>
          <p:cNvPr id="63" name="矩形 62"/>
          <p:cNvSpPr/>
          <p:nvPr/>
        </p:nvSpPr>
        <p:spPr>
          <a:xfrm>
            <a:off x="4929190" y="4661510"/>
            <a:ext cx="62709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151#</a:t>
            </a:r>
          </a:p>
        </p:txBody>
      </p:sp>
      <p:sp>
        <p:nvSpPr>
          <p:cNvPr id="64" name="矩形 63"/>
          <p:cNvSpPr/>
          <p:nvPr/>
        </p:nvSpPr>
        <p:spPr>
          <a:xfrm>
            <a:off x="6286512" y="4661510"/>
            <a:ext cx="66717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251#</a:t>
            </a:r>
          </a:p>
        </p:txBody>
      </p:sp>
      <p:sp>
        <p:nvSpPr>
          <p:cNvPr id="65" name="矩形 64"/>
          <p:cNvSpPr/>
          <p:nvPr/>
        </p:nvSpPr>
        <p:spPr>
          <a:xfrm>
            <a:off x="785786" y="25320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67" name="矩形 66"/>
          <p:cNvSpPr/>
          <p:nvPr/>
        </p:nvSpPr>
        <p:spPr>
          <a:xfrm>
            <a:off x="2285984" y="2541662"/>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68" name="矩形 67"/>
          <p:cNvSpPr/>
          <p:nvPr/>
        </p:nvSpPr>
        <p:spPr>
          <a:xfrm>
            <a:off x="3620022" y="25447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70" name="矩形 69"/>
          <p:cNvSpPr/>
          <p:nvPr/>
        </p:nvSpPr>
        <p:spPr>
          <a:xfrm>
            <a:off x="4956706" y="25574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71" name="矩形 70"/>
          <p:cNvSpPr/>
          <p:nvPr/>
        </p:nvSpPr>
        <p:spPr>
          <a:xfrm>
            <a:off x="3571868" y="3271874"/>
            <a:ext cx="67198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150#</a:t>
            </a:r>
          </a:p>
        </p:txBody>
      </p:sp>
      <p:sp>
        <p:nvSpPr>
          <p:cNvPr id="72" name="矩形 71"/>
          <p:cNvSpPr/>
          <p:nvPr/>
        </p:nvSpPr>
        <p:spPr>
          <a:xfrm>
            <a:off x="4857752" y="3271874"/>
            <a:ext cx="71205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250#</a:t>
            </a:r>
          </a:p>
        </p:txBody>
      </p:sp>
      <p:sp>
        <p:nvSpPr>
          <p:cNvPr id="73" name="Text Box 31"/>
          <p:cNvSpPr txBox="1">
            <a:spLocks noChangeArrowheads="1"/>
          </p:cNvSpPr>
          <p:nvPr/>
        </p:nvSpPr>
        <p:spPr bwMode="auto">
          <a:xfrm>
            <a:off x="6215074" y="1628800"/>
            <a:ext cx="700088" cy="520700"/>
          </a:xfrm>
          <a:prstGeom prst="rect">
            <a:avLst/>
          </a:prstGeom>
          <a:noFill/>
          <a:ln w="19050">
            <a:solidFill>
              <a:srgbClr val="000000"/>
            </a:solidFill>
            <a:miter lim="800000"/>
          </a:ln>
        </p:spPr>
        <p:txBody>
          <a:bodyPr lIns="0" tIns="0" rIns="0" bIns="0"/>
          <a:lstStyle/>
          <a:p>
            <a:pPr algn="ctr" eaLnBrk="0" hangingPunct="0"/>
            <a:r>
              <a:rPr lang="zh-CN" altLang="en-US" b="1">
                <a:solidFill>
                  <a:schemeClr val="accent2"/>
                </a:solidFill>
                <a:latin typeface="华文新魏" panose="02010800040101010101" pitchFamily="2" charset="-122"/>
                <a:ea typeface="华文新魏" panose="02010800040101010101" pitchFamily="2" charset="-122"/>
              </a:rPr>
              <a:t>空闲块数</a:t>
            </a:r>
            <a:r>
              <a:rPr lang="en-US" altLang="zh-CN" b="1">
                <a:solidFill>
                  <a:schemeClr val="accent2"/>
                </a:solidFill>
                <a:latin typeface="华文新魏" panose="02010800040101010101" pitchFamily="2" charset="-122"/>
                <a:ea typeface="华文新魏" panose="02010800040101010101" pitchFamily="2" charset="-122"/>
              </a:rPr>
              <a:t>100</a:t>
            </a:r>
          </a:p>
        </p:txBody>
      </p:sp>
      <p:sp>
        <p:nvSpPr>
          <p:cNvPr id="74" name="Text Box 32"/>
          <p:cNvSpPr txBox="1">
            <a:spLocks noChangeArrowheads="1"/>
          </p:cNvSpPr>
          <p:nvPr/>
        </p:nvSpPr>
        <p:spPr bwMode="auto">
          <a:xfrm>
            <a:off x="6215074" y="2147913"/>
            <a:ext cx="700088" cy="300038"/>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0</a:t>
            </a:r>
          </a:p>
        </p:txBody>
      </p:sp>
      <p:sp>
        <p:nvSpPr>
          <p:cNvPr id="75" name="Text Box 33"/>
          <p:cNvSpPr txBox="1">
            <a:spLocks noChangeArrowheads="1"/>
          </p:cNvSpPr>
          <p:nvPr/>
        </p:nvSpPr>
        <p:spPr bwMode="auto">
          <a:xfrm>
            <a:off x="6215074" y="2444775"/>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349</a:t>
            </a:r>
          </a:p>
        </p:txBody>
      </p:sp>
      <p:sp>
        <p:nvSpPr>
          <p:cNvPr id="76" name="Text Box 34"/>
          <p:cNvSpPr txBox="1">
            <a:spLocks noChangeArrowheads="1"/>
          </p:cNvSpPr>
          <p:nvPr/>
        </p:nvSpPr>
        <p:spPr bwMode="auto">
          <a:xfrm>
            <a:off x="6215074" y="2741638"/>
            <a:ext cx="700088"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77" name="Text Box 35"/>
          <p:cNvSpPr txBox="1">
            <a:spLocks noChangeArrowheads="1"/>
          </p:cNvSpPr>
          <p:nvPr/>
        </p:nvSpPr>
        <p:spPr bwMode="auto">
          <a:xfrm>
            <a:off x="6215074" y="3040088"/>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251</a:t>
            </a:r>
          </a:p>
        </p:txBody>
      </p:sp>
      <p:sp>
        <p:nvSpPr>
          <p:cNvPr id="78" name="矩形 77"/>
          <p:cNvSpPr/>
          <p:nvPr/>
        </p:nvSpPr>
        <p:spPr>
          <a:xfrm>
            <a:off x="6285471" y="25574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79" name="矩形 78"/>
          <p:cNvSpPr/>
          <p:nvPr/>
        </p:nvSpPr>
        <p:spPr>
          <a:xfrm>
            <a:off x="6186517" y="3271874"/>
            <a:ext cx="71205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350#</a:t>
            </a:r>
          </a:p>
        </p:txBody>
      </p:sp>
      <p:sp>
        <p:nvSpPr>
          <p:cNvPr id="80" name="Text Box 36"/>
          <p:cNvSpPr txBox="1">
            <a:spLocks noChangeArrowheads="1"/>
          </p:cNvSpPr>
          <p:nvPr/>
        </p:nvSpPr>
        <p:spPr bwMode="auto">
          <a:xfrm>
            <a:off x="7567617" y="3700502"/>
            <a:ext cx="700087"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81" name="Text Box 37"/>
          <p:cNvSpPr txBox="1">
            <a:spLocks noChangeArrowheads="1"/>
          </p:cNvSpPr>
          <p:nvPr/>
        </p:nvSpPr>
        <p:spPr bwMode="auto">
          <a:xfrm>
            <a:off x="7561289" y="4414882"/>
            <a:ext cx="700087"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82" name="Text Box 38"/>
          <p:cNvSpPr txBox="1">
            <a:spLocks noChangeArrowheads="1"/>
          </p:cNvSpPr>
          <p:nvPr/>
        </p:nvSpPr>
        <p:spPr bwMode="auto">
          <a:xfrm>
            <a:off x="7586689" y="3986254"/>
            <a:ext cx="700087" cy="222250"/>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83" name="矩形 82"/>
          <p:cNvSpPr/>
          <p:nvPr/>
        </p:nvSpPr>
        <p:spPr>
          <a:xfrm>
            <a:off x="7631145" y="4656761"/>
            <a:ext cx="66717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351#</a:t>
            </a:r>
          </a:p>
        </p:txBody>
      </p:sp>
      <p:sp>
        <p:nvSpPr>
          <p:cNvPr id="84" name="Line 45"/>
          <p:cNvSpPr>
            <a:spLocks noChangeShapeType="1"/>
          </p:cNvSpPr>
          <p:nvPr/>
        </p:nvSpPr>
        <p:spPr bwMode="auto">
          <a:xfrm>
            <a:off x="6929454" y="2557494"/>
            <a:ext cx="636588" cy="1262063"/>
          </a:xfrm>
          <a:prstGeom prst="line">
            <a:avLst/>
          </a:prstGeom>
          <a:noFill/>
          <a:ln w="19050">
            <a:solidFill>
              <a:srgbClr val="000000"/>
            </a:solidFill>
            <a:round/>
            <a:tailEnd type="triangle" w="med" len="med"/>
          </a:ln>
        </p:spPr>
        <p:txBody>
          <a:bodyPr tIns="0" bIns="0"/>
          <a:lstStyle/>
          <a:p>
            <a:endParaRPr lang="zh-CN" altLang="en-US"/>
          </a:p>
        </p:txBody>
      </p:sp>
      <p:sp>
        <p:nvSpPr>
          <p:cNvPr id="85" name="Line 49"/>
          <p:cNvSpPr>
            <a:spLocks noChangeShapeType="1"/>
          </p:cNvSpPr>
          <p:nvPr/>
        </p:nvSpPr>
        <p:spPr bwMode="auto">
          <a:xfrm>
            <a:off x="6929454" y="3200436"/>
            <a:ext cx="642942" cy="1428760"/>
          </a:xfrm>
          <a:prstGeom prst="line">
            <a:avLst/>
          </a:prstGeom>
          <a:noFill/>
          <a:ln w="19050">
            <a:solidFill>
              <a:srgbClr val="000000"/>
            </a:solidFill>
            <a:round/>
            <a:tailEnd type="triangle" w="med" len="med"/>
          </a:ln>
        </p:spPr>
        <p:txBody>
          <a:bodyPr tIns="0" bIns="0"/>
          <a:lstStyle/>
          <a:p>
            <a:endParaRPr lang="zh-CN" altLang="en-US"/>
          </a:p>
        </p:txBody>
      </p:sp>
      <p:sp>
        <p:nvSpPr>
          <p:cNvPr id="86" name="Line 41"/>
          <p:cNvSpPr>
            <a:spLocks noChangeShapeType="1"/>
          </p:cNvSpPr>
          <p:nvPr/>
        </p:nvSpPr>
        <p:spPr bwMode="auto">
          <a:xfrm flipV="1">
            <a:off x="5572132" y="1914552"/>
            <a:ext cx="636588" cy="371475"/>
          </a:xfrm>
          <a:prstGeom prst="line">
            <a:avLst/>
          </a:prstGeom>
          <a:noFill/>
          <a:ln w="19050">
            <a:solidFill>
              <a:srgbClr val="000000"/>
            </a:solidFill>
            <a:round/>
            <a:tailEnd type="triangle" w="med" len="med"/>
          </a:ln>
        </p:spPr>
        <p:txBody>
          <a:bodyPr tIns="0" bIns="0"/>
          <a:lstStyle/>
          <a:p>
            <a:endParaRPr lang="zh-CN" altLang="en-US" b="1"/>
          </a:p>
        </p:txBody>
      </p:sp>
      <p:sp>
        <p:nvSpPr>
          <p:cNvPr id="87" name="矩形 86"/>
          <p:cNvSpPr/>
          <p:nvPr/>
        </p:nvSpPr>
        <p:spPr>
          <a:xfrm>
            <a:off x="4929190" y="3914816"/>
            <a:ext cx="70724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249#</a:t>
            </a:r>
          </a:p>
        </p:txBody>
      </p:sp>
      <p:sp>
        <p:nvSpPr>
          <p:cNvPr id="88" name="矩形 87"/>
          <p:cNvSpPr/>
          <p:nvPr/>
        </p:nvSpPr>
        <p:spPr>
          <a:xfrm>
            <a:off x="6215074" y="3914816"/>
            <a:ext cx="70724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349#</a:t>
            </a:r>
          </a:p>
        </p:txBody>
      </p:sp>
      <p:sp>
        <p:nvSpPr>
          <p:cNvPr id="89" name="矩形 88"/>
          <p:cNvSpPr/>
          <p:nvPr/>
        </p:nvSpPr>
        <p:spPr>
          <a:xfrm>
            <a:off x="7572396" y="3914816"/>
            <a:ext cx="70724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449#</a:t>
            </a:r>
          </a:p>
        </p:txBody>
      </p:sp>
    </p:spTree>
    <p:extLst>
      <p:ext uri="{BB962C8B-B14F-4D97-AF65-F5344CB8AC3E}">
        <p14:creationId xmlns="" xmlns:p14="http://schemas.microsoft.com/office/powerpoint/2010/main" val="689834974"/>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908720"/>
            <a:ext cx="8136905" cy="1154162"/>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掌握顺序程序设计、并发程序设计、无关与交互的并发进程、临界资源、临界区、死锁等概念</a:t>
            </a:r>
            <a:endParaRPr lang="en-US" altLang="zh-CN" sz="2300" dirty="0">
              <a:latin typeface="+mn-ea"/>
            </a:endParaRPr>
          </a:p>
        </p:txBody>
      </p:sp>
      <p:sp>
        <p:nvSpPr>
          <p:cNvPr id="5" name="矩形 4"/>
          <p:cNvSpPr/>
          <p:nvPr/>
        </p:nvSpPr>
        <p:spPr>
          <a:xfrm>
            <a:off x="899592" y="1988840"/>
            <a:ext cx="7848872" cy="1154162"/>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掌握与时间相关的程序错误、临界区的管理、进程直接通信、进程间接通信</a:t>
            </a:r>
            <a:endParaRPr lang="en-US" altLang="zh-CN" sz="2300" dirty="0">
              <a:latin typeface="+mn-ea"/>
            </a:endParaRPr>
          </a:p>
        </p:txBody>
      </p:sp>
      <p:sp>
        <p:nvSpPr>
          <p:cNvPr id="6" name="矩形 5"/>
          <p:cNvSpPr/>
          <p:nvPr/>
        </p:nvSpPr>
        <p:spPr>
          <a:xfrm>
            <a:off x="1043608" y="2996952"/>
            <a:ext cx="7848872" cy="941796"/>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掌握信号量、</a:t>
            </a:r>
            <a:r>
              <a:rPr lang="en-US" altLang="zh-CN" sz="2300" dirty="0" smtClean="0">
                <a:solidFill>
                  <a:srgbClr val="0000FF"/>
                </a:solidFill>
              </a:rPr>
              <a:t>PV</a:t>
            </a:r>
            <a:r>
              <a:rPr lang="zh-CN" altLang="en-US" sz="2300" dirty="0" smtClean="0">
                <a:solidFill>
                  <a:srgbClr val="0000FF"/>
                </a:solidFill>
              </a:rPr>
              <a:t>操作、</a:t>
            </a:r>
            <a:r>
              <a:rPr lang="en-US" altLang="zh-CN" sz="2300" dirty="0" smtClean="0">
                <a:solidFill>
                  <a:srgbClr val="0000FF"/>
                </a:solidFill>
              </a:rPr>
              <a:t>PV</a:t>
            </a:r>
            <a:r>
              <a:rPr lang="zh-CN" altLang="en-US" sz="2300" dirty="0" smtClean="0">
                <a:solidFill>
                  <a:srgbClr val="0000FF"/>
                </a:solidFill>
              </a:rPr>
              <a:t>操作解决进程同步、</a:t>
            </a:r>
            <a:r>
              <a:rPr lang="en-US" altLang="zh-CN" sz="2300" dirty="0" smtClean="0">
                <a:solidFill>
                  <a:srgbClr val="0000FF"/>
                </a:solidFill>
              </a:rPr>
              <a:t>PV</a:t>
            </a:r>
            <a:r>
              <a:rPr lang="zh-CN" altLang="en-US" sz="2300" dirty="0" smtClean="0">
                <a:solidFill>
                  <a:srgbClr val="0000FF"/>
                </a:solidFill>
              </a:rPr>
              <a:t>操作解决生产者</a:t>
            </a:r>
            <a:r>
              <a:rPr lang="en-US" altLang="zh-CN" sz="2300" dirty="0" smtClean="0">
                <a:solidFill>
                  <a:srgbClr val="0000FF"/>
                </a:solidFill>
              </a:rPr>
              <a:t>-</a:t>
            </a:r>
            <a:r>
              <a:rPr lang="zh-CN" altLang="en-US" sz="2300" dirty="0" smtClean="0">
                <a:solidFill>
                  <a:srgbClr val="0000FF"/>
                </a:solidFill>
              </a:rPr>
              <a:t>消费者问题，了解管程的基本概念和霍尔管程</a:t>
            </a:r>
            <a:endParaRPr lang="zh-CN" altLang="en-US" sz="2300" dirty="0"/>
          </a:p>
        </p:txBody>
      </p:sp>
      <p:sp>
        <p:nvSpPr>
          <p:cNvPr id="7" name="矩形 6"/>
          <p:cNvSpPr/>
          <p:nvPr/>
        </p:nvSpPr>
        <p:spPr>
          <a:xfrm>
            <a:off x="1115616" y="4221088"/>
            <a:ext cx="7704856" cy="941796"/>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掌握死锁产生的必要条件、解决死锁的三个方法（防止、避免、检测）、银行家算法</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140968"/>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第六章需要掌握的内容</a:t>
            </a:r>
            <a:endParaRPr lang="zh-CN" altLang="en-US"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39594</TotalTime>
  <Pages>0</Pages>
  <Words>13087</Words>
  <Characters>0</Characters>
  <Application>Microsoft Office PowerPoint</Application>
  <DocSecurity>0</DocSecurity>
  <PresentationFormat>全屏显示(4:3)</PresentationFormat>
  <Lines>0</Lines>
  <Paragraphs>1356</Paragraphs>
  <Slides>132</Slides>
  <Notes>131</Notes>
  <HiddenSlides>0</HiddenSlides>
  <MMClips>0</MMClips>
  <ScaleCrop>false</ScaleCrop>
  <HeadingPairs>
    <vt:vector size="4" baseType="variant">
      <vt:variant>
        <vt:lpstr>主题</vt:lpstr>
      </vt:variant>
      <vt:variant>
        <vt:i4>1</vt:i4>
      </vt:variant>
      <vt:variant>
        <vt:lpstr>幻灯片标题</vt:lpstr>
      </vt:variant>
      <vt:variant>
        <vt:i4>132</vt:i4>
      </vt:variant>
    </vt:vector>
  </HeadingPairs>
  <TitlesOfParts>
    <vt:vector size="133" baseType="lpstr">
      <vt:lpstr>2_默认设计模板</vt:lpstr>
      <vt:lpstr>幻灯片 1</vt:lpstr>
      <vt:lpstr>幻灯片 2</vt:lpstr>
      <vt:lpstr>幻灯片 3</vt:lpstr>
      <vt:lpstr>进程三态模型</vt:lpstr>
      <vt:lpstr>进程五态模型及其转换</vt:lpstr>
      <vt:lpstr>作业调度和低级调度算法</vt:lpstr>
      <vt:lpstr>最短作业优先算法 </vt:lpstr>
      <vt:lpstr>最短剩余时间优先算法(2)</vt:lpstr>
      <vt:lpstr>    响应比定义</vt:lpstr>
      <vt:lpstr>HRRF算法举例</vt:lpstr>
      <vt:lpstr>幻灯片 11</vt:lpstr>
      <vt:lpstr>优先数算法举例</vt:lpstr>
      <vt:lpstr>幻灯片 13</vt:lpstr>
      <vt:lpstr>幻灯片 14</vt:lpstr>
      <vt:lpstr>轮转法举例(时间片长= 20)</vt:lpstr>
      <vt:lpstr>幻灯片 16</vt:lpstr>
      <vt:lpstr>虚拟存储器示意</vt:lpstr>
      <vt:lpstr>地址转换/存储保护的硬件支撑</vt:lpstr>
      <vt:lpstr>固定分区方式的地址转换</vt:lpstr>
      <vt:lpstr>可变分区存储管理</vt:lpstr>
      <vt:lpstr>可变分区方式的内存分配示例</vt:lpstr>
      <vt:lpstr>可变分区方式的主存分配表</vt:lpstr>
      <vt:lpstr>可变分区方式的内存分配</vt:lpstr>
      <vt:lpstr>可变分区例子</vt:lpstr>
      <vt:lpstr>幻灯片 25</vt:lpstr>
      <vt:lpstr>幻灯片 26</vt:lpstr>
      <vt:lpstr>页式存储管理的基本原理</vt:lpstr>
      <vt:lpstr>页式存储管理中的地址</vt:lpstr>
      <vt:lpstr>页式存储管理的地址转换思路</vt:lpstr>
      <vt:lpstr>页式存储管理的内存分配/去配</vt:lpstr>
      <vt:lpstr>页的共享</vt:lpstr>
      <vt:lpstr>页式虚拟存储管理的基本思想</vt:lpstr>
      <vt:lpstr>页式虚拟存储管理的页表</vt:lpstr>
      <vt:lpstr>页式虚拟存储管理的实现</vt:lpstr>
      <vt:lpstr>幻灯片 35</vt:lpstr>
      <vt:lpstr>缺页中断率</vt:lpstr>
      <vt:lpstr>影响缺页中断率的因素</vt:lpstr>
      <vt:lpstr>幻灯片 38</vt:lpstr>
      <vt:lpstr>幻灯片 39</vt:lpstr>
      <vt:lpstr>幻灯片 40</vt:lpstr>
      <vt:lpstr>幻灯片 41</vt:lpstr>
      <vt:lpstr>I/O设备</vt:lpstr>
      <vt:lpstr>I/O设备分类：信息传输视角</vt:lpstr>
      <vt:lpstr>I/O设备分类：交互功能视角</vt:lpstr>
      <vt:lpstr>I/O设备分类：设备管理视角</vt:lpstr>
      <vt:lpstr>设备管理的目标</vt:lpstr>
      <vt:lpstr>设备管理的功能</vt:lpstr>
      <vt:lpstr>设备管理的实现层次</vt:lpstr>
      <vt:lpstr>设备控制器的功能</vt:lpstr>
      <vt:lpstr>设备控制器的组成示意</vt:lpstr>
      <vt:lpstr>I/O控制的DMA方式</vt:lpstr>
      <vt:lpstr>DMA的工作流程</vt:lpstr>
      <vt:lpstr>I/O缓冲区</vt:lpstr>
      <vt:lpstr>单缓冲技术</vt:lpstr>
      <vt:lpstr>双缓冲技术</vt:lpstr>
      <vt:lpstr>循环缓冲技术</vt:lpstr>
      <vt:lpstr>硬盘的物理结构</vt:lpstr>
      <vt:lpstr>硬盘内部结构</vt:lpstr>
      <vt:lpstr>磁盘结构</vt:lpstr>
      <vt:lpstr>磁盘读写数据的方式</vt:lpstr>
      <vt:lpstr>磁盘存取时间</vt:lpstr>
      <vt:lpstr>移臂调度及算法</vt:lpstr>
      <vt:lpstr>移臂调度的扫描算法</vt:lpstr>
      <vt:lpstr>移臂调度例子</vt:lpstr>
      <vt:lpstr>旋转调度</vt:lpstr>
      <vt:lpstr>优化分布</vt:lpstr>
      <vt:lpstr>幻灯片 67</vt:lpstr>
      <vt:lpstr>文件的概念</vt:lpstr>
      <vt:lpstr>幻灯片 69</vt:lpstr>
      <vt:lpstr> 文件系统的功能</vt:lpstr>
      <vt:lpstr> 文件系统的组成</vt:lpstr>
      <vt:lpstr> 文件系统的功能</vt:lpstr>
      <vt:lpstr>文件的存储：卷和块</vt:lpstr>
      <vt:lpstr>顺序存取存储设备的信息安排</vt:lpstr>
      <vt:lpstr>直接存取存储设备的信息安排</vt:lpstr>
      <vt:lpstr>逻辑文件</vt:lpstr>
      <vt:lpstr>幻灯片 77</vt:lpstr>
      <vt:lpstr>成组与分解的提出</vt:lpstr>
      <vt:lpstr>幻灯片 79</vt:lpstr>
      <vt:lpstr>幻灯片 80</vt:lpstr>
      <vt:lpstr>磁带例子</vt:lpstr>
      <vt:lpstr>成组与分解操作</vt:lpstr>
      <vt:lpstr>文件的物理结构</vt:lpstr>
      <vt:lpstr>顺序文件</vt:lpstr>
      <vt:lpstr>顺序文件的优缺点</vt:lpstr>
      <vt:lpstr>连接文件</vt:lpstr>
      <vt:lpstr>连接文件</vt:lpstr>
      <vt:lpstr>直接文件</vt:lpstr>
      <vt:lpstr>索引文件</vt:lpstr>
      <vt:lpstr>文件系统的分层结构</vt:lpstr>
      <vt:lpstr>文件目录</vt:lpstr>
      <vt:lpstr>树形目录结构</vt:lpstr>
      <vt:lpstr>树形目录结构</vt:lpstr>
      <vt:lpstr>辅存空间管理</vt:lpstr>
      <vt:lpstr>辅存空间的分配方式</vt:lpstr>
      <vt:lpstr>空闲块的管理：位示图</vt:lpstr>
      <vt:lpstr>位示图中盘块号与位示图行列号关系</vt:lpstr>
      <vt:lpstr>空闲块的管理：空闲块成组连接法</vt:lpstr>
      <vt:lpstr>幻灯片 99</vt:lpstr>
      <vt:lpstr>顺序程序设计</vt:lpstr>
      <vt:lpstr>顺序程序设计的特性</vt:lpstr>
      <vt:lpstr>进程的并发执行</vt:lpstr>
      <vt:lpstr>并发程序设计的引入例-顺序程序设计</vt:lpstr>
      <vt:lpstr>进程的并发执行</vt:lpstr>
      <vt:lpstr>并发程序设计的引入例-并发程序设计</vt:lpstr>
      <vt:lpstr>并发程序设计</vt:lpstr>
      <vt:lpstr>并发程序设计的特性</vt:lpstr>
      <vt:lpstr>进程互斥与进程同步</vt:lpstr>
      <vt:lpstr>互斥与临界区</vt:lpstr>
      <vt:lpstr>临界区管理的三个要求</vt:lpstr>
      <vt:lpstr>信号量的构思</vt:lpstr>
      <vt:lpstr>记录型信号量的定义</vt:lpstr>
      <vt:lpstr>P操作原语与V操作原语</vt:lpstr>
      <vt:lpstr>PV操作解决进程互斥问题框架</vt:lpstr>
      <vt:lpstr>PV操作例子</vt:lpstr>
      <vt:lpstr>PV操作例子</vt:lpstr>
      <vt:lpstr>死锁的产生</vt:lpstr>
      <vt:lpstr>死锁的定义</vt:lpstr>
      <vt:lpstr>死锁产生的四个必要条件</vt:lpstr>
      <vt:lpstr>死锁的防止</vt:lpstr>
      <vt:lpstr>银行家算法</vt:lpstr>
      <vt:lpstr>银行家算法(例)</vt:lpstr>
      <vt:lpstr>银行家算法(例)</vt:lpstr>
      <vt:lpstr>银行家算法的详细描述，大家可以看看这篇博文：https://www.cnblogs.com/wkfvawl/p/11929508.html</vt:lpstr>
      <vt:lpstr>死锁的检测</vt:lpstr>
      <vt:lpstr>死锁的检测</vt:lpstr>
      <vt:lpstr>死锁的检测</vt:lpstr>
      <vt:lpstr>死锁的检测</vt:lpstr>
      <vt:lpstr>死锁检测的数据结构</vt:lpstr>
      <vt:lpstr>死锁检测的算法</vt:lpstr>
      <vt:lpstr>死锁检测后的解决办法</vt:lpstr>
      <vt:lpstr>幻灯片 132</vt:lpstr>
    </vt:vector>
  </TitlesOfParts>
  <Company>Microsoft Corporation</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王勇</dc:creator>
  <cp:lastModifiedBy>user</cp:lastModifiedBy>
  <cp:revision>311</cp:revision>
  <dcterms:created xsi:type="dcterms:W3CDTF">2007-06-28T01:34:56Z</dcterms:created>
  <dcterms:modified xsi:type="dcterms:W3CDTF">2022-11-23T04:20:56Z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