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5" r:id="rId3"/>
    <p:sldId id="311" r:id="rId4"/>
    <p:sldId id="314" r:id="rId5"/>
    <p:sldId id="312" r:id="rId6"/>
    <p:sldId id="310" r:id="rId7"/>
    <p:sldId id="259" r:id="rId8"/>
    <p:sldId id="258" r:id="rId9"/>
    <p:sldId id="307" r:id="rId10"/>
    <p:sldId id="308" r:id="rId11"/>
    <p:sldId id="262" r:id="rId12"/>
    <p:sldId id="261" r:id="rId13"/>
    <p:sldId id="305" r:id="rId14"/>
    <p:sldId id="297" r:id="rId15"/>
    <p:sldId id="298" r:id="rId16"/>
    <p:sldId id="260" r:id="rId17"/>
    <p:sldId id="265" r:id="rId18"/>
    <p:sldId id="316" r:id="rId19"/>
    <p:sldId id="266" r:id="rId20"/>
    <p:sldId id="267" r:id="rId21"/>
    <p:sldId id="268" r:id="rId22"/>
    <p:sldId id="269" r:id="rId23"/>
    <p:sldId id="270" r:id="rId24"/>
    <p:sldId id="272" r:id="rId25"/>
    <p:sldId id="273" r:id="rId26"/>
    <p:sldId id="317" r:id="rId27"/>
    <p:sldId id="318" r:id="rId28"/>
    <p:sldId id="274" r:id="rId29"/>
    <p:sldId id="271" r:id="rId30"/>
    <p:sldId id="275" r:id="rId31"/>
    <p:sldId id="276" r:id="rId32"/>
    <p:sldId id="277" r:id="rId33"/>
    <p:sldId id="278" r:id="rId34"/>
    <p:sldId id="280" r:id="rId35"/>
    <p:sldId id="281" r:id="rId36"/>
    <p:sldId id="282" r:id="rId37"/>
    <p:sldId id="283" r:id="rId38"/>
    <p:sldId id="284" r:id="rId39"/>
    <p:sldId id="319" r:id="rId40"/>
    <p:sldId id="285" r:id="rId41"/>
    <p:sldId id="309" r:id="rId42"/>
    <p:sldId id="286" r:id="rId43"/>
    <p:sldId id="287" r:id="rId44"/>
    <p:sldId id="320" r:id="rId45"/>
    <p:sldId id="288" r:id="rId46"/>
    <p:sldId id="321" r:id="rId47"/>
    <p:sldId id="289" r:id="rId48"/>
    <p:sldId id="290" r:id="rId49"/>
    <p:sldId id="322" r:id="rId50"/>
    <p:sldId id="291" r:id="rId51"/>
    <p:sldId id="292" r:id="rId52"/>
    <p:sldId id="293" r:id="rId53"/>
    <p:sldId id="323" r:id="rId54"/>
    <p:sldId id="294" r:id="rId55"/>
    <p:sldId id="295" r:id="rId56"/>
    <p:sldId id="296" r:id="rId57"/>
    <p:sldId id="299" r:id="rId58"/>
    <p:sldId id="324" r:id="rId59"/>
    <p:sldId id="303" r:id="rId60"/>
    <p:sldId id="325" r:id="rId61"/>
    <p:sldId id="300" r:id="rId62"/>
    <p:sldId id="301" r:id="rId63"/>
    <p:sldId id="302" r:id="rId64"/>
    <p:sldId id="304" r:id="rId65"/>
    <p:sldId id="326" r:id="rId66"/>
    <p:sldId id="313" r:id="rId67"/>
    <p:sldId id="327" r:id="rId68"/>
    <p:sldId id="328"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344AAE7-43AB-4E1E-BD8E-F343183B24DE}" type="datetimeFigureOut">
              <a:rPr lang="zh-CN" altLang="en-US" smtClean="0"/>
              <a:pPr/>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7D77E2-6A0C-4B6C-B01C-114F4FA32DC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344AAE7-43AB-4E1E-BD8E-F343183B24DE}" type="datetimeFigureOut">
              <a:rPr lang="zh-CN" altLang="en-US" smtClean="0"/>
              <a:pPr/>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7D77E2-6A0C-4B6C-B01C-114F4FA32DC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344AAE7-43AB-4E1E-BD8E-F343183B24DE}" type="datetimeFigureOut">
              <a:rPr lang="zh-CN" altLang="en-US" smtClean="0"/>
              <a:pPr/>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7D77E2-6A0C-4B6C-B01C-114F4FA32DC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344AAE7-43AB-4E1E-BD8E-F343183B24DE}" type="datetimeFigureOut">
              <a:rPr lang="zh-CN" altLang="en-US" smtClean="0"/>
              <a:pPr/>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7D77E2-6A0C-4B6C-B01C-114F4FA32DC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344AAE7-43AB-4E1E-BD8E-F343183B24DE}" type="datetimeFigureOut">
              <a:rPr lang="zh-CN" altLang="en-US" smtClean="0"/>
              <a:pPr/>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7D77E2-6A0C-4B6C-B01C-114F4FA32DC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AAE7-43AB-4E1E-BD8E-F343183B24DE}" type="datetimeFigureOut">
              <a:rPr lang="zh-CN" altLang="en-US" smtClean="0"/>
              <a:pPr/>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7D77E2-6A0C-4B6C-B01C-114F4FA32DC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344AAE7-43AB-4E1E-BD8E-F343183B24DE}" type="datetimeFigureOut">
              <a:rPr lang="zh-CN" altLang="en-US" smtClean="0"/>
              <a:pPr/>
              <a:t>2022/9/8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7D77E2-6A0C-4B6C-B01C-114F4FA32DC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344AAE7-43AB-4E1E-BD8E-F343183B24DE}" type="datetimeFigureOut">
              <a:rPr lang="zh-CN" altLang="en-US" smtClean="0"/>
              <a:pPr/>
              <a:t>2022/9/8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7D77E2-6A0C-4B6C-B01C-114F4FA32DC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44AAE7-43AB-4E1E-BD8E-F343183B24DE}" type="datetimeFigureOut">
              <a:rPr lang="zh-CN" altLang="en-US" smtClean="0"/>
              <a:pPr/>
              <a:t>2022/9/8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7D77E2-6A0C-4B6C-B01C-114F4FA32DC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44AAE7-43AB-4E1E-BD8E-F343183B24DE}" type="datetimeFigureOut">
              <a:rPr lang="zh-CN" altLang="en-US" smtClean="0"/>
              <a:pPr/>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7D77E2-6A0C-4B6C-B01C-114F4FA32DC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44AAE7-43AB-4E1E-BD8E-F343183B24DE}" type="datetimeFigureOut">
              <a:rPr lang="zh-CN" altLang="en-US" smtClean="0"/>
              <a:pPr/>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7D77E2-6A0C-4B6C-B01C-114F4FA32DC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4AAE7-43AB-4E1E-BD8E-F343183B24DE}" type="datetimeFigureOut">
              <a:rPr lang="zh-CN" altLang="en-US" smtClean="0"/>
              <a:pPr/>
              <a:t>2022/9/8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D77E2-6A0C-4B6C-B01C-114F4FA32DC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37" name="Line 21"/>
          <p:cNvSpPr>
            <a:spLocks noChangeShapeType="1"/>
          </p:cNvSpPr>
          <p:nvPr/>
        </p:nvSpPr>
        <p:spPr bwMode="auto">
          <a:xfrm>
            <a:off x="209550" y="815975"/>
            <a:ext cx="8726488"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69888" y="382588"/>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zh-CN" altLang="en-US" sz="2000" b="1">
                <a:solidFill>
                  <a:schemeClr val="tx2"/>
                </a:solidFill>
                <a:latin typeface="楷体" pitchFamily="49" charset="-122"/>
                <a:ea typeface="楷体" pitchFamily="49" charset="-122"/>
              </a:rPr>
              <a:t>第四章  存储管理</a:t>
            </a:r>
          </a:p>
        </p:txBody>
      </p:sp>
      <p:sp>
        <p:nvSpPr>
          <p:cNvPr id="34839" name="Rectangle 23"/>
          <p:cNvSpPr>
            <a:spLocks noChangeArrowheads="1"/>
          </p:cNvSpPr>
          <p:nvPr/>
        </p:nvSpPr>
        <p:spPr bwMode="auto">
          <a:xfrm>
            <a:off x="-1588" y="6042025"/>
            <a:ext cx="9145588" cy="390525"/>
          </a:xfrm>
          <a:prstGeom prst="rect">
            <a:avLst/>
          </a:prstGeom>
          <a:solidFill>
            <a:srgbClr val="FF0000"/>
          </a:solidFill>
          <a:ln w="9525">
            <a:noFill/>
            <a:miter lim="800000"/>
            <a:headEnd/>
            <a:tailEnd/>
          </a:ln>
        </p:spPr>
        <p:txBody>
          <a:bodyPr wrap="none" lIns="82095" tIns="41047" rIns="82095" bIns="41047" anchor="ctr"/>
          <a:lstStyle/>
          <a:p>
            <a:pPr algn="ctr" defTabSz="912813"/>
            <a:endParaRPr lang="zh-CN" altLang="zh-CN" sz="1400">
              <a:solidFill>
                <a:schemeClr val="bg1"/>
              </a:solidFill>
              <a:latin typeface="方正黄草简体" pitchFamily="2" charset="-122"/>
              <a:ea typeface="黑体" pitchFamily="49" charset="-122"/>
            </a:endParaRPr>
          </a:p>
        </p:txBody>
      </p:sp>
      <p:sp>
        <p:nvSpPr>
          <p:cNvPr id="34840" name="Line 24"/>
          <p:cNvSpPr>
            <a:spLocks noChangeShapeType="1"/>
          </p:cNvSpPr>
          <p:nvPr/>
        </p:nvSpPr>
        <p:spPr bwMode="auto">
          <a:xfrm>
            <a:off x="0" y="6461125"/>
            <a:ext cx="9144000" cy="0"/>
          </a:xfrm>
          <a:prstGeom prst="line">
            <a:avLst/>
          </a:prstGeom>
          <a:noFill/>
          <a:ln w="19050">
            <a:solidFill>
              <a:srgbClr val="FF0000"/>
            </a:solidFill>
            <a:round/>
            <a:headEnd/>
            <a:tailEnd/>
          </a:ln>
        </p:spPr>
        <p:txBody>
          <a:bodyPr/>
          <a:lstStyle/>
          <a:p>
            <a:endParaRPr lang="zh-CN" altLang="en-US"/>
          </a:p>
        </p:txBody>
      </p:sp>
      <p:sp>
        <p:nvSpPr>
          <p:cNvPr id="34841" name="Line 25"/>
          <p:cNvSpPr>
            <a:spLocks noChangeShapeType="1"/>
          </p:cNvSpPr>
          <p:nvPr/>
        </p:nvSpPr>
        <p:spPr bwMode="auto">
          <a:xfrm>
            <a:off x="0" y="6013450"/>
            <a:ext cx="9144000"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45263" y="263525"/>
            <a:ext cx="2351087" cy="461963"/>
          </a:xfrm>
          <a:prstGeom prst="rect">
            <a:avLst/>
          </a:prstGeom>
          <a:noFill/>
          <a:ln w="9525">
            <a:noFill/>
            <a:miter lim="800000"/>
            <a:headEnd/>
            <a:tailEnd/>
          </a:ln>
        </p:spPr>
      </p:pic>
      <p:sp>
        <p:nvSpPr>
          <p:cNvPr id="3080" name="TextBox 8"/>
          <p:cNvSpPr txBox="1">
            <a:spLocks noChangeArrowheads="1"/>
          </p:cNvSpPr>
          <p:nvPr/>
        </p:nvSpPr>
        <p:spPr bwMode="auto">
          <a:xfrm>
            <a:off x="684213" y="981075"/>
            <a:ext cx="7958137" cy="631825"/>
          </a:xfrm>
          <a:prstGeom prst="rect">
            <a:avLst/>
          </a:prstGeom>
          <a:noFill/>
          <a:ln w="9525">
            <a:noFill/>
            <a:miter lim="800000"/>
            <a:headEnd/>
            <a:tailEnd/>
          </a:ln>
        </p:spPr>
        <p:txBody>
          <a:bodyPr lIns="82095" tIns="41047" rIns="82095" bIns="41047">
            <a:spAutoFit/>
          </a:bodyPr>
          <a:lstStyle/>
          <a:p>
            <a:pPr algn="ctr" defTabSz="820738">
              <a:spcBef>
                <a:spcPct val="50000"/>
              </a:spcBef>
            </a:pPr>
            <a:r>
              <a:rPr lang="zh-CN" altLang="en-US" sz="3600" b="1">
                <a:solidFill>
                  <a:srgbClr val="000000"/>
                </a:solidFill>
                <a:latin typeface="方正黄草简体" pitchFamily="2" charset="-122"/>
                <a:ea typeface="方正黄草简体" pitchFamily="2" charset="-122"/>
              </a:rPr>
              <a:t>第四章 存储管理</a:t>
            </a:r>
          </a:p>
        </p:txBody>
      </p:sp>
      <p:sp>
        <p:nvSpPr>
          <p:cNvPr id="11" name="TextBox 10"/>
          <p:cNvSpPr txBox="1">
            <a:spLocks noChangeArrowheads="1"/>
          </p:cNvSpPr>
          <p:nvPr/>
        </p:nvSpPr>
        <p:spPr bwMode="auto">
          <a:xfrm>
            <a:off x="684213" y="1916113"/>
            <a:ext cx="7958137" cy="3654425"/>
          </a:xfrm>
          <a:prstGeom prst="rect">
            <a:avLst/>
          </a:prstGeom>
          <a:noFill/>
          <a:ln w="9525">
            <a:noFill/>
            <a:miter lim="800000"/>
            <a:headEnd/>
            <a:tailEnd/>
          </a:ln>
        </p:spPr>
        <p:txBody>
          <a:bodyPr lIns="82095" tIns="41047" rIns="82095" bIns="41047">
            <a:spAutoFit/>
          </a:bodyPr>
          <a:lstStyle/>
          <a:p>
            <a:pPr defTabSz="820738">
              <a:lnSpc>
                <a:spcPct val="130000"/>
              </a:lnSpc>
            </a:pPr>
            <a:r>
              <a:rPr lang="en-US" altLang="zh-CN" sz="3600" b="1"/>
              <a:t>4.1 </a:t>
            </a:r>
            <a:r>
              <a:rPr lang="zh-CN" altLang="en-US" sz="3600" b="1"/>
              <a:t>存储器工作原理</a:t>
            </a:r>
          </a:p>
          <a:p>
            <a:pPr defTabSz="820738">
              <a:lnSpc>
                <a:spcPct val="130000"/>
              </a:lnSpc>
            </a:pPr>
            <a:r>
              <a:rPr lang="en-US" altLang="zh-CN" sz="3600" b="1"/>
              <a:t>4.2 </a:t>
            </a:r>
            <a:r>
              <a:rPr lang="zh-CN" altLang="en-US" sz="3600" b="1"/>
              <a:t>连续存储管理</a:t>
            </a:r>
          </a:p>
          <a:p>
            <a:pPr defTabSz="820738">
              <a:lnSpc>
                <a:spcPct val="130000"/>
              </a:lnSpc>
            </a:pPr>
            <a:r>
              <a:rPr lang="en-US" altLang="zh-CN" sz="3600" b="1"/>
              <a:t>4.3 </a:t>
            </a:r>
            <a:r>
              <a:rPr lang="zh-CN" altLang="en-US" sz="3600" b="1"/>
              <a:t>分页存储管理</a:t>
            </a:r>
          </a:p>
          <a:p>
            <a:pPr defTabSz="820738">
              <a:lnSpc>
                <a:spcPct val="130000"/>
              </a:lnSpc>
            </a:pPr>
            <a:r>
              <a:rPr lang="en-US" altLang="zh-CN" sz="3600" b="1"/>
              <a:t>4.4 </a:t>
            </a:r>
            <a:r>
              <a:rPr lang="zh-CN" altLang="en-US" sz="3600" b="1"/>
              <a:t>分段存储管理 </a:t>
            </a:r>
          </a:p>
          <a:p>
            <a:pPr defTabSz="820738">
              <a:lnSpc>
                <a:spcPct val="130000"/>
              </a:lnSpc>
            </a:pPr>
            <a:r>
              <a:rPr lang="en-US" altLang="zh-CN" sz="3600" b="1"/>
              <a:t>4.5 </a:t>
            </a:r>
            <a:r>
              <a:rPr lang="zh-CN" altLang="en-US" sz="3600" b="1"/>
              <a:t>虚拟存储管理</a:t>
            </a:r>
          </a:p>
        </p:txBody>
      </p:sp>
      <p:sp>
        <p:nvSpPr>
          <p:cNvPr id="2" name="Rectangle 22"/>
          <p:cNvSpPr>
            <a:spLocks noChangeArrowheads="1"/>
          </p:cNvSpPr>
          <p:nvPr/>
        </p:nvSpPr>
        <p:spPr bwMode="auto">
          <a:xfrm>
            <a:off x="341313" y="3794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zh-CN" altLang="en-US" sz="2000" b="1">
                <a:solidFill>
                  <a:schemeClr val="tx2"/>
                </a:solidFill>
                <a:latin typeface="楷体" pitchFamily="49" charset="-122"/>
                <a:ea typeface="楷体" pitchFamily="49" charset="-122"/>
              </a:rPr>
              <a:t>第四章  存储管理</a:t>
            </a:r>
          </a:p>
        </p:txBody>
      </p:sp>
      <p:sp>
        <p:nvSpPr>
          <p:cNvPr id="3"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4" name="Rectangle 22"/>
          <p:cNvSpPr>
            <a:spLocks noChangeArrowheads="1"/>
          </p:cNvSpPr>
          <p:nvPr/>
        </p:nvSpPr>
        <p:spPr bwMode="auto">
          <a:xfrm>
            <a:off x="311150" y="400050"/>
            <a:ext cx="5281613" cy="309563"/>
          </a:xfrm>
          <a:prstGeom prst="rect">
            <a:avLst/>
          </a:prstGeom>
          <a:solidFill>
            <a:schemeClr val="bg1"/>
          </a:solidFill>
          <a:ln w="9525">
            <a:noFill/>
            <a:miter lim="800000"/>
            <a:headEnd/>
            <a:tailEnd/>
          </a:ln>
        </p:spPr>
        <p:txBody>
          <a:bodyPr wrap="none" lIns="82095" tIns="41047" rIns="82095" bIns="41047" anchor="ctr"/>
          <a:lstStyle/>
          <a:p>
            <a:pPr defTabSz="912813"/>
            <a:r>
              <a:rPr lang="zh-CN" altLang="en-US" sz="2000" b="1">
                <a:solidFill>
                  <a:schemeClr val="tx2"/>
                </a:solidFill>
                <a:latin typeface="楷体" pitchFamily="49" charset="-122"/>
                <a:ea typeface="楷体" pitchFamily="49" charset="-122"/>
              </a:rPr>
              <a:t>第四章  存储管理</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3842" name="表格 163841"/>
          <p:cNvGraphicFramePr>
            <a:graphicFrameLocks noGrp="1"/>
          </p:cNvGraphicFramePr>
          <p:nvPr/>
        </p:nvGraphicFramePr>
        <p:xfrm>
          <a:off x="838200" y="1219200"/>
          <a:ext cx="24384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0" i="0" u="none" strike="noStrike" cap="none" normalizeH="0" baseline="0">
                          <a:ln>
                            <a:noFill/>
                          </a:ln>
                          <a:solidFill>
                            <a:schemeClr val="tx1"/>
                          </a:solidFill>
                          <a:effectLst/>
                          <a:latin typeface="Arial" pitchFamily="34" charset="0"/>
                          <a:ea typeface="方正姚体" pitchFamily="2" charset="-122"/>
                        </a:rPr>
                        <a:t>下限寄存器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6699"/>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方正姚体" pitchFamily="2" charset="-122"/>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6699"/>
                        </a:gs>
                        <a:gs pos="100000">
                          <a:schemeClr val="bg1"/>
                        </a:gs>
                      </a:gsLst>
                      <a:lin ang="5400000" scaled="1"/>
                    </a:gradFill>
                  </a:tcPr>
                </a:tc>
                <a:extLst>
                  <a:ext uri="{0D108BD9-81ED-4DB2-BD59-A6C34878D82A}">
                    <a16:rowId xmlns:a16="http://schemas.microsoft.com/office/drawing/2014/main" val="10000"/>
                  </a:ext>
                </a:extLst>
              </a:tr>
            </a:tbl>
          </a:graphicData>
        </a:graphic>
      </p:graphicFrame>
      <p:graphicFrame>
        <p:nvGraphicFramePr>
          <p:cNvPr id="163850" name="表格 163849"/>
          <p:cNvGraphicFramePr>
            <a:graphicFrameLocks noGrp="1"/>
          </p:cNvGraphicFramePr>
          <p:nvPr/>
        </p:nvGraphicFramePr>
        <p:xfrm>
          <a:off x="838200" y="1905000"/>
          <a:ext cx="24384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0" i="0" u="none" strike="noStrike" cap="none" normalizeH="0" baseline="0">
                          <a:ln>
                            <a:noFill/>
                          </a:ln>
                          <a:solidFill>
                            <a:schemeClr val="tx1"/>
                          </a:solidFill>
                          <a:effectLst/>
                          <a:latin typeface="Arial" pitchFamily="34" charset="0"/>
                          <a:ea typeface="方正姚体" pitchFamily="2" charset="-122"/>
                        </a:rPr>
                        <a:t>上限寄存器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FF6699"/>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方正姚体" pitchFamily="2" charset="-122"/>
                        </a:rPr>
                        <a:t>3500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FF6699"/>
                        </a:gs>
                      </a:gsLst>
                      <a:lin ang="5400000" scaled="1"/>
                    </a:gradFill>
                  </a:tcPr>
                </a:tc>
                <a:extLst>
                  <a:ext uri="{0D108BD9-81ED-4DB2-BD59-A6C34878D82A}">
                    <a16:rowId xmlns:a16="http://schemas.microsoft.com/office/drawing/2014/main" val="10000"/>
                  </a:ext>
                </a:extLst>
              </a:tr>
            </a:tbl>
          </a:graphicData>
        </a:graphic>
      </p:graphicFrame>
      <p:graphicFrame>
        <p:nvGraphicFramePr>
          <p:cNvPr id="163858" name="表格 163857"/>
          <p:cNvGraphicFramePr>
            <a:graphicFrameLocks noGrp="1"/>
          </p:cNvGraphicFramePr>
          <p:nvPr/>
        </p:nvGraphicFramePr>
        <p:xfrm>
          <a:off x="914400" y="3352800"/>
          <a:ext cx="24384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0" i="0" u="none" strike="noStrike" cap="none" normalizeH="0" baseline="0">
                          <a:ln>
                            <a:noFill/>
                          </a:ln>
                          <a:solidFill>
                            <a:schemeClr val="tx1"/>
                          </a:solidFill>
                          <a:effectLst/>
                          <a:latin typeface="Arial" pitchFamily="34" charset="0"/>
                          <a:ea typeface="方正姚体" pitchFamily="2" charset="-122"/>
                        </a:rPr>
                        <a:t>基址寄存器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33CC33"/>
                        </a:gs>
                        <a:gs pos="100000">
                          <a:schemeClr val="bg1"/>
                        </a:gs>
                      </a:gsLst>
                      <a:lin ang="27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方正姚体" pitchFamily="2" charset="-122"/>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33CC33"/>
                        </a:gs>
                        <a:gs pos="100000">
                          <a:schemeClr val="bg1"/>
                        </a:gs>
                      </a:gsLst>
                      <a:lin ang="2700000" scaled="1"/>
                    </a:gradFill>
                  </a:tcPr>
                </a:tc>
                <a:extLst>
                  <a:ext uri="{0D108BD9-81ED-4DB2-BD59-A6C34878D82A}">
                    <a16:rowId xmlns:a16="http://schemas.microsoft.com/office/drawing/2014/main" val="10000"/>
                  </a:ext>
                </a:extLst>
              </a:tr>
            </a:tbl>
          </a:graphicData>
        </a:graphic>
      </p:graphicFrame>
      <p:graphicFrame>
        <p:nvGraphicFramePr>
          <p:cNvPr id="163866" name="表格 163865"/>
          <p:cNvGraphicFramePr>
            <a:graphicFrameLocks noGrp="1"/>
          </p:cNvGraphicFramePr>
          <p:nvPr/>
        </p:nvGraphicFramePr>
        <p:xfrm>
          <a:off x="914400" y="4038600"/>
          <a:ext cx="24384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0" i="0" u="none" strike="noStrike" cap="none" normalizeH="0" baseline="0">
                          <a:ln>
                            <a:noFill/>
                          </a:ln>
                          <a:solidFill>
                            <a:schemeClr val="tx1"/>
                          </a:solidFill>
                          <a:effectLst/>
                          <a:latin typeface="Arial" pitchFamily="34" charset="0"/>
                          <a:ea typeface="方正姚体" pitchFamily="2" charset="-122"/>
                        </a:rPr>
                        <a:t>限长寄存器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45C527"/>
                        </a:gs>
                        <a:gs pos="50000">
                          <a:schemeClr val="bg1"/>
                        </a:gs>
                        <a:gs pos="100000">
                          <a:srgbClr val="45C527"/>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方正姚体" pitchFamily="2" charset="-122"/>
                        </a:rPr>
                        <a:t>1500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45C527"/>
                        </a:gs>
                        <a:gs pos="50000">
                          <a:schemeClr val="bg1"/>
                        </a:gs>
                        <a:gs pos="100000">
                          <a:srgbClr val="45C527"/>
                        </a:gs>
                      </a:gsLst>
                      <a:lin ang="5400000" scaled="1"/>
                    </a:gradFill>
                  </a:tcPr>
                </a:tc>
                <a:extLst>
                  <a:ext uri="{0D108BD9-81ED-4DB2-BD59-A6C34878D82A}">
                    <a16:rowId xmlns:a16="http://schemas.microsoft.com/office/drawing/2014/main" val="10000"/>
                  </a:ext>
                </a:extLst>
              </a:tr>
            </a:tbl>
          </a:graphicData>
        </a:graphic>
      </p:graphicFrame>
      <p:graphicFrame>
        <p:nvGraphicFramePr>
          <p:cNvPr id="163874" name="表格 163873"/>
          <p:cNvGraphicFramePr>
            <a:graphicFrameLocks noGrp="1"/>
          </p:cNvGraphicFramePr>
          <p:nvPr/>
        </p:nvGraphicFramePr>
        <p:xfrm>
          <a:off x="3733800" y="1143000"/>
          <a:ext cx="5181600" cy="1584960"/>
        </p:xfrm>
        <a:graphic>
          <a:graphicData uri="http://schemas.openxmlformats.org/drawingml/2006/table">
            <a:tbl>
              <a:tblPr/>
              <a:tblGrid>
                <a:gridCol w="9144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0" i="0" u="none" strike="noStrike" cap="none" normalizeH="0" baseline="0">
                          <a:ln>
                            <a:noFill/>
                          </a:ln>
                          <a:solidFill>
                            <a:schemeClr val="tx1"/>
                          </a:solidFill>
                          <a:effectLst/>
                          <a:latin typeface="Arial" pitchFamily="34" charset="0"/>
                          <a:ea typeface="华文中宋" pitchFamily="2" charset="-122"/>
                        </a:rPr>
                        <a:t>进程</a:t>
                      </a:r>
                      <a:r>
                        <a:rPr kumimoji="0" lang="en-US" altLang="zh-CN" sz="2000" b="0" i="0" u="none" strike="noStrike" cap="none" normalizeH="0" baseline="0">
                          <a:ln>
                            <a:noFill/>
                          </a:ln>
                          <a:solidFill>
                            <a:schemeClr val="tx1"/>
                          </a:solidFill>
                          <a:effectLst/>
                          <a:latin typeface="Arial" pitchFamily="34" charset="0"/>
                          <a:ea typeface="华文中宋" pitchFamily="2" charset="-122"/>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0" i="0" u="none" strike="noStrike" cap="none" normalizeH="0" baseline="0">
                          <a:ln>
                            <a:noFill/>
                          </a:ln>
                          <a:solidFill>
                            <a:schemeClr val="tx1"/>
                          </a:solidFill>
                          <a:effectLst/>
                          <a:latin typeface="Arial" pitchFamily="34" charset="0"/>
                          <a:ea typeface="华文中宋" pitchFamily="2" charset="-122"/>
                        </a:rPr>
                        <a:t>下限</a:t>
                      </a:r>
                      <a:r>
                        <a:rPr kumimoji="0" lang="en-US" altLang="zh-CN" sz="2000" b="0" i="0" u="none" strike="noStrike" cap="none" normalizeH="0" baseline="0">
                          <a:ln>
                            <a:noFill/>
                          </a:ln>
                          <a:solidFill>
                            <a:schemeClr val="tx1"/>
                          </a:solidFill>
                          <a:effectLst/>
                          <a:latin typeface="Arial" pitchFamily="34" charset="0"/>
                          <a:ea typeface="华文中宋" pitchFamily="2" charset="-122"/>
                        </a:rPr>
                        <a:t>+</a:t>
                      </a:r>
                      <a:r>
                        <a:rPr kumimoji="0" lang="zh-CN" altLang="en-US" sz="2000" b="0" i="0" u="none" strike="noStrike" cap="none" normalizeH="0" baseline="0">
                          <a:ln>
                            <a:noFill/>
                          </a:ln>
                          <a:solidFill>
                            <a:schemeClr val="tx1"/>
                          </a:solidFill>
                          <a:effectLst/>
                          <a:latin typeface="Arial" pitchFamily="34" charset="0"/>
                          <a:ea typeface="华文中宋" pitchFamily="2" charset="-122"/>
                        </a:rPr>
                        <a:t>上限寄存器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000" b="0" i="0" u="none" strike="noStrike" cap="none" normalizeH="0" baseline="0">
                          <a:ln>
                            <a:noFill/>
                          </a:ln>
                          <a:solidFill>
                            <a:schemeClr val="tx1"/>
                          </a:solidFill>
                          <a:effectLst/>
                          <a:latin typeface="Arial" pitchFamily="34" charset="0"/>
                          <a:ea typeface="华文中宋" pitchFamily="2" charset="-122"/>
                        </a:rPr>
                        <a:t>基址</a:t>
                      </a:r>
                      <a:r>
                        <a:rPr kumimoji="0" lang="en-US" altLang="zh-CN" sz="2000" b="0" i="0" u="none" strike="noStrike" cap="none" normalizeH="0" baseline="0">
                          <a:ln>
                            <a:noFill/>
                          </a:ln>
                          <a:solidFill>
                            <a:schemeClr val="tx1"/>
                          </a:solidFill>
                          <a:effectLst/>
                          <a:latin typeface="Arial" pitchFamily="34" charset="0"/>
                          <a:ea typeface="华文中宋" pitchFamily="2" charset="-122"/>
                        </a:rPr>
                        <a:t>+</a:t>
                      </a:r>
                      <a:r>
                        <a:rPr kumimoji="0" lang="zh-CN" altLang="en-US" sz="2000" b="0" i="0" u="none" strike="noStrike" cap="none" normalizeH="0" baseline="0">
                          <a:ln>
                            <a:noFill/>
                          </a:ln>
                          <a:solidFill>
                            <a:schemeClr val="tx1"/>
                          </a:solidFill>
                          <a:effectLst/>
                          <a:latin typeface="Arial" pitchFamily="34" charset="0"/>
                          <a:ea typeface="华文中宋" pitchFamily="2" charset="-122"/>
                        </a:rPr>
                        <a:t>限长寄存器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extLst>
                  <a:ext uri="{0D108BD9-81ED-4DB2-BD59-A6C34878D82A}">
                    <a16:rowId xmlns:a16="http://schemas.microsoft.com/office/drawing/2014/main" val="10000"/>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华文中宋" pitchFamily="2" charset="-122"/>
                        </a:rPr>
                        <a:t>1000+1999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华文中宋" pitchFamily="2" charset="-122"/>
                        </a:rPr>
                        <a:t>1000+999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华文中宋"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华文中宋" pitchFamily="2" charset="-122"/>
                        </a:rPr>
                        <a:t>2000+3500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华文中宋" pitchFamily="2" charset="-122"/>
                        </a:rPr>
                        <a:t>2000+1500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华文中宋"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华文中宋" pitchFamily="2" charset="-122"/>
                        </a:rPr>
                        <a:t>4000+5000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000" b="0" i="0" u="none" strike="noStrike" cap="none" normalizeH="0" baseline="0">
                          <a:ln>
                            <a:noFill/>
                          </a:ln>
                          <a:solidFill>
                            <a:schemeClr val="tx1"/>
                          </a:solidFill>
                          <a:effectLst/>
                          <a:latin typeface="Arial" pitchFamily="34" charset="0"/>
                          <a:ea typeface="华文中宋" pitchFamily="2" charset="-122"/>
                        </a:rPr>
                        <a:t>4000+1000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CCFF"/>
                        </a:gs>
                        <a:gs pos="50000">
                          <a:schemeClr val="bg1"/>
                        </a:gs>
                        <a:gs pos="100000">
                          <a:srgbClr val="00CCFF"/>
                        </a:gs>
                      </a:gsLst>
                      <a:lin ang="18900000" scaled="1"/>
                    </a:gradFill>
                  </a:tcPr>
                </a:tc>
                <a:extLst>
                  <a:ext uri="{0D108BD9-81ED-4DB2-BD59-A6C34878D82A}">
                    <a16:rowId xmlns:a16="http://schemas.microsoft.com/office/drawing/2014/main" val="10003"/>
                  </a:ext>
                </a:extLst>
              </a:tr>
            </a:tbl>
          </a:graphicData>
        </a:graphic>
      </p:graphicFrame>
      <p:graphicFrame>
        <p:nvGraphicFramePr>
          <p:cNvPr id="163896" name="表格 163895"/>
          <p:cNvGraphicFramePr>
            <a:graphicFrameLocks noGrp="1"/>
          </p:cNvGraphicFramePr>
          <p:nvPr/>
        </p:nvGraphicFramePr>
        <p:xfrm>
          <a:off x="5410200" y="2701925"/>
          <a:ext cx="2667000" cy="3746501"/>
        </p:xfrm>
        <a:graphic>
          <a:graphicData uri="http://schemas.openxmlformats.org/drawingml/2006/table">
            <a:tbl>
              <a:tblPr/>
              <a:tblGrid>
                <a:gridCol w="2667000">
                  <a:extLst>
                    <a:ext uri="{9D8B030D-6E8A-4147-A177-3AD203B41FA5}">
                      <a16:colId xmlns:a16="http://schemas.microsoft.com/office/drawing/2014/main" val="20000"/>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800" b="0" i="0" u="none" strike="noStrike" cap="none" normalizeH="0" baseline="0">
                          <a:ln>
                            <a:noFill/>
                          </a:ln>
                          <a:solidFill>
                            <a:srgbClr val="6600CC"/>
                          </a:solidFill>
                          <a:effectLst/>
                          <a:latin typeface="Arial" pitchFamily="34" charset="0"/>
                          <a:ea typeface="隶书" pitchFamily="49" charset="-122"/>
                        </a:rPr>
                        <a:t>内存映像</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进程</a:t>
                      </a:r>
                      <a:r>
                        <a:rPr kumimoji="0" lang="en-US" altLang="zh-CN" sz="2800" b="1"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2"/>
                  </a:ext>
                </a:extLst>
              </a:tr>
              <a:tr h="808038">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进程</a:t>
                      </a:r>
                      <a:r>
                        <a:rPr kumimoji="0" lang="en-US" altLang="zh-CN" sz="2800" b="1" i="0" u="none" strike="noStrike" cap="none" normalizeH="0" baseline="0">
                          <a:ln>
                            <a:noFill/>
                          </a:ln>
                          <a:solidFill>
                            <a:schemeClr val="tx1"/>
                          </a:solidFill>
                          <a:effectLst/>
                          <a:latin typeface="Arial" pitchFamily="34" charset="0"/>
                          <a:ea typeface="宋体" pitchFamily="2" charset="-122"/>
                        </a:rPr>
                        <a:t>2</a:t>
                      </a:r>
                    </a:p>
                  </a:txBody>
                  <a:tcPr marT="190500" marB="1905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3"/>
                  </a:ext>
                </a:extLst>
              </a:tr>
              <a:tr h="347663">
                <a:tc>
                  <a:txBody>
                    <a:bodyPr/>
                    <a:lstStyle/>
                    <a:p>
                      <a:pPr marL="0" marR="0" lvl="0" indent="0" algn="ctr" defTabSz="914400" rtl="0" eaLnBrk="1" fontAlgn="base" latinLnBrk="0" hangingPunct="1">
                        <a:lnSpc>
                          <a:spcPct val="75000"/>
                        </a:lnSpc>
                        <a:spcBef>
                          <a:spcPct val="0"/>
                        </a:spcBef>
                        <a:spcAft>
                          <a:spcPct val="0"/>
                        </a:spcAft>
                        <a:buClrTx/>
                        <a:buSzTx/>
                        <a:buFont typeface="Symbol" pitchFamily="18" charset="2"/>
                        <a:buNone/>
                        <a:tabLst/>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800" b="1" i="0" u="none" strike="noStrike" cap="none" normalizeH="0" baseline="0">
                          <a:ln>
                            <a:noFill/>
                          </a:ln>
                          <a:solidFill>
                            <a:schemeClr val="tx1"/>
                          </a:solidFill>
                          <a:effectLst/>
                          <a:latin typeface="Arial" pitchFamily="34" charset="0"/>
                          <a:ea typeface="宋体" pitchFamily="2" charset="-122"/>
                        </a:rPr>
                        <a:t>进程</a:t>
                      </a:r>
                      <a:r>
                        <a:rPr kumimoji="0" lang="en-US" altLang="zh-CN" sz="2800" b="1"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4"/>
                      <a:srcRect/>
                      <a:tile tx="0" ty="0" sx="100000" sy="100000" flip="none" algn="tl"/>
                    </a:blipFill>
                  </a:tcPr>
                </a:tc>
                <a:extLst>
                  <a:ext uri="{0D108BD9-81ED-4DB2-BD59-A6C34878D82A}">
                    <a16:rowId xmlns:a16="http://schemas.microsoft.com/office/drawing/2014/main" val="10005"/>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63916" name="表格 163915"/>
          <p:cNvGraphicFramePr>
            <a:graphicFrameLocks noGrp="1"/>
          </p:cNvGraphicFramePr>
          <p:nvPr/>
        </p:nvGraphicFramePr>
        <p:xfrm>
          <a:off x="4800600" y="3505200"/>
          <a:ext cx="762000" cy="2585022"/>
        </p:xfrm>
        <a:graphic>
          <a:graphicData uri="http://schemas.openxmlformats.org/drawingml/2006/table">
            <a:tbl>
              <a:tblPr/>
              <a:tblGrid>
                <a:gridCol w="762000">
                  <a:extLst>
                    <a:ext uri="{9D8B030D-6E8A-4147-A177-3AD203B41FA5}">
                      <a16:colId xmlns:a16="http://schemas.microsoft.com/office/drawing/2014/main" val="20000"/>
                    </a:ext>
                  </a:extLst>
                </a:gridCol>
              </a:tblGrid>
              <a:tr h="557213">
                <a:tc>
                  <a:txBody>
                    <a:bodyPr/>
                    <a:lstStyle/>
                    <a:p>
                      <a:pPr marL="0" marR="0" lvl="0" indent="0" algn="l" defTabSz="914400" rtl="0" eaLnBrk="1" fontAlgn="base" latinLnBrk="0" hangingPunct="1">
                        <a:lnSpc>
                          <a:spcPct val="85000"/>
                        </a:lnSpc>
                        <a:spcBef>
                          <a:spcPct val="20000"/>
                        </a:spcBef>
                        <a:spcAft>
                          <a:spcPct val="0"/>
                        </a:spcAft>
                        <a:buClrTx/>
                        <a:buSzTx/>
                        <a:buFont typeface="Symbol" pitchFamily="18" charset="2"/>
                        <a:buNone/>
                        <a:tabLst/>
                      </a:pPr>
                      <a:r>
                        <a:rPr kumimoji="0" lang="en-US" altLang="zh-CN" sz="1800" b="1" i="0" u="none" strike="noStrike" cap="none" normalizeH="0" baseline="0">
                          <a:ln>
                            <a:noFill/>
                          </a:ln>
                          <a:solidFill>
                            <a:schemeClr val="tx1"/>
                          </a:solidFill>
                          <a:effectLst/>
                          <a:latin typeface="Arial" pitchFamily="34" charset="0"/>
                          <a:ea typeface="宋体" pitchFamily="2" charset="-122"/>
                        </a:rPr>
                        <a:t>1000</a:t>
                      </a:r>
                    </a:p>
                    <a:p>
                      <a:pPr marL="0" marR="0" lvl="0" indent="0" algn="l" defTabSz="914400" rtl="0" eaLnBrk="1" fontAlgn="base" latinLnBrk="0" hangingPunct="1">
                        <a:lnSpc>
                          <a:spcPct val="85000"/>
                        </a:lnSpc>
                        <a:spcBef>
                          <a:spcPct val="0"/>
                        </a:spcBef>
                        <a:spcAft>
                          <a:spcPct val="0"/>
                        </a:spcAft>
                        <a:buClrTx/>
                        <a:buSzTx/>
                        <a:buFont typeface="Symbol" pitchFamily="18" charset="2"/>
                        <a:buNone/>
                        <a:tabLst/>
                      </a:pPr>
                      <a:endParaRPr kumimoji="0" lang="en-US" altLang="zh-CN" sz="18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96863">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a:ln>
                            <a:noFill/>
                          </a:ln>
                          <a:solidFill>
                            <a:schemeClr val="tx1"/>
                          </a:solidFill>
                          <a:effectLst/>
                          <a:latin typeface="Arial" pitchFamily="34" charset="0"/>
                          <a:ea typeface="宋体" pitchFamily="2" charset="-122"/>
                        </a:rPr>
                        <a:t>1999</a:t>
                      </a:r>
                    </a:p>
                  </a:txBody>
                  <a:tcPr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95300">
                <a:tc>
                  <a:txBody>
                    <a:bodyPr/>
                    <a:lstStyle/>
                    <a:p>
                      <a:pPr marL="0" marR="0" lvl="0" indent="0" algn="l" defTabSz="914400" rtl="0" eaLnBrk="1" fontAlgn="base" latinLnBrk="0" hangingPunct="1">
                        <a:lnSpc>
                          <a:spcPct val="60000"/>
                        </a:lnSpc>
                        <a:spcBef>
                          <a:spcPct val="0"/>
                        </a:spcBef>
                        <a:spcAft>
                          <a:spcPct val="0"/>
                        </a:spcAft>
                        <a:buClrTx/>
                        <a:buSzTx/>
                        <a:buFont typeface="Symbol" pitchFamily="18" charset="2"/>
                        <a:buNone/>
                        <a:tabLst/>
                      </a:pPr>
                      <a:r>
                        <a:rPr kumimoji="0" lang="en-US" altLang="zh-CN" sz="1800" b="1" i="0" u="none" strike="noStrike" cap="none" normalizeH="0" baseline="0">
                          <a:ln>
                            <a:noFill/>
                          </a:ln>
                          <a:solidFill>
                            <a:schemeClr val="tx1"/>
                          </a:solidFill>
                          <a:effectLst/>
                          <a:latin typeface="Arial" pitchFamily="34" charset="0"/>
                          <a:ea typeface="宋体" pitchFamily="2" charset="-122"/>
                        </a:rPr>
                        <a:t>2000</a:t>
                      </a:r>
                    </a:p>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endParaRPr kumimoji="0" lang="en-US" altLang="zh-CN" sz="1800" b="1" i="0" u="none" strike="noStrike" cap="none" normalizeH="0" baseline="0">
                        <a:ln>
                          <a:noFill/>
                        </a:ln>
                        <a:solidFill>
                          <a:schemeClr val="tx1"/>
                        </a:solidFill>
                        <a:effectLst/>
                        <a:latin typeface="Arial" pitchFamily="34" charset="0"/>
                        <a:ea typeface="宋体" pitchFamily="2" charset="-122"/>
                      </a:endParaRPr>
                    </a:p>
                  </a:txBody>
                  <a:tcPr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a:ln>
                            <a:noFill/>
                          </a:ln>
                          <a:solidFill>
                            <a:schemeClr val="tx1"/>
                          </a:solidFill>
                          <a:effectLst/>
                          <a:latin typeface="Arial" pitchFamily="34" charset="0"/>
                          <a:ea typeface="宋体" pitchFamily="2" charset="-122"/>
                        </a:rPr>
                        <a:t>3500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a:ln>
                            <a:noFill/>
                          </a:ln>
                          <a:solidFill>
                            <a:schemeClr val="tx1"/>
                          </a:solidFill>
                          <a:effectLst/>
                          <a:latin typeface="Arial" pitchFamily="34" charset="0"/>
                          <a:ea typeface="宋体" pitchFamily="2" charset="-122"/>
                        </a:rPr>
                        <a:t>4000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03238">
                <a:tc>
                  <a:txBody>
                    <a:bodyPr/>
                    <a:lstStyle/>
                    <a:p>
                      <a:pPr marL="0" marR="0" lvl="0" indent="0" algn="l" defTabSz="914400" rtl="0" eaLnBrk="1" fontAlgn="base" latinLnBrk="0" hangingPunct="1">
                        <a:lnSpc>
                          <a:spcPct val="75000"/>
                        </a:lnSpc>
                        <a:spcBef>
                          <a:spcPct val="0"/>
                        </a:spcBef>
                        <a:spcAft>
                          <a:spcPct val="0"/>
                        </a:spcAft>
                        <a:buClrTx/>
                        <a:buSzTx/>
                        <a:buFont typeface="Symbol" pitchFamily="18" charset="2"/>
                        <a:buNone/>
                        <a:tabLst/>
                      </a:pPr>
                      <a:endParaRPr kumimoji="0" lang="en-US" altLang="zh-CN" sz="1800" b="1" i="0" u="none" strike="noStrike" cap="none" normalizeH="0" baseline="0">
                        <a:ln>
                          <a:noFill/>
                        </a:ln>
                        <a:solidFill>
                          <a:schemeClr val="tx1"/>
                        </a:solidFill>
                        <a:effectLst/>
                        <a:latin typeface="Arial" pitchFamily="34" charset="0"/>
                        <a:ea typeface="宋体" pitchFamily="2" charset="-122"/>
                      </a:endParaRPr>
                    </a:p>
                    <a:p>
                      <a:pPr marL="0" marR="0" lvl="0" indent="0" algn="l" defTabSz="914400" rtl="0" eaLnBrk="1" fontAlgn="base" latinLnBrk="0" hangingPunct="1">
                        <a:lnSpc>
                          <a:spcPct val="75000"/>
                        </a:lnSpc>
                        <a:spcBef>
                          <a:spcPct val="0"/>
                        </a:spcBef>
                        <a:spcAft>
                          <a:spcPct val="0"/>
                        </a:spcAft>
                        <a:buClrTx/>
                        <a:buSzTx/>
                        <a:buFont typeface="Symbol" pitchFamily="18" charset="2"/>
                        <a:buNone/>
                        <a:tabLst/>
                      </a:pPr>
                      <a:r>
                        <a:rPr kumimoji="0" lang="en-US" altLang="zh-CN" sz="1800" b="1" i="0" u="none" strike="noStrike" cap="none" normalizeH="0" baseline="0">
                          <a:ln>
                            <a:noFill/>
                          </a:ln>
                          <a:solidFill>
                            <a:schemeClr val="tx1"/>
                          </a:solidFill>
                          <a:effectLst/>
                          <a:latin typeface="Arial" pitchFamily="34" charset="0"/>
                          <a:ea typeface="宋体" pitchFamily="2" charset="-122"/>
                        </a:rPr>
                        <a:t>5000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392" name="文本框 163936"/>
          <p:cNvSpPr txBox="1">
            <a:spLocks noChangeArrowheads="1"/>
          </p:cNvSpPr>
          <p:nvPr/>
        </p:nvSpPr>
        <p:spPr bwMode="auto">
          <a:xfrm>
            <a:off x="838200" y="5410200"/>
            <a:ext cx="3200400" cy="457200"/>
          </a:xfrm>
          <a:prstGeom prst="rect">
            <a:avLst/>
          </a:prstGeom>
          <a:noFill/>
          <a:ln w="9525">
            <a:noFill/>
            <a:miter lim="800000"/>
            <a:headEnd/>
            <a:tailEnd/>
          </a:ln>
        </p:spPr>
        <p:txBody>
          <a:bodyPr>
            <a:spAutoFit/>
          </a:bodyPr>
          <a:lstStyle/>
          <a:p>
            <a:pPr>
              <a:spcBef>
                <a:spcPct val="50000"/>
              </a:spcBef>
              <a:buClr>
                <a:srgbClr val="000000"/>
              </a:buClr>
            </a:pPr>
            <a:r>
              <a:rPr lang="zh-CN" altLang="en-US" sz="2400" b="1">
                <a:solidFill>
                  <a:srgbClr val="6600CC"/>
                </a:solidFill>
                <a:latin typeface="华文新魏" pitchFamily="2" charset="-122"/>
                <a:ea typeface="华文新魏" pitchFamily="2" charset="-122"/>
              </a:rPr>
              <a:t>正运行的进程是进程</a:t>
            </a:r>
            <a:r>
              <a:rPr lang="en-US" altLang="zh-CN" sz="2400" b="1">
                <a:solidFill>
                  <a:srgbClr val="6600CC"/>
                </a:solidFill>
                <a:latin typeface="华文新魏" pitchFamily="2" charset="-122"/>
                <a:ea typeface="华文新魏" pitchFamily="2" charset="-122"/>
              </a:rPr>
              <a:t>2</a:t>
            </a:r>
          </a:p>
        </p:txBody>
      </p:sp>
      <p:sp>
        <p:nvSpPr>
          <p:cNvPr id="13393"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CA91B6E3-15FA-4044-980B-F51B5E6113DB}" type="slidenum">
              <a:rPr lang="zh-TW" altLang="en-US" sz="1400">
                <a:solidFill>
                  <a:schemeClr val="bg2"/>
                </a:solidFill>
                <a:ea typeface="PMingLiU" pitchFamily="18" charset="-120"/>
              </a:rPr>
              <a:pPr algn="r" eaLnBrk="0" hangingPunct="0">
                <a:spcBef>
                  <a:spcPct val="50000"/>
                </a:spcBef>
                <a:buClr>
                  <a:srgbClr val="000000"/>
                </a:buClr>
              </a:pPr>
              <a:t>10</a:t>
            </a:fld>
            <a:endParaRPr lang="en-US" altLang="zh-TW" sz="1400">
              <a:solidFill>
                <a:schemeClr val="bg2"/>
              </a:solidFill>
              <a:ea typeface="PMingLiU" pitchFamily="18" charset="-120"/>
            </a:endParaRPr>
          </a:p>
        </p:txBody>
      </p:sp>
      <p:sp>
        <p:nvSpPr>
          <p:cNvPr id="34839" name="Rectangle 23"/>
          <p:cNvSpPr>
            <a:spLocks noChangeArrowheads="1"/>
          </p:cNvSpPr>
          <p:nvPr/>
        </p:nvSpPr>
        <p:spPr bwMode="auto">
          <a:xfrm>
            <a:off x="-1588" y="6021388"/>
            <a:ext cx="9145588" cy="390525"/>
          </a:xfrm>
          <a:prstGeom prst="rect">
            <a:avLst/>
          </a:prstGeom>
          <a:solidFill>
            <a:srgbClr val="FF0000"/>
          </a:solidFill>
          <a:ln w="9525">
            <a:noFill/>
            <a:miter lim="800000"/>
            <a:headEnd/>
            <a:tailEnd/>
          </a:ln>
        </p:spPr>
        <p:txBody>
          <a:bodyPr wrap="none" lIns="82095" tIns="41047" rIns="82095" bIns="41047" anchor="ctr"/>
          <a:lstStyle/>
          <a:p>
            <a:pPr algn="ctr" defTabSz="912813"/>
            <a:endParaRPr lang="zh-CN" altLang="zh-CN" sz="1400">
              <a:solidFill>
                <a:schemeClr val="bg1"/>
              </a:solidFill>
              <a:latin typeface="方正黄草简体" pitchFamily="2" charset="-122"/>
              <a:ea typeface="黑体" pitchFamily="49" charset="-122"/>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5" cstate="print"/>
          <a:srcRect/>
          <a:stretch>
            <a:fillRect/>
          </a:stretch>
        </p:blipFill>
        <p:spPr bwMode="auto">
          <a:xfrm>
            <a:off x="6516688" y="280988"/>
            <a:ext cx="2351087" cy="46196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15362"/>
          <p:cNvGrpSpPr>
            <a:grpSpLocks/>
          </p:cNvGrpSpPr>
          <p:nvPr/>
        </p:nvGrpSpPr>
        <p:grpSpPr bwMode="auto">
          <a:xfrm>
            <a:off x="755650" y="1511300"/>
            <a:ext cx="7416800" cy="5086350"/>
            <a:chOff x="476" y="952"/>
            <a:chExt cx="4672" cy="3204"/>
          </a:xfrm>
        </p:grpSpPr>
        <p:sp>
          <p:nvSpPr>
            <p:cNvPr id="8196" name="文本框 15363"/>
            <p:cNvSpPr txBox="1">
              <a:spLocks noChangeArrowheads="1"/>
            </p:cNvSpPr>
            <p:nvPr/>
          </p:nvSpPr>
          <p:spPr bwMode="auto">
            <a:xfrm>
              <a:off x="2256" y="952"/>
              <a:ext cx="445" cy="356"/>
            </a:xfrm>
            <a:prstGeom prst="rect">
              <a:avLst/>
            </a:prstGeom>
            <a:solidFill>
              <a:schemeClr val="bg1"/>
            </a:solid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链接</a:t>
              </a:r>
            </a:p>
          </p:txBody>
        </p:sp>
        <p:sp>
          <p:nvSpPr>
            <p:cNvPr id="8197" name="文本框 15364"/>
            <p:cNvSpPr txBox="1">
              <a:spLocks noChangeArrowheads="1"/>
            </p:cNvSpPr>
            <p:nvPr/>
          </p:nvSpPr>
          <p:spPr bwMode="auto">
            <a:xfrm>
              <a:off x="3525" y="2823"/>
              <a:ext cx="444" cy="743"/>
            </a:xfrm>
            <a:prstGeom prst="rect">
              <a:avLst/>
            </a:prstGeom>
            <a:solidFill>
              <a:schemeClr val="bg1"/>
            </a:solidFill>
            <a:ln w="9525">
              <a:noFill/>
              <a:miter lim="800000"/>
              <a:headEnd/>
              <a:tailEnd/>
            </a:ln>
          </p:spPr>
          <p:txBody>
            <a:bodyPr/>
            <a:lstStyle/>
            <a:p>
              <a:pPr>
                <a:buClr>
                  <a:srgbClr val="000000"/>
                </a:buClr>
              </a:pPr>
              <a:r>
                <a:rPr lang="zh-CN" altLang="en-US" sz="2000" b="1">
                  <a:latin typeface="黑体" pitchFamily="49" charset="-122"/>
                  <a:ea typeface="黑体" pitchFamily="49" charset="-122"/>
                </a:rPr>
                <a:t>动态重定位</a:t>
              </a:r>
            </a:p>
          </p:txBody>
        </p:sp>
        <p:sp>
          <p:nvSpPr>
            <p:cNvPr id="8198" name="文本框 15365"/>
            <p:cNvSpPr txBox="1">
              <a:spLocks noChangeArrowheads="1"/>
            </p:cNvSpPr>
            <p:nvPr/>
          </p:nvSpPr>
          <p:spPr bwMode="auto">
            <a:xfrm>
              <a:off x="3515" y="1344"/>
              <a:ext cx="454" cy="660"/>
            </a:xfrm>
            <a:prstGeom prst="rect">
              <a:avLst/>
            </a:prstGeom>
            <a:solidFill>
              <a:schemeClr val="bg1"/>
            </a:solidFill>
            <a:ln w="9525">
              <a:noFill/>
              <a:miter lim="800000"/>
              <a:headEnd/>
              <a:tailEnd/>
            </a:ln>
          </p:spPr>
          <p:txBody>
            <a:bodyPr/>
            <a:lstStyle/>
            <a:p>
              <a:pPr>
                <a:buClr>
                  <a:srgbClr val="000000"/>
                </a:buClr>
              </a:pPr>
              <a:r>
                <a:rPr lang="zh-CN" altLang="en-US" sz="2000" b="1">
                  <a:latin typeface="黑体" pitchFamily="49" charset="-122"/>
                  <a:ea typeface="黑体" pitchFamily="49" charset="-122"/>
                </a:rPr>
                <a:t>静态重定位</a:t>
              </a:r>
            </a:p>
          </p:txBody>
        </p:sp>
        <p:sp>
          <p:nvSpPr>
            <p:cNvPr id="8199" name="文本框 15366"/>
            <p:cNvSpPr txBox="1">
              <a:spLocks noChangeArrowheads="1"/>
            </p:cNvSpPr>
            <p:nvPr/>
          </p:nvSpPr>
          <p:spPr bwMode="auto">
            <a:xfrm>
              <a:off x="698" y="2649"/>
              <a:ext cx="445" cy="237"/>
            </a:xfrm>
            <a:prstGeom prst="rect">
              <a:avLst/>
            </a:prstGeom>
            <a:solidFill>
              <a:srgbClr val="FFCC00"/>
            </a:solidFill>
            <a:ln w="9525">
              <a:noFill/>
              <a:miter lim="800000"/>
              <a:headEnd/>
              <a:tailEnd/>
            </a:ln>
          </p:spPr>
          <p:txBody>
            <a:bodyPr/>
            <a:lstStyle/>
            <a:p>
              <a:pPr>
                <a:buClr>
                  <a:srgbClr val="000000"/>
                </a:buClr>
              </a:pPr>
              <a:r>
                <a:rPr lang="en-US" altLang="zh-CN" sz="2000" b="1">
                  <a:latin typeface="黑体" pitchFamily="49" charset="-122"/>
                  <a:ea typeface="黑体" pitchFamily="49" charset="-122"/>
                </a:rPr>
                <a:t>…</a:t>
              </a:r>
            </a:p>
          </p:txBody>
        </p:sp>
        <p:sp>
          <p:nvSpPr>
            <p:cNvPr id="8200" name="文本框 15367"/>
            <p:cNvSpPr txBox="1">
              <a:spLocks noChangeArrowheads="1"/>
            </p:cNvSpPr>
            <p:nvPr/>
          </p:nvSpPr>
          <p:spPr bwMode="auto">
            <a:xfrm>
              <a:off x="587" y="1308"/>
              <a:ext cx="668" cy="594"/>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buClr>
                  <a:srgbClr val="000000"/>
                </a:buClr>
              </a:pPr>
              <a:r>
                <a:rPr lang="zh-CN" altLang="en-US" sz="2000" b="1">
                  <a:latin typeface="黑体" pitchFamily="49" charset="-122"/>
                  <a:ea typeface="黑体" pitchFamily="49" charset="-122"/>
                </a:rPr>
                <a:t>源程序模块</a:t>
              </a:r>
              <a:r>
                <a:rPr lang="en-US" altLang="zh-CN" sz="2000" b="1">
                  <a:latin typeface="黑体" pitchFamily="49" charset="-122"/>
                  <a:ea typeface="黑体" pitchFamily="49" charset="-122"/>
                </a:rPr>
                <a:t>1</a:t>
              </a:r>
            </a:p>
          </p:txBody>
        </p:sp>
        <p:sp>
          <p:nvSpPr>
            <p:cNvPr id="8201" name="文本框 15368"/>
            <p:cNvSpPr txBox="1">
              <a:spLocks noChangeArrowheads="1"/>
            </p:cNvSpPr>
            <p:nvPr/>
          </p:nvSpPr>
          <p:spPr bwMode="auto">
            <a:xfrm>
              <a:off x="587" y="2020"/>
              <a:ext cx="668" cy="593"/>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buClr>
                  <a:srgbClr val="000000"/>
                </a:buClr>
              </a:pPr>
              <a:r>
                <a:rPr lang="zh-CN" altLang="en-US" sz="2000" b="1">
                  <a:latin typeface="黑体" pitchFamily="49" charset="-122"/>
                  <a:ea typeface="黑体" pitchFamily="49" charset="-122"/>
                </a:rPr>
                <a:t>源程序模块</a:t>
              </a:r>
              <a:r>
                <a:rPr lang="en-US" altLang="zh-CN" sz="2000" b="1">
                  <a:latin typeface="黑体" pitchFamily="49" charset="-122"/>
                  <a:ea typeface="黑体" pitchFamily="49" charset="-122"/>
                </a:rPr>
                <a:t>2</a:t>
              </a:r>
            </a:p>
          </p:txBody>
        </p:sp>
        <p:sp>
          <p:nvSpPr>
            <p:cNvPr id="8202" name="文本框 15369"/>
            <p:cNvSpPr txBox="1">
              <a:spLocks noChangeArrowheads="1"/>
            </p:cNvSpPr>
            <p:nvPr/>
          </p:nvSpPr>
          <p:spPr bwMode="auto">
            <a:xfrm>
              <a:off x="587" y="2969"/>
              <a:ext cx="668" cy="594"/>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buClr>
                  <a:srgbClr val="000000"/>
                </a:buClr>
              </a:pPr>
              <a:r>
                <a:rPr lang="zh-CN" altLang="en-US" sz="2000" b="1">
                  <a:latin typeface="黑体" pitchFamily="49" charset="-122"/>
                  <a:ea typeface="黑体" pitchFamily="49" charset="-122"/>
                </a:rPr>
                <a:t>源程序模块</a:t>
              </a:r>
              <a:r>
                <a:rPr lang="en-US" altLang="zh-CN" sz="2000" b="1">
                  <a:latin typeface="黑体" pitchFamily="49" charset="-122"/>
                  <a:ea typeface="黑体" pitchFamily="49" charset="-122"/>
                </a:rPr>
                <a:t>n</a:t>
              </a:r>
            </a:p>
          </p:txBody>
        </p:sp>
        <p:sp>
          <p:nvSpPr>
            <p:cNvPr id="8203" name="文本框 15370"/>
            <p:cNvSpPr txBox="1">
              <a:spLocks noChangeArrowheads="1"/>
            </p:cNvSpPr>
            <p:nvPr/>
          </p:nvSpPr>
          <p:spPr bwMode="auto">
            <a:xfrm>
              <a:off x="1811" y="2649"/>
              <a:ext cx="445" cy="237"/>
            </a:xfrm>
            <a:prstGeom prst="rect">
              <a:avLst/>
            </a:prstGeom>
            <a:solidFill>
              <a:srgbClr val="FFCC00"/>
            </a:solidFill>
            <a:ln w="9525">
              <a:noFill/>
              <a:miter lim="800000"/>
              <a:headEnd/>
              <a:tailEnd/>
            </a:ln>
          </p:spPr>
          <p:txBody>
            <a:bodyPr/>
            <a:lstStyle/>
            <a:p>
              <a:pPr>
                <a:buClr>
                  <a:srgbClr val="000000"/>
                </a:buClr>
              </a:pPr>
              <a:r>
                <a:rPr lang="en-US" altLang="zh-CN" sz="2000" b="1">
                  <a:latin typeface="黑体" pitchFamily="49" charset="-122"/>
                  <a:ea typeface="黑体" pitchFamily="49" charset="-122"/>
                </a:rPr>
                <a:t>…</a:t>
              </a:r>
            </a:p>
          </p:txBody>
        </p:sp>
        <p:sp>
          <p:nvSpPr>
            <p:cNvPr id="8204" name="文本框 15371"/>
            <p:cNvSpPr txBox="1">
              <a:spLocks noChangeArrowheads="1"/>
            </p:cNvSpPr>
            <p:nvPr/>
          </p:nvSpPr>
          <p:spPr bwMode="auto">
            <a:xfrm>
              <a:off x="1700" y="1308"/>
              <a:ext cx="556" cy="594"/>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buClr>
                  <a:srgbClr val="000000"/>
                </a:buClr>
              </a:pPr>
              <a:r>
                <a:rPr lang="zh-CN" altLang="en-US" sz="2000" b="1">
                  <a:latin typeface="黑体" pitchFamily="49" charset="-122"/>
                  <a:ea typeface="黑体" pitchFamily="49" charset="-122"/>
                </a:rPr>
                <a:t>目标代码</a:t>
              </a:r>
              <a:r>
                <a:rPr lang="en-US" altLang="zh-CN" sz="2000" b="1">
                  <a:latin typeface="黑体" pitchFamily="49" charset="-122"/>
                  <a:ea typeface="黑体" pitchFamily="49" charset="-122"/>
                </a:rPr>
                <a:t>1</a:t>
              </a:r>
            </a:p>
          </p:txBody>
        </p:sp>
        <p:sp>
          <p:nvSpPr>
            <p:cNvPr id="8205" name="文本框 15372"/>
            <p:cNvSpPr txBox="1">
              <a:spLocks noChangeArrowheads="1"/>
            </p:cNvSpPr>
            <p:nvPr/>
          </p:nvSpPr>
          <p:spPr bwMode="auto">
            <a:xfrm>
              <a:off x="1700" y="2020"/>
              <a:ext cx="556" cy="593"/>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buClr>
                  <a:srgbClr val="000000"/>
                </a:buClr>
              </a:pPr>
              <a:r>
                <a:rPr lang="zh-CN" altLang="en-US" sz="2000" b="1">
                  <a:latin typeface="黑体" pitchFamily="49" charset="-122"/>
                  <a:ea typeface="黑体" pitchFamily="49" charset="-122"/>
                </a:rPr>
                <a:t>目标代码</a:t>
              </a:r>
              <a:r>
                <a:rPr lang="en-US" altLang="zh-CN" sz="2000" b="1">
                  <a:latin typeface="黑体" pitchFamily="49" charset="-122"/>
                  <a:ea typeface="黑体" pitchFamily="49" charset="-122"/>
                </a:rPr>
                <a:t>2</a:t>
              </a:r>
            </a:p>
          </p:txBody>
        </p:sp>
        <p:sp>
          <p:nvSpPr>
            <p:cNvPr id="8206" name="文本框 15373"/>
            <p:cNvSpPr txBox="1">
              <a:spLocks noChangeArrowheads="1"/>
            </p:cNvSpPr>
            <p:nvPr/>
          </p:nvSpPr>
          <p:spPr bwMode="auto">
            <a:xfrm>
              <a:off x="1700" y="2969"/>
              <a:ext cx="556" cy="594"/>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buClr>
                  <a:srgbClr val="000000"/>
                </a:buClr>
              </a:pPr>
              <a:r>
                <a:rPr lang="zh-CN" altLang="en-US" sz="2000" b="1">
                  <a:latin typeface="黑体" pitchFamily="49" charset="-122"/>
                  <a:ea typeface="黑体" pitchFamily="49" charset="-122"/>
                </a:rPr>
                <a:t>目标代码</a:t>
              </a:r>
              <a:r>
                <a:rPr lang="en-US" altLang="zh-CN" sz="2000" b="1">
                  <a:latin typeface="黑体" pitchFamily="49" charset="-122"/>
                  <a:ea typeface="黑体" pitchFamily="49" charset="-122"/>
                </a:rPr>
                <a:t>n</a:t>
              </a:r>
            </a:p>
          </p:txBody>
        </p:sp>
        <p:sp>
          <p:nvSpPr>
            <p:cNvPr id="8207" name="文本框 15374"/>
            <p:cNvSpPr txBox="1">
              <a:spLocks noChangeArrowheads="1"/>
            </p:cNvSpPr>
            <p:nvPr/>
          </p:nvSpPr>
          <p:spPr bwMode="auto">
            <a:xfrm>
              <a:off x="2590" y="2020"/>
              <a:ext cx="889" cy="830"/>
            </a:xfrm>
            <a:prstGeom prst="rect">
              <a:avLst/>
            </a:prstGeom>
            <a:solidFill>
              <a:srgbClr val="CCFFCC"/>
            </a:solidFill>
            <a:ln w="9525">
              <a:solidFill>
                <a:srgbClr val="000000"/>
              </a:solidFill>
              <a:miter lim="800000"/>
              <a:headEnd/>
              <a:tailEnd/>
            </a:ln>
            <a:effectLst>
              <a:outerShdw dist="107763" dir="18900000" algn="ctr" rotWithShape="0">
                <a:srgbClr val="808080"/>
              </a:outerShdw>
            </a:effectLst>
          </p:spPr>
          <p:txBody>
            <a:bodyPr/>
            <a:lstStyle/>
            <a:p>
              <a:pPr>
                <a:buClr>
                  <a:srgbClr val="000000"/>
                </a:buClr>
              </a:pPr>
              <a:r>
                <a:rPr lang="zh-CN" altLang="en-US" sz="2000" b="1">
                  <a:latin typeface="黑体" pitchFamily="49" charset="-122"/>
                  <a:ea typeface="黑体" pitchFamily="49" charset="-122"/>
                </a:rPr>
                <a:t>可重定位目标代码</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装载代码</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辅存</a:t>
              </a:r>
              <a:r>
                <a:rPr lang="en-US" altLang="zh-CN" sz="2000" b="1">
                  <a:latin typeface="黑体" pitchFamily="49" charset="-122"/>
                  <a:ea typeface="黑体" pitchFamily="49" charset="-122"/>
                </a:rPr>
                <a:t>)</a:t>
              </a:r>
            </a:p>
          </p:txBody>
        </p:sp>
        <p:sp>
          <p:nvSpPr>
            <p:cNvPr id="8208" name="直接连接符 15375"/>
            <p:cNvSpPr>
              <a:spLocks noChangeShapeType="1"/>
            </p:cNvSpPr>
            <p:nvPr/>
          </p:nvSpPr>
          <p:spPr bwMode="auto">
            <a:xfrm>
              <a:off x="1255" y="1545"/>
              <a:ext cx="445" cy="1"/>
            </a:xfrm>
            <a:prstGeom prst="line">
              <a:avLst/>
            </a:prstGeom>
            <a:noFill/>
            <a:ln w="9525">
              <a:solidFill>
                <a:srgbClr val="000000"/>
              </a:solidFill>
              <a:round/>
              <a:headEnd/>
              <a:tailEnd type="triangle" w="med" len="med"/>
            </a:ln>
          </p:spPr>
          <p:txBody>
            <a:bodyPr/>
            <a:lstStyle/>
            <a:p>
              <a:endParaRPr lang="zh-CN" altLang="en-US"/>
            </a:p>
          </p:txBody>
        </p:sp>
        <p:sp>
          <p:nvSpPr>
            <p:cNvPr id="8209" name="直接连接符 15376"/>
            <p:cNvSpPr>
              <a:spLocks noChangeShapeType="1"/>
            </p:cNvSpPr>
            <p:nvPr/>
          </p:nvSpPr>
          <p:spPr bwMode="auto">
            <a:xfrm>
              <a:off x="1255" y="2376"/>
              <a:ext cx="445" cy="1"/>
            </a:xfrm>
            <a:prstGeom prst="line">
              <a:avLst/>
            </a:prstGeom>
            <a:noFill/>
            <a:ln w="9525">
              <a:solidFill>
                <a:srgbClr val="000000"/>
              </a:solidFill>
              <a:round/>
              <a:headEnd/>
              <a:tailEnd type="triangle" w="med" len="med"/>
            </a:ln>
          </p:spPr>
          <p:txBody>
            <a:bodyPr/>
            <a:lstStyle/>
            <a:p>
              <a:endParaRPr lang="zh-CN" altLang="en-US"/>
            </a:p>
          </p:txBody>
        </p:sp>
        <p:sp>
          <p:nvSpPr>
            <p:cNvPr id="8210" name="直接连接符 15377"/>
            <p:cNvSpPr>
              <a:spLocks noChangeShapeType="1"/>
            </p:cNvSpPr>
            <p:nvPr/>
          </p:nvSpPr>
          <p:spPr bwMode="auto">
            <a:xfrm>
              <a:off x="1255" y="3325"/>
              <a:ext cx="445" cy="0"/>
            </a:xfrm>
            <a:prstGeom prst="line">
              <a:avLst/>
            </a:prstGeom>
            <a:noFill/>
            <a:ln w="9525">
              <a:solidFill>
                <a:srgbClr val="000000"/>
              </a:solidFill>
              <a:round/>
              <a:headEnd/>
              <a:tailEnd type="triangle" w="med" len="med"/>
            </a:ln>
          </p:spPr>
          <p:txBody>
            <a:bodyPr/>
            <a:lstStyle/>
            <a:p>
              <a:endParaRPr lang="zh-CN" altLang="en-US"/>
            </a:p>
          </p:txBody>
        </p:sp>
        <p:sp>
          <p:nvSpPr>
            <p:cNvPr id="8211" name="直接连接符 15378"/>
            <p:cNvSpPr>
              <a:spLocks noChangeShapeType="1"/>
            </p:cNvSpPr>
            <p:nvPr/>
          </p:nvSpPr>
          <p:spPr bwMode="auto">
            <a:xfrm>
              <a:off x="2256" y="2376"/>
              <a:ext cx="334" cy="1"/>
            </a:xfrm>
            <a:prstGeom prst="line">
              <a:avLst/>
            </a:prstGeom>
            <a:noFill/>
            <a:ln w="9525">
              <a:solidFill>
                <a:srgbClr val="000000"/>
              </a:solidFill>
              <a:round/>
              <a:headEnd/>
              <a:tailEnd type="triangle" w="med" len="med"/>
            </a:ln>
          </p:spPr>
          <p:txBody>
            <a:bodyPr/>
            <a:lstStyle/>
            <a:p>
              <a:endParaRPr lang="zh-CN" altLang="en-US"/>
            </a:p>
          </p:txBody>
        </p:sp>
        <p:sp>
          <p:nvSpPr>
            <p:cNvPr id="8212" name="文本框 15379"/>
            <p:cNvSpPr txBox="1">
              <a:spLocks noChangeArrowheads="1"/>
            </p:cNvSpPr>
            <p:nvPr/>
          </p:nvSpPr>
          <p:spPr bwMode="auto">
            <a:xfrm>
              <a:off x="1255" y="952"/>
              <a:ext cx="445" cy="356"/>
            </a:xfrm>
            <a:prstGeom prst="rect">
              <a:avLst/>
            </a:prstGeom>
            <a:solidFill>
              <a:schemeClr val="bg1"/>
            </a:solid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编译</a:t>
              </a:r>
            </a:p>
          </p:txBody>
        </p:sp>
        <p:sp>
          <p:nvSpPr>
            <p:cNvPr id="8213" name="文本框 15380"/>
            <p:cNvSpPr txBox="1">
              <a:spLocks noChangeArrowheads="1"/>
            </p:cNvSpPr>
            <p:nvPr/>
          </p:nvSpPr>
          <p:spPr bwMode="auto">
            <a:xfrm>
              <a:off x="3479" y="952"/>
              <a:ext cx="445" cy="356"/>
            </a:xfrm>
            <a:prstGeom prst="rect">
              <a:avLst/>
            </a:prstGeom>
            <a:solidFill>
              <a:schemeClr val="bg1"/>
            </a:solid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装入</a:t>
              </a:r>
            </a:p>
          </p:txBody>
        </p:sp>
        <p:sp>
          <p:nvSpPr>
            <p:cNvPr id="8214" name="文本框 15381"/>
            <p:cNvSpPr txBox="1">
              <a:spLocks noChangeArrowheads="1"/>
            </p:cNvSpPr>
            <p:nvPr/>
          </p:nvSpPr>
          <p:spPr bwMode="auto">
            <a:xfrm>
              <a:off x="4147" y="952"/>
              <a:ext cx="445" cy="356"/>
            </a:xfrm>
            <a:prstGeom prst="rect">
              <a:avLst/>
            </a:prstGeom>
            <a:solidFill>
              <a:schemeClr val="bg1"/>
            </a:solid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执行</a:t>
              </a:r>
            </a:p>
          </p:txBody>
        </p:sp>
        <p:sp>
          <p:nvSpPr>
            <p:cNvPr id="8215" name="直接连接符 15382"/>
            <p:cNvSpPr>
              <a:spLocks noChangeShapeType="1"/>
            </p:cNvSpPr>
            <p:nvPr/>
          </p:nvSpPr>
          <p:spPr bwMode="auto">
            <a:xfrm>
              <a:off x="2256" y="1545"/>
              <a:ext cx="445" cy="475"/>
            </a:xfrm>
            <a:prstGeom prst="line">
              <a:avLst/>
            </a:prstGeom>
            <a:noFill/>
            <a:ln w="9525">
              <a:solidFill>
                <a:srgbClr val="000000"/>
              </a:solidFill>
              <a:round/>
              <a:headEnd/>
              <a:tailEnd type="triangle" w="med" len="med"/>
            </a:ln>
          </p:spPr>
          <p:txBody>
            <a:bodyPr/>
            <a:lstStyle/>
            <a:p>
              <a:endParaRPr lang="zh-CN" altLang="en-US"/>
            </a:p>
          </p:txBody>
        </p:sp>
        <p:sp>
          <p:nvSpPr>
            <p:cNvPr id="8216" name="直接连接符 15383"/>
            <p:cNvSpPr>
              <a:spLocks noChangeShapeType="1"/>
            </p:cNvSpPr>
            <p:nvPr/>
          </p:nvSpPr>
          <p:spPr bwMode="auto">
            <a:xfrm flipV="1">
              <a:off x="2256" y="2850"/>
              <a:ext cx="334" cy="356"/>
            </a:xfrm>
            <a:prstGeom prst="line">
              <a:avLst/>
            </a:prstGeom>
            <a:noFill/>
            <a:ln w="9525">
              <a:solidFill>
                <a:srgbClr val="000000"/>
              </a:solidFill>
              <a:round/>
              <a:headEnd/>
              <a:tailEnd type="triangle" w="med" len="med"/>
            </a:ln>
          </p:spPr>
          <p:txBody>
            <a:bodyPr/>
            <a:lstStyle/>
            <a:p>
              <a:endParaRPr lang="zh-CN" altLang="en-US"/>
            </a:p>
          </p:txBody>
        </p:sp>
        <p:sp>
          <p:nvSpPr>
            <p:cNvPr id="8217" name="文本框 15384"/>
            <p:cNvSpPr txBox="1">
              <a:spLocks noChangeArrowheads="1"/>
            </p:cNvSpPr>
            <p:nvPr/>
          </p:nvSpPr>
          <p:spPr bwMode="auto">
            <a:xfrm>
              <a:off x="476" y="3681"/>
              <a:ext cx="862" cy="384"/>
            </a:xfrm>
            <a:prstGeom prst="rect">
              <a:avLst/>
            </a:prstGeom>
            <a:solidFill>
              <a:schemeClr val="bg1"/>
            </a:solidFill>
            <a:ln w="9525">
              <a:noFill/>
              <a:miter lim="800000"/>
              <a:headEnd/>
              <a:tailEnd/>
            </a:ln>
          </p:spPr>
          <p:txBody>
            <a:bodyPr/>
            <a:lstStyle/>
            <a:p>
              <a:pPr algn="just">
                <a:buClr>
                  <a:srgbClr val="000000"/>
                </a:buClr>
              </a:pPr>
              <a:r>
                <a:rPr lang="zh-CN" altLang="en-US" sz="2000" b="1" dirty="0">
                  <a:latin typeface="黑体" pitchFamily="49" charset="-122"/>
                  <a:ea typeface="黑体" pitchFamily="49" charset="-122"/>
                </a:rPr>
                <a:t>程序命名</a:t>
              </a:r>
            </a:p>
            <a:p>
              <a:pPr algn="just">
                <a:buClr>
                  <a:srgbClr val="000000"/>
                </a:buClr>
              </a:pPr>
              <a:r>
                <a:rPr lang="zh-CN" altLang="en-US" sz="2000" b="1" dirty="0">
                  <a:latin typeface="黑体" pitchFamily="49" charset="-122"/>
                  <a:ea typeface="黑体" pitchFamily="49" charset="-122"/>
                </a:rPr>
                <a:t>空间</a:t>
              </a:r>
            </a:p>
          </p:txBody>
        </p:sp>
        <p:sp>
          <p:nvSpPr>
            <p:cNvPr id="8218" name="文本框 15385"/>
            <p:cNvSpPr txBox="1">
              <a:spLocks noChangeArrowheads="1"/>
            </p:cNvSpPr>
            <p:nvPr/>
          </p:nvSpPr>
          <p:spPr bwMode="auto">
            <a:xfrm>
              <a:off x="2305" y="3681"/>
              <a:ext cx="756" cy="384"/>
            </a:xfrm>
            <a:prstGeom prst="rect">
              <a:avLst/>
            </a:prstGeom>
            <a:solidFill>
              <a:schemeClr val="bg1"/>
            </a:solidFill>
            <a:ln w="9525">
              <a:noFill/>
              <a:miter lim="800000"/>
              <a:headEnd/>
              <a:tailEnd/>
            </a:ln>
          </p:spPr>
          <p:txBody>
            <a:bodyPr/>
            <a:lstStyle/>
            <a:p>
              <a:pPr algn="just">
                <a:buClr>
                  <a:srgbClr val="000000"/>
                </a:buClr>
              </a:pPr>
              <a:r>
                <a:rPr lang="zh-CN" altLang="en-US" sz="2000" b="1" dirty="0">
                  <a:latin typeface="黑体" pitchFamily="49" charset="-122"/>
                  <a:ea typeface="黑体" pitchFamily="49" charset="-122"/>
                </a:rPr>
                <a:t>逻辑地址空间</a:t>
              </a:r>
            </a:p>
          </p:txBody>
        </p:sp>
        <p:sp>
          <p:nvSpPr>
            <p:cNvPr id="8219" name="文本框 15386"/>
            <p:cNvSpPr txBox="1">
              <a:spLocks noChangeArrowheads="1"/>
            </p:cNvSpPr>
            <p:nvPr/>
          </p:nvSpPr>
          <p:spPr bwMode="auto">
            <a:xfrm>
              <a:off x="3903" y="3681"/>
              <a:ext cx="791" cy="429"/>
            </a:xfrm>
            <a:prstGeom prst="rect">
              <a:avLst/>
            </a:prstGeom>
            <a:solidFill>
              <a:schemeClr val="bg1"/>
            </a:solid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物理地址</a:t>
              </a:r>
            </a:p>
            <a:p>
              <a:pPr algn="just">
                <a:buClr>
                  <a:srgbClr val="000000"/>
                </a:buClr>
              </a:pPr>
              <a:r>
                <a:rPr lang="zh-CN" altLang="en-US" sz="2000" b="1">
                  <a:latin typeface="黑体" pitchFamily="49" charset="-122"/>
                  <a:ea typeface="黑体" pitchFamily="49" charset="-122"/>
                </a:rPr>
                <a:t>空间</a:t>
              </a:r>
            </a:p>
          </p:txBody>
        </p:sp>
        <p:sp>
          <p:nvSpPr>
            <p:cNvPr id="8220" name="直接连接符 15387"/>
            <p:cNvSpPr>
              <a:spLocks noChangeShapeType="1"/>
            </p:cNvSpPr>
            <p:nvPr/>
          </p:nvSpPr>
          <p:spPr bwMode="auto">
            <a:xfrm>
              <a:off x="1477" y="3681"/>
              <a:ext cx="1" cy="475"/>
            </a:xfrm>
            <a:prstGeom prst="line">
              <a:avLst/>
            </a:prstGeom>
            <a:noFill/>
            <a:ln w="19050">
              <a:solidFill>
                <a:srgbClr val="000000"/>
              </a:solidFill>
              <a:prstDash val="dash"/>
              <a:round/>
              <a:headEnd/>
              <a:tailEnd/>
            </a:ln>
          </p:spPr>
          <p:txBody>
            <a:bodyPr/>
            <a:lstStyle/>
            <a:p>
              <a:endParaRPr lang="zh-CN" altLang="en-US"/>
            </a:p>
          </p:txBody>
        </p:sp>
        <p:sp>
          <p:nvSpPr>
            <p:cNvPr id="8221" name="直接连接符 15388"/>
            <p:cNvSpPr>
              <a:spLocks noChangeShapeType="1"/>
            </p:cNvSpPr>
            <p:nvPr/>
          </p:nvSpPr>
          <p:spPr bwMode="auto">
            <a:xfrm>
              <a:off x="3701" y="3681"/>
              <a:ext cx="1" cy="475"/>
            </a:xfrm>
            <a:prstGeom prst="line">
              <a:avLst/>
            </a:prstGeom>
            <a:noFill/>
            <a:ln w="19050">
              <a:solidFill>
                <a:srgbClr val="000000"/>
              </a:solidFill>
              <a:prstDash val="dash"/>
              <a:round/>
              <a:headEnd/>
              <a:tailEnd/>
            </a:ln>
          </p:spPr>
          <p:txBody>
            <a:bodyPr/>
            <a:lstStyle/>
            <a:p>
              <a:endParaRPr lang="zh-CN" altLang="en-US"/>
            </a:p>
          </p:txBody>
        </p:sp>
        <p:grpSp>
          <p:nvGrpSpPr>
            <p:cNvPr id="3" name="组合 15389"/>
            <p:cNvGrpSpPr>
              <a:grpSpLocks/>
            </p:cNvGrpSpPr>
            <p:nvPr/>
          </p:nvGrpSpPr>
          <p:grpSpPr bwMode="auto">
            <a:xfrm>
              <a:off x="4036" y="2613"/>
              <a:ext cx="1112" cy="712"/>
              <a:chOff x="7153" y="10176"/>
              <a:chExt cx="1620" cy="780"/>
            </a:xfrm>
          </p:grpSpPr>
          <p:sp>
            <p:nvSpPr>
              <p:cNvPr id="8223" name="文本框 15390"/>
              <p:cNvSpPr txBox="1">
                <a:spLocks noChangeArrowheads="1"/>
              </p:cNvSpPr>
              <p:nvPr/>
            </p:nvSpPr>
            <p:spPr bwMode="auto">
              <a:xfrm>
                <a:off x="7153" y="10176"/>
                <a:ext cx="1080" cy="780"/>
              </a:xfrm>
              <a:prstGeom prst="rect">
                <a:avLst/>
              </a:prstGeom>
              <a:solidFill>
                <a:srgbClr val="CCFFCC"/>
              </a:solidFill>
              <a:ln w="9525">
                <a:solidFill>
                  <a:srgbClr val="000000"/>
                </a:solidFill>
                <a:miter lim="800000"/>
                <a:headEnd/>
                <a:tailEnd/>
              </a:ln>
              <a:effectLst>
                <a:outerShdw dist="107763" dir="18900000" algn="ctr" rotWithShape="0">
                  <a:srgbClr val="808080"/>
                </a:outerShdw>
              </a:effectLst>
            </p:spPr>
            <p:txBody>
              <a:bodyPr/>
              <a:lstStyle/>
              <a:p>
                <a:pPr>
                  <a:buClr>
                    <a:srgbClr val="000000"/>
                  </a:buClr>
                </a:pPr>
                <a:r>
                  <a:rPr lang="zh-CN" altLang="en-US" sz="2000" b="1">
                    <a:latin typeface="黑体" pitchFamily="49" charset="-122"/>
                    <a:ea typeface="黑体" pitchFamily="49" charset="-122"/>
                  </a:rPr>
                  <a:t>可执行二进代码</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主存</a:t>
                </a:r>
                <a:r>
                  <a:rPr lang="en-US" altLang="zh-CN" sz="2000" b="1">
                    <a:latin typeface="黑体" pitchFamily="49" charset="-122"/>
                    <a:ea typeface="黑体" pitchFamily="49" charset="-122"/>
                  </a:rPr>
                  <a:t>)</a:t>
                </a:r>
              </a:p>
            </p:txBody>
          </p:sp>
          <p:sp>
            <p:nvSpPr>
              <p:cNvPr id="8224" name="直接连接符 15391"/>
              <p:cNvSpPr>
                <a:spLocks noChangeShapeType="1"/>
              </p:cNvSpPr>
              <p:nvPr/>
            </p:nvSpPr>
            <p:spPr bwMode="auto">
              <a:xfrm>
                <a:off x="8233" y="10644"/>
                <a:ext cx="540" cy="1"/>
              </a:xfrm>
              <a:prstGeom prst="line">
                <a:avLst/>
              </a:prstGeom>
              <a:noFill/>
              <a:ln w="9525">
                <a:solidFill>
                  <a:srgbClr val="000000"/>
                </a:solidFill>
                <a:round/>
                <a:headEnd/>
                <a:tailEnd type="triangle" w="med" len="med"/>
              </a:ln>
            </p:spPr>
            <p:txBody>
              <a:bodyPr/>
              <a:lstStyle/>
              <a:p>
                <a:endParaRPr lang="zh-CN" altLang="en-US"/>
              </a:p>
            </p:txBody>
          </p:sp>
        </p:grpSp>
        <p:sp>
          <p:nvSpPr>
            <p:cNvPr id="8225" name="直接连接符 15392"/>
            <p:cNvSpPr>
              <a:spLocks noChangeShapeType="1"/>
            </p:cNvSpPr>
            <p:nvPr/>
          </p:nvSpPr>
          <p:spPr bwMode="auto">
            <a:xfrm flipV="1">
              <a:off x="3479" y="1842"/>
              <a:ext cx="557" cy="474"/>
            </a:xfrm>
            <a:prstGeom prst="line">
              <a:avLst/>
            </a:prstGeom>
            <a:noFill/>
            <a:ln w="9525">
              <a:solidFill>
                <a:srgbClr val="000000"/>
              </a:solidFill>
              <a:round/>
              <a:headEnd/>
              <a:tailEnd type="triangle" w="med" len="med"/>
            </a:ln>
          </p:spPr>
          <p:txBody>
            <a:bodyPr/>
            <a:lstStyle/>
            <a:p>
              <a:endParaRPr lang="zh-CN" altLang="en-US"/>
            </a:p>
          </p:txBody>
        </p:sp>
        <p:sp>
          <p:nvSpPr>
            <p:cNvPr id="8226" name="直接连接符 15393"/>
            <p:cNvSpPr>
              <a:spLocks noChangeShapeType="1"/>
            </p:cNvSpPr>
            <p:nvPr/>
          </p:nvSpPr>
          <p:spPr bwMode="auto">
            <a:xfrm>
              <a:off x="3479" y="2495"/>
              <a:ext cx="557" cy="355"/>
            </a:xfrm>
            <a:prstGeom prst="line">
              <a:avLst/>
            </a:prstGeom>
            <a:noFill/>
            <a:ln w="9525">
              <a:solidFill>
                <a:srgbClr val="000000"/>
              </a:solidFill>
              <a:round/>
              <a:headEnd/>
              <a:tailEnd type="triangle" w="med" len="med"/>
            </a:ln>
          </p:spPr>
          <p:txBody>
            <a:bodyPr/>
            <a:lstStyle/>
            <a:p>
              <a:endParaRPr lang="zh-CN" altLang="en-US"/>
            </a:p>
          </p:txBody>
        </p:sp>
        <p:sp>
          <p:nvSpPr>
            <p:cNvPr id="8227" name="文本框 15394"/>
            <p:cNvSpPr txBox="1">
              <a:spLocks noChangeArrowheads="1"/>
            </p:cNvSpPr>
            <p:nvPr/>
          </p:nvSpPr>
          <p:spPr bwMode="auto">
            <a:xfrm>
              <a:off x="2590" y="3206"/>
              <a:ext cx="667" cy="357"/>
            </a:xfrm>
            <a:prstGeom prst="rect">
              <a:avLst/>
            </a:prstGeom>
            <a:solidFill>
              <a:srgbClr val="CCFFCC"/>
            </a:solidFill>
            <a:ln w="9525">
              <a:solidFill>
                <a:srgbClr val="000000"/>
              </a:solidFill>
              <a:miter lim="800000"/>
              <a:headEnd/>
              <a:tailEnd/>
            </a:ln>
            <a:effectLst>
              <a:outerShdw dist="107763" dir="18900000" algn="ctr" rotWithShape="0">
                <a:srgbClr val="808080"/>
              </a:outerShdw>
            </a:effectLst>
          </p:spPr>
          <p:txBody>
            <a:bodyPr/>
            <a:lstStyle/>
            <a:p>
              <a:pPr>
                <a:buClr>
                  <a:srgbClr val="000000"/>
                </a:buClr>
              </a:pPr>
              <a:r>
                <a:rPr lang="zh-CN" altLang="en-US" sz="2000" b="1">
                  <a:latin typeface="黑体" pitchFamily="49" charset="-122"/>
                  <a:ea typeface="黑体" pitchFamily="49" charset="-122"/>
                </a:rPr>
                <a:t>库代码</a:t>
              </a:r>
            </a:p>
          </p:txBody>
        </p:sp>
        <p:sp>
          <p:nvSpPr>
            <p:cNvPr id="8228" name="直接连接符 15395"/>
            <p:cNvSpPr>
              <a:spLocks noChangeShapeType="1"/>
            </p:cNvSpPr>
            <p:nvPr/>
          </p:nvSpPr>
          <p:spPr bwMode="auto">
            <a:xfrm flipV="1">
              <a:off x="2923" y="2850"/>
              <a:ext cx="0" cy="356"/>
            </a:xfrm>
            <a:prstGeom prst="line">
              <a:avLst/>
            </a:prstGeom>
            <a:noFill/>
            <a:ln w="9525">
              <a:solidFill>
                <a:srgbClr val="000000"/>
              </a:solidFill>
              <a:round/>
              <a:headEnd/>
              <a:tailEnd type="triangle" w="med" len="med"/>
            </a:ln>
          </p:spPr>
          <p:txBody>
            <a:bodyPr/>
            <a:lstStyle/>
            <a:p>
              <a:endParaRPr lang="zh-CN" altLang="en-US"/>
            </a:p>
          </p:txBody>
        </p:sp>
        <p:grpSp>
          <p:nvGrpSpPr>
            <p:cNvPr id="4" name="组合 15396"/>
            <p:cNvGrpSpPr>
              <a:grpSpLocks/>
            </p:cNvGrpSpPr>
            <p:nvPr/>
          </p:nvGrpSpPr>
          <p:grpSpPr bwMode="auto">
            <a:xfrm>
              <a:off x="4036" y="1545"/>
              <a:ext cx="1112" cy="712"/>
              <a:chOff x="7153" y="10176"/>
              <a:chExt cx="1620" cy="780"/>
            </a:xfrm>
          </p:grpSpPr>
          <p:sp>
            <p:nvSpPr>
              <p:cNvPr id="8230" name="文本框 15397"/>
              <p:cNvSpPr txBox="1">
                <a:spLocks noChangeArrowheads="1"/>
              </p:cNvSpPr>
              <p:nvPr/>
            </p:nvSpPr>
            <p:spPr bwMode="auto">
              <a:xfrm>
                <a:off x="7153" y="10176"/>
                <a:ext cx="1080" cy="780"/>
              </a:xfrm>
              <a:prstGeom prst="rect">
                <a:avLst/>
              </a:prstGeom>
              <a:solidFill>
                <a:srgbClr val="CCFFCC"/>
              </a:solidFill>
              <a:ln w="9525">
                <a:solidFill>
                  <a:srgbClr val="000000"/>
                </a:solidFill>
                <a:miter lim="800000"/>
                <a:headEnd/>
                <a:tailEnd/>
              </a:ln>
              <a:effectLst>
                <a:outerShdw dist="107763" dir="18900000" algn="ctr" rotWithShape="0">
                  <a:srgbClr val="808080"/>
                </a:outerShdw>
              </a:effectLst>
            </p:spPr>
            <p:txBody>
              <a:bodyPr/>
              <a:lstStyle/>
              <a:p>
                <a:pPr>
                  <a:buClr>
                    <a:srgbClr val="000000"/>
                  </a:buClr>
                </a:pPr>
                <a:r>
                  <a:rPr lang="zh-CN" altLang="en-US" sz="2000" b="1">
                    <a:latin typeface="黑体" pitchFamily="49" charset="-122"/>
                    <a:ea typeface="黑体" pitchFamily="49" charset="-122"/>
                  </a:rPr>
                  <a:t>可执行二进代码</a:t>
                </a:r>
                <a:r>
                  <a:rPr lang="en-US" altLang="zh-CN" sz="2000" b="1">
                    <a:latin typeface="黑体" pitchFamily="49" charset="-122"/>
                    <a:ea typeface="黑体" pitchFamily="49" charset="-122"/>
                  </a:rPr>
                  <a:t>(</a:t>
                </a:r>
                <a:r>
                  <a:rPr lang="zh-CN" altLang="en-US" sz="2000" b="1">
                    <a:latin typeface="黑体" pitchFamily="49" charset="-122"/>
                    <a:ea typeface="黑体" pitchFamily="49" charset="-122"/>
                  </a:rPr>
                  <a:t>主存</a:t>
                </a:r>
                <a:r>
                  <a:rPr lang="en-US" altLang="zh-CN" sz="2000" b="1">
                    <a:latin typeface="黑体" pitchFamily="49" charset="-122"/>
                    <a:ea typeface="黑体" pitchFamily="49" charset="-122"/>
                  </a:rPr>
                  <a:t>)</a:t>
                </a:r>
              </a:p>
              <a:p>
                <a:pPr>
                  <a:buClr>
                    <a:srgbClr val="000000"/>
                  </a:buClr>
                </a:pPr>
                <a:r>
                  <a:rPr lang="en-US" altLang="zh-CN" sz="2000" b="1">
                    <a:latin typeface="黑体" pitchFamily="49" charset="-122"/>
                    <a:ea typeface="黑体" pitchFamily="49" charset="-122"/>
                  </a:rPr>
                  <a:t>    </a:t>
                </a:r>
              </a:p>
            </p:txBody>
          </p:sp>
          <p:sp>
            <p:nvSpPr>
              <p:cNvPr id="8231" name="直接连接符 15398"/>
              <p:cNvSpPr>
                <a:spLocks noChangeShapeType="1"/>
              </p:cNvSpPr>
              <p:nvPr/>
            </p:nvSpPr>
            <p:spPr bwMode="auto">
              <a:xfrm>
                <a:off x="8233" y="10644"/>
                <a:ext cx="540" cy="1"/>
              </a:xfrm>
              <a:prstGeom prst="line">
                <a:avLst/>
              </a:prstGeom>
              <a:noFill/>
              <a:ln w="9525">
                <a:solidFill>
                  <a:srgbClr val="000000"/>
                </a:solidFill>
                <a:round/>
                <a:headEnd/>
                <a:tailEnd type="triangle" w="med" len="med"/>
              </a:ln>
            </p:spPr>
            <p:txBody>
              <a:bodyPr/>
              <a:lstStyle/>
              <a:p>
                <a:endParaRPr lang="zh-CN" altLang="en-US"/>
              </a:p>
            </p:txBody>
          </p:sp>
        </p:grpSp>
      </p:grpSp>
      <p:sp>
        <p:nvSpPr>
          <p:cNvPr id="8232" name="文本框 15399"/>
          <p:cNvSpPr txBox="1">
            <a:spLocks noChangeArrowheads="1"/>
          </p:cNvSpPr>
          <p:nvPr/>
        </p:nvSpPr>
        <p:spPr bwMode="auto">
          <a:xfrm>
            <a:off x="457200" y="1066800"/>
            <a:ext cx="4648200" cy="457200"/>
          </a:xfrm>
          <a:prstGeom prst="rect">
            <a:avLst/>
          </a:prstGeom>
          <a:noFill/>
          <a:ln w="9525">
            <a:noFill/>
            <a:miter lim="800000"/>
            <a:headEnd/>
            <a:tailEnd/>
          </a:ln>
        </p:spPr>
        <p:txBody>
          <a:bodyPr lIns="90000" tIns="46800" rIns="90000" bIns="46800">
            <a:spAutoFit/>
          </a:bodyPr>
          <a:lstStyle/>
          <a:p>
            <a:pPr eaLnBrk="0" hangingPunct="0">
              <a:spcBef>
                <a:spcPct val="50000"/>
              </a:spcBef>
              <a:buClr>
                <a:srgbClr val="000000"/>
              </a:buClr>
            </a:pPr>
            <a:r>
              <a:rPr lang="zh-CN" altLang="en-US" sz="2400" b="1">
                <a:solidFill>
                  <a:srgbClr val="990000"/>
                </a:solidFill>
                <a:latin typeface="Times New Roman" pitchFamily="18" charset="0"/>
                <a:ea typeface="黑体" pitchFamily="49" charset="-122"/>
              </a:rPr>
              <a:t>程序的编译、链接、装入和执行</a:t>
            </a:r>
          </a:p>
        </p:txBody>
      </p:sp>
      <p:sp>
        <p:nvSpPr>
          <p:cNvPr id="8233"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A2676A8A-EC62-4998-8248-1790DC66A36F}" type="slidenum">
              <a:rPr lang="zh-TW" altLang="en-US" sz="1400">
                <a:solidFill>
                  <a:schemeClr val="bg2"/>
                </a:solidFill>
                <a:ea typeface="PMingLiU" pitchFamily="18" charset="-120"/>
              </a:rPr>
              <a:pPr algn="r" eaLnBrk="0" hangingPunct="0">
                <a:spcBef>
                  <a:spcPct val="50000"/>
                </a:spcBef>
                <a:buClr>
                  <a:srgbClr val="000000"/>
                </a:buClr>
              </a:pPr>
              <a:t>11</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sp>
        <p:nvSpPr>
          <p:cNvPr id="5" name="对话气泡: 椭圆形 4">
            <a:extLst>
              <a:ext uri="{FF2B5EF4-FFF2-40B4-BE49-F238E27FC236}">
                <a16:creationId xmlns:a16="http://schemas.microsoft.com/office/drawing/2014/main" id="{2F50F35E-22D3-0745-DC0B-C1E415476D41}"/>
              </a:ext>
            </a:extLst>
          </p:cNvPr>
          <p:cNvSpPr/>
          <p:nvPr/>
        </p:nvSpPr>
        <p:spPr>
          <a:xfrm>
            <a:off x="101972" y="916587"/>
            <a:ext cx="3744540" cy="1064020"/>
          </a:xfrm>
          <a:prstGeom prst="wedgeEllipse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C00000"/>
                </a:solidFill>
              </a:rPr>
              <a:t>使用符号名集合所限定的空间（程序命名空间）</a:t>
            </a:r>
          </a:p>
          <a:p>
            <a:pPr algn="ctr"/>
            <a:endParaRPr lang="zh-CN" altLang="en-US" dirty="0"/>
          </a:p>
        </p:txBody>
      </p:sp>
      <p:sp>
        <p:nvSpPr>
          <p:cNvPr id="6" name="对话气泡: 椭圆形 5">
            <a:extLst>
              <a:ext uri="{FF2B5EF4-FFF2-40B4-BE49-F238E27FC236}">
                <a16:creationId xmlns:a16="http://schemas.microsoft.com/office/drawing/2014/main" id="{472C789B-2F17-F394-C615-0C9AAEB02165}"/>
              </a:ext>
            </a:extLst>
          </p:cNvPr>
          <p:cNvSpPr/>
          <p:nvPr/>
        </p:nvSpPr>
        <p:spPr>
          <a:xfrm>
            <a:off x="2792413" y="1101132"/>
            <a:ext cx="5596011" cy="1203325"/>
          </a:xfrm>
          <a:prstGeom prst="wedgeEllipseCallout">
            <a:avLst>
              <a:gd name="adj1" fmla="val -35710"/>
              <a:gd name="adj2" fmla="val 569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b="1" dirty="0">
                <a:solidFill>
                  <a:srgbClr val="C00000"/>
                </a:solidFill>
              </a:rPr>
              <a:t>编译程序或汇编程序将源程序生成目标代码，生成对应目标模块的符号表，供地址转换时使用</a:t>
            </a:r>
            <a:endParaRPr lang="zh-CN" altLang="en-US" dirty="0">
              <a:solidFill>
                <a:srgbClr val="C00000"/>
              </a:solidFill>
            </a:endParaRPr>
          </a:p>
        </p:txBody>
      </p:sp>
      <p:sp>
        <p:nvSpPr>
          <p:cNvPr id="7" name="对话气泡: 椭圆形 6">
            <a:extLst>
              <a:ext uri="{FF2B5EF4-FFF2-40B4-BE49-F238E27FC236}">
                <a16:creationId xmlns:a16="http://schemas.microsoft.com/office/drawing/2014/main" id="{A63E9440-3EEB-2E3E-2F8E-FD824FA0789B}"/>
              </a:ext>
            </a:extLst>
          </p:cNvPr>
          <p:cNvSpPr/>
          <p:nvPr/>
        </p:nvSpPr>
        <p:spPr>
          <a:xfrm>
            <a:off x="2889449" y="3435668"/>
            <a:ext cx="4400351" cy="1215705"/>
          </a:xfrm>
          <a:prstGeom prst="wedgeEllipseCallout">
            <a:avLst>
              <a:gd name="adj1" fmla="val 46854"/>
              <a:gd name="adj2" fmla="val -4489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b="1" dirty="0">
                <a:solidFill>
                  <a:srgbClr val="C00000"/>
                </a:solidFill>
              </a:rPr>
              <a:t>根据目标模块的调用关系，将各模块链接成可装载执行的模块</a:t>
            </a:r>
            <a:endParaRPr lang="zh-CN" alt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矩形 159747"/>
          <p:cNvSpPr>
            <a:spLocks noChangeArrowheads="1"/>
          </p:cNvSpPr>
          <p:nvPr/>
        </p:nvSpPr>
        <p:spPr bwMode="auto">
          <a:xfrm>
            <a:off x="395288" y="908050"/>
            <a:ext cx="8497887" cy="5689302"/>
          </a:xfrm>
          <a:prstGeom prst="rect">
            <a:avLst/>
          </a:prstGeom>
          <a:noFill/>
          <a:ln w="9525">
            <a:noFill/>
            <a:miter lim="800000"/>
            <a:headEnd/>
            <a:tailEnd/>
          </a:ln>
        </p:spPr>
        <p:txBody>
          <a:bodyPr/>
          <a:lstStyle/>
          <a:p>
            <a:pPr marL="342900" indent="-342900">
              <a:lnSpc>
                <a:spcPct val="105000"/>
              </a:lnSpc>
              <a:spcBef>
                <a:spcPct val="20000"/>
              </a:spcBef>
              <a:buFontTx/>
              <a:buChar char="•"/>
            </a:pPr>
            <a:r>
              <a:rPr lang="zh-CN" altLang="en-US" sz="2800" b="1" dirty="0">
                <a:solidFill>
                  <a:srgbClr val="800000"/>
                </a:solidFill>
              </a:rPr>
              <a:t>静态重定位</a:t>
            </a:r>
          </a:p>
          <a:p>
            <a:pPr marL="342900" indent="-342900">
              <a:lnSpc>
                <a:spcPct val="105000"/>
              </a:lnSpc>
              <a:spcBef>
                <a:spcPct val="20000"/>
              </a:spcBef>
              <a:buFontTx/>
              <a:buChar char="•"/>
            </a:pPr>
            <a:r>
              <a:rPr lang="zh-CN" altLang="en-US" sz="2400" b="1" dirty="0"/>
              <a:t>地址转换工作在进程执行前一次完成；</a:t>
            </a:r>
          </a:p>
          <a:p>
            <a:pPr marL="742950" lvl="1" indent="-285750">
              <a:lnSpc>
                <a:spcPct val="105000"/>
              </a:lnSpc>
              <a:spcBef>
                <a:spcPct val="20000"/>
              </a:spcBef>
              <a:buFontTx/>
              <a:buChar char="–"/>
            </a:pPr>
            <a:r>
              <a:rPr lang="zh-CN" altLang="en-US" sz="2400" b="1" dirty="0"/>
              <a:t>无须硬件支持，易于实现，但不允许程序在执行过程中移动位置。</a:t>
            </a:r>
          </a:p>
          <a:p>
            <a:pPr marL="742950" lvl="1" indent="-285750">
              <a:lnSpc>
                <a:spcPct val="105000"/>
              </a:lnSpc>
              <a:spcBef>
                <a:spcPct val="20000"/>
              </a:spcBef>
              <a:buFontTx/>
              <a:buChar char="–"/>
            </a:pPr>
            <a:r>
              <a:rPr lang="zh-CN" altLang="en-US" sz="2400" b="1" dirty="0"/>
              <a:t>早期单用户单任务系统</a:t>
            </a:r>
          </a:p>
          <a:p>
            <a:pPr marL="342900" indent="-342900">
              <a:lnSpc>
                <a:spcPct val="105000"/>
              </a:lnSpc>
              <a:spcBef>
                <a:spcPct val="20000"/>
              </a:spcBef>
              <a:buFontTx/>
              <a:buChar char="•"/>
            </a:pPr>
            <a:r>
              <a:rPr lang="zh-CN" altLang="en-US" sz="2800" b="1" dirty="0">
                <a:solidFill>
                  <a:srgbClr val="800000"/>
                </a:solidFill>
              </a:rPr>
              <a:t>动态重定位</a:t>
            </a:r>
          </a:p>
          <a:p>
            <a:pPr marL="742950" lvl="1" indent="-285750">
              <a:lnSpc>
                <a:spcPct val="105000"/>
              </a:lnSpc>
              <a:spcBef>
                <a:spcPct val="20000"/>
              </a:spcBef>
              <a:buFontTx/>
              <a:buChar char="–"/>
            </a:pPr>
            <a:r>
              <a:rPr lang="zh-CN" altLang="en-US" sz="2400" b="1" dirty="0"/>
              <a:t>地址转换推迟到最后的可能时刻，即进程执行时才完成；</a:t>
            </a:r>
          </a:p>
          <a:p>
            <a:pPr marL="742950" lvl="1" indent="-285750">
              <a:lnSpc>
                <a:spcPct val="105000"/>
              </a:lnSpc>
              <a:spcBef>
                <a:spcPct val="20000"/>
              </a:spcBef>
              <a:buFontTx/>
              <a:buChar char="–"/>
            </a:pPr>
            <a:r>
              <a:rPr lang="zh-CN" altLang="en-US" sz="2400" b="1" dirty="0"/>
              <a:t>允许程序在主存中移动、便于主存共享、主存利用率高。</a:t>
            </a:r>
            <a:endParaRPr lang="en-US" altLang="zh-CN" sz="2400" b="1" dirty="0"/>
          </a:p>
        </p:txBody>
      </p:sp>
      <p:sp>
        <p:nvSpPr>
          <p:cNvPr id="10244"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63DEA8D3-9AA1-416A-A38C-B6BCC1A2B6A7}" type="slidenum">
              <a:rPr lang="zh-TW" altLang="en-US" sz="1400">
                <a:solidFill>
                  <a:schemeClr val="bg2"/>
                </a:solidFill>
                <a:ea typeface="PMingLiU" pitchFamily="18" charset="-120"/>
              </a:rPr>
              <a:pPr algn="r" eaLnBrk="0" hangingPunct="0">
                <a:spcBef>
                  <a:spcPct val="50000"/>
                </a:spcBef>
                <a:buClr>
                  <a:srgbClr val="000000"/>
                </a:buClr>
              </a:pPr>
              <a:t>12</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Effect transition="in" filter="box(in)">
                                      <p:cBhvr>
                                        <p:cTn id="7" dur="500"/>
                                        <p:tgtEl>
                                          <p:spTgt spid="10242">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242">
                                            <p:txEl>
                                              <p:pRg st="2" end="2"/>
                                            </p:txEl>
                                          </p:spTgt>
                                        </p:tgtEl>
                                        <p:attrNameLst>
                                          <p:attrName>style.visibility</p:attrName>
                                        </p:attrNameLst>
                                      </p:cBhvr>
                                      <p:to>
                                        <p:strVal val="visible"/>
                                      </p:to>
                                    </p:set>
                                    <p:animEffect transition="in" filter="box(in)">
                                      <p:cBhvr>
                                        <p:cTn id="10" dur="500"/>
                                        <p:tgtEl>
                                          <p:spTgt spid="10242">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0242">
                                            <p:txEl>
                                              <p:pRg st="3" end="3"/>
                                            </p:txEl>
                                          </p:spTgt>
                                        </p:tgtEl>
                                        <p:attrNameLst>
                                          <p:attrName>style.visibility</p:attrName>
                                        </p:attrNameLst>
                                      </p:cBhvr>
                                      <p:to>
                                        <p:strVal val="visible"/>
                                      </p:to>
                                    </p:set>
                                    <p:animEffect transition="in" filter="box(in)">
                                      <p:cBhvr>
                                        <p:cTn id="13" dur="500"/>
                                        <p:tgtEl>
                                          <p:spTgt spid="1024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0242">
                                            <p:txEl>
                                              <p:pRg st="5" end="5"/>
                                            </p:txEl>
                                          </p:spTgt>
                                        </p:tgtEl>
                                        <p:attrNameLst>
                                          <p:attrName>style.visibility</p:attrName>
                                        </p:attrNameLst>
                                      </p:cBhvr>
                                      <p:to>
                                        <p:strVal val="visible"/>
                                      </p:to>
                                    </p:set>
                                    <p:animEffect transition="in" filter="box(in)">
                                      <p:cBhvr>
                                        <p:cTn id="18" dur="500"/>
                                        <p:tgtEl>
                                          <p:spTgt spid="10242">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0242">
                                            <p:txEl>
                                              <p:pRg st="6" end="6"/>
                                            </p:txEl>
                                          </p:spTgt>
                                        </p:tgtEl>
                                        <p:attrNameLst>
                                          <p:attrName>style.visibility</p:attrName>
                                        </p:attrNameLst>
                                      </p:cBhvr>
                                      <p:to>
                                        <p:strVal val="visible"/>
                                      </p:to>
                                    </p:set>
                                    <p:animEffect transition="in" filter="box(in)">
                                      <p:cBhvr>
                                        <p:cTn id="21" dur="500"/>
                                        <p:tgtEl>
                                          <p:spTgt spid="102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文本占位符 16386"/>
          <p:cNvSpPr>
            <a:spLocks noGrp="1" noChangeArrowheads="1"/>
          </p:cNvSpPr>
          <p:nvPr>
            <p:ph type="body" idx="4294967295"/>
          </p:nvPr>
        </p:nvSpPr>
        <p:spPr>
          <a:xfrm>
            <a:off x="88900" y="1050592"/>
            <a:ext cx="8964612" cy="4464720"/>
          </a:xfrm>
        </p:spPr>
        <p:txBody>
          <a:bodyPr>
            <a:normAutofit fontScale="92500" lnSpcReduction="10000"/>
          </a:bodyPr>
          <a:lstStyle/>
          <a:p>
            <a:pPr>
              <a:lnSpc>
                <a:spcPct val="105000"/>
              </a:lnSpc>
              <a:buFontTx/>
              <a:buChar char="•"/>
            </a:pPr>
            <a:r>
              <a:rPr lang="zh-CN" altLang="en-US" sz="2800" b="1" dirty="0">
                <a:solidFill>
                  <a:srgbClr val="C00000"/>
                </a:solidFill>
              </a:rPr>
              <a:t>链接</a:t>
            </a:r>
          </a:p>
          <a:p>
            <a:pPr>
              <a:lnSpc>
                <a:spcPct val="105000"/>
              </a:lnSpc>
              <a:buFont typeface="Wingdings" pitchFamily="2" charset="2"/>
              <a:buChar char="u"/>
            </a:pPr>
            <a:r>
              <a:rPr lang="zh-CN" altLang="en-US" sz="2400" b="1" dirty="0">
                <a:solidFill>
                  <a:srgbClr val="0070C0"/>
                </a:solidFill>
              </a:rPr>
              <a:t>静态链接</a:t>
            </a:r>
            <a:r>
              <a:rPr lang="zh-CN" altLang="en-US" sz="2400" b="1" dirty="0"/>
              <a:t>：程序装载到内存和运行前完成</a:t>
            </a:r>
          </a:p>
          <a:p>
            <a:pPr>
              <a:buFont typeface="Wingdings" pitchFamily="2" charset="2"/>
              <a:buChar char="u"/>
            </a:pPr>
            <a:r>
              <a:rPr lang="zh-CN" altLang="en-US" sz="2400" b="1" dirty="0">
                <a:solidFill>
                  <a:srgbClr val="0070C0"/>
                </a:solidFill>
              </a:rPr>
              <a:t>动态链接</a:t>
            </a:r>
            <a:r>
              <a:rPr lang="zh-CN" altLang="en-US" sz="2400" b="1" dirty="0">
                <a:solidFill>
                  <a:srgbClr val="800000"/>
                </a:solidFill>
              </a:rPr>
              <a:t>：</a:t>
            </a:r>
            <a:r>
              <a:rPr lang="zh-CN" altLang="en-US" sz="2400" b="1" dirty="0"/>
              <a:t>程序装载到内存时，边装载边链接</a:t>
            </a:r>
            <a:endParaRPr lang="en-US" altLang="zh-CN" sz="2400" b="1" dirty="0"/>
          </a:p>
          <a:p>
            <a:pPr>
              <a:buFont typeface="Wingdings" pitchFamily="2" charset="2"/>
              <a:buChar char="u"/>
            </a:pPr>
            <a:r>
              <a:rPr lang="zh-CN" altLang="en-US" sz="2400" b="1" dirty="0">
                <a:solidFill>
                  <a:srgbClr val="0070C0"/>
                </a:solidFill>
              </a:rPr>
              <a:t>运行时链接：程序运行时根据需要链接</a:t>
            </a:r>
            <a:endParaRPr lang="en-US" altLang="zh-CN" sz="2400" b="1" dirty="0">
              <a:solidFill>
                <a:srgbClr val="0070C0"/>
              </a:solidFill>
            </a:endParaRPr>
          </a:p>
          <a:p>
            <a:pPr marL="0" indent="0">
              <a:buNone/>
            </a:pPr>
            <a:endParaRPr lang="en-US" altLang="zh-CN" sz="2400" b="1" dirty="0">
              <a:solidFill>
                <a:srgbClr val="0070C0"/>
              </a:solidFill>
            </a:endParaRPr>
          </a:p>
          <a:p>
            <a:pPr>
              <a:lnSpc>
                <a:spcPct val="105000"/>
              </a:lnSpc>
              <a:buFontTx/>
              <a:buChar char="•"/>
            </a:pPr>
            <a:r>
              <a:rPr lang="zh-CN" altLang="en-US" sz="2800" b="1" dirty="0">
                <a:solidFill>
                  <a:srgbClr val="C00000"/>
                </a:solidFill>
              </a:rPr>
              <a:t>程序装载</a:t>
            </a:r>
            <a:endParaRPr lang="en-US" altLang="zh-CN" sz="2800" b="1" dirty="0">
              <a:solidFill>
                <a:srgbClr val="C00000"/>
              </a:solidFill>
            </a:endParaRPr>
          </a:p>
          <a:p>
            <a:pPr>
              <a:lnSpc>
                <a:spcPct val="105000"/>
              </a:lnSpc>
              <a:buFont typeface="Wingdings" pitchFamily="2" charset="2"/>
              <a:buChar char="Ø"/>
            </a:pPr>
            <a:r>
              <a:rPr lang="zh-CN" altLang="en-US" sz="2400" b="1" dirty="0">
                <a:solidFill>
                  <a:srgbClr val="0070C0"/>
                </a:solidFill>
              </a:rPr>
              <a:t>绝对装载</a:t>
            </a:r>
            <a:r>
              <a:rPr lang="zh-CN" altLang="en-US" sz="2400" b="1" dirty="0">
                <a:solidFill>
                  <a:schemeClr val="tx1">
                    <a:lumMod val="95000"/>
                    <a:lumOff val="5000"/>
                  </a:schemeClr>
                </a:solidFill>
              </a:rPr>
              <a:t>，装载模块中的指令地址与内存地址相同，即模块中出现的地址是绝对地址</a:t>
            </a:r>
            <a:r>
              <a:rPr lang="zh-CN" altLang="en-US" sz="2400" b="1" dirty="0"/>
              <a:t>。</a:t>
            </a:r>
            <a:endParaRPr lang="en-US" altLang="zh-CN" sz="2400" b="1" dirty="0"/>
          </a:p>
          <a:p>
            <a:pPr>
              <a:lnSpc>
                <a:spcPct val="105000"/>
              </a:lnSpc>
              <a:buFont typeface="Wingdings" pitchFamily="2" charset="2"/>
              <a:buChar char="Ø"/>
            </a:pPr>
            <a:r>
              <a:rPr lang="zh-CN" altLang="en-US" sz="2400" b="1" dirty="0">
                <a:solidFill>
                  <a:srgbClr val="0070C0"/>
                </a:solidFill>
              </a:rPr>
              <a:t>可重定位装载</a:t>
            </a:r>
            <a:r>
              <a:rPr lang="zh-CN" altLang="en-US" sz="2400" b="1" dirty="0"/>
              <a:t>：模块内使用相对地址，根据装载到内存的情况进行地址转换</a:t>
            </a:r>
            <a:endParaRPr lang="en-US" altLang="zh-CN" sz="2400" b="1" dirty="0"/>
          </a:p>
          <a:p>
            <a:pPr>
              <a:lnSpc>
                <a:spcPct val="105000"/>
              </a:lnSpc>
              <a:buFont typeface="Wingdings" pitchFamily="2" charset="2"/>
              <a:buChar char="Ø"/>
            </a:pPr>
            <a:r>
              <a:rPr lang="zh-CN" altLang="en-US" sz="2400" b="1" dirty="0">
                <a:solidFill>
                  <a:srgbClr val="0070C0"/>
                </a:solidFill>
              </a:rPr>
              <a:t>动态运行时装载</a:t>
            </a:r>
            <a:r>
              <a:rPr lang="zh-CN" altLang="en-US" sz="2400" b="1" dirty="0"/>
              <a:t>：允许进程的内存映像在换进换出后位于不同的位置</a:t>
            </a:r>
          </a:p>
          <a:p>
            <a:pPr marL="0" indent="0">
              <a:buNone/>
            </a:pPr>
            <a:endParaRPr lang="zh-CN" altLang="en-US" sz="2400" b="1" dirty="0">
              <a:solidFill>
                <a:srgbClr val="0070C0"/>
              </a:solidFill>
            </a:endParaRPr>
          </a:p>
        </p:txBody>
      </p:sp>
      <p:sp>
        <p:nvSpPr>
          <p:cNvPr id="9220"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EA20A5BA-9EF8-4666-A4E7-BF5C5C131E46}" type="slidenum">
              <a:rPr lang="zh-TW" altLang="en-US" sz="1400">
                <a:solidFill>
                  <a:schemeClr val="bg2"/>
                </a:solidFill>
                <a:ea typeface="PMingLiU" pitchFamily="18" charset="-120"/>
              </a:rPr>
              <a:pPr algn="r" eaLnBrk="0" hangingPunct="0">
                <a:spcBef>
                  <a:spcPct val="50000"/>
                </a:spcBef>
                <a:buClr>
                  <a:srgbClr val="000000"/>
                </a:buClr>
              </a:pPr>
              <a:t>13</a:t>
            </a:fld>
            <a:endParaRPr lang="en-US" altLang="zh-TW" sz="1400">
              <a:solidFill>
                <a:schemeClr val="bg2"/>
              </a:solidFill>
              <a:ea typeface="PMingLiU" pitchFamily="18" charset="-120"/>
            </a:endParaRPr>
          </a:p>
        </p:txBody>
      </p:sp>
      <p:sp>
        <p:nvSpPr>
          <p:cNvPr id="34839" name="Rectangle 23"/>
          <p:cNvSpPr>
            <a:spLocks noChangeArrowheads="1"/>
          </p:cNvSpPr>
          <p:nvPr/>
        </p:nvSpPr>
        <p:spPr bwMode="auto">
          <a:xfrm>
            <a:off x="-1588" y="6021388"/>
            <a:ext cx="9145588" cy="390525"/>
          </a:xfrm>
          <a:prstGeom prst="rect">
            <a:avLst/>
          </a:prstGeom>
          <a:solidFill>
            <a:srgbClr val="FF0000"/>
          </a:solidFill>
          <a:ln w="9525">
            <a:noFill/>
            <a:miter lim="800000"/>
            <a:headEnd/>
            <a:tailEnd/>
          </a:ln>
        </p:spPr>
        <p:txBody>
          <a:bodyPr wrap="none" lIns="82095" tIns="41047" rIns="82095" bIns="41047" anchor="ctr"/>
          <a:lstStyle/>
          <a:p>
            <a:pPr algn="ctr" defTabSz="912813"/>
            <a:endParaRPr lang="zh-CN" altLang="zh-CN" sz="1400">
              <a:solidFill>
                <a:schemeClr val="bg1"/>
              </a:solidFill>
              <a:latin typeface="方正黄草简体" pitchFamily="2" charset="-122"/>
              <a:ea typeface="黑体" pitchFamily="49" charset="-122"/>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0" dur="500"/>
                                        <p:tgtEl>
                                          <p:spTgt spid="92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3" dur="500"/>
                                        <p:tgtEl>
                                          <p:spTgt spid="921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6" dur="500"/>
                                        <p:tgtEl>
                                          <p:spTgt spid="921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animEffect transition="in" filter="blinds(horizontal)">
                                      <p:cBhvr>
                                        <p:cTn id="19" dur="500"/>
                                        <p:tgtEl>
                                          <p:spTgt spid="921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9219">
                                            <p:txEl>
                                              <p:pRg st="6" end="6"/>
                                            </p:txEl>
                                          </p:spTgt>
                                        </p:tgtEl>
                                        <p:attrNameLst>
                                          <p:attrName>style.visibility</p:attrName>
                                        </p:attrNameLst>
                                      </p:cBhvr>
                                      <p:to>
                                        <p:strVal val="visible"/>
                                      </p:to>
                                    </p:set>
                                    <p:animEffect transition="in" filter="blinds(horizontal)">
                                      <p:cBhvr>
                                        <p:cTn id="22" dur="500"/>
                                        <p:tgtEl>
                                          <p:spTgt spid="921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animEffect transition="in" filter="blinds(horizontal)">
                                      <p:cBhvr>
                                        <p:cTn id="25" dur="500"/>
                                        <p:tgtEl>
                                          <p:spTgt spid="921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219">
                                            <p:txEl>
                                              <p:pRg st="8" end="8"/>
                                            </p:txEl>
                                          </p:spTgt>
                                        </p:tgtEl>
                                        <p:attrNameLst>
                                          <p:attrName>style.visibility</p:attrName>
                                        </p:attrNameLst>
                                      </p:cBhvr>
                                      <p:to>
                                        <p:strVal val="visible"/>
                                      </p:to>
                                    </p:set>
                                    <p:animEffect transition="in" filter="blinds(horizontal)">
                                      <p:cBhvr>
                                        <p:cTn id="28"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文本占位符 47106"/>
          <p:cNvSpPr>
            <a:spLocks noGrp="1" noChangeArrowheads="1"/>
          </p:cNvSpPr>
          <p:nvPr>
            <p:ph type="body" idx="4294967295"/>
          </p:nvPr>
        </p:nvSpPr>
        <p:spPr>
          <a:xfrm>
            <a:off x="468313" y="981075"/>
            <a:ext cx="8424862" cy="4895850"/>
          </a:xfrm>
        </p:spPr>
        <p:txBody>
          <a:bodyPr/>
          <a:lstStyle/>
          <a:p>
            <a:pPr>
              <a:buFontTx/>
              <a:buNone/>
            </a:pPr>
            <a:r>
              <a:rPr lang="zh-CN" altLang="en-US" sz="2800" b="1" dirty="0">
                <a:solidFill>
                  <a:srgbClr val="800000"/>
                </a:solidFill>
              </a:rPr>
              <a:t>运行时动态链接</a:t>
            </a:r>
          </a:p>
          <a:p>
            <a:r>
              <a:rPr lang="zh-CN" altLang="en-US" sz="2800" b="1" dirty="0">
                <a:solidFill>
                  <a:srgbClr val="800000"/>
                </a:solidFill>
              </a:rPr>
              <a:t>共享库</a:t>
            </a:r>
            <a:r>
              <a:rPr lang="zh-CN" altLang="en-US" sz="2800" b="1" dirty="0"/>
              <a:t> </a:t>
            </a:r>
          </a:p>
          <a:p>
            <a:pPr lvl="1"/>
            <a:r>
              <a:rPr lang="zh-CN" altLang="en-US" b="1" dirty="0"/>
              <a:t>包含共享函数的目标代码块，在运行时加载到任意内存区域，并在内存中和程序链接起来，称作动态链接</a:t>
            </a:r>
          </a:p>
          <a:p>
            <a:r>
              <a:rPr lang="zh-CN" altLang="en-US" sz="2800" b="1" dirty="0">
                <a:solidFill>
                  <a:srgbClr val="800000"/>
                </a:solidFill>
              </a:rPr>
              <a:t>动态链接器</a:t>
            </a:r>
          </a:p>
          <a:p>
            <a:pPr lvl="1"/>
            <a:r>
              <a:rPr lang="zh-CN" altLang="en-US" b="1" dirty="0"/>
              <a:t>负责动态链接。</a:t>
            </a:r>
          </a:p>
          <a:p>
            <a:endParaRPr lang="zh-CN" altLang="en-US" sz="2800" b="1" dirty="0"/>
          </a:p>
          <a:p>
            <a:endParaRPr lang="en-US" altLang="zh-CN" sz="2800" b="1" dirty="0"/>
          </a:p>
        </p:txBody>
      </p:sp>
      <p:sp>
        <p:nvSpPr>
          <p:cNvPr id="52228"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E6200B05-8705-410D-8CFE-AF7269E51420}" type="slidenum">
              <a:rPr lang="zh-TW" altLang="en-US" sz="1400">
                <a:solidFill>
                  <a:schemeClr val="bg2"/>
                </a:solidFill>
                <a:ea typeface="PMingLiU" pitchFamily="18" charset="-120"/>
              </a:rPr>
              <a:pPr algn="r" eaLnBrk="0" hangingPunct="0">
                <a:spcBef>
                  <a:spcPct val="50000"/>
                </a:spcBef>
                <a:buClr>
                  <a:srgbClr val="000000"/>
                </a:buClr>
              </a:pPr>
              <a:t>14</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extLst>
      <p:ext uri="{BB962C8B-B14F-4D97-AF65-F5344CB8AC3E}">
        <p14:creationId xmlns:p14="http://schemas.microsoft.com/office/powerpoint/2010/main" val="225689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box(in)">
                                      <p:cBhvr>
                                        <p:cTn id="7" dur="500"/>
                                        <p:tgtEl>
                                          <p:spTgt spid="5222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2227">
                                            <p:txEl>
                                              <p:pRg st="2" end="2"/>
                                            </p:txEl>
                                          </p:spTgt>
                                        </p:tgtEl>
                                        <p:attrNameLst>
                                          <p:attrName>style.visibility</p:attrName>
                                        </p:attrNameLst>
                                      </p:cBhvr>
                                      <p:to>
                                        <p:strVal val="visible"/>
                                      </p:to>
                                    </p:set>
                                    <p:animEffect transition="in" filter="box(in)">
                                      <p:cBhvr>
                                        <p:cTn id="10" dur="500"/>
                                        <p:tgtEl>
                                          <p:spTgt spid="522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animEffect transition="in" filter="box(in)">
                                      <p:cBhvr>
                                        <p:cTn id="15" dur="500"/>
                                        <p:tgtEl>
                                          <p:spTgt spid="52227">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2227">
                                            <p:txEl>
                                              <p:pRg st="4" end="4"/>
                                            </p:txEl>
                                          </p:spTgt>
                                        </p:tgtEl>
                                        <p:attrNameLst>
                                          <p:attrName>style.visibility</p:attrName>
                                        </p:attrNameLst>
                                      </p:cBhvr>
                                      <p:to>
                                        <p:strVal val="visible"/>
                                      </p:to>
                                    </p:set>
                                    <p:animEffect transition="in" filter="box(in)">
                                      <p:cBhvr>
                                        <p:cTn id="18"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48131"/>
          <p:cNvGrpSpPr>
            <a:grpSpLocks/>
          </p:cNvGrpSpPr>
          <p:nvPr/>
        </p:nvGrpSpPr>
        <p:grpSpPr bwMode="auto">
          <a:xfrm>
            <a:off x="468313" y="981075"/>
            <a:ext cx="8218487" cy="5181600"/>
            <a:chOff x="3013" y="3156"/>
            <a:chExt cx="6300" cy="4056"/>
          </a:xfrm>
        </p:grpSpPr>
        <p:sp>
          <p:nvSpPr>
            <p:cNvPr id="53252" name="文本框 48132"/>
            <p:cNvSpPr txBox="1">
              <a:spLocks noChangeArrowheads="1"/>
            </p:cNvSpPr>
            <p:nvPr/>
          </p:nvSpPr>
          <p:spPr bwMode="auto">
            <a:xfrm>
              <a:off x="4728" y="6744"/>
              <a:ext cx="3240" cy="468"/>
            </a:xfrm>
            <a:prstGeom prst="rect">
              <a:avLst/>
            </a:prstGeom>
            <a:noFill/>
            <a:ln w="9525">
              <a:noFill/>
              <a:miter lim="800000"/>
              <a:headEnd/>
              <a:tailEnd/>
            </a:ln>
          </p:spPr>
          <p:txBody>
            <a:bodyPr/>
            <a:lstStyle/>
            <a:p>
              <a:pPr algn="just">
                <a:buClr>
                  <a:srgbClr val="000000"/>
                </a:buClr>
              </a:pPr>
              <a:r>
                <a:rPr lang="en-US" altLang="zh-CN" sz="2000" b="1">
                  <a:latin typeface="黑体" pitchFamily="49" charset="-122"/>
                  <a:ea typeface="黑体" pitchFamily="49" charset="-122"/>
                </a:rPr>
                <a:t> </a:t>
              </a:r>
              <a:r>
                <a:rPr lang="en-US" altLang="zh-CN" sz="2800" b="1">
                  <a:latin typeface="黑体" pitchFamily="49" charset="-122"/>
                  <a:ea typeface="黑体" pitchFamily="49" charset="-122"/>
                </a:rPr>
                <a:t>Windows</a:t>
              </a:r>
              <a:r>
                <a:rPr lang="zh-CN" altLang="en-US" sz="2800" b="1">
                  <a:latin typeface="黑体" pitchFamily="49" charset="-122"/>
                  <a:ea typeface="黑体" pitchFamily="49" charset="-122"/>
                </a:rPr>
                <a:t>动态链接</a:t>
              </a:r>
            </a:p>
          </p:txBody>
        </p:sp>
        <p:sp>
          <p:nvSpPr>
            <p:cNvPr id="53253" name="文本框 48133"/>
            <p:cNvSpPr txBox="1">
              <a:spLocks noChangeArrowheads="1"/>
            </p:cNvSpPr>
            <p:nvPr/>
          </p:nvSpPr>
          <p:spPr bwMode="auto">
            <a:xfrm>
              <a:off x="3013" y="3156"/>
              <a:ext cx="2096" cy="468"/>
            </a:xfrm>
            <a:prstGeom prst="rect">
              <a:avLst/>
            </a:prstGeom>
            <a:no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编译后的目标文件</a:t>
              </a:r>
            </a:p>
          </p:txBody>
        </p:sp>
        <p:sp>
          <p:nvSpPr>
            <p:cNvPr id="53254" name="文本框 48134"/>
            <p:cNvSpPr txBox="1">
              <a:spLocks noChangeArrowheads="1"/>
            </p:cNvSpPr>
            <p:nvPr/>
          </p:nvSpPr>
          <p:spPr bwMode="auto">
            <a:xfrm>
              <a:off x="3204" y="3624"/>
              <a:ext cx="1334" cy="468"/>
            </a:xfrm>
            <a:prstGeom prst="rect">
              <a:avLst/>
            </a:prstGeom>
            <a:solidFill>
              <a:srgbClr val="CCFFCC"/>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buClr>
                  <a:srgbClr val="000000"/>
                </a:buClr>
              </a:pPr>
              <a:endParaRPr lang="en-US" altLang="zh-CN" sz="2000" b="1">
                <a:latin typeface="黑体" pitchFamily="49" charset="-122"/>
                <a:ea typeface="黑体" pitchFamily="49" charset="-122"/>
              </a:endParaRPr>
            </a:p>
            <a:p>
              <a:pPr algn="just">
                <a:buClr>
                  <a:srgbClr val="000000"/>
                </a:buClr>
              </a:pPr>
              <a:endParaRPr lang="en-US" altLang="zh-CN" sz="2000" b="1">
                <a:latin typeface="黑体" pitchFamily="49" charset="-122"/>
                <a:ea typeface="黑体" pitchFamily="49" charset="-122"/>
              </a:endParaRPr>
            </a:p>
            <a:p>
              <a:pPr algn="just">
                <a:buClr>
                  <a:srgbClr val="000000"/>
                </a:buClr>
              </a:pPr>
              <a:endParaRPr lang="en-US" altLang="zh-CN" sz="2000" b="1">
                <a:latin typeface="黑体" pitchFamily="49" charset="-122"/>
                <a:ea typeface="黑体" pitchFamily="49" charset="-122"/>
              </a:endParaRPr>
            </a:p>
            <a:p>
              <a:pPr>
                <a:buClr>
                  <a:srgbClr val="000000"/>
                </a:buClr>
              </a:pPr>
              <a:endParaRPr lang="en-US" altLang="zh-CN" sz="2000" b="1">
                <a:latin typeface="黑体" pitchFamily="49" charset="-122"/>
                <a:ea typeface="黑体" pitchFamily="49" charset="-122"/>
              </a:endParaRPr>
            </a:p>
          </p:txBody>
        </p:sp>
        <p:sp>
          <p:nvSpPr>
            <p:cNvPr id="53255" name="文本框 48135"/>
            <p:cNvSpPr txBox="1">
              <a:spLocks noChangeArrowheads="1"/>
            </p:cNvSpPr>
            <p:nvPr/>
          </p:nvSpPr>
          <p:spPr bwMode="auto">
            <a:xfrm>
              <a:off x="6073" y="3156"/>
              <a:ext cx="3240" cy="468"/>
            </a:xfrm>
            <a:prstGeom prst="rect">
              <a:avLst/>
            </a:prstGeom>
            <a:no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引入库</a:t>
              </a:r>
              <a:r>
                <a:rPr lang="en-US" altLang="zh-CN" sz="2000" b="1">
                  <a:latin typeface="黑体" pitchFamily="49" charset="-122"/>
                  <a:ea typeface="黑体" pitchFamily="49" charset="-122"/>
                </a:rPr>
                <a:t>(DLL</a:t>
              </a:r>
              <a:r>
                <a:rPr lang="zh-CN" altLang="en-US" sz="2000" b="1">
                  <a:latin typeface="黑体" pitchFamily="49" charset="-122"/>
                  <a:ea typeface="黑体" pitchFamily="49" charset="-122"/>
                </a:rPr>
                <a:t>函数的定位信息</a:t>
              </a:r>
              <a:r>
                <a:rPr lang="en-US" altLang="zh-CN" sz="2000" b="1">
                  <a:latin typeface="黑体" pitchFamily="49" charset="-122"/>
                  <a:ea typeface="黑体" pitchFamily="49" charset="-122"/>
                </a:rPr>
                <a:t>)</a:t>
              </a:r>
            </a:p>
          </p:txBody>
        </p:sp>
        <p:sp>
          <p:nvSpPr>
            <p:cNvPr id="53256" name="文本框 48136"/>
            <p:cNvSpPr txBox="1">
              <a:spLocks noChangeArrowheads="1"/>
            </p:cNvSpPr>
            <p:nvPr/>
          </p:nvSpPr>
          <p:spPr bwMode="auto">
            <a:xfrm>
              <a:off x="6444" y="3624"/>
              <a:ext cx="1334" cy="468"/>
            </a:xfrm>
            <a:prstGeom prst="rect">
              <a:avLst/>
            </a:prstGeom>
            <a:solidFill>
              <a:srgbClr val="CCFFCC"/>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buClr>
                  <a:srgbClr val="000000"/>
                </a:buClr>
              </a:pPr>
              <a:endParaRPr lang="en-US" altLang="zh-CN" sz="2000" b="1">
                <a:latin typeface="黑体" pitchFamily="49" charset="-122"/>
                <a:ea typeface="黑体" pitchFamily="49" charset="-122"/>
              </a:endParaRPr>
            </a:p>
            <a:p>
              <a:pPr algn="just">
                <a:buClr>
                  <a:srgbClr val="000000"/>
                </a:buClr>
              </a:pPr>
              <a:endParaRPr lang="en-US" altLang="zh-CN" sz="2000" b="1">
                <a:latin typeface="黑体" pitchFamily="49" charset="-122"/>
                <a:ea typeface="黑体" pitchFamily="49" charset="-122"/>
              </a:endParaRPr>
            </a:p>
            <a:p>
              <a:pPr algn="just">
                <a:buClr>
                  <a:srgbClr val="000000"/>
                </a:buClr>
              </a:pPr>
              <a:endParaRPr lang="en-US" altLang="zh-CN" sz="2000" b="1">
                <a:latin typeface="黑体" pitchFamily="49" charset="-122"/>
                <a:ea typeface="黑体" pitchFamily="49" charset="-122"/>
              </a:endParaRPr>
            </a:p>
            <a:p>
              <a:pPr>
                <a:buClr>
                  <a:srgbClr val="000000"/>
                </a:buClr>
              </a:pPr>
              <a:endParaRPr lang="en-US" altLang="zh-CN" sz="2000" b="1">
                <a:latin typeface="黑体" pitchFamily="49" charset="-122"/>
                <a:ea typeface="黑体" pitchFamily="49" charset="-122"/>
              </a:endParaRPr>
            </a:p>
          </p:txBody>
        </p:sp>
        <p:sp>
          <p:nvSpPr>
            <p:cNvPr id="53257" name="椭圆 48137"/>
            <p:cNvSpPr>
              <a:spLocks noChangeArrowheads="1"/>
            </p:cNvSpPr>
            <p:nvPr/>
          </p:nvSpPr>
          <p:spPr bwMode="auto">
            <a:xfrm>
              <a:off x="4728" y="4092"/>
              <a:ext cx="1525" cy="936"/>
            </a:xfrm>
            <a:prstGeom prst="ellipse">
              <a:avLst/>
            </a:prstGeom>
            <a:solidFill>
              <a:srgbClr val="CCFFCC"/>
            </a:solidFill>
            <a:ln w="9525">
              <a:solidFill>
                <a:srgbClr val="000000"/>
              </a:solidFill>
              <a:round/>
              <a:headEnd/>
              <a:tailEnd/>
            </a:ln>
          </p:spPr>
          <p:txBody>
            <a:bodyPr/>
            <a:lstStyle/>
            <a:p>
              <a:pPr eaLnBrk="0" hangingPunct="0"/>
              <a:endParaRPr lang="zh-CN" altLang="zh-CN" sz="2800"/>
            </a:p>
          </p:txBody>
        </p:sp>
        <p:sp>
          <p:nvSpPr>
            <p:cNvPr id="53258" name="文本框 48138"/>
            <p:cNvSpPr txBox="1">
              <a:spLocks noChangeArrowheads="1"/>
            </p:cNvSpPr>
            <p:nvPr/>
          </p:nvSpPr>
          <p:spPr bwMode="auto">
            <a:xfrm>
              <a:off x="4919" y="4248"/>
              <a:ext cx="1143" cy="468"/>
            </a:xfrm>
            <a:prstGeom prst="rect">
              <a:avLst/>
            </a:prstGeom>
            <a:solidFill>
              <a:srgbClr val="CCFFCC"/>
            </a:solid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链接器</a:t>
              </a:r>
            </a:p>
            <a:p>
              <a:pPr>
                <a:buClr>
                  <a:srgbClr val="000000"/>
                </a:buClr>
              </a:pPr>
              <a:endParaRPr lang="en-US" altLang="zh-CN" sz="2000" b="1">
                <a:latin typeface="黑体" pitchFamily="49" charset="-122"/>
                <a:ea typeface="黑体" pitchFamily="49" charset="-122"/>
              </a:endParaRPr>
            </a:p>
          </p:txBody>
        </p:sp>
        <p:sp>
          <p:nvSpPr>
            <p:cNvPr id="53259" name="直接连接符 48139"/>
            <p:cNvSpPr>
              <a:spLocks noChangeShapeType="1"/>
            </p:cNvSpPr>
            <p:nvPr/>
          </p:nvSpPr>
          <p:spPr bwMode="auto">
            <a:xfrm>
              <a:off x="3966" y="4092"/>
              <a:ext cx="762" cy="312"/>
            </a:xfrm>
            <a:prstGeom prst="line">
              <a:avLst/>
            </a:prstGeom>
            <a:noFill/>
            <a:ln w="19050">
              <a:solidFill>
                <a:srgbClr val="000000"/>
              </a:solidFill>
              <a:round/>
              <a:headEnd/>
              <a:tailEnd type="triangle" w="med" len="med"/>
            </a:ln>
          </p:spPr>
          <p:txBody>
            <a:bodyPr/>
            <a:lstStyle/>
            <a:p>
              <a:endParaRPr lang="zh-CN" altLang="en-US"/>
            </a:p>
          </p:txBody>
        </p:sp>
        <p:sp>
          <p:nvSpPr>
            <p:cNvPr id="53260" name="直接连接符 48140"/>
            <p:cNvSpPr>
              <a:spLocks noChangeShapeType="1"/>
            </p:cNvSpPr>
            <p:nvPr/>
          </p:nvSpPr>
          <p:spPr bwMode="auto">
            <a:xfrm flipH="1">
              <a:off x="6253" y="4092"/>
              <a:ext cx="572" cy="312"/>
            </a:xfrm>
            <a:prstGeom prst="line">
              <a:avLst/>
            </a:prstGeom>
            <a:noFill/>
            <a:ln w="19050">
              <a:solidFill>
                <a:srgbClr val="000000"/>
              </a:solidFill>
              <a:round/>
              <a:headEnd/>
              <a:tailEnd type="triangle" w="med" len="med"/>
            </a:ln>
          </p:spPr>
          <p:txBody>
            <a:bodyPr/>
            <a:lstStyle/>
            <a:p>
              <a:endParaRPr lang="zh-CN" altLang="en-US"/>
            </a:p>
          </p:txBody>
        </p:sp>
        <p:sp>
          <p:nvSpPr>
            <p:cNvPr id="53261" name="矩形 48141"/>
            <p:cNvSpPr>
              <a:spLocks noChangeArrowheads="1"/>
            </p:cNvSpPr>
            <p:nvPr/>
          </p:nvSpPr>
          <p:spPr bwMode="auto">
            <a:xfrm>
              <a:off x="3585" y="5200"/>
              <a:ext cx="5146" cy="1544"/>
            </a:xfrm>
            <a:prstGeom prst="rect">
              <a:avLst/>
            </a:prstGeom>
            <a:solidFill>
              <a:srgbClr val="CCFFCC"/>
            </a:solidFill>
            <a:ln w="9525">
              <a:solidFill>
                <a:srgbClr val="000000"/>
              </a:solidFill>
              <a:miter lim="800000"/>
              <a:headEnd/>
              <a:tailEnd/>
            </a:ln>
            <a:effectLst>
              <a:outerShdw dist="107763" dir="18900000" algn="ctr" rotWithShape="0">
                <a:srgbClr val="808080">
                  <a:alpha val="50000"/>
                </a:srgbClr>
              </a:outerShdw>
            </a:effectLst>
          </p:spPr>
          <p:txBody>
            <a:bodyPr/>
            <a:lstStyle/>
            <a:p>
              <a:pPr eaLnBrk="0" hangingPunct="0"/>
              <a:endParaRPr lang="zh-CN" altLang="zh-CN" sz="2800"/>
            </a:p>
          </p:txBody>
        </p:sp>
        <p:sp>
          <p:nvSpPr>
            <p:cNvPr id="53262" name="文本框 48142"/>
            <p:cNvSpPr txBox="1">
              <a:spLocks noChangeArrowheads="1"/>
            </p:cNvSpPr>
            <p:nvPr/>
          </p:nvSpPr>
          <p:spPr bwMode="auto">
            <a:xfrm>
              <a:off x="3966" y="5348"/>
              <a:ext cx="2096" cy="468"/>
            </a:xfrm>
            <a:prstGeom prst="rect">
              <a:avLst/>
            </a:prstGeom>
            <a:solidFill>
              <a:srgbClr val="CCFFCC"/>
            </a:solidFill>
            <a:ln w="9525">
              <a:solidFill>
                <a:srgbClr val="000000"/>
              </a:solidFill>
              <a:miter lim="800000"/>
              <a:headEnd/>
              <a:tailEnd/>
            </a:ln>
          </p:spPr>
          <p:txBody>
            <a:bodyPr/>
            <a:lstStyle/>
            <a:p>
              <a:pPr algn="just">
                <a:buClr>
                  <a:srgbClr val="000000"/>
                </a:buClr>
              </a:pPr>
              <a:r>
                <a:rPr lang="zh-CN" altLang="en-US" sz="2000" b="1">
                  <a:latin typeface="黑体" pitchFamily="49" charset="-122"/>
                  <a:ea typeface="黑体" pitchFamily="49" charset="-122"/>
                </a:rPr>
                <a:t>可执行程序</a:t>
              </a:r>
            </a:p>
          </p:txBody>
        </p:sp>
        <p:sp>
          <p:nvSpPr>
            <p:cNvPr id="53263" name="文本框 48143"/>
            <p:cNvSpPr txBox="1">
              <a:spLocks noChangeArrowheads="1"/>
            </p:cNvSpPr>
            <p:nvPr/>
          </p:nvSpPr>
          <p:spPr bwMode="auto">
            <a:xfrm>
              <a:off x="6253" y="5348"/>
              <a:ext cx="2287" cy="468"/>
            </a:xfrm>
            <a:prstGeom prst="rect">
              <a:avLst/>
            </a:prstGeom>
            <a:solidFill>
              <a:srgbClr val="CCFFCC"/>
            </a:solidFill>
            <a:ln w="9525">
              <a:solidFill>
                <a:srgbClr val="000000"/>
              </a:solidFill>
              <a:miter lim="800000"/>
              <a:headEnd/>
              <a:tailEnd/>
            </a:ln>
          </p:spPr>
          <p:txBody>
            <a:bodyPr/>
            <a:lstStyle/>
            <a:p>
              <a:pPr algn="just">
                <a:buClr>
                  <a:srgbClr val="000000"/>
                </a:buClr>
              </a:pPr>
              <a:r>
                <a:rPr lang="en-US" altLang="zh-CN" sz="2000" b="1">
                  <a:latin typeface="黑体" pitchFamily="49" charset="-122"/>
                  <a:ea typeface="黑体" pitchFamily="49" charset="-122"/>
                </a:rPr>
                <a:t>    </a:t>
              </a:r>
            </a:p>
            <a:p>
              <a:pPr algn="just">
                <a:buClr>
                  <a:srgbClr val="000000"/>
                </a:buClr>
              </a:pPr>
              <a:endParaRPr lang="en-US" altLang="zh-CN" sz="2000" b="1">
                <a:latin typeface="黑体" pitchFamily="49" charset="-122"/>
                <a:ea typeface="黑体" pitchFamily="49" charset="-122"/>
              </a:endParaRPr>
            </a:p>
            <a:p>
              <a:pPr algn="just">
                <a:buClr>
                  <a:srgbClr val="000000"/>
                </a:buClr>
              </a:pPr>
              <a:endParaRPr lang="en-US" altLang="zh-CN" sz="2000" b="1">
                <a:latin typeface="黑体" pitchFamily="49" charset="-122"/>
                <a:ea typeface="黑体" pitchFamily="49" charset="-122"/>
              </a:endParaRPr>
            </a:p>
            <a:p>
              <a:pPr>
                <a:buClr>
                  <a:srgbClr val="000000"/>
                </a:buClr>
              </a:pPr>
              <a:endParaRPr lang="en-US" altLang="zh-CN" sz="2000" b="1">
                <a:latin typeface="黑体" pitchFamily="49" charset="-122"/>
                <a:ea typeface="黑体" pitchFamily="49" charset="-122"/>
              </a:endParaRPr>
            </a:p>
          </p:txBody>
        </p:sp>
        <p:sp>
          <p:nvSpPr>
            <p:cNvPr id="53264" name="直接连接符 48144"/>
            <p:cNvSpPr>
              <a:spLocks noChangeShapeType="1"/>
            </p:cNvSpPr>
            <p:nvPr/>
          </p:nvSpPr>
          <p:spPr bwMode="auto">
            <a:xfrm>
              <a:off x="6634" y="5348"/>
              <a:ext cx="0" cy="468"/>
            </a:xfrm>
            <a:prstGeom prst="line">
              <a:avLst/>
            </a:prstGeom>
            <a:noFill/>
            <a:ln w="9525">
              <a:solidFill>
                <a:srgbClr val="000000"/>
              </a:solidFill>
              <a:round/>
              <a:headEnd/>
              <a:tailEnd/>
            </a:ln>
          </p:spPr>
          <p:txBody>
            <a:bodyPr/>
            <a:lstStyle/>
            <a:p>
              <a:endParaRPr lang="zh-CN" altLang="en-US"/>
            </a:p>
          </p:txBody>
        </p:sp>
        <p:sp>
          <p:nvSpPr>
            <p:cNvPr id="53265" name="直接连接符 48145"/>
            <p:cNvSpPr>
              <a:spLocks noChangeShapeType="1"/>
            </p:cNvSpPr>
            <p:nvPr/>
          </p:nvSpPr>
          <p:spPr bwMode="auto">
            <a:xfrm>
              <a:off x="7015" y="5348"/>
              <a:ext cx="0" cy="468"/>
            </a:xfrm>
            <a:prstGeom prst="line">
              <a:avLst/>
            </a:prstGeom>
            <a:noFill/>
            <a:ln w="9525">
              <a:solidFill>
                <a:srgbClr val="000000"/>
              </a:solidFill>
              <a:round/>
              <a:headEnd/>
              <a:tailEnd/>
            </a:ln>
          </p:spPr>
          <p:txBody>
            <a:bodyPr/>
            <a:lstStyle/>
            <a:p>
              <a:endParaRPr lang="zh-CN" altLang="en-US"/>
            </a:p>
          </p:txBody>
        </p:sp>
        <p:sp>
          <p:nvSpPr>
            <p:cNvPr id="53266" name="直接连接符 48146"/>
            <p:cNvSpPr>
              <a:spLocks noChangeShapeType="1"/>
            </p:cNvSpPr>
            <p:nvPr/>
          </p:nvSpPr>
          <p:spPr bwMode="auto">
            <a:xfrm>
              <a:off x="7397" y="5348"/>
              <a:ext cx="0" cy="468"/>
            </a:xfrm>
            <a:prstGeom prst="line">
              <a:avLst/>
            </a:prstGeom>
            <a:noFill/>
            <a:ln w="9525">
              <a:solidFill>
                <a:srgbClr val="000000"/>
              </a:solidFill>
              <a:round/>
              <a:headEnd/>
              <a:tailEnd/>
            </a:ln>
          </p:spPr>
          <p:txBody>
            <a:bodyPr/>
            <a:lstStyle/>
            <a:p>
              <a:endParaRPr lang="zh-CN" altLang="en-US"/>
            </a:p>
          </p:txBody>
        </p:sp>
        <p:sp>
          <p:nvSpPr>
            <p:cNvPr id="53267" name="直接连接符 48147"/>
            <p:cNvSpPr>
              <a:spLocks noChangeShapeType="1"/>
            </p:cNvSpPr>
            <p:nvPr/>
          </p:nvSpPr>
          <p:spPr bwMode="auto">
            <a:xfrm>
              <a:off x="7778" y="5348"/>
              <a:ext cx="0" cy="468"/>
            </a:xfrm>
            <a:prstGeom prst="line">
              <a:avLst/>
            </a:prstGeom>
            <a:noFill/>
            <a:ln w="9525">
              <a:solidFill>
                <a:srgbClr val="000000"/>
              </a:solidFill>
              <a:round/>
              <a:headEnd/>
              <a:tailEnd/>
            </a:ln>
          </p:spPr>
          <p:txBody>
            <a:bodyPr/>
            <a:lstStyle/>
            <a:p>
              <a:endParaRPr lang="zh-CN" altLang="en-US"/>
            </a:p>
          </p:txBody>
        </p:sp>
        <p:sp>
          <p:nvSpPr>
            <p:cNvPr id="53268" name="直接连接符 48148"/>
            <p:cNvSpPr>
              <a:spLocks noChangeShapeType="1"/>
            </p:cNvSpPr>
            <p:nvPr/>
          </p:nvSpPr>
          <p:spPr bwMode="auto">
            <a:xfrm>
              <a:off x="8159" y="5348"/>
              <a:ext cx="0" cy="468"/>
            </a:xfrm>
            <a:prstGeom prst="line">
              <a:avLst/>
            </a:prstGeom>
            <a:noFill/>
            <a:ln w="9525">
              <a:solidFill>
                <a:srgbClr val="000000"/>
              </a:solidFill>
              <a:round/>
              <a:headEnd/>
              <a:tailEnd/>
            </a:ln>
          </p:spPr>
          <p:txBody>
            <a:bodyPr/>
            <a:lstStyle/>
            <a:p>
              <a:endParaRPr lang="zh-CN" altLang="en-US"/>
            </a:p>
          </p:txBody>
        </p:sp>
        <p:sp>
          <p:nvSpPr>
            <p:cNvPr id="53269" name="直接连接符 48149"/>
            <p:cNvSpPr>
              <a:spLocks noChangeShapeType="1"/>
            </p:cNvSpPr>
            <p:nvPr/>
          </p:nvSpPr>
          <p:spPr bwMode="auto">
            <a:xfrm flipH="1">
              <a:off x="5491" y="5036"/>
              <a:ext cx="0" cy="312"/>
            </a:xfrm>
            <a:prstGeom prst="line">
              <a:avLst/>
            </a:prstGeom>
            <a:noFill/>
            <a:ln w="19050">
              <a:solidFill>
                <a:srgbClr val="000000"/>
              </a:solidFill>
              <a:round/>
              <a:headEnd/>
              <a:tailEnd type="triangle" w="med" len="med"/>
            </a:ln>
          </p:spPr>
          <p:txBody>
            <a:bodyPr/>
            <a:lstStyle/>
            <a:p>
              <a:endParaRPr lang="zh-CN" altLang="en-US"/>
            </a:p>
          </p:txBody>
        </p:sp>
        <p:sp>
          <p:nvSpPr>
            <p:cNvPr id="53270" name="直接连接符 48150"/>
            <p:cNvSpPr>
              <a:spLocks noChangeShapeType="1"/>
            </p:cNvSpPr>
            <p:nvPr/>
          </p:nvSpPr>
          <p:spPr bwMode="auto">
            <a:xfrm>
              <a:off x="5681" y="5348"/>
              <a:ext cx="0" cy="468"/>
            </a:xfrm>
            <a:prstGeom prst="line">
              <a:avLst/>
            </a:prstGeom>
            <a:noFill/>
            <a:ln w="9525">
              <a:solidFill>
                <a:srgbClr val="000000"/>
              </a:solidFill>
              <a:round/>
              <a:headEnd/>
              <a:tailEnd/>
            </a:ln>
          </p:spPr>
          <p:txBody>
            <a:bodyPr/>
            <a:lstStyle/>
            <a:p>
              <a:endParaRPr lang="zh-CN" altLang="en-US"/>
            </a:p>
          </p:txBody>
        </p:sp>
        <p:sp>
          <p:nvSpPr>
            <p:cNvPr id="53271" name="文本框 48151"/>
            <p:cNvSpPr txBox="1">
              <a:spLocks noChangeArrowheads="1"/>
            </p:cNvSpPr>
            <p:nvPr/>
          </p:nvSpPr>
          <p:spPr bwMode="auto">
            <a:xfrm>
              <a:off x="3585" y="6120"/>
              <a:ext cx="953" cy="468"/>
            </a:xfrm>
            <a:prstGeom prst="rect">
              <a:avLst/>
            </a:prstGeom>
            <a:solidFill>
              <a:srgbClr val="CCFFCC"/>
            </a:solid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主存</a:t>
              </a:r>
            </a:p>
          </p:txBody>
        </p:sp>
        <p:sp>
          <p:nvSpPr>
            <p:cNvPr id="53272" name="矩形标注 48152"/>
            <p:cNvSpPr>
              <a:spLocks noChangeArrowheads="1"/>
            </p:cNvSpPr>
            <p:nvPr/>
          </p:nvSpPr>
          <p:spPr bwMode="auto">
            <a:xfrm>
              <a:off x="7015" y="4248"/>
              <a:ext cx="953" cy="624"/>
            </a:xfrm>
            <a:prstGeom prst="wedgeRectCallout">
              <a:avLst>
                <a:gd name="adj1" fmla="val -168333"/>
                <a:gd name="adj2" fmla="val 142306"/>
              </a:avLst>
            </a:prstGeom>
            <a:solidFill>
              <a:srgbClr val="CCFFCC"/>
            </a:solidFill>
            <a:ln w="9525">
              <a:solidFill>
                <a:srgbClr val="000000"/>
              </a:solidFill>
              <a:miter lim="800000"/>
              <a:headEnd/>
              <a:tailEnd/>
            </a:ln>
          </p:spPr>
          <p:txBody>
            <a:bodyPr/>
            <a:lstStyle/>
            <a:p>
              <a:pPr>
                <a:buClr>
                  <a:srgbClr val="000000"/>
                </a:buClr>
              </a:pPr>
              <a:r>
                <a:rPr lang="zh-CN" altLang="en-US" sz="2000" b="1">
                  <a:latin typeface="黑体" pitchFamily="49" charset="-122"/>
                  <a:ea typeface="黑体" pitchFamily="49" charset="-122"/>
                </a:rPr>
                <a:t>重要定位信息</a:t>
              </a:r>
            </a:p>
          </p:txBody>
        </p:sp>
        <p:sp>
          <p:nvSpPr>
            <p:cNvPr id="53273" name="矩形标注 48153"/>
            <p:cNvSpPr>
              <a:spLocks noChangeArrowheads="1"/>
            </p:cNvSpPr>
            <p:nvPr/>
          </p:nvSpPr>
          <p:spPr bwMode="auto">
            <a:xfrm>
              <a:off x="8233" y="4248"/>
              <a:ext cx="900" cy="624"/>
            </a:xfrm>
            <a:prstGeom prst="wedgeRectCallout">
              <a:avLst>
                <a:gd name="adj1" fmla="val -83000"/>
                <a:gd name="adj2" fmla="val 125481"/>
              </a:avLst>
            </a:prstGeom>
            <a:solidFill>
              <a:srgbClr val="CCFFCC"/>
            </a:solidFill>
            <a:ln w="9525">
              <a:solidFill>
                <a:srgbClr val="000000"/>
              </a:solidFill>
              <a:miter lim="800000"/>
              <a:headEnd/>
              <a:tailEnd/>
            </a:ln>
          </p:spPr>
          <p:txBody>
            <a:bodyPr/>
            <a:lstStyle/>
            <a:p>
              <a:pPr>
                <a:buClr>
                  <a:srgbClr val="000000"/>
                </a:buClr>
              </a:pPr>
              <a:r>
                <a:rPr lang="zh-CN" altLang="en-US" sz="2000" b="1">
                  <a:latin typeface="黑体" pitchFamily="49" charset="-122"/>
                  <a:ea typeface="黑体" pitchFamily="49" charset="-122"/>
                </a:rPr>
                <a:t>动态链接库</a:t>
              </a:r>
            </a:p>
          </p:txBody>
        </p:sp>
        <p:sp>
          <p:nvSpPr>
            <p:cNvPr id="53274" name="直接连接符 48154"/>
            <p:cNvSpPr>
              <a:spLocks noChangeShapeType="1"/>
            </p:cNvSpPr>
            <p:nvPr/>
          </p:nvSpPr>
          <p:spPr bwMode="auto">
            <a:xfrm flipH="1">
              <a:off x="5872" y="5808"/>
              <a:ext cx="0" cy="468"/>
            </a:xfrm>
            <a:prstGeom prst="line">
              <a:avLst/>
            </a:prstGeom>
            <a:noFill/>
            <a:ln w="19050">
              <a:solidFill>
                <a:srgbClr val="000000"/>
              </a:solidFill>
              <a:round/>
              <a:headEnd/>
              <a:tailEnd/>
            </a:ln>
          </p:spPr>
          <p:txBody>
            <a:bodyPr/>
            <a:lstStyle/>
            <a:p>
              <a:endParaRPr lang="zh-CN" altLang="en-US"/>
            </a:p>
          </p:txBody>
        </p:sp>
        <p:sp>
          <p:nvSpPr>
            <p:cNvPr id="53275" name="直接连接符 48155"/>
            <p:cNvSpPr>
              <a:spLocks noChangeShapeType="1"/>
            </p:cNvSpPr>
            <p:nvPr/>
          </p:nvSpPr>
          <p:spPr bwMode="auto">
            <a:xfrm>
              <a:off x="5872" y="6276"/>
              <a:ext cx="1715" cy="0"/>
            </a:xfrm>
            <a:prstGeom prst="line">
              <a:avLst/>
            </a:prstGeom>
            <a:noFill/>
            <a:ln w="19050">
              <a:solidFill>
                <a:srgbClr val="000000"/>
              </a:solidFill>
              <a:round/>
              <a:headEnd/>
              <a:tailEnd/>
            </a:ln>
          </p:spPr>
          <p:txBody>
            <a:bodyPr/>
            <a:lstStyle/>
            <a:p>
              <a:endParaRPr lang="zh-CN" altLang="en-US"/>
            </a:p>
          </p:txBody>
        </p:sp>
        <p:sp>
          <p:nvSpPr>
            <p:cNvPr id="53276" name="直接连接符 48156"/>
            <p:cNvSpPr>
              <a:spLocks noChangeShapeType="1"/>
            </p:cNvSpPr>
            <p:nvPr/>
          </p:nvSpPr>
          <p:spPr bwMode="auto">
            <a:xfrm flipV="1">
              <a:off x="7587" y="5808"/>
              <a:ext cx="0" cy="468"/>
            </a:xfrm>
            <a:prstGeom prst="line">
              <a:avLst/>
            </a:prstGeom>
            <a:noFill/>
            <a:ln w="19050">
              <a:solidFill>
                <a:srgbClr val="000000"/>
              </a:solidFill>
              <a:round/>
              <a:headEnd/>
              <a:tailEnd type="triangle" w="med" len="med"/>
            </a:ln>
          </p:spPr>
          <p:txBody>
            <a:bodyPr/>
            <a:lstStyle/>
            <a:p>
              <a:endParaRPr lang="zh-CN" altLang="en-US"/>
            </a:p>
          </p:txBody>
        </p:sp>
        <p:sp>
          <p:nvSpPr>
            <p:cNvPr id="53277" name="文本框 48157"/>
            <p:cNvSpPr txBox="1">
              <a:spLocks noChangeArrowheads="1"/>
            </p:cNvSpPr>
            <p:nvPr/>
          </p:nvSpPr>
          <p:spPr bwMode="auto">
            <a:xfrm>
              <a:off x="5681" y="6276"/>
              <a:ext cx="2287" cy="468"/>
            </a:xfrm>
            <a:prstGeom prst="rect">
              <a:avLst/>
            </a:prstGeom>
            <a:solidFill>
              <a:srgbClr val="CCFFCC"/>
            </a:solid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调用</a:t>
              </a:r>
              <a:r>
                <a:rPr lang="en-US" altLang="zh-CN" sz="2000" b="1">
                  <a:latin typeface="黑体" pitchFamily="49" charset="-122"/>
                  <a:ea typeface="黑体" pitchFamily="49" charset="-122"/>
                </a:rPr>
                <a:t>DLL</a:t>
              </a:r>
              <a:r>
                <a:rPr lang="zh-CN" altLang="en-US" sz="2000" b="1">
                  <a:latin typeface="黑体" pitchFamily="49" charset="-122"/>
                  <a:ea typeface="黑体" pitchFamily="49" charset="-122"/>
                </a:rPr>
                <a:t>中的函数</a:t>
              </a:r>
            </a:p>
          </p:txBody>
        </p:sp>
      </p:grpSp>
      <p:sp>
        <p:nvSpPr>
          <p:cNvPr id="53278"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0F0AFB29-C4B5-4134-9780-F27ED8CE5B64}" type="slidenum">
              <a:rPr lang="zh-TW" altLang="en-US" sz="1400">
                <a:solidFill>
                  <a:schemeClr val="bg2"/>
                </a:solidFill>
                <a:ea typeface="PMingLiU" pitchFamily="18" charset="-120"/>
              </a:rPr>
              <a:pPr algn="r" eaLnBrk="0" hangingPunct="0">
                <a:spcBef>
                  <a:spcPct val="50000"/>
                </a:spcBef>
                <a:buClr>
                  <a:srgbClr val="000000"/>
                </a:buClr>
              </a:pPr>
              <a:t>15</a:t>
            </a:fld>
            <a:endParaRPr lang="en-US" altLang="zh-TW" sz="1400">
              <a:solidFill>
                <a:schemeClr val="bg2"/>
              </a:solidFill>
              <a:ea typeface="PMingLiU" pitchFamily="18" charset="-120"/>
            </a:endParaRPr>
          </a:p>
        </p:txBody>
      </p:sp>
    </p:spTree>
    <p:extLst>
      <p:ext uri="{BB962C8B-B14F-4D97-AF65-F5344CB8AC3E}">
        <p14:creationId xmlns:p14="http://schemas.microsoft.com/office/powerpoint/2010/main" val="12656687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文本占位符 16386"/>
          <p:cNvSpPr>
            <a:spLocks noGrp="1" noChangeArrowheads="1"/>
          </p:cNvSpPr>
          <p:nvPr>
            <p:ph type="body" idx="4294967295"/>
          </p:nvPr>
        </p:nvSpPr>
        <p:spPr>
          <a:xfrm>
            <a:off x="179388" y="980728"/>
            <a:ext cx="8964612" cy="4824760"/>
          </a:xfrm>
        </p:spPr>
        <p:txBody>
          <a:bodyPr>
            <a:normAutofit/>
          </a:bodyPr>
          <a:lstStyle/>
          <a:p>
            <a:pPr>
              <a:lnSpc>
                <a:spcPct val="105000"/>
              </a:lnSpc>
            </a:pPr>
            <a:r>
              <a:rPr lang="zh-CN" altLang="en-US" sz="2800" b="1" dirty="0">
                <a:solidFill>
                  <a:srgbClr val="800000"/>
                </a:solidFill>
              </a:rPr>
              <a:t>逻辑地址</a:t>
            </a:r>
            <a:r>
              <a:rPr lang="zh-CN" altLang="en-US" sz="2800" b="1" dirty="0"/>
              <a:t>：</a:t>
            </a:r>
            <a:r>
              <a:rPr lang="zh-CN" altLang="en-US" sz="2400" b="1" dirty="0"/>
              <a:t>程序中使用的地址，也叫相对地址，逻辑地址由两个地址分量构成，一个为段地址，另一个为段内偏移量</a:t>
            </a:r>
          </a:p>
          <a:p>
            <a:pPr>
              <a:lnSpc>
                <a:spcPct val="105000"/>
              </a:lnSpc>
            </a:pPr>
            <a:r>
              <a:rPr lang="zh-CN" altLang="en-US" sz="2800" b="1" dirty="0">
                <a:solidFill>
                  <a:srgbClr val="800000"/>
                </a:solidFill>
              </a:rPr>
              <a:t>物理地址</a:t>
            </a:r>
            <a:r>
              <a:rPr lang="zh-CN" altLang="en-US" sz="2800" b="1" dirty="0"/>
              <a:t>：</a:t>
            </a:r>
            <a:r>
              <a:rPr lang="zh-CN" altLang="en-US" sz="2400" b="1" dirty="0"/>
              <a:t>经过寻址方式的计算或变换得到内存储器中的实际有效地址，也叫绝对地址</a:t>
            </a:r>
          </a:p>
          <a:p>
            <a:pPr>
              <a:lnSpc>
                <a:spcPct val="105000"/>
              </a:lnSpc>
            </a:pPr>
            <a:r>
              <a:rPr lang="zh-CN" altLang="en-US" sz="2800" b="1" dirty="0">
                <a:solidFill>
                  <a:srgbClr val="800000"/>
                </a:solidFill>
              </a:rPr>
              <a:t>逻辑地址空间</a:t>
            </a:r>
            <a:r>
              <a:rPr lang="zh-CN" altLang="en-US" sz="2800" b="1" dirty="0"/>
              <a:t>：</a:t>
            </a:r>
            <a:r>
              <a:rPr lang="zh-CN" altLang="en-US" sz="2400" b="1" dirty="0"/>
              <a:t>由程序所生成的所有逻辑地址的集合</a:t>
            </a:r>
          </a:p>
          <a:p>
            <a:pPr>
              <a:lnSpc>
                <a:spcPct val="105000"/>
              </a:lnSpc>
            </a:pPr>
            <a:r>
              <a:rPr lang="zh-CN" altLang="en-US" sz="2800" b="1" dirty="0">
                <a:solidFill>
                  <a:srgbClr val="800000"/>
                </a:solidFill>
              </a:rPr>
              <a:t>物理地址空间</a:t>
            </a:r>
            <a:r>
              <a:rPr lang="zh-CN" altLang="en-US" sz="2800" b="1" dirty="0"/>
              <a:t>：</a:t>
            </a:r>
            <a:r>
              <a:rPr lang="zh-CN" altLang="en-US" sz="2400" b="1" dirty="0"/>
              <a:t>由逻辑地址所对应的所有物理地址的集合</a:t>
            </a:r>
          </a:p>
          <a:p>
            <a:r>
              <a:rPr lang="zh-CN" altLang="en-US" sz="2800" b="1" dirty="0">
                <a:solidFill>
                  <a:srgbClr val="800000"/>
                </a:solidFill>
              </a:rPr>
              <a:t>地址转换或重定位：</a:t>
            </a:r>
            <a:r>
              <a:rPr lang="zh-CN" altLang="en-US" sz="2400" b="1" dirty="0"/>
              <a:t>把逻辑地址转换为物理地址</a:t>
            </a:r>
          </a:p>
        </p:txBody>
      </p:sp>
      <p:sp>
        <p:nvSpPr>
          <p:cNvPr id="9220"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EA20A5BA-9EF8-4666-A4E7-BF5C5C131E46}" type="slidenum">
              <a:rPr lang="zh-TW" altLang="en-US" sz="1400">
                <a:solidFill>
                  <a:schemeClr val="bg2"/>
                </a:solidFill>
                <a:ea typeface="PMingLiU" pitchFamily="18" charset="-120"/>
              </a:rPr>
              <a:pPr algn="r" eaLnBrk="0" hangingPunct="0">
                <a:spcBef>
                  <a:spcPct val="50000"/>
                </a:spcBef>
                <a:buClr>
                  <a:srgbClr val="000000"/>
                </a:buClr>
              </a:pPr>
              <a:t>16</a:t>
            </a:fld>
            <a:endParaRPr lang="en-US" altLang="zh-TW" sz="1400">
              <a:solidFill>
                <a:schemeClr val="bg2"/>
              </a:solidFill>
              <a:ea typeface="PMingLiU" pitchFamily="18" charset="-120"/>
            </a:endParaRPr>
          </a:p>
        </p:txBody>
      </p:sp>
      <p:sp>
        <p:nvSpPr>
          <p:cNvPr id="34839" name="Rectangle 23"/>
          <p:cNvSpPr>
            <a:spLocks noChangeArrowheads="1"/>
          </p:cNvSpPr>
          <p:nvPr/>
        </p:nvSpPr>
        <p:spPr bwMode="auto">
          <a:xfrm>
            <a:off x="-1588" y="6021388"/>
            <a:ext cx="9145588" cy="390525"/>
          </a:xfrm>
          <a:prstGeom prst="rect">
            <a:avLst/>
          </a:prstGeom>
          <a:solidFill>
            <a:srgbClr val="FF0000"/>
          </a:solidFill>
          <a:ln w="9525">
            <a:noFill/>
            <a:miter lim="800000"/>
            <a:headEnd/>
            <a:tailEnd/>
          </a:ln>
        </p:spPr>
        <p:txBody>
          <a:bodyPr wrap="none" lIns="82095" tIns="41047" rIns="82095" bIns="41047" anchor="ctr"/>
          <a:lstStyle/>
          <a:p>
            <a:pPr algn="ctr" defTabSz="912813"/>
            <a:endParaRPr lang="zh-CN" altLang="zh-CN" sz="1400">
              <a:solidFill>
                <a:schemeClr val="bg1"/>
              </a:solidFill>
              <a:latin typeface="方正黄草简体" pitchFamily="2" charset="-122"/>
              <a:ea typeface="黑体" pitchFamily="49" charset="-122"/>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ox(in)">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ox(in)">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ox(in)">
                                      <p:cBhvr>
                                        <p:cTn id="17" dur="500"/>
                                        <p:tgtEl>
                                          <p:spTgt spid="9219">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9219">
                                            <p:txEl>
                                              <p:pRg st="3" end="3"/>
                                            </p:txEl>
                                          </p:spTgt>
                                        </p:tgtEl>
                                        <p:attrNameLst>
                                          <p:attrName>style.visibility</p:attrName>
                                        </p:attrNameLst>
                                      </p:cBhvr>
                                      <p:to>
                                        <p:strVal val="visible"/>
                                      </p:to>
                                    </p:set>
                                    <p:animEffect transition="in" filter="box(in)">
                                      <p:cBhvr>
                                        <p:cTn id="20" dur="500"/>
                                        <p:tgtEl>
                                          <p:spTgt spid="921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Effect transition="in" filter="box(in)">
                                      <p:cBhvr>
                                        <p:cTn id="25"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标题 18433"/>
          <p:cNvSpPr>
            <a:spLocks noGrp="1" noChangeArrowheads="1"/>
          </p:cNvSpPr>
          <p:nvPr>
            <p:ph type="title" idx="4294967295"/>
          </p:nvPr>
        </p:nvSpPr>
        <p:spPr>
          <a:xfrm>
            <a:off x="352153" y="498476"/>
            <a:ext cx="7796212" cy="952500"/>
          </a:xfrm>
        </p:spPr>
        <p:txBody>
          <a:bodyPr anchor="b"/>
          <a:lstStyle/>
          <a:p>
            <a:pPr algn="l"/>
            <a:r>
              <a:rPr lang="zh-CN" altLang="en-US" sz="3200" b="1" dirty="0">
                <a:solidFill>
                  <a:srgbClr val="0000FF"/>
                </a:solidFill>
              </a:rPr>
              <a:t>一、 固定分区存储管理</a:t>
            </a:r>
          </a:p>
        </p:txBody>
      </p:sp>
      <p:sp>
        <p:nvSpPr>
          <p:cNvPr id="15363" name="文本占位符 18434"/>
          <p:cNvSpPr>
            <a:spLocks noGrp="1" noChangeArrowheads="1"/>
          </p:cNvSpPr>
          <p:nvPr>
            <p:ph type="body" idx="4294967295"/>
          </p:nvPr>
        </p:nvSpPr>
        <p:spPr>
          <a:xfrm>
            <a:off x="465931" y="1450976"/>
            <a:ext cx="8153400" cy="4889500"/>
          </a:xfrm>
        </p:spPr>
        <p:txBody>
          <a:bodyPr>
            <a:normAutofit/>
          </a:bodyPr>
          <a:lstStyle/>
          <a:p>
            <a:pPr algn="just"/>
            <a:r>
              <a:rPr lang="zh-CN" altLang="en-US" sz="2400" b="1" dirty="0">
                <a:solidFill>
                  <a:srgbClr val="800000"/>
                </a:solidFill>
              </a:rPr>
              <a:t>固定分区存储管理的基本思想</a:t>
            </a:r>
          </a:p>
          <a:p>
            <a:pPr lvl="1" algn="just"/>
            <a:r>
              <a:rPr lang="zh-CN" altLang="en-US" sz="2400" b="1" dirty="0"/>
              <a:t>处理作业之前存储器就已经被划分成若干个分区，每个分区的大小可以相同，也可以不同。但是，一旦划分好分区后，主存储器中的分区的个数就固定了，且每个分区的大小固定不变，每个分区只装入一个作业。</a:t>
            </a:r>
          </a:p>
          <a:p>
            <a:pPr algn="just"/>
            <a:r>
              <a:rPr lang="zh-CN" altLang="en-US" sz="2400" b="1" dirty="0">
                <a:solidFill>
                  <a:srgbClr val="800000"/>
                </a:solidFill>
              </a:rPr>
              <a:t>固定分区存储管理的数据结构</a:t>
            </a:r>
          </a:p>
          <a:p>
            <a:pPr lvl="1" algn="just"/>
            <a:r>
              <a:rPr lang="zh-CN" altLang="en-US" sz="2400" b="1" dirty="0"/>
              <a:t>主存分配表：指出各分区的起始地址和长度；</a:t>
            </a:r>
          </a:p>
          <a:p>
            <a:pPr lvl="1" algn="just"/>
            <a:r>
              <a:rPr lang="zh-CN" altLang="en-US" sz="2400" b="1" dirty="0"/>
              <a:t>占用标志：指示此分区是否被使用。</a:t>
            </a:r>
          </a:p>
          <a:p>
            <a:pPr algn="just"/>
            <a:r>
              <a:rPr lang="zh-CN" altLang="en-US" sz="2400" b="1" dirty="0">
                <a:solidFill>
                  <a:srgbClr val="800000"/>
                </a:solidFill>
              </a:rPr>
              <a:t>作业进入固定分区排队策略</a:t>
            </a:r>
          </a:p>
          <a:p>
            <a:pPr lvl="1" algn="just"/>
            <a:r>
              <a:rPr lang="zh-CN" altLang="en-US" sz="2400" b="1" dirty="0"/>
              <a:t>每个分区有单独的作业等待队列；</a:t>
            </a:r>
          </a:p>
          <a:p>
            <a:pPr lvl="1" algn="just"/>
            <a:r>
              <a:rPr lang="zh-CN" altLang="en-US" sz="2400" b="1" dirty="0"/>
              <a:t>所有等待处理的作业排成一个等待队列</a:t>
            </a:r>
            <a:r>
              <a:rPr lang="zh-CN" altLang="en-US" b="1" dirty="0"/>
              <a:t>。</a:t>
            </a:r>
          </a:p>
        </p:txBody>
      </p:sp>
      <p:sp>
        <p:nvSpPr>
          <p:cNvPr id="15364"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1C5B4119-B129-4B10-B521-01D5CE6F7483}" type="slidenum">
              <a:rPr lang="zh-TW" altLang="en-US" sz="1400">
                <a:solidFill>
                  <a:schemeClr val="bg2"/>
                </a:solidFill>
                <a:ea typeface="PMingLiU" pitchFamily="18" charset="-120"/>
              </a:rPr>
              <a:pPr algn="r" eaLnBrk="0" hangingPunct="0">
                <a:spcBef>
                  <a:spcPct val="50000"/>
                </a:spcBef>
                <a:buClr>
                  <a:srgbClr val="000000"/>
                </a:buClr>
              </a:pPr>
              <a:t>17</a:t>
            </a:fld>
            <a:endParaRPr lang="en-US" altLang="zh-TW" sz="1400">
              <a:solidFill>
                <a:schemeClr val="bg2"/>
              </a:solidFill>
              <a:ea typeface="PMingLiU" pitchFamily="18" charset="-120"/>
            </a:endParaRPr>
          </a:p>
        </p:txBody>
      </p:sp>
      <p:sp>
        <p:nvSpPr>
          <p:cNvPr id="34839" name="Rectangle 23"/>
          <p:cNvSpPr>
            <a:spLocks noChangeArrowheads="1"/>
          </p:cNvSpPr>
          <p:nvPr/>
        </p:nvSpPr>
        <p:spPr bwMode="auto">
          <a:xfrm>
            <a:off x="-1588" y="6237288"/>
            <a:ext cx="9145588" cy="390525"/>
          </a:xfrm>
          <a:prstGeom prst="rect">
            <a:avLst/>
          </a:prstGeom>
          <a:solidFill>
            <a:srgbClr val="FF0000"/>
          </a:solidFill>
          <a:ln w="9525">
            <a:noFill/>
            <a:miter lim="800000"/>
            <a:headEnd/>
            <a:tailEnd/>
          </a:ln>
        </p:spPr>
        <p:txBody>
          <a:bodyPr wrap="none" lIns="82095" tIns="41047" rIns="82095" bIns="41047" anchor="ctr"/>
          <a:lstStyle/>
          <a:p>
            <a:pPr algn="ctr" defTabSz="912813"/>
            <a:endParaRPr lang="zh-CN" altLang="zh-CN" sz="1400">
              <a:solidFill>
                <a:schemeClr val="bg1"/>
              </a:solidFill>
              <a:latin typeface="方正黄草简体" pitchFamily="2" charset="-122"/>
              <a:ea typeface="黑体" pitchFamily="49" charset="-122"/>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sp>
        <p:nvSpPr>
          <p:cNvPr id="2"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sp>
        <p:nvSpPr>
          <p:cNvPr id="4"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5"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7" name="图片 6">
            <a:extLst>
              <a:ext uri="{FF2B5EF4-FFF2-40B4-BE49-F238E27FC236}">
                <a16:creationId xmlns:a16="http://schemas.microsoft.com/office/drawing/2014/main" id="{93E084E9-42F8-98E1-092E-F28DBFC04603}"/>
              </a:ext>
            </a:extLst>
          </p:cNvPr>
          <p:cNvPicPr>
            <a:picLocks noChangeAspect="1"/>
          </p:cNvPicPr>
          <p:nvPr/>
        </p:nvPicPr>
        <p:blipFill>
          <a:blip r:embed="rId3"/>
          <a:stretch>
            <a:fillRect/>
          </a:stretch>
        </p:blipFill>
        <p:spPr>
          <a:xfrm>
            <a:off x="1475656" y="893418"/>
            <a:ext cx="5112568" cy="5346894"/>
          </a:xfrm>
          <a:prstGeom prst="rect">
            <a:avLst/>
          </a:prstGeom>
        </p:spPr>
      </p:pic>
      <p:sp>
        <p:nvSpPr>
          <p:cNvPr id="8" name="对话气泡: 椭圆形 7">
            <a:extLst>
              <a:ext uri="{FF2B5EF4-FFF2-40B4-BE49-F238E27FC236}">
                <a16:creationId xmlns:a16="http://schemas.microsoft.com/office/drawing/2014/main" id="{CF66AF0A-B062-B009-EE51-CE5262AEB1F5}"/>
              </a:ext>
            </a:extLst>
          </p:cNvPr>
          <p:cNvSpPr/>
          <p:nvPr/>
        </p:nvSpPr>
        <p:spPr>
          <a:xfrm>
            <a:off x="3923927" y="1556792"/>
            <a:ext cx="4943848" cy="2304256"/>
          </a:xfrm>
          <a:prstGeom prst="wedgeEllipseCallout">
            <a:avLst>
              <a:gd name="adj1" fmla="val -51477"/>
              <a:gd name="adj2" fmla="val 68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特殊的：</a:t>
            </a:r>
            <a:r>
              <a:rPr lang="en-US" altLang="zh-CN" b="1" dirty="0">
                <a:solidFill>
                  <a:schemeClr val="bg1"/>
                </a:solidFill>
                <a:effectLst/>
              </a:rPr>
              <a:t>MS—DOS </a:t>
            </a:r>
            <a:r>
              <a:rPr lang="zh-CN" altLang="en-US" b="1" dirty="0">
                <a:solidFill>
                  <a:schemeClr val="bg1"/>
                </a:solidFill>
                <a:effectLst/>
              </a:rPr>
              <a:t>的存储管理采用了</a:t>
            </a:r>
            <a:r>
              <a:rPr lang="zh-CN" altLang="en-US" b="1" dirty="0">
                <a:solidFill>
                  <a:srgbClr val="FF0000"/>
                </a:solidFill>
                <a:effectLst/>
              </a:rPr>
              <a:t>单一连续分配方式</a:t>
            </a:r>
            <a:br>
              <a:rPr lang="zh-CN" altLang="en-US" dirty="0">
                <a:solidFill>
                  <a:schemeClr val="bg1"/>
                </a:solidFill>
              </a:rPr>
            </a:br>
            <a:r>
              <a:rPr lang="zh-CN" altLang="en-US" dirty="0">
                <a:solidFill>
                  <a:schemeClr val="bg1"/>
                </a:solidFill>
              </a:rPr>
              <a:t>只能用于</a:t>
            </a:r>
            <a:r>
              <a:rPr lang="zh-CN" altLang="en-US" b="1" dirty="0">
                <a:solidFill>
                  <a:schemeClr val="bg1"/>
                </a:solidFill>
                <a:effectLst/>
              </a:rPr>
              <a:t>单用户、单任务</a:t>
            </a:r>
            <a:r>
              <a:rPr lang="zh-CN" altLang="en-US" dirty="0">
                <a:solidFill>
                  <a:schemeClr val="bg1"/>
                </a:solidFill>
              </a:rPr>
              <a:t>的操作系统！！！</a:t>
            </a:r>
            <a:r>
              <a:rPr lang="zh-CN" altLang="en-US" b="0" i="0" dirty="0">
                <a:solidFill>
                  <a:schemeClr val="bg1"/>
                </a:solidFill>
                <a:effectLst/>
                <a:latin typeface="-apple-system"/>
              </a:rPr>
              <a:t> </a:t>
            </a:r>
            <a:r>
              <a:rPr lang="zh-CN" altLang="en-US" b="0" i="0" u="none" strike="noStrike" dirty="0">
                <a:solidFill>
                  <a:schemeClr val="bg1"/>
                </a:solidFill>
                <a:effectLst/>
                <a:latin typeface="-apple-system"/>
              </a:rPr>
              <a:t>内存</a:t>
            </a:r>
            <a:r>
              <a:rPr lang="zh-CN" altLang="en-US" b="0" i="0" dirty="0">
                <a:solidFill>
                  <a:schemeClr val="bg1"/>
                </a:solidFill>
                <a:effectLst/>
                <a:latin typeface="-apple-system"/>
              </a:rPr>
              <a:t>中只能有一道用户程序，用户程序独占整个用户区空间。</a:t>
            </a:r>
            <a:br>
              <a:rPr lang="zh-CN" altLang="en-US" dirty="0">
                <a:solidFill>
                  <a:schemeClr val="bg1"/>
                </a:solidFill>
              </a:rPr>
            </a:br>
            <a:r>
              <a:rPr lang="zh-CN" altLang="en-US" b="1" dirty="0">
                <a:solidFill>
                  <a:schemeClr val="bg1"/>
                </a:solidFill>
                <a:effectLst/>
              </a:rPr>
              <a:t>缺点：会产生内部碎片</a:t>
            </a:r>
            <a:endParaRPr lang="zh-CN" altLang="en-US"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ox(in)">
                                      <p:cBhvr>
                                        <p:cTn id="7" dur="500"/>
                                        <p:tgtEl>
                                          <p:spTgt spid="1536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ox(in)">
                                      <p:cBhvr>
                                        <p:cTn id="10" dur="500"/>
                                        <p:tgtEl>
                                          <p:spTgt spid="153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box(in)">
                                      <p:cBhvr>
                                        <p:cTn id="15" dur="500"/>
                                        <p:tgtEl>
                                          <p:spTgt spid="1536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5363">
                                            <p:txEl>
                                              <p:pRg st="3" end="3"/>
                                            </p:txEl>
                                          </p:spTgt>
                                        </p:tgtEl>
                                        <p:attrNameLst>
                                          <p:attrName>style.visibility</p:attrName>
                                        </p:attrNameLst>
                                      </p:cBhvr>
                                      <p:to>
                                        <p:strVal val="visible"/>
                                      </p:to>
                                    </p:set>
                                    <p:animEffect transition="in" filter="box(in)">
                                      <p:cBhvr>
                                        <p:cTn id="18" dur="500"/>
                                        <p:tgtEl>
                                          <p:spTgt spid="1536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5363">
                                            <p:txEl>
                                              <p:pRg st="4" end="4"/>
                                            </p:txEl>
                                          </p:spTgt>
                                        </p:tgtEl>
                                        <p:attrNameLst>
                                          <p:attrName>style.visibility</p:attrName>
                                        </p:attrNameLst>
                                      </p:cBhvr>
                                      <p:to>
                                        <p:strVal val="visible"/>
                                      </p:to>
                                    </p:set>
                                    <p:animEffect transition="in" filter="box(in)">
                                      <p:cBhvr>
                                        <p:cTn id="21" dur="500"/>
                                        <p:tgtEl>
                                          <p:spTgt spid="153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5363">
                                            <p:txEl>
                                              <p:pRg st="5" end="5"/>
                                            </p:txEl>
                                          </p:spTgt>
                                        </p:tgtEl>
                                        <p:attrNameLst>
                                          <p:attrName>style.visibility</p:attrName>
                                        </p:attrNameLst>
                                      </p:cBhvr>
                                      <p:to>
                                        <p:strVal val="visible"/>
                                      </p:to>
                                    </p:set>
                                    <p:animEffect transition="in" filter="box(in)">
                                      <p:cBhvr>
                                        <p:cTn id="26" dur="500"/>
                                        <p:tgtEl>
                                          <p:spTgt spid="1536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5363">
                                            <p:txEl>
                                              <p:pRg st="6" end="6"/>
                                            </p:txEl>
                                          </p:spTgt>
                                        </p:tgtEl>
                                        <p:attrNameLst>
                                          <p:attrName>style.visibility</p:attrName>
                                        </p:attrNameLst>
                                      </p:cBhvr>
                                      <p:to>
                                        <p:strVal val="visible"/>
                                      </p:to>
                                    </p:set>
                                    <p:animEffect transition="in" filter="box(in)">
                                      <p:cBhvr>
                                        <p:cTn id="29" dur="500"/>
                                        <p:tgtEl>
                                          <p:spTgt spid="15363">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5363">
                                            <p:txEl>
                                              <p:pRg st="7" end="7"/>
                                            </p:txEl>
                                          </p:spTgt>
                                        </p:tgtEl>
                                        <p:attrNameLst>
                                          <p:attrName>style.visibility</p:attrName>
                                        </p:attrNameLst>
                                      </p:cBhvr>
                                      <p:to>
                                        <p:strVal val="visible"/>
                                      </p:to>
                                    </p:set>
                                    <p:animEffect transition="in" filter="box(in)">
                                      <p:cBhvr>
                                        <p:cTn id="32" dur="500"/>
                                        <p:tgtEl>
                                          <p:spTgt spid="1536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AF4A5157-8C2C-4EE5-9C70-CF67099F475F}" type="slidenum">
              <a:rPr lang="zh-TW" altLang="en-US" sz="1400">
                <a:solidFill>
                  <a:schemeClr val="bg2"/>
                </a:solidFill>
                <a:ea typeface="PMingLiU" pitchFamily="18" charset="-120"/>
              </a:rPr>
              <a:pPr algn="r" eaLnBrk="0" hangingPunct="0">
                <a:spcBef>
                  <a:spcPct val="50000"/>
                </a:spcBef>
                <a:buClr>
                  <a:srgbClr val="000000"/>
                </a:buClr>
              </a:pPr>
              <a:t>18</a:t>
            </a:fld>
            <a:endParaRPr lang="en-US" altLang="zh-TW" sz="1400">
              <a:solidFill>
                <a:schemeClr val="bg2"/>
              </a:solidFill>
              <a:ea typeface="PMingLiU" pitchFamily="18" charset="-120"/>
            </a:endParaRPr>
          </a:p>
        </p:txBody>
      </p:sp>
      <p:sp>
        <p:nvSpPr>
          <p:cNvPr id="34839" name="Rectangle 23"/>
          <p:cNvSpPr>
            <a:spLocks noChangeArrowheads="1"/>
          </p:cNvSpPr>
          <p:nvPr/>
        </p:nvSpPr>
        <p:spPr bwMode="auto">
          <a:xfrm>
            <a:off x="-1588" y="6237288"/>
            <a:ext cx="9145588" cy="390525"/>
          </a:xfrm>
          <a:prstGeom prst="rect">
            <a:avLst/>
          </a:prstGeom>
          <a:solidFill>
            <a:srgbClr val="FF0000"/>
          </a:solidFill>
          <a:ln w="9525">
            <a:noFill/>
            <a:miter lim="800000"/>
            <a:headEnd/>
            <a:tailEnd/>
          </a:ln>
        </p:spPr>
        <p:txBody>
          <a:bodyPr wrap="none" lIns="82095" tIns="41047" rIns="82095" bIns="41047" anchor="ctr"/>
          <a:lstStyle/>
          <a:p>
            <a:pPr algn="ctr" defTabSz="912813"/>
            <a:endParaRPr lang="zh-CN" altLang="zh-CN" sz="1400">
              <a:solidFill>
                <a:schemeClr val="bg1"/>
              </a:solidFill>
              <a:latin typeface="方正黄草简体" pitchFamily="2" charset="-122"/>
              <a:ea typeface="黑体" pitchFamily="49" charset="-122"/>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 name="文本框 2">
            <a:extLst>
              <a:ext uri="{FF2B5EF4-FFF2-40B4-BE49-F238E27FC236}">
                <a16:creationId xmlns:a16="http://schemas.microsoft.com/office/drawing/2014/main" id="{DE41D1A9-1C23-EB1C-B1BD-671AF0768959}"/>
              </a:ext>
            </a:extLst>
          </p:cNvPr>
          <p:cNvSpPr txBox="1"/>
          <p:nvPr/>
        </p:nvSpPr>
        <p:spPr>
          <a:xfrm>
            <a:off x="386805" y="958852"/>
            <a:ext cx="8168456" cy="3970318"/>
          </a:xfrm>
          <a:prstGeom prst="rect">
            <a:avLst/>
          </a:prstGeom>
          <a:noFill/>
        </p:spPr>
        <p:txBody>
          <a:bodyPr wrap="square">
            <a:spAutoFit/>
          </a:bodyPr>
          <a:lstStyle/>
          <a:p>
            <a:r>
              <a:rPr lang="zh-CN" altLang="en-US" sz="2800" b="0" i="0" dirty="0">
                <a:solidFill>
                  <a:srgbClr val="333333"/>
                </a:solidFill>
                <a:effectLst/>
                <a:latin typeface="Helvetica Neue"/>
              </a:rPr>
              <a:t>固定分区分配：系统中有一张分区说明表，每个表目记录一个分区的大小、起始地址和分区的状态，当系统为某个作业分配主存空间时，根据所需要的内存容量，在</a:t>
            </a:r>
            <a:r>
              <a:rPr lang="zh-CN" altLang="en-US" sz="2800" b="0" i="0" u="none" strike="noStrike" dirty="0">
                <a:effectLst/>
                <a:latin typeface="Helvetica Neue"/>
              </a:rPr>
              <a:t>分区表</a:t>
            </a:r>
            <a:r>
              <a:rPr lang="zh-CN" altLang="en-US" sz="2800" b="0" i="0" dirty="0">
                <a:solidFill>
                  <a:srgbClr val="333333"/>
                </a:solidFill>
                <a:effectLst/>
                <a:latin typeface="Helvetica Neue"/>
              </a:rPr>
              <a:t>中找到一个足够大的空闲分区分配给它，然后将此作业装入内存。如果找不到足够大的空闲分区，则这个作业暂时无法分配内存空间，系统将调度另一个作业。当一个作业运行结束时，系统将回收改作业所占据的分区并将该分区改为空闲。</a:t>
            </a:r>
            <a:endParaRPr lang="zh-CN" altLang="en-US" sz="2800" dirty="0"/>
          </a:p>
        </p:txBody>
      </p:sp>
      <p:pic>
        <p:nvPicPr>
          <p:cNvPr id="7" name="图片 6">
            <a:extLst>
              <a:ext uri="{FF2B5EF4-FFF2-40B4-BE49-F238E27FC236}">
                <a16:creationId xmlns:a16="http://schemas.microsoft.com/office/drawing/2014/main" id="{DE6DE185-6994-A9CC-5830-2269C0EA830B}"/>
              </a:ext>
            </a:extLst>
          </p:cNvPr>
          <p:cNvPicPr>
            <a:picLocks noChangeAspect="1"/>
          </p:cNvPicPr>
          <p:nvPr/>
        </p:nvPicPr>
        <p:blipFill>
          <a:blip r:embed="rId3"/>
          <a:stretch>
            <a:fillRect/>
          </a:stretch>
        </p:blipFill>
        <p:spPr>
          <a:xfrm>
            <a:off x="2051720" y="787029"/>
            <a:ext cx="5290740" cy="5715890"/>
          </a:xfrm>
          <a:prstGeom prst="rect">
            <a:avLst/>
          </a:prstGeom>
        </p:spPr>
      </p:pic>
    </p:spTree>
    <p:extLst>
      <p:ext uri="{BB962C8B-B14F-4D97-AF65-F5344CB8AC3E}">
        <p14:creationId xmlns:p14="http://schemas.microsoft.com/office/powerpoint/2010/main" val="3858119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标题 169985"/>
          <p:cNvSpPr>
            <a:spLocks noGrp="1" noChangeArrowheads="1"/>
          </p:cNvSpPr>
          <p:nvPr>
            <p:ph type="title" idx="4294967295"/>
          </p:nvPr>
        </p:nvSpPr>
        <p:spPr>
          <a:xfrm>
            <a:off x="216693" y="617538"/>
            <a:ext cx="7796213" cy="857250"/>
          </a:xfrm>
        </p:spPr>
        <p:txBody>
          <a:bodyPr anchor="b"/>
          <a:lstStyle/>
          <a:p>
            <a:r>
              <a:rPr lang="zh-CN" altLang="en-US" sz="3200" b="1" dirty="0">
                <a:solidFill>
                  <a:srgbClr val="800000"/>
                </a:solidFill>
              </a:rPr>
              <a:t>固定分区存储管理的地址转换</a:t>
            </a:r>
          </a:p>
        </p:txBody>
      </p:sp>
      <p:sp>
        <p:nvSpPr>
          <p:cNvPr id="16387" name="文本占位符 169986"/>
          <p:cNvSpPr>
            <a:spLocks noGrp="1" noChangeArrowheads="1"/>
          </p:cNvSpPr>
          <p:nvPr>
            <p:ph type="body" idx="4294967295"/>
          </p:nvPr>
        </p:nvSpPr>
        <p:spPr/>
        <p:txBody>
          <a:bodyPr/>
          <a:lstStyle/>
          <a:p>
            <a:pPr>
              <a:buFontTx/>
              <a:buNone/>
            </a:pPr>
            <a:r>
              <a:rPr lang="en-US" altLang="zh-CN">
                <a:latin typeface="华文新魏" pitchFamily="2" charset="-122"/>
                <a:ea typeface="华文新魏" pitchFamily="2" charset="-122"/>
              </a:rPr>
              <a:t>  </a:t>
            </a:r>
          </a:p>
        </p:txBody>
      </p:sp>
      <p:grpSp>
        <p:nvGrpSpPr>
          <p:cNvPr id="2" name="组合 169987"/>
          <p:cNvGrpSpPr>
            <a:grpSpLocks/>
          </p:cNvGrpSpPr>
          <p:nvPr/>
        </p:nvGrpSpPr>
        <p:grpSpPr bwMode="auto">
          <a:xfrm>
            <a:off x="762000" y="1676400"/>
            <a:ext cx="6858000" cy="4648200"/>
            <a:chOff x="432" y="1008"/>
            <a:chExt cx="4320" cy="2928"/>
          </a:xfrm>
        </p:grpSpPr>
        <p:sp>
          <p:nvSpPr>
            <p:cNvPr id="16389" name="文本框 169988"/>
            <p:cNvSpPr txBox="1">
              <a:spLocks noChangeArrowheads="1"/>
            </p:cNvSpPr>
            <p:nvPr/>
          </p:nvSpPr>
          <p:spPr bwMode="auto">
            <a:xfrm>
              <a:off x="1331" y="1303"/>
              <a:ext cx="781" cy="233"/>
            </a:xfrm>
            <a:prstGeom prst="rect">
              <a:avLst/>
            </a:prstGeom>
            <a:solidFill>
              <a:srgbClr val="CCFF99"/>
            </a:solidFill>
            <a:ln w="19050">
              <a:solidFill>
                <a:srgbClr val="000000"/>
              </a:solid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B</a:t>
              </a:r>
            </a:p>
          </p:txBody>
        </p:sp>
        <p:sp>
          <p:nvSpPr>
            <p:cNvPr id="16390" name="文本框 169989"/>
            <p:cNvSpPr txBox="1">
              <a:spLocks noChangeArrowheads="1"/>
            </p:cNvSpPr>
            <p:nvPr/>
          </p:nvSpPr>
          <p:spPr bwMode="auto">
            <a:xfrm>
              <a:off x="432" y="1306"/>
              <a:ext cx="816" cy="230"/>
            </a:xfrm>
            <a:prstGeom prst="rect">
              <a:avLst/>
            </a:prstGeom>
            <a:noFill/>
            <a:ln w="19050">
              <a:no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下限寄存器</a:t>
              </a:r>
            </a:p>
          </p:txBody>
        </p:sp>
        <p:sp>
          <p:nvSpPr>
            <p:cNvPr id="16391" name="文本框 169990"/>
            <p:cNvSpPr txBox="1">
              <a:spLocks noChangeArrowheads="1"/>
            </p:cNvSpPr>
            <p:nvPr/>
          </p:nvSpPr>
          <p:spPr bwMode="auto">
            <a:xfrm>
              <a:off x="912" y="2643"/>
              <a:ext cx="728" cy="285"/>
            </a:xfrm>
            <a:prstGeom prst="rect">
              <a:avLst/>
            </a:prstGeom>
            <a:noFill/>
            <a:ln w="19050">
              <a:no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逻辑地址</a:t>
              </a:r>
            </a:p>
          </p:txBody>
        </p:sp>
        <p:sp>
          <p:nvSpPr>
            <p:cNvPr id="16392" name="直接连接符 169991"/>
            <p:cNvSpPr>
              <a:spLocks noChangeShapeType="1"/>
            </p:cNvSpPr>
            <p:nvPr/>
          </p:nvSpPr>
          <p:spPr bwMode="auto">
            <a:xfrm>
              <a:off x="2089" y="1392"/>
              <a:ext cx="1561" cy="0"/>
            </a:xfrm>
            <a:prstGeom prst="line">
              <a:avLst/>
            </a:prstGeom>
            <a:noFill/>
            <a:ln w="19050">
              <a:solidFill>
                <a:srgbClr val="000000"/>
              </a:solidFill>
              <a:round/>
              <a:headEnd/>
              <a:tailEnd type="none" w="sm" len="med"/>
            </a:ln>
          </p:spPr>
          <p:txBody>
            <a:bodyPr/>
            <a:lstStyle/>
            <a:p>
              <a:endParaRPr lang="zh-CN" altLang="en-US"/>
            </a:p>
          </p:txBody>
        </p:sp>
        <p:sp>
          <p:nvSpPr>
            <p:cNvPr id="16393" name="文本框 169992"/>
            <p:cNvSpPr txBox="1">
              <a:spLocks noChangeArrowheads="1"/>
            </p:cNvSpPr>
            <p:nvPr/>
          </p:nvSpPr>
          <p:spPr bwMode="auto">
            <a:xfrm>
              <a:off x="574" y="2272"/>
              <a:ext cx="386" cy="272"/>
            </a:xfrm>
            <a:prstGeom prst="rect">
              <a:avLst/>
            </a:prstGeom>
            <a:noFill/>
            <a:ln w="19050">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CPU</a:t>
              </a:r>
            </a:p>
          </p:txBody>
        </p:sp>
        <p:sp>
          <p:nvSpPr>
            <p:cNvPr id="16394" name="流程图: 或者 169993"/>
            <p:cNvSpPr>
              <a:spLocks noChangeArrowheads="1"/>
            </p:cNvSpPr>
            <p:nvPr/>
          </p:nvSpPr>
          <p:spPr bwMode="auto">
            <a:xfrm>
              <a:off x="1635" y="2359"/>
              <a:ext cx="128" cy="292"/>
            </a:xfrm>
            <a:prstGeom prst="flowChartOr">
              <a:avLst/>
            </a:prstGeom>
            <a:solidFill>
              <a:srgbClr val="CCFF99"/>
            </a:solidFill>
            <a:ln w="19050">
              <a:solidFill>
                <a:srgbClr val="000000"/>
              </a:solidFill>
              <a:round/>
              <a:headEnd/>
              <a:tailEnd/>
            </a:ln>
          </p:spPr>
          <p:txBody>
            <a:bodyPr/>
            <a:lstStyle/>
            <a:p>
              <a:pPr eaLnBrk="0" hangingPunct="0"/>
              <a:endParaRPr lang="zh-CN" altLang="zh-CN" sz="2800"/>
            </a:p>
          </p:txBody>
        </p:sp>
        <p:sp>
          <p:nvSpPr>
            <p:cNvPr id="16395" name="直接连接符 169994"/>
            <p:cNvSpPr>
              <a:spLocks noChangeShapeType="1"/>
            </p:cNvSpPr>
            <p:nvPr/>
          </p:nvSpPr>
          <p:spPr bwMode="auto">
            <a:xfrm>
              <a:off x="963" y="2487"/>
              <a:ext cx="662" cy="0"/>
            </a:xfrm>
            <a:prstGeom prst="line">
              <a:avLst/>
            </a:prstGeom>
            <a:noFill/>
            <a:ln w="19050">
              <a:solidFill>
                <a:srgbClr val="000000"/>
              </a:solidFill>
              <a:round/>
              <a:headEnd/>
              <a:tailEnd type="triangle" w="sm" len="med"/>
            </a:ln>
          </p:spPr>
          <p:txBody>
            <a:bodyPr/>
            <a:lstStyle/>
            <a:p>
              <a:endParaRPr lang="zh-CN" altLang="en-US"/>
            </a:p>
          </p:txBody>
        </p:sp>
        <p:sp>
          <p:nvSpPr>
            <p:cNvPr id="16396" name="直接连接符 169995"/>
            <p:cNvSpPr>
              <a:spLocks noChangeShapeType="1"/>
            </p:cNvSpPr>
            <p:nvPr/>
          </p:nvSpPr>
          <p:spPr bwMode="auto">
            <a:xfrm flipV="1">
              <a:off x="1757" y="2486"/>
              <a:ext cx="909" cy="1"/>
            </a:xfrm>
            <a:prstGeom prst="line">
              <a:avLst/>
            </a:prstGeom>
            <a:noFill/>
            <a:ln w="19050">
              <a:solidFill>
                <a:srgbClr val="000000"/>
              </a:solidFill>
              <a:round/>
              <a:headEnd/>
              <a:tailEnd type="triangle" w="sm" len="med"/>
            </a:ln>
          </p:spPr>
          <p:txBody>
            <a:bodyPr/>
            <a:lstStyle/>
            <a:p>
              <a:endParaRPr lang="zh-CN" altLang="en-US"/>
            </a:p>
          </p:txBody>
        </p:sp>
        <p:sp>
          <p:nvSpPr>
            <p:cNvPr id="16397" name="文本框 169996"/>
            <p:cNvSpPr txBox="1">
              <a:spLocks noChangeArrowheads="1"/>
            </p:cNvSpPr>
            <p:nvPr/>
          </p:nvSpPr>
          <p:spPr bwMode="auto">
            <a:xfrm>
              <a:off x="1853" y="2643"/>
              <a:ext cx="691" cy="285"/>
            </a:xfrm>
            <a:prstGeom prst="rect">
              <a:avLst/>
            </a:prstGeom>
            <a:noFill/>
            <a:ln w="19050">
              <a:no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绝对地址</a:t>
              </a:r>
            </a:p>
          </p:txBody>
        </p:sp>
        <p:sp>
          <p:nvSpPr>
            <p:cNvPr id="16398" name="文本框 169997"/>
            <p:cNvSpPr txBox="1">
              <a:spLocks noChangeArrowheads="1"/>
            </p:cNvSpPr>
            <p:nvPr/>
          </p:nvSpPr>
          <p:spPr bwMode="auto">
            <a:xfrm>
              <a:off x="3900" y="1008"/>
              <a:ext cx="852" cy="427"/>
            </a:xfrm>
            <a:prstGeom prst="rect">
              <a:avLst/>
            </a:prstGeom>
            <a:solidFill>
              <a:srgbClr val="CCFF99"/>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操作系统区</a:t>
              </a:r>
            </a:p>
          </p:txBody>
        </p:sp>
        <p:sp>
          <p:nvSpPr>
            <p:cNvPr id="16399" name="文本框 169998"/>
            <p:cNvSpPr txBox="1">
              <a:spLocks noChangeArrowheads="1"/>
            </p:cNvSpPr>
            <p:nvPr/>
          </p:nvSpPr>
          <p:spPr bwMode="auto">
            <a:xfrm>
              <a:off x="3900" y="1417"/>
              <a:ext cx="852" cy="428"/>
            </a:xfrm>
            <a:prstGeom prst="rect">
              <a:avLst/>
            </a:prstGeom>
            <a:solidFill>
              <a:srgbClr val="CCFF99"/>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用户分区</a:t>
              </a:r>
              <a:r>
                <a:rPr lang="en-US" altLang="zh-CN" sz="2000" b="1">
                  <a:latin typeface="黑体" pitchFamily="49" charset="-122"/>
                  <a:ea typeface="黑体" pitchFamily="49" charset="-122"/>
                </a:rPr>
                <a:t>1</a:t>
              </a:r>
            </a:p>
          </p:txBody>
        </p:sp>
        <p:sp>
          <p:nvSpPr>
            <p:cNvPr id="16400" name="文本框 169999"/>
            <p:cNvSpPr txBox="1">
              <a:spLocks noChangeArrowheads="1"/>
            </p:cNvSpPr>
            <p:nvPr/>
          </p:nvSpPr>
          <p:spPr bwMode="auto">
            <a:xfrm>
              <a:off x="3900" y="1845"/>
              <a:ext cx="852" cy="427"/>
            </a:xfrm>
            <a:prstGeom prst="rect">
              <a:avLst/>
            </a:prstGeom>
            <a:solidFill>
              <a:srgbClr val="CCFF99"/>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用户分区</a:t>
              </a:r>
              <a:r>
                <a:rPr lang="en-US" altLang="zh-CN" sz="2000" b="1">
                  <a:latin typeface="黑体" pitchFamily="49" charset="-122"/>
                  <a:ea typeface="黑体" pitchFamily="49" charset="-122"/>
                </a:rPr>
                <a:t>2</a:t>
              </a:r>
            </a:p>
          </p:txBody>
        </p:sp>
        <p:sp>
          <p:nvSpPr>
            <p:cNvPr id="16401" name="文本框 170000"/>
            <p:cNvSpPr txBox="1">
              <a:spLocks noChangeArrowheads="1"/>
            </p:cNvSpPr>
            <p:nvPr/>
          </p:nvSpPr>
          <p:spPr bwMode="auto">
            <a:xfrm>
              <a:off x="3900" y="2272"/>
              <a:ext cx="852" cy="429"/>
            </a:xfrm>
            <a:prstGeom prst="rect">
              <a:avLst/>
            </a:prstGeom>
            <a:solidFill>
              <a:srgbClr val="CCFF99"/>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用户分区</a:t>
              </a:r>
              <a:r>
                <a:rPr lang="en-US" altLang="zh-CN" sz="2000" b="1">
                  <a:latin typeface="黑体" pitchFamily="49" charset="-122"/>
                  <a:ea typeface="黑体" pitchFamily="49" charset="-122"/>
                </a:rPr>
                <a:t>3</a:t>
              </a:r>
            </a:p>
          </p:txBody>
        </p:sp>
        <p:sp>
          <p:nvSpPr>
            <p:cNvPr id="16402" name="文本框 170001"/>
            <p:cNvSpPr txBox="1">
              <a:spLocks noChangeArrowheads="1"/>
            </p:cNvSpPr>
            <p:nvPr/>
          </p:nvSpPr>
          <p:spPr bwMode="auto">
            <a:xfrm>
              <a:off x="2656" y="3333"/>
              <a:ext cx="752" cy="267"/>
            </a:xfrm>
            <a:prstGeom prst="rect">
              <a:avLst/>
            </a:prstGeom>
            <a:solidFill>
              <a:srgbClr val="CCFF99"/>
            </a:solidFill>
            <a:ln w="19050">
              <a:solidFill>
                <a:srgbClr val="000000"/>
              </a:solid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B+L2</a:t>
              </a:r>
            </a:p>
          </p:txBody>
        </p:sp>
        <p:sp>
          <p:nvSpPr>
            <p:cNvPr id="16403" name="文本框 170002"/>
            <p:cNvSpPr txBox="1">
              <a:spLocks noChangeArrowheads="1"/>
            </p:cNvSpPr>
            <p:nvPr/>
          </p:nvSpPr>
          <p:spPr bwMode="auto">
            <a:xfrm>
              <a:off x="1710" y="3237"/>
              <a:ext cx="834" cy="267"/>
            </a:xfrm>
            <a:prstGeom prst="rect">
              <a:avLst/>
            </a:prstGeom>
            <a:noFill/>
            <a:ln w="19050">
              <a:no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上限寄存器</a:t>
              </a:r>
            </a:p>
          </p:txBody>
        </p:sp>
        <p:sp>
          <p:nvSpPr>
            <p:cNvPr id="16404" name="直接连接符 170003"/>
            <p:cNvSpPr>
              <a:spLocks noChangeShapeType="1"/>
            </p:cNvSpPr>
            <p:nvPr/>
          </p:nvSpPr>
          <p:spPr bwMode="auto">
            <a:xfrm>
              <a:off x="3024" y="2784"/>
              <a:ext cx="0" cy="528"/>
            </a:xfrm>
            <a:prstGeom prst="line">
              <a:avLst/>
            </a:prstGeom>
            <a:noFill/>
            <a:ln w="19050">
              <a:solidFill>
                <a:srgbClr val="000000"/>
              </a:solidFill>
              <a:round/>
              <a:headEnd type="triangle" w="sm" len="med"/>
              <a:tailEnd type="none" w="sm" len="med"/>
            </a:ln>
          </p:spPr>
          <p:txBody>
            <a:bodyPr/>
            <a:lstStyle/>
            <a:p>
              <a:endParaRPr lang="zh-CN" altLang="en-US"/>
            </a:p>
          </p:txBody>
        </p:sp>
        <p:sp>
          <p:nvSpPr>
            <p:cNvPr id="16405" name="流程图: 决策 170004"/>
            <p:cNvSpPr>
              <a:spLocks noChangeArrowheads="1"/>
            </p:cNvSpPr>
            <p:nvPr/>
          </p:nvSpPr>
          <p:spPr bwMode="auto">
            <a:xfrm>
              <a:off x="2662" y="2172"/>
              <a:ext cx="766" cy="645"/>
            </a:xfrm>
            <a:prstGeom prst="flowChartDecision">
              <a:avLst/>
            </a:prstGeom>
            <a:solidFill>
              <a:srgbClr val="CCFF99"/>
            </a:solidFill>
            <a:ln w="19050">
              <a:solidFill>
                <a:srgbClr val="000000"/>
              </a:solidFill>
              <a:miter lim="800000"/>
              <a:headEnd/>
              <a:tailEnd/>
            </a:ln>
          </p:spPr>
          <p:txBody>
            <a:bodyPr/>
            <a:lstStyle/>
            <a:p>
              <a:pPr eaLnBrk="0" hangingPunct="0"/>
              <a:endParaRPr lang="zh-CN" altLang="zh-CN" sz="2800"/>
            </a:p>
          </p:txBody>
        </p:sp>
        <p:sp>
          <p:nvSpPr>
            <p:cNvPr id="16406" name="文本框 170005"/>
            <p:cNvSpPr txBox="1">
              <a:spLocks noChangeArrowheads="1"/>
            </p:cNvSpPr>
            <p:nvPr/>
          </p:nvSpPr>
          <p:spPr bwMode="auto">
            <a:xfrm>
              <a:off x="2836" y="2342"/>
              <a:ext cx="425" cy="266"/>
            </a:xfrm>
            <a:prstGeom prst="rect">
              <a:avLst/>
            </a:prstGeom>
            <a:solidFill>
              <a:srgbClr val="CCFF99"/>
            </a:solidFill>
            <a:ln w="19050">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&lt;B+L2</a:t>
              </a:r>
            </a:p>
          </p:txBody>
        </p:sp>
        <p:sp>
          <p:nvSpPr>
            <p:cNvPr id="16407" name="直接连接符 170006"/>
            <p:cNvSpPr>
              <a:spLocks noChangeShapeType="1"/>
            </p:cNvSpPr>
            <p:nvPr/>
          </p:nvSpPr>
          <p:spPr bwMode="auto">
            <a:xfrm>
              <a:off x="3558" y="2002"/>
              <a:ext cx="345" cy="0"/>
            </a:xfrm>
            <a:prstGeom prst="line">
              <a:avLst/>
            </a:prstGeom>
            <a:noFill/>
            <a:ln w="19050">
              <a:solidFill>
                <a:srgbClr val="000000"/>
              </a:solidFill>
              <a:round/>
              <a:headEnd/>
              <a:tailEnd type="triangle" w="sm" len="med"/>
            </a:ln>
          </p:spPr>
          <p:txBody>
            <a:bodyPr/>
            <a:lstStyle/>
            <a:p>
              <a:endParaRPr lang="zh-CN" altLang="en-US"/>
            </a:p>
          </p:txBody>
        </p:sp>
        <p:sp>
          <p:nvSpPr>
            <p:cNvPr id="16408" name="直接连接符 170007"/>
            <p:cNvSpPr>
              <a:spLocks noChangeShapeType="1"/>
            </p:cNvSpPr>
            <p:nvPr/>
          </p:nvSpPr>
          <p:spPr bwMode="auto">
            <a:xfrm>
              <a:off x="3648" y="1392"/>
              <a:ext cx="2" cy="432"/>
            </a:xfrm>
            <a:prstGeom prst="line">
              <a:avLst/>
            </a:prstGeom>
            <a:noFill/>
            <a:ln w="19050">
              <a:solidFill>
                <a:srgbClr val="000000"/>
              </a:solidFill>
              <a:round/>
              <a:headEnd/>
              <a:tailEnd type="none" w="sm" len="med"/>
            </a:ln>
          </p:spPr>
          <p:txBody>
            <a:bodyPr/>
            <a:lstStyle/>
            <a:p>
              <a:endParaRPr lang="zh-CN" altLang="en-US"/>
            </a:p>
          </p:txBody>
        </p:sp>
        <p:sp>
          <p:nvSpPr>
            <p:cNvPr id="16409" name="直接连接符 170008"/>
            <p:cNvSpPr>
              <a:spLocks noChangeShapeType="1"/>
            </p:cNvSpPr>
            <p:nvPr/>
          </p:nvSpPr>
          <p:spPr bwMode="auto">
            <a:xfrm>
              <a:off x="3650" y="1832"/>
              <a:ext cx="237" cy="0"/>
            </a:xfrm>
            <a:prstGeom prst="line">
              <a:avLst/>
            </a:prstGeom>
            <a:noFill/>
            <a:ln w="19050">
              <a:solidFill>
                <a:srgbClr val="000000"/>
              </a:solidFill>
              <a:round/>
              <a:headEnd/>
              <a:tailEnd type="triangle" w="sm" len="med"/>
            </a:ln>
          </p:spPr>
          <p:txBody>
            <a:bodyPr/>
            <a:lstStyle/>
            <a:p>
              <a:endParaRPr lang="zh-CN" altLang="en-US"/>
            </a:p>
          </p:txBody>
        </p:sp>
        <p:sp>
          <p:nvSpPr>
            <p:cNvPr id="16410" name="直接连接符 170009"/>
            <p:cNvSpPr>
              <a:spLocks noChangeShapeType="1"/>
            </p:cNvSpPr>
            <p:nvPr/>
          </p:nvSpPr>
          <p:spPr bwMode="auto">
            <a:xfrm>
              <a:off x="3414" y="3453"/>
              <a:ext cx="234" cy="3"/>
            </a:xfrm>
            <a:prstGeom prst="line">
              <a:avLst/>
            </a:prstGeom>
            <a:noFill/>
            <a:ln w="19050">
              <a:solidFill>
                <a:srgbClr val="000000"/>
              </a:solidFill>
              <a:round/>
              <a:headEnd/>
              <a:tailEnd type="none" w="sm" len="med"/>
            </a:ln>
          </p:spPr>
          <p:txBody>
            <a:bodyPr/>
            <a:lstStyle/>
            <a:p>
              <a:endParaRPr lang="zh-CN" altLang="en-US"/>
            </a:p>
          </p:txBody>
        </p:sp>
        <p:sp>
          <p:nvSpPr>
            <p:cNvPr id="16411" name="直接连接符 170010"/>
            <p:cNvSpPr>
              <a:spLocks noChangeShapeType="1"/>
            </p:cNvSpPr>
            <p:nvPr/>
          </p:nvSpPr>
          <p:spPr bwMode="auto">
            <a:xfrm>
              <a:off x="3650" y="2239"/>
              <a:ext cx="0" cy="1204"/>
            </a:xfrm>
            <a:prstGeom prst="line">
              <a:avLst/>
            </a:prstGeom>
            <a:noFill/>
            <a:ln w="19050">
              <a:solidFill>
                <a:srgbClr val="000000"/>
              </a:solidFill>
              <a:round/>
              <a:headEnd/>
              <a:tailEnd type="none" w="sm" len="med"/>
            </a:ln>
          </p:spPr>
          <p:txBody>
            <a:bodyPr/>
            <a:lstStyle/>
            <a:p>
              <a:endParaRPr lang="zh-CN" altLang="en-US"/>
            </a:p>
          </p:txBody>
        </p:sp>
        <p:sp>
          <p:nvSpPr>
            <p:cNvPr id="16412" name="直接连接符 170011"/>
            <p:cNvSpPr>
              <a:spLocks noChangeShapeType="1"/>
            </p:cNvSpPr>
            <p:nvPr/>
          </p:nvSpPr>
          <p:spPr bwMode="auto">
            <a:xfrm>
              <a:off x="3650" y="2262"/>
              <a:ext cx="237" cy="0"/>
            </a:xfrm>
            <a:prstGeom prst="line">
              <a:avLst/>
            </a:prstGeom>
            <a:noFill/>
            <a:ln w="19050">
              <a:solidFill>
                <a:srgbClr val="000000"/>
              </a:solidFill>
              <a:round/>
              <a:headEnd/>
              <a:tailEnd type="triangle" w="sm" len="med"/>
            </a:ln>
          </p:spPr>
          <p:txBody>
            <a:bodyPr/>
            <a:lstStyle/>
            <a:p>
              <a:endParaRPr lang="zh-CN" altLang="en-US"/>
            </a:p>
          </p:txBody>
        </p:sp>
        <p:sp>
          <p:nvSpPr>
            <p:cNvPr id="16413" name="文本框 170012"/>
            <p:cNvSpPr txBox="1">
              <a:spLocks noChangeArrowheads="1"/>
            </p:cNvSpPr>
            <p:nvPr/>
          </p:nvSpPr>
          <p:spPr bwMode="auto">
            <a:xfrm>
              <a:off x="2007" y="1839"/>
              <a:ext cx="663" cy="428"/>
            </a:xfrm>
            <a:prstGeom prst="rect">
              <a:avLst/>
            </a:prstGeom>
            <a:noFill/>
            <a:ln w="19050">
              <a:no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越界中断</a:t>
              </a:r>
            </a:p>
          </p:txBody>
        </p:sp>
        <p:sp>
          <p:nvSpPr>
            <p:cNvPr id="16414" name="直接连接符 170013"/>
            <p:cNvSpPr>
              <a:spLocks noChangeShapeType="1"/>
            </p:cNvSpPr>
            <p:nvPr/>
          </p:nvSpPr>
          <p:spPr bwMode="auto">
            <a:xfrm flipH="1">
              <a:off x="2680" y="1947"/>
              <a:ext cx="357" cy="0"/>
            </a:xfrm>
            <a:prstGeom prst="line">
              <a:avLst/>
            </a:prstGeom>
            <a:noFill/>
            <a:ln w="19050">
              <a:solidFill>
                <a:srgbClr val="000000"/>
              </a:solidFill>
              <a:round/>
              <a:headEnd/>
              <a:tailEnd type="triangle" w="sm" len="med"/>
            </a:ln>
          </p:spPr>
          <p:txBody>
            <a:bodyPr/>
            <a:lstStyle/>
            <a:p>
              <a:endParaRPr lang="zh-CN" altLang="en-US"/>
            </a:p>
          </p:txBody>
        </p:sp>
        <p:sp>
          <p:nvSpPr>
            <p:cNvPr id="16415" name="直接连接符 170014"/>
            <p:cNvSpPr>
              <a:spLocks noChangeShapeType="1"/>
            </p:cNvSpPr>
            <p:nvPr/>
          </p:nvSpPr>
          <p:spPr bwMode="auto">
            <a:xfrm>
              <a:off x="3030" y="1924"/>
              <a:ext cx="0" cy="255"/>
            </a:xfrm>
            <a:prstGeom prst="line">
              <a:avLst/>
            </a:prstGeom>
            <a:noFill/>
            <a:ln w="19050">
              <a:solidFill>
                <a:srgbClr val="000000"/>
              </a:solidFill>
              <a:round/>
              <a:headEnd/>
              <a:tailEnd type="none" w="sm" len="med"/>
            </a:ln>
          </p:spPr>
          <p:txBody>
            <a:bodyPr/>
            <a:lstStyle/>
            <a:p>
              <a:endParaRPr lang="zh-CN" altLang="en-US"/>
            </a:p>
          </p:txBody>
        </p:sp>
        <p:sp>
          <p:nvSpPr>
            <p:cNvPr id="16416" name="文本框 170015"/>
            <p:cNvSpPr txBox="1">
              <a:spLocks noChangeArrowheads="1"/>
            </p:cNvSpPr>
            <p:nvPr/>
          </p:nvSpPr>
          <p:spPr bwMode="auto">
            <a:xfrm>
              <a:off x="3900" y="2652"/>
              <a:ext cx="852" cy="428"/>
            </a:xfrm>
            <a:prstGeom prst="rect">
              <a:avLst/>
            </a:prstGeom>
            <a:solidFill>
              <a:srgbClr val="CCFF99"/>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用户分区</a:t>
              </a:r>
              <a:r>
                <a:rPr lang="en-US" altLang="zh-CN" sz="2000" b="1">
                  <a:latin typeface="黑体" pitchFamily="49" charset="-122"/>
                  <a:ea typeface="黑体" pitchFamily="49" charset="-122"/>
                </a:rPr>
                <a:t>4</a:t>
              </a:r>
            </a:p>
          </p:txBody>
        </p:sp>
        <p:sp>
          <p:nvSpPr>
            <p:cNvPr id="16417" name="文本框 170016"/>
            <p:cNvSpPr txBox="1">
              <a:spLocks noChangeArrowheads="1"/>
            </p:cNvSpPr>
            <p:nvPr/>
          </p:nvSpPr>
          <p:spPr bwMode="auto">
            <a:xfrm>
              <a:off x="3900" y="3080"/>
              <a:ext cx="852" cy="428"/>
            </a:xfrm>
            <a:prstGeom prst="rect">
              <a:avLst/>
            </a:prstGeom>
            <a:solidFill>
              <a:srgbClr val="CCFF99"/>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用户分区</a:t>
              </a:r>
              <a:r>
                <a:rPr lang="en-US" altLang="zh-CN" sz="2000" b="1">
                  <a:latin typeface="黑体" pitchFamily="49" charset="-122"/>
                  <a:ea typeface="黑体" pitchFamily="49" charset="-122"/>
                </a:rPr>
                <a:t>5</a:t>
              </a:r>
            </a:p>
          </p:txBody>
        </p:sp>
        <p:sp>
          <p:nvSpPr>
            <p:cNvPr id="16418" name="文本框 170017"/>
            <p:cNvSpPr txBox="1">
              <a:spLocks noChangeArrowheads="1"/>
            </p:cNvSpPr>
            <p:nvPr/>
          </p:nvSpPr>
          <p:spPr bwMode="auto">
            <a:xfrm>
              <a:off x="3900" y="3508"/>
              <a:ext cx="852" cy="428"/>
            </a:xfrm>
            <a:prstGeom prst="rect">
              <a:avLst/>
            </a:prstGeom>
            <a:solidFill>
              <a:srgbClr val="CCFF99"/>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用户分区</a:t>
              </a:r>
              <a:r>
                <a:rPr lang="en-US" altLang="zh-CN" sz="2000" b="1">
                  <a:latin typeface="黑体" pitchFamily="49" charset="-122"/>
                  <a:ea typeface="黑体" pitchFamily="49" charset="-122"/>
                </a:rPr>
                <a:t>6</a:t>
              </a:r>
            </a:p>
          </p:txBody>
        </p:sp>
        <p:sp>
          <p:nvSpPr>
            <p:cNvPr id="16419" name="直接连接符 170018"/>
            <p:cNvSpPr>
              <a:spLocks noChangeShapeType="1"/>
            </p:cNvSpPr>
            <p:nvPr/>
          </p:nvSpPr>
          <p:spPr bwMode="auto">
            <a:xfrm>
              <a:off x="3567" y="1980"/>
              <a:ext cx="0" cy="515"/>
            </a:xfrm>
            <a:prstGeom prst="line">
              <a:avLst/>
            </a:prstGeom>
            <a:noFill/>
            <a:ln w="19050">
              <a:solidFill>
                <a:srgbClr val="000000"/>
              </a:solidFill>
              <a:round/>
              <a:headEnd/>
              <a:tailEnd type="none" w="sm" len="med"/>
            </a:ln>
          </p:spPr>
          <p:txBody>
            <a:bodyPr/>
            <a:lstStyle/>
            <a:p>
              <a:endParaRPr lang="zh-CN" altLang="en-US"/>
            </a:p>
          </p:txBody>
        </p:sp>
        <p:sp>
          <p:nvSpPr>
            <p:cNvPr id="16420" name="直接连接符 170019"/>
            <p:cNvSpPr>
              <a:spLocks noChangeShapeType="1"/>
            </p:cNvSpPr>
            <p:nvPr/>
          </p:nvSpPr>
          <p:spPr bwMode="auto">
            <a:xfrm flipV="1">
              <a:off x="3428" y="2499"/>
              <a:ext cx="139" cy="3"/>
            </a:xfrm>
            <a:prstGeom prst="line">
              <a:avLst/>
            </a:prstGeom>
            <a:noFill/>
            <a:ln w="19050">
              <a:solidFill>
                <a:srgbClr val="000000"/>
              </a:solidFill>
              <a:round/>
              <a:headEnd/>
              <a:tailEnd type="none" w="sm" len="med"/>
            </a:ln>
          </p:spPr>
          <p:txBody>
            <a:bodyPr/>
            <a:lstStyle/>
            <a:p>
              <a:endParaRPr lang="zh-CN" altLang="en-US"/>
            </a:p>
          </p:txBody>
        </p:sp>
        <p:sp>
          <p:nvSpPr>
            <p:cNvPr id="16421" name="直接连接符 170020"/>
            <p:cNvSpPr>
              <a:spLocks noChangeShapeType="1"/>
            </p:cNvSpPr>
            <p:nvPr/>
          </p:nvSpPr>
          <p:spPr bwMode="auto">
            <a:xfrm>
              <a:off x="1680" y="1536"/>
              <a:ext cx="0" cy="816"/>
            </a:xfrm>
            <a:prstGeom prst="line">
              <a:avLst/>
            </a:prstGeom>
            <a:noFill/>
            <a:ln w="9525">
              <a:solidFill>
                <a:schemeClr val="tx1"/>
              </a:solidFill>
              <a:round/>
              <a:headEnd/>
              <a:tailEnd type="triangle" w="med" len="med"/>
            </a:ln>
          </p:spPr>
          <p:txBody>
            <a:bodyPr/>
            <a:lstStyle/>
            <a:p>
              <a:endParaRPr lang="zh-CN" altLang="en-US"/>
            </a:p>
          </p:txBody>
        </p:sp>
      </p:grpSp>
      <p:sp>
        <p:nvSpPr>
          <p:cNvPr id="16422"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FAA0CF4C-5CBF-4E29-9D0F-9892DDB96B3C}" type="slidenum">
              <a:rPr lang="zh-TW" altLang="en-US" sz="1400">
                <a:solidFill>
                  <a:schemeClr val="bg2"/>
                </a:solidFill>
                <a:ea typeface="PMingLiU" pitchFamily="18" charset="-120"/>
              </a:rPr>
              <a:pPr algn="r" eaLnBrk="0" hangingPunct="0">
                <a:spcBef>
                  <a:spcPct val="50000"/>
                </a:spcBef>
                <a:buClr>
                  <a:srgbClr val="000000"/>
                </a:buClr>
              </a:pPr>
              <a:t>19</a:t>
            </a:fld>
            <a:endParaRPr lang="en-US" altLang="zh-TW" sz="1400">
              <a:solidFill>
                <a:schemeClr val="bg2"/>
              </a:solidFill>
              <a:ea typeface="PMingLiU" pitchFamily="18" charset="-120"/>
            </a:endParaRPr>
          </a:p>
        </p:txBody>
      </p:sp>
      <p:sp>
        <p:nvSpPr>
          <p:cNvPr id="3" name="Rectangle 23">
            <a:extLst>
              <a:ext uri="{FF2B5EF4-FFF2-40B4-BE49-F238E27FC236}">
                <a16:creationId xmlns:a16="http://schemas.microsoft.com/office/drawing/2014/main" id="{B49502F9-4B57-2945-3DD3-9AECB1C71E4C}"/>
              </a:ext>
            </a:extLst>
          </p:cNvPr>
          <p:cNvSpPr>
            <a:spLocks noChangeArrowheads="1"/>
          </p:cNvSpPr>
          <p:nvPr/>
        </p:nvSpPr>
        <p:spPr bwMode="auto">
          <a:xfrm>
            <a:off x="-1588" y="6237288"/>
            <a:ext cx="9145588" cy="390525"/>
          </a:xfrm>
          <a:prstGeom prst="rect">
            <a:avLst/>
          </a:prstGeom>
          <a:solidFill>
            <a:srgbClr val="FF0000"/>
          </a:solidFill>
          <a:ln w="9525">
            <a:noFill/>
            <a:miter lim="800000"/>
            <a:headEnd/>
            <a:tailEnd/>
          </a:ln>
        </p:spPr>
        <p:txBody>
          <a:bodyPr wrap="none" lIns="82095" tIns="41047" rIns="82095" bIns="41047" anchor="ctr"/>
          <a:lstStyle/>
          <a:p>
            <a:pPr algn="ctr" defTabSz="912813"/>
            <a:endParaRPr lang="zh-CN" altLang="zh-CN" sz="1400">
              <a:solidFill>
                <a:schemeClr val="bg1"/>
              </a:solidFill>
              <a:latin typeface="方正黄草简体" pitchFamily="2" charset="-122"/>
              <a:ea typeface="黑体" pitchFamily="49" charset="-122"/>
            </a:endParaRPr>
          </a:p>
        </p:txBody>
      </p:sp>
      <p:pic>
        <p:nvPicPr>
          <p:cNvPr id="4" name="Picture 27" descr="D:\person\desktop\校徽da 副本.png">
            <a:extLst>
              <a:ext uri="{FF2B5EF4-FFF2-40B4-BE49-F238E27FC236}">
                <a16:creationId xmlns:a16="http://schemas.microsoft.com/office/drawing/2014/main" id="{5FAA54A9-967D-5FB1-9737-8B3D2E301FAC}"/>
              </a:ext>
            </a:extLst>
          </p:cNvPr>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sp>
        <p:nvSpPr>
          <p:cNvPr id="5" name="Line 21">
            <a:extLst>
              <a:ext uri="{FF2B5EF4-FFF2-40B4-BE49-F238E27FC236}">
                <a16:creationId xmlns:a16="http://schemas.microsoft.com/office/drawing/2014/main" id="{90509C2D-11DA-CD48-8D6D-6C847A1223E9}"/>
              </a:ext>
            </a:extLst>
          </p:cNvPr>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4"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9507994A-4E50-4045-BE28-4D72FAA6D90C}" type="slidenum">
              <a:rPr lang="zh-TW" altLang="en-US" sz="1400">
                <a:solidFill>
                  <a:schemeClr val="bg2"/>
                </a:solidFill>
                <a:ea typeface="PMingLiU" pitchFamily="18" charset="-120"/>
              </a:rPr>
              <a:pPr algn="r" eaLnBrk="0" hangingPunct="0">
                <a:spcBef>
                  <a:spcPct val="50000"/>
                </a:spcBef>
                <a:buClr>
                  <a:srgbClr val="000000"/>
                </a:buClr>
              </a:pPr>
              <a:t>2</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sp>
        <p:nvSpPr>
          <p:cNvPr id="7" name="文本框 6">
            <a:extLst>
              <a:ext uri="{FF2B5EF4-FFF2-40B4-BE49-F238E27FC236}">
                <a16:creationId xmlns:a16="http://schemas.microsoft.com/office/drawing/2014/main" id="{4AFF3B4A-F2DA-CBCA-2A83-DAEF3764E31E}"/>
              </a:ext>
            </a:extLst>
          </p:cNvPr>
          <p:cNvSpPr txBox="1"/>
          <p:nvPr/>
        </p:nvSpPr>
        <p:spPr>
          <a:xfrm>
            <a:off x="179388" y="944465"/>
            <a:ext cx="8707748" cy="2000997"/>
          </a:xfrm>
          <a:prstGeom prst="rect">
            <a:avLst/>
          </a:prstGeom>
          <a:solidFill>
            <a:schemeClr val="accent1">
              <a:lumMod val="20000"/>
              <a:lumOff val="80000"/>
            </a:schemeClr>
          </a:solidFill>
        </p:spPr>
        <p:txBody>
          <a:bodyPr wrap="square">
            <a:spAutoFit/>
          </a:bodyPr>
          <a:lstStyle/>
          <a:p>
            <a:pPr marL="342900" indent="-342900">
              <a:lnSpc>
                <a:spcPts val="3000"/>
              </a:lnSpc>
              <a:buFont typeface="Wingdings" panose="05000000000000000000" pitchFamily="2" charset="2"/>
              <a:buChar char="Ø"/>
            </a:pPr>
            <a:r>
              <a:rPr lang="zh-CN" altLang="en-US" sz="2400" dirty="0"/>
              <a:t>存储器的主要功能是存储程序和各种数据，并能在计算机运行过程中高速、自动地完成程序或数据的存取。存储器单元实际上是时序逻辑电路的一种。</a:t>
            </a:r>
            <a:endParaRPr lang="en-US" altLang="zh-CN" sz="2400" dirty="0"/>
          </a:p>
          <a:p>
            <a:pPr marL="342900" indent="-342900">
              <a:lnSpc>
                <a:spcPts val="3000"/>
              </a:lnSpc>
              <a:buFont typeface="Wingdings" panose="05000000000000000000" pitchFamily="2" charset="2"/>
              <a:buChar char="Ø"/>
            </a:pPr>
            <a:r>
              <a:rPr lang="zh-CN" altLang="en-US" sz="2400" dirty="0"/>
              <a:t>按存储器的使用类型可分为只读存储器</a:t>
            </a:r>
            <a:r>
              <a:rPr lang="en-US" altLang="zh-CN" sz="2400" dirty="0"/>
              <a:t>(ROM)</a:t>
            </a:r>
            <a:r>
              <a:rPr lang="zh-CN" altLang="en-US" sz="2400" dirty="0"/>
              <a:t>和随机存取存储器</a:t>
            </a:r>
            <a:r>
              <a:rPr lang="en-US" altLang="zh-CN" sz="2400" dirty="0"/>
              <a:t>(RAM)</a:t>
            </a:r>
            <a:endParaRPr lang="zh-CN" altLang="en-US" sz="2400" dirty="0">
              <a:solidFill>
                <a:srgbClr val="C00000"/>
              </a:solidFill>
            </a:endParaRPr>
          </a:p>
        </p:txBody>
      </p:sp>
      <p:pic>
        <p:nvPicPr>
          <p:cNvPr id="4" name="图片 3">
            <a:extLst>
              <a:ext uri="{FF2B5EF4-FFF2-40B4-BE49-F238E27FC236}">
                <a16:creationId xmlns:a16="http://schemas.microsoft.com/office/drawing/2014/main" id="{866712B0-1ED9-2E66-9776-E94186FA00A5}"/>
              </a:ext>
            </a:extLst>
          </p:cNvPr>
          <p:cNvPicPr>
            <a:picLocks noChangeAspect="1"/>
          </p:cNvPicPr>
          <p:nvPr/>
        </p:nvPicPr>
        <p:blipFill>
          <a:blip r:embed="rId3"/>
          <a:stretch>
            <a:fillRect/>
          </a:stretch>
        </p:blipFill>
        <p:spPr>
          <a:xfrm>
            <a:off x="354013" y="1152229"/>
            <a:ext cx="8281987" cy="4961514"/>
          </a:xfrm>
          <a:prstGeom prst="rect">
            <a:avLst/>
          </a:prstGeom>
        </p:spPr>
      </p:pic>
    </p:spTree>
    <p:extLst>
      <p:ext uri="{BB962C8B-B14F-4D97-AF65-F5344CB8AC3E}">
        <p14:creationId xmlns:p14="http://schemas.microsoft.com/office/powerpoint/2010/main" val="3800799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标题 164865"/>
          <p:cNvSpPr>
            <a:spLocks noGrp="1" noChangeArrowheads="1"/>
          </p:cNvSpPr>
          <p:nvPr>
            <p:ph type="title" idx="4294967295"/>
          </p:nvPr>
        </p:nvSpPr>
        <p:spPr>
          <a:xfrm>
            <a:off x="179388" y="419100"/>
            <a:ext cx="8229600" cy="1143000"/>
          </a:xfrm>
        </p:spPr>
        <p:txBody>
          <a:bodyPr anchor="b"/>
          <a:lstStyle/>
          <a:p>
            <a:pPr algn="l"/>
            <a:r>
              <a:rPr lang="zh-CN" altLang="en-US" sz="3200" b="1" dirty="0">
                <a:solidFill>
                  <a:srgbClr val="800000"/>
                </a:solidFill>
              </a:rPr>
              <a:t>固定分区的优缺点</a:t>
            </a:r>
          </a:p>
        </p:txBody>
      </p:sp>
      <p:sp>
        <p:nvSpPr>
          <p:cNvPr id="17411" name="文本占位符 164866"/>
          <p:cNvSpPr>
            <a:spLocks noGrp="1" noChangeArrowheads="1"/>
          </p:cNvSpPr>
          <p:nvPr>
            <p:ph type="body" idx="4294967295"/>
          </p:nvPr>
        </p:nvSpPr>
        <p:spPr>
          <a:xfrm>
            <a:off x="222250" y="1568450"/>
            <a:ext cx="8640762" cy="5111750"/>
          </a:xfrm>
        </p:spPr>
        <p:txBody>
          <a:bodyPr/>
          <a:lstStyle/>
          <a:p>
            <a:r>
              <a:rPr lang="zh-CN" altLang="en-US" sz="2400" b="1" dirty="0"/>
              <a:t>优点</a:t>
            </a:r>
          </a:p>
          <a:p>
            <a:pPr lvl="1"/>
            <a:r>
              <a:rPr lang="zh-CN" altLang="en-US" sz="2400" b="1" dirty="0"/>
              <a:t>能够解决单道程序运行在并发环境下不能与</a:t>
            </a:r>
            <a:r>
              <a:rPr lang="en-US" altLang="zh-CN" sz="2400" b="1" dirty="0"/>
              <a:t>CPU</a:t>
            </a:r>
            <a:r>
              <a:rPr lang="zh-CN" altLang="en-US" sz="2400" b="1" dirty="0"/>
              <a:t>速度匹配的问题</a:t>
            </a:r>
          </a:p>
          <a:p>
            <a:pPr lvl="1"/>
            <a:r>
              <a:rPr lang="zh-CN" altLang="en-US" sz="2400" b="1" dirty="0"/>
              <a:t>解决了单道程序运行时主存空间利用率低的问题</a:t>
            </a:r>
          </a:p>
          <a:p>
            <a:pPr lvl="1"/>
            <a:r>
              <a:rPr lang="zh-CN" altLang="en-US" sz="2400" b="1" dirty="0"/>
              <a:t>实现简单</a:t>
            </a:r>
          </a:p>
          <a:p>
            <a:r>
              <a:rPr lang="zh-CN" altLang="en-US" sz="2400" b="1" dirty="0"/>
              <a:t>缺点</a:t>
            </a:r>
          </a:p>
          <a:p>
            <a:pPr lvl="1"/>
            <a:r>
              <a:rPr lang="zh-CN" altLang="en-US" sz="2400" b="1" dirty="0"/>
              <a:t>大作业可能无法装入</a:t>
            </a:r>
          </a:p>
          <a:p>
            <a:pPr lvl="1"/>
            <a:r>
              <a:rPr lang="zh-CN" altLang="en-US" sz="2400" b="1" dirty="0"/>
              <a:t>主存空间利用率不高，会出现内碎片</a:t>
            </a:r>
          </a:p>
          <a:p>
            <a:pPr lvl="1"/>
            <a:r>
              <a:rPr lang="zh-CN" altLang="en-US" sz="2400" b="1" dirty="0"/>
              <a:t>扩充困难</a:t>
            </a:r>
          </a:p>
          <a:p>
            <a:pPr lvl="1"/>
            <a:r>
              <a:rPr lang="zh-CN" altLang="en-US" sz="2400" b="1" dirty="0"/>
              <a:t>限制多道运行程序的个数</a:t>
            </a:r>
          </a:p>
        </p:txBody>
      </p:sp>
      <p:sp>
        <p:nvSpPr>
          <p:cNvPr id="17412"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F40DCBFE-BD97-44E2-AFD3-44519415FB7A}" type="slidenum">
              <a:rPr lang="zh-TW" altLang="en-US" sz="1400">
                <a:solidFill>
                  <a:schemeClr val="bg2"/>
                </a:solidFill>
                <a:ea typeface="PMingLiU" pitchFamily="18" charset="-120"/>
              </a:rPr>
              <a:pPr algn="r" eaLnBrk="0" hangingPunct="0">
                <a:spcBef>
                  <a:spcPct val="50000"/>
                </a:spcBef>
                <a:buClr>
                  <a:srgbClr val="000000"/>
                </a:buClr>
              </a:pPr>
              <a:t>20</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ox(in)">
                                      <p:cBhvr>
                                        <p:cTn id="7" dur="500"/>
                                        <p:tgtEl>
                                          <p:spTgt spid="1741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box(in)">
                                      <p:cBhvr>
                                        <p:cTn id="10" dur="500"/>
                                        <p:tgtEl>
                                          <p:spTgt spid="17411">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box(in)">
                                      <p:cBhvr>
                                        <p:cTn id="13" dur="500"/>
                                        <p:tgtEl>
                                          <p:spTgt spid="17411">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box(in)">
                                      <p:cBhvr>
                                        <p:cTn id="16" dur="500"/>
                                        <p:tgtEl>
                                          <p:spTgt spid="174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box(in)">
                                      <p:cBhvr>
                                        <p:cTn id="21" dur="500"/>
                                        <p:tgtEl>
                                          <p:spTgt spid="17411">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7411">
                                            <p:txEl>
                                              <p:pRg st="5" end="5"/>
                                            </p:txEl>
                                          </p:spTgt>
                                        </p:tgtEl>
                                        <p:attrNameLst>
                                          <p:attrName>style.visibility</p:attrName>
                                        </p:attrNameLst>
                                      </p:cBhvr>
                                      <p:to>
                                        <p:strVal val="visible"/>
                                      </p:to>
                                    </p:set>
                                    <p:animEffect transition="in" filter="box(in)">
                                      <p:cBhvr>
                                        <p:cTn id="24" dur="500"/>
                                        <p:tgtEl>
                                          <p:spTgt spid="17411">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box(in)">
                                      <p:cBhvr>
                                        <p:cTn id="27" dur="500"/>
                                        <p:tgtEl>
                                          <p:spTgt spid="17411">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17411">
                                            <p:txEl>
                                              <p:pRg st="7" end="7"/>
                                            </p:txEl>
                                          </p:spTgt>
                                        </p:tgtEl>
                                        <p:attrNameLst>
                                          <p:attrName>style.visibility</p:attrName>
                                        </p:attrNameLst>
                                      </p:cBhvr>
                                      <p:to>
                                        <p:strVal val="visible"/>
                                      </p:to>
                                    </p:set>
                                    <p:animEffect transition="in" filter="box(in)">
                                      <p:cBhvr>
                                        <p:cTn id="30" dur="500"/>
                                        <p:tgtEl>
                                          <p:spTgt spid="17411">
                                            <p:txEl>
                                              <p:pRg st="7" end="7"/>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Effect transition="in" filter="box(in)">
                                      <p:cBhvr>
                                        <p:cTn id="33"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20481"/>
          <p:cNvSpPr>
            <a:spLocks noGrp="1" noChangeArrowheads="1"/>
          </p:cNvSpPr>
          <p:nvPr>
            <p:ph type="title" idx="4294967295"/>
          </p:nvPr>
        </p:nvSpPr>
        <p:spPr>
          <a:xfrm>
            <a:off x="354013" y="639664"/>
            <a:ext cx="7796213" cy="952500"/>
          </a:xfrm>
        </p:spPr>
        <p:txBody>
          <a:bodyPr anchor="b"/>
          <a:lstStyle/>
          <a:p>
            <a:pPr algn="l"/>
            <a:r>
              <a:rPr lang="zh-CN" altLang="en-US" sz="3200" b="1" dirty="0">
                <a:solidFill>
                  <a:srgbClr val="0000FF"/>
                </a:solidFill>
              </a:rPr>
              <a:t>二、 可变分区存储管理</a:t>
            </a:r>
          </a:p>
        </p:txBody>
      </p:sp>
      <p:sp>
        <p:nvSpPr>
          <p:cNvPr id="18435" name="文本占位符 20482"/>
          <p:cNvSpPr>
            <a:spLocks noGrp="1" noChangeArrowheads="1"/>
          </p:cNvSpPr>
          <p:nvPr>
            <p:ph type="body" idx="4294967295"/>
          </p:nvPr>
        </p:nvSpPr>
        <p:spPr>
          <a:xfrm>
            <a:off x="228600" y="1628775"/>
            <a:ext cx="8458200" cy="4321175"/>
          </a:xfrm>
        </p:spPr>
        <p:txBody>
          <a:bodyPr>
            <a:normAutofit/>
          </a:bodyPr>
          <a:lstStyle/>
          <a:p>
            <a:pPr>
              <a:buFontTx/>
              <a:buNone/>
            </a:pPr>
            <a:r>
              <a:rPr lang="en-US" altLang="zh-CN" sz="2800" dirty="0">
                <a:latin typeface="+mn-ea"/>
              </a:rPr>
              <a:t>  </a:t>
            </a:r>
            <a:r>
              <a:rPr lang="zh-CN" altLang="en-US" sz="2800" dirty="0">
                <a:latin typeface="+mn-ea"/>
              </a:rPr>
              <a:t>可变分区存储管理</a:t>
            </a:r>
            <a:r>
              <a:rPr lang="en-US" altLang="zh-CN" sz="2800" dirty="0">
                <a:latin typeface="+mn-ea"/>
              </a:rPr>
              <a:t>(</a:t>
            </a:r>
            <a:r>
              <a:rPr lang="zh-CN" altLang="en-US" sz="2800" dirty="0">
                <a:latin typeface="+mn-ea"/>
              </a:rPr>
              <a:t>动态分区分配</a:t>
            </a:r>
            <a:r>
              <a:rPr lang="en-US" altLang="zh-CN" sz="2800" dirty="0">
                <a:latin typeface="+mn-ea"/>
              </a:rPr>
              <a:t>)</a:t>
            </a:r>
            <a:r>
              <a:rPr lang="zh-CN" altLang="en-US" sz="2800" dirty="0">
                <a:latin typeface="+mn-ea"/>
              </a:rPr>
              <a:t>：在进程装入内存时，根据进程的大小动态地建立分区，并使分区的大小正好适合进程的需要。因此系统分区的大小和数目是可变的。实现多个作业对主存的共享，进一步提高主存资源利用率。</a:t>
            </a:r>
          </a:p>
          <a:p>
            <a:pPr>
              <a:buFontTx/>
              <a:buNone/>
            </a:pPr>
            <a:r>
              <a:rPr lang="zh-CN" altLang="en-US" sz="2400" dirty="0"/>
              <a:t> </a:t>
            </a:r>
          </a:p>
        </p:txBody>
      </p:sp>
      <p:sp>
        <p:nvSpPr>
          <p:cNvPr id="18436"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AF4A5157-8C2C-4EE5-9C70-CF67099F475F}" type="slidenum">
              <a:rPr lang="zh-TW" altLang="en-US" sz="1400">
                <a:solidFill>
                  <a:schemeClr val="bg2"/>
                </a:solidFill>
                <a:ea typeface="PMingLiU" pitchFamily="18" charset="-120"/>
              </a:rPr>
              <a:pPr algn="r" eaLnBrk="0" hangingPunct="0">
                <a:spcBef>
                  <a:spcPct val="50000"/>
                </a:spcBef>
                <a:buClr>
                  <a:srgbClr val="000000"/>
                </a:buClr>
              </a:pPr>
              <a:t>21</a:t>
            </a:fld>
            <a:endParaRPr lang="en-US" altLang="zh-TW" sz="1400">
              <a:solidFill>
                <a:schemeClr val="bg2"/>
              </a:solidFill>
              <a:ea typeface="PMingLiU" pitchFamily="18" charset="-120"/>
            </a:endParaRPr>
          </a:p>
        </p:txBody>
      </p:sp>
      <p:sp>
        <p:nvSpPr>
          <p:cNvPr id="34839" name="Rectangle 23"/>
          <p:cNvSpPr>
            <a:spLocks noChangeArrowheads="1"/>
          </p:cNvSpPr>
          <p:nvPr/>
        </p:nvSpPr>
        <p:spPr bwMode="auto">
          <a:xfrm>
            <a:off x="-1588" y="6237288"/>
            <a:ext cx="9145588" cy="390525"/>
          </a:xfrm>
          <a:prstGeom prst="rect">
            <a:avLst/>
          </a:prstGeom>
          <a:solidFill>
            <a:srgbClr val="FF0000"/>
          </a:solidFill>
          <a:ln w="9525">
            <a:noFill/>
            <a:miter lim="800000"/>
            <a:headEnd/>
            <a:tailEnd/>
          </a:ln>
        </p:spPr>
        <p:txBody>
          <a:bodyPr wrap="none" lIns="82095" tIns="41047" rIns="82095" bIns="41047" anchor="ctr"/>
          <a:lstStyle/>
          <a:p>
            <a:pPr algn="ctr" defTabSz="912813"/>
            <a:endParaRPr lang="zh-CN" altLang="zh-CN" sz="1400">
              <a:solidFill>
                <a:schemeClr val="bg1"/>
              </a:solidFill>
              <a:latin typeface="方正黄草简体" pitchFamily="2" charset="-122"/>
              <a:ea typeface="黑体" pitchFamily="49" charset="-122"/>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标题 21505"/>
          <p:cNvSpPr>
            <a:spLocks noGrp="1" noChangeArrowheads="1"/>
          </p:cNvSpPr>
          <p:nvPr>
            <p:ph type="title" idx="4294967295"/>
          </p:nvPr>
        </p:nvSpPr>
        <p:spPr>
          <a:xfrm>
            <a:off x="395288" y="0"/>
            <a:ext cx="8229600" cy="838200"/>
          </a:xfrm>
        </p:spPr>
        <p:txBody>
          <a:bodyPr anchor="b"/>
          <a:lstStyle/>
          <a:p>
            <a:pPr algn="l"/>
            <a:r>
              <a:rPr lang="zh-CN" altLang="en-US" sz="3200" b="1">
                <a:solidFill>
                  <a:srgbClr val="800000"/>
                </a:solidFill>
              </a:rPr>
              <a:t>可变分区方式主存分配示例</a:t>
            </a:r>
          </a:p>
        </p:txBody>
      </p:sp>
      <p:sp>
        <p:nvSpPr>
          <p:cNvPr id="19459" name="文本框 21506"/>
          <p:cNvSpPr txBox="1">
            <a:spLocks noChangeArrowheads="1"/>
          </p:cNvSpPr>
          <p:nvPr/>
        </p:nvSpPr>
        <p:spPr bwMode="auto">
          <a:xfrm>
            <a:off x="1066800" y="1295400"/>
            <a:ext cx="1065213" cy="715963"/>
          </a:xfrm>
          <a:prstGeom prst="rect">
            <a:avLst/>
          </a:prstGeom>
          <a:solidFill>
            <a:srgbClr val="FFCCFF"/>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操作系统</a:t>
            </a:r>
          </a:p>
        </p:txBody>
      </p:sp>
      <p:sp>
        <p:nvSpPr>
          <p:cNvPr id="19460" name="文本框 21507"/>
          <p:cNvSpPr txBox="1">
            <a:spLocks noChangeArrowheads="1"/>
          </p:cNvSpPr>
          <p:nvPr/>
        </p:nvSpPr>
        <p:spPr bwMode="auto">
          <a:xfrm>
            <a:off x="1066800" y="2011363"/>
            <a:ext cx="1065213" cy="712787"/>
          </a:xfrm>
          <a:prstGeom prst="rect">
            <a:avLst/>
          </a:prstGeom>
          <a:solidFill>
            <a:srgbClr val="CCFFCC"/>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作业</a:t>
            </a:r>
            <a:r>
              <a:rPr lang="en-US" altLang="zh-CN" sz="2000" b="1">
                <a:latin typeface="黑体" pitchFamily="49" charset="-122"/>
                <a:ea typeface="黑体" pitchFamily="49" charset="-122"/>
              </a:rPr>
              <a:t>1</a:t>
            </a:r>
          </a:p>
        </p:txBody>
      </p:sp>
      <p:sp>
        <p:nvSpPr>
          <p:cNvPr id="19461" name="文本框 21508"/>
          <p:cNvSpPr txBox="1">
            <a:spLocks noChangeArrowheads="1"/>
          </p:cNvSpPr>
          <p:nvPr/>
        </p:nvSpPr>
        <p:spPr bwMode="auto">
          <a:xfrm>
            <a:off x="1066800" y="2743200"/>
            <a:ext cx="1065213" cy="1431925"/>
          </a:xfrm>
          <a:prstGeom prst="rect">
            <a:avLst/>
          </a:prstGeom>
          <a:solidFill>
            <a:srgbClr val="FFFF99"/>
          </a:solidFill>
          <a:ln w="9525">
            <a:solidFill>
              <a:srgbClr val="000000"/>
            </a:solidFill>
            <a:miter lim="800000"/>
            <a:headEnd/>
            <a:tailEnd/>
          </a:ln>
        </p:spPr>
        <p:txBody>
          <a:bodyPr lIns="0" tIns="0" rIns="0" bIns="0"/>
          <a:lstStyle/>
          <a:p>
            <a:pPr algn="ctr" eaLnBrk="0" hangingPunct="0">
              <a:buClr>
                <a:srgbClr val="000000"/>
              </a:buClr>
            </a:pPr>
            <a:endParaRPr lang="en-US" altLang="zh-CN" sz="2000" b="1">
              <a:latin typeface="黑体" pitchFamily="49" charset="-122"/>
              <a:ea typeface="黑体" pitchFamily="49" charset="-122"/>
            </a:endParaRPr>
          </a:p>
          <a:p>
            <a:pPr algn="ctr" eaLnBrk="0" hangingPunct="0">
              <a:buClr>
                <a:srgbClr val="000000"/>
              </a:buClr>
            </a:pPr>
            <a:r>
              <a:rPr lang="zh-CN" altLang="en-US" sz="2000" b="1">
                <a:latin typeface="黑体" pitchFamily="49" charset="-122"/>
                <a:ea typeface="黑体" pitchFamily="49" charset="-122"/>
              </a:rPr>
              <a:t>空闲区</a:t>
            </a:r>
          </a:p>
        </p:txBody>
      </p:sp>
      <p:sp>
        <p:nvSpPr>
          <p:cNvPr id="19462" name="文本框 21509"/>
          <p:cNvSpPr txBox="1">
            <a:spLocks noChangeArrowheads="1"/>
          </p:cNvSpPr>
          <p:nvPr/>
        </p:nvSpPr>
        <p:spPr bwMode="auto">
          <a:xfrm>
            <a:off x="1066800" y="4191000"/>
            <a:ext cx="1065213" cy="714375"/>
          </a:xfrm>
          <a:prstGeom prst="rect">
            <a:avLst/>
          </a:prstGeom>
          <a:solidFill>
            <a:srgbClr val="CCFFCC"/>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作业</a:t>
            </a:r>
            <a:r>
              <a:rPr lang="en-US" altLang="zh-CN" sz="2000" b="1">
                <a:latin typeface="黑体" pitchFamily="49" charset="-122"/>
                <a:ea typeface="黑体" pitchFamily="49" charset="-122"/>
              </a:rPr>
              <a:t>2</a:t>
            </a:r>
          </a:p>
        </p:txBody>
      </p:sp>
      <p:sp>
        <p:nvSpPr>
          <p:cNvPr id="19463" name="文本框 21510"/>
          <p:cNvSpPr txBox="1">
            <a:spLocks noChangeArrowheads="1"/>
          </p:cNvSpPr>
          <p:nvPr/>
        </p:nvSpPr>
        <p:spPr bwMode="auto">
          <a:xfrm>
            <a:off x="1066800" y="4870450"/>
            <a:ext cx="1065213" cy="715963"/>
          </a:xfrm>
          <a:prstGeom prst="rect">
            <a:avLst/>
          </a:prstGeom>
          <a:solidFill>
            <a:srgbClr val="FFFF99"/>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空闲区</a:t>
            </a:r>
          </a:p>
        </p:txBody>
      </p:sp>
      <p:grpSp>
        <p:nvGrpSpPr>
          <p:cNvPr id="2" name="组合 21511"/>
          <p:cNvGrpSpPr>
            <a:grpSpLocks/>
          </p:cNvGrpSpPr>
          <p:nvPr/>
        </p:nvGrpSpPr>
        <p:grpSpPr bwMode="auto">
          <a:xfrm>
            <a:off x="228600" y="1855788"/>
            <a:ext cx="784225" cy="3733800"/>
            <a:chOff x="158" y="1169"/>
            <a:chExt cx="480" cy="2352"/>
          </a:xfrm>
        </p:grpSpPr>
        <p:sp>
          <p:nvSpPr>
            <p:cNvPr id="19465" name="文本框 21512"/>
            <p:cNvSpPr txBox="1">
              <a:spLocks noChangeArrowheads="1"/>
            </p:cNvSpPr>
            <p:nvPr/>
          </p:nvSpPr>
          <p:spPr bwMode="auto">
            <a:xfrm>
              <a:off x="295" y="1169"/>
              <a:ext cx="336" cy="175"/>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4KB</a:t>
              </a:r>
            </a:p>
          </p:txBody>
        </p:sp>
        <p:sp>
          <p:nvSpPr>
            <p:cNvPr id="19466" name="文本框 21513"/>
            <p:cNvSpPr txBox="1">
              <a:spLocks noChangeArrowheads="1"/>
            </p:cNvSpPr>
            <p:nvPr/>
          </p:nvSpPr>
          <p:spPr bwMode="auto">
            <a:xfrm>
              <a:off x="295" y="1652"/>
              <a:ext cx="336" cy="190"/>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10KB</a:t>
              </a:r>
            </a:p>
          </p:txBody>
        </p:sp>
        <p:sp>
          <p:nvSpPr>
            <p:cNvPr id="19467" name="文本框 21514"/>
            <p:cNvSpPr txBox="1">
              <a:spLocks noChangeArrowheads="1"/>
            </p:cNvSpPr>
            <p:nvPr/>
          </p:nvSpPr>
          <p:spPr bwMode="auto">
            <a:xfrm>
              <a:off x="249" y="2577"/>
              <a:ext cx="363" cy="173"/>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46KB</a:t>
              </a:r>
            </a:p>
          </p:txBody>
        </p:sp>
        <p:sp>
          <p:nvSpPr>
            <p:cNvPr id="19468" name="文本框 21515"/>
            <p:cNvSpPr txBox="1">
              <a:spLocks noChangeArrowheads="1"/>
            </p:cNvSpPr>
            <p:nvPr/>
          </p:nvSpPr>
          <p:spPr bwMode="auto">
            <a:xfrm>
              <a:off x="295" y="2958"/>
              <a:ext cx="321" cy="200"/>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52KB</a:t>
              </a:r>
            </a:p>
          </p:txBody>
        </p:sp>
        <p:sp>
          <p:nvSpPr>
            <p:cNvPr id="19469" name="文本框 21516"/>
            <p:cNvSpPr txBox="1">
              <a:spLocks noChangeArrowheads="1"/>
            </p:cNvSpPr>
            <p:nvPr/>
          </p:nvSpPr>
          <p:spPr bwMode="auto">
            <a:xfrm>
              <a:off x="158" y="3339"/>
              <a:ext cx="480" cy="182"/>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128KB</a:t>
              </a:r>
            </a:p>
          </p:txBody>
        </p:sp>
      </p:grpSp>
      <p:grpSp>
        <p:nvGrpSpPr>
          <p:cNvPr id="3" name="Group 38"/>
          <p:cNvGrpSpPr>
            <a:grpSpLocks/>
          </p:cNvGrpSpPr>
          <p:nvPr/>
        </p:nvGrpSpPr>
        <p:grpSpPr bwMode="auto">
          <a:xfrm>
            <a:off x="3203575" y="1268413"/>
            <a:ext cx="1863725" cy="4321175"/>
            <a:chOff x="2018" y="799"/>
            <a:chExt cx="1174" cy="2722"/>
          </a:xfrm>
        </p:grpSpPr>
        <p:sp>
          <p:nvSpPr>
            <p:cNvPr id="19470" name="文本框 21517"/>
            <p:cNvSpPr txBox="1">
              <a:spLocks noChangeArrowheads="1"/>
            </p:cNvSpPr>
            <p:nvPr/>
          </p:nvSpPr>
          <p:spPr bwMode="auto">
            <a:xfrm>
              <a:off x="2517" y="799"/>
              <a:ext cx="673" cy="451"/>
            </a:xfrm>
            <a:prstGeom prst="rect">
              <a:avLst/>
            </a:prstGeom>
            <a:solidFill>
              <a:srgbClr val="FFCCFF"/>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操作系统</a:t>
              </a:r>
            </a:p>
          </p:txBody>
        </p:sp>
        <p:sp>
          <p:nvSpPr>
            <p:cNvPr id="19471" name="文本框 21518"/>
            <p:cNvSpPr txBox="1">
              <a:spLocks noChangeArrowheads="1"/>
            </p:cNvSpPr>
            <p:nvPr/>
          </p:nvSpPr>
          <p:spPr bwMode="auto">
            <a:xfrm>
              <a:off x="2519" y="1267"/>
              <a:ext cx="673" cy="449"/>
            </a:xfrm>
            <a:prstGeom prst="rect">
              <a:avLst/>
            </a:prstGeom>
            <a:solidFill>
              <a:srgbClr val="CCFFCC"/>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作业</a:t>
              </a:r>
              <a:r>
                <a:rPr lang="en-US" altLang="zh-CN" sz="2000" b="1">
                  <a:latin typeface="黑体" pitchFamily="49" charset="-122"/>
                  <a:ea typeface="黑体" pitchFamily="49" charset="-122"/>
                </a:rPr>
                <a:t>1</a:t>
              </a:r>
            </a:p>
          </p:txBody>
        </p:sp>
        <p:sp>
          <p:nvSpPr>
            <p:cNvPr id="19472" name="文本框 21519"/>
            <p:cNvSpPr txBox="1">
              <a:spLocks noChangeArrowheads="1"/>
            </p:cNvSpPr>
            <p:nvPr/>
          </p:nvSpPr>
          <p:spPr bwMode="auto">
            <a:xfrm>
              <a:off x="2519" y="2167"/>
              <a:ext cx="673" cy="451"/>
            </a:xfrm>
            <a:prstGeom prst="rect">
              <a:avLst/>
            </a:prstGeom>
            <a:solidFill>
              <a:srgbClr val="FFFF99"/>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空闲区</a:t>
              </a:r>
            </a:p>
          </p:txBody>
        </p:sp>
        <p:sp>
          <p:nvSpPr>
            <p:cNvPr id="19473" name="文本框 21520"/>
            <p:cNvSpPr txBox="1">
              <a:spLocks noChangeArrowheads="1"/>
            </p:cNvSpPr>
            <p:nvPr/>
          </p:nvSpPr>
          <p:spPr bwMode="auto">
            <a:xfrm>
              <a:off x="2519" y="2618"/>
              <a:ext cx="673" cy="450"/>
            </a:xfrm>
            <a:prstGeom prst="rect">
              <a:avLst/>
            </a:prstGeom>
            <a:solidFill>
              <a:srgbClr val="CCFFCC"/>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作业</a:t>
              </a:r>
              <a:r>
                <a:rPr lang="en-US" altLang="zh-CN" sz="2000" b="1">
                  <a:latin typeface="黑体" pitchFamily="49" charset="-122"/>
                  <a:ea typeface="黑体" pitchFamily="49" charset="-122"/>
                </a:rPr>
                <a:t>2</a:t>
              </a:r>
            </a:p>
          </p:txBody>
        </p:sp>
        <p:sp>
          <p:nvSpPr>
            <p:cNvPr id="19474" name="文本框 21521"/>
            <p:cNvSpPr txBox="1">
              <a:spLocks noChangeArrowheads="1"/>
            </p:cNvSpPr>
            <p:nvPr/>
          </p:nvSpPr>
          <p:spPr bwMode="auto">
            <a:xfrm>
              <a:off x="2519" y="3068"/>
              <a:ext cx="673" cy="451"/>
            </a:xfrm>
            <a:prstGeom prst="rect">
              <a:avLst/>
            </a:prstGeom>
            <a:solidFill>
              <a:srgbClr val="FFFF99"/>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空闲区</a:t>
              </a:r>
            </a:p>
          </p:txBody>
        </p:sp>
        <p:grpSp>
          <p:nvGrpSpPr>
            <p:cNvPr id="4" name="组合 21522"/>
            <p:cNvGrpSpPr>
              <a:grpSpLocks/>
            </p:cNvGrpSpPr>
            <p:nvPr/>
          </p:nvGrpSpPr>
          <p:grpSpPr bwMode="auto">
            <a:xfrm>
              <a:off x="2018" y="1156"/>
              <a:ext cx="492" cy="2365"/>
              <a:chOff x="2018" y="1156"/>
              <a:chExt cx="492" cy="2365"/>
            </a:xfrm>
          </p:grpSpPr>
          <p:sp>
            <p:nvSpPr>
              <p:cNvPr id="19476" name="文本框 21523"/>
              <p:cNvSpPr txBox="1">
                <a:spLocks noChangeArrowheads="1"/>
              </p:cNvSpPr>
              <p:nvPr/>
            </p:nvSpPr>
            <p:spPr bwMode="auto">
              <a:xfrm>
                <a:off x="2154" y="1156"/>
                <a:ext cx="332" cy="188"/>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4KB</a:t>
                </a:r>
              </a:p>
            </p:txBody>
          </p:sp>
          <p:sp>
            <p:nvSpPr>
              <p:cNvPr id="19477" name="文本框 21524"/>
              <p:cNvSpPr txBox="1">
                <a:spLocks noChangeArrowheads="1"/>
              </p:cNvSpPr>
              <p:nvPr/>
            </p:nvSpPr>
            <p:spPr bwMode="auto">
              <a:xfrm>
                <a:off x="2154" y="1661"/>
                <a:ext cx="332" cy="167"/>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10KB</a:t>
                </a:r>
              </a:p>
            </p:txBody>
          </p:sp>
          <p:sp>
            <p:nvSpPr>
              <p:cNvPr id="19478" name="文本框 21525"/>
              <p:cNvSpPr txBox="1">
                <a:spLocks noChangeArrowheads="1"/>
              </p:cNvSpPr>
              <p:nvPr/>
            </p:nvSpPr>
            <p:spPr bwMode="auto">
              <a:xfrm>
                <a:off x="2154" y="2125"/>
                <a:ext cx="356" cy="171"/>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40KB</a:t>
                </a:r>
              </a:p>
            </p:txBody>
          </p:sp>
          <p:sp>
            <p:nvSpPr>
              <p:cNvPr id="19479" name="文本框 21526"/>
              <p:cNvSpPr txBox="1">
                <a:spLocks noChangeArrowheads="1"/>
              </p:cNvSpPr>
              <p:nvPr/>
            </p:nvSpPr>
            <p:spPr bwMode="auto">
              <a:xfrm>
                <a:off x="2154" y="2531"/>
                <a:ext cx="332" cy="173"/>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46KB</a:t>
                </a:r>
              </a:p>
            </p:txBody>
          </p:sp>
          <p:sp>
            <p:nvSpPr>
              <p:cNvPr id="19480" name="文本框 21527"/>
              <p:cNvSpPr txBox="1">
                <a:spLocks noChangeArrowheads="1"/>
              </p:cNvSpPr>
              <p:nvPr/>
            </p:nvSpPr>
            <p:spPr bwMode="auto">
              <a:xfrm>
                <a:off x="2154" y="2958"/>
                <a:ext cx="332" cy="200"/>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52KB</a:t>
                </a:r>
              </a:p>
            </p:txBody>
          </p:sp>
          <p:sp>
            <p:nvSpPr>
              <p:cNvPr id="19481" name="文本框 21528"/>
              <p:cNvSpPr txBox="1">
                <a:spLocks noChangeArrowheads="1"/>
              </p:cNvSpPr>
              <p:nvPr/>
            </p:nvSpPr>
            <p:spPr bwMode="auto">
              <a:xfrm>
                <a:off x="2018" y="3339"/>
                <a:ext cx="455" cy="182"/>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128KB</a:t>
                </a:r>
              </a:p>
            </p:txBody>
          </p:sp>
        </p:grpSp>
        <p:sp>
          <p:nvSpPr>
            <p:cNvPr id="19482" name="文本框 21529"/>
            <p:cNvSpPr txBox="1">
              <a:spLocks noChangeArrowheads="1"/>
            </p:cNvSpPr>
            <p:nvPr/>
          </p:nvSpPr>
          <p:spPr bwMode="auto">
            <a:xfrm>
              <a:off x="2519" y="1716"/>
              <a:ext cx="673" cy="451"/>
            </a:xfrm>
            <a:prstGeom prst="rect">
              <a:avLst/>
            </a:prstGeom>
            <a:solidFill>
              <a:srgbClr val="CCFFCC"/>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作业</a:t>
              </a:r>
              <a:r>
                <a:rPr lang="en-US" altLang="zh-CN" sz="2000" b="1">
                  <a:latin typeface="黑体" pitchFamily="49" charset="-122"/>
                  <a:ea typeface="黑体" pitchFamily="49" charset="-122"/>
                </a:rPr>
                <a:t>3</a:t>
              </a:r>
            </a:p>
          </p:txBody>
        </p:sp>
      </p:grpSp>
      <p:grpSp>
        <p:nvGrpSpPr>
          <p:cNvPr id="5" name="Group 39"/>
          <p:cNvGrpSpPr>
            <a:grpSpLocks/>
          </p:cNvGrpSpPr>
          <p:nvPr/>
        </p:nvGrpSpPr>
        <p:grpSpPr bwMode="auto">
          <a:xfrm>
            <a:off x="5940425" y="1268413"/>
            <a:ext cx="2057400" cy="4365625"/>
            <a:chOff x="3744" y="816"/>
            <a:chExt cx="1296" cy="2750"/>
          </a:xfrm>
        </p:grpSpPr>
        <p:sp>
          <p:nvSpPr>
            <p:cNvPr id="19483" name="文本框 21530"/>
            <p:cNvSpPr txBox="1">
              <a:spLocks noChangeArrowheads="1"/>
            </p:cNvSpPr>
            <p:nvPr/>
          </p:nvSpPr>
          <p:spPr bwMode="auto">
            <a:xfrm>
              <a:off x="4368" y="816"/>
              <a:ext cx="672" cy="451"/>
            </a:xfrm>
            <a:prstGeom prst="rect">
              <a:avLst/>
            </a:prstGeom>
            <a:solidFill>
              <a:srgbClr val="FFCCFF"/>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操作系统</a:t>
              </a:r>
            </a:p>
          </p:txBody>
        </p:sp>
        <p:sp>
          <p:nvSpPr>
            <p:cNvPr id="19484" name="文本框 21531"/>
            <p:cNvSpPr txBox="1">
              <a:spLocks noChangeArrowheads="1"/>
            </p:cNvSpPr>
            <p:nvPr/>
          </p:nvSpPr>
          <p:spPr bwMode="auto">
            <a:xfrm>
              <a:off x="4368" y="1267"/>
              <a:ext cx="672" cy="449"/>
            </a:xfrm>
            <a:prstGeom prst="rect">
              <a:avLst/>
            </a:prstGeom>
            <a:solidFill>
              <a:srgbClr val="CCFFCC"/>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作业</a:t>
              </a:r>
              <a:r>
                <a:rPr lang="en-US" altLang="zh-CN" sz="2000" b="1">
                  <a:latin typeface="黑体" pitchFamily="49" charset="-122"/>
                  <a:ea typeface="黑体" pitchFamily="49" charset="-122"/>
                </a:rPr>
                <a:t>1</a:t>
              </a:r>
            </a:p>
          </p:txBody>
        </p:sp>
        <p:sp>
          <p:nvSpPr>
            <p:cNvPr id="19485" name="文本框 21532"/>
            <p:cNvSpPr txBox="1">
              <a:spLocks noChangeArrowheads="1"/>
            </p:cNvSpPr>
            <p:nvPr/>
          </p:nvSpPr>
          <p:spPr bwMode="auto">
            <a:xfrm>
              <a:off x="4368" y="2167"/>
              <a:ext cx="672" cy="1352"/>
            </a:xfrm>
            <a:prstGeom prst="rect">
              <a:avLst/>
            </a:prstGeom>
            <a:solidFill>
              <a:srgbClr val="FFFF99"/>
            </a:solidFill>
            <a:ln w="9525">
              <a:solidFill>
                <a:srgbClr val="000000"/>
              </a:solidFill>
              <a:miter lim="800000"/>
              <a:headEnd/>
              <a:tailEnd/>
            </a:ln>
          </p:spPr>
          <p:txBody>
            <a:bodyPr lIns="0" tIns="0" rIns="0" bIns="0"/>
            <a:lstStyle/>
            <a:p>
              <a:pPr algn="ctr" eaLnBrk="0" hangingPunct="0">
                <a:buClr>
                  <a:srgbClr val="000000"/>
                </a:buClr>
              </a:pPr>
              <a:endParaRPr lang="en-US" altLang="zh-CN" sz="1600" b="1">
                <a:latin typeface="黑体" pitchFamily="49" charset="-122"/>
                <a:ea typeface="黑体" pitchFamily="49" charset="-122"/>
              </a:endParaRPr>
            </a:p>
            <a:p>
              <a:pPr algn="ctr" eaLnBrk="0" hangingPunct="0">
                <a:buClr>
                  <a:srgbClr val="000000"/>
                </a:buClr>
              </a:pPr>
              <a:r>
                <a:rPr lang="zh-CN" altLang="en-US" sz="2000" b="1">
                  <a:latin typeface="黑体" pitchFamily="49" charset="-122"/>
                  <a:ea typeface="黑体" pitchFamily="49" charset="-122"/>
                </a:rPr>
                <a:t>空闲区</a:t>
              </a:r>
            </a:p>
          </p:txBody>
        </p:sp>
        <p:grpSp>
          <p:nvGrpSpPr>
            <p:cNvPr id="6" name="组合 21533"/>
            <p:cNvGrpSpPr>
              <a:grpSpLocks/>
            </p:cNvGrpSpPr>
            <p:nvPr/>
          </p:nvGrpSpPr>
          <p:grpSpPr bwMode="auto">
            <a:xfrm>
              <a:off x="3744" y="1200"/>
              <a:ext cx="608" cy="2366"/>
              <a:chOff x="3852" y="1200"/>
              <a:chExt cx="500" cy="2366"/>
            </a:xfrm>
          </p:grpSpPr>
          <p:sp>
            <p:nvSpPr>
              <p:cNvPr id="19487" name="文本框 21534"/>
              <p:cNvSpPr txBox="1">
                <a:spLocks noChangeArrowheads="1"/>
              </p:cNvSpPr>
              <p:nvPr/>
            </p:nvSpPr>
            <p:spPr bwMode="auto">
              <a:xfrm>
                <a:off x="4033" y="1200"/>
                <a:ext cx="319" cy="234"/>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4KB</a:t>
                </a:r>
              </a:p>
            </p:txBody>
          </p:sp>
          <p:sp>
            <p:nvSpPr>
              <p:cNvPr id="19488" name="文本框 21535"/>
              <p:cNvSpPr txBox="1">
                <a:spLocks noChangeArrowheads="1"/>
              </p:cNvSpPr>
              <p:nvPr/>
            </p:nvSpPr>
            <p:spPr bwMode="auto">
              <a:xfrm>
                <a:off x="4033" y="1616"/>
                <a:ext cx="319" cy="236"/>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10KB</a:t>
                </a:r>
              </a:p>
            </p:txBody>
          </p:sp>
          <p:sp>
            <p:nvSpPr>
              <p:cNvPr id="19489" name="文本框 21536"/>
              <p:cNvSpPr txBox="1">
                <a:spLocks noChangeArrowheads="1"/>
              </p:cNvSpPr>
              <p:nvPr/>
            </p:nvSpPr>
            <p:spPr bwMode="auto">
              <a:xfrm>
                <a:off x="4033" y="2057"/>
                <a:ext cx="319" cy="194"/>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40KB</a:t>
                </a:r>
              </a:p>
            </p:txBody>
          </p:sp>
          <p:sp>
            <p:nvSpPr>
              <p:cNvPr id="19490" name="文本框 21537"/>
              <p:cNvSpPr txBox="1">
                <a:spLocks noChangeArrowheads="1"/>
              </p:cNvSpPr>
              <p:nvPr/>
            </p:nvSpPr>
            <p:spPr bwMode="auto">
              <a:xfrm>
                <a:off x="3852" y="3338"/>
                <a:ext cx="480" cy="228"/>
              </a:xfrm>
              <a:prstGeom prst="rect">
                <a:avLst/>
              </a:prstGeom>
              <a:noFill/>
              <a:ln w="9525">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128KB</a:t>
                </a:r>
              </a:p>
            </p:txBody>
          </p:sp>
        </p:grpSp>
        <p:sp>
          <p:nvSpPr>
            <p:cNvPr id="19491" name="文本框 21538"/>
            <p:cNvSpPr txBox="1">
              <a:spLocks noChangeArrowheads="1"/>
            </p:cNvSpPr>
            <p:nvPr/>
          </p:nvSpPr>
          <p:spPr bwMode="auto">
            <a:xfrm>
              <a:off x="4368" y="1712"/>
              <a:ext cx="672" cy="451"/>
            </a:xfrm>
            <a:prstGeom prst="rect">
              <a:avLst/>
            </a:prstGeom>
            <a:solidFill>
              <a:srgbClr val="CCFFCC"/>
            </a:solidFill>
            <a:ln w="9525">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作业</a:t>
              </a:r>
              <a:r>
                <a:rPr lang="en-US" altLang="zh-CN" sz="2000" b="1">
                  <a:latin typeface="黑体" pitchFamily="49" charset="-122"/>
                  <a:ea typeface="黑体" pitchFamily="49" charset="-122"/>
                </a:rPr>
                <a:t>3</a:t>
              </a:r>
            </a:p>
          </p:txBody>
        </p:sp>
        <p:sp>
          <p:nvSpPr>
            <p:cNvPr id="19492" name="直接连接符 21539"/>
            <p:cNvSpPr>
              <a:spLocks noChangeShapeType="1"/>
            </p:cNvSpPr>
            <p:nvPr/>
          </p:nvSpPr>
          <p:spPr bwMode="auto">
            <a:xfrm>
              <a:off x="4352" y="816"/>
              <a:ext cx="688" cy="0"/>
            </a:xfrm>
            <a:prstGeom prst="line">
              <a:avLst/>
            </a:prstGeom>
            <a:noFill/>
            <a:ln w="9525">
              <a:solidFill>
                <a:schemeClr val="tx1"/>
              </a:solidFill>
              <a:round/>
              <a:headEnd/>
              <a:tailEnd/>
            </a:ln>
          </p:spPr>
          <p:txBody>
            <a:bodyPr/>
            <a:lstStyle/>
            <a:p>
              <a:endParaRPr lang="zh-CN" altLang="en-US"/>
            </a:p>
          </p:txBody>
        </p:sp>
      </p:grpSp>
      <p:sp>
        <p:nvSpPr>
          <p:cNvPr id="19493"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C78B7BEB-2906-45AC-9415-21A4C1E9EC71}" type="slidenum">
              <a:rPr lang="zh-TW" altLang="en-US" sz="1400">
                <a:solidFill>
                  <a:schemeClr val="bg2"/>
                </a:solidFill>
                <a:ea typeface="PMingLiU" pitchFamily="18" charset="-120"/>
              </a:rPr>
              <a:pPr algn="r" eaLnBrk="0" hangingPunct="0">
                <a:spcBef>
                  <a:spcPct val="50000"/>
                </a:spcBef>
                <a:buClr>
                  <a:srgbClr val="000000"/>
                </a:buClr>
              </a:pPr>
              <a:t>22</a:t>
            </a:fld>
            <a:endParaRPr lang="en-US" altLang="zh-TW" sz="1400">
              <a:solidFill>
                <a:schemeClr val="bg2"/>
              </a:solidFill>
              <a:ea typeface="PMingLiU" pitchFamily="18" charset="-120"/>
            </a:endParaRPr>
          </a:p>
        </p:txBody>
      </p:sp>
      <p:sp>
        <p:nvSpPr>
          <p:cNvPr id="19496" name="Text Box 40"/>
          <p:cNvSpPr txBox="1">
            <a:spLocks noChangeArrowheads="1"/>
          </p:cNvSpPr>
          <p:nvPr/>
        </p:nvSpPr>
        <p:spPr bwMode="auto">
          <a:xfrm>
            <a:off x="611188" y="5949950"/>
            <a:ext cx="2951162" cy="519113"/>
          </a:xfrm>
          <a:prstGeom prst="rect">
            <a:avLst/>
          </a:prstGeom>
          <a:noFill/>
          <a:ln w="9525">
            <a:noFill/>
            <a:miter lim="800000"/>
            <a:headEnd/>
            <a:tailEnd/>
          </a:ln>
          <a:effectLst/>
        </p:spPr>
        <p:txBody>
          <a:bodyPr>
            <a:spAutoFit/>
          </a:bodyPr>
          <a:lstStyle/>
          <a:p>
            <a:pPr>
              <a:spcBef>
                <a:spcPct val="50000"/>
              </a:spcBef>
            </a:pPr>
            <a:r>
              <a:rPr lang="zh-CN" altLang="en-US" sz="2800" b="1"/>
              <a:t>作业</a:t>
            </a:r>
            <a:r>
              <a:rPr lang="en-US" altLang="zh-CN" sz="2800" b="1"/>
              <a:t>3</a:t>
            </a:r>
            <a:r>
              <a:rPr lang="zh-CN" altLang="en-US" sz="2800" b="1"/>
              <a:t>：大小</a:t>
            </a:r>
            <a:r>
              <a:rPr lang="en-US" altLang="zh-CN" sz="2800" b="1"/>
              <a:t>10K</a:t>
            </a:r>
          </a:p>
        </p:txBody>
      </p:sp>
      <p:sp>
        <p:nvSpPr>
          <p:cNvPr id="19497" name="Text Box 41"/>
          <p:cNvSpPr txBox="1">
            <a:spLocks noChangeArrowheads="1"/>
          </p:cNvSpPr>
          <p:nvPr/>
        </p:nvSpPr>
        <p:spPr bwMode="auto">
          <a:xfrm>
            <a:off x="3995738" y="5876925"/>
            <a:ext cx="2951162" cy="519113"/>
          </a:xfrm>
          <a:prstGeom prst="rect">
            <a:avLst/>
          </a:prstGeom>
          <a:noFill/>
          <a:ln w="9525">
            <a:noFill/>
            <a:miter lim="800000"/>
            <a:headEnd/>
            <a:tailEnd/>
          </a:ln>
          <a:effectLst/>
        </p:spPr>
        <p:txBody>
          <a:bodyPr>
            <a:spAutoFit/>
          </a:bodyPr>
          <a:lstStyle/>
          <a:p>
            <a:pPr>
              <a:spcBef>
                <a:spcPct val="50000"/>
              </a:spcBef>
            </a:pPr>
            <a:r>
              <a:rPr lang="zh-CN" altLang="en-US" sz="2800" b="1"/>
              <a:t>作业</a:t>
            </a:r>
            <a:r>
              <a:rPr lang="en-US" altLang="zh-CN" sz="2800" b="1"/>
              <a:t>2</a:t>
            </a:r>
            <a:r>
              <a:rPr lang="zh-CN" altLang="en-US" sz="2800" b="1"/>
              <a:t>完成</a:t>
            </a:r>
          </a:p>
        </p:txBody>
      </p:sp>
      <p:pic>
        <p:nvPicPr>
          <p:cNvPr id="7" name="图片 6">
            <a:extLst>
              <a:ext uri="{FF2B5EF4-FFF2-40B4-BE49-F238E27FC236}">
                <a16:creationId xmlns:a16="http://schemas.microsoft.com/office/drawing/2014/main" id="{27BAD355-6988-AF9D-5586-C6B9A4840105}"/>
              </a:ext>
            </a:extLst>
          </p:cNvPr>
          <p:cNvPicPr>
            <a:picLocks noChangeAspect="1"/>
          </p:cNvPicPr>
          <p:nvPr/>
        </p:nvPicPr>
        <p:blipFill>
          <a:blip r:embed="rId2"/>
          <a:stretch>
            <a:fillRect/>
          </a:stretch>
        </p:blipFill>
        <p:spPr>
          <a:xfrm>
            <a:off x="71916" y="1234280"/>
            <a:ext cx="9000167" cy="512762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96"/>
                                        </p:tgtEl>
                                        <p:attrNameLst>
                                          <p:attrName>style.visibility</p:attrName>
                                        </p:attrNameLst>
                                      </p:cBhvr>
                                      <p:to>
                                        <p:strVal val="visible"/>
                                      </p:to>
                                    </p:set>
                                    <p:animEffect transition="in" filter="box(in)">
                                      <p:cBhvr>
                                        <p:cTn id="7" dur="500"/>
                                        <p:tgtEl>
                                          <p:spTgt spid="1949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97"/>
                                        </p:tgtEl>
                                        <p:attrNameLst>
                                          <p:attrName>style.visibility</p:attrName>
                                        </p:attrNameLst>
                                      </p:cBhvr>
                                      <p:to>
                                        <p:strVal val="visible"/>
                                      </p:to>
                                    </p:set>
                                    <p:animEffect transition="in" filter="box(in)">
                                      <p:cBhvr>
                                        <p:cTn id="17" dur="500"/>
                                        <p:tgtEl>
                                          <p:spTgt spid="1949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6" grpId="0"/>
      <p:bldP spid="1949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标题 24577"/>
          <p:cNvSpPr>
            <a:spLocks noGrp="1" noChangeArrowheads="1"/>
          </p:cNvSpPr>
          <p:nvPr>
            <p:ph type="title" idx="4294967295"/>
          </p:nvPr>
        </p:nvSpPr>
        <p:spPr>
          <a:xfrm>
            <a:off x="383977" y="714375"/>
            <a:ext cx="8229600" cy="762000"/>
          </a:xfrm>
        </p:spPr>
        <p:txBody>
          <a:bodyPr anchor="b"/>
          <a:lstStyle/>
          <a:p>
            <a:pPr algn="l"/>
            <a:r>
              <a:rPr lang="zh-CN" altLang="en-US" sz="3200" b="1" dirty="0">
                <a:solidFill>
                  <a:srgbClr val="800000"/>
                </a:solidFill>
              </a:rPr>
              <a:t>链表空闲区管理方法</a:t>
            </a:r>
          </a:p>
        </p:txBody>
      </p:sp>
      <p:sp>
        <p:nvSpPr>
          <p:cNvPr id="22531" name="文本占位符 24578"/>
          <p:cNvSpPr>
            <a:spLocks noGrp="1" noChangeArrowheads="1"/>
          </p:cNvSpPr>
          <p:nvPr>
            <p:ph type="body" idx="4294967295"/>
          </p:nvPr>
        </p:nvSpPr>
        <p:spPr>
          <a:xfrm>
            <a:off x="323850" y="1412875"/>
            <a:ext cx="8275638" cy="4752975"/>
          </a:xfrm>
        </p:spPr>
        <p:txBody>
          <a:bodyPr/>
          <a:lstStyle/>
          <a:p>
            <a:pPr algn="just"/>
            <a:r>
              <a:rPr lang="zh-CN" altLang="en-US" sz="2800" b="1" dirty="0"/>
              <a:t>空闲区开头单元存放</a:t>
            </a:r>
            <a:r>
              <a:rPr lang="zh-CN" altLang="en-US" sz="2800" b="1" dirty="0">
                <a:solidFill>
                  <a:srgbClr val="800000"/>
                </a:solidFill>
              </a:rPr>
              <a:t>本空闲区长度</a:t>
            </a:r>
            <a:r>
              <a:rPr lang="zh-CN" altLang="en-US" sz="2800" b="1" dirty="0"/>
              <a:t>及</a:t>
            </a:r>
            <a:r>
              <a:rPr lang="zh-CN" altLang="en-US" sz="2800" b="1" dirty="0">
                <a:solidFill>
                  <a:srgbClr val="800000"/>
                </a:solidFill>
              </a:rPr>
              <a:t>下个空闲区起始地址</a:t>
            </a:r>
            <a:r>
              <a:rPr lang="en-US" altLang="zh-CN" sz="2800" b="1" dirty="0">
                <a:solidFill>
                  <a:srgbClr val="800000"/>
                </a:solidFill>
              </a:rPr>
              <a:t>,</a:t>
            </a:r>
            <a:r>
              <a:rPr lang="zh-CN" altLang="en-US" sz="2800" b="1" dirty="0"/>
              <a:t>把所有空闲区都链接起来</a:t>
            </a:r>
            <a:r>
              <a:rPr lang="en-US" altLang="zh-CN" sz="2800" b="1" dirty="0"/>
              <a:t>,</a:t>
            </a:r>
            <a:r>
              <a:rPr lang="zh-CN" altLang="en-US" sz="2800" b="1" dirty="0"/>
              <a:t>设置第一块空闲区地址指针</a:t>
            </a:r>
            <a:r>
              <a:rPr lang="en-US" altLang="zh-CN" sz="2800" b="1" dirty="0"/>
              <a:t>,</a:t>
            </a:r>
            <a:r>
              <a:rPr lang="zh-CN" altLang="en-US" sz="2800" b="1" dirty="0"/>
              <a:t>让它指向第一块空闲区地址。</a:t>
            </a:r>
          </a:p>
          <a:p>
            <a:pPr algn="just"/>
            <a:r>
              <a:rPr lang="zh-CN" altLang="en-US" sz="2800" b="1" dirty="0"/>
              <a:t>申请空闲区：沿链查找并取一个长度能满足要求的空闲区</a:t>
            </a:r>
            <a:r>
              <a:rPr lang="zh-CN" altLang="en-US" sz="2800" dirty="0"/>
              <a:t>；</a:t>
            </a:r>
          </a:p>
          <a:p>
            <a:pPr algn="just"/>
            <a:r>
              <a:rPr lang="zh-CN" altLang="en-US" sz="2800" b="1" dirty="0"/>
              <a:t>归还空闲区：把此空闲区链入空闲区链表的相应位置。</a:t>
            </a:r>
          </a:p>
          <a:p>
            <a:endParaRPr lang="en-US" altLang="zh-CN" sz="3600" dirty="0"/>
          </a:p>
        </p:txBody>
      </p:sp>
      <p:sp>
        <p:nvSpPr>
          <p:cNvPr id="22532"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9CF50629-86DD-47E2-B7E7-E17F01EDFE45}" type="slidenum">
              <a:rPr lang="zh-TW" altLang="en-US" sz="1400">
                <a:solidFill>
                  <a:schemeClr val="bg2"/>
                </a:solidFill>
                <a:ea typeface="PMingLiU" pitchFamily="18" charset="-120"/>
              </a:rPr>
              <a:pPr algn="r" eaLnBrk="0" hangingPunct="0">
                <a:spcBef>
                  <a:spcPct val="50000"/>
                </a:spcBef>
                <a:buClr>
                  <a:srgbClr val="000000"/>
                </a:buClr>
              </a:pPr>
              <a:t>23</a:t>
            </a:fld>
            <a:endParaRPr lang="en-US" altLang="zh-TW" sz="1400">
              <a:solidFill>
                <a:schemeClr val="bg2"/>
              </a:solidFill>
              <a:ea typeface="PMingLiU" pitchFamily="18" charset="-120"/>
            </a:endParaRPr>
          </a:p>
        </p:txBody>
      </p:sp>
      <p:sp>
        <p:nvSpPr>
          <p:cNvPr id="34839" name="Rectangle 23"/>
          <p:cNvSpPr>
            <a:spLocks noChangeArrowheads="1"/>
          </p:cNvSpPr>
          <p:nvPr/>
        </p:nvSpPr>
        <p:spPr bwMode="auto">
          <a:xfrm>
            <a:off x="-1588" y="6237288"/>
            <a:ext cx="9145588" cy="390525"/>
          </a:xfrm>
          <a:prstGeom prst="rect">
            <a:avLst/>
          </a:prstGeom>
          <a:solidFill>
            <a:srgbClr val="FF0000"/>
          </a:solidFill>
          <a:ln w="9525">
            <a:noFill/>
            <a:miter lim="800000"/>
            <a:headEnd/>
            <a:tailEnd/>
          </a:ln>
        </p:spPr>
        <p:txBody>
          <a:bodyPr wrap="none" lIns="82095" tIns="41047" rIns="82095" bIns="41047" anchor="ctr"/>
          <a:lstStyle/>
          <a:p>
            <a:pPr algn="ctr" defTabSz="912813"/>
            <a:endParaRPr lang="zh-CN" altLang="zh-CN" sz="1400">
              <a:solidFill>
                <a:schemeClr val="bg1"/>
              </a:solidFill>
              <a:latin typeface="方正黄草简体" pitchFamily="2" charset="-122"/>
              <a:ea typeface="黑体" pitchFamily="49" charset="-122"/>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pic>
        <p:nvPicPr>
          <p:cNvPr id="3" name="图片 2">
            <a:extLst>
              <a:ext uri="{FF2B5EF4-FFF2-40B4-BE49-F238E27FC236}">
                <a16:creationId xmlns:a16="http://schemas.microsoft.com/office/drawing/2014/main" id="{0FDA6B77-93D6-6497-9B04-F287D97B6D46}"/>
              </a:ext>
            </a:extLst>
          </p:cNvPr>
          <p:cNvPicPr>
            <a:picLocks noChangeAspect="1"/>
          </p:cNvPicPr>
          <p:nvPr/>
        </p:nvPicPr>
        <p:blipFill>
          <a:blip r:embed="rId3"/>
          <a:stretch>
            <a:fillRect/>
          </a:stretch>
        </p:blipFill>
        <p:spPr>
          <a:xfrm>
            <a:off x="2123728" y="915162"/>
            <a:ext cx="3200072" cy="522846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ox(in)">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ox(in)">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ox(in)">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标题 25601"/>
          <p:cNvSpPr>
            <a:spLocks noGrp="1" noChangeArrowheads="1"/>
          </p:cNvSpPr>
          <p:nvPr>
            <p:ph type="title" idx="4294967295"/>
          </p:nvPr>
        </p:nvSpPr>
        <p:spPr>
          <a:xfrm>
            <a:off x="179388" y="697554"/>
            <a:ext cx="8254007" cy="1174004"/>
          </a:xfrm>
        </p:spPr>
        <p:txBody>
          <a:bodyPr anchor="b">
            <a:noAutofit/>
          </a:bodyPr>
          <a:lstStyle/>
          <a:p>
            <a:pPr algn="l"/>
            <a:r>
              <a:rPr lang="zh-CN" altLang="en-US" sz="2800" b="1" i="0" dirty="0">
                <a:solidFill>
                  <a:srgbClr val="4F4F4F"/>
                </a:solidFill>
                <a:effectLst/>
                <a:latin typeface="PingFang SC"/>
              </a:rPr>
              <a:t>当很多个空闲分区都能满足需求时，应该选择哪个分区进行分配</a:t>
            </a:r>
            <a:r>
              <a:rPr lang="en-US" altLang="zh-CN" sz="2800" b="1" i="0" dirty="0">
                <a:solidFill>
                  <a:srgbClr val="4F4F4F"/>
                </a:solidFill>
                <a:effectLst/>
                <a:latin typeface="PingFang SC"/>
              </a:rPr>
              <a:t>?</a:t>
            </a:r>
            <a:r>
              <a:rPr lang="zh-CN" altLang="en-US" sz="2800" b="1" i="0" dirty="0">
                <a:solidFill>
                  <a:srgbClr val="4F4F4F"/>
                </a:solidFill>
                <a:effectLst/>
                <a:latin typeface="PingFang SC"/>
              </a:rPr>
              <a:t>（</a:t>
            </a:r>
            <a:r>
              <a:rPr lang="zh-CN" altLang="en-US" sz="2800" b="1" dirty="0">
                <a:solidFill>
                  <a:srgbClr val="800000"/>
                </a:solidFill>
              </a:rPr>
              <a:t>可变分区管理分配算法）</a:t>
            </a:r>
          </a:p>
        </p:txBody>
      </p:sp>
      <p:sp>
        <p:nvSpPr>
          <p:cNvPr id="23555" name="文本占位符 25602"/>
          <p:cNvSpPr>
            <a:spLocks noGrp="1" noChangeArrowheads="1"/>
          </p:cNvSpPr>
          <p:nvPr>
            <p:ph type="body" idx="4294967295"/>
          </p:nvPr>
        </p:nvSpPr>
        <p:spPr>
          <a:xfrm>
            <a:off x="179388" y="2254225"/>
            <a:ext cx="5654799" cy="3384649"/>
          </a:xfrm>
        </p:spPr>
        <p:txBody>
          <a:bodyPr>
            <a:normAutofit fontScale="92500" lnSpcReduction="10000"/>
          </a:bodyPr>
          <a:lstStyle/>
          <a:p>
            <a:pPr>
              <a:buFontTx/>
              <a:buNone/>
            </a:pPr>
            <a:r>
              <a:rPr lang="en-US" altLang="zh-CN" sz="2800" b="1" dirty="0">
                <a:solidFill>
                  <a:srgbClr val="A50021"/>
                </a:solidFill>
              </a:rPr>
              <a:t>1</a:t>
            </a:r>
            <a:r>
              <a:rPr lang="zh-CN" altLang="en-US" sz="2800" b="1" dirty="0">
                <a:solidFill>
                  <a:srgbClr val="A50021"/>
                </a:solidFill>
              </a:rPr>
              <a:t>）最先适应分配算法</a:t>
            </a:r>
            <a:r>
              <a:rPr lang="en-US" altLang="zh-CN" sz="2800" b="1" dirty="0">
                <a:solidFill>
                  <a:srgbClr val="A50021"/>
                </a:solidFill>
              </a:rPr>
              <a:t>First Fit</a:t>
            </a:r>
          </a:p>
          <a:p>
            <a:pPr>
              <a:buClr>
                <a:srgbClr val="006600"/>
              </a:buClr>
              <a:buFont typeface="Wingdings" pitchFamily="2" charset="2"/>
              <a:buChar char="Ø"/>
            </a:pPr>
            <a:r>
              <a:rPr lang="zh-CN" altLang="en-US" sz="2800" b="1" dirty="0"/>
              <a:t>空闲区通常按</a:t>
            </a:r>
            <a:r>
              <a:rPr lang="zh-CN" altLang="en-US" sz="2800" b="1" dirty="0">
                <a:solidFill>
                  <a:srgbClr val="FF0066"/>
                </a:solidFill>
              </a:rPr>
              <a:t>地址</a:t>
            </a:r>
            <a:r>
              <a:rPr lang="zh-CN" altLang="en-US" sz="2800" b="1" dirty="0"/>
              <a:t>从小到大排列，分配第一个满足长度要求的空闲区；</a:t>
            </a:r>
          </a:p>
          <a:p>
            <a:pPr>
              <a:buClr>
                <a:srgbClr val="006600"/>
              </a:buClr>
              <a:buFont typeface="Wingdings" pitchFamily="2" charset="2"/>
              <a:buChar char="Ø"/>
            </a:pPr>
            <a:r>
              <a:rPr lang="zh-CN" altLang="en-US" sz="2800" b="1" dirty="0"/>
              <a:t>优点：分配从低地址开始，使高地址部分比较少用，以保持一个大空闲区，有利于大作业的装入；</a:t>
            </a:r>
          </a:p>
          <a:p>
            <a:pPr>
              <a:buClr>
                <a:srgbClr val="006600"/>
              </a:buClr>
              <a:buFont typeface="Wingdings" pitchFamily="2" charset="2"/>
              <a:buChar char="Ø"/>
            </a:pPr>
            <a:r>
              <a:rPr lang="zh-CN" altLang="en-US" sz="2800" b="1" dirty="0"/>
              <a:t>缺点：分区利用不均衡，回收分区比较麻烦。</a:t>
            </a:r>
            <a:r>
              <a:rPr lang="zh-CN" altLang="en-US" sz="2800" dirty="0"/>
              <a:t>  </a:t>
            </a:r>
          </a:p>
        </p:txBody>
      </p:sp>
      <p:sp>
        <p:nvSpPr>
          <p:cNvPr id="23556"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0736D058-1711-4B6C-93F9-88F65E99EF36}" type="slidenum">
              <a:rPr lang="zh-TW" altLang="en-US" sz="1400">
                <a:solidFill>
                  <a:schemeClr val="bg2"/>
                </a:solidFill>
                <a:ea typeface="PMingLiU" pitchFamily="18" charset="-120"/>
              </a:rPr>
              <a:pPr algn="r" eaLnBrk="0" hangingPunct="0">
                <a:spcBef>
                  <a:spcPct val="50000"/>
                </a:spcBef>
                <a:buClr>
                  <a:srgbClr val="000000"/>
                </a:buClr>
              </a:pPr>
              <a:t>24</a:t>
            </a:fld>
            <a:endParaRPr lang="en-US" altLang="zh-TW" sz="1400">
              <a:solidFill>
                <a:schemeClr val="bg2"/>
              </a:solidFill>
              <a:ea typeface="PMingLiU" pitchFamily="18" charset="-120"/>
            </a:endParaRPr>
          </a:p>
        </p:txBody>
      </p:sp>
      <p:sp>
        <p:nvSpPr>
          <p:cNvPr id="34839" name="Rectangle 23"/>
          <p:cNvSpPr>
            <a:spLocks noChangeArrowheads="1"/>
          </p:cNvSpPr>
          <p:nvPr/>
        </p:nvSpPr>
        <p:spPr bwMode="auto">
          <a:xfrm>
            <a:off x="-1588" y="6237288"/>
            <a:ext cx="9145588" cy="390525"/>
          </a:xfrm>
          <a:prstGeom prst="rect">
            <a:avLst/>
          </a:prstGeom>
          <a:solidFill>
            <a:srgbClr val="FF0000"/>
          </a:solidFill>
          <a:ln w="9525">
            <a:noFill/>
            <a:miter lim="800000"/>
            <a:headEnd/>
            <a:tailEnd/>
          </a:ln>
        </p:spPr>
        <p:txBody>
          <a:bodyPr wrap="none" lIns="82095" tIns="41047" rIns="82095" bIns="41047" anchor="ctr"/>
          <a:lstStyle/>
          <a:p>
            <a:pPr algn="ctr" defTabSz="912813"/>
            <a:endParaRPr lang="zh-CN" altLang="zh-CN" sz="1400">
              <a:solidFill>
                <a:schemeClr val="bg1"/>
              </a:solidFill>
              <a:latin typeface="方正黄草简体" pitchFamily="2" charset="-122"/>
              <a:ea typeface="黑体" pitchFamily="49" charset="-122"/>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2"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4"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5"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6"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pic>
        <p:nvPicPr>
          <p:cNvPr id="8" name="图片 7">
            <a:extLst>
              <a:ext uri="{FF2B5EF4-FFF2-40B4-BE49-F238E27FC236}">
                <a16:creationId xmlns:a16="http://schemas.microsoft.com/office/drawing/2014/main" id="{033529C8-7931-E289-D68F-49D470A1B7C5}"/>
              </a:ext>
            </a:extLst>
          </p:cNvPr>
          <p:cNvPicPr>
            <a:picLocks noChangeAspect="1"/>
          </p:cNvPicPr>
          <p:nvPr/>
        </p:nvPicPr>
        <p:blipFill>
          <a:blip r:embed="rId3"/>
          <a:stretch>
            <a:fillRect/>
          </a:stretch>
        </p:blipFill>
        <p:spPr>
          <a:xfrm>
            <a:off x="6329786" y="1772817"/>
            <a:ext cx="2727614" cy="445653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矩形 171011"/>
          <p:cNvSpPr>
            <a:spLocks noChangeArrowheads="1"/>
          </p:cNvSpPr>
          <p:nvPr/>
        </p:nvSpPr>
        <p:spPr bwMode="auto">
          <a:xfrm>
            <a:off x="395288" y="1066800"/>
            <a:ext cx="8569325" cy="5410200"/>
          </a:xfrm>
          <a:prstGeom prst="rect">
            <a:avLst/>
          </a:prstGeom>
          <a:noFill/>
          <a:ln w="9525">
            <a:noFill/>
            <a:miter lim="800000"/>
            <a:headEnd/>
            <a:tailEnd/>
          </a:ln>
        </p:spPr>
        <p:txBody>
          <a:bodyPr/>
          <a:lstStyle/>
          <a:p>
            <a:pPr marL="342900" indent="-342900">
              <a:spcBef>
                <a:spcPct val="20000"/>
              </a:spcBef>
              <a:buFont typeface="Symbol" pitchFamily="18" charset="2"/>
              <a:buNone/>
            </a:pPr>
            <a:r>
              <a:rPr lang="en-US" altLang="zh-CN" sz="3200" b="1" dirty="0">
                <a:solidFill>
                  <a:srgbClr val="A50021"/>
                </a:solidFill>
              </a:rPr>
              <a:t>2</a:t>
            </a:r>
            <a:r>
              <a:rPr lang="zh-CN" altLang="en-US" sz="3200" b="1" dirty="0">
                <a:solidFill>
                  <a:srgbClr val="A50021"/>
                </a:solidFill>
              </a:rPr>
              <a:t>）下次适应分配算法</a:t>
            </a:r>
            <a:r>
              <a:rPr lang="en-US" altLang="zh-CN" sz="3200" b="1" dirty="0">
                <a:solidFill>
                  <a:srgbClr val="A50021"/>
                </a:solidFill>
              </a:rPr>
              <a:t>Next Fit</a:t>
            </a:r>
          </a:p>
          <a:p>
            <a:pPr marL="342900" indent="-342900">
              <a:spcBef>
                <a:spcPct val="20000"/>
              </a:spcBef>
              <a:buClr>
                <a:srgbClr val="006600"/>
              </a:buClr>
              <a:buFont typeface="Wingdings" pitchFamily="2" charset="2"/>
              <a:buChar char="Ø"/>
            </a:pPr>
            <a:r>
              <a:rPr lang="en-US" altLang="zh-CN" sz="3200" b="1" dirty="0"/>
              <a:t>1</a:t>
            </a:r>
            <a:r>
              <a:rPr lang="zh-CN" altLang="en-US" sz="3200" b="1" dirty="0"/>
              <a:t>）的变种，每次分配时从未分配区的上次扫描结束处顺序查找。可以解决</a:t>
            </a:r>
            <a:r>
              <a:rPr lang="en-US" altLang="zh-CN" sz="3200" b="1" dirty="0"/>
              <a:t>1</a:t>
            </a:r>
            <a:r>
              <a:rPr lang="zh-CN" altLang="en-US" sz="3200" b="1" dirty="0"/>
              <a:t>）的缺点。</a:t>
            </a:r>
          </a:p>
        </p:txBody>
      </p:sp>
      <p:sp>
        <p:nvSpPr>
          <p:cNvPr id="24579"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8A9563BB-3FDF-46A8-BE9F-3B39BF5B7683}" type="slidenum">
              <a:rPr lang="zh-TW" altLang="en-US" sz="1400">
                <a:solidFill>
                  <a:schemeClr val="bg2"/>
                </a:solidFill>
                <a:ea typeface="PMingLiU" pitchFamily="18" charset="-120"/>
              </a:rPr>
              <a:pPr algn="r" eaLnBrk="0" hangingPunct="0">
                <a:spcBef>
                  <a:spcPct val="50000"/>
                </a:spcBef>
                <a:buClr>
                  <a:srgbClr val="000000"/>
                </a:buClr>
              </a:pPr>
              <a:t>25</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pic>
        <p:nvPicPr>
          <p:cNvPr id="2" name="图片 1">
            <a:extLst>
              <a:ext uri="{FF2B5EF4-FFF2-40B4-BE49-F238E27FC236}">
                <a16:creationId xmlns:a16="http://schemas.microsoft.com/office/drawing/2014/main" id="{8A0D5A93-B720-A8E6-DB9D-C4C5F8DE05D4}"/>
              </a:ext>
            </a:extLst>
          </p:cNvPr>
          <p:cNvPicPr>
            <a:picLocks noChangeAspect="1"/>
          </p:cNvPicPr>
          <p:nvPr/>
        </p:nvPicPr>
        <p:blipFill>
          <a:blip r:embed="rId3"/>
          <a:stretch>
            <a:fillRect/>
          </a:stretch>
        </p:blipFill>
        <p:spPr>
          <a:xfrm>
            <a:off x="6228779" y="2666479"/>
            <a:ext cx="2407221" cy="3933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ox(in)">
                                      <p:cBhvr>
                                        <p:cTn id="7" dur="500"/>
                                        <p:tgtEl>
                                          <p:spTgt spid="2457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4578">
                                            <p:txEl>
                                              <p:pRg st="1" end="1"/>
                                            </p:txEl>
                                          </p:spTgt>
                                        </p:tgtEl>
                                        <p:attrNameLst>
                                          <p:attrName>style.visibility</p:attrName>
                                        </p:attrNameLst>
                                      </p:cBhvr>
                                      <p:to>
                                        <p:strVal val="visible"/>
                                      </p:to>
                                    </p:set>
                                    <p:animEffect transition="in" filter="box(in)">
                                      <p:cBhvr>
                                        <p:cTn id="10" dur="500"/>
                                        <p:tgtEl>
                                          <p:spTgt spid="245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矩形 171011"/>
          <p:cNvSpPr>
            <a:spLocks noChangeArrowheads="1"/>
          </p:cNvSpPr>
          <p:nvPr/>
        </p:nvSpPr>
        <p:spPr bwMode="auto">
          <a:xfrm>
            <a:off x="395289" y="1066800"/>
            <a:ext cx="5112816" cy="5410200"/>
          </a:xfrm>
          <a:prstGeom prst="rect">
            <a:avLst/>
          </a:prstGeom>
          <a:noFill/>
          <a:ln w="9525">
            <a:noFill/>
            <a:miter lim="800000"/>
            <a:headEnd/>
            <a:tailEnd/>
          </a:ln>
        </p:spPr>
        <p:txBody>
          <a:bodyPr/>
          <a:lstStyle/>
          <a:p>
            <a:pPr marL="342900" indent="-342900">
              <a:spcBef>
                <a:spcPct val="20000"/>
              </a:spcBef>
              <a:buFont typeface="Symbol" pitchFamily="18" charset="2"/>
              <a:buNone/>
            </a:pPr>
            <a:r>
              <a:rPr lang="en-US" altLang="zh-CN" sz="3200" b="1" dirty="0">
                <a:solidFill>
                  <a:srgbClr val="A50021"/>
                </a:solidFill>
              </a:rPr>
              <a:t>3) </a:t>
            </a:r>
            <a:r>
              <a:rPr lang="zh-CN" altLang="en-US" sz="3200" b="1" dirty="0">
                <a:solidFill>
                  <a:srgbClr val="A50021"/>
                </a:solidFill>
              </a:rPr>
              <a:t>最优适应分配算法</a:t>
            </a:r>
            <a:r>
              <a:rPr lang="en-US" altLang="zh-CN" sz="3200" b="1" dirty="0">
                <a:solidFill>
                  <a:srgbClr val="A50021"/>
                </a:solidFill>
              </a:rPr>
              <a:t>Best Fit</a:t>
            </a:r>
          </a:p>
          <a:p>
            <a:pPr marL="342900" indent="-342900">
              <a:spcBef>
                <a:spcPct val="20000"/>
              </a:spcBef>
              <a:buClr>
                <a:srgbClr val="006600"/>
              </a:buClr>
              <a:buFont typeface="Wingdings" pitchFamily="2" charset="2"/>
              <a:buChar char="Ø"/>
            </a:pPr>
            <a:r>
              <a:rPr lang="zh-CN" altLang="en-US" sz="2800" b="1" dirty="0"/>
              <a:t>分配能满足要求的最小区。</a:t>
            </a:r>
          </a:p>
          <a:p>
            <a:pPr marL="342900" indent="-342900">
              <a:spcBef>
                <a:spcPct val="20000"/>
              </a:spcBef>
              <a:buClr>
                <a:srgbClr val="006600"/>
              </a:buClr>
              <a:buFont typeface="Wingdings" pitchFamily="2" charset="2"/>
              <a:buChar char="Ø"/>
            </a:pPr>
            <a:r>
              <a:rPr lang="zh-CN" altLang="en-US" sz="2800" b="1" dirty="0"/>
              <a:t>可以将空闲区按照</a:t>
            </a:r>
            <a:r>
              <a:rPr lang="zh-CN" altLang="en-US" sz="2800" b="1" dirty="0">
                <a:solidFill>
                  <a:srgbClr val="FF0066"/>
                </a:solidFill>
              </a:rPr>
              <a:t>大小</a:t>
            </a:r>
            <a:r>
              <a:rPr lang="zh-CN" altLang="en-US" sz="2800" b="1" dirty="0"/>
              <a:t>从小到大排列，查找第一个满足要求的。</a:t>
            </a:r>
          </a:p>
          <a:p>
            <a:pPr marL="342900" indent="-342900">
              <a:spcBef>
                <a:spcPct val="20000"/>
              </a:spcBef>
              <a:buClr>
                <a:srgbClr val="006600"/>
              </a:buClr>
              <a:buFont typeface="Wingdings" pitchFamily="2" charset="2"/>
              <a:buChar char="Ø"/>
            </a:pPr>
            <a:r>
              <a:rPr lang="zh-CN" altLang="en-US" sz="2800" b="1" dirty="0"/>
              <a:t>优点：主存利用率好。</a:t>
            </a:r>
          </a:p>
          <a:p>
            <a:pPr marL="342900" indent="-342900">
              <a:spcBef>
                <a:spcPct val="20000"/>
              </a:spcBef>
              <a:buClr>
                <a:srgbClr val="006600"/>
              </a:buClr>
              <a:buFont typeface="Wingdings" pitchFamily="2" charset="2"/>
              <a:buChar char="Ø"/>
            </a:pPr>
            <a:r>
              <a:rPr lang="zh-CN" altLang="en-US" sz="2800" b="1" dirty="0"/>
              <a:t>缺点：分割剩下的空闲区比较小，难以利用；查找时间比较长。</a:t>
            </a:r>
          </a:p>
        </p:txBody>
      </p:sp>
      <p:sp>
        <p:nvSpPr>
          <p:cNvPr id="24579"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8A9563BB-3FDF-46A8-BE9F-3B39BF5B7683}" type="slidenum">
              <a:rPr lang="zh-TW" altLang="en-US" sz="1400">
                <a:solidFill>
                  <a:schemeClr val="bg2"/>
                </a:solidFill>
                <a:ea typeface="PMingLiU" pitchFamily="18" charset="-120"/>
              </a:rPr>
              <a:pPr algn="r" eaLnBrk="0" hangingPunct="0">
                <a:spcBef>
                  <a:spcPct val="50000"/>
                </a:spcBef>
                <a:buClr>
                  <a:srgbClr val="000000"/>
                </a:buClr>
              </a:pPr>
              <a:t>26</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pic>
        <p:nvPicPr>
          <p:cNvPr id="2" name="图片 1">
            <a:extLst>
              <a:ext uri="{FF2B5EF4-FFF2-40B4-BE49-F238E27FC236}">
                <a16:creationId xmlns:a16="http://schemas.microsoft.com/office/drawing/2014/main" id="{4600615E-4C26-96C6-5BEC-8751DC044A6B}"/>
              </a:ext>
            </a:extLst>
          </p:cNvPr>
          <p:cNvPicPr>
            <a:picLocks noChangeAspect="1"/>
          </p:cNvPicPr>
          <p:nvPr/>
        </p:nvPicPr>
        <p:blipFill>
          <a:blip r:embed="rId3"/>
          <a:stretch>
            <a:fillRect/>
          </a:stretch>
        </p:blipFill>
        <p:spPr>
          <a:xfrm>
            <a:off x="5908385" y="1190414"/>
            <a:ext cx="2997489" cy="4897470"/>
          </a:xfrm>
          <a:prstGeom prst="rect">
            <a:avLst/>
          </a:prstGeom>
        </p:spPr>
      </p:pic>
    </p:spTree>
    <p:extLst>
      <p:ext uri="{BB962C8B-B14F-4D97-AF65-F5344CB8AC3E}">
        <p14:creationId xmlns:p14="http://schemas.microsoft.com/office/powerpoint/2010/main" val="405950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ox(in)">
                                      <p:cBhvr>
                                        <p:cTn id="7" dur="500"/>
                                        <p:tgtEl>
                                          <p:spTgt spid="2457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4578">
                                            <p:txEl>
                                              <p:pRg st="1" end="1"/>
                                            </p:txEl>
                                          </p:spTgt>
                                        </p:tgtEl>
                                        <p:attrNameLst>
                                          <p:attrName>style.visibility</p:attrName>
                                        </p:attrNameLst>
                                      </p:cBhvr>
                                      <p:to>
                                        <p:strVal val="visible"/>
                                      </p:to>
                                    </p:set>
                                    <p:animEffect transition="in" filter="box(in)">
                                      <p:cBhvr>
                                        <p:cTn id="10" dur="500"/>
                                        <p:tgtEl>
                                          <p:spTgt spid="2457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animEffect transition="in" filter="box(in)">
                                      <p:cBhvr>
                                        <p:cTn id="15" dur="500"/>
                                        <p:tgtEl>
                                          <p:spTgt spid="2457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4578">
                                            <p:txEl>
                                              <p:pRg st="3" end="3"/>
                                            </p:txEl>
                                          </p:spTgt>
                                        </p:tgtEl>
                                        <p:attrNameLst>
                                          <p:attrName>style.visibility</p:attrName>
                                        </p:attrNameLst>
                                      </p:cBhvr>
                                      <p:to>
                                        <p:strVal val="visible"/>
                                      </p:to>
                                    </p:set>
                                    <p:animEffect transition="in" filter="box(in)">
                                      <p:cBhvr>
                                        <p:cTn id="20" dur="500"/>
                                        <p:tgtEl>
                                          <p:spTgt spid="24578">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4578">
                                            <p:txEl>
                                              <p:pRg st="4" end="4"/>
                                            </p:txEl>
                                          </p:spTgt>
                                        </p:tgtEl>
                                        <p:attrNameLst>
                                          <p:attrName>style.visibility</p:attrName>
                                        </p:attrNameLst>
                                      </p:cBhvr>
                                      <p:to>
                                        <p:strVal val="visible"/>
                                      </p:to>
                                    </p:set>
                                    <p:animEffect transition="in" filter="box(in)">
                                      <p:cBhvr>
                                        <p:cTn id="23" dur="500"/>
                                        <p:tgtEl>
                                          <p:spTgt spid="245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矩形 171011"/>
          <p:cNvSpPr>
            <a:spLocks noChangeArrowheads="1"/>
          </p:cNvSpPr>
          <p:nvPr/>
        </p:nvSpPr>
        <p:spPr bwMode="auto">
          <a:xfrm>
            <a:off x="395289" y="1066800"/>
            <a:ext cx="5112816" cy="5410200"/>
          </a:xfrm>
          <a:prstGeom prst="rect">
            <a:avLst/>
          </a:prstGeom>
          <a:noFill/>
          <a:ln w="9525">
            <a:noFill/>
            <a:miter lim="800000"/>
            <a:headEnd/>
            <a:tailEnd/>
          </a:ln>
        </p:spPr>
        <p:txBody>
          <a:bodyPr/>
          <a:lstStyle/>
          <a:p>
            <a:pPr marL="342900" indent="-342900">
              <a:spcBef>
                <a:spcPct val="20000"/>
              </a:spcBef>
              <a:buFont typeface="Symbol" pitchFamily="18" charset="2"/>
              <a:buNone/>
            </a:pPr>
            <a:r>
              <a:rPr lang="en-US" altLang="zh-CN" sz="3200" b="1" dirty="0">
                <a:solidFill>
                  <a:srgbClr val="A50021"/>
                </a:solidFill>
              </a:rPr>
              <a:t>4</a:t>
            </a:r>
            <a:r>
              <a:rPr lang="zh-CN" altLang="en-US" sz="3200" b="1" dirty="0">
                <a:solidFill>
                  <a:srgbClr val="A50021"/>
                </a:solidFill>
              </a:rPr>
              <a:t>）最坏适应分配算法</a:t>
            </a:r>
            <a:r>
              <a:rPr lang="en-US" altLang="zh-CN" sz="3200" b="1" dirty="0">
                <a:solidFill>
                  <a:srgbClr val="A50021"/>
                </a:solidFill>
              </a:rPr>
              <a:t>Worst Fit</a:t>
            </a:r>
          </a:p>
          <a:p>
            <a:pPr marL="342900" indent="-342900">
              <a:spcBef>
                <a:spcPct val="20000"/>
              </a:spcBef>
              <a:buClr>
                <a:srgbClr val="006600"/>
              </a:buClr>
              <a:buFont typeface="Wingdings" pitchFamily="2" charset="2"/>
              <a:buChar char="Ø"/>
            </a:pPr>
            <a:r>
              <a:rPr lang="zh-CN" altLang="en-US" sz="3200" b="1" dirty="0"/>
              <a:t>分配能满足要求的最大区；</a:t>
            </a:r>
          </a:p>
          <a:p>
            <a:pPr marL="342900" indent="-342900">
              <a:spcBef>
                <a:spcPct val="20000"/>
              </a:spcBef>
              <a:buClr>
                <a:srgbClr val="006600"/>
              </a:buClr>
              <a:buFont typeface="Wingdings" pitchFamily="2" charset="2"/>
              <a:buChar char="Ø"/>
            </a:pPr>
            <a:r>
              <a:rPr lang="zh-CN" altLang="en-US" sz="3200" b="1" dirty="0"/>
              <a:t>可以将空闲区按照</a:t>
            </a:r>
            <a:r>
              <a:rPr lang="zh-CN" altLang="en-US" sz="3200" b="1" dirty="0">
                <a:solidFill>
                  <a:srgbClr val="FF0066"/>
                </a:solidFill>
              </a:rPr>
              <a:t>大小</a:t>
            </a:r>
            <a:r>
              <a:rPr lang="zh-CN" altLang="en-US" sz="3200" b="1" dirty="0"/>
              <a:t>从大到小排列，查找第一个满足要求的。</a:t>
            </a:r>
          </a:p>
          <a:p>
            <a:pPr marL="342900" indent="-342900">
              <a:spcBef>
                <a:spcPct val="20000"/>
              </a:spcBef>
              <a:buClr>
                <a:srgbClr val="006600"/>
              </a:buClr>
              <a:buFont typeface="Wingdings" pitchFamily="2" charset="2"/>
              <a:buChar char="Ø"/>
            </a:pPr>
            <a:r>
              <a:rPr lang="zh-CN" altLang="en-US" sz="3200" b="1" dirty="0"/>
              <a:t>效率大致等同于最先适应法。</a:t>
            </a:r>
          </a:p>
        </p:txBody>
      </p:sp>
      <p:sp>
        <p:nvSpPr>
          <p:cNvPr id="24579"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8A9563BB-3FDF-46A8-BE9F-3B39BF5B7683}" type="slidenum">
              <a:rPr lang="zh-TW" altLang="en-US" sz="1400">
                <a:solidFill>
                  <a:schemeClr val="bg2"/>
                </a:solidFill>
                <a:ea typeface="PMingLiU" pitchFamily="18" charset="-120"/>
              </a:rPr>
              <a:pPr algn="r" eaLnBrk="0" hangingPunct="0">
                <a:spcBef>
                  <a:spcPct val="50000"/>
                </a:spcBef>
                <a:buClr>
                  <a:srgbClr val="000000"/>
                </a:buClr>
              </a:pPr>
              <a:t>27</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pic>
        <p:nvPicPr>
          <p:cNvPr id="2" name="图片 1">
            <a:extLst>
              <a:ext uri="{FF2B5EF4-FFF2-40B4-BE49-F238E27FC236}">
                <a16:creationId xmlns:a16="http://schemas.microsoft.com/office/drawing/2014/main" id="{4600615E-4C26-96C6-5BEC-8751DC044A6B}"/>
              </a:ext>
            </a:extLst>
          </p:cNvPr>
          <p:cNvPicPr>
            <a:picLocks noChangeAspect="1"/>
          </p:cNvPicPr>
          <p:nvPr/>
        </p:nvPicPr>
        <p:blipFill>
          <a:blip r:embed="rId3"/>
          <a:stretch>
            <a:fillRect/>
          </a:stretch>
        </p:blipFill>
        <p:spPr>
          <a:xfrm>
            <a:off x="5908385" y="1190414"/>
            <a:ext cx="2997489" cy="4897470"/>
          </a:xfrm>
          <a:prstGeom prst="rect">
            <a:avLst/>
          </a:prstGeom>
        </p:spPr>
      </p:pic>
    </p:spTree>
    <p:extLst>
      <p:ext uri="{BB962C8B-B14F-4D97-AF65-F5344CB8AC3E}">
        <p14:creationId xmlns:p14="http://schemas.microsoft.com/office/powerpoint/2010/main" val="224582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ox(in)">
                                      <p:cBhvr>
                                        <p:cTn id="7" dur="500"/>
                                        <p:tgtEl>
                                          <p:spTgt spid="24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Effect transition="in" filter="box(in)">
                                      <p:cBhvr>
                                        <p:cTn id="12" dur="500"/>
                                        <p:tgtEl>
                                          <p:spTgt spid="245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78">
                                            <p:txEl>
                                              <p:pRg st="2" end="2"/>
                                            </p:txEl>
                                          </p:spTgt>
                                        </p:tgtEl>
                                        <p:attrNameLst>
                                          <p:attrName>style.visibility</p:attrName>
                                        </p:attrNameLst>
                                      </p:cBhvr>
                                      <p:to>
                                        <p:strVal val="visible"/>
                                      </p:to>
                                    </p:set>
                                    <p:animEffect transition="in" filter="box(in)">
                                      <p:cBhvr>
                                        <p:cTn id="17" dur="500"/>
                                        <p:tgtEl>
                                          <p:spTgt spid="245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4578">
                                            <p:txEl>
                                              <p:pRg st="3" end="3"/>
                                            </p:txEl>
                                          </p:spTgt>
                                        </p:tgtEl>
                                        <p:attrNameLst>
                                          <p:attrName>style.visibility</p:attrName>
                                        </p:attrNameLst>
                                      </p:cBhvr>
                                      <p:to>
                                        <p:strVal val="visible"/>
                                      </p:to>
                                    </p:set>
                                    <p:animEffect transition="in" filter="box(in)">
                                      <p:cBhvr>
                                        <p:cTn id="22" dur="500"/>
                                        <p:tgtEl>
                                          <p:spTgt spid="245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矩形 172035"/>
          <p:cNvSpPr>
            <a:spLocks noChangeArrowheads="1"/>
          </p:cNvSpPr>
          <p:nvPr/>
        </p:nvSpPr>
        <p:spPr bwMode="auto">
          <a:xfrm>
            <a:off x="539750" y="908050"/>
            <a:ext cx="5472410" cy="5616575"/>
          </a:xfrm>
          <a:prstGeom prst="rect">
            <a:avLst/>
          </a:prstGeom>
          <a:noFill/>
          <a:ln w="9525">
            <a:noFill/>
            <a:miter lim="800000"/>
            <a:headEnd/>
            <a:tailEnd/>
          </a:ln>
        </p:spPr>
        <p:txBody>
          <a:bodyPr/>
          <a:lstStyle/>
          <a:p>
            <a:pPr marL="342900" indent="-342900">
              <a:spcBef>
                <a:spcPct val="20000"/>
              </a:spcBef>
              <a:buFont typeface="Symbol" pitchFamily="18" charset="2"/>
              <a:buNone/>
            </a:pPr>
            <a:r>
              <a:rPr lang="en-US" altLang="zh-CN" sz="3200" b="1" dirty="0">
                <a:solidFill>
                  <a:srgbClr val="A50021"/>
                </a:solidFill>
              </a:rPr>
              <a:t>5) </a:t>
            </a:r>
            <a:r>
              <a:rPr lang="zh-CN" altLang="en-US" sz="3200" b="1" dirty="0">
                <a:solidFill>
                  <a:srgbClr val="A50021"/>
                </a:solidFill>
              </a:rPr>
              <a:t>快速适应分配算法</a:t>
            </a:r>
            <a:r>
              <a:rPr lang="en-US" altLang="zh-CN" sz="3200" b="1" dirty="0">
                <a:solidFill>
                  <a:srgbClr val="A50021"/>
                </a:solidFill>
              </a:rPr>
              <a:t>Quick Fit</a:t>
            </a:r>
          </a:p>
          <a:p>
            <a:pPr marL="342900" indent="-342900">
              <a:spcBef>
                <a:spcPct val="20000"/>
              </a:spcBef>
              <a:buClr>
                <a:srgbClr val="006600"/>
              </a:buClr>
              <a:buFont typeface="Wingdings" pitchFamily="2" charset="2"/>
              <a:buChar char="Ø"/>
            </a:pPr>
            <a:r>
              <a:rPr lang="zh-CN" altLang="en-US" sz="3200" b="1" dirty="0"/>
              <a:t>为经常用到的长度的空闲区设置单独的链表。</a:t>
            </a:r>
          </a:p>
          <a:p>
            <a:pPr marL="342900" indent="-342900">
              <a:spcBef>
                <a:spcPct val="20000"/>
              </a:spcBef>
              <a:buClr>
                <a:srgbClr val="006600"/>
              </a:buClr>
              <a:buFont typeface="Wingdings" pitchFamily="2" charset="2"/>
              <a:buChar char="Ø"/>
            </a:pPr>
            <a:r>
              <a:rPr lang="zh-CN" altLang="en-US" sz="3200" b="1" dirty="0"/>
              <a:t>优点：查找快速；</a:t>
            </a:r>
          </a:p>
          <a:p>
            <a:pPr marL="342900" indent="-342900">
              <a:spcBef>
                <a:spcPct val="20000"/>
              </a:spcBef>
              <a:buClr>
                <a:srgbClr val="006600"/>
              </a:buClr>
              <a:buFont typeface="Wingdings" pitchFamily="2" charset="2"/>
              <a:buChar char="Ø"/>
            </a:pPr>
            <a:r>
              <a:rPr lang="zh-CN" altLang="en-US" sz="3200" b="1" dirty="0"/>
              <a:t>缺点：归还时与相邻空闲区的合并即复杂又费时。  </a:t>
            </a:r>
          </a:p>
        </p:txBody>
      </p:sp>
      <p:sp>
        <p:nvSpPr>
          <p:cNvPr id="25603"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AB2C3E57-CAB4-4DF3-8999-646E888F2E74}" type="slidenum">
              <a:rPr lang="zh-TW" altLang="en-US" sz="1400">
                <a:solidFill>
                  <a:schemeClr val="bg2"/>
                </a:solidFill>
                <a:ea typeface="PMingLiU" pitchFamily="18" charset="-120"/>
              </a:rPr>
              <a:pPr algn="r" eaLnBrk="0" hangingPunct="0">
                <a:spcBef>
                  <a:spcPct val="50000"/>
                </a:spcBef>
                <a:buClr>
                  <a:srgbClr val="000000"/>
                </a:buClr>
              </a:pPr>
              <a:t>28</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pic>
        <p:nvPicPr>
          <p:cNvPr id="2" name="图片 1">
            <a:extLst>
              <a:ext uri="{FF2B5EF4-FFF2-40B4-BE49-F238E27FC236}">
                <a16:creationId xmlns:a16="http://schemas.microsoft.com/office/drawing/2014/main" id="{F23351F0-85FC-ADF3-98BA-29801700DAF3}"/>
              </a:ext>
            </a:extLst>
          </p:cNvPr>
          <p:cNvPicPr>
            <a:picLocks noChangeAspect="1"/>
          </p:cNvPicPr>
          <p:nvPr/>
        </p:nvPicPr>
        <p:blipFill>
          <a:blip r:embed="rId3"/>
          <a:stretch>
            <a:fillRect/>
          </a:stretch>
        </p:blipFill>
        <p:spPr>
          <a:xfrm>
            <a:off x="6012160" y="1052480"/>
            <a:ext cx="2997489" cy="4897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box(in)">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box(in)">
                                      <p:cBhvr>
                                        <p:cTn id="12" dur="500"/>
                                        <p:tgtEl>
                                          <p:spTgt spid="25602">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animEffect transition="in" filter="box(in)">
                                      <p:cBhvr>
                                        <p:cTn id="15" dur="500"/>
                                        <p:tgtEl>
                                          <p:spTgt spid="25602">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5602">
                                            <p:txEl>
                                              <p:pRg st="3" end="3"/>
                                            </p:txEl>
                                          </p:spTgt>
                                        </p:tgtEl>
                                        <p:attrNameLst>
                                          <p:attrName>style.visibility</p:attrName>
                                        </p:attrNameLst>
                                      </p:cBhvr>
                                      <p:to>
                                        <p:strVal val="visible"/>
                                      </p:to>
                                    </p:set>
                                    <p:animEffect transition="in" filter="box(in)">
                                      <p:cBhvr>
                                        <p:cTn id="18" dur="500"/>
                                        <p:tgtEl>
                                          <p:spTgt spid="256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标题 23553"/>
          <p:cNvSpPr>
            <a:spLocks noGrp="1" noChangeArrowheads="1"/>
          </p:cNvSpPr>
          <p:nvPr>
            <p:ph type="title" sz="quarter" idx="4294967295"/>
          </p:nvPr>
        </p:nvSpPr>
        <p:spPr/>
        <p:txBody>
          <a:bodyPr anchor="b"/>
          <a:lstStyle/>
          <a:p>
            <a:pPr algn="l"/>
            <a:r>
              <a:rPr lang="zh-CN" altLang="en-US" sz="3200" b="1" dirty="0">
                <a:solidFill>
                  <a:srgbClr val="800000"/>
                </a:solidFill>
              </a:rPr>
              <a:t>可变分区回收算法</a:t>
            </a:r>
          </a:p>
        </p:txBody>
      </p:sp>
      <p:graphicFrame>
        <p:nvGraphicFramePr>
          <p:cNvPr id="23723" name="表格 23722"/>
          <p:cNvGraphicFramePr>
            <a:graphicFrameLocks noGrp="1"/>
          </p:cNvGraphicFramePr>
          <p:nvPr/>
        </p:nvGraphicFramePr>
        <p:xfrm>
          <a:off x="1219200" y="2590800"/>
          <a:ext cx="2159000" cy="609600"/>
        </p:xfrm>
        <a:graphic>
          <a:graphicData uri="http://schemas.openxmlformats.org/drawingml/2006/table">
            <a:tbl>
              <a:tblPr/>
              <a:tblGrid>
                <a:gridCol w="719138">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A</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X</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accent1"/>
                        </a:gs>
                        <a:gs pos="50000">
                          <a:schemeClr val="bg1"/>
                        </a:gs>
                        <a:gs pos="100000">
                          <a:schemeClr val="accent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23648" name="表格 23647"/>
          <p:cNvGraphicFramePr>
            <a:graphicFrameLocks noGrp="1"/>
          </p:cNvGraphicFramePr>
          <p:nvPr/>
        </p:nvGraphicFramePr>
        <p:xfrm>
          <a:off x="1219200" y="1447800"/>
          <a:ext cx="2159000" cy="609600"/>
        </p:xfrm>
        <a:graphic>
          <a:graphicData uri="http://schemas.openxmlformats.org/drawingml/2006/table">
            <a:tbl>
              <a:tblPr/>
              <a:tblGrid>
                <a:gridCol w="719138">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A</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X</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accent1"/>
                        </a:gs>
                        <a:gs pos="50000">
                          <a:schemeClr val="bg1"/>
                        </a:gs>
                        <a:gs pos="100000">
                          <a:schemeClr val="accent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B</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725" name="表格 23724"/>
          <p:cNvGraphicFramePr>
            <a:graphicFrameLocks noGrp="1"/>
          </p:cNvGraphicFramePr>
          <p:nvPr/>
        </p:nvGraphicFramePr>
        <p:xfrm>
          <a:off x="1219200" y="3810000"/>
          <a:ext cx="2159000" cy="609600"/>
        </p:xfrm>
        <a:graphic>
          <a:graphicData uri="http://schemas.openxmlformats.org/drawingml/2006/table">
            <a:tbl>
              <a:tblPr/>
              <a:tblGrid>
                <a:gridCol w="719138">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X</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accent1"/>
                        </a:gs>
                        <a:gs pos="50000">
                          <a:schemeClr val="bg1"/>
                        </a:gs>
                        <a:gs pos="100000">
                          <a:schemeClr val="accent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B</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730" name="表格 23729"/>
          <p:cNvGraphicFramePr>
            <a:graphicFrameLocks noGrp="1"/>
          </p:cNvGraphicFramePr>
          <p:nvPr/>
        </p:nvGraphicFramePr>
        <p:xfrm>
          <a:off x="5257800" y="5105400"/>
          <a:ext cx="2159000" cy="609600"/>
        </p:xfrm>
        <a:graphic>
          <a:graphicData uri="http://schemas.openxmlformats.org/drawingml/2006/table">
            <a:tbl>
              <a:tblPr/>
              <a:tblGrid>
                <a:gridCol w="2159000">
                  <a:extLst>
                    <a:ext uri="{9D8B030D-6E8A-4147-A177-3AD203B41FA5}">
                      <a16:colId xmlns:a16="http://schemas.microsoft.com/office/drawing/2014/main" val="20000"/>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23732" name="表格 23731"/>
          <p:cNvGraphicFramePr>
            <a:graphicFrameLocks noGrp="1"/>
          </p:cNvGraphicFramePr>
          <p:nvPr/>
        </p:nvGraphicFramePr>
        <p:xfrm>
          <a:off x="5257800" y="2590800"/>
          <a:ext cx="2159000" cy="609600"/>
        </p:xfrm>
        <a:graphic>
          <a:graphicData uri="http://schemas.openxmlformats.org/drawingml/2006/table">
            <a:tbl>
              <a:tblPr/>
              <a:tblGrid>
                <a:gridCol w="719138">
                  <a:extLst>
                    <a:ext uri="{9D8B030D-6E8A-4147-A177-3AD203B41FA5}">
                      <a16:colId xmlns:a16="http://schemas.microsoft.com/office/drawing/2014/main" val="20000"/>
                    </a:ext>
                  </a:extLst>
                </a:gridCol>
                <a:gridCol w="1439862">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A</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23728" name="表格 23727"/>
          <p:cNvGraphicFramePr>
            <a:graphicFrameLocks noGrp="1"/>
          </p:cNvGraphicFramePr>
          <p:nvPr/>
        </p:nvGraphicFramePr>
        <p:xfrm>
          <a:off x="1219200" y="5181600"/>
          <a:ext cx="2159000" cy="609600"/>
        </p:xfrm>
        <a:graphic>
          <a:graphicData uri="http://schemas.openxmlformats.org/drawingml/2006/table">
            <a:tbl>
              <a:tblPr/>
              <a:tblGrid>
                <a:gridCol w="719138">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X</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chemeClr val="accent1"/>
                        </a:gs>
                        <a:gs pos="50000">
                          <a:schemeClr val="bg1"/>
                        </a:gs>
                        <a:gs pos="100000">
                          <a:schemeClr val="accent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23722" name="表格 23721"/>
          <p:cNvGraphicFramePr>
            <a:graphicFrameLocks noGrp="1"/>
          </p:cNvGraphicFramePr>
          <p:nvPr/>
        </p:nvGraphicFramePr>
        <p:xfrm>
          <a:off x="5257800" y="1447800"/>
          <a:ext cx="2159000" cy="609600"/>
        </p:xfrm>
        <a:graphic>
          <a:graphicData uri="http://schemas.openxmlformats.org/drawingml/2006/table">
            <a:tbl>
              <a:tblPr/>
              <a:tblGrid>
                <a:gridCol w="719138">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A</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B</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731" name="内容占位符 23730"/>
          <p:cNvGraphicFramePr>
            <a:graphicFrameLocks noGrp="1"/>
          </p:cNvGraphicFramePr>
          <p:nvPr>
            <p:ph sz="half" idx="4294967295"/>
          </p:nvPr>
        </p:nvGraphicFramePr>
        <p:xfrm>
          <a:off x="5287963" y="4056063"/>
          <a:ext cx="2171700" cy="609600"/>
        </p:xfrm>
        <a:graphic>
          <a:graphicData uri="http://schemas.openxmlformats.org/drawingml/2006/table">
            <a:tbl>
              <a:tblPr/>
              <a:tblGrid>
                <a:gridCol w="14478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B</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79" name="直接连接符 23732"/>
          <p:cNvSpPr>
            <a:spLocks noChangeShapeType="1"/>
          </p:cNvSpPr>
          <p:nvPr/>
        </p:nvSpPr>
        <p:spPr bwMode="auto">
          <a:xfrm>
            <a:off x="3581400" y="1828800"/>
            <a:ext cx="1524000" cy="0"/>
          </a:xfrm>
          <a:prstGeom prst="line">
            <a:avLst/>
          </a:prstGeom>
          <a:noFill/>
          <a:ln w="76200" cmpd="tri">
            <a:solidFill>
              <a:srgbClr val="FF0066"/>
            </a:solidFill>
            <a:round/>
            <a:headEnd/>
            <a:tailEnd type="triangle" w="med" len="med"/>
          </a:ln>
        </p:spPr>
        <p:txBody>
          <a:bodyPr/>
          <a:lstStyle/>
          <a:p>
            <a:endParaRPr lang="zh-CN" altLang="en-US"/>
          </a:p>
        </p:txBody>
      </p:sp>
      <p:sp>
        <p:nvSpPr>
          <p:cNvPr id="21580" name="直接连接符 23736"/>
          <p:cNvSpPr>
            <a:spLocks noChangeShapeType="1"/>
          </p:cNvSpPr>
          <p:nvPr/>
        </p:nvSpPr>
        <p:spPr bwMode="auto">
          <a:xfrm>
            <a:off x="3581400" y="2971800"/>
            <a:ext cx="1524000" cy="0"/>
          </a:xfrm>
          <a:prstGeom prst="line">
            <a:avLst/>
          </a:prstGeom>
          <a:noFill/>
          <a:ln w="76200" cmpd="tri">
            <a:solidFill>
              <a:srgbClr val="FF0066"/>
            </a:solidFill>
            <a:round/>
            <a:headEnd/>
            <a:tailEnd type="triangle" w="med" len="med"/>
          </a:ln>
        </p:spPr>
        <p:txBody>
          <a:bodyPr/>
          <a:lstStyle/>
          <a:p>
            <a:endParaRPr lang="zh-CN" altLang="en-US"/>
          </a:p>
        </p:txBody>
      </p:sp>
      <p:sp>
        <p:nvSpPr>
          <p:cNvPr id="21581" name="直接连接符 23737"/>
          <p:cNvSpPr>
            <a:spLocks noChangeShapeType="1"/>
          </p:cNvSpPr>
          <p:nvPr/>
        </p:nvSpPr>
        <p:spPr bwMode="auto">
          <a:xfrm>
            <a:off x="3581400" y="4114800"/>
            <a:ext cx="1524000" cy="0"/>
          </a:xfrm>
          <a:prstGeom prst="line">
            <a:avLst/>
          </a:prstGeom>
          <a:noFill/>
          <a:ln w="76200" cmpd="tri">
            <a:solidFill>
              <a:srgbClr val="FF0066"/>
            </a:solidFill>
            <a:round/>
            <a:headEnd/>
            <a:tailEnd type="triangle" w="med" len="med"/>
          </a:ln>
        </p:spPr>
        <p:txBody>
          <a:bodyPr/>
          <a:lstStyle/>
          <a:p>
            <a:endParaRPr lang="zh-CN" altLang="en-US"/>
          </a:p>
        </p:txBody>
      </p:sp>
      <p:sp>
        <p:nvSpPr>
          <p:cNvPr id="21582" name="直接连接符 23738"/>
          <p:cNvSpPr>
            <a:spLocks noChangeShapeType="1"/>
          </p:cNvSpPr>
          <p:nvPr/>
        </p:nvSpPr>
        <p:spPr bwMode="auto">
          <a:xfrm>
            <a:off x="3581400" y="5486400"/>
            <a:ext cx="1524000" cy="0"/>
          </a:xfrm>
          <a:prstGeom prst="line">
            <a:avLst/>
          </a:prstGeom>
          <a:noFill/>
          <a:ln w="76200" cmpd="tri">
            <a:solidFill>
              <a:srgbClr val="FF0066"/>
            </a:solidFill>
            <a:round/>
            <a:headEnd/>
            <a:tailEnd type="triangle" w="med" len="med"/>
          </a:ln>
        </p:spPr>
        <p:txBody>
          <a:bodyPr/>
          <a:lstStyle/>
          <a:p>
            <a:endParaRPr lang="zh-CN" altLang="en-US"/>
          </a:p>
        </p:txBody>
      </p:sp>
      <p:sp>
        <p:nvSpPr>
          <p:cNvPr id="21583"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1E7C711B-413D-45F9-A8BF-C81CEBA49FF1}" type="slidenum">
              <a:rPr lang="zh-TW" altLang="en-US" sz="1400">
                <a:solidFill>
                  <a:schemeClr val="bg2"/>
                </a:solidFill>
                <a:ea typeface="PMingLiU" pitchFamily="18" charset="-120"/>
              </a:rPr>
              <a:pPr algn="r" eaLnBrk="0" hangingPunct="0">
                <a:spcBef>
                  <a:spcPct val="50000"/>
                </a:spcBef>
                <a:buClr>
                  <a:srgbClr val="000000"/>
                </a:buClr>
              </a:pPr>
              <a:t>29</a:t>
            </a:fld>
            <a:endParaRPr lang="en-US" altLang="zh-TW" sz="1400">
              <a:solidFill>
                <a:schemeClr val="bg2"/>
              </a:solidFill>
              <a:ea typeface="PMingLiU" pitchFamily="18" charset="-120"/>
            </a:endParaRPr>
          </a:p>
        </p:txBody>
      </p:sp>
      <p:sp>
        <p:nvSpPr>
          <p:cNvPr id="34839" name="Rectangle 23"/>
          <p:cNvSpPr>
            <a:spLocks noChangeArrowheads="1"/>
          </p:cNvSpPr>
          <p:nvPr/>
        </p:nvSpPr>
        <p:spPr bwMode="auto">
          <a:xfrm>
            <a:off x="-1588" y="6237288"/>
            <a:ext cx="9145588" cy="390525"/>
          </a:xfrm>
          <a:prstGeom prst="rect">
            <a:avLst/>
          </a:prstGeom>
          <a:solidFill>
            <a:srgbClr val="FF0000"/>
          </a:solidFill>
          <a:ln w="9525">
            <a:noFill/>
            <a:miter lim="800000"/>
            <a:headEnd/>
            <a:tailEnd/>
          </a:ln>
        </p:spPr>
        <p:txBody>
          <a:bodyPr wrap="none" lIns="82095" tIns="41047" rIns="82095" bIns="41047" anchor="ctr"/>
          <a:lstStyle/>
          <a:p>
            <a:pPr algn="ctr" defTabSz="912813"/>
            <a:endParaRPr lang="zh-CN" altLang="zh-CN" sz="1400">
              <a:solidFill>
                <a:schemeClr val="bg1"/>
              </a:solidFill>
              <a:latin typeface="方正黄草简体" pitchFamily="2" charset="-122"/>
              <a:ea typeface="黑体" pitchFamily="49" charset="-122"/>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4"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9507994A-4E50-4045-BE28-4D72FAA6D90C}" type="slidenum">
              <a:rPr lang="zh-TW" altLang="en-US" sz="1400">
                <a:solidFill>
                  <a:schemeClr val="bg2"/>
                </a:solidFill>
                <a:ea typeface="PMingLiU" pitchFamily="18" charset="-120"/>
              </a:rPr>
              <a:pPr algn="r" eaLnBrk="0" hangingPunct="0">
                <a:spcBef>
                  <a:spcPct val="50000"/>
                </a:spcBef>
                <a:buClr>
                  <a:srgbClr val="000000"/>
                </a:buClr>
              </a:pPr>
              <a:t>3</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pic>
        <p:nvPicPr>
          <p:cNvPr id="3" name="图片 2">
            <a:extLst>
              <a:ext uri="{FF2B5EF4-FFF2-40B4-BE49-F238E27FC236}">
                <a16:creationId xmlns:a16="http://schemas.microsoft.com/office/drawing/2014/main" id="{DAB17F86-604D-CDF8-422B-020D68E2D8B6}"/>
              </a:ext>
            </a:extLst>
          </p:cNvPr>
          <p:cNvPicPr>
            <a:picLocks noChangeAspect="1"/>
          </p:cNvPicPr>
          <p:nvPr/>
        </p:nvPicPr>
        <p:blipFill>
          <a:blip r:embed="rId3"/>
          <a:stretch>
            <a:fillRect/>
          </a:stretch>
        </p:blipFill>
        <p:spPr>
          <a:xfrm>
            <a:off x="0" y="980004"/>
            <a:ext cx="9144000" cy="2991775"/>
          </a:xfrm>
          <a:prstGeom prst="rect">
            <a:avLst/>
          </a:prstGeom>
        </p:spPr>
      </p:pic>
      <p:sp>
        <p:nvSpPr>
          <p:cNvPr id="7" name="文本框 6">
            <a:extLst>
              <a:ext uri="{FF2B5EF4-FFF2-40B4-BE49-F238E27FC236}">
                <a16:creationId xmlns:a16="http://schemas.microsoft.com/office/drawing/2014/main" id="{4AFF3B4A-F2DA-CBCA-2A83-DAEF3764E31E}"/>
              </a:ext>
            </a:extLst>
          </p:cNvPr>
          <p:cNvSpPr txBox="1"/>
          <p:nvPr/>
        </p:nvSpPr>
        <p:spPr>
          <a:xfrm>
            <a:off x="107504" y="4149626"/>
            <a:ext cx="8707748" cy="2246769"/>
          </a:xfrm>
          <a:prstGeom prst="rect">
            <a:avLst/>
          </a:prstGeom>
          <a:solidFill>
            <a:schemeClr val="accent1">
              <a:lumMod val="20000"/>
              <a:lumOff val="80000"/>
            </a:schemeClr>
          </a:solidFill>
        </p:spPr>
        <p:txBody>
          <a:bodyPr wrap="square">
            <a:spAutoFit/>
          </a:bodyPr>
          <a:lstStyle/>
          <a:p>
            <a:r>
              <a:rPr lang="en-US" altLang="zh-CN" sz="2400" b="1" dirty="0">
                <a:solidFill>
                  <a:srgbClr val="0000FF"/>
                </a:solidFill>
                <a:latin typeface="+mj-lt"/>
                <a:ea typeface="+mj-ea"/>
                <a:cs typeface="+mj-cs"/>
              </a:rPr>
              <a:t>ROM</a:t>
            </a:r>
            <a:r>
              <a:rPr lang="zh-CN" altLang="en-US" sz="2400" b="0" i="0" dirty="0">
                <a:solidFill>
                  <a:srgbClr val="4D4D4D"/>
                </a:solidFill>
                <a:effectLst/>
                <a:latin typeface="-apple-system"/>
              </a:rPr>
              <a:t>有很多种，</a:t>
            </a:r>
            <a:r>
              <a:rPr lang="en-US" altLang="zh-CN" sz="2400" b="0" i="0" dirty="0">
                <a:solidFill>
                  <a:srgbClr val="4D4D4D"/>
                </a:solidFill>
                <a:effectLst/>
                <a:latin typeface="-apple-system"/>
              </a:rPr>
              <a:t>PROM</a:t>
            </a:r>
            <a:r>
              <a:rPr lang="zh-CN" altLang="en-US" sz="2400" b="0" i="0" dirty="0">
                <a:solidFill>
                  <a:srgbClr val="4D4D4D"/>
                </a:solidFill>
                <a:effectLst/>
                <a:latin typeface="-apple-system"/>
              </a:rPr>
              <a:t>是可编程的</a:t>
            </a:r>
            <a:r>
              <a:rPr lang="en-US" altLang="zh-CN" sz="2400" b="0" i="0" dirty="0">
                <a:solidFill>
                  <a:srgbClr val="4D4D4D"/>
                </a:solidFill>
                <a:effectLst/>
                <a:latin typeface="-apple-system"/>
              </a:rPr>
              <a:t>ROM</a:t>
            </a:r>
            <a:r>
              <a:rPr lang="zh-CN" altLang="en-US" sz="2400" b="0" i="0" dirty="0">
                <a:solidFill>
                  <a:srgbClr val="4D4D4D"/>
                </a:solidFill>
                <a:effectLst/>
                <a:latin typeface="-apple-system"/>
              </a:rPr>
              <a:t>，</a:t>
            </a:r>
            <a:r>
              <a:rPr lang="en-US" altLang="zh-CN" sz="2400" b="0" i="0" dirty="0">
                <a:solidFill>
                  <a:srgbClr val="4D4D4D"/>
                </a:solidFill>
                <a:effectLst/>
                <a:latin typeface="-apple-system"/>
              </a:rPr>
              <a:t>PROM</a:t>
            </a:r>
            <a:r>
              <a:rPr lang="zh-CN" altLang="en-US" sz="2400" b="0" i="0" dirty="0">
                <a:solidFill>
                  <a:srgbClr val="4D4D4D"/>
                </a:solidFill>
                <a:effectLst/>
                <a:latin typeface="-apple-system"/>
              </a:rPr>
              <a:t>和</a:t>
            </a:r>
            <a:r>
              <a:rPr lang="en-US" altLang="zh-CN" sz="2400" b="0" i="0" dirty="0">
                <a:solidFill>
                  <a:srgbClr val="4D4D4D"/>
                </a:solidFill>
                <a:effectLst/>
                <a:latin typeface="-apple-system"/>
              </a:rPr>
              <a:t>EPROM</a:t>
            </a:r>
            <a:r>
              <a:rPr lang="zh-CN" altLang="en-US" sz="2400" b="0" i="0" dirty="0">
                <a:solidFill>
                  <a:srgbClr val="4D4D4D"/>
                </a:solidFill>
                <a:effectLst/>
                <a:latin typeface="-apple-system"/>
              </a:rPr>
              <a:t>（可擦除可编程</a:t>
            </a:r>
            <a:r>
              <a:rPr lang="en-US" altLang="zh-CN" sz="2400" b="0" i="0" dirty="0">
                <a:solidFill>
                  <a:srgbClr val="4D4D4D"/>
                </a:solidFill>
                <a:effectLst/>
                <a:latin typeface="-apple-system"/>
              </a:rPr>
              <a:t>ROM</a:t>
            </a:r>
            <a:r>
              <a:rPr lang="zh-CN" altLang="en-US" sz="2400" b="0" i="0" dirty="0">
                <a:solidFill>
                  <a:srgbClr val="4D4D4D"/>
                </a:solidFill>
                <a:effectLst/>
                <a:latin typeface="-apple-system"/>
              </a:rPr>
              <a:t>），</a:t>
            </a:r>
            <a:r>
              <a:rPr lang="en-US" altLang="zh-CN" sz="2400" b="0" i="0" dirty="0">
                <a:solidFill>
                  <a:srgbClr val="4D4D4D"/>
                </a:solidFill>
                <a:effectLst/>
                <a:latin typeface="-apple-system"/>
              </a:rPr>
              <a:t>PROM</a:t>
            </a:r>
            <a:r>
              <a:rPr lang="zh-CN" altLang="en-US" sz="2400" b="0" i="0" dirty="0">
                <a:solidFill>
                  <a:srgbClr val="4D4D4D"/>
                </a:solidFill>
                <a:effectLst/>
                <a:latin typeface="-apple-system"/>
              </a:rPr>
              <a:t>是一次性的，也就是软件灌入后，就无法修 改了，早期产品，现在已不使用，而</a:t>
            </a:r>
            <a:r>
              <a:rPr lang="en-US" altLang="zh-CN" sz="2400" b="0" i="0" dirty="0">
                <a:solidFill>
                  <a:srgbClr val="4D4D4D"/>
                </a:solidFill>
                <a:effectLst/>
                <a:latin typeface="-apple-system"/>
              </a:rPr>
              <a:t>EPROM</a:t>
            </a:r>
            <a:r>
              <a:rPr lang="zh-CN" altLang="en-US" sz="2400" b="0" i="0" dirty="0">
                <a:solidFill>
                  <a:srgbClr val="4D4D4D"/>
                </a:solidFill>
                <a:effectLst/>
                <a:latin typeface="-apple-system"/>
              </a:rPr>
              <a:t>是通过紫外光的照射擦出原先的程序，是一种通用的存储器。另外一种</a:t>
            </a:r>
            <a:r>
              <a:rPr lang="en-US" altLang="zh-CN" sz="2400" b="0" i="0" dirty="0">
                <a:solidFill>
                  <a:srgbClr val="4D4D4D"/>
                </a:solidFill>
                <a:effectLst/>
                <a:latin typeface="-apple-system"/>
              </a:rPr>
              <a:t>EEPROM</a:t>
            </a:r>
            <a:r>
              <a:rPr lang="zh-CN" altLang="en-US" sz="2400" b="0" i="0" dirty="0">
                <a:solidFill>
                  <a:srgbClr val="4D4D4D"/>
                </a:solidFill>
                <a:effectLst/>
                <a:latin typeface="-apple-system"/>
              </a:rPr>
              <a:t>是通过电子擦除，价格很高，写入时间很长，写入很慢。</a:t>
            </a:r>
            <a:r>
              <a:rPr lang="zh-CN" altLang="en-US" sz="2000" dirty="0">
                <a:solidFill>
                  <a:srgbClr val="C00000"/>
                </a:solidFill>
              </a:rPr>
              <a:t>手机软件一般放在</a:t>
            </a:r>
            <a:r>
              <a:rPr lang="en-US" altLang="zh-CN" sz="2000" dirty="0">
                <a:solidFill>
                  <a:srgbClr val="C00000"/>
                </a:solidFill>
              </a:rPr>
              <a:t>EEPROM</a:t>
            </a:r>
            <a:r>
              <a:rPr lang="zh-CN" altLang="en-US" sz="2000" dirty="0">
                <a:solidFill>
                  <a:srgbClr val="C00000"/>
                </a:solidFill>
              </a:rPr>
              <a:t>中</a:t>
            </a:r>
          </a:p>
        </p:txBody>
      </p:sp>
      <p:sp>
        <p:nvSpPr>
          <p:cNvPr id="11" name="文本框 10">
            <a:extLst>
              <a:ext uri="{FF2B5EF4-FFF2-40B4-BE49-F238E27FC236}">
                <a16:creationId xmlns:a16="http://schemas.microsoft.com/office/drawing/2014/main" id="{61436E98-5DB0-D55F-C0D1-F6E9D90E9325}"/>
              </a:ext>
            </a:extLst>
          </p:cNvPr>
          <p:cNvSpPr txBox="1"/>
          <p:nvPr/>
        </p:nvSpPr>
        <p:spPr>
          <a:xfrm>
            <a:off x="142782" y="1196752"/>
            <a:ext cx="4877446" cy="1477328"/>
          </a:xfrm>
          <a:prstGeom prst="rect">
            <a:avLst/>
          </a:prstGeom>
          <a:solidFill>
            <a:schemeClr val="accent3">
              <a:lumMod val="20000"/>
              <a:lumOff val="80000"/>
            </a:schemeClr>
          </a:solidFill>
        </p:spPr>
        <p:txBody>
          <a:bodyPr wrap="square">
            <a:spAutoFit/>
          </a:bodyPr>
          <a:lstStyle/>
          <a:p>
            <a:r>
              <a:rPr lang="zh-CN" altLang="en-US" b="0" i="0" dirty="0">
                <a:solidFill>
                  <a:srgbClr val="4D4D4D"/>
                </a:solidFill>
                <a:effectLst/>
                <a:latin typeface="-apple-system"/>
              </a:rPr>
              <a:t> </a:t>
            </a:r>
            <a:r>
              <a:rPr lang="en-US" altLang="zh-CN" b="1" i="0" dirty="0">
                <a:solidFill>
                  <a:srgbClr val="4D4D4D"/>
                </a:solidFill>
                <a:effectLst/>
                <a:latin typeface="-apple-system"/>
              </a:rPr>
              <a:t>FLASH</a:t>
            </a:r>
            <a:r>
              <a:rPr lang="zh-CN" altLang="en-US" b="1" i="0" dirty="0">
                <a:solidFill>
                  <a:srgbClr val="4D4D4D"/>
                </a:solidFill>
                <a:effectLst/>
                <a:latin typeface="-apple-system"/>
              </a:rPr>
              <a:t>存储器</a:t>
            </a:r>
            <a:r>
              <a:rPr lang="zh-CN" altLang="en-US" b="0" i="0" dirty="0">
                <a:solidFill>
                  <a:srgbClr val="4D4D4D"/>
                </a:solidFill>
                <a:effectLst/>
                <a:latin typeface="-apple-system"/>
              </a:rPr>
              <a:t>又称闪存，它结合了</a:t>
            </a:r>
            <a:r>
              <a:rPr lang="en-US" altLang="zh-CN" b="0" i="0" dirty="0">
                <a:solidFill>
                  <a:srgbClr val="4D4D4D"/>
                </a:solidFill>
                <a:effectLst/>
                <a:latin typeface="-apple-system"/>
              </a:rPr>
              <a:t>ROM</a:t>
            </a:r>
            <a:r>
              <a:rPr lang="zh-CN" altLang="en-US" b="0" i="0" dirty="0">
                <a:solidFill>
                  <a:srgbClr val="4D4D4D"/>
                </a:solidFill>
                <a:effectLst/>
                <a:latin typeface="-apple-system"/>
              </a:rPr>
              <a:t>和</a:t>
            </a:r>
            <a:r>
              <a:rPr lang="en-US" altLang="zh-CN" b="0" i="0" dirty="0">
                <a:solidFill>
                  <a:srgbClr val="4D4D4D"/>
                </a:solidFill>
                <a:effectLst/>
                <a:latin typeface="-apple-system"/>
              </a:rPr>
              <a:t>RAM</a:t>
            </a:r>
            <a:r>
              <a:rPr lang="zh-CN" altLang="en-US" b="0" i="0" dirty="0">
                <a:solidFill>
                  <a:srgbClr val="4D4D4D"/>
                </a:solidFill>
                <a:effectLst/>
                <a:latin typeface="-apple-system"/>
              </a:rPr>
              <a:t>的长处，不仅具备电子可擦出可编程（</a:t>
            </a:r>
            <a:r>
              <a:rPr lang="en-US" altLang="zh-CN" b="0" i="0" dirty="0">
                <a:solidFill>
                  <a:srgbClr val="4D4D4D"/>
                </a:solidFill>
                <a:effectLst/>
                <a:latin typeface="-apple-system"/>
              </a:rPr>
              <a:t>EEPROM</a:t>
            </a:r>
            <a:r>
              <a:rPr lang="zh-CN" altLang="en-US" b="0" i="0" dirty="0">
                <a:solidFill>
                  <a:srgbClr val="4D4D4D"/>
                </a:solidFill>
                <a:effectLst/>
                <a:latin typeface="-apple-system"/>
              </a:rPr>
              <a:t>）的性能，还不会断电丢失数据同时可以快速读取数据 （</a:t>
            </a:r>
            <a:r>
              <a:rPr lang="en-US" altLang="zh-CN" b="0" i="0" dirty="0">
                <a:solidFill>
                  <a:srgbClr val="4D4D4D"/>
                </a:solidFill>
                <a:effectLst/>
                <a:latin typeface="-apple-system"/>
              </a:rPr>
              <a:t>NVRAM</a:t>
            </a:r>
            <a:r>
              <a:rPr lang="zh-CN" altLang="en-US" b="0" i="0" dirty="0">
                <a:solidFill>
                  <a:srgbClr val="4D4D4D"/>
                </a:solidFill>
                <a:effectLst/>
                <a:latin typeface="-apple-system"/>
              </a:rPr>
              <a:t>的优势），</a:t>
            </a:r>
            <a:r>
              <a:rPr lang="en-US" altLang="zh-CN" b="1" i="0" dirty="0">
                <a:solidFill>
                  <a:srgbClr val="C00000"/>
                </a:solidFill>
                <a:effectLst/>
                <a:latin typeface="-apple-system"/>
              </a:rPr>
              <a:t>U</a:t>
            </a:r>
            <a:r>
              <a:rPr lang="zh-CN" altLang="en-US" b="1" i="0" dirty="0">
                <a:solidFill>
                  <a:srgbClr val="C00000"/>
                </a:solidFill>
                <a:effectLst/>
                <a:latin typeface="-apple-system"/>
              </a:rPr>
              <a:t>盘和</a:t>
            </a:r>
            <a:r>
              <a:rPr lang="en-US" altLang="zh-CN" b="1" i="0" dirty="0">
                <a:solidFill>
                  <a:srgbClr val="C00000"/>
                </a:solidFill>
                <a:effectLst/>
                <a:latin typeface="-apple-system"/>
              </a:rPr>
              <a:t>MP3</a:t>
            </a:r>
            <a:r>
              <a:rPr lang="zh-CN" altLang="en-US" b="1" i="0" dirty="0">
                <a:solidFill>
                  <a:srgbClr val="C00000"/>
                </a:solidFill>
                <a:effectLst/>
                <a:latin typeface="-apple-system"/>
              </a:rPr>
              <a:t>里用的就是这种存储器</a:t>
            </a:r>
            <a:endParaRPr lang="zh-CN" altLang="en-US" b="1" dirty="0">
              <a:solidFill>
                <a:srgbClr val="C00000"/>
              </a:solidFill>
            </a:endParaRPr>
          </a:p>
        </p:txBody>
      </p:sp>
    </p:spTree>
    <p:extLst>
      <p:ext uri="{BB962C8B-B14F-4D97-AF65-F5344CB8AC3E}">
        <p14:creationId xmlns:p14="http://schemas.microsoft.com/office/powerpoint/2010/main" val="2908722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文本框 185345"/>
          <p:cNvSpPr txBox="1">
            <a:spLocks noChangeArrowheads="1"/>
          </p:cNvSpPr>
          <p:nvPr/>
        </p:nvSpPr>
        <p:spPr bwMode="auto">
          <a:xfrm>
            <a:off x="467544" y="764704"/>
            <a:ext cx="8153400" cy="1552575"/>
          </a:xfrm>
          <a:prstGeom prst="rect">
            <a:avLst/>
          </a:prstGeom>
          <a:noFill/>
          <a:ln w="9525">
            <a:noFill/>
            <a:miter lim="800000"/>
            <a:headEnd/>
            <a:tailEnd/>
          </a:ln>
        </p:spPr>
        <p:txBody>
          <a:bodyPr>
            <a:spAutoFit/>
          </a:bodyPr>
          <a:lstStyle/>
          <a:p>
            <a:pPr eaLnBrk="0" hangingPunct="0">
              <a:spcBef>
                <a:spcPct val="50000"/>
              </a:spcBef>
              <a:buClr>
                <a:srgbClr val="990000"/>
              </a:buClr>
              <a:buFont typeface="Symbol" pitchFamily="18" charset="2"/>
              <a:buNone/>
            </a:pPr>
            <a:r>
              <a:rPr lang="zh-CN" altLang="en-US" sz="2400" b="1" dirty="0">
                <a:latin typeface="黑体" pitchFamily="49" charset="-122"/>
                <a:ea typeface="黑体" pitchFamily="49" charset="-122"/>
              </a:rPr>
              <a:t>下表为某系统中的空闲分区表，系统采用可变式分区存储管理策略。现有以下作业序列：</a:t>
            </a:r>
            <a:r>
              <a:rPr lang="en-US" altLang="zh-CN" sz="2400" b="1" dirty="0">
                <a:latin typeface="黑体" pitchFamily="49" charset="-122"/>
                <a:ea typeface="黑体" pitchFamily="49" charset="-122"/>
              </a:rPr>
              <a:t>96KB</a:t>
            </a:r>
            <a:r>
              <a:rPr lang="zh-CN" altLang="en-US" sz="2400" b="1" dirty="0">
                <a:latin typeface="黑体" pitchFamily="49" charset="-122"/>
                <a:ea typeface="黑体" pitchFamily="49" charset="-122"/>
              </a:rPr>
              <a:t>，</a:t>
            </a:r>
            <a:r>
              <a:rPr lang="en-US" altLang="zh-CN" sz="2400" b="1" dirty="0">
                <a:latin typeface="黑体" pitchFamily="49" charset="-122"/>
                <a:ea typeface="黑体" pitchFamily="49" charset="-122"/>
              </a:rPr>
              <a:t>20KB</a:t>
            </a:r>
            <a:r>
              <a:rPr lang="zh-CN" altLang="en-US" sz="2400" b="1" dirty="0">
                <a:latin typeface="黑体" pitchFamily="49" charset="-122"/>
                <a:ea typeface="黑体" pitchFamily="49" charset="-122"/>
              </a:rPr>
              <a:t>，</a:t>
            </a:r>
            <a:r>
              <a:rPr lang="en-US" altLang="zh-CN" sz="2400" b="1" dirty="0">
                <a:latin typeface="黑体" pitchFamily="49" charset="-122"/>
                <a:ea typeface="黑体" pitchFamily="49" charset="-122"/>
              </a:rPr>
              <a:t>200KB</a:t>
            </a:r>
            <a:r>
              <a:rPr lang="zh-CN" altLang="en-US" sz="2400" b="1" dirty="0">
                <a:latin typeface="黑体" pitchFamily="49" charset="-122"/>
                <a:ea typeface="黑体" pitchFamily="49" charset="-122"/>
              </a:rPr>
              <a:t>，分别使用首次适应、最佳适用和最坏适用算法来处理这个作业序列，试问哪一种算法可以满足该作业序列的请求，为什么？</a:t>
            </a:r>
          </a:p>
        </p:txBody>
      </p:sp>
      <p:graphicFrame>
        <p:nvGraphicFramePr>
          <p:cNvPr id="185347" name="表格 185346"/>
          <p:cNvGraphicFramePr>
            <a:graphicFrameLocks noGrp="1"/>
          </p:cNvGraphicFramePr>
          <p:nvPr/>
        </p:nvGraphicFramePr>
        <p:xfrm>
          <a:off x="2051720" y="2564904"/>
          <a:ext cx="4392487" cy="3108960"/>
        </p:xfrm>
        <a:graphic>
          <a:graphicData uri="http://schemas.openxmlformats.org/drawingml/2006/table">
            <a:tbl>
              <a:tblPr/>
              <a:tblGrid>
                <a:gridCol w="1317746">
                  <a:extLst>
                    <a:ext uri="{9D8B030D-6E8A-4147-A177-3AD203B41FA5}">
                      <a16:colId xmlns:a16="http://schemas.microsoft.com/office/drawing/2014/main" val="20000"/>
                    </a:ext>
                  </a:extLst>
                </a:gridCol>
                <a:gridCol w="1317746">
                  <a:extLst>
                    <a:ext uri="{9D8B030D-6E8A-4147-A177-3AD203B41FA5}">
                      <a16:colId xmlns:a16="http://schemas.microsoft.com/office/drawing/2014/main" val="20001"/>
                    </a:ext>
                  </a:extLst>
                </a:gridCol>
                <a:gridCol w="1756995">
                  <a:extLst>
                    <a:ext uri="{9D8B030D-6E8A-4147-A177-3AD203B41FA5}">
                      <a16:colId xmlns:a16="http://schemas.microsoft.com/office/drawing/2014/main" val="20002"/>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800" b="0" i="0" u="none" strike="noStrike" cap="none" normalizeH="0" baseline="0" dirty="0">
                          <a:ln>
                            <a:noFill/>
                          </a:ln>
                          <a:solidFill>
                            <a:schemeClr val="tx1"/>
                          </a:solidFill>
                          <a:effectLst/>
                          <a:latin typeface="Arial" pitchFamily="34" charset="0"/>
                          <a:ea typeface="宋体" pitchFamily="2" charset="-122"/>
                        </a:rPr>
                        <a:t>分区号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800" b="0" i="0" u="none" strike="noStrike" cap="none" normalizeH="0" baseline="0" dirty="0">
                          <a:ln>
                            <a:noFill/>
                          </a:ln>
                          <a:solidFill>
                            <a:schemeClr val="tx1"/>
                          </a:solidFill>
                          <a:effectLst/>
                          <a:latin typeface="Arial" pitchFamily="34" charset="0"/>
                          <a:ea typeface="宋体" pitchFamily="2" charset="-122"/>
                        </a:rPr>
                        <a:t>大小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起始地址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extLst>
                  <a:ext uri="{0D108BD9-81ED-4DB2-BD59-A6C34878D82A}">
                    <a16:rowId xmlns:a16="http://schemas.microsoft.com/office/drawing/2014/main" val="10000"/>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32KB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extLst>
                  <a:ext uri="{0D108BD9-81ED-4DB2-BD59-A6C34878D82A}">
                    <a16:rowId xmlns:a16="http://schemas.microsoft.com/office/drawing/2014/main" val="10001"/>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10KB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150KB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extLst>
                  <a:ext uri="{0D108BD9-81ED-4DB2-BD59-A6C34878D82A}">
                    <a16:rowId xmlns:a16="http://schemas.microsoft.com/office/drawing/2014/main" val="10002"/>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5KB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218KB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220KB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extLst>
                  <a:ext uri="{0D108BD9-81ED-4DB2-BD59-A6C34878D82A}">
                    <a16:rowId xmlns:a16="http://schemas.microsoft.com/office/drawing/2014/main" val="10004"/>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96KB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530KB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99FF66"/>
                        </a:gs>
                        <a:gs pos="50000">
                          <a:srgbClr val="FFFF99"/>
                        </a:gs>
                        <a:gs pos="100000">
                          <a:srgbClr val="99FF66"/>
                        </a:gs>
                      </a:gsLst>
                      <a:lin ang="5400000" scaled="1"/>
                    </a:gradFill>
                  </a:tcPr>
                </a:tc>
                <a:extLst>
                  <a:ext uri="{0D108BD9-81ED-4DB2-BD59-A6C34878D82A}">
                    <a16:rowId xmlns:a16="http://schemas.microsoft.com/office/drawing/2014/main" val="10005"/>
                  </a:ext>
                </a:extLst>
              </a:tr>
            </a:tbl>
          </a:graphicData>
        </a:graphic>
      </p:graphicFrame>
      <p:sp>
        <p:nvSpPr>
          <p:cNvPr id="26657" name="文本框 185376"/>
          <p:cNvSpPr txBox="1">
            <a:spLocks noChangeArrowheads="1"/>
          </p:cNvSpPr>
          <p:nvPr/>
        </p:nvSpPr>
        <p:spPr bwMode="auto">
          <a:xfrm>
            <a:off x="395536" y="0"/>
            <a:ext cx="2286000" cy="641350"/>
          </a:xfrm>
          <a:prstGeom prst="rect">
            <a:avLst/>
          </a:prstGeom>
          <a:noFill/>
          <a:ln w="9525">
            <a:noFill/>
            <a:miter lim="800000"/>
            <a:headEnd/>
            <a:tailEnd/>
          </a:ln>
        </p:spPr>
        <p:txBody>
          <a:bodyPr>
            <a:spAutoFit/>
          </a:bodyPr>
          <a:lstStyle/>
          <a:p>
            <a:pPr eaLnBrk="0" hangingPunct="0">
              <a:spcBef>
                <a:spcPct val="50000"/>
              </a:spcBef>
              <a:buClr>
                <a:srgbClr val="990000"/>
              </a:buClr>
              <a:buFont typeface="Symbol" pitchFamily="18" charset="2"/>
              <a:buNone/>
            </a:pPr>
            <a:r>
              <a:rPr lang="zh-CN" altLang="en-US" sz="3600" b="1" dirty="0">
                <a:solidFill>
                  <a:srgbClr val="A50021"/>
                </a:solidFill>
                <a:ea typeface="黑体" pitchFamily="49" charset="-122"/>
              </a:rPr>
              <a:t>例题：</a:t>
            </a:r>
          </a:p>
        </p:txBody>
      </p:sp>
      <p:sp>
        <p:nvSpPr>
          <p:cNvPr id="26687"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4B0B54CD-2E4E-45B8-AE69-F1BE769EB7C1}" type="slidenum">
              <a:rPr lang="zh-TW" altLang="en-US" sz="1400">
                <a:solidFill>
                  <a:schemeClr val="bg2"/>
                </a:solidFill>
                <a:ea typeface="PMingLiU" pitchFamily="18" charset="-120"/>
              </a:rPr>
              <a:pPr algn="r" eaLnBrk="0" hangingPunct="0">
                <a:spcBef>
                  <a:spcPct val="50000"/>
                </a:spcBef>
                <a:buClr>
                  <a:srgbClr val="000000"/>
                </a:buClr>
              </a:pPr>
              <a:t>30</a:t>
            </a:fld>
            <a:endParaRPr lang="en-US" altLang="zh-TW" sz="1400">
              <a:solidFill>
                <a:schemeClr val="bg2"/>
              </a:solidFill>
              <a:ea typeface="PMingLiU" pitchFamily="18"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标题 26625"/>
          <p:cNvSpPr>
            <a:spLocks noGrp="1" noChangeArrowheads="1"/>
          </p:cNvSpPr>
          <p:nvPr>
            <p:ph type="title" idx="4294967295"/>
          </p:nvPr>
        </p:nvSpPr>
        <p:spPr>
          <a:xfrm>
            <a:off x="381000" y="228600"/>
            <a:ext cx="8229600" cy="838200"/>
          </a:xfrm>
        </p:spPr>
        <p:txBody>
          <a:bodyPr anchor="b"/>
          <a:lstStyle/>
          <a:p>
            <a:pPr algn="l"/>
            <a:r>
              <a:rPr lang="zh-CN" altLang="en-US" sz="3200" b="1" dirty="0">
                <a:solidFill>
                  <a:srgbClr val="800000"/>
                </a:solidFill>
              </a:rPr>
              <a:t>可变分区地址转换</a:t>
            </a:r>
          </a:p>
        </p:txBody>
      </p:sp>
      <p:sp>
        <p:nvSpPr>
          <p:cNvPr id="27651" name="文本占位符 26626"/>
          <p:cNvSpPr>
            <a:spLocks noGrp="1" noChangeArrowheads="1"/>
          </p:cNvSpPr>
          <p:nvPr>
            <p:ph type="body" idx="4294967295"/>
          </p:nvPr>
        </p:nvSpPr>
        <p:spPr>
          <a:xfrm>
            <a:off x="685800" y="2209800"/>
            <a:ext cx="7772400" cy="4114800"/>
          </a:xfrm>
        </p:spPr>
        <p:txBody>
          <a:bodyPr/>
          <a:lstStyle/>
          <a:p>
            <a:pPr>
              <a:buFontTx/>
              <a:buNone/>
            </a:pPr>
            <a:r>
              <a:rPr lang="en-US" altLang="zh-CN">
                <a:latin typeface="华文新魏" pitchFamily="2" charset="-122"/>
                <a:ea typeface="华文新魏" pitchFamily="2" charset="-122"/>
              </a:rPr>
              <a:t>  </a:t>
            </a:r>
          </a:p>
        </p:txBody>
      </p:sp>
      <p:grpSp>
        <p:nvGrpSpPr>
          <p:cNvPr id="2" name="组合 26627"/>
          <p:cNvGrpSpPr>
            <a:grpSpLocks/>
          </p:cNvGrpSpPr>
          <p:nvPr/>
        </p:nvGrpSpPr>
        <p:grpSpPr bwMode="auto">
          <a:xfrm>
            <a:off x="609600" y="1295400"/>
            <a:ext cx="7848600" cy="4876800"/>
            <a:chOff x="336" y="1113"/>
            <a:chExt cx="4320" cy="2583"/>
          </a:xfrm>
        </p:grpSpPr>
        <p:sp>
          <p:nvSpPr>
            <p:cNvPr id="27653" name="文本框 26628"/>
            <p:cNvSpPr txBox="1">
              <a:spLocks noChangeArrowheads="1"/>
            </p:cNvSpPr>
            <p:nvPr/>
          </p:nvSpPr>
          <p:spPr bwMode="auto">
            <a:xfrm>
              <a:off x="2503" y="1488"/>
              <a:ext cx="761" cy="308"/>
            </a:xfrm>
            <a:prstGeom prst="rect">
              <a:avLst/>
            </a:prstGeom>
            <a:solidFill>
              <a:srgbClr val="CCFFCC"/>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基址</a:t>
              </a:r>
            </a:p>
          </p:txBody>
        </p:sp>
        <p:sp>
          <p:nvSpPr>
            <p:cNvPr id="27654" name="文本框 26629"/>
            <p:cNvSpPr txBox="1">
              <a:spLocks noChangeArrowheads="1"/>
            </p:cNvSpPr>
            <p:nvPr/>
          </p:nvSpPr>
          <p:spPr bwMode="auto">
            <a:xfrm>
              <a:off x="2474" y="1113"/>
              <a:ext cx="832" cy="279"/>
            </a:xfrm>
            <a:prstGeom prst="rect">
              <a:avLst/>
            </a:prstGeom>
            <a:noFill/>
            <a:ln w="19050">
              <a:no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基址寄存器</a:t>
              </a:r>
            </a:p>
          </p:txBody>
        </p:sp>
        <p:sp>
          <p:nvSpPr>
            <p:cNvPr id="27655" name="文本框 26630"/>
            <p:cNvSpPr txBox="1">
              <a:spLocks noChangeArrowheads="1"/>
            </p:cNvSpPr>
            <p:nvPr/>
          </p:nvSpPr>
          <p:spPr bwMode="auto">
            <a:xfrm>
              <a:off x="776" y="2786"/>
              <a:ext cx="664" cy="238"/>
            </a:xfrm>
            <a:prstGeom prst="rect">
              <a:avLst/>
            </a:prstGeom>
            <a:noFill/>
            <a:ln w="19050">
              <a:noFill/>
              <a:miter lim="800000"/>
              <a:headEnd/>
              <a:tailEnd/>
            </a:ln>
          </p:spPr>
          <p:txBody>
            <a:bodyPr lIns="0" tIns="0" rIns="0" bIns="0"/>
            <a:lstStyle/>
            <a:p>
              <a:pPr algn="ctr" eaLnBrk="0" hangingPunct="0">
                <a:buClr>
                  <a:srgbClr val="000000"/>
                </a:buClr>
              </a:pPr>
              <a:r>
                <a:rPr lang="zh-CN" altLang="en-US" b="1">
                  <a:latin typeface="黑体" pitchFamily="49" charset="-122"/>
                  <a:ea typeface="黑体" pitchFamily="49" charset="-122"/>
                </a:rPr>
                <a:t>逻辑地址</a:t>
              </a:r>
            </a:p>
          </p:txBody>
        </p:sp>
        <p:sp>
          <p:nvSpPr>
            <p:cNvPr id="27656" name="直接连接符 26631"/>
            <p:cNvSpPr>
              <a:spLocks noChangeShapeType="1"/>
            </p:cNvSpPr>
            <p:nvPr/>
          </p:nvSpPr>
          <p:spPr bwMode="auto">
            <a:xfrm flipV="1">
              <a:off x="3286" y="1570"/>
              <a:ext cx="244" cy="0"/>
            </a:xfrm>
            <a:prstGeom prst="line">
              <a:avLst/>
            </a:prstGeom>
            <a:noFill/>
            <a:ln w="19050">
              <a:solidFill>
                <a:srgbClr val="000000"/>
              </a:solidFill>
              <a:round/>
              <a:headEnd/>
              <a:tailEnd/>
            </a:ln>
          </p:spPr>
          <p:txBody>
            <a:bodyPr/>
            <a:lstStyle/>
            <a:p>
              <a:endParaRPr lang="zh-CN" altLang="en-US"/>
            </a:p>
          </p:txBody>
        </p:sp>
        <p:sp>
          <p:nvSpPr>
            <p:cNvPr id="27657" name="文本框 26632"/>
            <p:cNvSpPr txBox="1">
              <a:spLocks noChangeArrowheads="1"/>
            </p:cNvSpPr>
            <p:nvPr/>
          </p:nvSpPr>
          <p:spPr bwMode="auto">
            <a:xfrm>
              <a:off x="336" y="2445"/>
              <a:ext cx="392" cy="453"/>
            </a:xfrm>
            <a:prstGeom prst="rect">
              <a:avLst/>
            </a:prstGeom>
            <a:noFill/>
            <a:ln w="19050">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CPU</a:t>
              </a:r>
            </a:p>
          </p:txBody>
        </p:sp>
        <p:sp>
          <p:nvSpPr>
            <p:cNvPr id="27658" name="流程图: 或者 26633"/>
            <p:cNvSpPr>
              <a:spLocks noChangeArrowheads="1"/>
            </p:cNvSpPr>
            <p:nvPr/>
          </p:nvSpPr>
          <p:spPr bwMode="auto">
            <a:xfrm>
              <a:off x="2817" y="2561"/>
              <a:ext cx="147" cy="228"/>
            </a:xfrm>
            <a:prstGeom prst="flowChartOr">
              <a:avLst/>
            </a:prstGeom>
            <a:solidFill>
              <a:srgbClr val="CCFFCC"/>
            </a:solidFill>
            <a:ln w="19050">
              <a:solidFill>
                <a:srgbClr val="000000"/>
              </a:solidFill>
              <a:round/>
              <a:headEnd/>
              <a:tailEnd/>
            </a:ln>
          </p:spPr>
          <p:txBody>
            <a:bodyPr/>
            <a:lstStyle/>
            <a:p>
              <a:pPr eaLnBrk="0" hangingPunct="0"/>
              <a:endParaRPr lang="zh-CN" altLang="zh-CN" sz="2800"/>
            </a:p>
          </p:txBody>
        </p:sp>
        <p:sp>
          <p:nvSpPr>
            <p:cNvPr id="27659" name="直接连接符 26634"/>
            <p:cNvSpPr>
              <a:spLocks noChangeShapeType="1"/>
            </p:cNvSpPr>
            <p:nvPr/>
          </p:nvSpPr>
          <p:spPr bwMode="auto">
            <a:xfrm>
              <a:off x="2895" y="1801"/>
              <a:ext cx="0" cy="785"/>
            </a:xfrm>
            <a:prstGeom prst="line">
              <a:avLst/>
            </a:prstGeom>
            <a:noFill/>
            <a:ln w="19050">
              <a:solidFill>
                <a:srgbClr val="000000"/>
              </a:solidFill>
              <a:round/>
              <a:headEnd/>
              <a:tailEnd type="triangle" w="med" len="med"/>
            </a:ln>
          </p:spPr>
          <p:txBody>
            <a:bodyPr/>
            <a:lstStyle/>
            <a:p>
              <a:endParaRPr lang="zh-CN" altLang="en-US"/>
            </a:p>
          </p:txBody>
        </p:sp>
        <p:sp>
          <p:nvSpPr>
            <p:cNvPr id="27660" name="直接连接符 26635"/>
            <p:cNvSpPr>
              <a:spLocks noChangeShapeType="1"/>
            </p:cNvSpPr>
            <p:nvPr/>
          </p:nvSpPr>
          <p:spPr bwMode="auto">
            <a:xfrm>
              <a:off x="728" y="2709"/>
              <a:ext cx="684" cy="0"/>
            </a:xfrm>
            <a:prstGeom prst="line">
              <a:avLst/>
            </a:prstGeom>
            <a:noFill/>
            <a:ln w="19050">
              <a:solidFill>
                <a:srgbClr val="000000"/>
              </a:solidFill>
              <a:round/>
              <a:headEnd/>
              <a:tailEnd type="triangle" w="med" len="med"/>
            </a:ln>
          </p:spPr>
          <p:txBody>
            <a:bodyPr/>
            <a:lstStyle/>
            <a:p>
              <a:endParaRPr lang="zh-CN" altLang="en-US"/>
            </a:p>
          </p:txBody>
        </p:sp>
        <p:sp>
          <p:nvSpPr>
            <p:cNvPr id="27661" name="直接连接符 26636"/>
            <p:cNvSpPr>
              <a:spLocks noChangeShapeType="1"/>
            </p:cNvSpPr>
            <p:nvPr/>
          </p:nvSpPr>
          <p:spPr bwMode="auto">
            <a:xfrm flipV="1">
              <a:off x="2943" y="2670"/>
              <a:ext cx="832" cy="3"/>
            </a:xfrm>
            <a:prstGeom prst="line">
              <a:avLst/>
            </a:prstGeom>
            <a:noFill/>
            <a:ln w="19050">
              <a:solidFill>
                <a:srgbClr val="000000"/>
              </a:solidFill>
              <a:round/>
              <a:headEnd/>
              <a:tailEnd type="triangle" w="med" len="med"/>
            </a:ln>
          </p:spPr>
          <p:txBody>
            <a:bodyPr/>
            <a:lstStyle/>
            <a:p>
              <a:endParaRPr lang="zh-CN" altLang="en-US"/>
            </a:p>
          </p:txBody>
        </p:sp>
        <p:sp>
          <p:nvSpPr>
            <p:cNvPr id="27662" name="文本框 26637"/>
            <p:cNvSpPr txBox="1">
              <a:spLocks noChangeArrowheads="1"/>
            </p:cNvSpPr>
            <p:nvPr/>
          </p:nvSpPr>
          <p:spPr bwMode="auto">
            <a:xfrm>
              <a:off x="2992" y="2786"/>
              <a:ext cx="656" cy="286"/>
            </a:xfrm>
            <a:prstGeom prst="rect">
              <a:avLst/>
            </a:prstGeom>
            <a:noFill/>
            <a:ln w="19050">
              <a:no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绝对地址</a:t>
              </a:r>
            </a:p>
          </p:txBody>
        </p:sp>
        <p:sp>
          <p:nvSpPr>
            <p:cNvPr id="27663" name="文本框 26638"/>
            <p:cNvSpPr txBox="1">
              <a:spLocks noChangeArrowheads="1"/>
            </p:cNvSpPr>
            <p:nvPr/>
          </p:nvSpPr>
          <p:spPr bwMode="auto">
            <a:xfrm>
              <a:off x="3775" y="1536"/>
              <a:ext cx="881" cy="454"/>
            </a:xfrm>
            <a:prstGeom prst="rect">
              <a:avLst/>
            </a:prstGeom>
            <a:solidFill>
              <a:srgbClr val="CCFFCC"/>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操作系统区</a:t>
              </a:r>
            </a:p>
          </p:txBody>
        </p:sp>
        <p:sp>
          <p:nvSpPr>
            <p:cNvPr id="27664" name="文本框 26639"/>
            <p:cNvSpPr txBox="1">
              <a:spLocks noChangeArrowheads="1"/>
            </p:cNvSpPr>
            <p:nvPr/>
          </p:nvSpPr>
          <p:spPr bwMode="auto">
            <a:xfrm>
              <a:off x="3775" y="1994"/>
              <a:ext cx="881" cy="453"/>
            </a:xfrm>
            <a:prstGeom prst="rect">
              <a:avLst/>
            </a:prstGeom>
            <a:solidFill>
              <a:srgbClr val="CCFFCC"/>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空闲分区</a:t>
              </a:r>
              <a:r>
                <a:rPr lang="en-US" altLang="zh-CN" sz="2000" b="1">
                  <a:latin typeface="黑体" pitchFamily="49" charset="-122"/>
                  <a:ea typeface="黑体" pitchFamily="49" charset="-122"/>
                </a:rPr>
                <a:t>1</a:t>
              </a:r>
            </a:p>
          </p:txBody>
        </p:sp>
        <p:sp>
          <p:nvSpPr>
            <p:cNvPr id="27665" name="文本框 26640"/>
            <p:cNvSpPr txBox="1">
              <a:spLocks noChangeArrowheads="1"/>
            </p:cNvSpPr>
            <p:nvPr/>
          </p:nvSpPr>
          <p:spPr bwMode="auto">
            <a:xfrm>
              <a:off x="3775" y="2447"/>
              <a:ext cx="881" cy="453"/>
            </a:xfrm>
            <a:prstGeom prst="rect">
              <a:avLst/>
            </a:prstGeom>
            <a:solidFill>
              <a:srgbClr val="CCFFCC"/>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用户作业</a:t>
              </a:r>
              <a:r>
                <a:rPr lang="en-US" altLang="zh-CN" sz="2000" b="1">
                  <a:latin typeface="黑体" pitchFamily="49" charset="-122"/>
                  <a:ea typeface="黑体" pitchFamily="49" charset="-122"/>
                </a:rPr>
                <a:t>1</a:t>
              </a:r>
            </a:p>
            <a:p>
              <a:pPr algn="ctr" eaLnBrk="0" hangingPunct="0">
                <a:buClr>
                  <a:srgbClr val="000000"/>
                </a:buClr>
              </a:pPr>
              <a:endParaRPr lang="en-US" altLang="zh-CN" sz="2000" b="1">
                <a:latin typeface="黑体" pitchFamily="49" charset="-122"/>
                <a:ea typeface="黑体" pitchFamily="49" charset="-122"/>
              </a:endParaRPr>
            </a:p>
          </p:txBody>
        </p:sp>
        <p:sp>
          <p:nvSpPr>
            <p:cNvPr id="27666" name="文本框 26641"/>
            <p:cNvSpPr txBox="1">
              <a:spLocks noChangeArrowheads="1"/>
            </p:cNvSpPr>
            <p:nvPr/>
          </p:nvSpPr>
          <p:spPr bwMode="auto">
            <a:xfrm>
              <a:off x="3775" y="2900"/>
              <a:ext cx="881" cy="453"/>
            </a:xfrm>
            <a:prstGeom prst="rect">
              <a:avLst/>
            </a:prstGeom>
            <a:solidFill>
              <a:srgbClr val="CCFFCC"/>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空闲分区</a:t>
              </a:r>
              <a:r>
                <a:rPr lang="en-US" altLang="zh-CN" sz="2000" b="1">
                  <a:latin typeface="黑体" pitchFamily="49" charset="-122"/>
                  <a:ea typeface="黑体" pitchFamily="49" charset="-122"/>
                </a:rPr>
                <a:t>2</a:t>
              </a:r>
            </a:p>
          </p:txBody>
        </p:sp>
        <p:sp>
          <p:nvSpPr>
            <p:cNvPr id="27667" name="文本框 26642"/>
            <p:cNvSpPr txBox="1">
              <a:spLocks noChangeArrowheads="1"/>
            </p:cNvSpPr>
            <p:nvPr/>
          </p:nvSpPr>
          <p:spPr bwMode="auto">
            <a:xfrm>
              <a:off x="1524" y="1488"/>
              <a:ext cx="732" cy="308"/>
            </a:xfrm>
            <a:prstGeom prst="rect">
              <a:avLst/>
            </a:prstGeom>
            <a:solidFill>
              <a:srgbClr val="CCFFCC"/>
            </a:solidFill>
            <a:ln w="19050">
              <a:solidFill>
                <a:srgbClr val="000000"/>
              </a:solid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限长</a:t>
              </a:r>
            </a:p>
          </p:txBody>
        </p:sp>
        <p:sp>
          <p:nvSpPr>
            <p:cNvPr id="27668" name="文本框 26643"/>
            <p:cNvSpPr txBox="1">
              <a:spLocks noChangeArrowheads="1"/>
            </p:cNvSpPr>
            <p:nvPr/>
          </p:nvSpPr>
          <p:spPr bwMode="auto">
            <a:xfrm>
              <a:off x="1476" y="1113"/>
              <a:ext cx="880" cy="279"/>
            </a:xfrm>
            <a:prstGeom prst="rect">
              <a:avLst/>
            </a:prstGeom>
            <a:noFill/>
            <a:ln w="19050">
              <a:no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限长寄存器</a:t>
              </a:r>
            </a:p>
          </p:txBody>
        </p:sp>
        <p:sp>
          <p:nvSpPr>
            <p:cNvPr id="27669" name="直接连接符 26644"/>
            <p:cNvSpPr>
              <a:spLocks noChangeShapeType="1"/>
            </p:cNvSpPr>
            <p:nvPr/>
          </p:nvSpPr>
          <p:spPr bwMode="auto">
            <a:xfrm>
              <a:off x="1916" y="1798"/>
              <a:ext cx="0" cy="604"/>
            </a:xfrm>
            <a:prstGeom prst="line">
              <a:avLst/>
            </a:prstGeom>
            <a:noFill/>
            <a:ln w="19050">
              <a:solidFill>
                <a:srgbClr val="000000"/>
              </a:solidFill>
              <a:round/>
              <a:headEnd/>
              <a:tailEnd type="triangle" w="med" len="med"/>
            </a:ln>
          </p:spPr>
          <p:txBody>
            <a:bodyPr/>
            <a:lstStyle/>
            <a:p>
              <a:endParaRPr lang="zh-CN" altLang="en-US"/>
            </a:p>
          </p:txBody>
        </p:sp>
        <p:sp>
          <p:nvSpPr>
            <p:cNvPr id="27670" name="流程图: 决策 26645"/>
            <p:cNvSpPr>
              <a:spLocks noChangeArrowheads="1"/>
            </p:cNvSpPr>
            <p:nvPr/>
          </p:nvSpPr>
          <p:spPr bwMode="auto">
            <a:xfrm>
              <a:off x="1427" y="2396"/>
              <a:ext cx="978" cy="603"/>
            </a:xfrm>
            <a:prstGeom prst="flowChartDecision">
              <a:avLst/>
            </a:prstGeom>
            <a:solidFill>
              <a:srgbClr val="CCFFCC"/>
            </a:solidFill>
            <a:ln w="19050">
              <a:solidFill>
                <a:srgbClr val="000000"/>
              </a:solidFill>
              <a:miter lim="800000"/>
              <a:headEnd/>
              <a:tailEnd/>
            </a:ln>
          </p:spPr>
          <p:txBody>
            <a:bodyPr/>
            <a:lstStyle/>
            <a:p>
              <a:pPr eaLnBrk="0" hangingPunct="0"/>
              <a:endParaRPr lang="zh-CN" altLang="zh-CN" sz="2800"/>
            </a:p>
          </p:txBody>
        </p:sp>
        <p:sp>
          <p:nvSpPr>
            <p:cNvPr id="27671" name="文本框 26646"/>
            <p:cNvSpPr txBox="1">
              <a:spLocks noChangeArrowheads="1"/>
            </p:cNvSpPr>
            <p:nvPr/>
          </p:nvSpPr>
          <p:spPr bwMode="auto">
            <a:xfrm>
              <a:off x="1690" y="2530"/>
              <a:ext cx="441" cy="347"/>
            </a:xfrm>
            <a:prstGeom prst="rect">
              <a:avLst/>
            </a:prstGeom>
            <a:solidFill>
              <a:srgbClr val="CCFFCC"/>
            </a:solidFill>
            <a:ln w="19050">
              <a:noFill/>
              <a:miter lim="800000"/>
              <a:headEnd/>
              <a:tailEnd/>
            </a:ln>
          </p:spPr>
          <p:txBody>
            <a:bodyPr lIns="0" tIns="0" rIns="0" bIns="0"/>
            <a:lstStyle/>
            <a:p>
              <a:pPr algn="ctr" eaLnBrk="0" hangingPunct="0">
                <a:buClr>
                  <a:srgbClr val="000000"/>
                </a:buClr>
              </a:pPr>
              <a:r>
                <a:rPr lang="en-US" altLang="zh-CN" sz="2000" b="1">
                  <a:latin typeface="黑体" pitchFamily="49" charset="-122"/>
                  <a:ea typeface="黑体" pitchFamily="49" charset="-122"/>
                </a:rPr>
                <a:t>&lt;</a:t>
              </a:r>
            </a:p>
            <a:p>
              <a:pPr algn="ctr" eaLnBrk="0" hangingPunct="0">
                <a:buClr>
                  <a:srgbClr val="000000"/>
                </a:buClr>
              </a:pPr>
              <a:r>
                <a:rPr lang="zh-CN" altLang="en-US" sz="2000" b="1">
                  <a:latin typeface="黑体" pitchFamily="49" charset="-122"/>
                  <a:ea typeface="黑体" pitchFamily="49" charset="-122"/>
                </a:rPr>
                <a:t>限长</a:t>
              </a:r>
            </a:p>
          </p:txBody>
        </p:sp>
        <p:sp>
          <p:nvSpPr>
            <p:cNvPr id="27672" name="直接连接符 26647"/>
            <p:cNvSpPr>
              <a:spLocks noChangeShapeType="1"/>
            </p:cNvSpPr>
            <p:nvPr/>
          </p:nvSpPr>
          <p:spPr bwMode="auto">
            <a:xfrm flipV="1">
              <a:off x="2405" y="2709"/>
              <a:ext cx="391" cy="2"/>
            </a:xfrm>
            <a:prstGeom prst="line">
              <a:avLst/>
            </a:prstGeom>
            <a:noFill/>
            <a:ln w="19050">
              <a:solidFill>
                <a:srgbClr val="000000"/>
              </a:solidFill>
              <a:round/>
              <a:headEnd/>
              <a:tailEnd type="triangle" w="med" len="med"/>
            </a:ln>
          </p:spPr>
          <p:txBody>
            <a:bodyPr/>
            <a:lstStyle/>
            <a:p>
              <a:endParaRPr lang="zh-CN" altLang="en-US"/>
            </a:p>
          </p:txBody>
        </p:sp>
        <p:sp>
          <p:nvSpPr>
            <p:cNvPr id="27673" name="直接连接符 26648"/>
            <p:cNvSpPr>
              <a:spLocks noChangeShapeType="1"/>
            </p:cNvSpPr>
            <p:nvPr/>
          </p:nvSpPr>
          <p:spPr bwMode="auto">
            <a:xfrm flipH="1">
              <a:off x="3530" y="1570"/>
              <a:ext cx="0" cy="911"/>
            </a:xfrm>
            <a:prstGeom prst="line">
              <a:avLst/>
            </a:prstGeom>
            <a:noFill/>
            <a:ln w="19050">
              <a:solidFill>
                <a:srgbClr val="000000"/>
              </a:solidFill>
              <a:round/>
              <a:headEnd/>
              <a:tailEnd/>
            </a:ln>
          </p:spPr>
          <p:txBody>
            <a:bodyPr/>
            <a:lstStyle/>
            <a:p>
              <a:endParaRPr lang="zh-CN" altLang="en-US"/>
            </a:p>
          </p:txBody>
        </p:sp>
        <p:sp>
          <p:nvSpPr>
            <p:cNvPr id="27674" name="直接连接符 26649"/>
            <p:cNvSpPr>
              <a:spLocks noChangeShapeType="1"/>
            </p:cNvSpPr>
            <p:nvPr/>
          </p:nvSpPr>
          <p:spPr bwMode="auto">
            <a:xfrm>
              <a:off x="3530" y="2481"/>
              <a:ext cx="245" cy="0"/>
            </a:xfrm>
            <a:prstGeom prst="line">
              <a:avLst/>
            </a:prstGeom>
            <a:noFill/>
            <a:ln w="19050">
              <a:solidFill>
                <a:srgbClr val="000000"/>
              </a:solidFill>
              <a:round/>
              <a:headEnd/>
              <a:tailEnd type="triangle" w="med" len="med"/>
            </a:ln>
          </p:spPr>
          <p:txBody>
            <a:bodyPr/>
            <a:lstStyle/>
            <a:p>
              <a:endParaRPr lang="zh-CN" altLang="en-US"/>
            </a:p>
          </p:txBody>
        </p:sp>
        <p:sp>
          <p:nvSpPr>
            <p:cNvPr id="27675" name="直接连接符 26650"/>
            <p:cNvSpPr>
              <a:spLocks noChangeShapeType="1"/>
            </p:cNvSpPr>
            <p:nvPr/>
          </p:nvSpPr>
          <p:spPr bwMode="auto">
            <a:xfrm>
              <a:off x="1916" y="3023"/>
              <a:ext cx="0" cy="342"/>
            </a:xfrm>
            <a:prstGeom prst="line">
              <a:avLst/>
            </a:prstGeom>
            <a:noFill/>
            <a:ln w="19050">
              <a:solidFill>
                <a:srgbClr val="000000"/>
              </a:solidFill>
              <a:round/>
              <a:headEnd/>
              <a:tailEnd type="triangle" w="med" len="med"/>
            </a:ln>
          </p:spPr>
          <p:txBody>
            <a:bodyPr/>
            <a:lstStyle/>
            <a:p>
              <a:endParaRPr lang="zh-CN" altLang="en-US"/>
            </a:p>
          </p:txBody>
        </p:sp>
        <p:sp>
          <p:nvSpPr>
            <p:cNvPr id="27676" name="文本框 26651"/>
            <p:cNvSpPr txBox="1">
              <a:spLocks noChangeArrowheads="1"/>
            </p:cNvSpPr>
            <p:nvPr/>
          </p:nvSpPr>
          <p:spPr bwMode="auto">
            <a:xfrm>
              <a:off x="1476" y="3440"/>
              <a:ext cx="880" cy="256"/>
            </a:xfrm>
            <a:prstGeom prst="rect">
              <a:avLst/>
            </a:prstGeom>
            <a:noFill/>
            <a:ln w="19050">
              <a:noFill/>
              <a:miter lim="800000"/>
              <a:headEnd/>
              <a:tailEnd/>
            </a:ln>
          </p:spPr>
          <p:txBody>
            <a:bodyPr lIns="0" tIns="0" rIns="0" bIns="0"/>
            <a:lstStyle/>
            <a:p>
              <a:pPr algn="ctr" eaLnBrk="0" hangingPunct="0">
                <a:buClr>
                  <a:srgbClr val="000000"/>
                </a:buClr>
              </a:pPr>
              <a:r>
                <a:rPr lang="zh-CN" altLang="en-US" sz="2000" b="1">
                  <a:latin typeface="黑体" pitchFamily="49" charset="-122"/>
                  <a:ea typeface="黑体" pitchFamily="49" charset="-122"/>
                </a:rPr>
                <a:t>越界中断</a:t>
              </a:r>
            </a:p>
          </p:txBody>
        </p:sp>
      </p:grpSp>
      <p:sp>
        <p:nvSpPr>
          <p:cNvPr id="27677"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588E91F1-6ED6-4A3E-8222-200B17A298F4}" type="slidenum">
              <a:rPr lang="zh-TW" altLang="en-US" sz="1400">
                <a:solidFill>
                  <a:schemeClr val="bg2"/>
                </a:solidFill>
                <a:ea typeface="PMingLiU" pitchFamily="18" charset="-120"/>
              </a:rPr>
              <a:pPr algn="r" eaLnBrk="0" hangingPunct="0">
                <a:spcBef>
                  <a:spcPct val="50000"/>
                </a:spcBef>
                <a:buClr>
                  <a:srgbClr val="000000"/>
                </a:buClr>
              </a:pPr>
              <a:t>31</a:t>
            </a:fld>
            <a:endParaRPr lang="en-US" altLang="zh-TW" sz="1400">
              <a:solidFill>
                <a:schemeClr val="bg2"/>
              </a:solidFill>
              <a:ea typeface="PMingLiU" pitchFamily="18" charset="-12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标题 27649"/>
          <p:cNvSpPr>
            <a:spLocks noGrp="1" noChangeArrowheads="1"/>
          </p:cNvSpPr>
          <p:nvPr>
            <p:ph type="title" idx="4294967295"/>
          </p:nvPr>
        </p:nvSpPr>
        <p:spPr>
          <a:xfrm>
            <a:off x="395288" y="260350"/>
            <a:ext cx="7796212" cy="857250"/>
          </a:xfrm>
        </p:spPr>
        <p:txBody>
          <a:bodyPr anchor="b"/>
          <a:lstStyle/>
          <a:p>
            <a:pPr algn="l"/>
            <a:r>
              <a:rPr lang="zh-CN" altLang="en-US" sz="3200" b="1">
                <a:solidFill>
                  <a:srgbClr val="800000"/>
                </a:solidFill>
              </a:rPr>
              <a:t>多对基址</a:t>
            </a:r>
            <a:r>
              <a:rPr lang="en-US" altLang="zh-CN" sz="3200" b="1">
                <a:solidFill>
                  <a:srgbClr val="800000"/>
                </a:solidFill>
              </a:rPr>
              <a:t>/</a:t>
            </a:r>
            <a:r>
              <a:rPr lang="zh-CN" altLang="en-US" sz="3200" b="1">
                <a:solidFill>
                  <a:srgbClr val="800000"/>
                </a:solidFill>
              </a:rPr>
              <a:t>限长寄存器</a:t>
            </a:r>
          </a:p>
        </p:txBody>
      </p:sp>
      <p:sp>
        <p:nvSpPr>
          <p:cNvPr id="28675" name="文本占位符 27650"/>
          <p:cNvSpPr>
            <a:spLocks noGrp="1" noChangeArrowheads="1"/>
          </p:cNvSpPr>
          <p:nvPr>
            <p:ph type="body" idx="4294967295"/>
          </p:nvPr>
        </p:nvSpPr>
        <p:spPr>
          <a:xfrm>
            <a:off x="838200" y="1295400"/>
            <a:ext cx="7620000" cy="5029200"/>
          </a:xfrm>
        </p:spPr>
        <p:txBody>
          <a:bodyPr/>
          <a:lstStyle/>
          <a:p>
            <a:pPr>
              <a:buFontTx/>
              <a:buNone/>
            </a:pPr>
            <a:r>
              <a:rPr lang="en-US" altLang="zh-CN">
                <a:latin typeface="华文新魏" pitchFamily="2" charset="-122"/>
                <a:ea typeface="华文新魏" pitchFamily="2" charset="-122"/>
              </a:rPr>
              <a:t>  </a:t>
            </a:r>
          </a:p>
        </p:txBody>
      </p:sp>
      <p:grpSp>
        <p:nvGrpSpPr>
          <p:cNvPr id="2" name="组合 27651"/>
          <p:cNvGrpSpPr>
            <a:grpSpLocks/>
          </p:cNvGrpSpPr>
          <p:nvPr/>
        </p:nvGrpSpPr>
        <p:grpSpPr bwMode="auto">
          <a:xfrm>
            <a:off x="539750" y="1268413"/>
            <a:ext cx="7993063" cy="5399087"/>
            <a:chOff x="1933" y="1908"/>
            <a:chExt cx="7200" cy="4368"/>
          </a:xfrm>
        </p:grpSpPr>
        <p:sp>
          <p:nvSpPr>
            <p:cNvPr id="28677" name="文本框 27652"/>
            <p:cNvSpPr txBox="1">
              <a:spLocks noChangeArrowheads="1"/>
            </p:cNvSpPr>
            <p:nvPr/>
          </p:nvSpPr>
          <p:spPr bwMode="auto">
            <a:xfrm>
              <a:off x="5912" y="5184"/>
              <a:ext cx="1705" cy="468"/>
            </a:xfrm>
            <a:prstGeom prst="rect">
              <a:avLst/>
            </a:prstGeom>
            <a:solidFill>
              <a:srgbClr val="FFFFFF"/>
            </a:solid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进程</a:t>
              </a:r>
              <a:r>
                <a:rPr lang="en-US" altLang="zh-CN" sz="2000" b="1">
                  <a:latin typeface="黑体" pitchFamily="49" charset="-122"/>
                  <a:ea typeface="黑体" pitchFamily="49" charset="-122"/>
                </a:rPr>
                <a:t>B</a:t>
              </a:r>
              <a:r>
                <a:rPr lang="zh-CN" altLang="en-US" sz="2000" b="1">
                  <a:latin typeface="黑体" pitchFamily="49" charset="-122"/>
                  <a:ea typeface="黑体" pitchFamily="49" charset="-122"/>
                </a:rPr>
                <a:t>虚</a:t>
              </a:r>
              <a:r>
                <a:rPr lang="en-US" altLang="zh-CN" sz="2000" b="1">
                  <a:latin typeface="黑体" pitchFamily="49" charset="-122"/>
                  <a:ea typeface="黑体" pitchFamily="49" charset="-122"/>
                </a:rPr>
                <a:t>CPU</a:t>
              </a:r>
            </a:p>
          </p:txBody>
        </p:sp>
        <p:sp>
          <p:nvSpPr>
            <p:cNvPr id="28678" name="文本框 27653"/>
            <p:cNvSpPr txBox="1">
              <a:spLocks noChangeArrowheads="1"/>
            </p:cNvSpPr>
            <p:nvPr/>
          </p:nvSpPr>
          <p:spPr bwMode="auto">
            <a:xfrm>
              <a:off x="6101" y="3312"/>
              <a:ext cx="1706" cy="468"/>
            </a:xfrm>
            <a:prstGeom prst="rect">
              <a:avLst/>
            </a:prstGeom>
            <a:solidFill>
              <a:srgbClr val="FFFFFF"/>
            </a:solid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进程</a:t>
              </a:r>
              <a:r>
                <a:rPr lang="en-US" altLang="zh-CN" sz="2000" b="1">
                  <a:latin typeface="黑体" pitchFamily="49" charset="-122"/>
                  <a:ea typeface="黑体" pitchFamily="49" charset="-122"/>
                </a:rPr>
                <a:t>A</a:t>
              </a:r>
              <a:r>
                <a:rPr lang="zh-CN" altLang="en-US" sz="2000" b="1">
                  <a:latin typeface="黑体" pitchFamily="49" charset="-122"/>
                  <a:ea typeface="黑体" pitchFamily="49" charset="-122"/>
                </a:rPr>
                <a:t>虚</a:t>
              </a:r>
              <a:r>
                <a:rPr lang="en-US" altLang="zh-CN" sz="2000" b="1">
                  <a:latin typeface="黑体" pitchFamily="49" charset="-122"/>
                  <a:ea typeface="黑体" pitchFamily="49" charset="-122"/>
                </a:rPr>
                <a:t>CPU</a:t>
              </a:r>
            </a:p>
          </p:txBody>
        </p:sp>
        <p:sp>
          <p:nvSpPr>
            <p:cNvPr id="28679" name="文本框 27654"/>
            <p:cNvSpPr txBox="1">
              <a:spLocks noChangeArrowheads="1"/>
            </p:cNvSpPr>
            <p:nvPr/>
          </p:nvSpPr>
          <p:spPr bwMode="auto">
            <a:xfrm>
              <a:off x="5154" y="3780"/>
              <a:ext cx="3790" cy="1404"/>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a:lstStyle/>
            <a:p>
              <a:pPr>
                <a:buClr>
                  <a:srgbClr val="000000"/>
                </a:buClr>
              </a:pPr>
              <a:endParaRPr lang="zh-CN" altLang="zh-CN" sz="2400" b="1">
                <a:latin typeface="黑体" pitchFamily="49" charset="-122"/>
                <a:ea typeface="黑体" pitchFamily="49" charset="-122"/>
              </a:endParaRPr>
            </a:p>
          </p:txBody>
        </p:sp>
        <p:sp>
          <p:nvSpPr>
            <p:cNvPr id="28680" name="文本框 27655"/>
            <p:cNvSpPr txBox="1">
              <a:spLocks noChangeArrowheads="1"/>
            </p:cNvSpPr>
            <p:nvPr/>
          </p:nvSpPr>
          <p:spPr bwMode="auto">
            <a:xfrm>
              <a:off x="5154" y="1908"/>
              <a:ext cx="3790" cy="1404"/>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a:lstStyle/>
            <a:p>
              <a:pPr>
                <a:buClr>
                  <a:srgbClr val="000000"/>
                </a:buClr>
              </a:pPr>
              <a:endParaRPr lang="zh-CN" altLang="zh-CN" sz="2800" b="1">
                <a:latin typeface="黑体" pitchFamily="49" charset="-122"/>
                <a:ea typeface="黑体" pitchFamily="49" charset="-122"/>
              </a:endParaRPr>
            </a:p>
          </p:txBody>
        </p:sp>
        <p:sp>
          <p:nvSpPr>
            <p:cNvPr id="28681" name="文本框 27656"/>
            <p:cNvSpPr txBox="1">
              <a:spLocks noChangeArrowheads="1"/>
            </p:cNvSpPr>
            <p:nvPr/>
          </p:nvSpPr>
          <p:spPr bwMode="auto">
            <a:xfrm>
              <a:off x="3449" y="2376"/>
              <a:ext cx="947" cy="1248"/>
            </a:xfrm>
            <a:prstGeom prst="rect">
              <a:avLst/>
            </a:prstGeom>
            <a:solidFill>
              <a:srgbClr val="FFFFFF"/>
            </a:solidFill>
            <a:ln w="9525">
              <a:solidFill>
                <a:srgbClr val="000000"/>
              </a:solidFill>
              <a:miter lim="800000"/>
              <a:headEnd/>
              <a:tailEnd/>
            </a:ln>
          </p:spPr>
          <p:txBody>
            <a:bodyPr/>
            <a:lstStyle/>
            <a:p>
              <a:pPr>
                <a:buClr>
                  <a:srgbClr val="000000"/>
                </a:buClr>
              </a:pPr>
              <a:endParaRPr lang="zh-CN" altLang="zh-CN" sz="2400" b="1">
                <a:latin typeface="黑体" pitchFamily="49" charset="-122"/>
                <a:ea typeface="黑体" pitchFamily="49" charset="-122"/>
              </a:endParaRPr>
            </a:p>
          </p:txBody>
        </p:sp>
        <p:sp>
          <p:nvSpPr>
            <p:cNvPr id="28682" name="文本框 27657"/>
            <p:cNvSpPr txBox="1">
              <a:spLocks noChangeArrowheads="1"/>
            </p:cNvSpPr>
            <p:nvPr/>
          </p:nvSpPr>
          <p:spPr bwMode="auto">
            <a:xfrm>
              <a:off x="3449" y="3624"/>
              <a:ext cx="947" cy="624"/>
            </a:xfrm>
            <a:prstGeom prst="rect">
              <a:avLst/>
            </a:prstGeom>
            <a:solidFill>
              <a:srgbClr val="CCFFFF"/>
            </a:solidFill>
            <a:ln w="9525">
              <a:solidFill>
                <a:srgbClr val="000000"/>
              </a:solidFill>
              <a:prstDash val="dash"/>
              <a:miter lim="800000"/>
              <a:headEnd/>
              <a:tailEnd/>
            </a:ln>
          </p:spPr>
          <p:txBody>
            <a:bodyPr/>
            <a:lstStyle/>
            <a:p>
              <a:pPr>
                <a:buClr>
                  <a:srgbClr val="000000"/>
                </a:buClr>
              </a:pPr>
              <a:endParaRPr lang="zh-CN" altLang="zh-CN" sz="2400" b="1">
                <a:latin typeface="黑体" pitchFamily="49" charset="-122"/>
                <a:ea typeface="黑体" pitchFamily="49" charset="-122"/>
              </a:endParaRPr>
            </a:p>
          </p:txBody>
        </p:sp>
        <p:sp>
          <p:nvSpPr>
            <p:cNvPr id="28683" name="文本框 27658"/>
            <p:cNvSpPr txBox="1">
              <a:spLocks noChangeArrowheads="1"/>
            </p:cNvSpPr>
            <p:nvPr/>
          </p:nvSpPr>
          <p:spPr bwMode="auto">
            <a:xfrm>
              <a:off x="3449" y="4248"/>
              <a:ext cx="947" cy="1248"/>
            </a:xfrm>
            <a:prstGeom prst="rect">
              <a:avLst/>
            </a:prstGeom>
            <a:solidFill>
              <a:srgbClr val="FFFFFF"/>
            </a:solidFill>
            <a:ln w="9525">
              <a:solidFill>
                <a:srgbClr val="000000"/>
              </a:solidFill>
              <a:miter lim="800000"/>
              <a:headEnd/>
              <a:tailEnd/>
            </a:ln>
          </p:spPr>
          <p:txBody>
            <a:bodyPr/>
            <a:lstStyle/>
            <a:p>
              <a:pPr>
                <a:buClr>
                  <a:srgbClr val="000000"/>
                </a:buClr>
              </a:pPr>
              <a:endParaRPr lang="zh-CN" altLang="zh-CN" sz="2400" b="1">
                <a:latin typeface="黑体" pitchFamily="49" charset="-122"/>
                <a:ea typeface="黑体" pitchFamily="49" charset="-122"/>
              </a:endParaRPr>
            </a:p>
          </p:txBody>
        </p:sp>
        <p:sp>
          <p:nvSpPr>
            <p:cNvPr id="28684" name="文本框 27659"/>
            <p:cNvSpPr txBox="1">
              <a:spLocks noChangeArrowheads="1"/>
            </p:cNvSpPr>
            <p:nvPr/>
          </p:nvSpPr>
          <p:spPr bwMode="auto">
            <a:xfrm>
              <a:off x="3259" y="5652"/>
              <a:ext cx="1327" cy="468"/>
            </a:xfrm>
            <a:prstGeom prst="rect">
              <a:avLst/>
            </a:prstGeom>
            <a:solidFill>
              <a:srgbClr val="FFFFFF"/>
            </a:solidFill>
            <a:ln w="9525">
              <a:noFill/>
              <a:miter lim="800000"/>
              <a:headEnd/>
              <a:tailEnd/>
            </a:ln>
          </p:spPr>
          <p:txBody>
            <a:bodyPr/>
            <a:lstStyle/>
            <a:p>
              <a:pPr algn="just">
                <a:buClr>
                  <a:srgbClr val="000000"/>
                </a:buClr>
              </a:pPr>
              <a:r>
                <a:rPr lang="zh-CN" altLang="en-US" sz="2000" b="1">
                  <a:latin typeface="黑体" pitchFamily="49" charset="-122"/>
                  <a:ea typeface="黑体" pitchFamily="49" charset="-122"/>
                </a:rPr>
                <a:t>物理主存</a:t>
              </a:r>
            </a:p>
          </p:txBody>
        </p:sp>
        <p:sp>
          <p:nvSpPr>
            <p:cNvPr id="28685" name="文本框 27660"/>
            <p:cNvSpPr txBox="1">
              <a:spLocks noChangeArrowheads="1"/>
            </p:cNvSpPr>
            <p:nvPr/>
          </p:nvSpPr>
          <p:spPr bwMode="auto">
            <a:xfrm>
              <a:off x="1933" y="2688"/>
              <a:ext cx="1326" cy="780"/>
            </a:xfrm>
            <a:prstGeom prst="rect">
              <a:avLst/>
            </a:prstGeom>
            <a:noFill/>
            <a:ln w="9525">
              <a:noFill/>
              <a:miter lim="800000"/>
              <a:headEnd/>
              <a:tailEnd/>
            </a:ln>
          </p:spPr>
          <p:txBody>
            <a:bodyPr/>
            <a:lstStyle/>
            <a:p>
              <a:pPr algn="just">
                <a:buClr>
                  <a:srgbClr val="000000"/>
                </a:buClr>
              </a:pPr>
              <a:r>
                <a:rPr lang="zh-CN" altLang="en-US" sz="2400" b="1">
                  <a:latin typeface="黑体" pitchFamily="49" charset="-122"/>
                  <a:ea typeface="黑体" pitchFamily="49" charset="-122"/>
                </a:rPr>
                <a:t>进程</a:t>
              </a:r>
              <a:r>
                <a:rPr lang="en-US" altLang="zh-CN" sz="2400" b="1">
                  <a:latin typeface="黑体" pitchFamily="49" charset="-122"/>
                  <a:ea typeface="黑体" pitchFamily="49" charset="-122"/>
                </a:rPr>
                <a:t>A</a:t>
              </a:r>
            </a:p>
            <a:p>
              <a:pPr algn="just">
                <a:buClr>
                  <a:srgbClr val="000000"/>
                </a:buClr>
              </a:pPr>
              <a:r>
                <a:rPr lang="zh-CN" altLang="en-US" sz="2400" b="1">
                  <a:latin typeface="黑体" pitchFamily="49" charset="-122"/>
                  <a:ea typeface="黑体" pitchFamily="49" charset="-122"/>
                </a:rPr>
                <a:t>私有空间</a:t>
              </a:r>
            </a:p>
          </p:txBody>
        </p:sp>
        <p:sp>
          <p:nvSpPr>
            <p:cNvPr id="28686" name="文本框 27661"/>
            <p:cNvSpPr txBox="1">
              <a:spLocks noChangeArrowheads="1"/>
            </p:cNvSpPr>
            <p:nvPr/>
          </p:nvSpPr>
          <p:spPr bwMode="auto">
            <a:xfrm>
              <a:off x="1933" y="4560"/>
              <a:ext cx="1326" cy="780"/>
            </a:xfrm>
            <a:prstGeom prst="rect">
              <a:avLst/>
            </a:prstGeom>
            <a:noFill/>
            <a:ln w="9525">
              <a:noFill/>
              <a:miter lim="800000"/>
              <a:headEnd/>
              <a:tailEnd/>
            </a:ln>
          </p:spPr>
          <p:txBody>
            <a:bodyPr/>
            <a:lstStyle/>
            <a:p>
              <a:pPr algn="just">
                <a:buClr>
                  <a:srgbClr val="000000"/>
                </a:buClr>
              </a:pPr>
              <a:r>
                <a:rPr lang="zh-CN" altLang="en-US" sz="2400" b="1">
                  <a:latin typeface="黑体" pitchFamily="49" charset="-122"/>
                  <a:ea typeface="黑体" pitchFamily="49" charset="-122"/>
                </a:rPr>
                <a:t>进程</a:t>
              </a:r>
              <a:r>
                <a:rPr lang="en-US" altLang="zh-CN" sz="2400" b="1">
                  <a:latin typeface="黑体" pitchFamily="49" charset="-122"/>
                  <a:ea typeface="黑体" pitchFamily="49" charset="-122"/>
                </a:rPr>
                <a:t>B</a:t>
              </a:r>
            </a:p>
            <a:p>
              <a:pPr algn="just">
                <a:buClr>
                  <a:srgbClr val="000000"/>
                </a:buClr>
              </a:pPr>
              <a:r>
                <a:rPr lang="zh-CN" altLang="en-US" sz="2400" b="1">
                  <a:latin typeface="黑体" pitchFamily="49" charset="-122"/>
                  <a:ea typeface="黑体" pitchFamily="49" charset="-122"/>
                </a:rPr>
                <a:t>私有空间</a:t>
              </a:r>
            </a:p>
          </p:txBody>
        </p:sp>
        <p:sp>
          <p:nvSpPr>
            <p:cNvPr id="28687" name="文本框 27662"/>
            <p:cNvSpPr txBox="1">
              <a:spLocks noChangeArrowheads="1"/>
            </p:cNvSpPr>
            <p:nvPr/>
          </p:nvSpPr>
          <p:spPr bwMode="auto">
            <a:xfrm>
              <a:off x="2122" y="3780"/>
              <a:ext cx="1137" cy="468"/>
            </a:xfrm>
            <a:prstGeom prst="rect">
              <a:avLst/>
            </a:prstGeom>
            <a:noFill/>
            <a:ln w="9525">
              <a:noFill/>
              <a:miter lim="800000"/>
              <a:headEnd/>
              <a:tailEnd/>
            </a:ln>
          </p:spPr>
          <p:txBody>
            <a:bodyPr/>
            <a:lstStyle/>
            <a:p>
              <a:pPr algn="just">
                <a:buClr>
                  <a:srgbClr val="000000"/>
                </a:buClr>
              </a:pPr>
              <a:r>
                <a:rPr lang="zh-CN" altLang="en-US" sz="2400" b="1">
                  <a:latin typeface="黑体" pitchFamily="49" charset="-122"/>
                  <a:ea typeface="黑体" pitchFamily="49" charset="-122"/>
                </a:rPr>
                <a:t>共享区</a:t>
              </a:r>
            </a:p>
          </p:txBody>
        </p:sp>
        <p:grpSp>
          <p:nvGrpSpPr>
            <p:cNvPr id="3" name="组合 27663"/>
            <p:cNvGrpSpPr>
              <a:grpSpLocks/>
            </p:cNvGrpSpPr>
            <p:nvPr/>
          </p:nvGrpSpPr>
          <p:grpSpPr bwMode="auto">
            <a:xfrm>
              <a:off x="5344" y="2064"/>
              <a:ext cx="3410" cy="1092"/>
              <a:chOff x="5893" y="2064"/>
              <a:chExt cx="3240" cy="1092"/>
            </a:xfrm>
          </p:grpSpPr>
          <p:grpSp>
            <p:nvGrpSpPr>
              <p:cNvPr id="4" name="组合 27664"/>
              <p:cNvGrpSpPr>
                <a:grpSpLocks/>
              </p:cNvGrpSpPr>
              <p:nvPr/>
            </p:nvGrpSpPr>
            <p:grpSpPr bwMode="auto">
              <a:xfrm>
                <a:off x="5893" y="2064"/>
                <a:ext cx="3240" cy="468"/>
                <a:chOff x="5893" y="2064"/>
                <a:chExt cx="3240" cy="468"/>
              </a:xfrm>
            </p:grpSpPr>
            <p:sp>
              <p:nvSpPr>
                <p:cNvPr id="28690" name="文本框 27665"/>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p>
                  <a:pPr algn="just">
                    <a:buClr>
                      <a:srgbClr val="000000"/>
                    </a:buClr>
                  </a:pPr>
                  <a:r>
                    <a:rPr lang="zh-CN" altLang="en-US" sz="2000" b="1">
                      <a:latin typeface="黑体" pitchFamily="49" charset="-122"/>
                      <a:ea typeface="黑体" pitchFamily="49" charset="-122"/>
                    </a:rPr>
                    <a:t>重定位寄存器</a:t>
                  </a:r>
                  <a:r>
                    <a:rPr lang="en-US" altLang="zh-CN" sz="2000" b="1">
                      <a:latin typeface="黑体" pitchFamily="49" charset="-122"/>
                      <a:ea typeface="黑体" pitchFamily="49" charset="-122"/>
                    </a:rPr>
                    <a:t>1</a:t>
                  </a:r>
                </a:p>
              </p:txBody>
            </p:sp>
            <p:sp>
              <p:nvSpPr>
                <p:cNvPr id="28691" name="文本框 27666"/>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p>
                  <a:pPr algn="just">
                    <a:buClr>
                      <a:srgbClr val="000000"/>
                    </a:buClr>
                  </a:pPr>
                  <a:r>
                    <a:rPr lang="zh-CN" altLang="en-US" sz="2000" b="1">
                      <a:latin typeface="黑体" pitchFamily="49" charset="-122"/>
                      <a:ea typeface="黑体" pitchFamily="49" charset="-122"/>
                    </a:rPr>
                    <a:t>限长寄存器</a:t>
                  </a:r>
                  <a:r>
                    <a:rPr lang="en-US" altLang="zh-CN" sz="2000" b="1">
                      <a:latin typeface="黑体" pitchFamily="49" charset="-122"/>
                      <a:ea typeface="黑体" pitchFamily="49" charset="-122"/>
                    </a:rPr>
                    <a:t>1</a:t>
                  </a:r>
                </a:p>
              </p:txBody>
            </p:sp>
          </p:grpSp>
          <p:grpSp>
            <p:nvGrpSpPr>
              <p:cNvPr id="5" name="组合 27667"/>
              <p:cNvGrpSpPr>
                <a:grpSpLocks/>
              </p:cNvGrpSpPr>
              <p:nvPr/>
            </p:nvGrpSpPr>
            <p:grpSpPr bwMode="auto">
              <a:xfrm>
                <a:off x="5893" y="2688"/>
                <a:ext cx="3240" cy="468"/>
                <a:chOff x="5893" y="2064"/>
                <a:chExt cx="3240" cy="468"/>
              </a:xfrm>
            </p:grpSpPr>
            <p:sp>
              <p:nvSpPr>
                <p:cNvPr id="28693" name="文本框 27668"/>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p>
                  <a:pPr algn="just">
                    <a:buClr>
                      <a:srgbClr val="000000"/>
                    </a:buClr>
                  </a:pPr>
                  <a:r>
                    <a:rPr lang="zh-CN" altLang="en-US" sz="2000" b="1">
                      <a:latin typeface="黑体" pitchFamily="49" charset="-122"/>
                      <a:ea typeface="黑体" pitchFamily="49" charset="-122"/>
                    </a:rPr>
                    <a:t>重定位寄存器</a:t>
                  </a:r>
                  <a:r>
                    <a:rPr lang="en-US" altLang="zh-CN" sz="2000" b="1">
                      <a:latin typeface="黑体" pitchFamily="49" charset="-122"/>
                      <a:ea typeface="黑体" pitchFamily="49" charset="-122"/>
                    </a:rPr>
                    <a:t>2</a:t>
                  </a:r>
                </a:p>
              </p:txBody>
            </p:sp>
            <p:sp>
              <p:nvSpPr>
                <p:cNvPr id="28694" name="文本框 27669"/>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p>
                  <a:pPr algn="just">
                    <a:buClr>
                      <a:srgbClr val="000000"/>
                    </a:buClr>
                  </a:pPr>
                  <a:r>
                    <a:rPr lang="zh-CN" altLang="en-US" sz="2000" b="1">
                      <a:latin typeface="黑体" pitchFamily="49" charset="-122"/>
                      <a:ea typeface="黑体" pitchFamily="49" charset="-122"/>
                    </a:rPr>
                    <a:t>限长寄存器</a:t>
                  </a:r>
                  <a:r>
                    <a:rPr lang="en-US" altLang="zh-CN" sz="2000" b="1">
                      <a:latin typeface="黑体" pitchFamily="49" charset="-122"/>
                      <a:ea typeface="黑体" pitchFamily="49" charset="-122"/>
                    </a:rPr>
                    <a:t>2</a:t>
                  </a:r>
                </a:p>
              </p:txBody>
            </p:sp>
          </p:grpSp>
        </p:grpSp>
        <p:grpSp>
          <p:nvGrpSpPr>
            <p:cNvPr id="6" name="组合 27670"/>
            <p:cNvGrpSpPr>
              <a:grpSpLocks/>
            </p:cNvGrpSpPr>
            <p:nvPr/>
          </p:nvGrpSpPr>
          <p:grpSpPr bwMode="auto">
            <a:xfrm>
              <a:off x="5344" y="3936"/>
              <a:ext cx="3410" cy="1092"/>
              <a:chOff x="5893" y="2064"/>
              <a:chExt cx="3240" cy="1092"/>
            </a:xfrm>
          </p:grpSpPr>
          <p:grpSp>
            <p:nvGrpSpPr>
              <p:cNvPr id="7" name="组合 27671"/>
              <p:cNvGrpSpPr>
                <a:grpSpLocks/>
              </p:cNvGrpSpPr>
              <p:nvPr/>
            </p:nvGrpSpPr>
            <p:grpSpPr bwMode="auto">
              <a:xfrm>
                <a:off x="5893" y="2064"/>
                <a:ext cx="3240" cy="468"/>
                <a:chOff x="5893" y="2064"/>
                <a:chExt cx="3240" cy="468"/>
              </a:xfrm>
            </p:grpSpPr>
            <p:sp>
              <p:nvSpPr>
                <p:cNvPr id="28697" name="文本框 27672"/>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p>
                  <a:pPr algn="just">
                    <a:buClr>
                      <a:srgbClr val="000000"/>
                    </a:buClr>
                  </a:pPr>
                  <a:r>
                    <a:rPr lang="zh-CN" altLang="en-US" b="1">
                      <a:latin typeface="黑体" pitchFamily="49" charset="-122"/>
                      <a:ea typeface="黑体" pitchFamily="49" charset="-122"/>
                    </a:rPr>
                    <a:t>重定位寄存器</a:t>
                  </a:r>
                  <a:r>
                    <a:rPr lang="en-US" altLang="zh-CN" b="1">
                      <a:latin typeface="黑体" pitchFamily="49" charset="-122"/>
                      <a:ea typeface="黑体" pitchFamily="49" charset="-122"/>
                    </a:rPr>
                    <a:t>1</a:t>
                  </a:r>
                </a:p>
              </p:txBody>
            </p:sp>
            <p:sp>
              <p:nvSpPr>
                <p:cNvPr id="28698" name="文本框 27673"/>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p>
                  <a:pPr algn="just">
                    <a:buClr>
                      <a:srgbClr val="000000"/>
                    </a:buClr>
                  </a:pPr>
                  <a:r>
                    <a:rPr lang="zh-CN" altLang="en-US" b="1">
                      <a:latin typeface="黑体" pitchFamily="49" charset="-122"/>
                      <a:ea typeface="黑体" pitchFamily="49" charset="-122"/>
                    </a:rPr>
                    <a:t>限长寄存器</a:t>
                  </a:r>
                  <a:r>
                    <a:rPr lang="en-US" altLang="zh-CN" b="1">
                      <a:latin typeface="黑体" pitchFamily="49" charset="-122"/>
                      <a:ea typeface="黑体" pitchFamily="49" charset="-122"/>
                    </a:rPr>
                    <a:t>1</a:t>
                  </a:r>
                </a:p>
              </p:txBody>
            </p:sp>
          </p:grpSp>
          <p:grpSp>
            <p:nvGrpSpPr>
              <p:cNvPr id="8" name="组合 27674"/>
              <p:cNvGrpSpPr>
                <a:grpSpLocks/>
              </p:cNvGrpSpPr>
              <p:nvPr/>
            </p:nvGrpSpPr>
            <p:grpSpPr bwMode="auto">
              <a:xfrm>
                <a:off x="5893" y="2688"/>
                <a:ext cx="3240" cy="468"/>
                <a:chOff x="5893" y="2064"/>
                <a:chExt cx="3240" cy="468"/>
              </a:xfrm>
            </p:grpSpPr>
            <p:sp>
              <p:nvSpPr>
                <p:cNvPr id="28700" name="文本框 27675"/>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p>
                  <a:pPr algn="just">
                    <a:buClr>
                      <a:srgbClr val="000000"/>
                    </a:buClr>
                  </a:pPr>
                  <a:r>
                    <a:rPr lang="zh-CN" altLang="en-US" b="1">
                      <a:latin typeface="黑体" pitchFamily="49" charset="-122"/>
                      <a:ea typeface="黑体" pitchFamily="49" charset="-122"/>
                    </a:rPr>
                    <a:t>重定位寄存器</a:t>
                  </a:r>
                  <a:r>
                    <a:rPr lang="en-US" altLang="zh-CN" b="1">
                      <a:latin typeface="黑体" pitchFamily="49" charset="-122"/>
                      <a:ea typeface="黑体" pitchFamily="49" charset="-122"/>
                    </a:rPr>
                    <a:t>2</a:t>
                  </a:r>
                </a:p>
              </p:txBody>
            </p:sp>
            <p:sp>
              <p:nvSpPr>
                <p:cNvPr id="28701" name="文本框 27676"/>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p>
                  <a:pPr algn="just">
                    <a:buClr>
                      <a:srgbClr val="000000"/>
                    </a:buClr>
                  </a:pPr>
                  <a:r>
                    <a:rPr lang="zh-CN" altLang="en-US" b="1">
                      <a:latin typeface="黑体" pitchFamily="49" charset="-122"/>
                      <a:ea typeface="黑体" pitchFamily="49" charset="-122"/>
                    </a:rPr>
                    <a:t>限长寄存器</a:t>
                  </a:r>
                  <a:r>
                    <a:rPr lang="en-US" altLang="zh-CN" b="1">
                      <a:latin typeface="黑体" pitchFamily="49" charset="-122"/>
                      <a:ea typeface="黑体" pitchFamily="49" charset="-122"/>
                    </a:rPr>
                    <a:t>2</a:t>
                  </a:r>
                </a:p>
              </p:txBody>
            </p:sp>
          </p:grpSp>
        </p:grpSp>
        <p:sp>
          <p:nvSpPr>
            <p:cNvPr id="28702" name="直接连接符 27677"/>
            <p:cNvSpPr>
              <a:spLocks noChangeShapeType="1"/>
            </p:cNvSpPr>
            <p:nvPr/>
          </p:nvSpPr>
          <p:spPr bwMode="auto">
            <a:xfrm flipH="1">
              <a:off x="4396" y="2376"/>
              <a:ext cx="948" cy="0"/>
            </a:xfrm>
            <a:prstGeom prst="line">
              <a:avLst/>
            </a:prstGeom>
            <a:noFill/>
            <a:ln w="9525">
              <a:solidFill>
                <a:srgbClr val="000000"/>
              </a:solidFill>
              <a:round/>
              <a:headEnd/>
              <a:tailEnd type="triangle" w="med" len="med"/>
            </a:ln>
          </p:spPr>
          <p:txBody>
            <a:bodyPr/>
            <a:lstStyle/>
            <a:p>
              <a:endParaRPr lang="zh-CN" altLang="en-US"/>
            </a:p>
          </p:txBody>
        </p:sp>
        <p:sp>
          <p:nvSpPr>
            <p:cNvPr id="28703" name="直接连接符 27678"/>
            <p:cNvSpPr>
              <a:spLocks noChangeShapeType="1"/>
            </p:cNvSpPr>
            <p:nvPr/>
          </p:nvSpPr>
          <p:spPr bwMode="auto">
            <a:xfrm flipH="1">
              <a:off x="4396" y="4248"/>
              <a:ext cx="948" cy="0"/>
            </a:xfrm>
            <a:prstGeom prst="line">
              <a:avLst/>
            </a:prstGeom>
            <a:noFill/>
            <a:ln w="9525">
              <a:solidFill>
                <a:srgbClr val="000000"/>
              </a:solidFill>
              <a:round/>
              <a:headEnd/>
              <a:tailEnd type="triangle" w="med" len="med"/>
            </a:ln>
          </p:spPr>
          <p:txBody>
            <a:bodyPr/>
            <a:lstStyle/>
            <a:p>
              <a:endParaRPr lang="zh-CN" altLang="en-US"/>
            </a:p>
          </p:txBody>
        </p:sp>
        <p:sp>
          <p:nvSpPr>
            <p:cNvPr id="28704" name="直接连接符 27679"/>
            <p:cNvSpPr>
              <a:spLocks noChangeShapeType="1"/>
            </p:cNvSpPr>
            <p:nvPr/>
          </p:nvSpPr>
          <p:spPr bwMode="auto">
            <a:xfrm flipH="1">
              <a:off x="4396" y="2844"/>
              <a:ext cx="948" cy="780"/>
            </a:xfrm>
            <a:prstGeom prst="line">
              <a:avLst/>
            </a:prstGeom>
            <a:noFill/>
            <a:ln w="9525">
              <a:solidFill>
                <a:srgbClr val="000000"/>
              </a:solidFill>
              <a:round/>
              <a:headEnd/>
              <a:tailEnd type="triangle" w="med" len="med"/>
            </a:ln>
          </p:spPr>
          <p:txBody>
            <a:bodyPr/>
            <a:lstStyle/>
            <a:p>
              <a:endParaRPr lang="zh-CN" altLang="en-US"/>
            </a:p>
          </p:txBody>
        </p:sp>
        <p:sp>
          <p:nvSpPr>
            <p:cNvPr id="28705" name="直接连接符 27680"/>
            <p:cNvSpPr>
              <a:spLocks noChangeShapeType="1"/>
            </p:cNvSpPr>
            <p:nvPr/>
          </p:nvSpPr>
          <p:spPr bwMode="auto">
            <a:xfrm flipH="1" flipV="1">
              <a:off x="4396" y="3624"/>
              <a:ext cx="948" cy="1248"/>
            </a:xfrm>
            <a:prstGeom prst="line">
              <a:avLst/>
            </a:prstGeom>
            <a:noFill/>
            <a:ln w="9525">
              <a:solidFill>
                <a:srgbClr val="000000"/>
              </a:solidFill>
              <a:round/>
              <a:headEnd/>
              <a:tailEnd type="triangle" w="med" len="med"/>
            </a:ln>
          </p:spPr>
          <p:txBody>
            <a:bodyPr/>
            <a:lstStyle/>
            <a:p>
              <a:endParaRPr lang="zh-CN" altLang="en-US"/>
            </a:p>
          </p:txBody>
        </p:sp>
        <p:sp>
          <p:nvSpPr>
            <p:cNvPr id="28706" name="文本框 27681"/>
            <p:cNvSpPr txBox="1">
              <a:spLocks noChangeArrowheads="1"/>
            </p:cNvSpPr>
            <p:nvPr/>
          </p:nvSpPr>
          <p:spPr bwMode="auto">
            <a:xfrm>
              <a:off x="4775" y="5808"/>
              <a:ext cx="4358" cy="468"/>
            </a:xfrm>
            <a:prstGeom prst="rect">
              <a:avLst/>
            </a:prstGeom>
            <a:solidFill>
              <a:srgbClr val="FFFFFF"/>
            </a:solidFill>
            <a:ln w="9525">
              <a:noFill/>
              <a:miter lim="800000"/>
              <a:headEnd/>
              <a:tailEnd/>
            </a:ln>
          </p:spPr>
          <p:txBody>
            <a:bodyPr/>
            <a:lstStyle/>
            <a:p>
              <a:pPr algn="just">
                <a:buClr>
                  <a:srgbClr val="000000"/>
                </a:buClr>
              </a:pPr>
              <a:r>
                <a:rPr lang="en-US" altLang="zh-CN" sz="2000" b="1">
                  <a:solidFill>
                    <a:srgbClr val="A50021"/>
                  </a:solidFill>
                  <a:latin typeface="黑体" pitchFamily="49" charset="-122"/>
                  <a:ea typeface="黑体" pitchFamily="49" charset="-122"/>
                </a:rPr>
                <a:t> </a:t>
              </a:r>
              <a:r>
                <a:rPr lang="zh-CN" altLang="en-US" sz="2400" b="1">
                  <a:solidFill>
                    <a:srgbClr val="A50021"/>
                  </a:solidFill>
                  <a:latin typeface="黑体" pitchFamily="49" charset="-122"/>
                  <a:ea typeface="黑体" pitchFamily="49" charset="-122"/>
                </a:rPr>
                <a:t>多对重定位寄存器支持主存共享</a:t>
              </a:r>
            </a:p>
          </p:txBody>
        </p:sp>
      </p:grpSp>
      <p:sp>
        <p:nvSpPr>
          <p:cNvPr id="28707"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67383DE8-221C-46AA-955C-BBD9F8AAB342}" type="slidenum">
              <a:rPr lang="zh-TW" altLang="en-US" sz="1400">
                <a:solidFill>
                  <a:schemeClr val="bg2"/>
                </a:solidFill>
                <a:ea typeface="PMingLiU" pitchFamily="18" charset="-120"/>
              </a:rPr>
              <a:pPr algn="r" eaLnBrk="0" hangingPunct="0">
                <a:spcBef>
                  <a:spcPct val="50000"/>
                </a:spcBef>
                <a:buClr>
                  <a:srgbClr val="000000"/>
                </a:buClr>
              </a:pPr>
              <a:t>32</a:t>
            </a:fld>
            <a:endParaRPr lang="en-US" altLang="zh-TW" sz="1400">
              <a:solidFill>
                <a:schemeClr val="bg2"/>
              </a:solidFill>
              <a:ea typeface="PMingLiU" pitchFamily="18" charset="-12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标题 34817"/>
          <p:cNvSpPr>
            <a:spLocks noGrp="1" noChangeArrowheads="1"/>
          </p:cNvSpPr>
          <p:nvPr>
            <p:ph type="title" idx="4294967295"/>
          </p:nvPr>
        </p:nvSpPr>
        <p:spPr>
          <a:xfrm>
            <a:off x="508000" y="560388"/>
            <a:ext cx="7796213" cy="857250"/>
          </a:xfrm>
        </p:spPr>
        <p:txBody>
          <a:bodyPr anchor="b"/>
          <a:lstStyle/>
          <a:p>
            <a:pPr algn="l"/>
            <a:r>
              <a:rPr lang="zh-CN" altLang="en-US" sz="3200" b="1">
                <a:solidFill>
                  <a:srgbClr val="0000FF"/>
                </a:solidFill>
              </a:rPr>
              <a:t>三、内存不足的存储管理</a:t>
            </a:r>
          </a:p>
        </p:txBody>
      </p:sp>
      <p:sp>
        <p:nvSpPr>
          <p:cNvPr id="166915" name="文本占位符 34818"/>
          <p:cNvSpPr>
            <a:spLocks noGrp="1" noChangeArrowheads="1"/>
          </p:cNvSpPr>
          <p:nvPr>
            <p:ph type="body" idx="4294967295"/>
          </p:nvPr>
        </p:nvSpPr>
        <p:spPr>
          <a:xfrm>
            <a:off x="81756" y="1435623"/>
            <a:ext cx="8921750" cy="1014759"/>
          </a:xfrm>
        </p:spPr>
        <p:txBody>
          <a:bodyPr/>
          <a:lstStyle/>
          <a:p>
            <a:pPr lvl="1"/>
            <a:r>
              <a:rPr lang="zh-CN" altLang="en-US" b="1" dirty="0"/>
              <a:t>在可变分区算法中，随着进程不断的装入和撤销，导致主存中常常出现分散的小空闲区，称为</a:t>
            </a:r>
            <a:r>
              <a:rPr lang="zh-CN" altLang="en-US" b="1" dirty="0">
                <a:solidFill>
                  <a:srgbClr val="A50021"/>
                </a:solidFill>
              </a:rPr>
              <a:t>碎片</a:t>
            </a:r>
            <a:r>
              <a:rPr lang="zh-CN" altLang="en-US" b="1" dirty="0"/>
              <a:t>。</a:t>
            </a:r>
          </a:p>
          <a:p>
            <a:endParaRPr lang="en-US" altLang="zh-CN" dirty="0"/>
          </a:p>
        </p:txBody>
      </p:sp>
      <p:sp>
        <p:nvSpPr>
          <p:cNvPr id="166916"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844BA2C3-147D-485C-9FCC-62F0E88B2890}" type="slidenum">
              <a:rPr lang="zh-TW" altLang="en-US" sz="1400">
                <a:solidFill>
                  <a:schemeClr val="bg2"/>
                </a:solidFill>
                <a:ea typeface="PMingLiU" pitchFamily="18" charset="-120"/>
              </a:rPr>
              <a:pPr algn="r" eaLnBrk="0" hangingPunct="0">
                <a:spcBef>
                  <a:spcPct val="50000"/>
                </a:spcBef>
                <a:buClr>
                  <a:srgbClr val="000000"/>
                </a:buClr>
              </a:pPr>
              <a:t>33</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2" name="文本占位符 175106">
            <a:extLst>
              <a:ext uri="{FF2B5EF4-FFF2-40B4-BE49-F238E27FC236}">
                <a16:creationId xmlns:a16="http://schemas.microsoft.com/office/drawing/2014/main" id="{8B25C3A3-D65F-B3BD-9646-1E0486187316}"/>
              </a:ext>
            </a:extLst>
          </p:cNvPr>
          <p:cNvSpPr txBox="1">
            <a:spLocks noChangeArrowheads="1"/>
          </p:cNvSpPr>
          <p:nvPr/>
        </p:nvSpPr>
        <p:spPr>
          <a:xfrm>
            <a:off x="474364" y="2553395"/>
            <a:ext cx="8447385" cy="3861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0"/>
              </a:spcBef>
            </a:pPr>
            <a:r>
              <a:rPr lang="zh-CN" altLang="en-US" sz="2800" b="1" dirty="0">
                <a:solidFill>
                  <a:srgbClr val="C00000"/>
                </a:solidFill>
              </a:rPr>
              <a:t>外部碎片：</a:t>
            </a:r>
            <a:r>
              <a:rPr lang="zh-CN" altLang="en-US" sz="2800" b="1" dirty="0"/>
              <a:t>存在分区外，所有内存之和可以满足请求，但不连续</a:t>
            </a:r>
          </a:p>
          <a:p>
            <a:pPr>
              <a:spcBef>
                <a:spcPct val="50000"/>
              </a:spcBef>
            </a:pPr>
            <a:r>
              <a:rPr lang="zh-CN" altLang="en-US" sz="2800" b="1" dirty="0">
                <a:solidFill>
                  <a:srgbClr val="C00000"/>
                </a:solidFill>
              </a:rPr>
              <a:t>内部碎片：</a:t>
            </a:r>
            <a:r>
              <a:rPr lang="zh-CN" altLang="en-US" sz="2800" b="1" dirty="0"/>
              <a:t>存在分区内，但已不能满足任何请求</a:t>
            </a:r>
          </a:p>
          <a:p>
            <a:pPr>
              <a:spcBef>
                <a:spcPct val="50000"/>
              </a:spcBef>
            </a:pPr>
            <a:endParaRPr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ox(in)">
                                      <p:cBhvr>
                                        <p:cTn id="7" dur="500"/>
                                        <p:tgtEl>
                                          <p:spTgt spid="166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9" name="文本占位符 34818"/>
          <p:cNvSpPr>
            <a:spLocks noGrp="1" noChangeArrowheads="1"/>
          </p:cNvSpPr>
          <p:nvPr>
            <p:ph type="body" idx="4294967295"/>
          </p:nvPr>
        </p:nvSpPr>
        <p:spPr>
          <a:xfrm>
            <a:off x="200819" y="3585497"/>
            <a:ext cx="8742362" cy="2709888"/>
          </a:xfrm>
        </p:spPr>
        <p:txBody>
          <a:bodyPr/>
          <a:lstStyle/>
          <a:p>
            <a:r>
              <a:rPr lang="zh-CN" altLang="en-US" b="1" dirty="0"/>
              <a:t>移动时机</a:t>
            </a:r>
          </a:p>
          <a:p>
            <a:pPr lvl="1"/>
            <a:r>
              <a:rPr lang="zh-CN" altLang="en-US" b="1" dirty="0"/>
              <a:t>进程撤销之后释放分区时，如果它不与空闲区邻接，立即实施移动。</a:t>
            </a:r>
          </a:p>
          <a:p>
            <a:pPr lvl="1"/>
            <a:r>
              <a:rPr lang="zh-CN" altLang="en-US" b="1" dirty="0"/>
              <a:t>进程装入分区时，若空闲区总和够用，但没有一个空闲区能容纳此进程时实施移动。</a:t>
            </a:r>
          </a:p>
        </p:txBody>
      </p:sp>
      <p:sp>
        <p:nvSpPr>
          <p:cNvPr id="173060"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6068FDBD-C91B-4DAF-8034-E472D3D467ED}" type="slidenum">
              <a:rPr lang="zh-TW" altLang="en-US" sz="1400">
                <a:solidFill>
                  <a:schemeClr val="bg2"/>
                </a:solidFill>
                <a:ea typeface="PMingLiU" pitchFamily="18" charset="-120"/>
              </a:rPr>
              <a:pPr algn="r" eaLnBrk="0" hangingPunct="0">
                <a:spcBef>
                  <a:spcPct val="50000"/>
                </a:spcBef>
                <a:buClr>
                  <a:srgbClr val="000000"/>
                </a:buClr>
              </a:pPr>
              <a:t>34</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2" name="标题 34817">
            <a:extLst>
              <a:ext uri="{FF2B5EF4-FFF2-40B4-BE49-F238E27FC236}">
                <a16:creationId xmlns:a16="http://schemas.microsoft.com/office/drawing/2014/main" id="{BF1DF125-F6CB-963A-C60D-62239998147A}"/>
              </a:ext>
            </a:extLst>
          </p:cNvPr>
          <p:cNvSpPr>
            <a:spLocks noChangeArrowheads="1"/>
          </p:cNvSpPr>
          <p:nvPr/>
        </p:nvSpPr>
        <p:spPr bwMode="auto">
          <a:xfrm>
            <a:off x="467544" y="928805"/>
            <a:ext cx="8280920" cy="2428186"/>
          </a:xfrm>
          <a:prstGeom prst="rect">
            <a:avLst/>
          </a:prstGeom>
          <a:noFill/>
          <a:ln w="9525">
            <a:noFill/>
            <a:miter lim="800000"/>
            <a:headEnd/>
            <a:tailEnd/>
          </a:ln>
          <a:effectLst/>
        </p:spPr>
        <p:txBody>
          <a:bodyPr anchor="b"/>
          <a:lstStyle/>
          <a:p>
            <a:r>
              <a:rPr lang="en-US" altLang="zh-CN" sz="2800" b="1" dirty="0">
                <a:solidFill>
                  <a:srgbClr val="800000"/>
                </a:solidFill>
              </a:rPr>
              <a:t>1.</a:t>
            </a:r>
            <a:r>
              <a:rPr lang="zh-CN" altLang="en-US" sz="2800" b="1" dirty="0">
                <a:solidFill>
                  <a:srgbClr val="800000"/>
                </a:solidFill>
              </a:rPr>
              <a:t>移动技术</a:t>
            </a:r>
            <a:r>
              <a:rPr lang="en-US" altLang="zh-CN" sz="2800" b="1" dirty="0">
                <a:solidFill>
                  <a:srgbClr val="800000"/>
                </a:solidFill>
                <a:sym typeface="Wingdings" panose="05000000000000000000" pitchFamily="2" charset="2"/>
              </a:rPr>
              <a:t>(</a:t>
            </a:r>
            <a:r>
              <a:rPr lang="zh-CN" altLang="en-US" sz="2800" b="1" dirty="0"/>
              <a:t>紧凑</a:t>
            </a:r>
            <a:r>
              <a:rPr lang="en-US" altLang="zh-CN" sz="2800" b="1" dirty="0"/>
              <a:t>compaction</a:t>
            </a:r>
            <a:r>
              <a:rPr lang="zh-CN" altLang="en-US" sz="2800" b="1" dirty="0"/>
              <a:t>：移动内存内容，以便所有空闲空间合并成一整块</a:t>
            </a:r>
            <a:r>
              <a:rPr lang="en-US" altLang="zh-CN" sz="2800" b="1" dirty="0">
                <a:solidFill>
                  <a:srgbClr val="800000"/>
                </a:solidFill>
                <a:sym typeface="Wingdings" panose="05000000000000000000" pitchFamily="2" charset="2"/>
              </a:rPr>
              <a:t>)</a:t>
            </a:r>
            <a:r>
              <a:rPr lang="zh-CN" altLang="en-US" sz="2800" b="1" dirty="0">
                <a:solidFill>
                  <a:srgbClr val="800000"/>
                </a:solidFill>
                <a:sym typeface="Wingdings" panose="05000000000000000000" pitchFamily="2" charset="2"/>
              </a:rPr>
              <a:t>：</a:t>
            </a:r>
            <a:r>
              <a:rPr lang="zh-CN" altLang="en-US" sz="2800" b="1" dirty="0"/>
              <a:t>当在未分配区中找不到足够大的空闲区来装入新进程时，可采用移动技术，将分散的空闲空闲区汇集成片。</a:t>
            </a:r>
          </a:p>
          <a:p>
            <a:endParaRPr lang="zh-CN" altLang="en-US" sz="2800" b="1" dirty="0">
              <a:solidFill>
                <a:srgbClr val="800000"/>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文本占位符 33794"/>
          <p:cNvSpPr>
            <a:spLocks noGrp="1" noChangeArrowheads="1"/>
          </p:cNvSpPr>
          <p:nvPr>
            <p:ph type="body" idx="4294967295"/>
          </p:nvPr>
        </p:nvSpPr>
        <p:spPr>
          <a:xfrm>
            <a:off x="468313" y="908050"/>
            <a:ext cx="7918450" cy="4251325"/>
          </a:xfrm>
        </p:spPr>
        <p:txBody>
          <a:bodyPr/>
          <a:lstStyle/>
          <a:p>
            <a:pPr>
              <a:buFontTx/>
              <a:buNone/>
            </a:pPr>
            <a:r>
              <a:rPr lang="en-US" altLang="zh-CN">
                <a:latin typeface="华文新魏" pitchFamily="2" charset="-122"/>
                <a:ea typeface="华文新魏" pitchFamily="2" charset="-122"/>
              </a:rPr>
              <a:t> </a:t>
            </a:r>
          </a:p>
        </p:txBody>
      </p:sp>
      <p:grpSp>
        <p:nvGrpSpPr>
          <p:cNvPr id="2" name="组合 33796"/>
          <p:cNvGrpSpPr>
            <a:grpSpLocks/>
          </p:cNvGrpSpPr>
          <p:nvPr/>
        </p:nvGrpSpPr>
        <p:grpSpPr bwMode="auto">
          <a:xfrm>
            <a:off x="684213" y="1052513"/>
            <a:ext cx="1539875" cy="3851275"/>
            <a:chOff x="3261" y="10602"/>
            <a:chExt cx="960" cy="2282"/>
          </a:xfrm>
        </p:grpSpPr>
        <p:sp>
          <p:nvSpPr>
            <p:cNvPr id="174085" name="文本框 33797"/>
            <p:cNvSpPr txBox="1">
              <a:spLocks noChangeArrowheads="1"/>
            </p:cNvSpPr>
            <p:nvPr/>
          </p:nvSpPr>
          <p:spPr bwMode="auto">
            <a:xfrm>
              <a:off x="3261" y="10602"/>
              <a:ext cx="960" cy="326"/>
            </a:xfrm>
            <a:prstGeom prst="rect">
              <a:avLst/>
            </a:prstGeom>
            <a:solidFill>
              <a:srgbClr val="FFCC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操作系统</a:t>
              </a:r>
            </a:p>
          </p:txBody>
        </p:sp>
        <p:sp>
          <p:nvSpPr>
            <p:cNvPr id="174086" name="文本框 33798"/>
            <p:cNvSpPr txBox="1">
              <a:spLocks noChangeArrowheads="1"/>
            </p:cNvSpPr>
            <p:nvPr/>
          </p:nvSpPr>
          <p:spPr bwMode="auto">
            <a:xfrm>
              <a:off x="3261" y="10928"/>
              <a:ext cx="960" cy="326"/>
            </a:xfrm>
            <a:prstGeom prst="rect">
              <a:avLst/>
            </a:prstGeom>
            <a:solidFill>
              <a:srgbClr val="CCFF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作业</a:t>
              </a:r>
              <a:r>
                <a:rPr lang="en-US" altLang="zh-CN" sz="2400" b="1">
                  <a:latin typeface="黑体" pitchFamily="49" charset="-122"/>
                  <a:ea typeface="黑体" pitchFamily="49" charset="-122"/>
                </a:rPr>
                <a:t>1</a:t>
              </a:r>
            </a:p>
          </p:txBody>
        </p:sp>
        <p:sp>
          <p:nvSpPr>
            <p:cNvPr id="174087" name="文本框 33799"/>
            <p:cNvSpPr txBox="1">
              <a:spLocks noChangeArrowheads="1"/>
            </p:cNvSpPr>
            <p:nvPr/>
          </p:nvSpPr>
          <p:spPr bwMode="auto">
            <a:xfrm>
              <a:off x="3261" y="11254"/>
              <a:ext cx="960" cy="326"/>
            </a:xfrm>
            <a:prstGeom prst="rect">
              <a:avLst/>
            </a:prstGeom>
            <a:solidFill>
              <a:srgbClr val="FFFF99"/>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空闲区</a:t>
              </a:r>
            </a:p>
          </p:txBody>
        </p:sp>
        <p:sp>
          <p:nvSpPr>
            <p:cNvPr id="174088" name="文本框 33800"/>
            <p:cNvSpPr txBox="1">
              <a:spLocks noChangeArrowheads="1"/>
            </p:cNvSpPr>
            <p:nvPr/>
          </p:nvSpPr>
          <p:spPr bwMode="auto">
            <a:xfrm>
              <a:off x="3261" y="11580"/>
              <a:ext cx="960" cy="326"/>
            </a:xfrm>
            <a:prstGeom prst="rect">
              <a:avLst/>
            </a:prstGeom>
            <a:solidFill>
              <a:srgbClr val="CCFF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作业</a:t>
              </a:r>
              <a:r>
                <a:rPr lang="en-US" altLang="zh-CN" sz="2400" b="1">
                  <a:latin typeface="黑体" pitchFamily="49" charset="-122"/>
                  <a:ea typeface="黑体" pitchFamily="49" charset="-122"/>
                </a:rPr>
                <a:t>2</a:t>
              </a:r>
            </a:p>
          </p:txBody>
        </p:sp>
        <p:sp>
          <p:nvSpPr>
            <p:cNvPr id="174089" name="文本框 33801"/>
            <p:cNvSpPr txBox="1">
              <a:spLocks noChangeArrowheads="1"/>
            </p:cNvSpPr>
            <p:nvPr/>
          </p:nvSpPr>
          <p:spPr bwMode="auto">
            <a:xfrm>
              <a:off x="3261" y="11906"/>
              <a:ext cx="960" cy="326"/>
            </a:xfrm>
            <a:prstGeom prst="rect">
              <a:avLst/>
            </a:prstGeom>
            <a:solidFill>
              <a:srgbClr val="FFFF99"/>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空闲区</a:t>
              </a:r>
            </a:p>
          </p:txBody>
        </p:sp>
        <p:sp>
          <p:nvSpPr>
            <p:cNvPr id="174090" name="文本框 33802"/>
            <p:cNvSpPr txBox="1">
              <a:spLocks noChangeArrowheads="1"/>
            </p:cNvSpPr>
            <p:nvPr/>
          </p:nvSpPr>
          <p:spPr bwMode="auto">
            <a:xfrm>
              <a:off x="3261" y="12232"/>
              <a:ext cx="960" cy="326"/>
            </a:xfrm>
            <a:prstGeom prst="rect">
              <a:avLst/>
            </a:prstGeom>
            <a:solidFill>
              <a:srgbClr val="CCFF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作业</a:t>
              </a:r>
              <a:r>
                <a:rPr lang="en-US" altLang="zh-CN" sz="2400" b="1">
                  <a:latin typeface="黑体" pitchFamily="49" charset="-122"/>
                  <a:ea typeface="黑体" pitchFamily="49" charset="-122"/>
                </a:rPr>
                <a:t>3</a:t>
              </a:r>
            </a:p>
          </p:txBody>
        </p:sp>
        <p:sp>
          <p:nvSpPr>
            <p:cNvPr id="174091" name="文本框 33803"/>
            <p:cNvSpPr txBox="1">
              <a:spLocks noChangeArrowheads="1"/>
            </p:cNvSpPr>
            <p:nvPr/>
          </p:nvSpPr>
          <p:spPr bwMode="auto">
            <a:xfrm>
              <a:off x="3261" y="12558"/>
              <a:ext cx="960" cy="326"/>
            </a:xfrm>
            <a:prstGeom prst="rect">
              <a:avLst/>
            </a:prstGeom>
            <a:solidFill>
              <a:srgbClr val="FFFF99"/>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空闲区</a:t>
              </a:r>
            </a:p>
          </p:txBody>
        </p:sp>
      </p:grpSp>
      <p:grpSp>
        <p:nvGrpSpPr>
          <p:cNvPr id="3" name="组合 33804"/>
          <p:cNvGrpSpPr>
            <a:grpSpLocks/>
          </p:cNvGrpSpPr>
          <p:nvPr/>
        </p:nvGrpSpPr>
        <p:grpSpPr bwMode="auto">
          <a:xfrm>
            <a:off x="3983038" y="1052513"/>
            <a:ext cx="1608137" cy="3851275"/>
            <a:chOff x="5541" y="10602"/>
            <a:chExt cx="960" cy="2282"/>
          </a:xfrm>
        </p:grpSpPr>
        <p:sp>
          <p:nvSpPr>
            <p:cNvPr id="174093" name="文本框 33805"/>
            <p:cNvSpPr txBox="1">
              <a:spLocks noChangeArrowheads="1"/>
            </p:cNvSpPr>
            <p:nvPr/>
          </p:nvSpPr>
          <p:spPr bwMode="auto">
            <a:xfrm>
              <a:off x="5541" y="10602"/>
              <a:ext cx="960" cy="326"/>
            </a:xfrm>
            <a:prstGeom prst="rect">
              <a:avLst/>
            </a:prstGeom>
            <a:solidFill>
              <a:srgbClr val="FFCC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操作系统</a:t>
              </a:r>
            </a:p>
          </p:txBody>
        </p:sp>
        <p:sp>
          <p:nvSpPr>
            <p:cNvPr id="174094" name="文本框 33806"/>
            <p:cNvSpPr txBox="1">
              <a:spLocks noChangeArrowheads="1"/>
            </p:cNvSpPr>
            <p:nvPr/>
          </p:nvSpPr>
          <p:spPr bwMode="auto">
            <a:xfrm>
              <a:off x="5541" y="10928"/>
              <a:ext cx="960" cy="326"/>
            </a:xfrm>
            <a:prstGeom prst="rect">
              <a:avLst/>
            </a:prstGeom>
            <a:solidFill>
              <a:srgbClr val="CCFF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作业</a:t>
              </a:r>
              <a:r>
                <a:rPr lang="en-US" altLang="zh-CN" sz="2400" b="1">
                  <a:latin typeface="黑体" pitchFamily="49" charset="-122"/>
                  <a:ea typeface="黑体" pitchFamily="49" charset="-122"/>
                </a:rPr>
                <a:t>1</a:t>
              </a:r>
            </a:p>
          </p:txBody>
        </p:sp>
        <p:sp>
          <p:nvSpPr>
            <p:cNvPr id="174095" name="文本框 33807"/>
            <p:cNvSpPr txBox="1">
              <a:spLocks noChangeArrowheads="1"/>
            </p:cNvSpPr>
            <p:nvPr/>
          </p:nvSpPr>
          <p:spPr bwMode="auto">
            <a:xfrm>
              <a:off x="5541" y="11254"/>
              <a:ext cx="960" cy="326"/>
            </a:xfrm>
            <a:prstGeom prst="rect">
              <a:avLst/>
            </a:prstGeom>
            <a:solidFill>
              <a:srgbClr val="CCFF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作业</a:t>
              </a:r>
              <a:r>
                <a:rPr lang="en-US" altLang="zh-CN" sz="2400" b="1">
                  <a:latin typeface="黑体" pitchFamily="49" charset="-122"/>
                  <a:ea typeface="黑体" pitchFamily="49" charset="-122"/>
                </a:rPr>
                <a:t>2</a:t>
              </a:r>
            </a:p>
          </p:txBody>
        </p:sp>
        <p:sp>
          <p:nvSpPr>
            <p:cNvPr id="174096" name="文本框 33808"/>
            <p:cNvSpPr txBox="1">
              <a:spLocks noChangeArrowheads="1"/>
            </p:cNvSpPr>
            <p:nvPr/>
          </p:nvSpPr>
          <p:spPr bwMode="auto">
            <a:xfrm>
              <a:off x="5541" y="11580"/>
              <a:ext cx="960" cy="326"/>
            </a:xfrm>
            <a:prstGeom prst="rect">
              <a:avLst/>
            </a:prstGeom>
            <a:solidFill>
              <a:srgbClr val="CCFF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作业</a:t>
              </a:r>
              <a:r>
                <a:rPr lang="en-US" altLang="zh-CN" sz="2400" b="1">
                  <a:latin typeface="黑体" pitchFamily="49" charset="-122"/>
                  <a:ea typeface="黑体" pitchFamily="49" charset="-122"/>
                </a:rPr>
                <a:t>3</a:t>
              </a:r>
            </a:p>
          </p:txBody>
        </p:sp>
        <p:sp>
          <p:nvSpPr>
            <p:cNvPr id="174097" name="文本框 33809"/>
            <p:cNvSpPr txBox="1">
              <a:spLocks noChangeArrowheads="1"/>
            </p:cNvSpPr>
            <p:nvPr/>
          </p:nvSpPr>
          <p:spPr bwMode="auto">
            <a:xfrm>
              <a:off x="5541" y="11906"/>
              <a:ext cx="960" cy="978"/>
            </a:xfrm>
            <a:prstGeom prst="rect">
              <a:avLst/>
            </a:prstGeom>
            <a:solidFill>
              <a:srgbClr val="FFFF99"/>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空闲区</a:t>
              </a:r>
            </a:p>
          </p:txBody>
        </p:sp>
      </p:grpSp>
      <p:grpSp>
        <p:nvGrpSpPr>
          <p:cNvPr id="4" name="组合 33810"/>
          <p:cNvGrpSpPr>
            <a:grpSpLocks/>
          </p:cNvGrpSpPr>
          <p:nvPr/>
        </p:nvGrpSpPr>
        <p:grpSpPr bwMode="auto">
          <a:xfrm>
            <a:off x="6877050" y="1052513"/>
            <a:ext cx="1539875" cy="3851275"/>
            <a:chOff x="7581" y="10602"/>
            <a:chExt cx="960" cy="2282"/>
          </a:xfrm>
        </p:grpSpPr>
        <p:sp>
          <p:nvSpPr>
            <p:cNvPr id="174099" name="文本框 33811"/>
            <p:cNvSpPr txBox="1">
              <a:spLocks noChangeArrowheads="1"/>
            </p:cNvSpPr>
            <p:nvPr/>
          </p:nvSpPr>
          <p:spPr bwMode="auto">
            <a:xfrm>
              <a:off x="7581" y="10602"/>
              <a:ext cx="960" cy="326"/>
            </a:xfrm>
            <a:prstGeom prst="rect">
              <a:avLst/>
            </a:prstGeom>
            <a:solidFill>
              <a:srgbClr val="FFCC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操作系统</a:t>
              </a:r>
            </a:p>
          </p:txBody>
        </p:sp>
        <p:sp>
          <p:nvSpPr>
            <p:cNvPr id="174100" name="文本框 33812"/>
            <p:cNvSpPr txBox="1">
              <a:spLocks noChangeArrowheads="1"/>
            </p:cNvSpPr>
            <p:nvPr/>
          </p:nvSpPr>
          <p:spPr bwMode="auto">
            <a:xfrm>
              <a:off x="7581" y="10928"/>
              <a:ext cx="960" cy="326"/>
            </a:xfrm>
            <a:prstGeom prst="rect">
              <a:avLst/>
            </a:prstGeom>
            <a:solidFill>
              <a:srgbClr val="CCFF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作业</a:t>
              </a:r>
              <a:r>
                <a:rPr lang="en-US" altLang="zh-CN" sz="2400" b="1">
                  <a:latin typeface="黑体" pitchFamily="49" charset="-122"/>
                  <a:ea typeface="黑体" pitchFamily="49" charset="-122"/>
                </a:rPr>
                <a:t>1</a:t>
              </a:r>
            </a:p>
          </p:txBody>
        </p:sp>
        <p:sp>
          <p:nvSpPr>
            <p:cNvPr id="174101" name="文本框 33813"/>
            <p:cNvSpPr txBox="1">
              <a:spLocks noChangeArrowheads="1"/>
            </p:cNvSpPr>
            <p:nvPr/>
          </p:nvSpPr>
          <p:spPr bwMode="auto">
            <a:xfrm>
              <a:off x="7581" y="11254"/>
              <a:ext cx="960" cy="326"/>
            </a:xfrm>
            <a:prstGeom prst="rect">
              <a:avLst/>
            </a:prstGeom>
            <a:solidFill>
              <a:srgbClr val="CCFF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作业</a:t>
              </a:r>
              <a:r>
                <a:rPr lang="en-US" altLang="zh-CN" sz="2400" b="1">
                  <a:latin typeface="黑体" pitchFamily="49" charset="-122"/>
                  <a:ea typeface="黑体" pitchFamily="49" charset="-122"/>
                </a:rPr>
                <a:t>2</a:t>
              </a:r>
            </a:p>
          </p:txBody>
        </p:sp>
        <p:sp>
          <p:nvSpPr>
            <p:cNvPr id="174102" name="文本框 33814"/>
            <p:cNvSpPr txBox="1">
              <a:spLocks noChangeArrowheads="1"/>
            </p:cNvSpPr>
            <p:nvPr/>
          </p:nvSpPr>
          <p:spPr bwMode="auto">
            <a:xfrm>
              <a:off x="7581" y="11580"/>
              <a:ext cx="960" cy="326"/>
            </a:xfrm>
            <a:prstGeom prst="rect">
              <a:avLst/>
            </a:prstGeom>
            <a:solidFill>
              <a:srgbClr val="CCFF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作业</a:t>
              </a:r>
              <a:r>
                <a:rPr lang="en-US" altLang="zh-CN" sz="2400" b="1">
                  <a:latin typeface="黑体" pitchFamily="49" charset="-122"/>
                  <a:ea typeface="黑体" pitchFamily="49" charset="-122"/>
                </a:rPr>
                <a:t>3</a:t>
              </a:r>
            </a:p>
          </p:txBody>
        </p:sp>
        <p:sp>
          <p:nvSpPr>
            <p:cNvPr id="174103" name="文本框 33815"/>
            <p:cNvSpPr txBox="1">
              <a:spLocks noChangeArrowheads="1"/>
            </p:cNvSpPr>
            <p:nvPr/>
          </p:nvSpPr>
          <p:spPr bwMode="auto">
            <a:xfrm>
              <a:off x="7581" y="12558"/>
              <a:ext cx="960" cy="326"/>
            </a:xfrm>
            <a:prstGeom prst="rect">
              <a:avLst/>
            </a:prstGeom>
            <a:solidFill>
              <a:srgbClr val="FFFF99"/>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空闲区</a:t>
              </a:r>
            </a:p>
          </p:txBody>
        </p:sp>
        <p:sp>
          <p:nvSpPr>
            <p:cNvPr id="174104" name="文本框 33816"/>
            <p:cNvSpPr txBox="1">
              <a:spLocks noChangeArrowheads="1"/>
            </p:cNvSpPr>
            <p:nvPr/>
          </p:nvSpPr>
          <p:spPr bwMode="auto">
            <a:xfrm>
              <a:off x="7581" y="11906"/>
              <a:ext cx="960" cy="652"/>
            </a:xfrm>
            <a:prstGeom prst="rect">
              <a:avLst/>
            </a:prstGeom>
            <a:solidFill>
              <a:srgbClr val="CCFFFF"/>
            </a:solidFill>
            <a:ln w="9525">
              <a:solidFill>
                <a:srgbClr val="000000"/>
              </a:solidFill>
              <a:miter lim="800000"/>
              <a:headEnd/>
              <a:tailEnd/>
            </a:ln>
          </p:spPr>
          <p:txBody>
            <a:bodyPr lIns="0" tIns="0" rIns="0" bIns="0"/>
            <a:lstStyle/>
            <a:p>
              <a:pPr algn="ctr" eaLnBrk="0" hangingPunct="0">
                <a:buClr>
                  <a:srgbClr val="000000"/>
                </a:buClr>
              </a:pPr>
              <a:r>
                <a:rPr lang="zh-CN" altLang="en-US" sz="2400" b="1">
                  <a:latin typeface="黑体" pitchFamily="49" charset="-122"/>
                  <a:ea typeface="黑体" pitchFamily="49" charset="-122"/>
                </a:rPr>
                <a:t>作业</a:t>
              </a:r>
              <a:r>
                <a:rPr lang="en-US" altLang="zh-CN" sz="2400" b="1">
                  <a:latin typeface="黑体" pitchFamily="49" charset="-122"/>
                  <a:ea typeface="黑体" pitchFamily="49" charset="-122"/>
                </a:rPr>
                <a:t>4</a:t>
              </a:r>
            </a:p>
          </p:txBody>
        </p:sp>
      </p:grpSp>
      <p:sp>
        <p:nvSpPr>
          <p:cNvPr id="174106" name="直接连接符 33818"/>
          <p:cNvSpPr>
            <a:spLocks noChangeShapeType="1"/>
          </p:cNvSpPr>
          <p:nvPr/>
        </p:nvSpPr>
        <p:spPr bwMode="auto">
          <a:xfrm flipV="1">
            <a:off x="2195513" y="2997200"/>
            <a:ext cx="1758950" cy="0"/>
          </a:xfrm>
          <a:prstGeom prst="line">
            <a:avLst/>
          </a:prstGeom>
          <a:noFill/>
          <a:ln w="9525">
            <a:solidFill>
              <a:srgbClr val="000000"/>
            </a:solidFill>
            <a:round/>
            <a:headEnd/>
            <a:tailEnd type="triangle" w="med" len="med"/>
          </a:ln>
        </p:spPr>
        <p:txBody>
          <a:bodyPr/>
          <a:lstStyle/>
          <a:p>
            <a:endParaRPr lang="zh-CN" altLang="en-US"/>
          </a:p>
        </p:txBody>
      </p:sp>
      <p:sp>
        <p:nvSpPr>
          <p:cNvPr id="174108"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9A6C65D0-2034-4607-9315-2D005E07E217}" type="slidenum">
              <a:rPr lang="zh-TW" altLang="en-US" sz="1400">
                <a:solidFill>
                  <a:schemeClr val="bg2"/>
                </a:solidFill>
                <a:ea typeface="PMingLiU" pitchFamily="18" charset="-120"/>
              </a:rPr>
              <a:pPr algn="r" eaLnBrk="0" hangingPunct="0">
                <a:spcBef>
                  <a:spcPct val="50000"/>
                </a:spcBef>
                <a:buClr>
                  <a:srgbClr val="000000"/>
                </a:buClr>
              </a:pPr>
              <a:t>35</a:t>
            </a:fld>
            <a:endParaRPr lang="en-US" altLang="zh-TW" sz="1400">
              <a:solidFill>
                <a:schemeClr val="bg2"/>
              </a:solidFill>
              <a:ea typeface="PMingLiU" pitchFamily="18" charset="-120"/>
            </a:endParaRPr>
          </a:p>
        </p:txBody>
      </p:sp>
      <p:sp>
        <p:nvSpPr>
          <p:cNvPr id="174109" name="Text Box 29"/>
          <p:cNvSpPr txBox="1">
            <a:spLocks noChangeArrowheads="1"/>
          </p:cNvSpPr>
          <p:nvPr/>
        </p:nvSpPr>
        <p:spPr bwMode="auto">
          <a:xfrm>
            <a:off x="971550" y="5157788"/>
            <a:ext cx="2882900" cy="519112"/>
          </a:xfrm>
          <a:prstGeom prst="rect">
            <a:avLst/>
          </a:prstGeom>
          <a:noFill/>
          <a:ln w="9525">
            <a:noFill/>
            <a:miter lim="800000"/>
            <a:headEnd/>
            <a:tailEnd/>
          </a:ln>
          <a:effectLst/>
        </p:spPr>
        <p:txBody>
          <a:bodyPr wrap="none">
            <a:spAutoFit/>
          </a:bodyPr>
          <a:lstStyle/>
          <a:p>
            <a:r>
              <a:rPr lang="zh-CN" altLang="en-US" sz="2800" b="1"/>
              <a:t>作业</a:t>
            </a:r>
            <a:r>
              <a:rPr lang="en-US" altLang="zh-CN" sz="2800" b="1"/>
              <a:t>4</a:t>
            </a:r>
            <a:r>
              <a:rPr lang="zh-CN" altLang="en-US" sz="2800" b="1"/>
              <a:t>想进入内存</a:t>
            </a:r>
          </a:p>
        </p:txBody>
      </p:sp>
      <p:sp>
        <p:nvSpPr>
          <p:cNvPr id="174110" name="直接连接符 33818"/>
          <p:cNvSpPr>
            <a:spLocks noChangeShapeType="1"/>
          </p:cNvSpPr>
          <p:nvPr/>
        </p:nvSpPr>
        <p:spPr bwMode="auto">
          <a:xfrm flipV="1">
            <a:off x="5651500" y="2997200"/>
            <a:ext cx="1184275" cy="0"/>
          </a:xfrm>
          <a:prstGeom prst="line">
            <a:avLst/>
          </a:prstGeom>
          <a:noFill/>
          <a:ln w="9525">
            <a:solidFill>
              <a:srgbClr val="000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06"/>
                                        </p:tgtEl>
                                        <p:attrNameLst>
                                          <p:attrName>style.visibility</p:attrName>
                                        </p:attrNameLst>
                                      </p:cBhvr>
                                      <p:to>
                                        <p:strVal val="visible"/>
                                      </p:to>
                                    </p:set>
                                    <p:animEffect transition="in" filter="box(in)">
                                      <p:cBhvr>
                                        <p:cTn id="7" dur="500"/>
                                        <p:tgtEl>
                                          <p:spTgt spid="1741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10"/>
                                        </p:tgtEl>
                                        <p:attrNameLst>
                                          <p:attrName>style.visibility</p:attrName>
                                        </p:attrNameLst>
                                      </p:cBhvr>
                                      <p:to>
                                        <p:strVal val="visible"/>
                                      </p:to>
                                    </p:set>
                                    <p:animEffect transition="in" filter="box(in)">
                                      <p:cBhvr>
                                        <p:cTn id="17" dur="500"/>
                                        <p:tgtEl>
                                          <p:spTgt spid="1741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6" grpId="0" animBg="1"/>
      <p:bldP spid="174110"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文本占位符 173058"/>
          <p:cNvSpPr>
            <a:spLocks noGrp="1" noChangeArrowheads="1"/>
          </p:cNvSpPr>
          <p:nvPr>
            <p:ph type="body" idx="4294967295"/>
          </p:nvPr>
        </p:nvSpPr>
        <p:spPr>
          <a:xfrm>
            <a:off x="323850" y="908050"/>
            <a:ext cx="8820150" cy="5689600"/>
          </a:xfrm>
        </p:spPr>
        <p:txBody>
          <a:bodyPr/>
          <a:lstStyle/>
          <a:p>
            <a:r>
              <a:rPr lang="zh-CN" altLang="en-US" b="1" dirty="0">
                <a:solidFill>
                  <a:srgbClr val="800000"/>
                </a:solidFill>
              </a:rPr>
              <a:t>移动算法（假设进程</a:t>
            </a:r>
            <a:r>
              <a:rPr lang="en-US" altLang="zh-CN" b="1" dirty="0">
                <a:solidFill>
                  <a:srgbClr val="800000"/>
                </a:solidFill>
              </a:rPr>
              <a:t>A</a:t>
            </a:r>
            <a:r>
              <a:rPr lang="zh-CN" altLang="en-US" b="1" dirty="0">
                <a:solidFill>
                  <a:srgbClr val="800000"/>
                </a:solidFill>
              </a:rPr>
              <a:t>请求分配</a:t>
            </a:r>
            <a:r>
              <a:rPr lang="en-US" altLang="zh-CN" b="1" dirty="0">
                <a:solidFill>
                  <a:srgbClr val="800000"/>
                </a:solidFill>
              </a:rPr>
              <a:t>x KB</a:t>
            </a:r>
            <a:r>
              <a:rPr lang="zh-CN" altLang="en-US" b="1" dirty="0">
                <a:solidFill>
                  <a:srgbClr val="800000"/>
                </a:solidFill>
              </a:rPr>
              <a:t>主存）</a:t>
            </a:r>
          </a:p>
          <a:p>
            <a:pPr lvl="1"/>
            <a:r>
              <a:rPr lang="zh-CN" altLang="en-US" b="1" dirty="0"/>
              <a:t>步骤</a:t>
            </a:r>
            <a:r>
              <a:rPr lang="en-US" altLang="zh-CN" b="1" dirty="0"/>
              <a:t>1</a:t>
            </a:r>
            <a:r>
              <a:rPr lang="zh-CN" altLang="en-US" b="1" dirty="0"/>
              <a:t>：查主存分配表，若有大于</a:t>
            </a:r>
            <a:r>
              <a:rPr lang="en-US" altLang="zh-CN" b="1" dirty="0"/>
              <a:t>x KB</a:t>
            </a:r>
            <a:r>
              <a:rPr lang="zh-CN" altLang="en-US" b="1" dirty="0"/>
              <a:t>的空闲区，转步骤</a:t>
            </a:r>
            <a:r>
              <a:rPr lang="en-US" altLang="zh-CN" b="1" dirty="0"/>
              <a:t>4</a:t>
            </a:r>
            <a:r>
              <a:rPr lang="zh-CN" altLang="en-US" dirty="0"/>
              <a:t>；</a:t>
            </a:r>
          </a:p>
          <a:p>
            <a:pPr lvl="1"/>
            <a:r>
              <a:rPr lang="zh-CN" altLang="en-US" b="1" dirty="0"/>
              <a:t>步骤</a:t>
            </a:r>
            <a:r>
              <a:rPr lang="en-US" altLang="zh-CN" b="1" dirty="0"/>
              <a:t>2</a:t>
            </a:r>
            <a:r>
              <a:rPr lang="zh-CN" altLang="en-US" b="1" dirty="0"/>
              <a:t>：若空闲区总和小于</a:t>
            </a:r>
            <a:r>
              <a:rPr lang="en-US" altLang="zh-CN" b="1" dirty="0"/>
              <a:t>x KB</a:t>
            </a:r>
            <a:r>
              <a:rPr lang="zh-CN" altLang="en-US" b="1" dirty="0"/>
              <a:t>，则令进程</a:t>
            </a:r>
            <a:r>
              <a:rPr lang="en-US" altLang="zh-CN" b="1" dirty="0"/>
              <a:t>A</a:t>
            </a:r>
            <a:r>
              <a:rPr lang="zh-CN" altLang="en-US" b="1" dirty="0"/>
              <a:t>等待主存资源；</a:t>
            </a:r>
          </a:p>
          <a:p>
            <a:pPr lvl="1"/>
            <a:r>
              <a:rPr lang="zh-CN" altLang="en-US" b="1" dirty="0"/>
              <a:t>步骤</a:t>
            </a:r>
            <a:r>
              <a:rPr lang="en-US" altLang="zh-CN" b="1" dirty="0"/>
              <a:t>3</a:t>
            </a:r>
            <a:r>
              <a:rPr lang="zh-CN" altLang="en-US" b="1" dirty="0"/>
              <a:t>：移动主存的相关分区信息；修改主存分配表的有关表项；修改被移动者的基础寄存器等信息；</a:t>
            </a:r>
          </a:p>
          <a:p>
            <a:pPr lvl="1"/>
            <a:r>
              <a:rPr lang="zh-CN" altLang="en-US" b="1" dirty="0"/>
              <a:t>步骤</a:t>
            </a:r>
            <a:r>
              <a:rPr lang="en-US" altLang="zh-CN" b="1" dirty="0"/>
              <a:t>4</a:t>
            </a:r>
            <a:r>
              <a:rPr lang="zh-CN" altLang="en-US" b="1" dirty="0"/>
              <a:t>：分配</a:t>
            </a:r>
            <a:r>
              <a:rPr lang="en-US" altLang="zh-CN" b="1" dirty="0"/>
              <a:t>x KB</a:t>
            </a:r>
            <a:r>
              <a:rPr lang="zh-CN" altLang="en-US" b="1" dirty="0"/>
              <a:t>主存；修改主存分配表的有关项；设置进程</a:t>
            </a:r>
            <a:r>
              <a:rPr lang="en-US" altLang="zh-CN" b="1" dirty="0"/>
              <a:t>A</a:t>
            </a:r>
            <a:r>
              <a:rPr lang="zh-CN" altLang="en-US" b="1" dirty="0"/>
              <a:t>的基址寄存器；有申请者等待时予以释放，算法结束。</a:t>
            </a:r>
          </a:p>
          <a:p>
            <a:r>
              <a:rPr lang="zh-CN" altLang="en-US" sz="2800" b="1" dirty="0"/>
              <a:t>开销非常大，极少使用</a:t>
            </a:r>
          </a:p>
        </p:txBody>
      </p:sp>
      <p:sp>
        <p:nvSpPr>
          <p:cNvPr id="167939"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D5273B69-CAE7-42A2-8BD1-C5D641751A3F}" type="slidenum">
              <a:rPr lang="zh-TW" altLang="en-US" sz="1400">
                <a:solidFill>
                  <a:schemeClr val="bg2"/>
                </a:solidFill>
                <a:ea typeface="PMingLiU" pitchFamily="18" charset="-120"/>
              </a:rPr>
              <a:pPr algn="r" eaLnBrk="0" hangingPunct="0">
                <a:spcBef>
                  <a:spcPct val="50000"/>
                </a:spcBef>
                <a:buClr>
                  <a:srgbClr val="000000"/>
                </a:buClr>
              </a:pPr>
              <a:t>36</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7938">
                                            <p:txEl>
                                              <p:pRg st="1" end="1"/>
                                            </p:txEl>
                                          </p:spTgt>
                                        </p:tgtEl>
                                        <p:attrNameLst>
                                          <p:attrName>style.visibility</p:attrName>
                                        </p:attrNameLst>
                                      </p:cBhvr>
                                      <p:to>
                                        <p:strVal val="visible"/>
                                      </p:to>
                                    </p:set>
                                    <p:animEffect transition="in" filter="box(in)">
                                      <p:cBhvr>
                                        <p:cTn id="7" dur="500"/>
                                        <p:tgtEl>
                                          <p:spTgt spid="1679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7938">
                                            <p:txEl>
                                              <p:pRg st="2" end="2"/>
                                            </p:txEl>
                                          </p:spTgt>
                                        </p:tgtEl>
                                        <p:attrNameLst>
                                          <p:attrName>style.visibility</p:attrName>
                                        </p:attrNameLst>
                                      </p:cBhvr>
                                      <p:to>
                                        <p:strVal val="visible"/>
                                      </p:to>
                                    </p:set>
                                    <p:animEffect transition="in" filter="box(in)">
                                      <p:cBhvr>
                                        <p:cTn id="12" dur="500"/>
                                        <p:tgtEl>
                                          <p:spTgt spid="1679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7938">
                                            <p:txEl>
                                              <p:pRg st="5" end="5"/>
                                            </p:txEl>
                                          </p:spTgt>
                                        </p:tgtEl>
                                        <p:attrNameLst>
                                          <p:attrName>style.visibility</p:attrName>
                                        </p:attrNameLst>
                                      </p:cBhvr>
                                      <p:to>
                                        <p:strVal val="visible"/>
                                      </p:to>
                                    </p:set>
                                    <p:animEffect transition="in" filter="box(in)">
                                      <p:cBhvr>
                                        <p:cTn id="17" dur="500"/>
                                        <p:tgtEl>
                                          <p:spTgt spid="1679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标题 35841"/>
          <p:cNvSpPr>
            <a:spLocks noGrp="1" noChangeArrowheads="1"/>
          </p:cNvSpPr>
          <p:nvPr>
            <p:ph type="title" idx="4294967295"/>
          </p:nvPr>
        </p:nvSpPr>
        <p:spPr>
          <a:xfrm>
            <a:off x="467519" y="714375"/>
            <a:ext cx="7796213" cy="823912"/>
          </a:xfrm>
        </p:spPr>
        <p:txBody>
          <a:bodyPr anchor="b"/>
          <a:lstStyle/>
          <a:p>
            <a:pPr algn="l"/>
            <a:r>
              <a:rPr lang="en-US" altLang="zh-CN" sz="3200" b="1" dirty="0">
                <a:solidFill>
                  <a:srgbClr val="800000"/>
                </a:solidFill>
              </a:rPr>
              <a:t>2.</a:t>
            </a:r>
            <a:r>
              <a:rPr lang="zh-CN" altLang="en-US" sz="3200" b="1" dirty="0">
                <a:solidFill>
                  <a:srgbClr val="800000"/>
                </a:solidFill>
              </a:rPr>
              <a:t>对换技术：</a:t>
            </a:r>
            <a:r>
              <a:rPr lang="zh-CN" altLang="en-US" sz="3200" b="1" dirty="0">
                <a:solidFill>
                  <a:schemeClr val="tx1"/>
                </a:solidFill>
              </a:rPr>
              <a:t>广泛用于分时系统中</a:t>
            </a:r>
          </a:p>
        </p:txBody>
      </p:sp>
      <p:sp>
        <p:nvSpPr>
          <p:cNvPr id="168963" name="文本占位符 35842"/>
          <p:cNvSpPr>
            <a:spLocks noGrp="1" noChangeArrowheads="1"/>
          </p:cNvSpPr>
          <p:nvPr>
            <p:ph type="body" idx="4294967295"/>
          </p:nvPr>
        </p:nvSpPr>
        <p:spPr>
          <a:xfrm>
            <a:off x="457200" y="1628775"/>
            <a:ext cx="8507413" cy="4770438"/>
          </a:xfrm>
        </p:spPr>
        <p:txBody>
          <a:bodyPr/>
          <a:lstStyle/>
          <a:p>
            <a:r>
              <a:rPr lang="zh-CN" altLang="en-US" b="1" dirty="0"/>
              <a:t>对换的作用</a:t>
            </a:r>
          </a:p>
          <a:p>
            <a:pPr lvl="1"/>
            <a:r>
              <a:rPr lang="zh-CN" altLang="en-US" sz="3200" b="1" dirty="0"/>
              <a:t>通过将主存和磁盘的进程移出移入，解决主存容量不足的问题。</a:t>
            </a:r>
          </a:p>
          <a:p>
            <a:pPr lvl="1"/>
            <a:endParaRPr lang="zh-CN" altLang="en-US" sz="3200" b="1" dirty="0"/>
          </a:p>
          <a:p>
            <a:r>
              <a:rPr lang="zh-CN" altLang="en-US" b="1" dirty="0"/>
              <a:t>对换进程的选择</a:t>
            </a:r>
          </a:p>
          <a:p>
            <a:pPr lvl="1"/>
            <a:r>
              <a:rPr lang="zh-CN" altLang="en-US" sz="3200" b="1" dirty="0"/>
              <a:t>选择哪个进程换出；</a:t>
            </a:r>
          </a:p>
          <a:p>
            <a:pPr lvl="1"/>
            <a:r>
              <a:rPr lang="zh-CN" altLang="en-US" sz="3200" b="1" dirty="0"/>
              <a:t>决定把进程的哪些信息移出去；</a:t>
            </a:r>
          </a:p>
          <a:p>
            <a:pPr lvl="1"/>
            <a:r>
              <a:rPr lang="zh-CN" altLang="en-US" sz="3200" b="1" dirty="0"/>
              <a:t>需要确定对换时机。</a:t>
            </a:r>
          </a:p>
          <a:p>
            <a:endParaRPr lang="en-US" altLang="zh-CN" b="1" dirty="0"/>
          </a:p>
        </p:txBody>
      </p:sp>
      <p:sp>
        <p:nvSpPr>
          <p:cNvPr id="168964"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C19DE6E6-8116-4550-B46C-32378411692C}" type="slidenum">
              <a:rPr lang="zh-TW" altLang="en-US" sz="1400">
                <a:solidFill>
                  <a:schemeClr val="bg2"/>
                </a:solidFill>
                <a:ea typeface="PMingLiU" pitchFamily="18" charset="-120"/>
              </a:rPr>
              <a:pPr algn="r" eaLnBrk="0" hangingPunct="0">
                <a:spcBef>
                  <a:spcPct val="50000"/>
                </a:spcBef>
                <a:buClr>
                  <a:srgbClr val="000000"/>
                </a:buClr>
              </a:pPr>
              <a:t>37</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ox(in)">
                                      <p:cBhvr>
                                        <p:cTn id="7" dur="500"/>
                                        <p:tgtEl>
                                          <p:spTgt spid="16896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8963">
                                            <p:txEl>
                                              <p:pRg st="1" end="1"/>
                                            </p:txEl>
                                          </p:spTgt>
                                        </p:tgtEl>
                                        <p:attrNameLst>
                                          <p:attrName>style.visibility</p:attrName>
                                        </p:attrNameLst>
                                      </p:cBhvr>
                                      <p:to>
                                        <p:strVal val="visible"/>
                                      </p:to>
                                    </p:set>
                                    <p:animEffect transition="in" filter="box(in)">
                                      <p:cBhvr>
                                        <p:cTn id="10" dur="500"/>
                                        <p:tgtEl>
                                          <p:spTgt spid="168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68963">
                                            <p:txEl>
                                              <p:pRg st="3" end="3"/>
                                            </p:txEl>
                                          </p:spTgt>
                                        </p:tgtEl>
                                        <p:attrNameLst>
                                          <p:attrName>style.visibility</p:attrName>
                                        </p:attrNameLst>
                                      </p:cBhvr>
                                      <p:to>
                                        <p:strVal val="visible"/>
                                      </p:to>
                                    </p:set>
                                    <p:animEffect transition="in" filter="box(in)">
                                      <p:cBhvr>
                                        <p:cTn id="15" dur="500"/>
                                        <p:tgtEl>
                                          <p:spTgt spid="16896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68963">
                                            <p:txEl>
                                              <p:pRg st="4" end="4"/>
                                            </p:txEl>
                                          </p:spTgt>
                                        </p:tgtEl>
                                        <p:attrNameLst>
                                          <p:attrName>style.visibility</p:attrName>
                                        </p:attrNameLst>
                                      </p:cBhvr>
                                      <p:to>
                                        <p:strVal val="visible"/>
                                      </p:to>
                                    </p:set>
                                    <p:animEffect transition="in" filter="box(in)">
                                      <p:cBhvr>
                                        <p:cTn id="18" dur="500"/>
                                        <p:tgtEl>
                                          <p:spTgt spid="168963">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68963">
                                            <p:txEl>
                                              <p:pRg st="5" end="5"/>
                                            </p:txEl>
                                          </p:spTgt>
                                        </p:tgtEl>
                                        <p:attrNameLst>
                                          <p:attrName>style.visibility</p:attrName>
                                        </p:attrNameLst>
                                      </p:cBhvr>
                                      <p:to>
                                        <p:strVal val="visible"/>
                                      </p:to>
                                    </p:set>
                                    <p:animEffect transition="in" filter="box(in)">
                                      <p:cBhvr>
                                        <p:cTn id="21" dur="500"/>
                                        <p:tgtEl>
                                          <p:spTgt spid="168963">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68963">
                                            <p:txEl>
                                              <p:pRg st="6" end="6"/>
                                            </p:txEl>
                                          </p:spTgt>
                                        </p:tgtEl>
                                        <p:attrNameLst>
                                          <p:attrName>style.visibility</p:attrName>
                                        </p:attrNameLst>
                                      </p:cBhvr>
                                      <p:to>
                                        <p:strVal val="visible"/>
                                      </p:to>
                                    </p:set>
                                    <p:animEffect transition="in" filter="box(in)">
                                      <p:cBhvr>
                                        <p:cTn id="24" dur="500"/>
                                        <p:tgtEl>
                                          <p:spTgt spid="168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文本占位符 174082"/>
          <p:cNvSpPr>
            <a:spLocks noGrp="1" noChangeArrowheads="1"/>
          </p:cNvSpPr>
          <p:nvPr>
            <p:ph type="body" idx="4294967295"/>
          </p:nvPr>
        </p:nvSpPr>
        <p:spPr>
          <a:xfrm>
            <a:off x="442913" y="1516857"/>
            <a:ext cx="8424862" cy="1371600"/>
          </a:xfrm>
        </p:spPr>
        <p:txBody>
          <a:bodyPr>
            <a:normAutofit lnSpcReduction="10000"/>
          </a:bodyPr>
          <a:lstStyle/>
          <a:p>
            <a:pPr marL="457200" indent="-457200"/>
            <a:r>
              <a:rPr lang="zh-CN" altLang="en-US" sz="2800" b="1" dirty="0"/>
              <a:t>在任何时候只在内存中保留所需的指令和数据</a:t>
            </a:r>
          </a:p>
          <a:p>
            <a:pPr marL="457200" indent="-457200"/>
            <a:r>
              <a:rPr lang="zh-CN" altLang="en-US" sz="2800" b="1" dirty="0"/>
              <a:t>由用户实现，</a:t>
            </a:r>
            <a:r>
              <a:rPr lang="zh-CN" altLang="en-US" sz="2800" b="1" dirty="0">
                <a:latin typeface="Times New Roman" pitchFamily="18" charset="0"/>
              </a:rPr>
              <a:t>让不会同时调用的子模块共同使用同一内存区</a:t>
            </a:r>
          </a:p>
        </p:txBody>
      </p:sp>
      <p:graphicFrame>
        <p:nvGraphicFramePr>
          <p:cNvPr id="170031" name="Group 47"/>
          <p:cNvGraphicFramePr>
            <a:graphicFrameLocks noGrp="1"/>
          </p:cNvGraphicFramePr>
          <p:nvPr/>
        </p:nvGraphicFramePr>
        <p:xfrm>
          <a:off x="4716463" y="1773238"/>
          <a:ext cx="2667000" cy="5086668"/>
        </p:xfrm>
        <a:graphic>
          <a:graphicData uri="http://schemas.openxmlformats.org/drawingml/2006/table">
            <a:tbl>
              <a:tblPr/>
              <a:tblGrid>
                <a:gridCol w="2667000">
                  <a:extLst>
                    <a:ext uri="{9D8B030D-6E8A-4147-A177-3AD203B41FA5}">
                      <a16:colId xmlns:a16="http://schemas.microsoft.com/office/drawing/2014/main" val="20000"/>
                    </a:ext>
                  </a:extLst>
                </a:gridCol>
              </a:tblGrid>
              <a:tr h="588963">
                <a:tc>
                  <a:txBody>
                    <a:bodyPr/>
                    <a:lstStyle/>
                    <a:p>
                      <a:pPr marL="0" marR="0" lvl="0" indent="0" algn="l"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0"/>
                  </a:ext>
                </a:extLst>
              </a:tr>
              <a:tr h="9906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常驻</a:t>
                      </a:r>
                      <a:r>
                        <a:rPr kumimoji="0" lang="en-US" altLang="zh-CN" sz="2800" b="0" i="0" u="none" strike="noStrike" cap="none" normalizeH="0" baseline="0">
                          <a:ln>
                            <a:noFill/>
                          </a:ln>
                          <a:solidFill>
                            <a:schemeClr val="tx1"/>
                          </a:solidFill>
                          <a:effectLst/>
                          <a:latin typeface="Arial" pitchFamily="34" charset="0"/>
                          <a:ea typeface="宋体" pitchFamily="2" charset="-122"/>
                        </a:rPr>
                        <a:t>A</a:t>
                      </a:r>
                      <a:r>
                        <a:rPr kumimoji="0" lang="zh-CN" altLang="en-US"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0" u="none" strike="noStrike" cap="none" normalizeH="0" baseline="0">
                          <a:ln>
                            <a:noFill/>
                          </a:ln>
                          <a:solidFill>
                            <a:schemeClr val="tx1"/>
                          </a:solidFill>
                          <a:effectLst/>
                          <a:latin typeface="Arial" pitchFamily="34" charset="0"/>
                          <a:ea typeface="宋体" pitchFamily="2" charset="-122"/>
                        </a:rPr>
                        <a:t>30KB</a:t>
                      </a:r>
                      <a:r>
                        <a:rPr kumimoji="0" lang="zh-CN" altLang="en-US" sz="2800" b="0"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覆盖区</a:t>
                      </a:r>
                      <a:r>
                        <a:rPr kumimoji="0" lang="en-US" altLang="zh-CN" sz="2800" b="0" i="0" u="none" strike="noStrike" cap="none" normalizeH="0" baseline="0">
                          <a:ln>
                            <a:noFill/>
                          </a:ln>
                          <a:solidFill>
                            <a:schemeClr val="tx1"/>
                          </a:solidFill>
                          <a:effectLst/>
                          <a:latin typeface="Arial" pitchFamily="34" charset="0"/>
                          <a:ea typeface="宋体" pitchFamily="2" charset="-122"/>
                        </a:rPr>
                        <a:t>0</a:t>
                      </a:r>
                      <a:r>
                        <a:rPr kumimoji="0" lang="zh-CN" altLang="en-US"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0" u="none" strike="noStrike" cap="none" normalizeH="0" baseline="0">
                          <a:ln>
                            <a:noFill/>
                          </a:ln>
                          <a:solidFill>
                            <a:schemeClr val="tx1"/>
                          </a:solidFill>
                          <a:effectLst/>
                          <a:latin typeface="Arial" pitchFamily="34" charset="0"/>
                          <a:ea typeface="宋体" pitchFamily="2" charset="-122"/>
                        </a:rPr>
                        <a:t>15KB</a:t>
                      </a:r>
                      <a:r>
                        <a:rPr kumimoji="0" lang="zh-CN" altLang="en-US" sz="2800" b="0"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4"/>
                  </a:ext>
                </a:extLst>
              </a:tr>
              <a:tr h="747713">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覆盖区</a:t>
                      </a:r>
                      <a:r>
                        <a:rPr kumimoji="0" lang="en-US" altLang="zh-CN" sz="2800" b="0" i="0" u="none" strike="noStrike" cap="none" normalizeH="0" baseline="0">
                          <a:ln>
                            <a:noFill/>
                          </a:ln>
                          <a:solidFill>
                            <a:schemeClr val="tx1"/>
                          </a:solidFill>
                          <a:effectLst/>
                          <a:latin typeface="Arial" pitchFamily="34" charset="0"/>
                          <a:ea typeface="宋体" pitchFamily="2" charset="-122"/>
                        </a:rPr>
                        <a:t>1</a:t>
                      </a:r>
                      <a:r>
                        <a:rPr kumimoji="0" lang="zh-CN" altLang="en-US"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0" u="none" strike="noStrike" cap="none" normalizeH="0" baseline="0">
                          <a:ln>
                            <a:noFill/>
                          </a:ln>
                          <a:solidFill>
                            <a:schemeClr val="tx1"/>
                          </a:solidFill>
                          <a:effectLst/>
                          <a:latin typeface="Arial" pitchFamily="34" charset="0"/>
                          <a:ea typeface="宋体" pitchFamily="2" charset="-122"/>
                        </a:rPr>
                        <a:t>24KB</a:t>
                      </a:r>
                      <a:r>
                        <a:rPr kumimoji="0" lang="zh-CN" altLang="en-US" sz="2800" b="0"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58102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6"/>
                  </a:ext>
                </a:extLst>
              </a:tr>
            </a:tbl>
          </a:graphicData>
        </a:graphic>
      </p:graphicFrame>
      <p:sp>
        <p:nvSpPr>
          <p:cNvPr id="170020" name="文本框 174116"/>
          <p:cNvSpPr txBox="1">
            <a:spLocks noChangeArrowheads="1"/>
          </p:cNvSpPr>
          <p:nvPr/>
        </p:nvSpPr>
        <p:spPr bwMode="auto">
          <a:xfrm>
            <a:off x="7391400" y="2895600"/>
            <a:ext cx="1295400" cy="3170099"/>
          </a:xfrm>
          <a:prstGeom prst="rect">
            <a:avLst/>
          </a:prstGeom>
          <a:noFill/>
          <a:ln w="9525">
            <a:noFill/>
            <a:miter lim="800000"/>
            <a:headEnd/>
            <a:tailEnd/>
          </a:ln>
        </p:spPr>
        <p:txBody>
          <a:bodyPr wrap="square">
            <a:spAutoFit/>
          </a:bodyPr>
          <a:lstStyle/>
          <a:p>
            <a:pPr eaLnBrk="0" hangingPunct="0">
              <a:spcBef>
                <a:spcPct val="50000"/>
              </a:spcBef>
              <a:buClr>
                <a:srgbClr val="990000"/>
              </a:buClr>
              <a:buFont typeface="Symbol" pitchFamily="18" charset="2"/>
              <a:buNone/>
            </a:pPr>
            <a:r>
              <a:rPr lang="en-US" altLang="zh-CN" sz="2000" b="1" dirty="0">
                <a:solidFill>
                  <a:srgbClr val="FF0066"/>
                </a:solidFill>
              </a:rPr>
              <a:t>A</a:t>
            </a:r>
            <a:r>
              <a:rPr lang="zh-CN" altLang="en-US" sz="2000" b="1" dirty="0">
                <a:solidFill>
                  <a:srgbClr val="FF0066"/>
                </a:solidFill>
              </a:rPr>
              <a:t>占用</a:t>
            </a:r>
          </a:p>
          <a:p>
            <a:pPr eaLnBrk="0" hangingPunct="0">
              <a:spcBef>
                <a:spcPct val="50000"/>
              </a:spcBef>
              <a:buClr>
                <a:srgbClr val="990000"/>
              </a:buClr>
              <a:buFont typeface="Symbol" pitchFamily="18" charset="2"/>
              <a:buNone/>
            </a:pPr>
            <a:endParaRPr lang="zh-CN" altLang="en-US" sz="2000" b="1" dirty="0">
              <a:solidFill>
                <a:srgbClr val="FF0066"/>
              </a:solidFill>
            </a:endParaRPr>
          </a:p>
          <a:p>
            <a:pPr eaLnBrk="0" hangingPunct="0">
              <a:spcBef>
                <a:spcPct val="50000"/>
              </a:spcBef>
              <a:buClr>
                <a:srgbClr val="990000"/>
              </a:buClr>
              <a:buFont typeface="Symbol" pitchFamily="18" charset="2"/>
              <a:buNone/>
            </a:pPr>
            <a:endParaRPr lang="zh-CN" altLang="en-US" sz="2000" b="1" dirty="0">
              <a:solidFill>
                <a:srgbClr val="FF0066"/>
              </a:solidFill>
            </a:endParaRPr>
          </a:p>
          <a:p>
            <a:pPr eaLnBrk="0" hangingPunct="0">
              <a:spcBef>
                <a:spcPct val="50000"/>
              </a:spcBef>
              <a:buClr>
                <a:srgbClr val="990000"/>
              </a:buClr>
              <a:buFont typeface="Symbol" pitchFamily="18" charset="2"/>
              <a:buNone/>
            </a:pPr>
            <a:r>
              <a:rPr lang="en-US" altLang="zh-CN" sz="2000" b="1" dirty="0">
                <a:solidFill>
                  <a:srgbClr val="FF0066"/>
                </a:solidFill>
              </a:rPr>
              <a:t>BC</a:t>
            </a:r>
            <a:r>
              <a:rPr lang="zh-CN" altLang="en-US" sz="2000" b="1" dirty="0">
                <a:solidFill>
                  <a:srgbClr val="FF0066"/>
                </a:solidFill>
              </a:rPr>
              <a:t>共用</a:t>
            </a:r>
          </a:p>
          <a:p>
            <a:pPr eaLnBrk="0" hangingPunct="0">
              <a:spcBef>
                <a:spcPct val="50000"/>
              </a:spcBef>
              <a:buClr>
                <a:srgbClr val="990000"/>
              </a:buClr>
              <a:buFont typeface="Symbol" pitchFamily="18" charset="2"/>
              <a:buNone/>
            </a:pPr>
            <a:endParaRPr lang="en-US" altLang="zh-CN" sz="2000" b="1" dirty="0">
              <a:solidFill>
                <a:srgbClr val="FF0066"/>
              </a:solidFill>
            </a:endParaRPr>
          </a:p>
          <a:p>
            <a:pPr eaLnBrk="0" hangingPunct="0">
              <a:spcBef>
                <a:spcPct val="50000"/>
              </a:spcBef>
              <a:buClr>
                <a:srgbClr val="990000"/>
              </a:buClr>
              <a:buFont typeface="Symbol" pitchFamily="18" charset="2"/>
              <a:buNone/>
            </a:pPr>
            <a:endParaRPr lang="zh-CN" altLang="en-US" sz="2000" b="1" dirty="0">
              <a:solidFill>
                <a:srgbClr val="FF0066"/>
              </a:solidFill>
            </a:endParaRPr>
          </a:p>
          <a:p>
            <a:pPr eaLnBrk="0" hangingPunct="0">
              <a:spcBef>
                <a:spcPct val="50000"/>
              </a:spcBef>
              <a:buClr>
                <a:srgbClr val="990000"/>
              </a:buClr>
              <a:buFont typeface="Symbol" pitchFamily="18" charset="2"/>
              <a:buNone/>
            </a:pPr>
            <a:r>
              <a:rPr lang="en-US" altLang="zh-CN" sz="2000" b="1" dirty="0">
                <a:solidFill>
                  <a:srgbClr val="FF0066"/>
                </a:solidFill>
              </a:rPr>
              <a:t>DEF</a:t>
            </a:r>
            <a:r>
              <a:rPr lang="zh-CN" altLang="en-US" sz="2000" b="1" dirty="0">
                <a:solidFill>
                  <a:srgbClr val="FF0066"/>
                </a:solidFill>
              </a:rPr>
              <a:t>共用</a:t>
            </a:r>
          </a:p>
        </p:txBody>
      </p:sp>
      <p:grpSp>
        <p:nvGrpSpPr>
          <p:cNvPr id="7" name="Group 44"/>
          <p:cNvGrpSpPr>
            <a:grpSpLocks/>
          </p:cNvGrpSpPr>
          <p:nvPr/>
        </p:nvGrpSpPr>
        <p:grpSpPr bwMode="auto">
          <a:xfrm>
            <a:off x="684213" y="3500438"/>
            <a:ext cx="3733800" cy="2514600"/>
            <a:chOff x="384" y="1680"/>
            <a:chExt cx="2352" cy="1584"/>
          </a:xfrm>
        </p:grpSpPr>
        <p:grpSp>
          <p:nvGrpSpPr>
            <p:cNvPr id="8" name="组合 174083"/>
            <p:cNvGrpSpPr>
              <a:grpSpLocks/>
            </p:cNvGrpSpPr>
            <p:nvPr/>
          </p:nvGrpSpPr>
          <p:grpSpPr bwMode="auto">
            <a:xfrm>
              <a:off x="384" y="2640"/>
              <a:ext cx="2016" cy="624"/>
              <a:chOff x="384" y="2256"/>
              <a:chExt cx="2016" cy="576"/>
            </a:xfrm>
          </p:grpSpPr>
          <p:sp>
            <p:nvSpPr>
              <p:cNvPr id="169988" name="矩形 174084"/>
              <p:cNvSpPr>
                <a:spLocks noChangeArrowheads="1"/>
              </p:cNvSpPr>
              <p:nvPr/>
            </p:nvSpPr>
            <p:spPr bwMode="auto">
              <a:xfrm>
                <a:off x="384" y="2496"/>
                <a:ext cx="528" cy="336"/>
              </a:xfrm>
              <a:prstGeom prst="rect">
                <a:avLst/>
              </a:prstGeom>
              <a:solidFill>
                <a:srgbClr val="FFCCFF"/>
              </a:solidFill>
              <a:ln w="9525">
                <a:solidFill>
                  <a:schemeClr val="tx1"/>
                </a:solidFill>
                <a:miter lim="800000"/>
                <a:headEnd/>
                <a:tailEnd/>
              </a:ln>
            </p:spPr>
            <p:txBody>
              <a:bodyPr wrap="none" anchor="ctr"/>
              <a:lstStyle/>
              <a:p>
                <a:pPr algn="ctr">
                  <a:buClr>
                    <a:srgbClr val="000000"/>
                  </a:buClr>
                </a:pPr>
                <a:r>
                  <a:rPr lang="en-US" altLang="zh-CN" sz="2000" b="1">
                    <a:latin typeface="Helvetica" pitchFamily="34" charset="0"/>
                    <a:ea typeface="黑体" pitchFamily="49" charset="-122"/>
                  </a:rPr>
                  <a:t>F</a:t>
                </a:r>
                <a:br>
                  <a:rPr lang="en-US" altLang="zh-CN" sz="2000" b="1">
                    <a:latin typeface="Helvetica" pitchFamily="34" charset="0"/>
                    <a:ea typeface="黑体" pitchFamily="49" charset="-122"/>
                  </a:rPr>
                </a:br>
                <a:r>
                  <a:rPr lang="en-US" altLang="zh-CN" sz="2000" b="1">
                    <a:latin typeface="Helvetica" pitchFamily="34" charset="0"/>
                    <a:ea typeface="黑体" pitchFamily="49" charset="-122"/>
                  </a:rPr>
                  <a:t>20K</a:t>
                </a:r>
              </a:p>
            </p:txBody>
          </p:sp>
          <p:sp>
            <p:nvSpPr>
              <p:cNvPr id="169989" name="矩形 174085"/>
              <p:cNvSpPr>
                <a:spLocks noChangeArrowheads="1"/>
              </p:cNvSpPr>
              <p:nvPr/>
            </p:nvSpPr>
            <p:spPr bwMode="auto">
              <a:xfrm>
                <a:off x="1152" y="2496"/>
                <a:ext cx="528" cy="336"/>
              </a:xfrm>
              <a:prstGeom prst="rect">
                <a:avLst/>
              </a:prstGeom>
              <a:solidFill>
                <a:srgbClr val="FFCCFF"/>
              </a:solidFill>
              <a:ln w="9525">
                <a:solidFill>
                  <a:schemeClr val="tx1"/>
                </a:solidFill>
                <a:miter lim="800000"/>
                <a:headEnd/>
                <a:tailEnd/>
              </a:ln>
            </p:spPr>
            <p:txBody>
              <a:bodyPr wrap="none" anchor="ctr"/>
              <a:lstStyle/>
              <a:p>
                <a:pPr algn="ctr">
                  <a:buClr>
                    <a:srgbClr val="000000"/>
                  </a:buClr>
                </a:pPr>
                <a:r>
                  <a:rPr lang="en-US" altLang="zh-CN" sz="2000" b="1">
                    <a:latin typeface="Helvetica" pitchFamily="34" charset="0"/>
                    <a:ea typeface="黑体" pitchFamily="49" charset="-122"/>
                  </a:rPr>
                  <a:t>D</a:t>
                </a:r>
                <a:br>
                  <a:rPr lang="en-US" altLang="zh-CN" sz="2000" b="1">
                    <a:latin typeface="Helvetica" pitchFamily="34" charset="0"/>
                    <a:ea typeface="黑体" pitchFamily="49" charset="-122"/>
                  </a:rPr>
                </a:br>
                <a:r>
                  <a:rPr lang="en-US" altLang="zh-CN" sz="2000" b="1">
                    <a:latin typeface="Helvetica" pitchFamily="34" charset="0"/>
                    <a:ea typeface="黑体" pitchFamily="49" charset="-122"/>
                  </a:rPr>
                  <a:t>22K</a:t>
                </a:r>
              </a:p>
            </p:txBody>
          </p:sp>
          <p:sp>
            <p:nvSpPr>
              <p:cNvPr id="169990" name="矩形 174086"/>
              <p:cNvSpPr>
                <a:spLocks noChangeArrowheads="1"/>
              </p:cNvSpPr>
              <p:nvPr/>
            </p:nvSpPr>
            <p:spPr bwMode="auto">
              <a:xfrm>
                <a:off x="1872" y="2496"/>
                <a:ext cx="528" cy="336"/>
              </a:xfrm>
              <a:prstGeom prst="rect">
                <a:avLst/>
              </a:prstGeom>
              <a:solidFill>
                <a:srgbClr val="FFCCFF"/>
              </a:solidFill>
              <a:ln w="9525">
                <a:solidFill>
                  <a:schemeClr val="tx1"/>
                </a:solidFill>
                <a:miter lim="800000"/>
                <a:headEnd/>
                <a:tailEnd/>
              </a:ln>
            </p:spPr>
            <p:txBody>
              <a:bodyPr wrap="none" anchor="ctr"/>
              <a:lstStyle/>
              <a:p>
                <a:pPr algn="ctr">
                  <a:buClr>
                    <a:srgbClr val="000000"/>
                  </a:buClr>
                </a:pPr>
                <a:r>
                  <a:rPr lang="en-US" altLang="zh-CN" sz="2000" b="1">
                    <a:latin typeface="Helvetica" pitchFamily="34" charset="0"/>
                    <a:ea typeface="黑体" pitchFamily="49" charset="-122"/>
                  </a:rPr>
                  <a:t>E</a:t>
                </a:r>
                <a:br>
                  <a:rPr lang="en-US" altLang="zh-CN" sz="2000" b="1">
                    <a:latin typeface="Helvetica" pitchFamily="34" charset="0"/>
                    <a:ea typeface="黑体" pitchFamily="49" charset="-122"/>
                  </a:rPr>
                </a:br>
                <a:r>
                  <a:rPr lang="en-US" altLang="zh-CN" sz="2000" b="1">
                    <a:latin typeface="Helvetica" pitchFamily="34" charset="0"/>
                    <a:ea typeface="黑体" pitchFamily="49" charset="-122"/>
                  </a:rPr>
                  <a:t>24K</a:t>
                </a:r>
              </a:p>
            </p:txBody>
          </p:sp>
          <p:sp>
            <p:nvSpPr>
              <p:cNvPr id="169991" name="直接连接符 174087"/>
              <p:cNvSpPr>
                <a:spLocks noChangeShapeType="1"/>
              </p:cNvSpPr>
              <p:nvPr/>
            </p:nvSpPr>
            <p:spPr bwMode="auto">
              <a:xfrm>
                <a:off x="624" y="2256"/>
                <a:ext cx="0" cy="240"/>
              </a:xfrm>
              <a:prstGeom prst="line">
                <a:avLst/>
              </a:prstGeom>
              <a:noFill/>
              <a:ln w="9525">
                <a:solidFill>
                  <a:schemeClr val="tx1"/>
                </a:solidFill>
                <a:round/>
                <a:headEnd/>
                <a:tailEnd type="triangle" w="med" len="med"/>
              </a:ln>
            </p:spPr>
            <p:txBody>
              <a:bodyPr/>
              <a:lstStyle/>
              <a:p>
                <a:endParaRPr lang="zh-CN" altLang="en-US"/>
              </a:p>
            </p:txBody>
          </p:sp>
          <p:sp>
            <p:nvSpPr>
              <p:cNvPr id="169992" name="直接连接符 174088"/>
              <p:cNvSpPr>
                <a:spLocks noChangeShapeType="1"/>
              </p:cNvSpPr>
              <p:nvPr/>
            </p:nvSpPr>
            <p:spPr bwMode="auto">
              <a:xfrm flipH="1">
                <a:off x="1392" y="2256"/>
                <a:ext cx="288" cy="240"/>
              </a:xfrm>
              <a:prstGeom prst="line">
                <a:avLst/>
              </a:prstGeom>
              <a:noFill/>
              <a:ln w="9525">
                <a:solidFill>
                  <a:schemeClr val="tx1"/>
                </a:solidFill>
                <a:round/>
                <a:headEnd/>
                <a:tailEnd type="triangle" w="med" len="med"/>
              </a:ln>
            </p:spPr>
            <p:txBody>
              <a:bodyPr/>
              <a:lstStyle/>
              <a:p>
                <a:endParaRPr lang="zh-CN" altLang="en-US"/>
              </a:p>
            </p:txBody>
          </p:sp>
          <p:sp>
            <p:nvSpPr>
              <p:cNvPr id="169993" name="直接连接符 174089"/>
              <p:cNvSpPr>
                <a:spLocks noChangeShapeType="1"/>
              </p:cNvSpPr>
              <p:nvPr/>
            </p:nvSpPr>
            <p:spPr bwMode="auto">
              <a:xfrm>
                <a:off x="1776" y="2256"/>
                <a:ext cx="336" cy="240"/>
              </a:xfrm>
              <a:prstGeom prst="line">
                <a:avLst/>
              </a:prstGeom>
              <a:noFill/>
              <a:ln w="9525">
                <a:solidFill>
                  <a:schemeClr val="tx1"/>
                </a:solidFill>
                <a:round/>
                <a:headEnd/>
                <a:tailEnd type="triangle" w="med" len="med"/>
              </a:ln>
            </p:spPr>
            <p:txBody>
              <a:bodyPr/>
              <a:lstStyle/>
              <a:p>
                <a:endParaRPr lang="zh-CN" altLang="en-US"/>
              </a:p>
            </p:txBody>
          </p:sp>
        </p:grpSp>
        <p:grpSp>
          <p:nvGrpSpPr>
            <p:cNvPr id="9" name="组合 174090"/>
            <p:cNvGrpSpPr>
              <a:grpSpLocks/>
            </p:cNvGrpSpPr>
            <p:nvPr/>
          </p:nvGrpSpPr>
          <p:grpSpPr bwMode="auto">
            <a:xfrm>
              <a:off x="384" y="2016"/>
              <a:ext cx="1584" cy="676"/>
              <a:chOff x="384" y="1632"/>
              <a:chExt cx="1584" cy="624"/>
            </a:xfrm>
          </p:grpSpPr>
          <p:sp>
            <p:nvSpPr>
              <p:cNvPr id="169995" name="矩形 174091"/>
              <p:cNvSpPr>
                <a:spLocks noChangeArrowheads="1"/>
              </p:cNvSpPr>
              <p:nvPr/>
            </p:nvSpPr>
            <p:spPr bwMode="auto">
              <a:xfrm>
                <a:off x="384" y="1920"/>
                <a:ext cx="528" cy="336"/>
              </a:xfrm>
              <a:prstGeom prst="rect">
                <a:avLst/>
              </a:prstGeom>
              <a:solidFill>
                <a:srgbClr val="CCFF33"/>
              </a:solidFill>
              <a:ln w="9525">
                <a:solidFill>
                  <a:schemeClr val="tx1"/>
                </a:solidFill>
                <a:miter lim="800000"/>
                <a:headEnd/>
                <a:tailEnd/>
              </a:ln>
            </p:spPr>
            <p:txBody>
              <a:bodyPr wrap="none" anchor="ctr"/>
              <a:lstStyle/>
              <a:p>
                <a:pPr algn="ctr">
                  <a:buClr>
                    <a:srgbClr val="000000"/>
                  </a:buClr>
                </a:pPr>
                <a:r>
                  <a:rPr lang="en-US" altLang="zh-CN" sz="2000" b="1">
                    <a:latin typeface="Helvetica" pitchFamily="34" charset="0"/>
                    <a:ea typeface="黑体" pitchFamily="49" charset="-122"/>
                  </a:rPr>
                  <a:t>B</a:t>
                </a:r>
                <a:br>
                  <a:rPr lang="en-US" altLang="zh-CN" sz="2000" b="1">
                    <a:latin typeface="Helvetica" pitchFamily="34" charset="0"/>
                    <a:ea typeface="黑体" pitchFamily="49" charset="-122"/>
                  </a:rPr>
                </a:br>
                <a:r>
                  <a:rPr lang="en-US" altLang="zh-CN" sz="2000" b="1">
                    <a:latin typeface="Helvetica" pitchFamily="34" charset="0"/>
                    <a:ea typeface="黑体" pitchFamily="49" charset="-122"/>
                  </a:rPr>
                  <a:t>12K</a:t>
                </a:r>
              </a:p>
            </p:txBody>
          </p:sp>
          <p:sp>
            <p:nvSpPr>
              <p:cNvPr id="169996" name="矩形 174092"/>
              <p:cNvSpPr>
                <a:spLocks noChangeArrowheads="1"/>
              </p:cNvSpPr>
              <p:nvPr/>
            </p:nvSpPr>
            <p:spPr bwMode="auto">
              <a:xfrm>
                <a:off x="1440" y="1920"/>
                <a:ext cx="528" cy="336"/>
              </a:xfrm>
              <a:prstGeom prst="rect">
                <a:avLst/>
              </a:prstGeom>
              <a:solidFill>
                <a:srgbClr val="CCFF33"/>
              </a:solidFill>
              <a:ln w="9525">
                <a:solidFill>
                  <a:schemeClr val="tx1"/>
                </a:solidFill>
                <a:miter lim="800000"/>
                <a:headEnd/>
                <a:tailEnd/>
              </a:ln>
            </p:spPr>
            <p:txBody>
              <a:bodyPr wrap="none" anchor="ctr"/>
              <a:lstStyle/>
              <a:p>
                <a:pPr algn="ctr">
                  <a:buClr>
                    <a:srgbClr val="000000"/>
                  </a:buClr>
                </a:pPr>
                <a:r>
                  <a:rPr lang="en-US" altLang="zh-CN" sz="2000" b="1">
                    <a:latin typeface="Helvetica" pitchFamily="34" charset="0"/>
                    <a:ea typeface="黑体" pitchFamily="49" charset="-122"/>
                  </a:rPr>
                  <a:t>C</a:t>
                </a:r>
                <a:br>
                  <a:rPr lang="en-US" altLang="zh-CN" sz="2000" b="1">
                    <a:latin typeface="Helvetica" pitchFamily="34" charset="0"/>
                    <a:ea typeface="黑体" pitchFamily="49" charset="-122"/>
                  </a:rPr>
                </a:br>
                <a:r>
                  <a:rPr lang="en-US" altLang="zh-CN" sz="2000" b="1">
                    <a:latin typeface="Helvetica" pitchFamily="34" charset="0"/>
                    <a:ea typeface="黑体" pitchFamily="49" charset="-122"/>
                  </a:rPr>
                  <a:t>15K</a:t>
                </a:r>
              </a:p>
            </p:txBody>
          </p:sp>
          <p:sp>
            <p:nvSpPr>
              <p:cNvPr id="169997" name="直接连接符 174093"/>
              <p:cNvSpPr>
                <a:spLocks noChangeShapeType="1"/>
              </p:cNvSpPr>
              <p:nvPr/>
            </p:nvSpPr>
            <p:spPr bwMode="auto">
              <a:xfrm flipH="1">
                <a:off x="672" y="1632"/>
                <a:ext cx="528" cy="288"/>
              </a:xfrm>
              <a:prstGeom prst="line">
                <a:avLst/>
              </a:prstGeom>
              <a:noFill/>
              <a:ln w="9525">
                <a:solidFill>
                  <a:schemeClr val="tx1"/>
                </a:solidFill>
                <a:round/>
                <a:headEnd/>
                <a:tailEnd type="triangle" w="med" len="med"/>
              </a:ln>
            </p:spPr>
            <p:txBody>
              <a:bodyPr/>
              <a:lstStyle/>
              <a:p>
                <a:endParaRPr lang="zh-CN" altLang="en-US"/>
              </a:p>
            </p:txBody>
          </p:sp>
          <p:sp>
            <p:nvSpPr>
              <p:cNvPr id="169998" name="直接连接符 174094"/>
              <p:cNvSpPr>
                <a:spLocks noChangeShapeType="1"/>
              </p:cNvSpPr>
              <p:nvPr/>
            </p:nvSpPr>
            <p:spPr bwMode="auto">
              <a:xfrm>
                <a:off x="1296" y="1632"/>
                <a:ext cx="384" cy="288"/>
              </a:xfrm>
              <a:prstGeom prst="line">
                <a:avLst/>
              </a:prstGeom>
              <a:noFill/>
              <a:ln w="9525">
                <a:solidFill>
                  <a:schemeClr val="tx1"/>
                </a:solidFill>
                <a:round/>
                <a:headEnd/>
                <a:tailEnd type="triangle" w="med" len="med"/>
              </a:ln>
            </p:spPr>
            <p:txBody>
              <a:bodyPr/>
              <a:lstStyle/>
              <a:p>
                <a:endParaRPr lang="zh-CN" altLang="en-US"/>
              </a:p>
            </p:txBody>
          </p:sp>
        </p:grpSp>
        <p:sp>
          <p:nvSpPr>
            <p:cNvPr id="169999" name="矩形 174095"/>
            <p:cNvSpPr>
              <a:spLocks noChangeArrowheads="1"/>
            </p:cNvSpPr>
            <p:nvPr/>
          </p:nvSpPr>
          <p:spPr bwMode="auto">
            <a:xfrm>
              <a:off x="960" y="1680"/>
              <a:ext cx="528" cy="364"/>
            </a:xfrm>
            <a:prstGeom prst="rect">
              <a:avLst/>
            </a:prstGeom>
            <a:solidFill>
              <a:srgbClr val="FFFF99"/>
            </a:solidFill>
            <a:ln w="9525">
              <a:solidFill>
                <a:schemeClr val="tx1"/>
              </a:solidFill>
              <a:miter lim="800000"/>
              <a:headEnd/>
              <a:tailEnd/>
            </a:ln>
          </p:spPr>
          <p:txBody>
            <a:bodyPr wrap="none" anchor="ctr"/>
            <a:lstStyle/>
            <a:p>
              <a:pPr algn="ctr">
                <a:buClr>
                  <a:srgbClr val="000000"/>
                </a:buClr>
              </a:pPr>
              <a:r>
                <a:rPr lang="en-US" altLang="zh-CN" sz="2000" b="1">
                  <a:latin typeface="Helvetica" pitchFamily="34" charset="0"/>
                  <a:ea typeface="黑体" pitchFamily="49" charset="-122"/>
                </a:rPr>
                <a:t>A</a:t>
              </a:r>
              <a:br>
                <a:rPr lang="en-US" altLang="zh-CN" sz="2000" b="1">
                  <a:latin typeface="Helvetica" pitchFamily="34" charset="0"/>
                  <a:ea typeface="黑体" pitchFamily="49" charset="-122"/>
                </a:rPr>
              </a:br>
              <a:r>
                <a:rPr lang="en-US" altLang="zh-CN" sz="2000" b="1">
                  <a:latin typeface="Helvetica" pitchFamily="34" charset="0"/>
                  <a:ea typeface="黑体" pitchFamily="49" charset="-122"/>
                </a:rPr>
                <a:t>30K</a:t>
              </a:r>
            </a:p>
          </p:txBody>
        </p:sp>
        <p:sp>
          <p:nvSpPr>
            <p:cNvPr id="170021" name="直接连接符 174117"/>
            <p:cNvSpPr>
              <a:spLocks noChangeShapeType="1"/>
            </p:cNvSpPr>
            <p:nvPr/>
          </p:nvSpPr>
          <p:spPr bwMode="auto">
            <a:xfrm>
              <a:off x="2208" y="2496"/>
              <a:ext cx="528" cy="0"/>
            </a:xfrm>
            <a:prstGeom prst="line">
              <a:avLst/>
            </a:prstGeom>
            <a:noFill/>
            <a:ln w="76200" cmpd="tri">
              <a:solidFill>
                <a:srgbClr val="FF0066"/>
              </a:solidFill>
              <a:round/>
              <a:headEnd/>
              <a:tailEnd type="triangle" w="med" len="med"/>
            </a:ln>
          </p:spPr>
          <p:txBody>
            <a:bodyPr/>
            <a:lstStyle/>
            <a:p>
              <a:endParaRPr lang="zh-CN" altLang="en-US"/>
            </a:p>
          </p:txBody>
        </p:sp>
      </p:grpSp>
      <p:sp>
        <p:nvSpPr>
          <p:cNvPr id="170022" name="标题 174119"/>
          <p:cNvSpPr>
            <a:spLocks noGrp="1" noChangeArrowheads="1"/>
          </p:cNvSpPr>
          <p:nvPr>
            <p:ph type="title" idx="4294967295"/>
          </p:nvPr>
        </p:nvSpPr>
        <p:spPr>
          <a:xfrm>
            <a:off x="441326" y="637778"/>
            <a:ext cx="7796213" cy="896937"/>
          </a:xfrm>
        </p:spPr>
        <p:txBody>
          <a:bodyPr anchor="b"/>
          <a:lstStyle/>
          <a:p>
            <a:pPr algn="l"/>
            <a:r>
              <a:rPr lang="en-US" altLang="zh-CN" sz="3200" b="1" dirty="0">
                <a:solidFill>
                  <a:srgbClr val="800000"/>
                </a:solidFill>
              </a:rPr>
              <a:t>3.</a:t>
            </a:r>
            <a:r>
              <a:rPr lang="zh-CN" altLang="en-US" sz="3200" b="1" dirty="0">
                <a:solidFill>
                  <a:srgbClr val="800000"/>
                </a:solidFill>
              </a:rPr>
              <a:t>覆盖技术</a:t>
            </a:r>
          </a:p>
        </p:txBody>
      </p:sp>
      <p:sp>
        <p:nvSpPr>
          <p:cNvPr id="170023"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CB611455-1C11-4C11-92EE-663978E6D004}" type="slidenum">
              <a:rPr lang="zh-TW" altLang="en-US" sz="1400">
                <a:solidFill>
                  <a:schemeClr val="bg2"/>
                </a:solidFill>
                <a:ea typeface="PMingLiU" pitchFamily="18" charset="-120"/>
              </a:rPr>
              <a:pPr algn="r" eaLnBrk="0" hangingPunct="0">
                <a:spcBef>
                  <a:spcPct val="50000"/>
                </a:spcBef>
                <a:buClr>
                  <a:srgbClr val="000000"/>
                </a:buClr>
              </a:pPr>
              <a:t>38</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3" cstate="print"/>
          <a:srcRect/>
          <a:stretch>
            <a:fillRect/>
          </a:stretch>
        </p:blipFill>
        <p:spPr bwMode="auto">
          <a:xfrm>
            <a:off x="6516688" y="260350"/>
            <a:ext cx="2351087" cy="461963"/>
          </a:xfrm>
          <a:prstGeom prst="rect">
            <a:avLst/>
          </a:prstGeom>
          <a:noFill/>
          <a:ln w="9525">
            <a:noFill/>
            <a:miter lim="800000"/>
            <a:headEnd/>
            <a:tailEnd/>
          </a:ln>
        </p:spPr>
      </p:pic>
      <p:sp>
        <p:nvSpPr>
          <p:cNvPr id="2"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4" name="Picture 27" descr="D:\person\desktop\校徽da 副本.png"/>
          <p:cNvPicPr>
            <a:picLocks noChangeAspect="1" noChangeArrowheads="1"/>
          </p:cNvPicPr>
          <p:nvPr/>
        </p:nvPicPr>
        <p:blipFill>
          <a:blip r:embed="rId3" cstate="print"/>
          <a:srcRect/>
          <a:stretch>
            <a:fillRect/>
          </a:stretch>
        </p:blipFill>
        <p:spPr bwMode="auto">
          <a:xfrm>
            <a:off x="6516688" y="260350"/>
            <a:ext cx="2351087" cy="461963"/>
          </a:xfrm>
          <a:prstGeom prst="rect">
            <a:avLst/>
          </a:prstGeom>
          <a:noFill/>
          <a:ln w="9525">
            <a:noFill/>
            <a:miter lim="800000"/>
            <a:headEnd/>
            <a:tailEnd/>
          </a:ln>
        </p:spPr>
      </p:pic>
      <p:sp>
        <p:nvSpPr>
          <p:cNvPr id="5"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6"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0031"/>
                                        </p:tgtEl>
                                        <p:attrNameLst>
                                          <p:attrName>style.visibility</p:attrName>
                                        </p:attrNameLst>
                                      </p:cBhvr>
                                      <p:to>
                                        <p:strVal val="visible"/>
                                      </p:to>
                                    </p:set>
                                    <p:animEffect transition="in" filter="box(in)">
                                      <p:cBhvr>
                                        <p:cTn id="12" dur="500"/>
                                        <p:tgtEl>
                                          <p:spTgt spid="1700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0020"/>
                                        </p:tgtEl>
                                        <p:attrNameLst>
                                          <p:attrName>style.visibility</p:attrName>
                                        </p:attrNameLst>
                                      </p:cBhvr>
                                      <p:to>
                                        <p:strVal val="visible"/>
                                      </p:to>
                                    </p:set>
                                    <p:animEffect transition="in" filter="blinds(horizontal)">
                                      <p:cBhvr>
                                        <p:cTn id="17" dur="500"/>
                                        <p:tgtEl>
                                          <p:spTgt spid="170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20"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0023"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CB611455-1C11-4C11-92EE-663978E6D004}" type="slidenum">
              <a:rPr lang="zh-TW" altLang="en-US" sz="1400">
                <a:solidFill>
                  <a:schemeClr val="bg2"/>
                </a:solidFill>
                <a:ea typeface="PMingLiU" pitchFamily="18" charset="-120"/>
              </a:rPr>
              <a:pPr algn="r" eaLnBrk="0" hangingPunct="0">
                <a:spcBef>
                  <a:spcPct val="50000"/>
                </a:spcBef>
                <a:buClr>
                  <a:srgbClr val="000000"/>
                </a:buClr>
              </a:pPr>
              <a:t>39</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2"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4"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5"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6"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11" name="图片 10">
            <a:extLst>
              <a:ext uri="{FF2B5EF4-FFF2-40B4-BE49-F238E27FC236}">
                <a16:creationId xmlns:a16="http://schemas.microsoft.com/office/drawing/2014/main" id="{6CD80CE9-4873-CCBE-2FAC-962B769309C1}"/>
              </a:ext>
            </a:extLst>
          </p:cNvPr>
          <p:cNvPicPr>
            <a:picLocks noChangeAspect="1"/>
          </p:cNvPicPr>
          <p:nvPr/>
        </p:nvPicPr>
        <p:blipFill>
          <a:blip r:embed="rId3"/>
          <a:stretch>
            <a:fillRect/>
          </a:stretch>
        </p:blipFill>
        <p:spPr>
          <a:xfrm>
            <a:off x="154213" y="1052736"/>
            <a:ext cx="8751662" cy="4653402"/>
          </a:xfrm>
          <a:prstGeom prst="rect">
            <a:avLst/>
          </a:prstGeom>
        </p:spPr>
      </p:pic>
    </p:spTree>
    <p:extLst>
      <p:ext uri="{BB962C8B-B14F-4D97-AF65-F5344CB8AC3E}">
        <p14:creationId xmlns:p14="http://schemas.microsoft.com/office/powerpoint/2010/main" val="294318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4"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9507994A-4E50-4045-BE28-4D72FAA6D90C}" type="slidenum">
              <a:rPr lang="zh-TW" altLang="en-US" sz="1400">
                <a:solidFill>
                  <a:schemeClr val="bg2"/>
                </a:solidFill>
                <a:ea typeface="PMingLiU" pitchFamily="18" charset="-120"/>
              </a:rPr>
              <a:pPr algn="r" eaLnBrk="0" hangingPunct="0">
                <a:spcBef>
                  <a:spcPct val="50000"/>
                </a:spcBef>
                <a:buClr>
                  <a:srgbClr val="000000"/>
                </a:buClr>
              </a:pPr>
              <a:t>4</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sp>
        <p:nvSpPr>
          <p:cNvPr id="2" name="标题 14337">
            <a:extLst>
              <a:ext uri="{FF2B5EF4-FFF2-40B4-BE49-F238E27FC236}">
                <a16:creationId xmlns:a16="http://schemas.microsoft.com/office/drawing/2014/main" id="{8DDEC307-BCD9-D4B1-7A66-4F717C3C2519}"/>
              </a:ext>
            </a:extLst>
          </p:cNvPr>
          <p:cNvSpPr txBox="1">
            <a:spLocks noChangeArrowheads="1"/>
          </p:cNvSpPr>
          <p:nvPr/>
        </p:nvSpPr>
        <p:spPr>
          <a:xfrm>
            <a:off x="179388" y="2734321"/>
            <a:ext cx="8901112" cy="3723629"/>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n-US" altLang="zh-CN" sz="2400" b="1" dirty="0">
                <a:solidFill>
                  <a:srgbClr val="0000FF"/>
                </a:solidFill>
              </a:rPr>
              <a:t>DDR</a:t>
            </a:r>
            <a:r>
              <a:rPr lang="zh-CN" altLang="en-US" sz="2400" b="1" dirty="0">
                <a:solidFill>
                  <a:srgbClr val="0000FF"/>
                </a:solidFill>
              </a:rPr>
              <a:t>：</a:t>
            </a:r>
            <a:r>
              <a:rPr lang="en-US" altLang="zh-CN" sz="2400" dirty="0">
                <a:latin typeface="Helvetica Neue"/>
              </a:rPr>
              <a:t>DDR SDRAM=</a:t>
            </a:r>
            <a:r>
              <a:rPr lang="zh-CN" altLang="en-US" sz="2400" dirty="0">
                <a:latin typeface="Helvetica Neue"/>
              </a:rPr>
              <a:t>双倍速率同步动态随机存储器，数据传输速度为系统时钟频率的两倍，由于速度增加，其传输性能优于传统的</a:t>
            </a:r>
            <a:r>
              <a:rPr lang="en-US" altLang="zh-CN" sz="2400" dirty="0">
                <a:latin typeface="Helvetica Neue"/>
              </a:rPr>
              <a:t>SDRAM</a:t>
            </a:r>
          </a:p>
          <a:p>
            <a:pPr algn="l">
              <a:lnSpc>
                <a:spcPct val="150000"/>
              </a:lnSpc>
            </a:pPr>
            <a:r>
              <a:rPr lang="en-US" altLang="zh-CN" sz="2400" b="1" dirty="0">
                <a:solidFill>
                  <a:srgbClr val="0000FF"/>
                </a:solidFill>
              </a:rPr>
              <a:t>SDRAM</a:t>
            </a:r>
            <a:r>
              <a:rPr lang="zh-CN" altLang="en-US" sz="2400" b="1" dirty="0">
                <a:solidFill>
                  <a:srgbClr val="0000FF"/>
                </a:solidFill>
              </a:rPr>
              <a:t>：</a:t>
            </a:r>
            <a:r>
              <a:rPr lang="zh-CN" altLang="en-US" sz="2400" dirty="0">
                <a:latin typeface="Helvetica Neue"/>
              </a:rPr>
              <a:t>同步动态随机存取内存（</a:t>
            </a:r>
            <a:r>
              <a:rPr lang="en-US" altLang="zh-CN" sz="2400" dirty="0">
                <a:latin typeface="Helvetica Neue"/>
              </a:rPr>
              <a:t>synchronous dynamic random-access memory</a:t>
            </a:r>
            <a:r>
              <a:rPr lang="zh-CN" altLang="en-US" sz="2400" dirty="0">
                <a:latin typeface="Helvetica Neue"/>
              </a:rPr>
              <a:t>，简称</a:t>
            </a:r>
            <a:r>
              <a:rPr lang="en-US" altLang="zh-CN" sz="2400" dirty="0">
                <a:latin typeface="Helvetica Neue"/>
              </a:rPr>
              <a:t>SDRAM</a:t>
            </a:r>
            <a:r>
              <a:rPr lang="zh-CN" altLang="en-US" sz="2400" dirty="0">
                <a:latin typeface="Helvetica Neue"/>
              </a:rPr>
              <a:t>）是有一个同步接口的动态随机存取内存（</a:t>
            </a:r>
            <a:r>
              <a:rPr lang="en-US" altLang="zh-CN" sz="2400" dirty="0">
                <a:latin typeface="Helvetica Neue"/>
              </a:rPr>
              <a:t>DRAM</a:t>
            </a:r>
            <a:r>
              <a:rPr lang="zh-CN" altLang="en-US" sz="2400" dirty="0">
                <a:latin typeface="Helvetica Neue"/>
              </a:rPr>
              <a:t>）</a:t>
            </a:r>
            <a:endParaRPr lang="en-US" altLang="zh-CN" sz="2400" dirty="0">
              <a:latin typeface="Helvetica Neue"/>
            </a:endParaRPr>
          </a:p>
          <a:p>
            <a:pPr algn="l">
              <a:lnSpc>
                <a:spcPct val="150000"/>
              </a:lnSpc>
            </a:pPr>
            <a:r>
              <a:rPr lang="en-US" altLang="zh-CN" sz="2400" b="1" dirty="0">
                <a:solidFill>
                  <a:srgbClr val="0000FF"/>
                </a:solidFill>
              </a:rPr>
              <a:t>DRAM</a:t>
            </a:r>
            <a:r>
              <a:rPr lang="zh-CN" altLang="en-US" sz="2400" b="1" dirty="0">
                <a:solidFill>
                  <a:srgbClr val="0000FF"/>
                </a:solidFill>
              </a:rPr>
              <a:t>（动态随机存取内存）：</a:t>
            </a:r>
            <a:r>
              <a:rPr lang="zh-CN" altLang="en-US" sz="2400" dirty="0">
                <a:latin typeface="Helvetica Neue"/>
              </a:rPr>
              <a:t>最常用的一种电脑</a:t>
            </a:r>
            <a:r>
              <a:rPr lang="zh-CN" altLang="en-US" sz="2400" b="1" dirty="0">
                <a:solidFill>
                  <a:srgbClr val="C00000"/>
                </a:solidFill>
                <a:latin typeface="Helvetica Neue"/>
              </a:rPr>
              <a:t>内存</a:t>
            </a:r>
            <a:r>
              <a:rPr lang="zh-CN" altLang="en-US" sz="2400" dirty="0">
                <a:latin typeface="Helvetica Neue"/>
              </a:rPr>
              <a:t>。它通常使用一个晶体管和一个电容器来代表一个比特。和</a:t>
            </a:r>
            <a:r>
              <a:rPr lang="en-US" altLang="zh-CN" sz="2400" dirty="0">
                <a:latin typeface="Helvetica Neue"/>
              </a:rPr>
              <a:t>ROM</a:t>
            </a:r>
            <a:r>
              <a:rPr lang="zh-CN" altLang="en-US" sz="2400" dirty="0">
                <a:latin typeface="Helvetica Neue"/>
              </a:rPr>
              <a:t>及</a:t>
            </a:r>
            <a:r>
              <a:rPr lang="en-US" altLang="zh-CN" sz="2400" dirty="0">
                <a:latin typeface="Helvetica Neue"/>
              </a:rPr>
              <a:t>PROM</a:t>
            </a:r>
            <a:r>
              <a:rPr lang="zh-CN" altLang="en-US" sz="2400" dirty="0">
                <a:latin typeface="Helvetica Neue"/>
              </a:rPr>
              <a:t>等固件内存不同，随机存取内存的两种主要类型</a:t>
            </a:r>
            <a:r>
              <a:rPr lang="en-US" altLang="zh-CN" sz="2400" dirty="0">
                <a:latin typeface="Helvetica Neue"/>
              </a:rPr>
              <a:t>(</a:t>
            </a:r>
            <a:r>
              <a:rPr lang="zh-CN" altLang="en-US" sz="2400" dirty="0">
                <a:latin typeface="Helvetica Neue"/>
              </a:rPr>
              <a:t>动态和静态</a:t>
            </a:r>
            <a:r>
              <a:rPr lang="en-US" altLang="zh-CN" sz="2400" dirty="0">
                <a:latin typeface="Helvetica Neue"/>
              </a:rPr>
              <a:t>)</a:t>
            </a:r>
            <a:r>
              <a:rPr lang="zh-CN" altLang="en-US" sz="2400" dirty="0">
                <a:latin typeface="Helvetica Neue"/>
              </a:rPr>
              <a:t>都会在切断电源之后，丢失所储存的数据。</a:t>
            </a:r>
            <a:endParaRPr lang="en-US" altLang="zh-CN" sz="2400" dirty="0">
              <a:latin typeface="Helvetica Neue"/>
            </a:endParaRPr>
          </a:p>
        </p:txBody>
      </p:sp>
      <p:pic>
        <p:nvPicPr>
          <p:cNvPr id="4" name="图片 3">
            <a:extLst>
              <a:ext uri="{FF2B5EF4-FFF2-40B4-BE49-F238E27FC236}">
                <a16:creationId xmlns:a16="http://schemas.microsoft.com/office/drawing/2014/main" id="{D6473E68-156C-4491-AE4B-96DDE2EA2D24}"/>
              </a:ext>
            </a:extLst>
          </p:cNvPr>
          <p:cNvPicPr>
            <a:picLocks noChangeAspect="1"/>
          </p:cNvPicPr>
          <p:nvPr/>
        </p:nvPicPr>
        <p:blipFill>
          <a:blip r:embed="rId3"/>
          <a:stretch>
            <a:fillRect/>
          </a:stretch>
        </p:blipFill>
        <p:spPr>
          <a:xfrm>
            <a:off x="467544" y="1340767"/>
            <a:ext cx="8311147" cy="4501487"/>
          </a:xfrm>
          <a:prstGeom prst="rect">
            <a:avLst/>
          </a:prstGeom>
        </p:spPr>
      </p:pic>
    </p:spTree>
    <p:extLst>
      <p:ext uri="{BB962C8B-B14F-4D97-AF65-F5344CB8AC3E}">
        <p14:creationId xmlns:p14="http://schemas.microsoft.com/office/powerpoint/2010/main" val="803151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标题 28673"/>
          <p:cNvSpPr>
            <a:spLocks noGrp="1" noChangeArrowheads="1"/>
          </p:cNvSpPr>
          <p:nvPr>
            <p:ph type="title" idx="4294967295"/>
          </p:nvPr>
        </p:nvSpPr>
        <p:spPr>
          <a:xfrm>
            <a:off x="218579" y="668483"/>
            <a:ext cx="7796213" cy="893762"/>
          </a:xfrm>
        </p:spPr>
        <p:txBody>
          <a:bodyPr anchor="b"/>
          <a:lstStyle/>
          <a:p>
            <a:pPr algn="l"/>
            <a:r>
              <a:rPr lang="zh-CN" altLang="en-US" sz="3200" b="1" dirty="0">
                <a:solidFill>
                  <a:srgbClr val="0000FF"/>
                </a:solidFill>
              </a:rPr>
              <a:t>扩展： 伙伴系统</a:t>
            </a:r>
            <a:r>
              <a:rPr lang="en-US" altLang="zh-CN" sz="3200" dirty="0"/>
              <a:t>(buddy system)</a:t>
            </a:r>
            <a:endParaRPr lang="zh-CN" altLang="en-US" sz="3200" b="1" dirty="0">
              <a:solidFill>
                <a:srgbClr val="0000FF"/>
              </a:solidFill>
            </a:endParaRPr>
          </a:p>
        </p:txBody>
      </p:sp>
      <p:sp>
        <p:nvSpPr>
          <p:cNvPr id="172035" name="文本占位符 28674"/>
          <p:cNvSpPr>
            <a:spLocks noGrp="1" noChangeArrowheads="1"/>
          </p:cNvSpPr>
          <p:nvPr>
            <p:ph type="body" idx="4294967295"/>
          </p:nvPr>
        </p:nvSpPr>
        <p:spPr>
          <a:xfrm>
            <a:off x="107504" y="1703386"/>
            <a:ext cx="8928992" cy="4673165"/>
          </a:xfrm>
        </p:spPr>
        <p:txBody>
          <a:bodyPr>
            <a:normAutofit/>
          </a:bodyPr>
          <a:lstStyle/>
          <a:p>
            <a:pPr>
              <a:spcBef>
                <a:spcPct val="30000"/>
              </a:spcBef>
            </a:pPr>
            <a:r>
              <a:rPr lang="zh-CN" altLang="en-US" sz="2400" b="1" dirty="0">
                <a:solidFill>
                  <a:srgbClr val="800000"/>
                </a:solidFill>
              </a:rPr>
              <a:t>伙伴系统是一种固定分区和可变分区折中的主存管理算法，基本原理：任何尺寸为</a:t>
            </a:r>
            <a:r>
              <a:rPr lang="en-US" altLang="zh-CN" sz="2400" b="1" dirty="0">
                <a:solidFill>
                  <a:srgbClr val="800000"/>
                </a:solidFill>
              </a:rPr>
              <a:t>2</a:t>
            </a:r>
            <a:r>
              <a:rPr lang="en-US" altLang="zh-CN" sz="2400" b="1" baseline="30000" dirty="0">
                <a:solidFill>
                  <a:srgbClr val="800000"/>
                </a:solidFill>
              </a:rPr>
              <a:t>i</a:t>
            </a:r>
            <a:r>
              <a:rPr lang="zh-CN" altLang="en-US" sz="2400" b="1" dirty="0">
                <a:solidFill>
                  <a:srgbClr val="800000"/>
                </a:solidFill>
              </a:rPr>
              <a:t>的空闲块可以被分为两个尺寸为</a:t>
            </a:r>
            <a:r>
              <a:rPr lang="en-US" altLang="zh-CN" sz="2400" b="1" dirty="0">
                <a:solidFill>
                  <a:srgbClr val="800000"/>
                </a:solidFill>
              </a:rPr>
              <a:t>2</a:t>
            </a:r>
            <a:r>
              <a:rPr lang="en-US" altLang="zh-CN" sz="2400" b="1" baseline="30000" dirty="0">
                <a:solidFill>
                  <a:srgbClr val="800000"/>
                </a:solidFill>
              </a:rPr>
              <a:t>i-1</a:t>
            </a:r>
            <a:r>
              <a:rPr lang="zh-CN" altLang="en-US" sz="2400" b="1" dirty="0">
                <a:solidFill>
                  <a:srgbClr val="800000"/>
                </a:solidFill>
              </a:rPr>
              <a:t>的空闲块，这两个空闲块称为伙伴</a:t>
            </a:r>
            <a:r>
              <a:rPr lang="zh-CN" altLang="en-US" sz="2400" dirty="0"/>
              <a:t>。</a:t>
            </a:r>
          </a:p>
          <a:p>
            <a:pPr>
              <a:spcBef>
                <a:spcPct val="30000"/>
              </a:spcBef>
            </a:pPr>
            <a:r>
              <a:rPr lang="zh-CN" altLang="en-US" sz="2400" b="1" dirty="0"/>
              <a:t>伙伴通过对大块的物理主存划分而获得</a:t>
            </a:r>
          </a:p>
          <a:p>
            <a:pPr lvl="1">
              <a:spcBef>
                <a:spcPct val="30000"/>
              </a:spcBef>
            </a:pPr>
            <a:r>
              <a:rPr lang="zh-CN" altLang="en-US" sz="2400" b="1" dirty="0"/>
              <a:t>假如从第</a:t>
            </a:r>
            <a:r>
              <a:rPr lang="en-US" altLang="zh-CN" sz="2400" b="1" dirty="0"/>
              <a:t>0</a:t>
            </a:r>
            <a:r>
              <a:rPr lang="zh-CN" altLang="en-US" sz="2400" b="1" dirty="0"/>
              <a:t>个页面开始到第</a:t>
            </a:r>
            <a:r>
              <a:rPr lang="en-US" altLang="zh-CN" sz="2400" b="1" dirty="0"/>
              <a:t>3</a:t>
            </a:r>
            <a:r>
              <a:rPr lang="zh-CN" altLang="en-US" sz="2400" b="1" dirty="0"/>
              <a:t>个页面结束的主存</a:t>
            </a:r>
          </a:p>
          <a:p>
            <a:pPr lvl="1">
              <a:spcBef>
                <a:spcPct val="30000"/>
              </a:spcBef>
              <a:buFontTx/>
              <a:buNone/>
            </a:pPr>
            <a:endParaRPr lang="zh-CN" altLang="en-US" sz="2400" dirty="0"/>
          </a:p>
          <a:p>
            <a:pPr lvl="1">
              <a:spcBef>
                <a:spcPct val="30000"/>
              </a:spcBef>
            </a:pPr>
            <a:endParaRPr lang="zh-CN" altLang="en-US" sz="2400" dirty="0"/>
          </a:p>
          <a:p>
            <a:pPr lvl="1">
              <a:spcBef>
                <a:spcPct val="30000"/>
              </a:spcBef>
            </a:pPr>
            <a:r>
              <a:rPr lang="zh-CN" altLang="en-US" sz="2400" b="1" dirty="0"/>
              <a:t>每次都对半划分，那么第一次划分获得大小为</a:t>
            </a:r>
            <a:r>
              <a:rPr lang="en-US" altLang="zh-CN" sz="2400" b="1" dirty="0"/>
              <a:t>2</a:t>
            </a:r>
            <a:r>
              <a:rPr lang="zh-CN" altLang="en-US" sz="2400" b="1" dirty="0"/>
              <a:t>页的伙伴，如</a:t>
            </a:r>
            <a:r>
              <a:rPr lang="en-US" altLang="zh-CN" sz="2400" b="1" dirty="0"/>
              <a:t>0</a:t>
            </a:r>
            <a:r>
              <a:rPr lang="zh-CN" altLang="en-US" sz="2400" b="1" dirty="0"/>
              <a:t>、</a:t>
            </a:r>
            <a:r>
              <a:rPr lang="en-US" altLang="zh-CN" sz="2400" b="1" dirty="0"/>
              <a:t>1</a:t>
            </a:r>
            <a:r>
              <a:rPr lang="zh-CN" altLang="en-US" sz="2400" b="1" dirty="0"/>
              <a:t>和</a:t>
            </a:r>
            <a:r>
              <a:rPr lang="en-US" altLang="zh-CN" sz="2400" b="1" dirty="0"/>
              <a:t>2</a:t>
            </a:r>
            <a:r>
              <a:rPr lang="zh-CN" altLang="en-US" sz="2400" b="1" dirty="0"/>
              <a:t>、</a:t>
            </a:r>
            <a:r>
              <a:rPr lang="en-US" altLang="zh-CN" sz="2400" b="1" dirty="0"/>
              <a:t>3</a:t>
            </a:r>
          </a:p>
          <a:p>
            <a:pPr lvl="1">
              <a:spcBef>
                <a:spcPct val="30000"/>
              </a:spcBef>
            </a:pPr>
            <a:r>
              <a:rPr lang="zh-CN" altLang="en-US" sz="2400" b="1" dirty="0"/>
              <a:t>进一步划分，可以获得大小为</a:t>
            </a:r>
            <a:r>
              <a:rPr lang="en-US" altLang="zh-CN" sz="2400" b="1" dirty="0"/>
              <a:t>1</a:t>
            </a:r>
            <a:r>
              <a:rPr lang="zh-CN" altLang="en-US" sz="2400" b="1" dirty="0"/>
              <a:t>页的伙伴，例如</a:t>
            </a:r>
            <a:r>
              <a:rPr lang="en-US" altLang="zh-CN" sz="2400" b="1" dirty="0"/>
              <a:t>0</a:t>
            </a:r>
            <a:r>
              <a:rPr lang="zh-CN" altLang="en-US" sz="2400" b="1" dirty="0"/>
              <a:t>和</a:t>
            </a:r>
            <a:r>
              <a:rPr lang="en-US" altLang="zh-CN" sz="2400" b="1" dirty="0"/>
              <a:t>1</a:t>
            </a:r>
            <a:r>
              <a:rPr lang="zh-CN" altLang="en-US" sz="2400" b="1" dirty="0"/>
              <a:t>，</a:t>
            </a:r>
            <a:r>
              <a:rPr lang="en-US" altLang="zh-CN" sz="2400" b="1" dirty="0"/>
              <a:t>2</a:t>
            </a:r>
            <a:r>
              <a:rPr lang="zh-CN" altLang="en-US" sz="2400" b="1" dirty="0"/>
              <a:t>和</a:t>
            </a:r>
            <a:r>
              <a:rPr lang="en-US" altLang="zh-CN" sz="2400" b="1" dirty="0"/>
              <a:t>3</a:t>
            </a:r>
          </a:p>
        </p:txBody>
      </p:sp>
      <p:grpSp>
        <p:nvGrpSpPr>
          <p:cNvPr id="2" name="组合 28675"/>
          <p:cNvGrpSpPr>
            <a:grpSpLocks/>
          </p:cNvGrpSpPr>
          <p:nvPr/>
        </p:nvGrpSpPr>
        <p:grpSpPr bwMode="auto">
          <a:xfrm>
            <a:off x="1763713" y="4149725"/>
            <a:ext cx="4114800" cy="449263"/>
            <a:chOff x="2412" y="5610"/>
            <a:chExt cx="6480" cy="708"/>
          </a:xfrm>
        </p:grpSpPr>
        <p:grpSp>
          <p:nvGrpSpPr>
            <p:cNvPr id="3" name="组合 28676"/>
            <p:cNvGrpSpPr>
              <a:grpSpLocks/>
            </p:cNvGrpSpPr>
            <p:nvPr/>
          </p:nvGrpSpPr>
          <p:grpSpPr bwMode="auto">
            <a:xfrm>
              <a:off x="2412" y="5610"/>
              <a:ext cx="2880" cy="666"/>
              <a:chOff x="2412" y="5610"/>
              <a:chExt cx="2880" cy="666"/>
            </a:xfrm>
          </p:grpSpPr>
          <p:sp>
            <p:nvSpPr>
              <p:cNvPr id="172038" name="文本框 28677"/>
              <p:cNvSpPr txBox="1">
                <a:spLocks noChangeArrowheads="1"/>
              </p:cNvSpPr>
              <p:nvPr/>
            </p:nvSpPr>
            <p:spPr bwMode="auto">
              <a:xfrm>
                <a:off x="2412" y="5610"/>
                <a:ext cx="720" cy="666"/>
              </a:xfrm>
              <a:prstGeom prst="rect">
                <a:avLst/>
              </a:prstGeom>
              <a:solidFill>
                <a:srgbClr val="FFCC00"/>
              </a:solidFill>
              <a:ln w="9525">
                <a:solidFill>
                  <a:srgbClr val="000000"/>
                </a:solidFill>
                <a:miter lim="800000"/>
                <a:headEnd/>
                <a:tailEnd/>
              </a:ln>
            </p:spPr>
            <p:txBody>
              <a:bodyPr/>
              <a:lstStyle/>
              <a:p>
                <a:pPr algn="just">
                  <a:buClr>
                    <a:srgbClr val="000000"/>
                  </a:buClr>
                </a:pPr>
                <a:r>
                  <a:rPr lang="en-US" altLang="zh-CN">
                    <a:latin typeface="Times New Roman" pitchFamily="18" charset="0"/>
                  </a:rPr>
                  <a:t>0</a:t>
                </a:r>
                <a:endParaRPr lang="en-US" altLang="zh-CN"/>
              </a:p>
            </p:txBody>
          </p:sp>
          <p:sp>
            <p:nvSpPr>
              <p:cNvPr id="172039" name="文本框 28678"/>
              <p:cNvSpPr txBox="1">
                <a:spLocks noChangeArrowheads="1"/>
              </p:cNvSpPr>
              <p:nvPr/>
            </p:nvSpPr>
            <p:spPr bwMode="auto">
              <a:xfrm>
                <a:off x="3132" y="5610"/>
                <a:ext cx="720" cy="666"/>
              </a:xfrm>
              <a:prstGeom prst="rect">
                <a:avLst/>
              </a:prstGeom>
              <a:solidFill>
                <a:srgbClr val="FFCC00"/>
              </a:solidFill>
              <a:ln w="9525">
                <a:solidFill>
                  <a:srgbClr val="000000"/>
                </a:solidFill>
                <a:miter lim="800000"/>
                <a:headEnd/>
                <a:tailEnd/>
              </a:ln>
            </p:spPr>
            <p:txBody>
              <a:bodyPr/>
              <a:lstStyle/>
              <a:p>
                <a:pPr algn="just">
                  <a:buClr>
                    <a:srgbClr val="000000"/>
                  </a:buClr>
                </a:pPr>
                <a:r>
                  <a:rPr lang="en-US" altLang="zh-CN">
                    <a:latin typeface="Times New Roman" pitchFamily="18" charset="0"/>
                  </a:rPr>
                  <a:t>1</a:t>
                </a:r>
                <a:endParaRPr lang="en-US" altLang="zh-CN"/>
              </a:p>
            </p:txBody>
          </p:sp>
          <p:sp>
            <p:nvSpPr>
              <p:cNvPr id="172040" name="文本框 28679"/>
              <p:cNvSpPr txBox="1">
                <a:spLocks noChangeArrowheads="1"/>
              </p:cNvSpPr>
              <p:nvPr/>
            </p:nvSpPr>
            <p:spPr bwMode="auto">
              <a:xfrm>
                <a:off x="3852" y="5610"/>
                <a:ext cx="720" cy="666"/>
              </a:xfrm>
              <a:prstGeom prst="rect">
                <a:avLst/>
              </a:prstGeom>
              <a:solidFill>
                <a:srgbClr val="FFCC00"/>
              </a:solidFill>
              <a:ln w="9525">
                <a:solidFill>
                  <a:srgbClr val="000000"/>
                </a:solidFill>
                <a:miter lim="800000"/>
                <a:headEnd/>
                <a:tailEnd/>
              </a:ln>
            </p:spPr>
            <p:txBody>
              <a:bodyPr/>
              <a:lstStyle/>
              <a:p>
                <a:pPr algn="just">
                  <a:buClr>
                    <a:srgbClr val="000000"/>
                  </a:buClr>
                </a:pPr>
                <a:r>
                  <a:rPr lang="en-US" altLang="zh-CN">
                    <a:latin typeface="Times New Roman" pitchFamily="18" charset="0"/>
                  </a:rPr>
                  <a:t>2</a:t>
                </a:r>
                <a:endParaRPr lang="en-US" altLang="zh-CN"/>
              </a:p>
            </p:txBody>
          </p:sp>
          <p:sp>
            <p:nvSpPr>
              <p:cNvPr id="172041" name="文本框 28680"/>
              <p:cNvSpPr txBox="1">
                <a:spLocks noChangeArrowheads="1"/>
              </p:cNvSpPr>
              <p:nvPr/>
            </p:nvSpPr>
            <p:spPr bwMode="auto">
              <a:xfrm>
                <a:off x="4572" y="5610"/>
                <a:ext cx="720" cy="666"/>
              </a:xfrm>
              <a:prstGeom prst="rect">
                <a:avLst/>
              </a:prstGeom>
              <a:solidFill>
                <a:srgbClr val="FFCC00"/>
              </a:solidFill>
              <a:ln w="9525">
                <a:solidFill>
                  <a:srgbClr val="000000"/>
                </a:solidFill>
                <a:miter lim="800000"/>
                <a:headEnd/>
                <a:tailEnd/>
              </a:ln>
            </p:spPr>
            <p:txBody>
              <a:bodyPr/>
              <a:lstStyle/>
              <a:p>
                <a:pPr algn="just">
                  <a:buClr>
                    <a:srgbClr val="000000"/>
                  </a:buClr>
                </a:pPr>
                <a:r>
                  <a:rPr lang="en-US" altLang="zh-CN">
                    <a:latin typeface="Times New Roman" pitchFamily="18" charset="0"/>
                  </a:rPr>
                  <a:t>3</a:t>
                </a:r>
                <a:endParaRPr lang="en-US" altLang="zh-CN"/>
              </a:p>
            </p:txBody>
          </p:sp>
        </p:grpSp>
        <p:sp>
          <p:nvSpPr>
            <p:cNvPr id="172042" name="文本框 28681"/>
            <p:cNvSpPr txBox="1">
              <a:spLocks noChangeArrowheads="1"/>
            </p:cNvSpPr>
            <p:nvPr/>
          </p:nvSpPr>
          <p:spPr bwMode="auto">
            <a:xfrm>
              <a:off x="6012" y="5652"/>
              <a:ext cx="720" cy="666"/>
            </a:xfrm>
            <a:prstGeom prst="rect">
              <a:avLst/>
            </a:prstGeom>
            <a:solidFill>
              <a:srgbClr val="FFCC00"/>
            </a:solidFill>
            <a:ln w="9525">
              <a:solidFill>
                <a:srgbClr val="000000"/>
              </a:solidFill>
              <a:miter lim="800000"/>
              <a:headEnd/>
              <a:tailEnd/>
            </a:ln>
          </p:spPr>
          <p:txBody>
            <a:bodyPr/>
            <a:lstStyle/>
            <a:p>
              <a:pPr algn="just">
                <a:buClr>
                  <a:srgbClr val="000000"/>
                </a:buClr>
              </a:pPr>
              <a:r>
                <a:rPr lang="en-US" altLang="zh-CN">
                  <a:latin typeface="Times New Roman" pitchFamily="18" charset="0"/>
                </a:rPr>
                <a:t>0</a:t>
              </a:r>
              <a:endParaRPr lang="en-US" altLang="zh-CN"/>
            </a:p>
          </p:txBody>
        </p:sp>
        <p:sp>
          <p:nvSpPr>
            <p:cNvPr id="172043" name="文本框 28682"/>
            <p:cNvSpPr txBox="1">
              <a:spLocks noChangeArrowheads="1"/>
            </p:cNvSpPr>
            <p:nvPr/>
          </p:nvSpPr>
          <p:spPr bwMode="auto">
            <a:xfrm>
              <a:off x="6732" y="5652"/>
              <a:ext cx="720" cy="666"/>
            </a:xfrm>
            <a:prstGeom prst="rect">
              <a:avLst/>
            </a:prstGeom>
            <a:solidFill>
              <a:srgbClr val="FFCC00"/>
            </a:solidFill>
            <a:ln w="9525">
              <a:solidFill>
                <a:srgbClr val="000000"/>
              </a:solidFill>
              <a:miter lim="800000"/>
              <a:headEnd/>
              <a:tailEnd/>
            </a:ln>
          </p:spPr>
          <p:txBody>
            <a:bodyPr/>
            <a:lstStyle/>
            <a:p>
              <a:pPr algn="just">
                <a:buClr>
                  <a:srgbClr val="000000"/>
                </a:buClr>
              </a:pPr>
              <a:r>
                <a:rPr lang="en-US" altLang="zh-CN">
                  <a:latin typeface="Times New Roman" pitchFamily="18" charset="0"/>
                </a:rPr>
                <a:t>1</a:t>
              </a:r>
              <a:endParaRPr lang="en-US" altLang="zh-CN"/>
            </a:p>
          </p:txBody>
        </p:sp>
        <p:sp>
          <p:nvSpPr>
            <p:cNvPr id="172044" name="文本框 28683"/>
            <p:cNvSpPr txBox="1">
              <a:spLocks noChangeArrowheads="1"/>
            </p:cNvSpPr>
            <p:nvPr/>
          </p:nvSpPr>
          <p:spPr bwMode="auto">
            <a:xfrm>
              <a:off x="7452" y="5652"/>
              <a:ext cx="720" cy="666"/>
            </a:xfrm>
            <a:prstGeom prst="rect">
              <a:avLst/>
            </a:prstGeom>
            <a:solidFill>
              <a:srgbClr val="00FF00"/>
            </a:solidFill>
            <a:ln w="9525">
              <a:solidFill>
                <a:srgbClr val="000000"/>
              </a:solidFill>
              <a:miter lim="800000"/>
              <a:headEnd/>
              <a:tailEnd/>
            </a:ln>
          </p:spPr>
          <p:txBody>
            <a:bodyPr/>
            <a:lstStyle/>
            <a:p>
              <a:pPr algn="just">
                <a:buClr>
                  <a:srgbClr val="000000"/>
                </a:buClr>
              </a:pPr>
              <a:r>
                <a:rPr lang="en-US" altLang="zh-CN">
                  <a:latin typeface="Times New Roman" pitchFamily="18" charset="0"/>
                </a:rPr>
                <a:t>2</a:t>
              </a:r>
              <a:endParaRPr lang="en-US" altLang="zh-CN"/>
            </a:p>
          </p:txBody>
        </p:sp>
        <p:sp>
          <p:nvSpPr>
            <p:cNvPr id="172045" name="文本框 28684"/>
            <p:cNvSpPr txBox="1">
              <a:spLocks noChangeArrowheads="1"/>
            </p:cNvSpPr>
            <p:nvPr/>
          </p:nvSpPr>
          <p:spPr bwMode="auto">
            <a:xfrm>
              <a:off x="8172" y="5652"/>
              <a:ext cx="720" cy="666"/>
            </a:xfrm>
            <a:prstGeom prst="rect">
              <a:avLst/>
            </a:prstGeom>
            <a:solidFill>
              <a:srgbClr val="00FF00"/>
            </a:solidFill>
            <a:ln w="9525">
              <a:solidFill>
                <a:srgbClr val="000000"/>
              </a:solidFill>
              <a:miter lim="800000"/>
              <a:headEnd/>
              <a:tailEnd/>
            </a:ln>
          </p:spPr>
          <p:txBody>
            <a:bodyPr/>
            <a:lstStyle/>
            <a:p>
              <a:pPr algn="just">
                <a:buClr>
                  <a:srgbClr val="000000"/>
                </a:buClr>
              </a:pPr>
              <a:r>
                <a:rPr lang="en-US" altLang="zh-CN">
                  <a:latin typeface="Times New Roman" pitchFamily="18" charset="0"/>
                </a:rPr>
                <a:t>3</a:t>
              </a:r>
              <a:endParaRPr lang="en-US" altLang="zh-CN"/>
            </a:p>
          </p:txBody>
        </p:sp>
      </p:grpSp>
      <p:sp>
        <p:nvSpPr>
          <p:cNvPr id="172046"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D9867364-5B50-4458-8036-9336B6E7BE1E}" type="slidenum">
              <a:rPr lang="zh-TW" altLang="en-US" sz="1400">
                <a:solidFill>
                  <a:schemeClr val="bg2"/>
                </a:solidFill>
                <a:ea typeface="PMingLiU" pitchFamily="18" charset="-120"/>
              </a:rPr>
              <a:pPr algn="r" eaLnBrk="0" hangingPunct="0">
                <a:spcBef>
                  <a:spcPct val="50000"/>
                </a:spcBef>
                <a:buClr>
                  <a:srgbClr val="000000"/>
                </a:buClr>
              </a:pPr>
              <a:t>40</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animEffect transition="in" filter="box(in)">
                                      <p:cBhvr>
                                        <p:cTn id="7" dur="500"/>
                                        <p:tgtEl>
                                          <p:spTgt spid="17203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2035">
                                            <p:txEl>
                                              <p:pRg st="2" end="2"/>
                                            </p:txEl>
                                          </p:spTgt>
                                        </p:tgtEl>
                                        <p:attrNameLst>
                                          <p:attrName>style.visibility</p:attrName>
                                        </p:attrNameLst>
                                      </p:cBhvr>
                                      <p:to>
                                        <p:strVal val="visible"/>
                                      </p:to>
                                    </p:set>
                                    <p:animEffect transition="in" filter="box(in)">
                                      <p:cBhvr>
                                        <p:cTn id="10" dur="500"/>
                                        <p:tgtEl>
                                          <p:spTgt spid="17203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72035">
                                            <p:txEl>
                                              <p:pRg st="5" end="5"/>
                                            </p:txEl>
                                          </p:spTgt>
                                        </p:tgtEl>
                                        <p:attrNameLst>
                                          <p:attrName>style.visibility</p:attrName>
                                        </p:attrNameLst>
                                      </p:cBhvr>
                                      <p:to>
                                        <p:strVal val="visible"/>
                                      </p:to>
                                    </p:set>
                                    <p:animEffect transition="in" filter="box(in)">
                                      <p:cBhvr>
                                        <p:cTn id="20" dur="500"/>
                                        <p:tgtEl>
                                          <p:spTgt spid="17203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72035">
                                            <p:txEl>
                                              <p:pRg st="6" end="6"/>
                                            </p:txEl>
                                          </p:spTgt>
                                        </p:tgtEl>
                                        <p:attrNameLst>
                                          <p:attrName>style.visibility</p:attrName>
                                        </p:attrNameLst>
                                      </p:cBhvr>
                                      <p:to>
                                        <p:strVal val="visible"/>
                                      </p:to>
                                    </p:set>
                                    <p:animEffect transition="in" filter="box(in)">
                                      <p:cBhvr>
                                        <p:cTn id="25" dur="500"/>
                                        <p:tgtEl>
                                          <p:spTgt spid="172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5" name="文本占位符 28674"/>
          <p:cNvSpPr>
            <a:spLocks noGrp="1" noChangeArrowheads="1"/>
          </p:cNvSpPr>
          <p:nvPr>
            <p:ph type="body" idx="4294967295"/>
          </p:nvPr>
        </p:nvSpPr>
        <p:spPr>
          <a:xfrm>
            <a:off x="89756" y="958852"/>
            <a:ext cx="8964488" cy="4752527"/>
          </a:xfrm>
        </p:spPr>
        <p:txBody>
          <a:bodyPr>
            <a:noAutofit/>
          </a:bodyPr>
          <a:lstStyle/>
          <a:p>
            <a:r>
              <a:rPr lang="zh-CN" altLang="en-US" sz="2400" b="1" dirty="0"/>
              <a:t>把所有的空闲页框分组为</a:t>
            </a:r>
            <a:r>
              <a:rPr lang="en-US" altLang="zh-CN" sz="2400" b="1" dirty="0"/>
              <a:t>11</a:t>
            </a:r>
            <a:r>
              <a:rPr lang="zh-CN" altLang="en-US" sz="2400" b="1" dirty="0"/>
              <a:t>个块链表，每个块链表分别包含大小为</a:t>
            </a:r>
            <a:r>
              <a:rPr lang="en-US" altLang="zh-CN" sz="2400" b="1" dirty="0"/>
              <a:t>1</a:t>
            </a:r>
            <a:r>
              <a:rPr lang="zh-CN" altLang="en-US" sz="2400" b="1" dirty="0"/>
              <a:t>，</a:t>
            </a:r>
            <a:r>
              <a:rPr lang="en-US" altLang="zh-CN" sz="2400" b="1" dirty="0"/>
              <a:t>2</a:t>
            </a:r>
            <a:r>
              <a:rPr lang="zh-CN" altLang="en-US" sz="2400" b="1" dirty="0"/>
              <a:t>，</a:t>
            </a:r>
            <a:r>
              <a:rPr lang="en-US" altLang="zh-CN" sz="2400" b="1" dirty="0"/>
              <a:t>4</a:t>
            </a:r>
            <a:r>
              <a:rPr lang="zh-CN" altLang="en-US" sz="2400" b="1" dirty="0"/>
              <a:t>，</a:t>
            </a:r>
            <a:r>
              <a:rPr lang="en-US" altLang="zh-CN" sz="2400" b="1" dirty="0"/>
              <a:t>8</a:t>
            </a:r>
            <a:r>
              <a:rPr lang="zh-CN" altLang="en-US" sz="2400" b="1" dirty="0"/>
              <a:t>，</a:t>
            </a:r>
            <a:r>
              <a:rPr lang="en-US" altLang="zh-CN" sz="2400" b="1" dirty="0"/>
              <a:t>16</a:t>
            </a:r>
            <a:r>
              <a:rPr lang="zh-CN" altLang="en-US" sz="2400" b="1" dirty="0"/>
              <a:t>，</a:t>
            </a:r>
            <a:r>
              <a:rPr lang="en-US" altLang="zh-CN" sz="2400" b="1" dirty="0"/>
              <a:t>32</a:t>
            </a:r>
            <a:r>
              <a:rPr lang="zh-CN" altLang="en-US" sz="2400" b="1" dirty="0"/>
              <a:t>，</a:t>
            </a:r>
            <a:r>
              <a:rPr lang="en-US" altLang="zh-CN" sz="2400" b="1" dirty="0"/>
              <a:t>64</a:t>
            </a:r>
            <a:r>
              <a:rPr lang="zh-CN" altLang="en-US" sz="2400" b="1" dirty="0"/>
              <a:t>，</a:t>
            </a:r>
            <a:r>
              <a:rPr lang="en-US" altLang="zh-CN" sz="2400" b="1" dirty="0"/>
              <a:t>128</a:t>
            </a:r>
            <a:r>
              <a:rPr lang="zh-CN" altLang="en-US" sz="2400" b="1" dirty="0"/>
              <a:t>，</a:t>
            </a:r>
            <a:r>
              <a:rPr lang="en-US" altLang="zh-CN" sz="2400" b="1" dirty="0"/>
              <a:t>256</a:t>
            </a:r>
            <a:r>
              <a:rPr lang="zh-CN" altLang="en-US" sz="2400" b="1" dirty="0"/>
              <a:t>，</a:t>
            </a:r>
            <a:r>
              <a:rPr lang="en-US" altLang="zh-CN" sz="2400" b="1" dirty="0"/>
              <a:t>512</a:t>
            </a:r>
            <a:r>
              <a:rPr lang="zh-CN" altLang="en-US" sz="2400" b="1" dirty="0"/>
              <a:t>和</a:t>
            </a:r>
            <a:r>
              <a:rPr lang="en-US" altLang="zh-CN" sz="2400" b="1" dirty="0"/>
              <a:t>1024</a:t>
            </a:r>
            <a:r>
              <a:rPr lang="zh-CN" altLang="en-US" sz="2400" b="1" dirty="0"/>
              <a:t>个连续页框的页框块。最大可以申请</a:t>
            </a:r>
            <a:r>
              <a:rPr lang="en-US" altLang="zh-CN" sz="2400" b="1" dirty="0"/>
              <a:t>1024</a:t>
            </a:r>
            <a:r>
              <a:rPr lang="zh-CN" altLang="en-US" sz="2400" b="1" dirty="0"/>
              <a:t>个连续页框，对应</a:t>
            </a:r>
            <a:r>
              <a:rPr lang="en-US" altLang="zh-CN" sz="2400" b="1" dirty="0"/>
              <a:t>4MB</a:t>
            </a:r>
            <a:r>
              <a:rPr lang="zh-CN" altLang="en-US" sz="2400" b="1" dirty="0"/>
              <a:t>大小的连续内存。每个页框块的第一个页框的物理地址是该块大小的整数倍</a:t>
            </a:r>
            <a:r>
              <a:rPr lang="zh-CN" altLang="en-US" sz="2400" dirty="0"/>
              <a:t>。</a:t>
            </a:r>
          </a:p>
          <a:p>
            <a:r>
              <a:rPr lang="zh-CN" altLang="en-US" sz="2400" b="1" dirty="0"/>
              <a:t>假设要申请一个</a:t>
            </a:r>
            <a:r>
              <a:rPr lang="en-US" altLang="zh-CN" sz="2400" b="1" dirty="0"/>
              <a:t>256</a:t>
            </a:r>
            <a:r>
              <a:rPr lang="zh-CN" altLang="en-US" sz="2400" b="1" dirty="0"/>
              <a:t>个页框的块，先从</a:t>
            </a:r>
            <a:r>
              <a:rPr lang="en-US" altLang="zh-CN" sz="2400" b="1" dirty="0"/>
              <a:t>256</a:t>
            </a:r>
            <a:r>
              <a:rPr lang="zh-CN" altLang="en-US" sz="2400" b="1" dirty="0"/>
              <a:t>个页框的链表中查找空闲块，如果没有，就去</a:t>
            </a:r>
            <a:r>
              <a:rPr lang="en-US" altLang="zh-CN" sz="2400" b="1" dirty="0"/>
              <a:t>512</a:t>
            </a:r>
            <a:r>
              <a:rPr lang="zh-CN" altLang="en-US" sz="2400" b="1" dirty="0"/>
              <a:t>个页框的链表中找，找到了则将页框块分为</a:t>
            </a:r>
            <a:r>
              <a:rPr lang="en-US" altLang="zh-CN" sz="2400" b="1" dirty="0"/>
              <a:t>2</a:t>
            </a:r>
            <a:r>
              <a:rPr lang="zh-CN" altLang="en-US" sz="2400" b="1" dirty="0"/>
              <a:t>个</a:t>
            </a:r>
            <a:r>
              <a:rPr lang="en-US" altLang="zh-CN" sz="2400" b="1" dirty="0"/>
              <a:t>256</a:t>
            </a:r>
            <a:r>
              <a:rPr lang="zh-CN" altLang="en-US" sz="2400" b="1" dirty="0"/>
              <a:t>个页框的块，一个分配给应用，另外一个移到</a:t>
            </a:r>
            <a:r>
              <a:rPr lang="en-US" altLang="zh-CN" sz="2400" b="1" dirty="0"/>
              <a:t>256</a:t>
            </a:r>
            <a:r>
              <a:rPr lang="zh-CN" altLang="en-US" sz="2400" b="1" dirty="0"/>
              <a:t>个页框的链表中。如果</a:t>
            </a:r>
            <a:r>
              <a:rPr lang="en-US" altLang="zh-CN" sz="2400" b="1" dirty="0"/>
              <a:t>512</a:t>
            </a:r>
            <a:r>
              <a:rPr lang="zh-CN" altLang="en-US" sz="2400" b="1" dirty="0"/>
              <a:t>个页框的链表中仍没有空闲块，继续向</a:t>
            </a:r>
            <a:r>
              <a:rPr lang="en-US" altLang="zh-CN" sz="2400" b="1" dirty="0"/>
              <a:t>1024</a:t>
            </a:r>
            <a:r>
              <a:rPr lang="zh-CN" altLang="en-US" sz="2400" b="1" dirty="0"/>
              <a:t>个页框的链表查找，如果仍然没有，则返回错误。</a:t>
            </a:r>
          </a:p>
          <a:p>
            <a:r>
              <a:rPr lang="zh-CN" altLang="en-US" sz="2400" b="1" dirty="0"/>
              <a:t>页框块在释放时，会主动将两个连续的页框块合并为一个较大的页框块</a:t>
            </a:r>
          </a:p>
          <a:p>
            <a:pPr>
              <a:spcBef>
                <a:spcPct val="30000"/>
              </a:spcBef>
              <a:buNone/>
            </a:pPr>
            <a:endParaRPr lang="en-US" altLang="zh-CN" sz="2400" b="1" dirty="0"/>
          </a:p>
        </p:txBody>
      </p:sp>
      <p:sp>
        <p:nvSpPr>
          <p:cNvPr id="172046"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D9867364-5B50-4458-8036-9336B6E7BE1E}" type="slidenum">
              <a:rPr lang="zh-TW" altLang="en-US" sz="1400">
                <a:solidFill>
                  <a:schemeClr val="bg2"/>
                </a:solidFill>
                <a:ea typeface="PMingLiU" pitchFamily="18" charset="-120"/>
              </a:rPr>
              <a:pPr algn="r" eaLnBrk="0" hangingPunct="0">
                <a:spcBef>
                  <a:spcPct val="50000"/>
                </a:spcBef>
                <a:buClr>
                  <a:srgbClr val="000000"/>
                </a:buClr>
              </a:pPr>
              <a:t>41</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4.2 </a:t>
            </a:r>
            <a:r>
              <a:rPr lang="zh-CN" altLang="en-US" b="1">
                <a:solidFill>
                  <a:schemeClr val="tx2"/>
                </a:solidFill>
              </a:rPr>
              <a:t>连续存储空间管理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ox(in)">
                                      <p:cBhvr>
                                        <p:cTn id="7" dur="500"/>
                                        <p:tgtEl>
                                          <p:spTgt spid="172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2035">
                                            <p:txEl>
                                              <p:pRg st="1" end="1"/>
                                            </p:txEl>
                                          </p:spTgt>
                                        </p:tgtEl>
                                        <p:attrNameLst>
                                          <p:attrName>style.visibility</p:attrName>
                                        </p:attrNameLst>
                                      </p:cBhvr>
                                      <p:to>
                                        <p:strVal val="visible"/>
                                      </p:to>
                                    </p:set>
                                    <p:animEffect transition="in" filter="box(in)">
                                      <p:cBhvr>
                                        <p:cTn id="12" dur="500"/>
                                        <p:tgtEl>
                                          <p:spTgt spid="172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2035">
                                            <p:txEl>
                                              <p:pRg st="2" end="2"/>
                                            </p:txEl>
                                          </p:spTgt>
                                        </p:tgtEl>
                                        <p:attrNameLst>
                                          <p:attrName>style.visibility</p:attrName>
                                        </p:attrNameLst>
                                      </p:cBhvr>
                                      <p:to>
                                        <p:strVal val="visible"/>
                                      </p:to>
                                    </p:set>
                                    <p:animEffect transition="in" filter="box(in)">
                                      <p:cBhvr>
                                        <p:cTn id="17" dur="500"/>
                                        <p:tgtEl>
                                          <p:spTgt spid="172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标题 38913"/>
          <p:cNvSpPr>
            <a:spLocks noGrp="1" noChangeArrowheads="1"/>
          </p:cNvSpPr>
          <p:nvPr>
            <p:ph type="title" idx="4294967295"/>
          </p:nvPr>
        </p:nvSpPr>
        <p:spPr>
          <a:xfrm>
            <a:off x="323850" y="860326"/>
            <a:ext cx="7796213" cy="857250"/>
          </a:xfrm>
        </p:spPr>
        <p:txBody>
          <a:bodyPr anchor="b"/>
          <a:lstStyle/>
          <a:p>
            <a:pPr algn="l"/>
            <a:r>
              <a:rPr lang="zh-CN" altLang="en-US" sz="3200" b="1" dirty="0">
                <a:solidFill>
                  <a:srgbClr val="0000FF"/>
                </a:solidFill>
              </a:rPr>
              <a:t>一、 分页存储管理基本原理</a:t>
            </a:r>
          </a:p>
        </p:txBody>
      </p:sp>
      <p:sp>
        <p:nvSpPr>
          <p:cNvPr id="41987" name="文本占位符 38914"/>
          <p:cNvSpPr>
            <a:spLocks noGrp="1" noChangeArrowheads="1"/>
          </p:cNvSpPr>
          <p:nvPr>
            <p:ph type="body" idx="4294967295"/>
          </p:nvPr>
        </p:nvSpPr>
        <p:spPr>
          <a:xfrm>
            <a:off x="323850" y="1698501"/>
            <a:ext cx="8640763" cy="4824412"/>
          </a:xfrm>
        </p:spPr>
        <p:txBody>
          <a:bodyPr/>
          <a:lstStyle/>
          <a:p>
            <a:pPr marL="533400" indent="-533400" algn="just">
              <a:spcBef>
                <a:spcPct val="30000"/>
              </a:spcBef>
              <a:buSzPct val="70000"/>
              <a:buFont typeface="Wingdings" pitchFamily="2" charset="2"/>
              <a:buChar char="l"/>
            </a:pPr>
            <a:r>
              <a:rPr lang="zh-CN" altLang="en-US" b="1" dirty="0">
                <a:solidFill>
                  <a:srgbClr val="800000"/>
                </a:solidFill>
              </a:rPr>
              <a:t>为什么要引进分页技术</a:t>
            </a:r>
            <a:r>
              <a:rPr lang="en-US" altLang="zh-CN" b="1" dirty="0">
                <a:solidFill>
                  <a:srgbClr val="800000"/>
                </a:solidFill>
              </a:rPr>
              <a:t>?</a:t>
            </a:r>
          </a:p>
          <a:p>
            <a:pPr marL="533400" indent="-533400">
              <a:spcBef>
                <a:spcPct val="30000"/>
              </a:spcBef>
              <a:buSzPct val="70000"/>
              <a:buFont typeface="Wingdings" pitchFamily="2" charset="2"/>
              <a:buChar char="l"/>
            </a:pPr>
            <a:r>
              <a:rPr lang="zh-CN" altLang="en-US" b="1" dirty="0">
                <a:solidFill>
                  <a:srgbClr val="800000"/>
                </a:solidFill>
              </a:rPr>
              <a:t>基本概念</a:t>
            </a:r>
          </a:p>
          <a:p>
            <a:pPr marL="533400" indent="-533400">
              <a:spcBef>
                <a:spcPct val="30000"/>
              </a:spcBef>
              <a:buFont typeface="Wingdings" pitchFamily="2" charset="2"/>
              <a:buChar char="Ø"/>
            </a:pPr>
            <a:r>
              <a:rPr lang="zh-CN" altLang="en-US" sz="2800" b="1" dirty="0"/>
              <a:t>页面：进程逻辑地址空间分成大小相等的区，每个区称为页面或页，页号从</a:t>
            </a:r>
            <a:r>
              <a:rPr lang="en-US" altLang="zh-CN" sz="2800" b="1" dirty="0"/>
              <a:t>0</a:t>
            </a:r>
            <a:r>
              <a:rPr lang="zh-CN" altLang="en-US" sz="2800" b="1" dirty="0"/>
              <a:t>开始编号 </a:t>
            </a:r>
          </a:p>
          <a:p>
            <a:pPr marL="533400" indent="-533400">
              <a:spcBef>
                <a:spcPct val="30000"/>
              </a:spcBef>
              <a:buFont typeface="Wingdings" pitchFamily="2" charset="2"/>
              <a:buChar char="Ø"/>
            </a:pPr>
            <a:r>
              <a:rPr lang="zh-CN" altLang="en-US" sz="2800" b="1" dirty="0"/>
              <a:t>页框（帧）：把内存物理地址空间分成大小相等的块，其大小跟页面大小相等；物理块号从</a:t>
            </a:r>
            <a:r>
              <a:rPr lang="en-US" altLang="zh-CN" sz="2800" b="1" dirty="0"/>
              <a:t>0</a:t>
            </a:r>
            <a:r>
              <a:rPr lang="zh-CN" altLang="en-US" sz="2800" b="1" dirty="0"/>
              <a:t>开始编号</a:t>
            </a:r>
          </a:p>
          <a:p>
            <a:pPr marL="533400" indent="-533400">
              <a:spcBef>
                <a:spcPct val="30000"/>
              </a:spcBef>
            </a:pPr>
            <a:endParaRPr lang="en-US" altLang="zh-CN" sz="2800" b="1" dirty="0"/>
          </a:p>
        </p:txBody>
      </p:sp>
      <p:sp>
        <p:nvSpPr>
          <p:cNvPr id="41989"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4A55663E-E455-4BA8-AEC2-C602E2D06F70}" type="slidenum">
              <a:rPr lang="zh-TW" altLang="en-US" sz="1400">
                <a:solidFill>
                  <a:schemeClr val="bg2"/>
                </a:solidFill>
                <a:ea typeface="PMingLiU" pitchFamily="18" charset="-120"/>
              </a:rPr>
              <a:pPr algn="r" eaLnBrk="0" hangingPunct="0">
                <a:spcBef>
                  <a:spcPct val="50000"/>
                </a:spcBef>
                <a:buClr>
                  <a:srgbClr val="000000"/>
                </a:buClr>
              </a:pPr>
              <a:t>42</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ox(in)">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ox(in)">
                                      <p:cBhvr>
                                        <p:cTn id="12" dur="500"/>
                                        <p:tgtEl>
                                          <p:spTgt spid="4198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Effect transition="in" filter="box(in)">
                                      <p:cBhvr>
                                        <p:cTn id="15" dur="5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7" name="文本占位符 38914"/>
          <p:cNvSpPr>
            <a:spLocks noGrp="1" noChangeArrowheads="1"/>
          </p:cNvSpPr>
          <p:nvPr>
            <p:ph type="body" idx="4294967295"/>
          </p:nvPr>
        </p:nvSpPr>
        <p:spPr>
          <a:xfrm>
            <a:off x="323850" y="1340768"/>
            <a:ext cx="8640763" cy="4824412"/>
          </a:xfrm>
        </p:spPr>
        <p:txBody>
          <a:bodyPr/>
          <a:lstStyle/>
          <a:p>
            <a:pPr marL="533400" indent="-533400">
              <a:spcBef>
                <a:spcPct val="30000"/>
              </a:spcBef>
              <a:buFont typeface="Wingdings" pitchFamily="2" charset="2"/>
              <a:buChar char="Ø"/>
            </a:pPr>
            <a:r>
              <a:rPr lang="zh-CN" altLang="en-US" b="1" dirty="0"/>
              <a:t>逻辑地址形式：页号＋页内位移，页号表示地址所在页面的编号，后者表示页内位移</a:t>
            </a:r>
            <a:endParaRPr lang="en-US" altLang="zh-CN" b="1" dirty="0"/>
          </a:p>
          <a:p>
            <a:pPr marL="533400" indent="-533400">
              <a:spcBef>
                <a:spcPct val="30000"/>
              </a:spcBef>
              <a:buFont typeface="Wingdings" pitchFamily="2" charset="2"/>
              <a:buChar char="Ø"/>
            </a:pPr>
            <a:endParaRPr lang="en-US" altLang="zh-CN" b="1" dirty="0"/>
          </a:p>
          <a:p>
            <a:pPr marL="0" indent="0">
              <a:spcBef>
                <a:spcPct val="30000"/>
              </a:spcBef>
              <a:buNone/>
            </a:pPr>
            <a:r>
              <a:rPr lang="zh-CN" altLang="en-US" b="1" dirty="0"/>
              <a:t> </a:t>
            </a:r>
            <a:endParaRPr lang="en-US" altLang="zh-CN" b="1" dirty="0"/>
          </a:p>
          <a:p>
            <a:pPr>
              <a:spcBef>
                <a:spcPct val="30000"/>
              </a:spcBef>
              <a:buFont typeface="Wingdings" panose="05000000000000000000" pitchFamily="2" charset="2"/>
              <a:buChar char="Ø"/>
            </a:pPr>
            <a:r>
              <a:rPr lang="zh-CN" altLang="en-US" dirty="0"/>
              <a:t>页面的大小应选择适中，且页面大小应是</a:t>
            </a:r>
            <a:r>
              <a:rPr lang="en-US" altLang="zh-CN" dirty="0"/>
              <a:t>2</a:t>
            </a:r>
            <a:r>
              <a:rPr lang="zh-CN" altLang="en-US" dirty="0"/>
              <a:t>的幂，通常为</a:t>
            </a:r>
            <a:r>
              <a:rPr lang="en-US" altLang="zh-CN" dirty="0"/>
              <a:t>1KB~8KB</a:t>
            </a:r>
            <a:r>
              <a:rPr lang="zh-CN" altLang="en-US" dirty="0"/>
              <a:t>。</a:t>
            </a:r>
            <a:endParaRPr lang="zh-CN" altLang="en-US" b="1" dirty="0"/>
          </a:p>
          <a:p>
            <a:pPr marL="0" indent="0">
              <a:spcBef>
                <a:spcPct val="30000"/>
              </a:spcBef>
              <a:buNone/>
            </a:pPr>
            <a:endParaRPr lang="en-US" altLang="zh-CN" b="1" dirty="0"/>
          </a:p>
        </p:txBody>
      </p:sp>
      <p:sp>
        <p:nvSpPr>
          <p:cNvPr id="175108"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7D8BE814-0C2B-4ABC-8D6F-53B48D212CB9}" type="slidenum">
              <a:rPr lang="zh-TW" altLang="en-US" sz="1400">
                <a:solidFill>
                  <a:schemeClr val="bg2"/>
                </a:solidFill>
                <a:ea typeface="PMingLiU" pitchFamily="18" charset="-120"/>
              </a:rPr>
              <a:pPr algn="r" eaLnBrk="0" hangingPunct="0">
                <a:spcBef>
                  <a:spcPct val="50000"/>
                </a:spcBef>
                <a:buClr>
                  <a:srgbClr val="000000"/>
                </a:buClr>
              </a:pPr>
              <a:t>43</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pic>
        <p:nvPicPr>
          <p:cNvPr id="3" name="图片 2">
            <a:extLst>
              <a:ext uri="{FF2B5EF4-FFF2-40B4-BE49-F238E27FC236}">
                <a16:creationId xmlns:a16="http://schemas.microsoft.com/office/drawing/2014/main" id="{C742BE7D-38E7-5EAF-6EB4-0EBD334C2EB7}"/>
              </a:ext>
            </a:extLst>
          </p:cNvPr>
          <p:cNvPicPr>
            <a:picLocks noChangeAspect="1"/>
          </p:cNvPicPr>
          <p:nvPr/>
        </p:nvPicPr>
        <p:blipFill>
          <a:blip r:embed="rId3"/>
          <a:stretch>
            <a:fillRect/>
          </a:stretch>
        </p:blipFill>
        <p:spPr>
          <a:xfrm>
            <a:off x="2555776" y="2564904"/>
            <a:ext cx="3825572" cy="7468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box(in)">
                                      <p:cBhvr>
                                        <p:cTn id="7" dur="500"/>
                                        <p:tgtEl>
                                          <p:spTgt spid="175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5107">
                                            <p:txEl>
                                              <p:pRg st="2" end="2"/>
                                            </p:txEl>
                                          </p:spTgt>
                                        </p:tgtEl>
                                        <p:attrNameLst>
                                          <p:attrName>style.visibility</p:attrName>
                                        </p:attrNameLst>
                                      </p:cBhvr>
                                      <p:to>
                                        <p:strVal val="visible"/>
                                      </p:to>
                                    </p:set>
                                    <p:animEffect transition="in" filter="box(in)">
                                      <p:cBhvr>
                                        <p:cTn id="12" dur="500"/>
                                        <p:tgtEl>
                                          <p:spTgt spid="1751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5107">
                                            <p:txEl>
                                              <p:pRg st="3" end="3"/>
                                            </p:txEl>
                                          </p:spTgt>
                                        </p:tgtEl>
                                        <p:attrNameLst>
                                          <p:attrName>style.visibility</p:attrName>
                                        </p:attrNameLst>
                                      </p:cBhvr>
                                      <p:to>
                                        <p:strVal val="visible"/>
                                      </p:to>
                                    </p:set>
                                    <p:animEffect transition="in" filter="box(in)">
                                      <p:cBhvr>
                                        <p:cTn id="17" dur="500"/>
                                        <p:tgtEl>
                                          <p:spTgt spid="175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7" name="文本占位符 38914"/>
          <p:cNvSpPr>
            <a:spLocks noGrp="1" noChangeArrowheads="1"/>
          </p:cNvSpPr>
          <p:nvPr>
            <p:ph type="body" idx="4294967295"/>
          </p:nvPr>
        </p:nvSpPr>
        <p:spPr>
          <a:xfrm>
            <a:off x="318170" y="948657"/>
            <a:ext cx="8640763" cy="4824412"/>
          </a:xfrm>
        </p:spPr>
        <p:txBody>
          <a:bodyPr/>
          <a:lstStyle/>
          <a:p>
            <a:pPr>
              <a:spcBef>
                <a:spcPct val="30000"/>
              </a:spcBef>
              <a:buFont typeface="Wingdings" panose="05000000000000000000" pitchFamily="2" charset="2"/>
              <a:buChar char="Ø"/>
            </a:pPr>
            <a:r>
              <a:rPr lang="zh-CN" altLang="en-US" b="1" dirty="0"/>
              <a:t> 内存页框表：页框表用于给出物理块的使用情况，</a:t>
            </a:r>
            <a:r>
              <a:rPr lang="en-US" altLang="zh-CN" b="1" dirty="0"/>
              <a:t>0</a:t>
            </a:r>
            <a:r>
              <a:rPr lang="zh-CN" altLang="en-US" b="1" dirty="0"/>
              <a:t>表示空闲，</a:t>
            </a:r>
            <a:r>
              <a:rPr lang="en-US" altLang="zh-CN" b="1" dirty="0"/>
              <a:t>1</a:t>
            </a:r>
            <a:r>
              <a:rPr lang="zh-CN" altLang="en-US" b="1" dirty="0"/>
              <a:t>表示占用。</a:t>
            </a:r>
            <a:endParaRPr lang="en-US" altLang="zh-CN" b="1" dirty="0"/>
          </a:p>
          <a:p>
            <a:pPr marL="533400" indent="-533400">
              <a:spcBef>
                <a:spcPct val="30000"/>
              </a:spcBef>
              <a:buFont typeface="Wingdings" pitchFamily="2" charset="2"/>
              <a:buChar char="Ø"/>
            </a:pPr>
            <a:r>
              <a:rPr lang="zh-CN" altLang="en-US" b="1" dirty="0"/>
              <a:t>页表：每个页面的重定位寄存器集合，是程序页面和页框的对照表。</a:t>
            </a:r>
          </a:p>
          <a:p>
            <a:pPr marL="533400" indent="-533400">
              <a:spcBef>
                <a:spcPct val="30000"/>
              </a:spcBef>
            </a:pPr>
            <a:endParaRPr lang="en-US" altLang="zh-CN" b="1" dirty="0"/>
          </a:p>
        </p:txBody>
      </p:sp>
      <p:sp>
        <p:nvSpPr>
          <p:cNvPr id="175108"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7D8BE814-0C2B-4ABC-8D6F-53B48D212CB9}" type="slidenum">
              <a:rPr lang="zh-TW" altLang="en-US" sz="1400">
                <a:solidFill>
                  <a:schemeClr val="bg2"/>
                </a:solidFill>
                <a:ea typeface="PMingLiU" pitchFamily="18" charset="-120"/>
              </a:rPr>
              <a:pPr algn="r" eaLnBrk="0" hangingPunct="0">
                <a:spcBef>
                  <a:spcPct val="50000"/>
                </a:spcBef>
                <a:buClr>
                  <a:srgbClr val="000000"/>
                </a:buClr>
              </a:pPr>
              <a:t>44</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extLst>
      <p:ext uri="{BB962C8B-B14F-4D97-AF65-F5344CB8AC3E}">
        <p14:creationId xmlns:p14="http://schemas.microsoft.com/office/powerpoint/2010/main" val="42023244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box(in)">
                                      <p:cBhvr>
                                        <p:cTn id="7" dur="500"/>
                                        <p:tgtEl>
                                          <p:spTgt spid="175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5107">
                                            <p:txEl>
                                              <p:pRg st="1" end="1"/>
                                            </p:txEl>
                                          </p:spTgt>
                                        </p:tgtEl>
                                        <p:attrNameLst>
                                          <p:attrName>style.visibility</p:attrName>
                                        </p:attrNameLst>
                                      </p:cBhvr>
                                      <p:to>
                                        <p:strVal val="visible"/>
                                      </p:to>
                                    </p:set>
                                    <p:animEffect transition="in" filter="box(in)">
                                      <p:cBhvr>
                                        <p:cTn id="12" dur="500"/>
                                        <p:tgtEl>
                                          <p:spTgt spid="175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91" name="文本框 179258"/>
          <p:cNvSpPr txBox="1">
            <a:spLocks noChangeArrowheads="1"/>
          </p:cNvSpPr>
          <p:nvPr/>
        </p:nvSpPr>
        <p:spPr bwMode="auto">
          <a:xfrm>
            <a:off x="708174" y="917575"/>
            <a:ext cx="7010400" cy="530225"/>
          </a:xfrm>
          <a:prstGeom prst="rect">
            <a:avLst/>
          </a:prstGeom>
          <a:noFill/>
          <a:ln w="9525">
            <a:noFill/>
            <a:miter lim="800000"/>
            <a:headEnd/>
            <a:tailEnd/>
          </a:ln>
        </p:spPr>
        <p:txBody>
          <a:bodyPr>
            <a:spAutoFit/>
          </a:bodyPr>
          <a:lstStyle/>
          <a:p>
            <a:pPr marL="457200" indent="-457200" eaLnBrk="0" hangingPunct="0">
              <a:lnSpc>
                <a:spcPct val="90000"/>
              </a:lnSpc>
              <a:spcBef>
                <a:spcPct val="50000"/>
              </a:spcBef>
              <a:buClr>
                <a:srgbClr val="990000"/>
              </a:buClr>
              <a:buFont typeface="Symbol" pitchFamily="18" charset="2"/>
              <a:buNone/>
            </a:pPr>
            <a:r>
              <a:rPr lang="zh-CN" altLang="en-US" sz="3200" b="1" dirty="0">
                <a:solidFill>
                  <a:srgbClr val="A50021"/>
                </a:solidFill>
                <a:ea typeface="黑体" pitchFamily="49" charset="-122"/>
              </a:rPr>
              <a:t>物理内存和逻辑内存的分页模型</a:t>
            </a:r>
          </a:p>
        </p:txBody>
      </p:sp>
      <p:sp>
        <p:nvSpPr>
          <p:cNvPr id="44092"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257413CC-F351-4DA6-A0FD-A83DE49E56F2}" type="slidenum">
              <a:rPr lang="zh-TW" altLang="en-US" sz="1400">
                <a:solidFill>
                  <a:schemeClr val="bg2"/>
                </a:solidFill>
                <a:ea typeface="PMingLiU" pitchFamily="18" charset="-120"/>
              </a:rPr>
              <a:pPr algn="r" eaLnBrk="0" hangingPunct="0">
                <a:spcBef>
                  <a:spcPct val="50000"/>
                </a:spcBef>
                <a:buClr>
                  <a:srgbClr val="000000"/>
                </a:buClr>
              </a:pPr>
              <a:t>45</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pic>
        <p:nvPicPr>
          <p:cNvPr id="2" name="图片 1">
            <a:extLst>
              <a:ext uri="{FF2B5EF4-FFF2-40B4-BE49-F238E27FC236}">
                <a16:creationId xmlns:a16="http://schemas.microsoft.com/office/drawing/2014/main" id="{8C37C5F1-DC35-8290-464D-2E2BCAAFCB46}"/>
              </a:ext>
            </a:extLst>
          </p:cNvPr>
          <p:cNvPicPr>
            <a:picLocks noChangeAspect="1"/>
          </p:cNvPicPr>
          <p:nvPr/>
        </p:nvPicPr>
        <p:blipFill>
          <a:blip r:embed="rId3"/>
          <a:stretch>
            <a:fillRect/>
          </a:stretch>
        </p:blipFill>
        <p:spPr>
          <a:xfrm>
            <a:off x="1045022" y="1739058"/>
            <a:ext cx="6336704" cy="4687067"/>
          </a:xfrm>
          <a:prstGeom prst="rect">
            <a:avLst/>
          </a:prstGeom>
        </p:spPr>
      </p:pic>
      <p:sp>
        <p:nvSpPr>
          <p:cNvPr id="3" name="文本框 179258">
            <a:extLst>
              <a:ext uri="{FF2B5EF4-FFF2-40B4-BE49-F238E27FC236}">
                <a16:creationId xmlns:a16="http://schemas.microsoft.com/office/drawing/2014/main" id="{59A9C294-0CCA-77B4-B163-1FDA19F836E2}"/>
              </a:ext>
            </a:extLst>
          </p:cNvPr>
          <p:cNvSpPr txBox="1">
            <a:spLocks noChangeArrowheads="1"/>
          </p:cNvSpPr>
          <p:nvPr/>
        </p:nvSpPr>
        <p:spPr bwMode="auto">
          <a:xfrm>
            <a:off x="2964656" y="5485856"/>
            <a:ext cx="1080120" cy="535531"/>
          </a:xfrm>
          <a:prstGeom prst="rect">
            <a:avLst/>
          </a:prstGeom>
          <a:noFill/>
          <a:ln w="9525">
            <a:noFill/>
            <a:miter lim="800000"/>
            <a:headEnd/>
            <a:tailEnd/>
          </a:ln>
        </p:spPr>
        <p:txBody>
          <a:bodyPr wrap="square">
            <a:spAutoFit/>
          </a:bodyPr>
          <a:lstStyle/>
          <a:p>
            <a:pPr marL="457200" indent="-457200" eaLnBrk="0" hangingPunct="0">
              <a:lnSpc>
                <a:spcPct val="90000"/>
              </a:lnSpc>
              <a:spcBef>
                <a:spcPct val="50000"/>
              </a:spcBef>
              <a:buClr>
                <a:srgbClr val="990000"/>
              </a:buClr>
              <a:buFont typeface="Symbol" pitchFamily="18" charset="2"/>
              <a:buNone/>
            </a:pPr>
            <a:r>
              <a:rPr lang="zh-CN" altLang="en-US" sz="3200" b="1" dirty="0">
                <a:solidFill>
                  <a:srgbClr val="A50021"/>
                </a:solidFill>
                <a:ea typeface="黑体" pitchFamily="49" charset="-122"/>
              </a:rPr>
              <a:t>页表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91" name="文本框 179258"/>
          <p:cNvSpPr txBox="1">
            <a:spLocks noChangeArrowheads="1"/>
          </p:cNvSpPr>
          <p:nvPr/>
        </p:nvSpPr>
        <p:spPr bwMode="auto">
          <a:xfrm>
            <a:off x="296763" y="958852"/>
            <a:ext cx="7010400" cy="535531"/>
          </a:xfrm>
          <a:prstGeom prst="rect">
            <a:avLst/>
          </a:prstGeom>
          <a:noFill/>
          <a:ln w="9525">
            <a:noFill/>
            <a:miter lim="800000"/>
            <a:headEnd/>
            <a:tailEnd/>
          </a:ln>
        </p:spPr>
        <p:txBody>
          <a:bodyPr>
            <a:spAutoFit/>
          </a:bodyPr>
          <a:lstStyle/>
          <a:p>
            <a:pPr marL="457200" indent="-457200" eaLnBrk="0" hangingPunct="0">
              <a:lnSpc>
                <a:spcPct val="90000"/>
              </a:lnSpc>
              <a:spcBef>
                <a:spcPct val="50000"/>
              </a:spcBef>
              <a:buClr>
                <a:srgbClr val="990000"/>
              </a:buClr>
              <a:buFont typeface="Symbol" pitchFamily="18" charset="2"/>
              <a:buNone/>
            </a:pPr>
            <a:r>
              <a:rPr lang="zh-CN" altLang="en-US" sz="3200" b="1" dirty="0">
                <a:solidFill>
                  <a:srgbClr val="A50021"/>
                </a:solidFill>
                <a:ea typeface="黑体" pitchFamily="49" charset="-122"/>
              </a:rPr>
              <a:t>分页系统的地址变换机构</a:t>
            </a:r>
          </a:p>
        </p:txBody>
      </p:sp>
      <p:sp>
        <p:nvSpPr>
          <p:cNvPr id="44092"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257413CC-F351-4DA6-A0FD-A83DE49E56F2}" type="slidenum">
              <a:rPr lang="zh-TW" altLang="en-US" sz="1400">
                <a:solidFill>
                  <a:schemeClr val="bg2"/>
                </a:solidFill>
                <a:ea typeface="PMingLiU" pitchFamily="18" charset="-120"/>
              </a:rPr>
              <a:pPr algn="r" eaLnBrk="0" hangingPunct="0">
                <a:spcBef>
                  <a:spcPct val="50000"/>
                </a:spcBef>
                <a:buClr>
                  <a:srgbClr val="000000"/>
                </a:buClr>
              </a:pPr>
              <a:t>46</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pic>
        <p:nvPicPr>
          <p:cNvPr id="5" name="图片 4">
            <a:extLst>
              <a:ext uri="{FF2B5EF4-FFF2-40B4-BE49-F238E27FC236}">
                <a16:creationId xmlns:a16="http://schemas.microsoft.com/office/drawing/2014/main" id="{59CB0058-4600-BB45-4FC0-86394B407536}"/>
              </a:ext>
            </a:extLst>
          </p:cNvPr>
          <p:cNvPicPr>
            <a:picLocks noChangeAspect="1"/>
          </p:cNvPicPr>
          <p:nvPr/>
        </p:nvPicPr>
        <p:blipFill>
          <a:blip r:embed="rId3"/>
          <a:stretch>
            <a:fillRect/>
          </a:stretch>
        </p:blipFill>
        <p:spPr>
          <a:xfrm>
            <a:off x="2123728" y="1375222"/>
            <a:ext cx="6622354" cy="3863675"/>
          </a:xfrm>
          <a:prstGeom prst="rect">
            <a:avLst/>
          </a:prstGeom>
        </p:spPr>
      </p:pic>
      <p:sp>
        <p:nvSpPr>
          <p:cNvPr id="4" name="文本框 179258">
            <a:extLst>
              <a:ext uri="{FF2B5EF4-FFF2-40B4-BE49-F238E27FC236}">
                <a16:creationId xmlns:a16="http://schemas.microsoft.com/office/drawing/2014/main" id="{CB51AFE1-01D2-E32E-9D2C-100648F48E49}"/>
              </a:ext>
            </a:extLst>
          </p:cNvPr>
          <p:cNvSpPr txBox="1">
            <a:spLocks noChangeArrowheads="1"/>
          </p:cNvSpPr>
          <p:nvPr/>
        </p:nvSpPr>
        <p:spPr bwMode="auto">
          <a:xfrm>
            <a:off x="0" y="4297101"/>
            <a:ext cx="4434085" cy="941796"/>
          </a:xfrm>
          <a:prstGeom prst="rect">
            <a:avLst/>
          </a:prstGeom>
          <a:noFill/>
          <a:ln w="9525">
            <a:noFill/>
            <a:miter lim="800000"/>
            <a:headEnd/>
            <a:tailEnd/>
          </a:ln>
        </p:spPr>
        <p:txBody>
          <a:bodyPr wrap="square">
            <a:spAutoFit/>
          </a:bodyPr>
          <a:lstStyle/>
          <a:p>
            <a:pPr marL="457200" indent="-457200" eaLnBrk="0" hangingPunct="0">
              <a:lnSpc>
                <a:spcPct val="90000"/>
              </a:lnSpc>
              <a:spcBef>
                <a:spcPct val="50000"/>
              </a:spcBef>
              <a:buClr>
                <a:srgbClr val="990000"/>
              </a:buClr>
              <a:buFont typeface="Symbol" pitchFamily="18" charset="2"/>
              <a:buNone/>
            </a:pPr>
            <a:r>
              <a:rPr lang="zh-CN" altLang="en-US" sz="2400" b="1" dirty="0">
                <a:ea typeface="黑体" pitchFamily="49" charset="-122"/>
              </a:rPr>
              <a:t>页号 </a:t>
            </a:r>
            <a:r>
              <a:rPr lang="en-US" altLang="zh-CN" sz="2400" b="1" dirty="0">
                <a:ea typeface="黑体" pitchFamily="49" charset="-122"/>
              </a:rPr>
              <a:t>=  </a:t>
            </a:r>
            <a:r>
              <a:rPr lang="zh-CN" altLang="en-US" sz="2400" b="1" dirty="0">
                <a:ea typeface="黑体" pitchFamily="49" charset="-122"/>
              </a:rPr>
              <a:t>逻辑地址</a:t>
            </a:r>
            <a:r>
              <a:rPr lang="en-US" altLang="zh-CN" sz="2400" b="1" dirty="0">
                <a:ea typeface="黑体" pitchFamily="49" charset="-122"/>
              </a:rPr>
              <a:t>/</a:t>
            </a:r>
            <a:r>
              <a:rPr lang="zh-CN" altLang="en-US" sz="2400" b="1" dirty="0">
                <a:ea typeface="黑体" pitchFamily="49" charset="-122"/>
              </a:rPr>
              <a:t>页大小</a:t>
            </a:r>
            <a:endParaRPr lang="en-US" altLang="zh-CN" sz="2400" b="1" dirty="0">
              <a:ea typeface="黑体" pitchFamily="49" charset="-122"/>
            </a:endParaRPr>
          </a:p>
          <a:p>
            <a:pPr marL="457200" indent="-457200" eaLnBrk="0" hangingPunct="0">
              <a:lnSpc>
                <a:spcPct val="90000"/>
              </a:lnSpc>
              <a:spcBef>
                <a:spcPct val="50000"/>
              </a:spcBef>
              <a:buClr>
                <a:srgbClr val="990000"/>
              </a:buClr>
              <a:buFont typeface="Symbol" pitchFamily="18" charset="2"/>
              <a:buNone/>
            </a:pPr>
            <a:r>
              <a:rPr lang="zh-CN" altLang="en-US" sz="2400" b="1" dirty="0">
                <a:ea typeface="黑体" pitchFamily="49" charset="-122"/>
              </a:rPr>
              <a:t>页内偏移量</a:t>
            </a:r>
            <a:r>
              <a:rPr lang="en-US" altLang="zh-CN" sz="2400" b="1" dirty="0">
                <a:ea typeface="黑体" pitchFamily="49" charset="-122"/>
              </a:rPr>
              <a:t>=</a:t>
            </a:r>
            <a:r>
              <a:rPr lang="zh-CN" altLang="en-US" sz="2400" b="1" dirty="0">
                <a:ea typeface="黑体" pitchFamily="49" charset="-122"/>
              </a:rPr>
              <a:t>逻辑地址</a:t>
            </a:r>
            <a:r>
              <a:rPr lang="en-US" altLang="zh-CN" sz="2400" b="1" dirty="0">
                <a:ea typeface="黑体" pitchFamily="49" charset="-122"/>
              </a:rPr>
              <a:t>%</a:t>
            </a:r>
            <a:r>
              <a:rPr lang="zh-CN" altLang="en-US" sz="2400" b="1" dirty="0">
                <a:ea typeface="黑体" pitchFamily="49" charset="-122"/>
              </a:rPr>
              <a:t>页大小 </a:t>
            </a:r>
          </a:p>
        </p:txBody>
      </p:sp>
      <p:sp>
        <p:nvSpPr>
          <p:cNvPr id="6" name="文本框 179258">
            <a:extLst>
              <a:ext uri="{FF2B5EF4-FFF2-40B4-BE49-F238E27FC236}">
                <a16:creationId xmlns:a16="http://schemas.microsoft.com/office/drawing/2014/main" id="{E9968E27-A005-238C-4A52-7B9BC5B36741}"/>
              </a:ext>
            </a:extLst>
          </p:cNvPr>
          <p:cNvSpPr txBox="1">
            <a:spLocks noChangeArrowheads="1"/>
          </p:cNvSpPr>
          <p:nvPr/>
        </p:nvSpPr>
        <p:spPr bwMode="auto">
          <a:xfrm>
            <a:off x="80021" y="5655267"/>
            <a:ext cx="5068043" cy="941796"/>
          </a:xfrm>
          <a:prstGeom prst="rect">
            <a:avLst/>
          </a:prstGeom>
          <a:noFill/>
          <a:ln w="9525">
            <a:noFill/>
            <a:miter lim="800000"/>
            <a:headEnd/>
            <a:tailEnd/>
          </a:ln>
        </p:spPr>
        <p:txBody>
          <a:bodyPr wrap="square">
            <a:spAutoFit/>
          </a:bodyPr>
          <a:lstStyle/>
          <a:p>
            <a:pPr marL="457200" indent="-457200" eaLnBrk="0" hangingPunct="0">
              <a:lnSpc>
                <a:spcPct val="90000"/>
              </a:lnSpc>
              <a:spcBef>
                <a:spcPct val="50000"/>
              </a:spcBef>
              <a:buClr>
                <a:srgbClr val="990000"/>
              </a:buClr>
              <a:buFont typeface="Symbol" pitchFamily="18" charset="2"/>
              <a:buNone/>
            </a:pPr>
            <a:r>
              <a:rPr lang="zh-CN" altLang="en-US" sz="2400" b="1" dirty="0">
                <a:ea typeface="黑体" pitchFamily="49" charset="-122"/>
              </a:rPr>
              <a:t>块号 </a:t>
            </a:r>
            <a:r>
              <a:rPr lang="en-US" altLang="zh-CN" sz="2400" b="1" dirty="0">
                <a:ea typeface="黑体" pitchFamily="49" charset="-122"/>
              </a:rPr>
              <a:t>=  </a:t>
            </a:r>
            <a:r>
              <a:rPr lang="zh-CN" altLang="en-US" sz="2400" b="1" dirty="0">
                <a:ea typeface="黑体" pitchFamily="49" charset="-122"/>
              </a:rPr>
              <a:t>用页号查页表</a:t>
            </a:r>
            <a:endParaRPr lang="en-US" altLang="zh-CN" sz="2400" b="1" dirty="0">
              <a:ea typeface="黑体" pitchFamily="49" charset="-122"/>
            </a:endParaRPr>
          </a:p>
          <a:p>
            <a:pPr marL="457200" indent="-457200" eaLnBrk="0" hangingPunct="0">
              <a:lnSpc>
                <a:spcPct val="90000"/>
              </a:lnSpc>
              <a:spcBef>
                <a:spcPct val="50000"/>
              </a:spcBef>
              <a:buClr>
                <a:srgbClr val="990000"/>
              </a:buClr>
              <a:buFont typeface="Symbol" pitchFamily="18" charset="2"/>
              <a:buNone/>
            </a:pPr>
            <a:r>
              <a:rPr lang="zh-CN" altLang="en-US" sz="2400" b="1" dirty="0">
                <a:ea typeface="黑体" pitchFamily="49" charset="-122"/>
              </a:rPr>
              <a:t>物理地址</a:t>
            </a:r>
            <a:r>
              <a:rPr lang="en-US" altLang="zh-CN" sz="2400" b="1" dirty="0">
                <a:ea typeface="黑体" pitchFamily="49" charset="-122"/>
              </a:rPr>
              <a:t>=</a:t>
            </a:r>
            <a:r>
              <a:rPr lang="zh-CN" altLang="en-US" sz="2400" b="1" dirty="0">
                <a:ea typeface="黑体" pitchFamily="49" charset="-122"/>
              </a:rPr>
              <a:t>块号*页大小</a:t>
            </a:r>
            <a:r>
              <a:rPr lang="en-US" altLang="zh-CN" sz="2400" b="1" dirty="0">
                <a:ea typeface="黑体" pitchFamily="49" charset="-122"/>
              </a:rPr>
              <a:t>+</a:t>
            </a:r>
            <a:r>
              <a:rPr lang="zh-CN" altLang="en-US" sz="2400" b="1" dirty="0">
                <a:ea typeface="黑体" pitchFamily="49" charset="-122"/>
              </a:rPr>
              <a:t>页内偏移量 </a:t>
            </a:r>
          </a:p>
        </p:txBody>
      </p:sp>
      <p:sp>
        <p:nvSpPr>
          <p:cNvPr id="7" name="箭头: 下 6">
            <a:extLst>
              <a:ext uri="{FF2B5EF4-FFF2-40B4-BE49-F238E27FC236}">
                <a16:creationId xmlns:a16="http://schemas.microsoft.com/office/drawing/2014/main" id="{67FBA0BE-7B42-4E88-C975-C67166D8284E}"/>
              </a:ext>
            </a:extLst>
          </p:cNvPr>
          <p:cNvSpPr/>
          <p:nvPr/>
        </p:nvSpPr>
        <p:spPr>
          <a:xfrm>
            <a:off x="1691680" y="5263225"/>
            <a:ext cx="216024" cy="3920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DFCF9D86-C4C6-73AF-CADB-86F700BF9BFA}"/>
              </a:ext>
            </a:extLst>
          </p:cNvPr>
          <p:cNvCxnSpPr/>
          <p:nvPr/>
        </p:nvCxnSpPr>
        <p:spPr>
          <a:xfrm>
            <a:off x="1115616" y="4725144"/>
            <a:ext cx="1152128" cy="0"/>
          </a:xfrm>
          <a:prstGeom prst="line">
            <a:avLst/>
          </a:prstGeom>
          <a:ln w="4762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接连接符 9">
            <a:extLst>
              <a:ext uri="{FF2B5EF4-FFF2-40B4-BE49-F238E27FC236}">
                <a16:creationId xmlns:a16="http://schemas.microsoft.com/office/drawing/2014/main" id="{3F68A889-72C6-E7E3-2266-D354F2C31799}"/>
              </a:ext>
            </a:extLst>
          </p:cNvPr>
          <p:cNvCxnSpPr/>
          <p:nvPr/>
        </p:nvCxnSpPr>
        <p:spPr>
          <a:xfrm>
            <a:off x="179388" y="6588282"/>
            <a:ext cx="1152128" cy="0"/>
          </a:xfrm>
          <a:prstGeom prst="line">
            <a:avLst/>
          </a:prstGeom>
          <a:ln w="47625">
            <a:solidFill>
              <a:srgbClr val="FF0000"/>
            </a:solidFill>
          </a:ln>
        </p:spPr>
        <p:style>
          <a:lnRef idx="1">
            <a:schemeClr val="accent2"/>
          </a:lnRef>
          <a:fillRef idx="0">
            <a:schemeClr val="accent2"/>
          </a:fillRef>
          <a:effectRef idx="0">
            <a:schemeClr val="accent2"/>
          </a:effectRef>
          <a:fontRef idx="minor">
            <a:schemeClr val="tx1"/>
          </a:fontRef>
        </p:style>
      </p:cxnSp>
      <p:pic>
        <p:nvPicPr>
          <p:cNvPr id="3" name="图片 2">
            <a:extLst>
              <a:ext uri="{FF2B5EF4-FFF2-40B4-BE49-F238E27FC236}">
                <a16:creationId xmlns:a16="http://schemas.microsoft.com/office/drawing/2014/main" id="{608ACDF2-B427-70ED-7C0B-A47F347F4633}"/>
              </a:ext>
            </a:extLst>
          </p:cNvPr>
          <p:cNvPicPr>
            <a:picLocks noChangeAspect="1"/>
          </p:cNvPicPr>
          <p:nvPr/>
        </p:nvPicPr>
        <p:blipFill>
          <a:blip r:embed="rId4"/>
          <a:stretch>
            <a:fillRect/>
          </a:stretch>
        </p:blipFill>
        <p:spPr>
          <a:xfrm>
            <a:off x="73113" y="777822"/>
            <a:ext cx="8939035" cy="3543607"/>
          </a:xfrm>
          <a:prstGeom prst="rect">
            <a:avLst/>
          </a:prstGeom>
        </p:spPr>
      </p:pic>
    </p:spTree>
    <p:extLst>
      <p:ext uri="{BB962C8B-B14F-4D97-AF65-F5344CB8AC3E}">
        <p14:creationId xmlns:p14="http://schemas.microsoft.com/office/powerpoint/2010/main" val="48851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文本框 177153"/>
          <p:cNvSpPr txBox="1">
            <a:spLocks noChangeArrowheads="1"/>
          </p:cNvSpPr>
          <p:nvPr/>
        </p:nvSpPr>
        <p:spPr bwMode="auto">
          <a:xfrm>
            <a:off x="231304" y="361156"/>
            <a:ext cx="7086600" cy="530225"/>
          </a:xfrm>
          <a:prstGeom prst="rect">
            <a:avLst/>
          </a:prstGeom>
          <a:noFill/>
          <a:ln w="9525">
            <a:noFill/>
            <a:miter lim="800000"/>
            <a:headEnd/>
            <a:tailEnd/>
          </a:ln>
        </p:spPr>
        <p:txBody>
          <a:bodyPr>
            <a:spAutoFit/>
          </a:bodyPr>
          <a:lstStyle/>
          <a:p>
            <a:pPr marL="457200" indent="-457200" eaLnBrk="0" hangingPunct="0">
              <a:lnSpc>
                <a:spcPct val="90000"/>
              </a:lnSpc>
              <a:spcBef>
                <a:spcPct val="50000"/>
              </a:spcBef>
              <a:buClr>
                <a:srgbClr val="990000"/>
              </a:buClr>
              <a:buFont typeface="Symbol" pitchFamily="18" charset="2"/>
              <a:buNone/>
            </a:pPr>
            <a:r>
              <a:rPr lang="zh-CN" altLang="en-US" sz="3200" b="1" dirty="0">
                <a:solidFill>
                  <a:srgbClr val="A50021"/>
                </a:solidFill>
                <a:ea typeface="黑体" pitchFamily="49" charset="-122"/>
              </a:rPr>
              <a:t>逻辑地址到物理地址的转换</a:t>
            </a:r>
          </a:p>
        </p:txBody>
      </p:sp>
      <p:graphicFrame>
        <p:nvGraphicFramePr>
          <p:cNvPr id="177155" name="表格 177154"/>
          <p:cNvGraphicFramePr>
            <a:graphicFrameLocks noGrp="1"/>
          </p:cNvGraphicFramePr>
          <p:nvPr/>
        </p:nvGraphicFramePr>
        <p:xfrm>
          <a:off x="7162800" y="1447800"/>
          <a:ext cx="457200" cy="2316480"/>
        </p:xfrm>
        <a:graphic>
          <a:graphicData uri="http://schemas.openxmlformats.org/drawingml/2006/table">
            <a:tbl>
              <a:tblPr/>
              <a:tblGrid>
                <a:gridCol w="457200">
                  <a:extLst>
                    <a:ext uri="{9D8B030D-6E8A-4147-A177-3AD203B41FA5}">
                      <a16:colId xmlns:a16="http://schemas.microsoft.com/office/drawing/2014/main" val="20000"/>
                    </a:ext>
                  </a:extLst>
                </a:gridCol>
              </a:tblGrid>
              <a:tr h="56197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a:ln>
                            <a:noFill/>
                          </a:ln>
                          <a:solidFill>
                            <a:schemeClr val="tx1"/>
                          </a:solidFill>
                          <a:effectLst/>
                          <a:latin typeface="Arial" pitchFamily="34" charset="0"/>
                          <a:ea typeface="宋体" pitchFamily="2" charset="-122"/>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a:ln>
                            <a:noFill/>
                          </a:ln>
                          <a:solidFill>
                            <a:schemeClr val="tx1"/>
                          </a:solidFill>
                          <a:effectLst/>
                          <a:latin typeface="Arial" pitchFamily="34"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560388">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a:ln>
                            <a:noFill/>
                          </a:ln>
                          <a:solidFill>
                            <a:schemeClr val="tx1"/>
                          </a:solidFill>
                          <a:effectLst/>
                          <a:latin typeface="Arial"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a:ln>
                            <a:noFill/>
                          </a:ln>
                          <a:solidFill>
                            <a:schemeClr val="tx1"/>
                          </a:solidFill>
                          <a:effectLst/>
                          <a:latin typeface="Arial"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bl>
          </a:graphicData>
        </a:graphic>
      </p:graphicFrame>
      <p:sp>
        <p:nvSpPr>
          <p:cNvPr id="45073" name="文本框 177168"/>
          <p:cNvSpPr txBox="1">
            <a:spLocks noChangeArrowheads="1"/>
          </p:cNvSpPr>
          <p:nvPr/>
        </p:nvSpPr>
        <p:spPr bwMode="auto">
          <a:xfrm>
            <a:off x="6651625" y="1447800"/>
            <a:ext cx="512763" cy="2362200"/>
          </a:xfrm>
          <a:prstGeom prst="rect">
            <a:avLst/>
          </a:prstGeom>
          <a:noFill/>
          <a:ln w="9525">
            <a:noFill/>
            <a:miter lim="800000"/>
            <a:headEnd/>
            <a:tailEnd/>
          </a:ln>
        </p:spPr>
        <p:txBody>
          <a:bodyPr vert="eaVert">
            <a:spAutoFit/>
          </a:bodyPr>
          <a:lstStyle/>
          <a:p>
            <a:pPr eaLnBrk="0" hangingPunct="0">
              <a:lnSpc>
                <a:spcPct val="90000"/>
              </a:lnSpc>
              <a:spcBef>
                <a:spcPct val="50000"/>
              </a:spcBef>
              <a:buClr>
                <a:srgbClr val="990000"/>
              </a:buClr>
              <a:buFont typeface="Symbol" pitchFamily="18" charset="2"/>
              <a:buNone/>
            </a:pPr>
            <a:r>
              <a:rPr lang="en-US" altLang="zh-CN" sz="2400" b="1"/>
              <a:t>0      1      2    3</a:t>
            </a:r>
          </a:p>
        </p:txBody>
      </p:sp>
      <p:sp>
        <p:nvSpPr>
          <p:cNvPr id="45074" name="文本框 177169"/>
          <p:cNvSpPr txBox="1">
            <a:spLocks noChangeArrowheads="1"/>
          </p:cNvSpPr>
          <p:nvPr/>
        </p:nvSpPr>
        <p:spPr bwMode="auto">
          <a:xfrm>
            <a:off x="7010400" y="3733800"/>
            <a:ext cx="990600" cy="420688"/>
          </a:xfrm>
          <a:prstGeom prst="rect">
            <a:avLst/>
          </a:prstGeom>
          <a:noFill/>
          <a:ln w="9525">
            <a:noFill/>
            <a:miter lim="800000"/>
            <a:headEnd/>
            <a:tailEnd/>
          </a:ln>
        </p:spPr>
        <p:txBody>
          <a:bodyPr>
            <a:spAutoFit/>
          </a:bodyPr>
          <a:lstStyle/>
          <a:p>
            <a:pPr eaLnBrk="0" hangingPunct="0">
              <a:lnSpc>
                <a:spcPct val="90000"/>
              </a:lnSpc>
              <a:spcBef>
                <a:spcPct val="50000"/>
              </a:spcBef>
              <a:buClr>
                <a:srgbClr val="990000"/>
              </a:buClr>
              <a:buFont typeface="Symbol" pitchFamily="18" charset="2"/>
              <a:buNone/>
            </a:pPr>
            <a:r>
              <a:rPr lang="zh-CN" altLang="en-US" sz="2400" b="1"/>
              <a:t>页表</a:t>
            </a:r>
          </a:p>
        </p:txBody>
      </p:sp>
      <p:sp>
        <p:nvSpPr>
          <p:cNvPr id="45075" name="文本框 177170"/>
          <p:cNvSpPr txBox="1">
            <a:spLocks noChangeArrowheads="1"/>
          </p:cNvSpPr>
          <p:nvPr/>
        </p:nvSpPr>
        <p:spPr bwMode="auto">
          <a:xfrm>
            <a:off x="457200" y="1219200"/>
            <a:ext cx="5486400" cy="2100263"/>
          </a:xfrm>
          <a:prstGeom prst="rect">
            <a:avLst/>
          </a:prstGeom>
          <a:noFill/>
          <a:ln w="9525">
            <a:noFill/>
            <a:miter lim="800000"/>
            <a:headEnd/>
            <a:tailEnd/>
          </a:ln>
        </p:spPr>
        <p:txBody>
          <a:bodyPr>
            <a:spAutoFit/>
          </a:bodyPr>
          <a:lstStyle/>
          <a:p>
            <a:pPr marL="457200" indent="-457200" eaLnBrk="0" hangingPunct="0">
              <a:lnSpc>
                <a:spcPct val="90000"/>
              </a:lnSpc>
              <a:spcBef>
                <a:spcPct val="50000"/>
              </a:spcBef>
              <a:buClr>
                <a:srgbClr val="990000"/>
              </a:buClr>
              <a:buFont typeface="Symbol" pitchFamily="18" charset="2"/>
              <a:buNone/>
            </a:pPr>
            <a:r>
              <a:rPr lang="zh-CN" altLang="en-US" sz="2400" b="1" dirty="0">
                <a:latin typeface="黑体" pitchFamily="49" charset="-122"/>
                <a:ea typeface="黑体" pitchFamily="49" charset="-122"/>
              </a:rPr>
              <a:t>例：</a:t>
            </a:r>
          </a:p>
          <a:p>
            <a:pPr marL="457200" indent="-457200" eaLnBrk="0" hangingPunct="0">
              <a:lnSpc>
                <a:spcPct val="90000"/>
              </a:lnSpc>
              <a:spcBef>
                <a:spcPct val="50000"/>
              </a:spcBef>
              <a:buClr>
                <a:srgbClr val="006600"/>
              </a:buClr>
              <a:buSzPct val="90000"/>
              <a:buFont typeface="Wingdings" pitchFamily="2" charset="2"/>
              <a:buChar char="Ø"/>
            </a:pPr>
            <a:r>
              <a:rPr lang="zh-CN" altLang="en-US" sz="2400" b="1" dirty="0">
                <a:latin typeface="黑体" pitchFamily="49" charset="-122"/>
                <a:ea typeface="黑体" pitchFamily="49" charset="-122"/>
              </a:rPr>
              <a:t>说明：页大小为</a:t>
            </a:r>
            <a:r>
              <a:rPr lang="en-US" altLang="zh-CN" sz="2400" b="1" dirty="0">
                <a:latin typeface="黑体" pitchFamily="49" charset="-122"/>
                <a:ea typeface="黑体" pitchFamily="49" charset="-122"/>
              </a:rPr>
              <a:t>4B</a:t>
            </a:r>
            <a:r>
              <a:rPr lang="zh-CN" altLang="en-US" sz="2400" b="1" dirty="0">
                <a:latin typeface="黑体" pitchFamily="49" charset="-122"/>
                <a:ea typeface="黑体" pitchFamily="49" charset="-122"/>
              </a:rPr>
              <a:t>，页表如图所示，将逻辑地址</a:t>
            </a:r>
            <a:r>
              <a:rPr lang="en-US" altLang="zh-CN" sz="2400" b="1" dirty="0">
                <a:latin typeface="黑体" pitchFamily="49" charset="-122"/>
                <a:ea typeface="黑体" pitchFamily="49" charset="-122"/>
              </a:rPr>
              <a:t>0</a:t>
            </a:r>
            <a:r>
              <a:rPr lang="zh-CN" altLang="en-US" sz="2400" b="1" dirty="0">
                <a:latin typeface="黑体" pitchFamily="49" charset="-122"/>
                <a:ea typeface="黑体" pitchFamily="49" charset="-122"/>
              </a:rPr>
              <a:t>、</a:t>
            </a:r>
            <a:r>
              <a:rPr lang="en-US" altLang="zh-CN" sz="2400" b="1" dirty="0">
                <a:latin typeface="黑体" pitchFamily="49" charset="-122"/>
                <a:ea typeface="黑体" pitchFamily="49" charset="-122"/>
              </a:rPr>
              <a:t>3</a:t>
            </a:r>
            <a:r>
              <a:rPr lang="zh-CN" altLang="en-US" sz="2400" b="1" dirty="0">
                <a:latin typeface="黑体" pitchFamily="49" charset="-122"/>
                <a:ea typeface="黑体" pitchFamily="49" charset="-122"/>
              </a:rPr>
              <a:t>、</a:t>
            </a:r>
            <a:r>
              <a:rPr lang="en-US" altLang="zh-CN" sz="2400" b="1" dirty="0">
                <a:latin typeface="黑体" pitchFamily="49" charset="-122"/>
                <a:ea typeface="黑体" pitchFamily="49" charset="-122"/>
              </a:rPr>
              <a:t>4</a:t>
            </a:r>
            <a:r>
              <a:rPr lang="zh-CN" altLang="en-US" sz="2400" b="1" dirty="0">
                <a:latin typeface="黑体" pitchFamily="49" charset="-122"/>
                <a:ea typeface="黑体" pitchFamily="49" charset="-122"/>
              </a:rPr>
              <a:t>、</a:t>
            </a:r>
            <a:r>
              <a:rPr lang="en-US" altLang="zh-CN" sz="2400" b="1" dirty="0">
                <a:latin typeface="黑体" pitchFamily="49" charset="-122"/>
                <a:ea typeface="黑体" pitchFamily="49" charset="-122"/>
              </a:rPr>
              <a:t>13</a:t>
            </a:r>
            <a:r>
              <a:rPr lang="zh-CN" altLang="en-US" sz="2400" b="1" dirty="0">
                <a:latin typeface="黑体" pitchFamily="49" charset="-122"/>
                <a:ea typeface="黑体" pitchFamily="49" charset="-122"/>
              </a:rPr>
              <a:t>转换为相应物理地址</a:t>
            </a:r>
          </a:p>
          <a:p>
            <a:pPr marL="457200" indent="-457200" eaLnBrk="0" hangingPunct="0">
              <a:lnSpc>
                <a:spcPct val="90000"/>
              </a:lnSpc>
              <a:spcBef>
                <a:spcPct val="50000"/>
              </a:spcBef>
              <a:buClr>
                <a:srgbClr val="006600"/>
              </a:buClr>
              <a:buSzPct val="90000"/>
              <a:buFont typeface="Wingdings" pitchFamily="2" charset="2"/>
              <a:buNone/>
            </a:pPr>
            <a:r>
              <a:rPr lang="zh-CN" altLang="en-US" sz="2400" b="1" dirty="0">
                <a:latin typeface="黑体" pitchFamily="49" charset="-122"/>
                <a:ea typeface="黑体" pitchFamily="49" charset="-122"/>
              </a:rPr>
              <a:t> </a:t>
            </a:r>
          </a:p>
        </p:txBody>
      </p:sp>
      <p:sp>
        <p:nvSpPr>
          <p:cNvPr id="177172" name="文本框 177171"/>
          <p:cNvSpPr txBox="1">
            <a:spLocks noChangeArrowheads="1"/>
          </p:cNvSpPr>
          <p:nvPr/>
        </p:nvSpPr>
        <p:spPr bwMode="auto">
          <a:xfrm>
            <a:off x="990600" y="3657600"/>
            <a:ext cx="5257800" cy="2057400"/>
          </a:xfrm>
          <a:prstGeom prst="rect">
            <a:avLst/>
          </a:prstGeom>
          <a:noFill/>
          <a:ln w="9525">
            <a:noFill/>
            <a:miter lim="800000"/>
            <a:headEnd/>
            <a:tailEnd/>
          </a:ln>
        </p:spPr>
        <p:txBody>
          <a:bodyPr>
            <a:spAutoFit/>
          </a:bodyPr>
          <a:lstStyle/>
          <a:p>
            <a:pPr eaLnBrk="0" hangingPunct="0">
              <a:spcBef>
                <a:spcPct val="20000"/>
              </a:spcBef>
              <a:buClr>
                <a:srgbClr val="990000"/>
              </a:buClr>
              <a:buFont typeface="Symbol" pitchFamily="18" charset="2"/>
              <a:buNone/>
            </a:pPr>
            <a:r>
              <a:rPr lang="en-US" altLang="zh-CN" sz="2800" b="1">
                <a:solidFill>
                  <a:srgbClr val="A50021"/>
                </a:solidFill>
                <a:latin typeface="黑体" pitchFamily="49" charset="-122"/>
                <a:ea typeface="黑体" pitchFamily="49" charset="-122"/>
              </a:rPr>
              <a:t>0/4=0…0      5×4+0=20</a:t>
            </a:r>
          </a:p>
          <a:p>
            <a:pPr eaLnBrk="0" hangingPunct="0">
              <a:spcBef>
                <a:spcPct val="20000"/>
              </a:spcBef>
              <a:buClr>
                <a:srgbClr val="990000"/>
              </a:buClr>
              <a:buFont typeface="Symbol" pitchFamily="18" charset="2"/>
              <a:buNone/>
            </a:pPr>
            <a:r>
              <a:rPr lang="en-US" altLang="zh-CN" sz="2800" b="1">
                <a:solidFill>
                  <a:srgbClr val="A50021"/>
                </a:solidFill>
                <a:latin typeface="黑体" pitchFamily="49" charset="-122"/>
                <a:ea typeface="黑体" pitchFamily="49" charset="-122"/>
              </a:rPr>
              <a:t>3/4=0…3      5×4+3=23</a:t>
            </a:r>
          </a:p>
          <a:p>
            <a:pPr eaLnBrk="0" hangingPunct="0">
              <a:spcBef>
                <a:spcPct val="20000"/>
              </a:spcBef>
              <a:buClr>
                <a:srgbClr val="990000"/>
              </a:buClr>
              <a:buFont typeface="Symbol" pitchFamily="18" charset="2"/>
              <a:buNone/>
            </a:pPr>
            <a:r>
              <a:rPr lang="en-US" altLang="zh-CN" sz="2800" b="1">
                <a:solidFill>
                  <a:srgbClr val="A50021"/>
                </a:solidFill>
                <a:latin typeface="黑体" pitchFamily="49" charset="-122"/>
                <a:ea typeface="黑体" pitchFamily="49" charset="-122"/>
              </a:rPr>
              <a:t>4/4=1…0      6×4+0=24</a:t>
            </a:r>
          </a:p>
          <a:p>
            <a:pPr eaLnBrk="0" hangingPunct="0">
              <a:spcBef>
                <a:spcPct val="20000"/>
              </a:spcBef>
              <a:buClr>
                <a:srgbClr val="990000"/>
              </a:buClr>
              <a:buFont typeface="Symbol" pitchFamily="18" charset="2"/>
              <a:buNone/>
            </a:pPr>
            <a:r>
              <a:rPr lang="en-US" altLang="zh-CN" sz="2800" b="1">
                <a:solidFill>
                  <a:srgbClr val="A50021"/>
                </a:solidFill>
                <a:latin typeface="黑体" pitchFamily="49" charset="-122"/>
                <a:ea typeface="黑体" pitchFamily="49" charset="-122"/>
              </a:rPr>
              <a:t>13/4=3…1     2×4+1=9</a:t>
            </a:r>
          </a:p>
        </p:txBody>
      </p:sp>
      <p:sp>
        <p:nvSpPr>
          <p:cNvPr id="45077"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D2A6BE0E-25AD-449A-9B53-30FB77E70299}" type="slidenum">
              <a:rPr lang="zh-TW" altLang="en-US" sz="1400">
                <a:solidFill>
                  <a:schemeClr val="bg2"/>
                </a:solidFill>
                <a:ea typeface="PMingLiU" pitchFamily="18" charset="-120"/>
              </a:rPr>
              <a:pPr algn="r" eaLnBrk="0" hangingPunct="0">
                <a:spcBef>
                  <a:spcPct val="50000"/>
                </a:spcBef>
                <a:buClr>
                  <a:srgbClr val="000000"/>
                </a:buClr>
              </a:pPr>
              <a:t>47</a:t>
            </a:fld>
            <a:endParaRPr lang="en-US" altLang="zh-TW" sz="1400">
              <a:solidFill>
                <a:schemeClr val="bg2"/>
              </a:solidFill>
              <a:ea typeface="PMingLiU" pitchFamily="18" charset="-120"/>
            </a:endParaRPr>
          </a:p>
        </p:txBody>
      </p:sp>
      <p:sp>
        <p:nvSpPr>
          <p:cNvPr id="2" name="Line 21">
            <a:extLst>
              <a:ext uri="{FF2B5EF4-FFF2-40B4-BE49-F238E27FC236}">
                <a16:creationId xmlns:a16="http://schemas.microsoft.com/office/drawing/2014/main" id="{AB4BD107-E907-6CE3-81A3-3A91DBA24675}"/>
              </a:ext>
            </a:extLst>
          </p:cNvPr>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 name="Picture 27" descr="D:\person\desktop\校徽da 副本.png">
            <a:extLst>
              <a:ext uri="{FF2B5EF4-FFF2-40B4-BE49-F238E27FC236}">
                <a16:creationId xmlns:a16="http://schemas.microsoft.com/office/drawing/2014/main" id="{221986FD-F865-F080-5EB2-DB1D26E255A0}"/>
              </a:ext>
            </a:extLst>
          </p:cNvPr>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72">
                                            <p:txEl>
                                              <p:pRg st="0" end="0"/>
                                            </p:txEl>
                                          </p:spTgt>
                                        </p:tgtEl>
                                        <p:attrNameLst>
                                          <p:attrName>style.visibility</p:attrName>
                                        </p:attrNameLst>
                                      </p:cBhvr>
                                      <p:to>
                                        <p:strVal val="visible"/>
                                      </p:to>
                                    </p:set>
                                    <p:anim calcmode="lin" valueType="num">
                                      <p:cBhvr additive="base">
                                        <p:cTn id="7" dur="500" fill="hold"/>
                                        <p:tgtEl>
                                          <p:spTgt spid="1771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71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7172">
                                            <p:txEl>
                                              <p:pRg st="1" end="1"/>
                                            </p:txEl>
                                          </p:spTgt>
                                        </p:tgtEl>
                                        <p:attrNameLst>
                                          <p:attrName>style.visibility</p:attrName>
                                        </p:attrNameLst>
                                      </p:cBhvr>
                                      <p:to>
                                        <p:strVal val="visible"/>
                                      </p:to>
                                    </p:set>
                                    <p:anim calcmode="lin" valueType="num">
                                      <p:cBhvr additive="base">
                                        <p:cTn id="13" dur="500" fill="hold"/>
                                        <p:tgtEl>
                                          <p:spTgt spid="1771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71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7172">
                                            <p:txEl>
                                              <p:pRg st="2" end="2"/>
                                            </p:txEl>
                                          </p:spTgt>
                                        </p:tgtEl>
                                        <p:attrNameLst>
                                          <p:attrName>style.visibility</p:attrName>
                                        </p:attrNameLst>
                                      </p:cBhvr>
                                      <p:to>
                                        <p:strVal val="visible"/>
                                      </p:to>
                                    </p:set>
                                    <p:anim calcmode="lin" valueType="num">
                                      <p:cBhvr additive="base">
                                        <p:cTn id="19" dur="500" fill="hold"/>
                                        <p:tgtEl>
                                          <p:spTgt spid="1771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71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7172">
                                            <p:txEl>
                                              <p:pRg st="3" end="3"/>
                                            </p:txEl>
                                          </p:spTgt>
                                        </p:tgtEl>
                                        <p:attrNameLst>
                                          <p:attrName>style.visibility</p:attrName>
                                        </p:attrNameLst>
                                      </p:cBhvr>
                                      <p:to>
                                        <p:strVal val="visible"/>
                                      </p:to>
                                    </p:set>
                                    <p:anim calcmode="lin" valueType="num">
                                      <p:cBhvr additive="base">
                                        <p:cTn id="25" dur="500" fill="hold"/>
                                        <p:tgtEl>
                                          <p:spTgt spid="1771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717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72"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文本框 178178"/>
          <p:cNvSpPr txBox="1">
            <a:spLocks noChangeArrowheads="1"/>
          </p:cNvSpPr>
          <p:nvPr/>
        </p:nvSpPr>
        <p:spPr bwMode="auto">
          <a:xfrm>
            <a:off x="179388" y="1219200"/>
            <a:ext cx="6145212" cy="1077913"/>
          </a:xfrm>
          <a:prstGeom prst="rect">
            <a:avLst/>
          </a:prstGeom>
          <a:noFill/>
          <a:ln w="9525">
            <a:noFill/>
            <a:miter lim="800000"/>
            <a:headEnd/>
            <a:tailEnd/>
          </a:ln>
        </p:spPr>
        <p:txBody>
          <a:bodyPr>
            <a:spAutoFit/>
          </a:bodyPr>
          <a:lstStyle/>
          <a:p>
            <a:pPr marL="457200" indent="-457200" eaLnBrk="0" hangingPunct="0">
              <a:lnSpc>
                <a:spcPct val="90000"/>
              </a:lnSpc>
              <a:spcBef>
                <a:spcPct val="50000"/>
              </a:spcBef>
              <a:buClr>
                <a:srgbClr val="006600"/>
              </a:buClr>
              <a:buFont typeface="Wingdings" pitchFamily="2" charset="2"/>
              <a:buChar char="Ø"/>
            </a:pPr>
            <a:r>
              <a:rPr lang="zh-CN" altLang="en-US" sz="2400" b="1">
                <a:latin typeface="黑体" pitchFamily="49" charset="-122"/>
                <a:ea typeface="黑体" pitchFamily="49" charset="-122"/>
              </a:rPr>
              <a:t>说明：页大小为</a:t>
            </a:r>
            <a:r>
              <a:rPr lang="en-US" altLang="zh-CN" sz="2400" b="1">
                <a:latin typeface="黑体" pitchFamily="49" charset="-122"/>
                <a:ea typeface="黑体" pitchFamily="49" charset="-122"/>
              </a:rPr>
              <a:t>1024B</a:t>
            </a:r>
            <a:r>
              <a:rPr lang="zh-CN" altLang="en-US" sz="2400" b="1">
                <a:latin typeface="黑体" pitchFamily="49" charset="-122"/>
                <a:ea typeface="黑体" pitchFamily="49" charset="-122"/>
              </a:rPr>
              <a:t>，页表如图所示，将逻辑地址</a:t>
            </a:r>
            <a:r>
              <a:rPr lang="en-US" altLang="zh-CN" sz="2400" b="1">
                <a:latin typeface="黑体" pitchFamily="49" charset="-122"/>
                <a:ea typeface="黑体" pitchFamily="49" charset="-122"/>
              </a:rPr>
              <a:t>1011</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2148</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3000</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4000</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5012</a:t>
            </a:r>
            <a:r>
              <a:rPr lang="zh-CN" altLang="en-US" sz="2400" b="1">
                <a:latin typeface="黑体" pitchFamily="49" charset="-122"/>
                <a:ea typeface="黑体" pitchFamily="49" charset="-122"/>
              </a:rPr>
              <a:t>转换为相应物理地址</a:t>
            </a:r>
          </a:p>
        </p:txBody>
      </p:sp>
      <p:graphicFrame>
        <p:nvGraphicFramePr>
          <p:cNvPr id="178180" name="表格 178179"/>
          <p:cNvGraphicFramePr>
            <a:graphicFrameLocks noGrp="1"/>
          </p:cNvGraphicFramePr>
          <p:nvPr/>
        </p:nvGraphicFramePr>
        <p:xfrm>
          <a:off x="7162800" y="1447800"/>
          <a:ext cx="457200" cy="2316480"/>
        </p:xfrm>
        <a:graphic>
          <a:graphicData uri="http://schemas.openxmlformats.org/drawingml/2006/table">
            <a:tbl>
              <a:tblPr/>
              <a:tblGrid>
                <a:gridCol w="457200">
                  <a:extLst>
                    <a:ext uri="{9D8B030D-6E8A-4147-A177-3AD203B41FA5}">
                      <a16:colId xmlns:a16="http://schemas.microsoft.com/office/drawing/2014/main" val="20000"/>
                    </a:ext>
                  </a:extLst>
                </a:gridCol>
              </a:tblGrid>
              <a:tr h="55245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a:ln>
                            <a:noFill/>
                          </a:ln>
                          <a:solidFill>
                            <a:schemeClr val="tx1"/>
                          </a:solidFill>
                          <a:effectLst/>
                          <a:latin typeface="Arial"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55245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55245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a:ln>
                            <a:noFill/>
                          </a:ln>
                          <a:solidFill>
                            <a:schemeClr val="tx1"/>
                          </a:solidFill>
                          <a:effectLst/>
                          <a:latin typeface="Arial"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55245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a:ln>
                            <a:noFill/>
                          </a:ln>
                          <a:solidFill>
                            <a:schemeClr val="tx1"/>
                          </a:solidFill>
                          <a:effectLst/>
                          <a:latin typeface="Arial" pitchFamily="34" charset="0"/>
                          <a:ea typeface="宋体" pitchFamily="2" charset="-122"/>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bl>
          </a:graphicData>
        </a:graphic>
      </p:graphicFrame>
      <p:sp>
        <p:nvSpPr>
          <p:cNvPr id="46098" name="文本框 178193"/>
          <p:cNvSpPr txBox="1">
            <a:spLocks noChangeArrowheads="1"/>
          </p:cNvSpPr>
          <p:nvPr/>
        </p:nvSpPr>
        <p:spPr bwMode="auto">
          <a:xfrm>
            <a:off x="6651625" y="1447800"/>
            <a:ext cx="512763" cy="2324100"/>
          </a:xfrm>
          <a:prstGeom prst="rect">
            <a:avLst/>
          </a:prstGeom>
          <a:noFill/>
          <a:ln w="9525">
            <a:noFill/>
            <a:miter lim="800000"/>
            <a:headEnd/>
            <a:tailEnd/>
          </a:ln>
        </p:spPr>
        <p:txBody>
          <a:bodyPr vert="eaVert">
            <a:spAutoFit/>
          </a:bodyPr>
          <a:lstStyle/>
          <a:p>
            <a:pPr eaLnBrk="0" hangingPunct="0">
              <a:lnSpc>
                <a:spcPct val="90000"/>
              </a:lnSpc>
              <a:spcBef>
                <a:spcPct val="50000"/>
              </a:spcBef>
              <a:buClr>
                <a:srgbClr val="990000"/>
              </a:buClr>
              <a:buFont typeface="Symbol" pitchFamily="18" charset="2"/>
              <a:buNone/>
            </a:pPr>
            <a:r>
              <a:rPr lang="en-US" altLang="zh-CN" sz="2400" b="1"/>
              <a:t>0     1      2     3</a:t>
            </a:r>
          </a:p>
        </p:txBody>
      </p:sp>
      <p:sp>
        <p:nvSpPr>
          <p:cNvPr id="46099" name="文本框 178194"/>
          <p:cNvSpPr txBox="1">
            <a:spLocks noChangeArrowheads="1"/>
          </p:cNvSpPr>
          <p:nvPr/>
        </p:nvSpPr>
        <p:spPr bwMode="auto">
          <a:xfrm>
            <a:off x="7010400" y="3733800"/>
            <a:ext cx="1066800" cy="420688"/>
          </a:xfrm>
          <a:prstGeom prst="rect">
            <a:avLst/>
          </a:prstGeom>
          <a:noFill/>
          <a:ln w="9525">
            <a:noFill/>
            <a:miter lim="800000"/>
            <a:headEnd/>
            <a:tailEnd/>
          </a:ln>
        </p:spPr>
        <p:txBody>
          <a:bodyPr>
            <a:spAutoFit/>
          </a:bodyPr>
          <a:lstStyle/>
          <a:p>
            <a:pPr eaLnBrk="0" hangingPunct="0">
              <a:lnSpc>
                <a:spcPct val="90000"/>
              </a:lnSpc>
              <a:spcBef>
                <a:spcPct val="50000"/>
              </a:spcBef>
              <a:buClr>
                <a:srgbClr val="990000"/>
              </a:buClr>
              <a:buFont typeface="Symbol" pitchFamily="18" charset="2"/>
              <a:buNone/>
            </a:pPr>
            <a:r>
              <a:rPr lang="zh-CN" altLang="en-US" sz="2400" b="1"/>
              <a:t>页表</a:t>
            </a:r>
          </a:p>
        </p:txBody>
      </p:sp>
      <p:sp>
        <p:nvSpPr>
          <p:cNvPr id="178197" name="文本框 178196"/>
          <p:cNvSpPr txBox="1">
            <a:spLocks noChangeArrowheads="1"/>
          </p:cNvSpPr>
          <p:nvPr/>
        </p:nvSpPr>
        <p:spPr bwMode="auto">
          <a:xfrm>
            <a:off x="533400" y="3276600"/>
            <a:ext cx="6172200" cy="1917700"/>
          </a:xfrm>
          <a:prstGeom prst="rect">
            <a:avLst/>
          </a:prstGeom>
          <a:noFill/>
          <a:ln w="9525">
            <a:noFill/>
            <a:miter lim="800000"/>
            <a:headEnd/>
            <a:tailEnd/>
          </a:ln>
        </p:spPr>
        <p:txBody>
          <a:bodyPr>
            <a:spAutoFit/>
          </a:bodyPr>
          <a:lstStyle/>
          <a:p>
            <a:pPr eaLnBrk="0" hangingPunct="0">
              <a:spcBef>
                <a:spcPct val="20000"/>
              </a:spcBef>
              <a:buClr>
                <a:srgbClr val="990000"/>
              </a:buClr>
              <a:buFont typeface="Symbol" pitchFamily="18" charset="2"/>
              <a:buNone/>
            </a:pPr>
            <a:r>
              <a:rPr lang="en-US" altLang="zh-CN" sz="2400" b="1">
                <a:solidFill>
                  <a:srgbClr val="A50021"/>
                </a:solidFill>
                <a:latin typeface="黑体" pitchFamily="49" charset="-122"/>
                <a:ea typeface="黑体" pitchFamily="49" charset="-122"/>
              </a:rPr>
              <a:t>1011/1024=0…1011   2×1024+1011=3059</a:t>
            </a:r>
          </a:p>
          <a:p>
            <a:pPr eaLnBrk="0" hangingPunct="0">
              <a:buClr>
                <a:srgbClr val="000000"/>
              </a:buClr>
            </a:pPr>
            <a:r>
              <a:rPr lang="en-US" altLang="zh-CN" sz="2400" b="1">
                <a:solidFill>
                  <a:srgbClr val="A50021"/>
                </a:solidFill>
                <a:latin typeface="黑体" pitchFamily="49" charset="-122"/>
                <a:ea typeface="黑体" pitchFamily="49" charset="-122"/>
              </a:rPr>
              <a:t>2148/1024=2…100    1×1024+100=1124</a:t>
            </a:r>
          </a:p>
          <a:p>
            <a:pPr eaLnBrk="0" hangingPunct="0">
              <a:buClr>
                <a:srgbClr val="000000"/>
              </a:buClr>
            </a:pPr>
            <a:r>
              <a:rPr lang="en-US" altLang="zh-CN" sz="2400" b="1">
                <a:solidFill>
                  <a:srgbClr val="A50021"/>
                </a:solidFill>
                <a:latin typeface="黑体" pitchFamily="49" charset="-122"/>
                <a:ea typeface="黑体" pitchFamily="49" charset="-122"/>
              </a:rPr>
              <a:t>3000/1024=2…952    1×1024+952=1976</a:t>
            </a:r>
          </a:p>
          <a:p>
            <a:pPr eaLnBrk="0" hangingPunct="0">
              <a:buClr>
                <a:srgbClr val="000000"/>
              </a:buClr>
            </a:pPr>
            <a:r>
              <a:rPr lang="en-US" altLang="zh-CN" sz="2400" b="1">
                <a:solidFill>
                  <a:srgbClr val="A50021"/>
                </a:solidFill>
                <a:latin typeface="黑体" pitchFamily="49" charset="-122"/>
                <a:ea typeface="黑体" pitchFamily="49" charset="-122"/>
              </a:rPr>
              <a:t>4000/1024=3…928    6×1024+928=7072</a:t>
            </a:r>
          </a:p>
          <a:p>
            <a:pPr eaLnBrk="0" hangingPunct="0">
              <a:buClr>
                <a:srgbClr val="000000"/>
              </a:buClr>
            </a:pPr>
            <a:r>
              <a:rPr lang="en-US" altLang="zh-CN" sz="2400" b="1">
                <a:solidFill>
                  <a:srgbClr val="A50021"/>
                </a:solidFill>
                <a:latin typeface="黑体" pitchFamily="49" charset="-122"/>
                <a:ea typeface="黑体" pitchFamily="49" charset="-122"/>
              </a:rPr>
              <a:t>5012/1024=4…916    </a:t>
            </a:r>
            <a:r>
              <a:rPr lang="zh-CN" altLang="en-US" sz="2400" b="1">
                <a:solidFill>
                  <a:srgbClr val="A50021"/>
                </a:solidFill>
                <a:latin typeface="黑体" pitchFamily="49" charset="-122"/>
                <a:ea typeface="黑体" pitchFamily="49" charset="-122"/>
              </a:rPr>
              <a:t>页号</a:t>
            </a:r>
            <a:r>
              <a:rPr lang="en-US" altLang="zh-CN" sz="2400" b="1">
                <a:solidFill>
                  <a:srgbClr val="A50021"/>
                </a:solidFill>
                <a:latin typeface="黑体" pitchFamily="49" charset="-122"/>
                <a:ea typeface="黑体" pitchFamily="49" charset="-122"/>
              </a:rPr>
              <a:t>4</a:t>
            </a:r>
            <a:r>
              <a:rPr lang="zh-CN" altLang="en-US" sz="2400" b="1">
                <a:solidFill>
                  <a:srgbClr val="A50021"/>
                </a:solidFill>
                <a:latin typeface="黑体" pitchFamily="49" charset="-122"/>
                <a:ea typeface="黑体" pitchFamily="49" charset="-122"/>
              </a:rPr>
              <a:t>不存在</a:t>
            </a:r>
          </a:p>
        </p:txBody>
      </p:sp>
      <p:sp>
        <p:nvSpPr>
          <p:cNvPr id="46102"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5CE2D36E-5F8C-467A-B3F3-94188C3EF7FE}" type="slidenum">
              <a:rPr lang="zh-TW" altLang="en-US" sz="1400">
                <a:solidFill>
                  <a:schemeClr val="bg2"/>
                </a:solidFill>
                <a:ea typeface="PMingLiU" pitchFamily="18" charset="-120"/>
              </a:rPr>
              <a:pPr algn="r" eaLnBrk="0" hangingPunct="0">
                <a:spcBef>
                  <a:spcPct val="50000"/>
                </a:spcBef>
                <a:buClr>
                  <a:srgbClr val="000000"/>
                </a:buClr>
              </a:pPr>
              <a:t>48</a:t>
            </a:fld>
            <a:endParaRPr lang="en-US" altLang="zh-TW" sz="1400">
              <a:solidFill>
                <a:schemeClr val="bg2"/>
              </a:solidFill>
              <a:ea typeface="PMingLiU" pitchFamily="18" charset="-120"/>
            </a:endParaRPr>
          </a:p>
        </p:txBody>
      </p:sp>
      <p:sp>
        <p:nvSpPr>
          <p:cNvPr id="2" name="Line 21">
            <a:extLst>
              <a:ext uri="{FF2B5EF4-FFF2-40B4-BE49-F238E27FC236}">
                <a16:creationId xmlns:a16="http://schemas.microsoft.com/office/drawing/2014/main" id="{E7BB0159-C333-A2D0-ACBC-C229FCE517AC}"/>
              </a:ext>
            </a:extLst>
          </p:cNvPr>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 name="Picture 27" descr="D:\person\desktop\校徽da 副本.png">
            <a:extLst>
              <a:ext uri="{FF2B5EF4-FFF2-40B4-BE49-F238E27FC236}">
                <a16:creationId xmlns:a16="http://schemas.microsoft.com/office/drawing/2014/main" id="{C0C4A4A8-91FB-F5F1-2F2F-895902B85803}"/>
              </a:ext>
            </a:extLst>
          </p:cNvPr>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4" name="Rectangle 22">
            <a:extLst>
              <a:ext uri="{FF2B5EF4-FFF2-40B4-BE49-F238E27FC236}">
                <a16:creationId xmlns:a16="http://schemas.microsoft.com/office/drawing/2014/main" id="{2FC34144-4DEC-1DBA-60C7-5BCDD8594796}"/>
              </a:ext>
            </a:extLst>
          </p:cNvPr>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8197">
                                            <p:txEl>
                                              <p:pRg st="0" end="0"/>
                                            </p:txEl>
                                          </p:spTgt>
                                        </p:tgtEl>
                                        <p:attrNameLst>
                                          <p:attrName>style.visibility</p:attrName>
                                        </p:attrNameLst>
                                      </p:cBhvr>
                                      <p:to>
                                        <p:strVal val="visible"/>
                                      </p:to>
                                    </p:set>
                                    <p:anim calcmode="lin" valueType="num">
                                      <p:cBhvr additive="base">
                                        <p:cTn id="7" dur="500" fill="hold"/>
                                        <p:tgtEl>
                                          <p:spTgt spid="1781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81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8197">
                                            <p:txEl>
                                              <p:pRg st="1" end="1"/>
                                            </p:txEl>
                                          </p:spTgt>
                                        </p:tgtEl>
                                        <p:attrNameLst>
                                          <p:attrName>style.visibility</p:attrName>
                                        </p:attrNameLst>
                                      </p:cBhvr>
                                      <p:to>
                                        <p:strVal val="visible"/>
                                      </p:to>
                                    </p:set>
                                    <p:anim calcmode="lin" valueType="num">
                                      <p:cBhvr additive="base">
                                        <p:cTn id="13" dur="500" fill="hold"/>
                                        <p:tgtEl>
                                          <p:spTgt spid="17819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819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8197">
                                            <p:txEl>
                                              <p:pRg st="2" end="2"/>
                                            </p:txEl>
                                          </p:spTgt>
                                        </p:tgtEl>
                                        <p:attrNameLst>
                                          <p:attrName>style.visibility</p:attrName>
                                        </p:attrNameLst>
                                      </p:cBhvr>
                                      <p:to>
                                        <p:strVal val="visible"/>
                                      </p:to>
                                    </p:set>
                                    <p:anim calcmode="lin" valueType="num">
                                      <p:cBhvr additive="base">
                                        <p:cTn id="19" dur="500" fill="hold"/>
                                        <p:tgtEl>
                                          <p:spTgt spid="17819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819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8197">
                                            <p:txEl>
                                              <p:pRg st="3" end="3"/>
                                            </p:txEl>
                                          </p:spTgt>
                                        </p:tgtEl>
                                        <p:attrNameLst>
                                          <p:attrName>style.visibility</p:attrName>
                                        </p:attrNameLst>
                                      </p:cBhvr>
                                      <p:to>
                                        <p:strVal val="visible"/>
                                      </p:to>
                                    </p:set>
                                    <p:anim calcmode="lin" valueType="num">
                                      <p:cBhvr additive="base">
                                        <p:cTn id="25" dur="500" fill="hold"/>
                                        <p:tgtEl>
                                          <p:spTgt spid="17819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819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8197">
                                            <p:txEl>
                                              <p:pRg st="4" end="4"/>
                                            </p:txEl>
                                          </p:spTgt>
                                        </p:tgtEl>
                                        <p:attrNameLst>
                                          <p:attrName>style.visibility</p:attrName>
                                        </p:attrNameLst>
                                      </p:cBhvr>
                                      <p:to>
                                        <p:strVal val="visible"/>
                                      </p:to>
                                    </p:set>
                                    <p:anim calcmode="lin" valueType="num">
                                      <p:cBhvr additive="base">
                                        <p:cTn id="31" dur="500" fill="hold"/>
                                        <p:tgtEl>
                                          <p:spTgt spid="17819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819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7"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文本占位符 43010"/>
          <p:cNvSpPr>
            <a:spLocks noGrp="1" noChangeArrowheads="1"/>
          </p:cNvSpPr>
          <p:nvPr>
            <p:ph type="body" idx="4294967295"/>
          </p:nvPr>
        </p:nvSpPr>
        <p:spPr>
          <a:xfrm>
            <a:off x="381000" y="1143000"/>
            <a:ext cx="8229600" cy="5105400"/>
          </a:xfrm>
        </p:spPr>
        <p:txBody>
          <a:bodyPr/>
          <a:lstStyle/>
          <a:p>
            <a:pPr algn="just">
              <a:buClr>
                <a:srgbClr val="006600"/>
              </a:buClr>
              <a:buFont typeface="Wingdings" pitchFamily="2" charset="2"/>
              <a:buChar char="Ø"/>
            </a:pPr>
            <a:r>
              <a:rPr lang="zh-CN" altLang="en-US" b="1" dirty="0"/>
              <a:t>假定访问主存时间为</a:t>
            </a:r>
            <a:r>
              <a:rPr lang="en-US" altLang="zh-CN" b="1" dirty="0"/>
              <a:t>100</a:t>
            </a:r>
            <a:r>
              <a:rPr lang="zh-CN" altLang="en-US" b="1" dirty="0"/>
              <a:t>毫微秒，每次访问内存数据，需要两次访问内存</a:t>
            </a:r>
            <a:endParaRPr lang="en-US" altLang="zh-CN" b="1" dirty="0"/>
          </a:p>
          <a:p>
            <a:pPr marL="0" indent="0" algn="just">
              <a:buClr>
                <a:srgbClr val="006600"/>
              </a:buClr>
              <a:buNone/>
            </a:pPr>
            <a:r>
              <a:rPr lang="zh-CN" altLang="en-US" b="1" dirty="0"/>
              <a:t>（</a:t>
            </a:r>
            <a:r>
              <a:rPr lang="en-US" altLang="zh-CN" b="1" dirty="0"/>
              <a:t>1</a:t>
            </a:r>
            <a:r>
              <a:rPr lang="zh-CN" altLang="en-US" b="1" dirty="0"/>
              <a:t>）访问页表</a:t>
            </a:r>
            <a:endParaRPr lang="en-US" altLang="zh-CN" b="1" dirty="0"/>
          </a:p>
          <a:p>
            <a:pPr marL="0" indent="0" algn="just">
              <a:buClr>
                <a:srgbClr val="006600"/>
              </a:buClr>
              <a:buNone/>
            </a:pPr>
            <a:r>
              <a:rPr lang="zh-CN" altLang="en-US" b="1" dirty="0"/>
              <a:t>（</a:t>
            </a:r>
            <a:r>
              <a:rPr lang="en-US" altLang="zh-CN" b="1" dirty="0"/>
              <a:t>2</a:t>
            </a:r>
            <a:r>
              <a:rPr lang="zh-CN" altLang="en-US" b="1" dirty="0"/>
              <a:t>）存取数据</a:t>
            </a:r>
            <a:endParaRPr lang="en-US" altLang="zh-CN" b="1" dirty="0"/>
          </a:p>
          <a:p>
            <a:pPr marL="0" indent="0" algn="just">
              <a:buClr>
                <a:srgbClr val="006600"/>
              </a:buClr>
              <a:buNone/>
            </a:pPr>
            <a:r>
              <a:rPr lang="zh-CN" altLang="en-US" b="1" dirty="0">
                <a:solidFill>
                  <a:srgbClr val="FF0000"/>
                </a:solidFill>
              </a:rPr>
              <a:t>两次访问主存的时间</a:t>
            </a:r>
            <a:r>
              <a:rPr lang="en-US" altLang="zh-CN" b="1" dirty="0">
                <a:solidFill>
                  <a:srgbClr val="FF0000"/>
                </a:solidFill>
              </a:rPr>
              <a:t>100×2+20</a:t>
            </a:r>
            <a:r>
              <a:rPr lang="zh-CN" altLang="en-US" b="1" dirty="0">
                <a:solidFill>
                  <a:srgbClr val="FF0000"/>
                </a:solidFill>
              </a:rPr>
              <a:t>＝</a:t>
            </a:r>
            <a:r>
              <a:rPr lang="en-US" altLang="zh-CN" b="1" dirty="0">
                <a:solidFill>
                  <a:srgbClr val="FF0000"/>
                </a:solidFill>
              </a:rPr>
              <a:t>200</a:t>
            </a:r>
            <a:endParaRPr lang="zh-CN" altLang="en-US" b="1" dirty="0">
              <a:solidFill>
                <a:srgbClr val="FF0000"/>
              </a:solidFill>
            </a:endParaRPr>
          </a:p>
          <a:p>
            <a:pPr algn="just">
              <a:buClr>
                <a:srgbClr val="006600"/>
              </a:buClr>
              <a:buFont typeface="Wingdings" pitchFamily="2" charset="2"/>
              <a:buChar char="Ø"/>
            </a:pPr>
            <a:endParaRPr lang="en-US" altLang="zh-CN" b="1" dirty="0"/>
          </a:p>
          <a:p>
            <a:r>
              <a:rPr lang="zh-CN" altLang="en-US" b="1" dirty="0"/>
              <a:t>能否加快速度？</a:t>
            </a:r>
            <a:endParaRPr lang="en-US" altLang="zh-CN" b="1" dirty="0"/>
          </a:p>
        </p:txBody>
      </p:sp>
      <p:sp>
        <p:nvSpPr>
          <p:cNvPr id="48132"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CC140434-2348-4342-948F-A16126325AC6}" type="slidenum">
              <a:rPr lang="zh-TW" altLang="en-US" sz="1400">
                <a:solidFill>
                  <a:schemeClr val="bg2"/>
                </a:solidFill>
                <a:ea typeface="PMingLiU" pitchFamily="18" charset="-120"/>
              </a:rPr>
              <a:pPr algn="r" eaLnBrk="0" hangingPunct="0">
                <a:spcBef>
                  <a:spcPct val="50000"/>
                </a:spcBef>
                <a:buClr>
                  <a:srgbClr val="000000"/>
                </a:buClr>
              </a:pPr>
              <a:t>49</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extLst>
      <p:ext uri="{BB962C8B-B14F-4D97-AF65-F5344CB8AC3E}">
        <p14:creationId xmlns:p14="http://schemas.microsoft.com/office/powerpoint/2010/main" val="1381858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i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ox(in)">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ox(in)">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box(in)">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8131">
                                            <p:txEl>
                                              <p:pRg st="5" end="5"/>
                                            </p:txEl>
                                          </p:spTgt>
                                        </p:tgtEl>
                                        <p:attrNameLst>
                                          <p:attrName>style.visibility</p:attrName>
                                        </p:attrNameLst>
                                      </p:cBhvr>
                                      <p:to>
                                        <p:strVal val="visible"/>
                                      </p:to>
                                    </p:set>
                                    <p:animEffect transition="in" filter="box(in)">
                                      <p:cBhvr>
                                        <p:cTn id="27" dur="5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84"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9507994A-4E50-4045-BE28-4D72FAA6D90C}" type="slidenum">
              <a:rPr lang="zh-TW" altLang="en-US" sz="1400">
                <a:solidFill>
                  <a:schemeClr val="bg2"/>
                </a:solidFill>
                <a:ea typeface="PMingLiU" pitchFamily="18" charset="-120"/>
              </a:rPr>
              <a:pPr algn="r" eaLnBrk="0" hangingPunct="0">
                <a:spcBef>
                  <a:spcPct val="50000"/>
                </a:spcBef>
                <a:buClr>
                  <a:srgbClr val="000000"/>
                </a:buClr>
              </a:pPr>
              <a:t>5</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sp>
        <p:nvSpPr>
          <p:cNvPr id="2" name="标题 14337">
            <a:extLst>
              <a:ext uri="{FF2B5EF4-FFF2-40B4-BE49-F238E27FC236}">
                <a16:creationId xmlns:a16="http://schemas.microsoft.com/office/drawing/2014/main" id="{8DDEC307-BCD9-D4B1-7A66-4F717C3C2519}"/>
              </a:ext>
            </a:extLst>
          </p:cNvPr>
          <p:cNvSpPr txBox="1">
            <a:spLocks noChangeArrowheads="1"/>
          </p:cNvSpPr>
          <p:nvPr/>
        </p:nvSpPr>
        <p:spPr>
          <a:xfrm>
            <a:off x="92075" y="2132856"/>
            <a:ext cx="8901112" cy="3795637"/>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70000"/>
              </a:lnSpc>
            </a:pPr>
            <a:endParaRPr lang="en-US" altLang="zh-CN" sz="2400" dirty="0">
              <a:latin typeface="Helvetica Neue"/>
            </a:endParaRPr>
          </a:p>
          <a:p>
            <a:pPr algn="l">
              <a:lnSpc>
                <a:spcPct val="170000"/>
              </a:lnSpc>
            </a:pPr>
            <a:r>
              <a:rPr lang="en-US" altLang="zh-CN" sz="2400" b="1" dirty="0">
                <a:solidFill>
                  <a:srgbClr val="0000FF"/>
                </a:solidFill>
              </a:rPr>
              <a:t>SRAM</a:t>
            </a:r>
            <a:r>
              <a:rPr lang="zh-CN" altLang="en-US" sz="2400" b="1" dirty="0">
                <a:solidFill>
                  <a:srgbClr val="0000FF"/>
                </a:solidFill>
              </a:rPr>
              <a:t>：静态随机存取存储器</a:t>
            </a:r>
            <a:r>
              <a:rPr lang="zh-CN" altLang="en-US" sz="2400" dirty="0">
                <a:latin typeface="Helvetica Neue"/>
              </a:rPr>
              <a:t>（</a:t>
            </a:r>
            <a:r>
              <a:rPr lang="en-US" altLang="zh-CN" sz="2400" dirty="0">
                <a:latin typeface="Helvetica Neue"/>
              </a:rPr>
              <a:t>Static Random-Access Memory</a:t>
            </a:r>
            <a:r>
              <a:rPr lang="zh-CN" altLang="en-US" sz="2400" dirty="0">
                <a:latin typeface="Helvetica Neue"/>
              </a:rPr>
              <a:t>，</a:t>
            </a:r>
            <a:r>
              <a:rPr lang="en-US" altLang="zh-CN" sz="2400" dirty="0">
                <a:latin typeface="Helvetica Neue"/>
              </a:rPr>
              <a:t>SRAM</a:t>
            </a:r>
            <a:r>
              <a:rPr lang="zh-CN" altLang="en-US" sz="2400" dirty="0">
                <a:latin typeface="Helvetica Neue"/>
              </a:rPr>
              <a:t>）这种存储器只要保持通电，里面储存的数据就可以恒常保持。相对之下，动态随机存取存储器（</a:t>
            </a:r>
            <a:r>
              <a:rPr lang="en-US" altLang="zh-CN" sz="2400" dirty="0">
                <a:latin typeface="Helvetica Neue"/>
              </a:rPr>
              <a:t>DRAM</a:t>
            </a:r>
            <a:r>
              <a:rPr lang="zh-CN" altLang="en-US" sz="2400" dirty="0">
                <a:latin typeface="Helvetica Neue"/>
              </a:rPr>
              <a:t>）里面所储存的数据就需要周期性地更新。然而，当电力供应停止时，</a:t>
            </a:r>
            <a:r>
              <a:rPr lang="en-US" altLang="zh-CN" sz="2400" dirty="0">
                <a:latin typeface="Helvetica Neue"/>
              </a:rPr>
              <a:t>SRAM</a:t>
            </a:r>
            <a:r>
              <a:rPr lang="zh-CN" altLang="en-US" sz="2400" dirty="0">
                <a:latin typeface="Helvetica Neue"/>
              </a:rPr>
              <a:t>储存的数据还是会消失（被称为</a:t>
            </a:r>
            <a:r>
              <a:rPr lang="en-US" altLang="zh-CN" sz="2400" dirty="0">
                <a:latin typeface="Helvetica Neue"/>
              </a:rPr>
              <a:t>volatile memory</a:t>
            </a:r>
            <a:r>
              <a:rPr lang="zh-CN" altLang="en-US" sz="2400" dirty="0">
                <a:latin typeface="Helvetica Neue"/>
              </a:rPr>
              <a:t>），这与在断电后还能储存资料的</a:t>
            </a:r>
            <a:r>
              <a:rPr lang="en-US" altLang="zh-CN" sz="2400" dirty="0">
                <a:latin typeface="Helvetica Neue"/>
              </a:rPr>
              <a:t>ROM</a:t>
            </a:r>
            <a:r>
              <a:rPr lang="zh-CN" altLang="en-US" sz="2400" dirty="0">
                <a:latin typeface="Helvetica Neue"/>
              </a:rPr>
              <a:t>或闪存是不同的。一种是固定在主板上的</a:t>
            </a:r>
            <a:r>
              <a:rPr lang="zh-CN" altLang="en-US" sz="2400" b="1" dirty="0">
                <a:solidFill>
                  <a:srgbClr val="C00000"/>
                </a:solidFill>
                <a:latin typeface="Helvetica Neue"/>
              </a:rPr>
              <a:t>高速缓存</a:t>
            </a:r>
            <a:r>
              <a:rPr lang="zh-CN" altLang="en-US" sz="2400" dirty="0">
                <a:latin typeface="Helvetica Neue"/>
              </a:rPr>
              <a:t>（</a:t>
            </a:r>
            <a:r>
              <a:rPr lang="en-US" altLang="zh-CN" sz="2400" dirty="0">
                <a:latin typeface="Helvetica Neue"/>
              </a:rPr>
              <a:t>Cache Memory</a:t>
            </a:r>
            <a:r>
              <a:rPr lang="zh-CN" altLang="en-US" sz="2400" dirty="0">
                <a:latin typeface="Helvetica Neue"/>
              </a:rPr>
              <a:t>）；另一种是插在卡槽上的</a:t>
            </a:r>
            <a:r>
              <a:rPr lang="en-US" altLang="zh-CN" sz="2400" dirty="0">
                <a:latin typeface="Helvetica Neue"/>
              </a:rPr>
              <a:t>COAST</a:t>
            </a:r>
            <a:r>
              <a:rPr lang="zh-CN" altLang="en-US" sz="2400" dirty="0">
                <a:latin typeface="Helvetica Neue"/>
              </a:rPr>
              <a:t>（</a:t>
            </a:r>
            <a:r>
              <a:rPr lang="en-US" altLang="zh-CN" sz="2400" dirty="0">
                <a:latin typeface="Helvetica Neue"/>
              </a:rPr>
              <a:t>Cache On A Stick</a:t>
            </a:r>
            <a:r>
              <a:rPr lang="zh-CN" altLang="en-US" sz="2400" dirty="0">
                <a:latin typeface="Helvetica Neue"/>
              </a:rPr>
              <a:t>）扩充用的高速缓存</a:t>
            </a:r>
          </a:p>
        </p:txBody>
      </p:sp>
    </p:spTree>
    <p:extLst>
      <p:ext uri="{BB962C8B-B14F-4D97-AF65-F5344CB8AC3E}">
        <p14:creationId xmlns:p14="http://schemas.microsoft.com/office/powerpoint/2010/main" val="5797171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标题 41985"/>
          <p:cNvSpPr>
            <a:spLocks noGrp="1" noChangeArrowheads="1"/>
          </p:cNvSpPr>
          <p:nvPr>
            <p:ph type="title" idx="4294967295"/>
          </p:nvPr>
        </p:nvSpPr>
        <p:spPr>
          <a:xfrm>
            <a:off x="479326" y="534095"/>
            <a:ext cx="7796213" cy="1047750"/>
          </a:xfrm>
        </p:spPr>
        <p:txBody>
          <a:bodyPr anchor="b"/>
          <a:lstStyle/>
          <a:p>
            <a:pPr algn="l"/>
            <a:r>
              <a:rPr lang="zh-CN" altLang="en-US" sz="3200" b="1" dirty="0">
                <a:solidFill>
                  <a:srgbClr val="0000FF"/>
                </a:solidFill>
              </a:rPr>
              <a:t>二、翻译 快表</a:t>
            </a:r>
          </a:p>
        </p:txBody>
      </p:sp>
      <p:sp>
        <p:nvSpPr>
          <p:cNvPr id="47107" name="文本占位符 41986"/>
          <p:cNvSpPr>
            <a:spLocks noGrp="1" noChangeArrowheads="1"/>
          </p:cNvSpPr>
          <p:nvPr>
            <p:ph type="body" idx="4294967295"/>
          </p:nvPr>
        </p:nvSpPr>
        <p:spPr>
          <a:xfrm>
            <a:off x="457200" y="1670050"/>
            <a:ext cx="8204200" cy="4421188"/>
          </a:xfrm>
        </p:spPr>
        <p:txBody>
          <a:bodyPr/>
          <a:lstStyle/>
          <a:p>
            <a:r>
              <a:rPr lang="zh-CN" altLang="en-US" b="1" dirty="0"/>
              <a:t>页表存放在内存，但增加了访问内存次数，页表可存放在寄存器，但硬件代价太高</a:t>
            </a:r>
          </a:p>
          <a:p>
            <a:r>
              <a:rPr lang="zh-CN" altLang="en-US" b="1" dirty="0"/>
              <a:t>为提高运算速度，在硬件中设置</a:t>
            </a:r>
            <a:r>
              <a:rPr lang="zh-CN" altLang="en-US" b="1" dirty="0">
                <a:solidFill>
                  <a:srgbClr val="800000"/>
                </a:solidFill>
              </a:rPr>
              <a:t>相联存储器</a:t>
            </a:r>
            <a:r>
              <a:rPr lang="zh-CN" altLang="en-US" b="1" dirty="0"/>
              <a:t>，用于存放进程最近存放的页表，也称</a:t>
            </a:r>
            <a:r>
              <a:rPr lang="zh-CN" altLang="en-US" b="1" dirty="0">
                <a:solidFill>
                  <a:srgbClr val="800000"/>
                </a:solidFill>
              </a:rPr>
              <a:t>转换后援缓冲</a:t>
            </a:r>
            <a:r>
              <a:rPr lang="zh-CN" altLang="en-US" b="1" dirty="0"/>
              <a:t>（</a:t>
            </a:r>
            <a:r>
              <a:rPr lang="en-US" altLang="zh-CN" b="1" dirty="0"/>
              <a:t>translation look-aside buffer</a:t>
            </a:r>
            <a:r>
              <a:rPr lang="zh-CN" altLang="en-US" b="1" dirty="0"/>
              <a:t>，</a:t>
            </a:r>
            <a:r>
              <a:rPr lang="en-US" altLang="zh-CN" b="1" dirty="0"/>
              <a:t>TLB</a:t>
            </a:r>
            <a:r>
              <a:rPr lang="zh-CN" altLang="en-US" b="1" dirty="0"/>
              <a:t>）或</a:t>
            </a:r>
            <a:r>
              <a:rPr lang="zh-CN" altLang="en-US" b="1" dirty="0">
                <a:solidFill>
                  <a:srgbClr val="800000"/>
                </a:solidFill>
              </a:rPr>
              <a:t>翻译快表，</a:t>
            </a:r>
            <a:r>
              <a:rPr lang="zh-CN" altLang="en-US" b="1" dirty="0"/>
              <a:t>是分页存储的重要组成部分</a:t>
            </a:r>
          </a:p>
          <a:p>
            <a:endParaRPr lang="en-US" altLang="zh-CN" dirty="0"/>
          </a:p>
        </p:txBody>
      </p:sp>
      <p:sp>
        <p:nvSpPr>
          <p:cNvPr id="47108"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E9C7D142-C96F-4CCD-9A31-56DC62E0599A}" type="slidenum">
              <a:rPr lang="zh-TW" altLang="en-US" sz="1400">
                <a:solidFill>
                  <a:schemeClr val="bg2"/>
                </a:solidFill>
                <a:ea typeface="PMingLiU" pitchFamily="18" charset="-120"/>
              </a:rPr>
              <a:pPr algn="r" eaLnBrk="0" hangingPunct="0">
                <a:spcBef>
                  <a:spcPct val="50000"/>
                </a:spcBef>
                <a:buClr>
                  <a:srgbClr val="000000"/>
                </a:buClr>
              </a:pPr>
              <a:t>50</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ox(in)">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ox(in)">
                                      <p:cBhvr>
                                        <p:cTn id="12" dur="500"/>
                                        <p:tgtEl>
                                          <p:spTgt spid="4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1" name="文本占位符 41986"/>
          <p:cNvSpPr>
            <a:spLocks noGrp="1" noChangeArrowheads="1"/>
          </p:cNvSpPr>
          <p:nvPr>
            <p:ph type="body" idx="4294967295"/>
          </p:nvPr>
        </p:nvSpPr>
        <p:spPr>
          <a:xfrm>
            <a:off x="395288" y="1052513"/>
            <a:ext cx="8510587" cy="5472112"/>
          </a:xfrm>
        </p:spPr>
        <p:txBody>
          <a:bodyPr>
            <a:normAutofit/>
          </a:bodyPr>
          <a:lstStyle/>
          <a:p>
            <a:r>
              <a:rPr lang="zh-CN" altLang="en-US" sz="2800" b="1" dirty="0"/>
              <a:t>快表的存取时间远小于内存，因此造价高，容量较小；</a:t>
            </a:r>
          </a:p>
          <a:p>
            <a:r>
              <a:rPr lang="zh-CN" altLang="en-US" sz="2800" b="1" dirty="0"/>
              <a:t>一般只能存放几十个项，快表项包括页号和页框号</a:t>
            </a:r>
          </a:p>
          <a:p>
            <a:r>
              <a:rPr lang="zh-CN" altLang="en-US" sz="2800" b="1" dirty="0"/>
              <a:t>页号交给快表后，进行匹配，若找到则返回页框号，迅速形成物理地址，若找不到，则查内存的页面形成物理地址，并将该项记录在快表</a:t>
            </a:r>
          </a:p>
          <a:p>
            <a:r>
              <a:rPr lang="zh-CN" altLang="en-US" sz="2800" b="1" dirty="0"/>
              <a:t>快表已满且要登记新项时，一般采取先进先出策略淘汰最先登记的项</a:t>
            </a:r>
          </a:p>
          <a:p>
            <a:r>
              <a:rPr lang="zh-CN" altLang="en-US" sz="2800" b="1" dirty="0">
                <a:solidFill>
                  <a:srgbClr val="FF0000"/>
                </a:solidFill>
              </a:rPr>
              <a:t>通过快表实现内存访问的比例称为命中率</a:t>
            </a:r>
          </a:p>
          <a:p>
            <a:endParaRPr lang="en-US" altLang="zh-CN" sz="2800" dirty="0"/>
          </a:p>
        </p:txBody>
      </p:sp>
      <p:sp>
        <p:nvSpPr>
          <p:cNvPr id="176132"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0968D028-697F-4F92-A177-C8E0EDF1E01C}" type="slidenum">
              <a:rPr lang="zh-TW" altLang="en-US" sz="1400">
                <a:solidFill>
                  <a:schemeClr val="bg2"/>
                </a:solidFill>
                <a:ea typeface="PMingLiU" pitchFamily="18" charset="-120"/>
              </a:rPr>
              <a:pPr algn="r" eaLnBrk="0" hangingPunct="0">
                <a:spcBef>
                  <a:spcPct val="50000"/>
                </a:spcBef>
                <a:buClr>
                  <a:srgbClr val="000000"/>
                </a:buClr>
              </a:pPr>
              <a:t>51</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ox(in)">
                                      <p:cBhvr>
                                        <p:cTn id="7" dur="500"/>
                                        <p:tgtEl>
                                          <p:spTgt spid="17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box(in)">
                                      <p:cBhvr>
                                        <p:cTn id="12" dur="500"/>
                                        <p:tgtEl>
                                          <p:spTgt spid="176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box(in)">
                                      <p:cBhvr>
                                        <p:cTn id="17" dur="500"/>
                                        <p:tgtEl>
                                          <p:spTgt spid="176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6131">
                                            <p:txEl>
                                              <p:pRg st="3" end="3"/>
                                            </p:txEl>
                                          </p:spTgt>
                                        </p:tgtEl>
                                        <p:attrNameLst>
                                          <p:attrName>style.visibility</p:attrName>
                                        </p:attrNameLst>
                                      </p:cBhvr>
                                      <p:to>
                                        <p:strVal val="visible"/>
                                      </p:to>
                                    </p:set>
                                    <p:animEffect transition="in" filter="box(in)">
                                      <p:cBhvr>
                                        <p:cTn id="22" dur="500"/>
                                        <p:tgtEl>
                                          <p:spTgt spid="176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6131">
                                            <p:txEl>
                                              <p:pRg st="4" end="4"/>
                                            </p:txEl>
                                          </p:spTgt>
                                        </p:tgtEl>
                                        <p:attrNameLst>
                                          <p:attrName>style.visibility</p:attrName>
                                        </p:attrNameLst>
                                      </p:cBhvr>
                                      <p:to>
                                        <p:strVal val="visible"/>
                                      </p:to>
                                    </p:set>
                                    <p:animEffect transition="in" filter="box(in)">
                                      <p:cBhvr>
                                        <p:cTn id="27" dur="500"/>
                                        <p:tgtEl>
                                          <p:spTgt spid="176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文本占位符 43010"/>
          <p:cNvSpPr>
            <a:spLocks noGrp="1" noChangeArrowheads="1"/>
          </p:cNvSpPr>
          <p:nvPr>
            <p:ph type="body" idx="4294967295"/>
          </p:nvPr>
        </p:nvSpPr>
        <p:spPr>
          <a:xfrm>
            <a:off x="381000" y="1143000"/>
            <a:ext cx="8229600" cy="5105400"/>
          </a:xfrm>
        </p:spPr>
        <p:txBody>
          <a:bodyPr/>
          <a:lstStyle/>
          <a:p>
            <a:pPr algn="just">
              <a:buClr>
                <a:srgbClr val="006600"/>
              </a:buClr>
              <a:buFont typeface="Wingdings" pitchFamily="2" charset="2"/>
              <a:buChar char="Ø"/>
            </a:pPr>
            <a:r>
              <a:rPr lang="zh-CN" altLang="en-US" b="1" dirty="0"/>
              <a:t>假定访问主存时间为</a:t>
            </a:r>
            <a:r>
              <a:rPr lang="en-US" altLang="zh-CN" b="1" dirty="0"/>
              <a:t>100</a:t>
            </a:r>
            <a:r>
              <a:rPr lang="zh-CN" altLang="en-US" b="1" dirty="0"/>
              <a:t>毫微秒，访问相联存储器时间为</a:t>
            </a:r>
            <a:r>
              <a:rPr lang="en-US" altLang="zh-CN" b="1" dirty="0"/>
              <a:t>20</a:t>
            </a:r>
            <a:r>
              <a:rPr lang="zh-CN" altLang="en-US" b="1" dirty="0"/>
              <a:t>毫微秒，相联存储器为</a:t>
            </a:r>
            <a:r>
              <a:rPr lang="en-US" altLang="zh-CN" b="1" dirty="0"/>
              <a:t>32</a:t>
            </a:r>
            <a:r>
              <a:rPr lang="zh-CN" altLang="en-US" b="1" dirty="0"/>
              <a:t>个单元时快表命中率可达</a:t>
            </a:r>
            <a:r>
              <a:rPr lang="en-US" altLang="zh-CN" b="1" dirty="0"/>
              <a:t>90%</a:t>
            </a:r>
            <a:r>
              <a:rPr lang="zh-CN" altLang="en-US" b="1" dirty="0"/>
              <a:t>，按逻辑地址存取的平均时间为：</a:t>
            </a:r>
          </a:p>
          <a:p>
            <a:pPr algn="ctr">
              <a:buClr>
                <a:srgbClr val="006600"/>
              </a:buClr>
              <a:buFont typeface="Wingdings" pitchFamily="2" charset="2"/>
              <a:buNone/>
            </a:pPr>
            <a:r>
              <a:rPr lang="zh-CN" altLang="en-US" dirty="0">
                <a:solidFill>
                  <a:srgbClr val="006600"/>
                </a:solidFill>
              </a:rPr>
              <a:t>（</a:t>
            </a:r>
            <a:r>
              <a:rPr lang="en-US" altLang="zh-CN" dirty="0">
                <a:solidFill>
                  <a:srgbClr val="006600"/>
                </a:solidFill>
              </a:rPr>
              <a:t>100</a:t>
            </a:r>
            <a:r>
              <a:rPr lang="zh-CN" altLang="en-US" dirty="0">
                <a:solidFill>
                  <a:srgbClr val="006600"/>
                </a:solidFill>
              </a:rPr>
              <a:t>＋</a:t>
            </a:r>
            <a:r>
              <a:rPr lang="en-US" altLang="zh-CN" dirty="0">
                <a:solidFill>
                  <a:srgbClr val="006600"/>
                </a:solidFill>
              </a:rPr>
              <a:t>20</a:t>
            </a:r>
            <a:r>
              <a:rPr lang="zh-CN" altLang="en-US" dirty="0">
                <a:solidFill>
                  <a:srgbClr val="006600"/>
                </a:solidFill>
              </a:rPr>
              <a:t>）</a:t>
            </a:r>
            <a:r>
              <a:rPr lang="en-US" altLang="zh-CN" dirty="0">
                <a:solidFill>
                  <a:srgbClr val="006600"/>
                </a:solidFill>
              </a:rPr>
              <a:t>×90%</a:t>
            </a:r>
            <a:r>
              <a:rPr lang="zh-CN" altLang="en-US" dirty="0">
                <a:solidFill>
                  <a:srgbClr val="006600"/>
                </a:solidFill>
              </a:rPr>
              <a:t>＋</a:t>
            </a:r>
            <a:r>
              <a:rPr lang="en-US" altLang="zh-CN" dirty="0">
                <a:solidFill>
                  <a:srgbClr val="006600"/>
                </a:solidFill>
              </a:rPr>
              <a:t>(100+100+20)×(1-90%)</a:t>
            </a:r>
            <a:r>
              <a:rPr lang="zh-CN" altLang="en-US" dirty="0">
                <a:solidFill>
                  <a:srgbClr val="006600"/>
                </a:solidFill>
              </a:rPr>
              <a:t>＝</a:t>
            </a:r>
            <a:r>
              <a:rPr lang="en-US" altLang="zh-CN" dirty="0">
                <a:solidFill>
                  <a:srgbClr val="006600"/>
                </a:solidFill>
              </a:rPr>
              <a:t>130</a:t>
            </a:r>
          </a:p>
          <a:p>
            <a:pPr algn="just">
              <a:buClr>
                <a:srgbClr val="006600"/>
              </a:buClr>
              <a:buFont typeface="Wingdings" pitchFamily="2" charset="2"/>
              <a:buChar char="Ø"/>
            </a:pPr>
            <a:r>
              <a:rPr lang="zh-CN" altLang="en-US" b="1" dirty="0">
                <a:solidFill>
                  <a:srgbClr val="FF0000"/>
                </a:solidFill>
              </a:rPr>
              <a:t>比两次访问主存的时间</a:t>
            </a:r>
            <a:r>
              <a:rPr lang="en-US" altLang="zh-CN" b="1" dirty="0">
                <a:solidFill>
                  <a:srgbClr val="FF0000"/>
                </a:solidFill>
              </a:rPr>
              <a:t>100×2+20</a:t>
            </a:r>
            <a:r>
              <a:rPr lang="zh-CN" altLang="en-US" b="1" dirty="0">
                <a:solidFill>
                  <a:srgbClr val="FF0000"/>
                </a:solidFill>
              </a:rPr>
              <a:t>＝</a:t>
            </a:r>
            <a:r>
              <a:rPr lang="en-US" altLang="zh-CN" b="1" dirty="0">
                <a:solidFill>
                  <a:srgbClr val="FF0000"/>
                </a:solidFill>
              </a:rPr>
              <a:t>200</a:t>
            </a:r>
            <a:r>
              <a:rPr lang="zh-CN" altLang="en-US" b="1" dirty="0">
                <a:solidFill>
                  <a:srgbClr val="FF0000"/>
                </a:solidFill>
              </a:rPr>
              <a:t>下降了三成多。</a:t>
            </a:r>
          </a:p>
          <a:p>
            <a:endParaRPr lang="en-US" altLang="zh-CN" b="1" dirty="0"/>
          </a:p>
        </p:txBody>
      </p:sp>
      <p:sp>
        <p:nvSpPr>
          <p:cNvPr id="48132"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CC140434-2348-4342-948F-A16126325AC6}" type="slidenum">
              <a:rPr lang="zh-TW" altLang="en-US" sz="1400">
                <a:solidFill>
                  <a:schemeClr val="bg2"/>
                </a:solidFill>
                <a:ea typeface="PMingLiU" pitchFamily="18" charset="-120"/>
              </a:rPr>
              <a:pPr algn="r" eaLnBrk="0" hangingPunct="0">
                <a:spcBef>
                  <a:spcPct val="50000"/>
                </a:spcBef>
                <a:buClr>
                  <a:srgbClr val="000000"/>
                </a:buClr>
              </a:pPr>
              <a:t>52</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i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ox(in)">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ox(in)">
                                      <p:cBhvr>
                                        <p:cTn id="17" dur="5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标题 44033"/>
          <p:cNvSpPr>
            <a:spLocks noGrp="1" noChangeArrowheads="1"/>
          </p:cNvSpPr>
          <p:nvPr>
            <p:ph type="title" idx="4294967295"/>
          </p:nvPr>
        </p:nvSpPr>
        <p:spPr>
          <a:xfrm>
            <a:off x="321593" y="692150"/>
            <a:ext cx="8229600" cy="762000"/>
          </a:xfrm>
        </p:spPr>
        <p:txBody>
          <a:bodyPr anchor="b"/>
          <a:lstStyle/>
          <a:p>
            <a:pPr algn="l"/>
            <a:r>
              <a:rPr lang="zh-CN" altLang="en-US" sz="3200" b="1" dirty="0">
                <a:solidFill>
                  <a:srgbClr val="0000FF"/>
                </a:solidFill>
              </a:rPr>
              <a:t>三、 分页式存储空间的分配和去配</a:t>
            </a:r>
          </a:p>
        </p:txBody>
      </p:sp>
      <p:sp>
        <p:nvSpPr>
          <p:cNvPr id="49155" name="文本占位符 44034"/>
          <p:cNvSpPr>
            <a:spLocks noGrp="1" noChangeArrowheads="1"/>
          </p:cNvSpPr>
          <p:nvPr>
            <p:ph type="body" idx="4294967295"/>
          </p:nvPr>
        </p:nvSpPr>
        <p:spPr>
          <a:xfrm>
            <a:off x="0" y="1576388"/>
            <a:ext cx="9144000" cy="4745037"/>
          </a:xfrm>
        </p:spPr>
        <p:txBody>
          <a:bodyPr/>
          <a:lstStyle/>
          <a:p>
            <a:r>
              <a:rPr lang="zh-CN" altLang="en-US" b="1" dirty="0">
                <a:solidFill>
                  <a:srgbClr val="800000"/>
                </a:solidFill>
              </a:rPr>
              <a:t>位示图法</a:t>
            </a:r>
          </a:p>
          <a:p>
            <a:pPr lvl="1"/>
            <a:r>
              <a:rPr lang="zh-CN" altLang="en-US" b="1" dirty="0"/>
              <a:t>每位与一帧相对应，用</a:t>
            </a:r>
            <a:r>
              <a:rPr lang="en-US" altLang="zh-CN" b="1" dirty="0"/>
              <a:t>0/1</a:t>
            </a:r>
            <a:r>
              <a:rPr lang="zh-CN" altLang="en-US" b="1" dirty="0"/>
              <a:t>表示对应块为空闲</a:t>
            </a:r>
            <a:r>
              <a:rPr lang="en-US" altLang="zh-CN" b="1" dirty="0"/>
              <a:t>/</a:t>
            </a:r>
            <a:r>
              <a:rPr lang="zh-CN" altLang="en-US" b="1" dirty="0"/>
              <a:t>已占用，用另一专门字记录当前空闲块数</a:t>
            </a:r>
            <a:r>
              <a:rPr lang="zh-CN" altLang="en-US" sz="3200" dirty="0"/>
              <a:t>。</a:t>
            </a:r>
          </a:p>
          <a:p>
            <a:endParaRPr lang="en-US" altLang="zh-CN" sz="3600" b="1" dirty="0"/>
          </a:p>
        </p:txBody>
      </p:sp>
      <p:sp>
        <p:nvSpPr>
          <p:cNvPr id="49156"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033EBD7A-F54B-4771-A0E8-A614BD605276}" type="slidenum">
              <a:rPr lang="zh-TW" altLang="en-US" sz="1400">
                <a:solidFill>
                  <a:schemeClr val="bg2"/>
                </a:solidFill>
                <a:ea typeface="PMingLiU" pitchFamily="18" charset="-120"/>
              </a:rPr>
              <a:pPr algn="r" eaLnBrk="0" hangingPunct="0">
                <a:spcBef>
                  <a:spcPct val="50000"/>
                </a:spcBef>
                <a:buClr>
                  <a:srgbClr val="000000"/>
                </a:buClr>
              </a:pPr>
              <a:t>53</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pic>
        <p:nvPicPr>
          <p:cNvPr id="3" name="图片 2">
            <a:extLst>
              <a:ext uri="{FF2B5EF4-FFF2-40B4-BE49-F238E27FC236}">
                <a16:creationId xmlns:a16="http://schemas.microsoft.com/office/drawing/2014/main" id="{200E3975-87E7-90B1-EFEF-E7E183667422}"/>
              </a:ext>
            </a:extLst>
          </p:cNvPr>
          <p:cNvPicPr>
            <a:picLocks noChangeAspect="1"/>
          </p:cNvPicPr>
          <p:nvPr/>
        </p:nvPicPr>
        <p:blipFill>
          <a:blip r:embed="rId3"/>
          <a:stretch>
            <a:fillRect/>
          </a:stretch>
        </p:blipFill>
        <p:spPr>
          <a:xfrm>
            <a:off x="1115616" y="3376017"/>
            <a:ext cx="6480720" cy="2823170"/>
          </a:xfrm>
          <a:prstGeom prst="rect">
            <a:avLst/>
          </a:prstGeom>
        </p:spPr>
      </p:pic>
    </p:spTree>
    <p:extLst>
      <p:ext uri="{BB962C8B-B14F-4D97-AF65-F5344CB8AC3E}">
        <p14:creationId xmlns:p14="http://schemas.microsoft.com/office/powerpoint/2010/main" val="3341376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ox(in)">
                                      <p:cBhvr>
                                        <p:cTn id="7" dur="500"/>
                                        <p:tgtEl>
                                          <p:spTgt spid="4915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box(in)">
                                      <p:cBhvr>
                                        <p:cTn id="10" dur="500"/>
                                        <p:tgtEl>
                                          <p:spTgt spid="49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文本占位符 44034"/>
          <p:cNvSpPr>
            <a:spLocks noGrp="1" noChangeArrowheads="1"/>
          </p:cNvSpPr>
          <p:nvPr>
            <p:ph type="body" idx="4294967295"/>
          </p:nvPr>
        </p:nvSpPr>
        <p:spPr>
          <a:xfrm>
            <a:off x="0" y="1196752"/>
            <a:ext cx="9144000" cy="4013496"/>
          </a:xfrm>
        </p:spPr>
        <p:txBody>
          <a:bodyPr/>
          <a:lstStyle/>
          <a:p>
            <a:r>
              <a:rPr lang="zh-CN" altLang="en-US" b="1" dirty="0">
                <a:solidFill>
                  <a:srgbClr val="800000"/>
                </a:solidFill>
              </a:rPr>
              <a:t>链表方法</a:t>
            </a:r>
          </a:p>
          <a:p>
            <a:pPr lvl="1"/>
            <a:r>
              <a:rPr lang="zh-CN" altLang="en-US" sz="3200" b="1" dirty="0"/>
              <a:t>每个表项包含：</a:t>
            </a:r>
          </a:p>
          <a:p>
            <a:pPr lvl="2"/>
            <a:r>
              <a:rPr lang="zh-CN" altLang="en-US" sz="2800" b="1" dirty="0"/>
              <a:t>进程占用区（</a:t>
            </a:r>
            <a:r>
              <a:rPr lang="en-US" altLang="zh-CN" sz="2800" b="1" dirty="0"/>
              <a:t>P</a:t>
            </a:r>
            <a:r>
              <a:rPr lang="zh-CN" altLang="en-US" sz="2800" b="1" dirty="0"/>
              <a:t>）还是空闲区（</a:t>
            </a:r>
            <a:r>
              <a:rPr lang="en-US" altLang="zh-CN" sz="2800" b="1" dirty="0"/>
              <a:t>H</a:t>
            </a:r>
            <a:r>
              <a:rPr lang="zh-CN" altLang="en-US" sz="2800" b="1" dirty="0"/>
              <a:t>）</a:t>
            </a:r>
          </a:p>
          <a:p>
            <a:pPr lvl="2"/>
            <a:r>
              <a:rPr lang="zh-CN" altLang="en-US" sz="2800" b="1" dirty="0"/>
              <a:t>起始地址</a:t>
            </a:r>
          </a:p>
          <a:p>
            <a:pPr lvl="2"/>
            <a:r>
              <a:rPr lang="zh-CN" altLang="en-US" sz="2800" b="1" dirty="0"/>
              <a:t>长度</a:t>
            </a:r>
          </a:p>
          <a:p>
            <a:pPr lvl="2"/>
            <a:r>
              <a:rPr lang="zh-CN" altLang="en-US" sz="2800" b="1" dirty="0"/>
              <a:t>指向下一表项的指针</a:t>
            </a:r>
          </a:p>
          <a:p>
            <a:endParaRPr lang="en-US" altLang="zh-CN" sz="3600" b="1" dirty="0"/>
          </a:p>
        </p:txBody>
      </p:sp>
      <p:sp>
        <p:nvSpPr>
          <p:cNvPr id="49156"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033EBD7A-F54B-4771-A0E8-A614BD605276}" type="slidenum">
              <a:rPr lang="zh-TW" altLang="en-US" sz="1400">
                <a:solidFill>
                  <a:schemeClr val="bg2"/>
                </a:solidFill>
                <a:ea typeface="PMingLiU" pitchFamily="18" charset="-120"/>
              </a:rPr>
              <a:pPr algn="r" eaLnBrk="0" hangingPunct="0">
                <a:spcBef>
                  <a:spcPct val="50000"/>
                </a:spcBef>
                <a:buClr>
                  <a:srgbClr val="000000"/>
                </a:buClr>
              </a:pPr>
              <a:t>54</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ox(in)">
                                      <p:cBhvr>
                                        <p:cTn id="7" dur="500"/>
                                        <p:tgtEl>
                                          <p:spTgt spid="4915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box(in)">
                                      <p:cBhvr>
                                        <p:cTn id="10" dur="500"/>
                                        <p:tgtEl>
                                          <p:spTgt spid="4915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Effect transition="in" filter="box(in)">
                                      <p:cBhvr>
                                        <p:cTn id="13" dur="500"/>
                                        <p:tgtEl>
                                          <p:spTgt spid="4915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9155">
                                            <p:txEl>
                                              <p:pRg st="3" end="3"/>
                                            </p:txEl>
                                          </p:spTgt>
                                        </p:tgtEl>
                                        <p:attrNameLst>
                                          <p:attrName>style.visibility</p:attrName>
                                        </p:attrNameLst>
                                      </p:cBhvr>
                                      <p:to>
                                        <p:strVal val="visible"/>
                                      </p:to>
                                    </p:set>
                                    <p:animEffect transition="in" filter="box(in)">
                                      <p:cBhvr>
                                        <p:cTn id="16" dur="500"/>
                                        <p:tgtEl>
                                          <p:spTgt spid="4915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9155">
                                            <p:txEl>
                                              <p:pRg st="4" end="4"/>
                                            </p:txEl>
                                          </p:spTgt>
                                        </p:tgtEl>
                                        <p:attrNameLst>
                                          <p:attrName>style.visibility</p:attrName>
                                        </p:attrNameLst>
                                      </p:cBhvr>
                                      <p:to>
                                        <p:strVal val="visible"/>
                                      </p:to>
                                    </p:set>
                                    <p:animEffect transition="in" filter="box(in)">
                                      <p:cBhvr>
                                        <p:cTn id="19" dur="500"/>
                                        <p:tgtEl>
                                          <p:spTgt spid="4915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9155">
                                            <p:txEl>
                                              <p:pRg st="5" end="5"/>
                                            </p:txEl>
                                          </p:spTgt>
                                        </p:tgtEl>
                                        <p:attrNameLst>
                                          <p:attrName>style.visibility</p:attrName>
                                        </p:attrNameLst>
                                      </p:cBhvr>
                                      <p:to>
                                        <p:strVal val="visible"/>
                                      </p:to>
                                    </p:set>
                                    <p:animEffect transition="in" filter="box(in)">
                                      <p:cBhvr>
                                        <p:cTn id="22" dur="5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5" name="文本占位符 44034"/>
          <p:cNvSpPr>
            <a:spLocks noGrp="1" noChangeArrowheads="1"/>
          </p:cNvSpPr>
          <p:nvPr>
            <p:ph type="body" idx="4294967295"/>
          </p:nvPr>
        </p:nvSpPr>
        <p:spPr>
          <a:xfrm>
            <a:off x="0" y="1412776"/>
            <a:ext cx="9144000" cy="3672507"/>
          </a:xfrm>
        </p:spPr>
        <p:txBody>
          <a:bodyPr/>
          <a:lstStyle/>
          <a:p>
            <a:r>
              <a:rPr lang="zh-CN" altLang="en-US" b="1" dirty="0">
                <a:solidFill>
                  <a:srgbClr val="800000"/>
                </a:solidFill>
              </a:rPr>
              <a:t>分页存储管理页框分配算法</a:t>
            </a:r>
            <a:r>
              <a:rPr lang="en-US" altLang="zh-CN" b="1" dirty="0">
                <a:solidFill>
                  <a:srgbClr val="800000"/>
                </a:solidFill>
              </a:rPr>
              <a:t>——</a:t>
            </a:r>
            <a:r>
              <a:rPr lang="zh-CN" altLang="en-US" b="1" dirty="0">
                <a:solidFill>
                  <a:srgbClr val="800000"/>
                </a:solidFill>
              </a:rPr>
              <a:t>位示图</a:t>
            </a:r>
          </a:p>
          <a:p>
            <a:pPr lvl="1">
              <a:lnSpc>
                <a:spcPct val="120000"/>
              </a:lnSpc>
            </a:pPr>
            <a:r>
              <a:rPr lang="zh-CN" altLang="en-US" b="1" dirty="0"/>
              <a:t>检查空闲块数能否满足进程要求，不能，则进程等待</a:t>
            </a:r>
          </a:p>
          <a:p>
            <a:pPr lvl="1">
              <a:lnSpc>
                <a:spcPct val="120000"/>
              </a:lnSpc>
            </a:pPr>
            <a:r>
              <a:rPr lang="zh-CN" altLang="en-US" b="1" dirty="0"/>
              <a:t>若能，则查位示图为</a:t>
            </a:r>
            <a:r>
              <a:rPr lang="en-US" altLang="zh-CN" b="1" dirty="0"/>
              <a:t>0</a:t>
            </a:r>
            <a:r>
              <a:rPr lang="zh-CN" altLang="en-US" b="1" dirty="0"/>
              <a:t>的，置占用标志，从空闲块中减去本次占用块</a:t>
            </a:r>
          </a:p>
          <a:p>
            <a:pPr lvl="1">
              <a:lnSpc>
                <a:spcPct val="120000"/>
              </a:lnSpc>
            </a:pPr>
            <a:r>
              <a:rPr lang="zh-CN" altLang="en-US" b="1" dirty="0"/>
              <a:t>按找到位的位置计算对应页框号，填入进程页表</a:t>
            </a:r>
          </a:p>
          <a:p>
            <a:pPr lvl="1">
              <a:lnSpc>
                <a:spcPct val="120000"/>
              </a:lnSpc>
            </a:pPr>
            <a:r>
              <a:rPr lang="zh-CN" altLang="en-US" b="1" dirty="0"/>
              <a:t>进程使用结束后，将占用标志置</a:t>
            </a:r>
            <a:r>
              <a:rPr lang="en-US" altLang="zh-CN" b="1" dirty="0"/>
              <a:t>0</a:t>
            </a:r>
            <a:r>
              <a:rPr lang="zh-CN" altLang="en-US" b="1" dirty="0"/>
              <a:t>，并修改空闲块数</a:t>
            </a:r>
            <a:endParaRPr lang="zh-CN" altLang="en-US" sz="3200" dirty="0"/>
          </a:p>
          <a:p>
            <a:pPr>
              <a:lnSpc>
                <a:spcPct val="120000"/>
              </a:lnSpc>
            </a:pPr>
            <a:endParaRPr lang="en-US" altLang="zh-CN" sz="3600" b="1" dirty="0"/>
          </a:p>
        </p:txBody>
      </p:sp>
      <p:sp>
        <p:nvSpPr>
          <p:cNvPr id="177156"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470F81DF-8410-482B-ACE2-F899656A070F}" type="slidenum">
              <a:rPr lang="zh-TW" altLang="en-US" sz="1400">
                <a:solidFill>
                  <a:schemeClr val="bg2"/>
                </a:solidFill>
                <a:ea typeface="PMingLiU" pitchFamily="18" charset="-120"/>
              </a:rPr>
              <a:pPr algn="r" eaLnBrk="0" hangingPunct="0">
                <a:spcBef>
                  <a:spcPct val="50000"/>
                </a:spcBef>
                <a:buClr>
                  <a:srgbClr val="000000"/>
                </a:buClr>
              </a:pPr>
              <a:t>55</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77155">
                                            <p:txEl>
                                              <p:pRg st="1" end="1"/>
                                            </p:txEl>
                                          </p:spTgt>
                                        </p:tgtEl>
                                        <p:attrNameLst>
                                          <p:attrName>style.visibility</p:attrName>
                                        </p:attrNameLst>
                                      </p:cBhvr>
                                      <p:to>
                                        <p:strVal val="visible"/>
                                      </p:to>
                                    </p:set>
                                    <p:animEffect transition="in" filter="box(in)">
                                      <p:cBhvr>
                                        <p:cTn id="7" dur="500"/>
                                        <p:tgtEl>
                                          <p:spTgt spid="17715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7155">
                                            <p:txEl>
                                              <p:pRg st="2" end="2"/>
                                            </p:txEl>
                                          </p:spTgt>
                                        </p:tgtEl>
                                        <p:attrNameLst>
                                          <p:attrName>style.visibility</p:attrName>
                                        </p:attrNameLst>
                                      </p:cBhvr>
                                      <p:to>
                                        <p:strVal val="visible"/>
                                      </p:to>
                                    </p:set>
                                    <p:animEffect transition="in" filter="box(in)">
                                      <p:cBhvr>
                                        <p:cTn id="10" dur="500"/>
                                        <p:tgtEl>
                                          <p:spTgt spid="17715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7155">
                                            <p:txEl>
                                              <p:pRg st="3" end="3"/>
                                            </p:txEl>
                                          </p:spTgt>
                                        </p:tgtEl>
                                        <p:attrNameLst>
                                          <p:attrName>style.visibility</p:attrName>
                                        </p:attrNameLst>
                                      </p:cBhvr>
                                      <p:to>
                                        <p:strVal val="visible"/>
                                      </p:to>
                                    </p:set>
                                    <p:animEffect transition="in" filter="box(in)">
                                      <p:cBhvr>
                                        <p:cTn id="13" dur="500"/>
                                        <p:tgtEl>
                                          <p:spTgt spid="17715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77155">
                                            <p:txEl>
                                              <p:pRg st="4" end="4"/>
                                            </p:txEl>
                                          </p:spTgt>
                                        </p:tgtEl>
                                        <p:attrNameLst>
                                          <p:attrName>style.visibility</p:attrName>
                                        </p:attrNameLst>
                                      </p:cBhvr>
                                      <p:to>
                                        <p:strVal val="visible"/>
                                      </p:to>
                                    </p:set>
                                    <p:animEffect transition="in" filter="box(in)">
                                      <p:cBhvr>
                                        <p:cTn id="16" dur="500"/>
                                        <p:tgtEl>
                                          <p:spTgt spid="177155">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77155">
                                            <p:txEl>
                                              <p:pRg st="0" end="0"/>
                                            </p:txEl>
                                          </p:spTgt>
                                        </p:tgtEl>
                                        <p:attrNameLst>
                                          <p:attrName>style.visibility</p:attrName>
                                        </p:attrNameLst>
                                      </p:cBhvr>
                                      <p:to>
                                        <p:strVal val="visible"/>
                                      </p:to>
                                    </p:set>
                                    <p:animEffect transition="in" filter="box(in)">
                                      <p:cBhvr>
                                        <p:cTn id="19" dur="500"/>
                                        <p:tgtEl>
                                          <p:spTgt spid="17715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77155">
                                            <p:txEl>
                                              <p:pRg st="1" end="1"/>
                                            </p:txEl>
                                          </p:spTgt>
                                        </p:tgtEl>
                                        <p:attrNameLst>
                                          <p:attrName>style.visibility</p:attrName>
                                        </p:attrNameLst>
                                      </p:cBhvr>
                                      <p:to>
                                        <p:strVal val="visible"/>
                                      </p:to>
                                    </p:set>
                                    <p:animEffect transition="in" filter="box(in)">
                                      <p:cBhvr>
                                        <p:cTn id="24" dur="500"/>
                                        <p:tgtEl>
                                          <p:spTgt spid="17715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77155">
                                            <p:txEl>
                                              <p:pRg st="2" end="2"/>
                                            </p:txEl>
                                          </p:spTgt>
                                        </p:tgtEl>
                                        <p:attrNameLst>
                                          <p:attrName>style.visibility</p:attrName>
                                        </p:attrNameLst>
                                      </p:cBhvr>
                                      <p:to>
                                        <p:strVal val="visible"/>
                                      </p:to>
                                    </p:set>
                                    <p:animEffect transition="in" filter="box(in)">
                                      <p:cBhvr>
                                        <p:cTn id="29" dur="500"/>
                                        <p:tgtEl>
                                          <p:spTgt spid="17715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77155">
                                            <p:txEl>
                                              <p:pRg st="3" end="3"/>
                                            </p:txEl>
                                          </p:spTgt>
                                        </p:tgtEl>
                                        <p:attrNameLst>
                                          <p:attrName>style.visibility</p:attrName>
                                        </p:attrNameLst>
                                      </p:cBhvr>
                                      <p:to>
                                        <p:strVal val="visible"/>
                                      </p:to>
                                    </p:set>
                                    <p:animEffect transition="in" filter="box(in)">
                                      <p:cBhvr>
                                        <p:cTn id="34" dur="500"/>
                                        <p:tgtEl>
                                          <p:spTgt spid="17715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77155">
                                            <p:txEl>
                                              <p:pRg st="4" end="4"/>
                                            </p:txEl>
                                          </p:spTgt>
                                        </p:tgtEl>
                                        <p:attrNameLst>
                                          <p:attrName>style.visibility</p:attrName>
                                        </p:attrNameLst>
                                      </p:cBhvr>
                                      <p:to>
                                        <p:strVal val="visible"/>
                                      </p:to>
                                    </p:set>
                                    <p:animEffect transition="in" filter="box(in)">
                                      <p:cBhvr>
                                        <p:cTn id="39" dur="500"/>
                                        <p:tgtEl>
                                          <p:spTgt spid="177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标题 46081"/>
          <p:cNvSpPr>
            <a:spLocks noGrp="1" noChangeArrowheads="1"/>
          </p:cNvSpPr>
          <p:nvPr>
            <p:ph type="title" idx="4294967295"/>
          </p:nvPr>
        </p:nvSpPr>
        <p:spPr>
          <a:xfrm>
            <a:off x="250825" y="765175"/>
            <a:ext cx="8153400" cy="706438"/>
          </a:xfrm>
        </p:spPr>
        <p:txBody>
          <a:bodyPr anchor="b"/>
          <a:lstStyle/>
          <a:p>
            <a:pPr algn="l"/>
            <a:r>
              <a:rPr lang="zh-CN" altLang="en-US" sz="3200" b="1">
                <a:solidFill>
                  <a:srgbClr val="0000FF"/>
                </a:solidFill>
              </a:rPr>
              <a:t>四、 分页存储空间的页面共享和保护 </a:t>
            </a:r>
          </a:p>
        </p:txBody>
      </p:sp>
      <p:sp>
        <p:nvSpPr>
          <p:cNvPr id="51203" name="文本占位符 46082"/>
          <p:cNvSpPr>
            <a:spLocks noGrp="1" noChangeArrowheads="1"/>
          </p:cNvSpPr>
          <p:nvPr>
            <p:ph type="body" idx="4294967295"/>
          </p:nvPr>
        </p:nvSpPr>
        <p:spPr>
          <a:xfrm>
            <a:off x="250825" y="1484313"/>
            <a:ext cx="8640763" cy="5105400"/>
          </a:xfrm>
        </p:spPr>
        <p:txBody>
          <a:bodyPr/>
          <a:lstStyle/>
          <a:p>
            <a:pPr>
              <a:lnSpc>
                <a:spcPct val="90000"/>
              </a:lnSpc>
              <a:buFontTx/>
              <a:buNone/>
            </a:pPr>
            <a:r>
              <a:rPr lang="en-US" altLang="zh-CN" sz="2800" b="1" dirty="0">
                <a:solidFill>
                  <a:srgbClr val="800000"/>
                </a:solidFill>
              </a:rPr>
              <a:t>1.</a:t>
            </a:r>
            <a:r>
              <a:rPr lang="zh-CN" altLang="en-US" sz="2800" b="1" dirty="0">
                <a:solidFill>
                  <a:srgbClr val="800000"/>
                </a:solidFill>
              </a:rPr>
              <a:t>页面共享和保护</a:t>
            </a:r>
          </a:p>
          <a:p>
            <a:pPr>
              <a:lnSpc>
                <a:spcPct val="90000"/>
              </a:lnSpc>
            </a:pPr>
            <a:r>
              <a:rPr lang="zh-CN" altLang="en-US" sz="2800" b="1" dirty="0"/>
              <a:t>允许不同进程对共享的编译程序、解释程序、公共子程序等只使用一个副本，逻辑页用不同的页号，但各自页表中的有关表项指向共享的页框；</a:t>
            </a:r>
            <a:endParaRPr lang="en-US" altLang="zh-CN" sz="2800" b="1" dirty="0"/>
          </a:p>
          <a:p>
            <a:pPr>
              <a:lnSpc>
                <a:spcPct val="90000"/>
              </a:lnSpc>
            </a:pPr>
            <a:endParaRPr lang="zh-CN" altLang="en-US" sz="2800" b="1" dirty="0"/>
          </a:p>
          <a:p>
            <a:pPr>
              <a:lnSpc>
                <a:spcPct val="90000"/>
              </a:lnSpc>
            </a:pPr>
            <a:r>
              <a:rPr lang="zh-CN" altLang="en-US" sz="2800" b="1" dirty="0"/>
              <a:t>程序共享：多个进程用相同页号共享程序；</a:t>
            </a:r>
            <a:endParaRPr lang="en-US" altLang="zh-CN" sz="2800" b="1" dirty="0"/>
          </a:p>
          <a:p>
            <a:pPr>
              <a:lnSpc>
                <a:spcPct val="90000"/>
              </a:lnSpc>
            </a:pPr>
            <a:endParaRPr lang="zh-CN" altLang="en-US" sz="2800" b="1" dirty="0"/>
          </a:p>
          <a:p>
            <a:pPr>
              <a:lnSpc>
                <a:spcPct val="90000"/>
              </a:lnSpc>
            </a:pPr>
            <a:r>
              <a:rPr lang="zh-CN" altLang="en-US" sz="2800" b="1" dirty="0"/>
              <a:t>信息共享一般采用标志位保护方法</a:t>
            </a:r>
          </a:p>
          <a:p>
            <a:pPr lvl="1" algn="just">
              <a:lnSpc>
                <a:spcPct val="90000"/>
              </a:lnSpc>
            </a:pPr>
            <a:r>
              <a:rPr lang="zh-CN" altLang="en-US" b="1" dirty="0"/>
              <a:t>在页表中增加标志位，指出此页的信息只读</a:t>
            </a:r>
            <a:r>
              <a:rPr lang="en-US" altLang="zh-CN" b="1" dirty="0"/>
              <a:t>/</a:t>
            </a:r>
            <a:r>
              <a:rPr lang="zh-CN" altLang="en-US" b="1" dirty="0"/>
              <a:t>读写</a:t>
            </a:r>
            <a:r>
              <a:rPr lang="en-US" altLang="zh-CN" b="1" dirty="0"/>
              <a:t>/</a:t>
            </a:r>
            <a:r>
              <a:rPr lang="zh-CN" altLang="en-US" b="1" dirty="0"/>
              <a:t>只可执行</a:t>
            </a:r>
            <a:r>
              <a:rPr lang="en-US" altLang="zh-CN" b="1" dirty="0"/>
              <a:t>/</a:t>
            </a:r>
            <a:r>
              <a:rPr lang="zh-CN" altLang="en-US" b="1" dirty="0"/>
              <a:t>不可访问等。</a:t>
            </a:r>
          </a:p>
          <a:p>
            <a:pPr>
              <a:lnSpc>
                <a:spcPct val="90000"/>
              </a:lnSpc>
            </a:pPr>
            <a:endParaRPr lang="en-US" altLang="zh-CN" sz="2800" b="1" dirty="0"/>
          </a:p>
        </p:txBody>
      </p:sp>
      <p:sp>
        <p:nvSpPr>
          <p:cNvPr id="51204"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FA8737DE-62F4-406A-AE3C-0381A83DD5E1}" type="slidenum">
              <a:rPr lang="zh-TW" altLang="en-US" sz="1400">
                <a:solidFill>
                  <a:schemeClr val="bg2"/>
                </a:solidFill>
                <a:ea typeface="PMingLiU" pitchFamily="18" charset="-120"/>
              </a:rPr>
              <a:pPr algn="r" eaLnBrk="0" hangingPunct="0">
                <a:spcBef>
                  <a:spcPct val="50000"/>
                </a:spcBef>
                <a:buClr>
                  <a:srgbClr val="000000"/>
                </a:buClr>
              </a:pPr>
              <a:t>56</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pic>
        <p:nvPicPr>
          <p:cNvPr id="2"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
        <p:nvSpPr>
          <p:cNvPr id="4"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5"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6"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ox(in)">
                                      <p:cBhvr>
                                        <p:cTn id="7" dur="500"/>
                                        <p:tgtEl>
                                          <p:spTgt spid="512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203">
                                            <p:txEl>
                                              <p:pRg st="3" end="3"/>
                                            </p:txEl>
                                          </p:spTgt>
                                        </p:tgtEl>
                                        <p:attrNameLst>
                                          <p:attrName>style.visibility</p:attrName>
                                        </p:attrNameLst>
                                      </p:cBhvr>
                                      <p:to>
                                        <p:strVal val="visible"/>
                                      </p:to>
                                    </p:set>
                                    <p:animEffect transition="in" filter="box(in)">
                                      <p:cBhvr>
                                        <p:cTn id="12" dur="500"/>
                                        <p:tgtEl>
                                          <p:spTgt spid="512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203">
                                            <p:txEl>
                                              <p:pRg st="5" end="5"/>
                                            </p:txEl>
                                          </p:spTgt>
                                        </p:tgtEl>
                                        <p:attrNameLst>
                                          <p:attrName>style.visibility</p:attrName>
                                        </p:attrNameLst>
                                      </p:cBhvr>
                                      <p:to>
                                        <p:strVal val="visible"/>
                                      </p:to>
                                    </p:set>
                                    <p:animEffect transition="in" filter="box(in)">
                                      <p:cBhvr>
                                        <p:cTn id="17" dur="500"/>
                                        <p:tgtEl>
                                          <p:spTgt spid="5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标题 50177"/>
          <p:cNvSpPr>
            <a:spLocks noGrp="1" noChangeArrowheads="1"/>
          </p:cNvSpPr>
          <p:nvPr>
            <p:ph type="title" idx="4294967295"/>
          </p:nvPr>
        </p:nvSpPr>
        <p:spPr>
          <a:xfrm>
            <a:off x="323850" y="765175"/>
            <a:ext cx="7772400" cy="762000"/>
          </a:xfrm>
        </p:spPr>
        <p:txBody>
          <a:bodyPr anchor="b"/>
          <a:lstStyle/>
          <a:p>
            <a:pPr algn="l"/>
            <a:r>
              <a:rPr lang="zh-CN" altLang="en-US" sz="3200" b="1" dirty="0">
                <a:solidFill>
                  <a:srgbClr val="0000FF"/>
                </a:solidFill>
              </a:rPr>
              <a:t>五、多级页表</a:t>
            </a:r>
          </a:p>
        </p:txBody>
      </p:sp>
      <p:sp>
        <p:nvSpPr>
          <p:cNvPr id="55299" name="文本占位符 50178"/>
          <p:cNvSpPr>
            <a:spLocks noGrp="1" noChangeArrowheads="1"/>
          </p:cNvSpPr>
          <p:nvPr>
            <p:ph type="body" idx="4294967295"/>
          </p:nvPr>
        </p:nvSpPr>
        <p:spPr>
          <a:xfrm>
            <a:off x="0" y="1557338"/>
            <a:ext cx="8893175" cy="4995862"/>
          </a:xfrm>
        </p:spPr>
        <p:txBody>
          <a:bodyPr/>
          <a:lstStyle/>
          <a:p>
            <a:pPr>
              <a:lnSpc>
                <a:spcPct val="90000"/>
              </a:lnSpc>
            </a:pPr>
            <a:r>
              <a:rPr lang="zh-CN" altLang="en-US" sz="2800" b="1" dirty="0">
                <a:solidFill>
                  <a:srgbClr val="FF0000"/>
                </a:solidFill>
              </a:rPr>
              <a:t>引入多级页表的原因：页表太大，需占用的连续内存空间太大。</a:t>
            </a:r>
          </a:p>
          <a:p>
            <a:pPr>
              <a:lnSpc>
                <a:spcPct val="90000"/>
              </a:lnSpc>
            </a:pPr>
            <a:endParaRPr lang="en-US" altLang="zh-CN" sz="2800" b="1" dirty="0">
              <a:solidFill>
                <a:srgbClr val="800000"/>
              </a:solidFill>
            </a:endParaRPr>
          </a:p>
        </p:txBody>
      </p:sp>
      <p:sp>
        <p:nvSpPr>
          <p:cNvPr id="55300"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BB55D9E2-5CF1-497D-8076-D6D2DF15BA19}" type="slidenum">
              <a:rPr lang="zh-TW" altLang="en-US" sz="1400">
                <a:solidFill>
                  <a:schemeClr val="bg2"/>
                </a:solidFill>
                <a:ea typeface="PMingLiU" pitchFamily="18" charset="-120"/>
              </a:rPr>
              <a:pPr algn="r" eaLnBrk="0" hangingPunct="0">
                <a:spcBef>
                  <a:spcPct val="50000"/>
                </a:spcBef>
                <a:buClr>
                  <a:srgbClr val="000000"/>
                </a:buClr>
              </a:pPr>
              <a:t>57</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
        <p:nvSpPr>
          <p:cNvPr id="2" name="文本框 1">
            <a:extLst>
              <a:ext uri="{FF2B5EF4-FFF2-40B4-BE49-F238E27FC236}">
                <a16:creationId xmlns:a16="http://schemas.microsoft.com/office/drawing/2014/main" id="{4C8DA9BE-ACEA-1988-3FE6-98003EEE524C}"/>
              </a:ext>
            </a:extLst>
          </p:cNvPr>
          <p:cNvSpPr txBox="1"/>
          <p:nvPr/>
        </p:nvSpPr>
        <p:spPr>
          <a:xfrm>
            <a:off x="323850" y="2780928"/>
            <a:ext cx="8640638" cy="1569660"/>
          </a:xfrm>
          <a:prstGeom prst="rect">
            <a:avLst/>
          </a:prstGeom>
          <a:noFill/>
        </p:spPr>
        <p:txBody>
          <a:bodyPr wrap="square">
            <a:spAutoFit/>
          </a:bodyPr>
          <a:lstStyle/>
          <a:p>
            <a:r>
              <a:rPr lang="zh-CN" altLang="en-US" sz="2400" b="0" i="0" dirty="0">
                <a:solidFill>
                  <a:srgbClr val="3A4145"/>
                </a:solidFill>
                <a:effectLst/>
                <a:latin typeface="Microsoft YaHei" panose="020B0503020204020204" pitchFamily="34" charset="-122"/>
                <a:ea typeface="Microsoft YaHei" panose="020B0503020204020204" pitchFamily="34" charset="-122"/>
              </a:rPr>
              <a:t>计算：一个由</a:t>
            </a:r>
            <a:r>
              <a:rPr lang="en-US" altLang="zh-CN" sz="2400" b="0" i="0" dirty="0">
                <a:solidFill>
                  <a:srgbClr val="3A4145"/>
                </a:solidFill>
                <a:effectLst/>
                <a:latin typeface="Microsoft YaHei" panose="020B0503020204020204" pitchFamily="34" charset="-122"/>
                <a:ea typeface="Microsoft YaHei" panose="020B0503020204020204" pitchFamily="34" charset="-122"/>
              </a:rPr>
              <a:t>32</a:t>
            </a:r>
            <a:r>
              <a:rPr lang="zh-CN" altLang="en-US" sz="2400" b="0" i="0" dirty="0">
                <a:solidFill>
                  <a:srgbClr val="3A4145"/>
                </a:solidFill>
                <a:effectLst/>
                <a:latin typeface="Microsoft YaHei" panose="020B0503020204020204" pitchFamily="34" charset="-122"/>
                <a:ea typeface="Microsoft YaHei" panose="020B0503020204020204" pitchFamily="34" charset="-122"/>
              </a:rPr>
              <a:t>位二进制组成的地址空间，页面长度为</a:t>
            </a:r>
            <a:r>
              <a:rPr lang="en-US" altLang="zh-CN" sz="2400" b="0" i="0" dirty="0">
                <a:solidFill>
                  <a:srgbClr val="3A4145"/>
                </a:solidFill>
                <a:effectLst/>
                <a:latin typeface="Microsoft YaHei" panose="020B0503020204020204" pitchFamily="34" charset="-122"/>
                <a:ea typeface="Microsoft YaHei" panose="020B0503020204020204" pitchFamily="34" charset="-122"/>
              </a:rPr>
              <a:t>4KB</a:t>
            </a:r>
            <a:r>
              <a:rPr lang="zh-CN" altLang="en-US" sz="2400" b="0" i="0" dirty="0">
                <a:solidFill>
                  <a:srgbClr val="3A4145"/>
                </a:solidFill>
                <a:effectLst/>
                <a:latin typeface="Microsoft YaHei" panose="020B0503020204020204" pitchFamily="34" charset="-122"/>
                <a:ea typeface="Microsoft YaHei" panose="020B0503020204020204" pitchFamily="34" charset="-122"/>
              </a:rPr>
              <a:t>，每个页表项占用</a:t>
            </a:r>
            <a:r>
              <a:rPr lang="en-US" altLang="zh-CN" sz="2400" b="0" i="0" dirty="0">
                <a:solidFill>
                  <a:srgbClr val="3A4145"/>
                </a:solidFill>
                <a:effectLst/>
                <a:latin typeface="Microsoft YaHei" panose="020B0503020204020204" pitchFamily="34" charset="-122"/>
                <a:ea typeface="Microsoft YaHei" panose="020B0503020204020204" pitchFamily="34" charset="-122"/>
              </a:rPr>
              <a:t>4B</a:t>
            </a:r>
            <a:r>
              <a:rPr lang="zh-CN" altLang="en-US" sz="2400" b="0" i="0" dirty="0">
                <a:solidFill>
                  <a:srgbClr val="3A4145"/>
                </a:solidFill>
                <a:effectLst/>
                <a:latin typeface="Microsoft YaHei" panose="020B0503020204020204" pitchFamily="34" charset="-122"/>
                <a:ea typeface="Microsoft YaHei" panose="020B0503020204020204" pitchFamily="34" charset="-122"/>
              </a:rPr>
              <a:t>，则：</a:t>
            </a:r>
            <a:br>
              <a:rPr lang="zh-CN" altLang="en-US" sz="2400" dirty="0"/>
            </a:br>
            <a:r>
              <a:rPr lang="zh-CN" altLang="en-US" sz="2400" b="0" i="0" dirty="0">
                <a:solidFill>
                  <a:srgbClr val="3A4145"/>
                </a:solidFill>
                <a:effectLst/>
                <a:latin typeface="Microsoft YaHei" panose="020B0503020204020204" pitchFamily="34" charset="-122"/>
                <a:ea typeface="Microsoft YaHei" panose="020B0503020204020204" pitchFamily="34" charset="-122"/>
              </a:rPr>
              <a:t>进程的页面总数可达 </a:t>
            </a:r>
            <a:r>
              <a:rPr lang="en-US" altLang="zh-CN" sz="2400" b="0" i="0" dirty="0">
                <a:solidFill>
                  <a:srgbClr val="3A4145"/>
                </a:solidFill>
                <a:effectLst/>
                <a:latin typeface="Microsoft YaHei" panose="020B0503020204020204" pitchFamily="34" charset="-122"/>
                <a:ea typeface="Microsoft YaHei" panose="020B0503020204020204" pitchFamily="34" charset="-122"/>
              </a:rPr>
              <a:t>2</a:t>
            </a:r>
            <a:r>
              <a:rPr lang="zh-CN" altLang="en-US" sz="2400" b="0" i="0" dirty="0">
                <a:solidFill>
                  <a:srgbClr val="3A4145"/>
                </a:solidFill>
                <a:effectLst/>
                <a:latin typeface="Microsoft YaHei" panose="020B0503020204020204" pitchFamily="34" charset="-122"/>
                <a:ea typeface="Microsoft YaHei" panose="020B0503020204020204" pitchFamily="34" charset="-122"/>
              </a:rPr>
              <a:t>的</a:t>
            </a:r>
            <a:r>
              <a:rPr lang="en-US" altLang="zh-CN" sz="2400" b="0" i="0" dirty="0">
                <a:solidFill>
                  <a:srgbClr val="3A4145"/>
                </a:solidFill>
                <a:effectLst/>
                <a:latin typeface="Microsoft YaHei" panose="020B0503020204020204" pitchFamily="34" charset="-122"/>
                <a:ea typeface="Microsoft YaHei" panose="020B0503020204020204" pitchFamily="34" charset="-122"/>
              </a:rPr>
              <a:t>20</a:t>
            </a:r>
            <a:r>
              <a:rPr lang="zh-CN" altLang="en-US" sz="2400" b="0" i="0" dirty="0">
                <a:solidFill>
                  <a:srgbClr val="3A4145"/>
                </a:solidFill>
                <a:effectLst/>
                <a:latin typeface="Microsoft YaHei" panose="020B0503020204020204" pitchFamily="34" charset="-122"/>
                <a:ea typeface="Microsoft YaHei" panose="020B0503020204020204" pitchFamily="34" charset="-122"/>
              </a:rPr>
              <a:t>次方 </a:t>
            </a:r>
            <a:r>
              <a:rPr lang="en-US" altLang="zh-CN" sz="2400" b="0" i="0" dirty="0">
                <a:solidFill>
                  <a:srgbClr val="3A4145"/>
                </a:solidFill>
                <a:effectLst/>
                <a:latin typeface="Microsoft YaHei" panose="020B0503020204020204" pitchFamily="34" charset="-122"/>
                <a:ea typeface="Microsoft YaHei" panose="020B0503020204020204" pitchFamily="34" charset="-122"/>
              </a:rPr>
              <a:t>= 1MB</a:t>
            </a:r>
            <a:r>
              <a:rPr lang="zh-CN" altLang="en-US" sz="2400" b="0" i="0" dirty="0">
                <a:solidFill>
                  <a:srgbClr val="3A4145"/>
                </a:solidFill>
                <a:effectLst/>
                <a:latin typeface="Microsoft YaHei" panose="020B0503020204020204" pitchFamily="34" charset="-122"/>
                <a:ea typeface="Microsoft YaHei" panose="020B0503020204020204" pitchFamily="34" charset="-122"/>
              </a:rPr>
              <a:t>个</a:t>
            </a:r>
            <a:br>
              <a:rPr lang="zh-CN" altLang="en-US" sz="2400" dirty="0"/>
            </a:br>
            <a:r>
              <a:rPr lang="zh-CN" altLang="en-US" sz="2400" b="0" i="0" dirty="0">
                <a:solidFill>
                  <a:srgbClr val="3A4145"/>
                </a:solidFill>
                <a:effectLst/>
                <a:latin typeface="Microsoft YaHei" panose="020B0503020204020204" pitchFamily="34" charset="-122"/>
                <a:ea typeface="Microsoft YaHei" panose="020B0503020204020204" pitchFamily="34" charset="-122"/>
              </a:rPr>
              <a:t>整个页表最大占用 </a:t>
            </a:r>
            <a:r>
              <a:rPr lang="en-US" altLang="zh-CN" sz="2400" b="0" i="0" dirty="0">
                <a:solidFill>
                  <a:srgbClr val="3A4145"/>
                </a:solidFill>
                <a:effectLst/>
                <a:latin typeface="Microsoft YaHei" panose="020B0503020204020204" pitchFamily="34" charset="-122"/>
                <a:ea typeface="Microsoft YaHei" panose="020B0503020204020204" pitchFamily="34" charset="-122"/>
              </a:rPr>
              <a:t>4MB</a:t>
            </a:r>
            <a:endParaRPr lang="zh-CN" altLang="en-US" sz="2400" dirty="0"/>
          </a:p>
        </p:txBody>
      </p:sp>
      <p:pic>
        <p:nvPicPr>
          <p:cNvPr id="3" name="图片 2">
            <a:extLst>
              <a:ext uri="{FF2B5EF4-FFF2-40B4-BE49-F238E27FC236}">
                <a16:creationId xmlns:a16="http://schemas.microsoft.com/office/drawing/2014/main" id="{776CA2B7-EF63-7BFC-8BE6-FE9711163818}"/>
              </a:ext>
            </a:extLst>
          </p:cNvPr>
          <p:cNvPicPr>
            <a:picLocks noChangeAspect="1"/>
          </p:cNvPicPr>
          <p:nvPr/>
        </p:nvPicPr>
        <p:blipFill>
          <a:blip r:embed="rId3"/>
          <a:stretch>
            <a:fillRect/>
          </a:stretch>
        </p:blipFill>
        <p:spPr>
          <a:xfrm>
            <a:off x="163116" y="2398067"/>
            <a:ext cx="8369324" cy="428848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标题 50177"/>
          <p:cNvSpPr>
            <a:spLocks noGrp="1" noChangeArrowheads="1"/>
          </p:cNvSpPr>
          <p:nvPr>
            <p:ph type="title" idx="4294967295"/>
          </p:nvPr>
        </p:nvSpPr>
        <p:spPr>
          <a:xfrm>
            <a:off x="323850" y="765175"/>
            <a:ext cx="7772400" cy="762000"/>
          </a:xfrm>
        </p:spPr>
        <p:txBody>
          <a:bodyPr anchor="b"/>
          <a:lstStyle/>
          <a:p>
            <a:pPr algn="l"/>
            <a:r>
              <a:rPr lang="zh-CN" altLang="en-US" sz="3200" b="1" dirty="0">
                <a:solidFill>
                  <a:srgbClr val="0000FF"/>
                </a:solidFill>
              </a:rPr>
              <a:t>五、多级页表</a:t>
            </a:r>
          </a:p>
        </p:txBody>
      </p:sp>
      <p:sp>
        <p:nvSpPr>
          <p:cNvPr id="55299" name="文本占位符 50178"/>
          <p:cNvSpPr>
            <a:spLocks noGrp="1" noChangeArrowheads="1"/>
          </p:cNvSpPr>
          <p:nvPr>
            <p:ph type="body" idx="4294967295"/>
          </p:nvPr>
        </p:nvSpPr>
        <p:spPr>
          <a:xfrm>
            <a:off x="0" y="1557338"/>
            <a:ext cx="8893175" cy="4995862"/>
          </a:xfrm>
        </p:spPr>
        <p:txBody>
          <a:bodyPr/>
          <a:lstStyle/>
          <a:p>
            <a:pPr>
              <a:lnSpc>
                <a:spcPct val="90000"/>
              </a:lnSpc>
            </a:pPr>
            <a:r>
              <a:rPr lang="zh-CN" altLang="en-US" sz="2800" b="1" dirty="0"/>
              <a:t>将页表分割成许多小页表（页表页），每个页表页和页框长度相等，页表页从</a:t>
            </a:r>
            <a:r>
              <a:rPr lang="en-US" altLang="zh-CN" sz="2800" b="1" dirty="0"/>
              <a:t>0</a:t>
            </a:r>
            <a:r>
              <a:rPr lang="zh-CN" altLang="en-US" sz="2800" b="1" dirty="0"/>
              <a:t>开始顺序编号，系统为每个进程建一张</a:t>
            </a:r>
            <a:r>
              <a:rPr lang="zh-CN" altLang="en-US" sz="2800" b="1" dirty="0">
                <a:solidFill>
                  <a:srgbClr val="FF0000"/>
                </a:solidFill>
              </a:rPr>
              <a:t>页目录表</a:t>
            </a:r>
            <a:r>
              <a:rPr lang="en-US" altLang="zh-CN" sz="2800" b="1" dirty="0"/>
              <a:t>,</a:t>
            </a:r>
            <a:r>
              <a:rPr lang="zh-CN" altLang="en-US" sz="2800" b="1" dirty="0"/>
              <a:t>它的每个表项对应一个页表页</a:t>
            </a:r>
            <a:r>
              <a:rPr lang="en-US" altLang="zh-CN" sz="2800" b="1" dirty="0"/>
              <a:t>,</a:t>
            </a:r>
            <a:r>
              <a:rPr lang="zh-CN" altLang="en-US" sz="2800" b="1" dirty="0"/>
              <a:t>而页表页的每个表项给出了页面和页框的对应关系</a:t>
            </a:r>
            <a:r>
              <a:rPr lang="en-US" altLang="zh-CN" sz="2800" b="1" dirty="0"/>
              <a:t>,</a:t>
            </a:r>
            <a:r>
              <a:rPr lang="zh-CN" altLang="en-US" sz="2800" b="1" dirty="0"/>
              <a:t>页目录表是一级页表</a:t>
            </a:r>
            <a:r>
              <a:rPr lang="en-US" altLang="zh-CN" sz="2800" b="1" dirty="0"/>
              <a:t>,</a:t>
            </a:r>
            <a:r>
              <a:rPr lang="zh-CN" altLang="en-US" sz="2800" b="1" dirty="0"/>
              <a:t>页表页是二级页表。</a:t>
            </a:r>
          </a:p>
          <a:p>
            <a:pPr>
              <a:lnSpc>
                <a:spcPct val="90000"/>
              </a:lnSpc>
            </a:pPr>
            <a:r>
              <a:rPr lang="zh-CN" altLang="en-US" sz="2800" b="1" dirty="0">
                <a:solidFill>
                  <a:srgbClr val="800000"/>
                </a:solidFill>
              </a:rPr>
              <a:t>逻辑地址结构有三部分组成：页目录位移、页表页位移和页内位移。 </a:t>
            </a:r>
          </a:p>
          <a:p>
            <a:pPr>
              <a:lnSpc>
                <a:spcPct val="90000"/>
              </a:lnSpc>
            </a:pPr>
            <a:endParaRPr lang="en-US" altLang="zh-CN" sz="2800" b="1" dirty="0">
              <a:solidFill>
                <a:srgbClr val="800000"/>
              </a:solidFill>
            </a:endParaRPr>
          </a:p>
        </p:txBody>
      </p:sp>
      <p:sp>
        <p:nvSpPr>
          <p:cNvPr id="55300"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BB55D9E2-5CF1-497D-8076-D6D2DF15BA19}" type="slidenum">
              <a:rPr lang="zh-TW" altLang="en-US" sz="1400">
                <a:solidFill>
                  <a:schemeClr val="bg2"/>
                </a:solidFill>
                <a:ea typeface="PMingLiU" pitchFamily="18" charset="-120"/>
              </a:rPr>
              <a:pPr algn="r" eaLnBrk="0" hangingPunct="0">
                <a:spcBef>
                  <a:spcPct val="50000"/>
                </a:spcBef>
                <a:buClr>
                  <a:srgbClr val="000000"/>
                </a:buClr>
              </a:pPr>
              <a:t>58</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pic>
        <p:nvPicPr>
          <p:cNvPr id="3" name="图片 2">
            <a:extLst>
              <a:ext uri="{FF2B5EF4-FFF2-40B4-BE49-F238E27FC236}">
                <a16:creationId xmlns:a16="http://schemas.microsoft.com/office/drawing/2014/main" id="{3D93C7B6-6477-D3B4-6056-ECBA697A3A1E}"/>
              </a:ext>
            </a:extLst>
          </p:cNvPr>
          <p:cNvPicPr>
            <a:picLocks noChangeAspect="1"/>
          </p:cNvPicPr>
          <p:nvPr/>
        </p:nvPicPr>
        <p:blipFill>
          <a:blip r:embed="rId3"/>
          <a:stretch>
            <a:fillRect/>
          </a:stretch>
        </p:blipFill>
        <p:spPr>
          <a:xfrm>
            <a:off x="681658" y="1385279"/>
            <a:ext cx="7056784" cy="4963595"/>
          </a:xfrm>
          <a:prstGeom prst="rect">
            <a:avLst/>
          </a:prstGeom>
        </p:spPr>
      </p:pic>
    </p:spTree>
    <p:extLst>
      <p:ext uri="{BB962C8B-B14F-4D97-AF65-F5344CB8AC3E}">
        <p14:creationId xmlns:p14="http://schemas.microsoft.com/office/powerpoint/2010/main" val="2134010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ox(in)">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ox(in)">
                                      <p:cBhvr>
                                        <p:cTn id="12"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标题 54273"/>
          <p:cNvSpPr>
            <a:spLocks noGrp="1" noChangeArrowheads="1"/>
          </p:cNvSpPr>
          <p:nvPr>
            <p:ph type="title" idx="4294967295"/>
          </p:nvPr>
        </p:nvSpPr>
        <p:spPr>
          <a:xfrm>
            <a:off x="468313" y="836613"/>
            <a:ext cx="7796212" cy="682625"/>
          </a:xfrm>
        </p:spPr>
        <p:txBody>
          <a:bodyPr anchor="b"/>
          <a:lstStyle/>
          <a:p>
            <a:pPr algn="l"/>
            <a:r>
              <a:rPr lang="zh-CN" altLang="en-US" sz="3200" b="1">
                <a:solidFill>
                  <a:srgbClr val="800000"/>
                </a:solidFill>
              </a:rPr>
              <a:t>多级页表结构的本质</a:t>
            </a:r>
          </a:p>
        </p:txBody>
      </p:sp>
      <p:sp>
        <p:nvSpPr>
          <p:cNvPr id="59395" name="文本占位符 54274"/>
          <p:cNvSpPr>
            <a:spLocks noGrp="1" noChangeArrowheads="1"/>
          </p:cNvSpPr>
          <p:nvPr>
            <p:ph type="body" idx="4294967295"/>
          </p:nvPr>
        </p:nvSpPr>
        <p:spPr>
          <a:xfrm>
            <a:off x="323850" y="1773238"/>
            <a:ext cx="8153400" cy="4032026"/>
          </a:xfrm>
        </p:spPr>
        <p:txBody>
          <a:bodyPr/>
          <a:lstStyle/>
          <a:p>
            <a:r>
              <a:rPr lang="zh-CN" altLang="en-US" sz="2800" b="1" dirty="0"/>
              <a:t>多级不连续导致多级索引。</a:t>
            </a:r>
            <a:r>
              <a:rPr lang="zh-CN" altLang="en-US" sz="2800" b="1" dirty="0">
                <a:solidFill>
                  <a:srgbClr val="800000"/>
                </a:solidFill>
              </a:rPr>
              <a:t>页目录项是页表页的索引，而页表页项是进程程序的页面索引。</a:t>
            </a:r>
          </a:p>
          <a:p>
            <a:endParaRPr lang="zh-CN" altLang="en-US" sz="2800" b="1" dirty="0"/>
          </a:p>
          <a:p>
            <a:r>
              <a:rPr lang="zh-CN" altLang="en-US" sz="2800" b="1" dirty="0"/>
              <a:t>以二级页表为例，用户程序的页面不连续存放，要有页面地址索引，该索引是进程页表；进程页表又是不连续存放的多个页表页，故页表页也要页表页地址索引，该索引就是页目录。</a:t>
            </a:r>
          </a:p>
          <a:p>
            <a:endParaRPr lang="en-US" altLang="zh-CN" b="1" dirty="0">
              <a:solidFill>
                <a:srgbClr val="800000"/>
              </a:solidFill>
            </a:endParaRPr>
          </a:p>
        </p:txBody>
      </p:sp>
      <p:sp>
        <p:nvSpPr>
          <p:cNvPr id="59396"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B234EEF8-BBF0-4959-AFDD-1103A4404C8E}" type="slidenum">
              <a:rPr lang="zh-TW" altLang="en-US" sz="1400">
                <a:solidFill>
                  <a:schemeClr val="bg2"/>
                </a:solidFill>
                <a:ea typeface="PMingLiU" pitchFamily="18" charset="-120"/>
              </a:rPr>
              <a:pPr algn="r" eaLnBrk="0" hangingPunct="0">
                <a:spcBef>
                  <a:spcPct val="50000"/>
                </a:spcBef>
                <a:buClr>
                  <a:srgbClr val="000000"/>
                </a:buClr>
              </a:pPr>
              <a:t>59</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ox(in)">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ox(in)">
                                      <p:cBhvr>
                                        <p:cTn id="12" dur="500"/>
                                        <p:tgtEl>
                                          <p:spTgt spid="59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标题 14337"/>
          <p:cNvSpPr>
            <a:spLocks noGrp="1" noChangeArrowheads="1"/>
          </p:cNvSpPr>
          <p:nvPr>
            <p:ph type="title" idx="4294967295"/>
          </p:nvPr>
        </p:nvSpPr>
        <p:spPr>
          <a:xfrm>
            <a:off x="539552" y="1052736"/>
            <a:ext cx="7796213" cy="1047750"/>
          </a:xfrm>
        </p:spPr>
        <p:txBody>
          <a:bodyPr anchor="b">
            <a:normAutofit fontScale="90000"/>
          </a:bodyPr>
          <a:lstStyle/>
          <a:p>
            <a:pPr algn="l"/>
            <a:r>
              <a:rPr lang="zh-CN" altLang="en-US" sz="3200" b="1" dirty="0">
                <a:solidFill>
                  <a:srgbClr val="0000FF"/>
                </a:solidFill>
              </a:rPr>
              <a:t>你知道哪些存储器品牌？</a:t>
            </a:r>
            <a:br>
              <a:rPr lang="en-US" altLang="zh-CN" sz="3200" b="1" dirty="0">
                <a:solidFill>
                  <a:srgbClr val="0000FF"/>
                </a:solidFill>
              </a:rPr>
            </a:br>
            <a:r>
              <a:rPr lang="zh-CN" altLang="en-US" sz="3200" b="1" dirty="0"/>
              <a:t>列举一些国产存储器品牌</a:t>
            </a:r>
          </a:p>
        </p:txBody>
      </p:sp>
      <p:sp>
        <p:nvSpPr>
          <p:cNvPr id="7184"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9507994A-4E50-4045-BE28-4D72FAA6D90C}" type="slidenum">
              <a:rPr lang="zh-TW" altLang="en-US" sz="1400">
                <a:solidFill>
                  <a:schemeClr val="bg2"/>
                </a:solidFill>
                <a:ea typeface="PMingLiU" pitchFamily="18" charset="-120"/>
              </a:rPr>
              <a:pPr algn="r" eaLnBrk="0" hangingPunct="0">
                <a:spcBef>
                  <a:spcPct val="50000"/>
                </a:spcBef>
                <a:buClr>
                  <a:srgbClr val="000000"/>
                </a:buClr>
              </a:pPr>
              <a:t>6</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pic>
        <p:nvPicPr>
          <p:cNvPr id="4" name="图片 3">
            <a:extLst>
              <a:ext uri="{FF2B5EF4-FFF2-40B4-BE49-F238E27FC236}">
                <a16:creationId xmlns:a16="http://schemas.microsoft.com/office/drawing/2014/main" id="{828C4789-678E-61C5-9B47-564855F4B2CC}"/>
              </a:ext>
            </a:extLst>
          </p:cNvPr>
          <p:cNvPicPr>
            <a:picLocks noChangeAspect="1"/>
          </p:cNvPicPr>
          <p:nvPr/>
        </p:nvPicPr>
        <p:blipFill>
          <a:blip r:embed="rId3"/>
          <a:stretch>
            <a:fillRect/>
          </a:stretch>
        </p:blipFill>
        <p:spPr>
          <a:xfrm>
            <a:off x="619707" y="2183920"/>
            <a:ext cx="3817951" cy="4046571"/>
          </a:xfrm>
          <a:prstGeom prst="rect">
            <a:avLst/>
          </a:prstGeom>
        </p:spPr>
      </p:pic>
      <p:sp>
        <p:nvSpPr>
          <p:cNvPr id="6" name="文本框 5">
            <a:extLst>
              <a:ext uri="{FF2B5EF4-FFF2-40B4-BE49-F238E27FC236}">
                <a16:creationId xmlns:a16="http://schemas.microsoft.com/office/drawing/2014/main" id="{712A28AB-FB8C-9F65-2D39-933B32978D3F}"/>
              </a:ext>
            </a:extLst>
          </p:cNvPr>
          <p:cNvSpPr txBox="1"/>
          <p:nvPr/>
        </p:nvSpPr>
        <p:spPr>
          <a:xfrm>
            <a:off x="4445000" y="2160491"/>
            <a:ext cx="4572000" cy="4093428"/>
          </a:xfrm>
          <a:prstGeom prst="rect">
            <a:avLst/>
          </a:prstGeom>
          <a:noFill/>
        </p:spPr>
        <p:txBody>
          <a:bodyPr wrap="square">
            <a:spAutoFit/>
          </a:bodyPr>
          <a:lstStyle/>
          <a:p>
            <a:r>
              <a:rPr lang="zh-CN" altLang="en-US" sz="2000" b="1" i="0" dirty="0">
                <a:effectLst/>
                <a:latin typeface="arial" panose="020B0604020202020204" pitchFamily="34" charset="0"/>
              </a:rPr>
              <a:t>我国是世界最大的存储市场，国产存储品牌的市占率却非常低。在最近这几年中国国产存储产业的发展得到了重视，开始全面奋起直追。</a:t>
            </a:r>
            <a:endParaRPr lang="en-US" altLang="zh-CN" sz="2000" b="1" i="0" dirty="0">
              <a:effectLst/>
              <a:latin typeface="arial" panose="020B0604020202020204" pitchFamily="34" charset="0"/>
            </a:endParaRPr>
          </a:p>
          <a:p>
            <a:r>
              <a:rPr lang="zh-CN" altLang="en-US" sz="2000" b="1" i="0" dirty="0">
                <a:effectLst/>
                <a:latin typeface="arial" panose="020B0604020202020204" pitchFamily="34" charset="0"/>
              </a:rPr>
              <a:t>在国产存储领域，以光威为首的国产存储正在越做越好。</a:t>
            </a:r>
            <a:endParaRPr lang="en-US" altLang="zh-CN" sz="2000" b="1" i="0" dirty="0">
              <a:effectLst/>
              <a:latin typeface="arial" panose="020B0604020202020204" pitchFamily="34" charset="0"/>
            </a:endParaRPr>
          </a:p>
          <a:p>
            <a:r>
              <a:rPr lang="zh-CN" altLang="en-US" sz="2000" b="1" i="0" dirty="0">
                <a:effectLst/>
                <a:latin typeface="arial" panose="020B0604020202020204" pitchFamily="34" charset="0"/>
              </a:rPr>
              <a:t>国产存储的发展离不开每一个消费者，支持国产从我做起，把外国货的标签去掉，按照自己的需要进行选择，不要用国产品牌质量差款式差的标签来给自己不做选择的行为做借口。</a:t>
            </a:r>
            <a:endParaRPr lang="en-US" altLang="zh-CN" sz="2000" b="1" i="0" dirty="0">
              <a:effectLst/>
              <a:latin typeface="arial" panose="020B0604020202020204" pitchFamily="34" charset="0"/>
            </a:endParaRPr>
          </a:p>
          <a:p>
            <a:r>
              <a:rPr lang="zh-CN" altLang="en-US" sz="2000" b="1" i="0" dirty="0">
                <a:solidFill>
                  <a:srgbClr val="FF0000"/>
                </a:solidFill>
                <a:effectLst/>
                <a:latin typeface="arial" panose="020B0604020202020204" pitchFamily="34" charset="0"/>
              </a:rPr>
              <a:t>让我们共同努力，早日迎来中国存储“芯”时代！</a:t>
            </a:r>
            <a:endParaRPr lang="zh-CN" altLang="en-US" sz="2000" b="1" dirty="0">
              <a:solidFill>
                <a:srgbClr val="FF0000"/>
              </a:solidFill>
            </a:endParaRPr>
          </a:p>
        </p:txBody>
      </p:sp>
    </p:spTree>
    <p:extLst>
      <p:ext uri="{BB962C8B-B14F-4D97-AF65-F5344CB8AC3E}">
        <p14:creationId xmlns:p14="http://schemas.microsoft.com/office/powerpoint/2010/main" val="997899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0"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BB55D9E2-5CF1-497D-8076-D6D2DF15BA19}" type="slidenum">
              <a:rPr lang="zh-TW" altLang="en-US" sz="1400">
                <a:solidFill>
                  <a:schemeClr val="bg2"/>
                </a:solidFill>
                <a:ea typeface="PMingLiU" pitchFamily="18" charset="-120"/>
              </a:rPr>
              <a:pPr algn="r" eaLnBrk="0" hangingPunct="0">
                <a:spcBef>
                  <a:spcPct val="50000"/>
                </a:spcBef>
                <a:buClr>
                  <a:srgbClr val="000000"/>
                </a:buClr>
              </a:pPr>
              <a:t>60</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pic>
        <p:nvPicPr>
          <p:cNvPr id="5" name="图片 4">
            <a:extLst>
              <a:ext uri="{FF2B5EF4-FFF2-40B4-BE49-F238E27FC236}">
                <a16:creationId xmlns:a16="http://schemas.microsoft.com/office/drawing/2014/main" id="{91ED3DE7-58EC-C5E2-D943-B13D6D696E5E}"/>
              </a:ext>
            </a:extLst>
          </p:cNvPr>
          <p:cNvPicPr>
            <a:picLocks noChangeAspect="1"/>
          </p:cNvPicPr>
          <p:nvPr/>
        </p:nvPicPr>
        <p:blipFill>
          <a:blip r:embed="rId3"/>
          <a:stretch>
            <a:fillRect/>
          </a:stretch>
        </p:blipFill>
        <p:spPr>
          <a:xfrm>
            <a:off x="301005" y="1010977"/>
            <a:ext cx="8447459" cy="3183965"/>
          </a:xfrm>
          <a:prstGeom prst="rect">
            <a:avLst/>
          </a:prstGeom>
        </p:spPr>
      </p:pic>
      <p:sp>
        <p:nvSpPr>
          <p:cNvPr id="6" name="文本占位符 50178">
            <a:extLst>
              <a:ext uri="{FF2B5EF4-FFF2-40B4-BE49-F238E27FC236}">
                <a16:creationId xmlns:a16="http://schemas.microsoft.com/office/drawing/2014/main" id="{E29C62DD-51F6-E370-0382-75402EC2AB0B}"/>
              </a:ext>
            </a:extLst>
          </p:cNvPr>
          <p:cNvSpPr txBox="1">
            <a:spLocks noChangeArrowheads="1"/>
          </p:cNvSpPr>
          <p:nvPr/>
        </p:nvSpPr>
        <p:spPr>
          <a:xfrm>
            <a:off x="0" y="4293096"/>
            <a:ext cx="8893175" cy="22601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zh-CN" altLang="en-US" sz="2800" b="1" dirty="0">
                <a:solidFill>
                  <a:srgbClr val="FF0000"/>
                </a:solidFill>
              </a:rPr>
              <a:t>采用二级页表的地址字结构如何？</a:t>
            </a:r>
            <a:endParaRPr lang="en-US" altLang="zh-CN" sz="2800" b="1" dirty="0">
              <a:solidFill>
                <a:srgbClr val="800000"/>
              </a:solidFill>
            </a:endParaRPr>
          </a:p>
        </p:txBody>
      </p:sp>
      <p:pic>
        <p:nvPicPr>
          <p:cNvPr id="8" name="图片 7">
            <a:extLst>
              <a:ext uri="{FF2B5EF4-FFF2-40B4-BE49-F238E27FC236}">
                <a16:creationId xmlns:a16="http://schemas.microsoft.com/office/drawing/2014/main" id="{7EDFC966-50F9-B4AA-91F7-D6CBD4252C49}"/>
              </a:ext>
            </a:extLst>
          </p:cNvPr>
          <p:cNvPicPr>
            <a:picLocks noChangeAspect="1"/>
          </p:cNvPicPr>
          <p:nvPr/>
        </p:nvPicPr>
        <p:blipFill>
          <a:blip r:embed="rId4"/>
          <a:stretch>
            <a:fillRect/>
          </a:stretch>
        </p:blipFill>
        <p:spPr>
          <a:xfrm>
            <a:off x="2339752" y="4886488"/>
            <a:ext cx="3672408" cy="1115055"/>
          </a:xfrm>
          <a:prstGeom prst="rect">
            <a:avLst/>
          </a:prstGeom>
        </p:spPr>
      </p:pic>
    </p:spTree>
    <p:extLst>
      <p:ext uri="{BB962C8B-B14F-4D97-AF65-F5344CB8AC3E}">
        <p14:creationId xmlns:p14="http://schemas.microsoft.com/office/powerpoint/2010/main" val="298264836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文本框 51203"/>
          <p:cNvSpPr txBox="1">
            <a:spLocks noChangeArrowheads="1"/>
          </p:cNvSpPr>
          <p:nvPr/>
        </p:nvSpPr>
        <p:spPr bwMode="auto">
          <a:xfrm>
            <a:off x="2814638" y="5461000"/>
            <a:ext cx="2273300" cy="406400"/>
          </a:xfrm>
          <a:prstGeom prst="rect">
            <a:avLst/>
          </a:prstGeom>
          <a:noFill/>
          <a:ln w="19050">
            <a:noFill/>
            <a:miter lim="800000"/>
            <a:headEnd/>
            <a:tailEnd/>
          </a:ln>
        </p:spPr>
        <p:txBody>
          <a:bodyPr lIns="0" tIns="0" rIns="0" bIns="0"/>
          <a:lstStyle/>
          <a:p>
            <a:pPr algn="just" eaLnBrk="0" hangingPunct="0">
              <a:buClr>
                <a:srgbClr val="000000"/>
              </a:buClr>
            </a:pPr>
            <a:endParaRPr lang="zh-CN" altLang="zh-CN" sz="900">
              <a:latin typeface="宋体" pitchFamily="2" charset="-122"/>
            </a:endParaRPr>
          </a:p>
        </p:txBody>
      </p:sp>
      <p:sp>
        <p:nvSpPr>
          <p:cNvPr id="56324" name="文本框 51205"/>
          <p:cNvSpPr txBox="1">
            <a:spLocks noChangeArrowheads="1"/>
          </p:cNvSpPr>
          <p:nvPr/>
        </p:nvSpPr>
        <p:spPr bwMode="auto">
          <a:xfrm>
            <a:off x="3271838" y="3071813"/>
            <a:ext cx="687387" cy="2366962"/>
          </a:xfrm>
          <a:prstGeom prst="rect">
            <a:avLst/>
          </a:prstGeom>
          <a:solidFill>
            <a:srgbClr val="CCFFCC"/>
          </a:solidFill>
          <a:ln w="19050">
            <a:solidFill>
              <a:srgbClr val="000000"/>
            </a:solidFill>
            <a:miter lim="800000"/>
            <a:headEnd/>
            <a:tailEnd/>
          </a:ln>
        </p:spPr>
        <p:txBody>
          <a:bodyPr lIns="0" tIns="0" rIns="0" bIns="0"/>
          <a:lstStyle/>
          <a:p>
            <a:pPr algn="just" eaLnBrk="0" hangingPunct="0">
              <a:buClr>
                <a:srgbClr val="000000"/>
              </a:buClr>
            </a:pPr>
            <a:endParaRPr lang="zh-CN" altLang="zh-CN" b="1">
              <a:latin typeface="黑体" pitchFamily="49" charset="-122"/>
              <a:ea typeface="黑体" pitchFamily="49" charset="-122"/>
            </a:endParaRPr>
          </a:p>
        </p:txBody>
      </p:sp>
      <p:sp>
        <p:nvSpPr>
          <p:cNvPr id="56325" name="文本框 51206"/>
          <p:cNvSpPr txBox="1">
            <a:spLocks noChangeArrowheads="1"/>
          </p:cNvSpPr>
          <p:nvPr/>
        </p:nvSpPr>
        <p:spPr bwMode="auto">
          <a:xfrm>
            <a:off x="6475413" y="3959225"/>
            <a:ext cx="2058987" cy="592138"/>
          </a:xfrm>
          <a:prstGeom prst="rect">
            <a:avLst/>
          </a:prstGeom>
          <a:solidFill>
            <a:srgbClr val="CCFFCC"/>
          </a:solidFill>
          <a:ln w="19050">
            <a:solidFill>
              <a:srgbClr val="000000"/>
            </a:solidFill>
            <a:miter lim="800000"/>
            <a:headEnd/>
            <a:tailEnd/>
          </a:ln>
        </p:spPr>
        <p:txBody>
          <a:bodyPr lIns="0" tIns="0" rIns="0" bIns="0"/>
          <a:lstStyle/>
          <a:p>
            <a:pPr algn="just" eaLnBrk="0" hangingPunct="0">
              <a:buClr>
                <a:srgbClr val="000000"/>
              </a:buClr>
            </a:pPr>
            <a:r>
              <a:rPr lang="en-US" altLang="zh-CN" b="1">
                <a:latin typeface="黑体" pitchFamily="49" charset="-122"/>
                <a:ea typeface="黑体" pitchFamily="49" charset="-122"/>
              </a:rPr>
              <a:t>  </a:t>
            </a:r>
            <a:r>
              <a:rPr lang="zh-CN" altLang="en-US" b="1">
                <a:latin typeface="黑体" pitchFamily="49" charset="-122"/>
                <a:ea typeface="黑体" pitchFamily="49" charset="-122"/>
              </a:rPr>
              <a:t>页框号 页内位移</a:t>
            </a:r>
          </a:p>
        </p:txBody>
      </p:sp>
      <p:sp>
        <p:nvSpPr>
          <p:cNvPr id="56326" name="文本框 51207"/>
          <p:cNvSpPr txBox="1">
            <a:spLocks noChangeArrowheads="1"/>
          </p:cNvSpPr>
          <p:nvPr/>
        </p:nvSpPr>
        <p:spPr bwMode="auto">
          <a:xfrm>
            <a:off x="2357438" y="1295400"/>
            <a:ext cx="4346575" cy="592138"/>
          </a:xfrm>
          <a:prstGeom prst="rect">
            <a:avLst/>
          </a:prstGeom>
          <a:solidFill>
            <a:srgbClr val="CCFFCC"/>
          </a:solidFill>
          <a:ln w="19050">
            <a:solidFill>
              <a:srgbClr val="000000"/>
            </a:solidFill>
            <a:miter lim="800000"/>
            <a:headEnd/>
            <a:tailEnd/>
          </a:ln>
        </p:spPr>
        <p:txBody>
          <a:bodyPr lIns="0" tIns="0" rIns="0" bIns="0"/>
          <a:lstStyle/>
          <a:p>
            <a:pPr algn="just" eaLnBrk="0" hangingPunct="0">
              <a:buClr>
                <a:srgbClr val="000000"/>
              </a:buClr>
            </a:pPr>
            <a:r>
              <a:rPr lang="en-US" altLang="zh-CN" b="1">
                <a:latin typeface="黑体" pitchFamily="49" charset="-122"/>
                <a:ea typeface="黑体" pitchFamily="49" charset="-122"/>
              </a:rPr>
              <a:t> </a:t>
            </a:r>
            <a:r>
              <a:rPr lang="zh-CN" altLang="en-US" b="1">
                <a:latin typeface="黑体" pitchFamily="49" charset="-122"/>
                <a:ea typeface="黑体" pitchFamily="49" charset="-122"/>
              </a:rPr>
              <a:t>页目录位移  页表页位移    页内位移</a:t>
            </a:r>
          </a:p>
        </p:txBody>
      </p:sp>
      <p:sp>
        <p:nvSpPr>
          <p:cNvPr id="56327" name="文本框 51208"/>
          <p:cNvSpPr txBox="1">
            <a:spLocks noChangeArrowheads="1"/>
          </p:cNvSpPr>
          <p:nvPr/>
        </p:nvSpPr>
        <p:spPr bwMode="auto">
          <a:xfrm>
            <a:off x="5102225" y="3071813"/>
            <a:ext cx="687388" cy="2366962"/>
          </a:xfrm>
          <a:prstGeom prst="rect">
            <a:avLst/>
          </a:prstGeom>
          <a:solidFill>
            <a:srgbClr val="CCFFCC"/>
          </a:solidFill>
          <a:ln w="19050">
            <a:solidFill>
              <a:srgbClr val="000000"/>
            </a:solidFill>
            <a:miter lim="800000"/>
            <a:headEnd/>
            <a:tailEnd/>
          </a:ln>
        </p:spPr>
        <p:txBody>
          <a:bodyPr lIns="0" tIns="0" rIns="0" bIns="0"/>
          <a:lstStyle/>
          <a:p>
            <a:pPr algn="just" eaLnBrk="0" hangingPunct="0">
              <a:buClr>
                <a:srgbClr val="000000"/>
              </a:buClr>
            </a:pPr>
            <a:endParaRPr lang="zh-CN" altLang="zh-CN" b="1">
              <a:latin typeface="黑体" pitchFamily="49" charset="-122"/>
              <a:ea typeface="黑体" pitchFamily="49" charset="-122"/>
            </a:endParaRPr>
          </a:p>
        </p:txBody>
      </p:sp>
      <p:sp>
        <p:nvSpPr>
          <p:cNvPr id="56328" name="直接连接符 51209"/>
          <p:cNvSpPr>
            <a:spLocks noChangeShapeType="1"/>
          </p:cNvSpPr>
          <p:nvPr/>
        </p:nvSpPr>
        <p:spPr bwMode="auto">
          <a:xfrm>
            <a:off x="3810000" y="1295400"/>
            <a:ext cx="0" cy="592138"/>
          </a:xfrm>
          <a:prstGeom prst="line">
            <a:avLst/>
          </a:prstGeom>
          <a:noFill/>
          <a:ln w="19050">
            <a:solidFill>
              <a:srgbClr val="000000"/>
            </a:solidFill>
            <a:round/>
            <a:headEnd/>
            <a:tailEnd/>
          </a:ln>
        </p:spPr>
        <p:txBody>
          <a:bodyPr/>
          <a:lstStyle/>
          <a:p>
            <a:endParaRPr lang="zh-CN" altLang="en-US"/>
          </a:p>
        </p:txBody>
      </p:sp>
      <p:sp>
        <p:nvSpPr>
          <p:cNvPr id="56329" name="直接连接符 51210"/>
          <p:cNvSpPr>
            <a:spLocks noChangeShapeType="1"/>
          </p:cNvSpPr>
          <p:nvPr/>
        </p:nvSpPr>
        <p:spPr bwMode="auto">
          <a:xfrm>
            <a:off x="5257800" y="1295400"/>
            <a:ext cx="0" cy="592138"/>
          </a:xfrm>
          <a:prstGeom prst="line">
            <a:avLst/>
          </a:prstGeom>
          <a:noFill/>
          <a:ln w="19050">
            <a:solidFill>
              <a:srgbClr val="000000"/>
            </a:solidFill>
            <a:round/>
            <a:headEnd/>
            <a:tailEnd/>
          </a:ln>
        </p:spPr>
        <p:txBody>
          <a:bodyPr/>
          <a:lstStyle/>
          <a:p>
            <a:endParaRPr lang="zh-CN" altLang="en-US"/>
          </a:p>
        </p:txBody>
      </p:sp>
      <p:sp>
        <p:nvSpPr>
          <p:cNvPr id="56330" name="直接连接符 51211"/>
          <p:cNvSpPr>
            <a:spLocks noChangeShapeType="1"/>
          </p:cNvSpPr>
          <p:nvPr/>
        </p:nvSpPr>
        <p:spPr bwMode="auto">
          <a:xfrm>
            <a:off x="7467600" y="3962400"/>
            <a:ext cx="0" cy="592138"/>
          </a:xfrm>
          <a:prstGeom prst="line">
            <a:avLst/>
          </a:prstGeom>
          <a:noFill/>
          <a:ln w="19050">
            <a:solidFill>
              <a:srgbClr val="000000"/>
            </a:solidFill>
            <a:round/>
            <a:headEnd/>
            <a:tailEnd/>
          </a:ln>
        </p:spPr>
        <p:txBody>
          <a:bodyPr/>
          <a:lstStyle/>
          <a:p>
            <a:endParaRPr lang="zh-CN" altLang="en-US"/>
          </a:p>
        </p:txBody>
      </p:sp>
      <p:sp>
        <p:nvSpPr>
          <p:cNvPr id="56331" name="直接连接符 51212"/>
          <p:cNvSpPr>
            <a:spLocks noChangeShapeType="1"/>
          </p:cNvSpPr>
          <p:nvPr/>
        </p:nvSpPr>
        <p:spPr bwMode="auto">
          <a:xfrm>
            <a:off x="3043238" y="4254500"/>
            <a:ext cx="228600" cy="0"/>
          </a:xfrm>
          <a:prstGeom prst="line">
            <a:avLst/>
          </a:prstGeom>
          <a:noFill/>
          <a:ln w="19050">
            <a:solidFill>
              <a:srgbClr val="000000"/>
            </a:solidFill>
            <a:round/>
            <a:headEnd/>
            <a:tailEnd/>
          </a:ln>
        </p:spPr>
        <p:txBody>
          <a:bodyPr/>
          <a:lstStyle/>
          <a:p>
            <a:endParaRPr lang="zh-CN" altLang="en-US"/>
          </a:p>
        </p:txBody>
      </p:sp>
      <p:sp>
        <p:nvSpPr>
          <p:cNvPr id="56332" name="直接连接符 51213"/>
          <p:cNvSpPr>
            <a:spLocks noChangeShapeType="1"/>
          </p:cNvSpPr>
          <p:nvPr/>
        </p:nvSpPr>
        <p:spPr bwMode="auto">
          <a:xfrm>
            <a:off x="3959225" y="4254500"/>
            <a:ext cx="228600" cy="0"/>
          </a:xfrm>
          <a:prstGeom prst="line">
            <a:avLst/>
          </a:prstGeom>
          <a:noFill/>
          <a:ln w="19050">
            <a:solidFill>
              <a:srgbClr val="000000"/>
            </a:solidFill>
            <a:round/>
            <a:headEnd/>
            <a:tailEnd/>
          </a:ln>
        </p:spPr>
        <p:txBody>
          <a:bodyPr/>
          <a:lstStyle/>
          <a:p>
            <a:endParaRPr lang="zh-CN" altLang="en-US"/>
          </a:p>
        </p:txBody>
      </p:sp>
      <p:sp>
        <p:nvSpPr>
          <p:cNvPr id="56333" name="直接连接符 51214"/>
          <p:cNvSpPr>
            <a:spLocks noChangeShapeType="1"/>
          </p:cNvSpPr>
          <p:nvPr/>
        </p:nvSpPr>
        <p:spPr bwMode="auto">
          <a:xfrm>
            <a:off x="4645025" y="4254500"/>
            <a:ext cx="457200" cy="0"/>
          </a:xfrm>
          <a:prstGeom prst="line">
            <a:avLst/>
          </a:prstGeom>
          <a:noFill/>
          <a:ln w="19050">
            <a:solidFill>
              <a:srgbClr val="000000"/>
            </a:solidFill>
            <a:round/>
            <a:headEnd/>
            <a:tailEnd/>
          </a:ln>
        </p:spPr>
        <p:txBody>
          <a:bodyPr/>
          <a:lstStyle/>
          <a:p>
            <a:endParaRPr lang="zh-CN" altLang="en-US"/>
          </a:p>
        </p:txBody>
      </p:sp>
      <p:sp>
        <p:nvSpPr>
          <p:cNvPr id="56334" name="直接连接符 51215"/>
          <p:cNvSpPr>
            <a:spLocks noChangeShapeType="1"/>
          </p:cNvSpPr>
          <p:nvPr/>
        </p:nvSpPr>
        <p:spPr bwMode="auto">
          <a:xfrm>
            <a:off x="5789613" y="4254500"/>
            <a:ext cx="685800" cy="0"/>
          </a:xfrm>
          <a:prstGeom prst="line">
            <a:avLst/>
          </a:prstGeom>
          <a:noFill/>
          <a:ln w="19050">
            <a:solidFill>
              <a:srgbClr val="000000"/>
            </a:solidFill>
            <a:round/>
            <a:headEnd/>
            <a:tailEnd type="triangle" w="med" len="med"/>
          </a:ln>
        </p:spPr>
        <p:txBody>
          <a:bodyPr/>
          <a:lstStyle/>
          <a:p>
            <a:endParaRPr lang="zh-CN" altLang="en-US"/>
          </a:p>
        </p:txBody>
      </p:sp>
      <p:sp>
        <p:nvSpPr>
          <p:cNvPr id="56335" name="直接连接符 51216"/>
          <p:cNvSpPr>
            <a:spLocks noChangeShapeType="1"/>
          </p:cNvSpPr>
          <p:nvPr/>
        </p:nvSpPr>
        <p:spPr bwMode="auto">
          <a:xfrm>
            <a:off x="2814638" y="1887538"/>
            <a:ext cx="0" cy="2071687"/>
          </a:xfrm>
          <a:prstGeom prst="line">
            <a:avLst/>
          </a:prstGeom>
          <a:noFill/>
          <a:ln w="19050">
            <a:solidFill>
              <a:srgbClr val="000000"/>
            </a:solidFill>
            <a:round/>
            <a:headEnd/>
            <a:tailEnd type="triangle" w="med" len="med"/>
          </a:ln>
        </p:spPr>
        <p:txBody>
          <a:bodyPr/>
          <a:lstStyle/>
          <a:p>
            <a:endParaRPr lang="zh-CN" altLang="en-US"/>
          </a:p>
        </p:txBody>
      </p:sp>
      <p:sp>
        <p:nvSpPr>
          <p:cNvPr id="56336" name="直接连接符 51217"/>
          <p:cNvSpPr>
            <a:spLocks noChangeShapeType="1"/>
          </p:cNvSpPr>
          <p:nvPr/>
        </p:nvSpPr>
        <p:spPr bwMode="auto">
          <a:xfrm>
            <a:off x="4416425" y="1887538"/>
            <a:ext cx="0" cy="2071687"/>
          </a:xfrm>
          <a:prstGeom prst="line">
            <a:avLst/>
          </a:prstGeom>
          <a:noFill/>
          <a:ln w="19050">
            <a:solidFill>
              <a:srgbClr val="000000"/>
            </a:solidFill>
            <a:round/>
            <a:headEnd/>
            <a:tailEnd type="triangle" w="med" len="med"/>
          </a:ln>
        </p:spPr>
        <p:txBody>
          <a:bodyPr/>
          <a:lstStyle/>
          <a:p>
            <a:endParaRPr lang="zh-CN" altLang="en-US"/>
          </a:p>
        </p:txBody>
      </p:sp>
      <p:sp>
        <p:nvSpPr>
          <p:cNvPr id="56337" name="文本框 51218"/>
          <p:cNvSpPr txBox="1">
            <a:spLocks noChangeArrowheads="1"/>
          </p:cNvSpPr>
          <p:nvPr/>
        </p:nvSpPr>
        <p:spPr bwMode="auto">
          <a:xfrm>
            <a:off x="5330825" y="3959225"/>
            <a:ext cx="228600" cy="592138"/>
          </a:xfrm>
          <a:prstGeom prst="rect">
            <a:avLst/>
          </a:prstGeom>
          <a:solidFill>
            <a:srgbClr val="CCFFCC"/>
          </a:solidFill>
          <a:ln w="19050">
            <a:noFill/>
            <a:miter lim="800000"/>
            <a:headEnd/>
            <a:tailEnd/>
          </a:ln>
        </p:spPr>
        <p:txBody>
          <a:bodyPr lIns="0" tIns="0" rIns="0" bIns="0"/>
          <a:lstStyle/>
          <a:p>
            <a:pPr algn="just" eaLnBrk="0" hangingPunct="0">
              <a:buClr>
                <a:srgbClr val="000000"/>
              </a:buClr>
            </a:pPr>
            <a:r>
              <a:rPr lang="en-US" altLang="zh-CN" b="1">
                <a:latin typeface="黑体" pitchFamily="49" charset="-122"/>
                <a:ea typeface="黑体" pitchFamily="49" charset="-122"/>
              </a:rPr>
              <a:t>B</a:t>
            </a:r>
          </a:p>
        </p:txBody>
      </p:sp>
      <p:sp>
        <p:nvSpPr>
          <p:cNvPr id="56338" name="直接连接符 51219"/>
          <p:cNvSpPr>
            <a:spLocks noChangeShapeType="1"/>
          </p:cNvSpPr>
          <p:nvPr/>
        </p:nvSpPr>
        <p:spPr bwMode="auto">
          <a:xfrm>
            <a:off x="5102225" y="3959225"/>
            <a:ext cx="687388" cy="0"/>
          </a:xfrm>
          <a:prstGeom prst="line">
            <a:avLst/>
          </a:prstGeom>
          <a:noFill/>
          <a:ln w="19050">
            <a:solidFill>
              <a:srgbClr val="000000"/>
            </a:solidFill>
            <a:round/>
            <a:headEnd/>
            <a:tailEnd/>
          </a:ln>
        </p:spPr>
        <p:txBody>
          <a:bodyPr/>
          <a:lstStyle/>
          <a:p>
            <a:endParaRPr lang="zh-CN" altLang="en-US"/>
          </a:p>
        </p:txBody>
      </p:sp>
      <p:sp>
        <p:nvSpPr>
          <p:cNvPr id="56339" name="直接连接符 51220"/>
          <p:cNvSpPr>
            <a:spLocks noChangeShapeType="1"/>
          </p:cNvSpPr>
          <p:nvPr/>
        </p:nvSpPr>
        <p:spPr bwMode="auto">
          <a:xfrm>
            <a:off x="5102225" y="4551363"/>
            <a:ext cx="687388" cy="0"/>
          </a:xfrm>
          <a:prstGeom prst="line">
            <a:avLst/>
          </a:prstGeom>
          <a:noFill/>
          <a:ln w="19050">
            <a:solidFill>
              <a:srgbClr val="000000"/>
            </a:solidFill>
            <a:round/>
            <a:headEnd/>
            <a:tailEnd/>
          </a:ln>
        </p:spPr>
        <p:txBody>
          <a:bodyPr/>
          <a:lstStyle/>
          <a:p>
            <a:endParaRPr lang="zh-CN" altLang="en-US"/>
          </a:p>
        </p:txBody>
      </p:sp>
      <p:sp>
        <p:nvSpPr>
          <p:cNvPr id="56340" name="文本框 51221"/>
          <p:cNvSpPr txBox="1">
            <a:spLocks noChangeArrowheads="1"/>
          </p:cNvSpPr>
          <p:nvPr/>
        </p:nvSpPr>
        <p:spPr bwMode="auto">
          <a:xfrm>
            <a:off x="3500438" y="3959225"/>
            <a:ext cx="230187" cy="592138"/>
          </a:xfrm>
          <a:prstGeom prst="rect">
            <a:avLst/>
          </a:prstGeom>
          <a:solidFill>
            <a:srgbClr val="CCFFCC"/>
          </a:solidFill>
          <a:ln w="19050">
            <a:noFill/>
            <a:miter lim="800000"/>
            <a:headEnd/>
            <a:tailEnd/>
          </a:ln>
        </p:spPr>
        <p:txBody>
          <a:bodyPr lIns="0" tIns="0" rIns="0" bIns="0"/>
          <a:lstStyle/>
          <a:p>
            <a:pPr algn="just" eaLnBrk="0" hangingPunct="0">
              <a:buClr>
                <a:srgbClr val="000000"/>
              </a:buClr>
            </a:pPr>
            <a:r>
              <a:rPr lang="en-US" altLang="zh-CN" b="1">
                <a:latin typeface="黑体" pitchFamily="49" charset="-122"/>
                <a:ea typeface="黑体" pitchFamily="49" charset="-122"/>
              </a:rPr>
              <a:t>F</a:t>
            </a:r>
          </a:p>
        </p:txBody>
      </p:sp>
      <p:sp>
        <p:nvSpPr>
          <p:cNvPr id="56341" name="直接连接符 51222"/>
          <p:cNvSpPr>
            <a:spLocks noChangeShapeType="1"/>
          </p:cNvSpPr>
          <p:nvPr/>
        </p:nvSpPr>
        <p:spPr bwMode="auto">
          <a:xfrm>
            <a:off x="3271838" y="3959225"/>
            <a:ext cx="687387" cy="0"/>
          </a:xfrm>
          <a:prstGeom prst="line">
            <a:avLst/>
          </a:prstGeom>
          <a:noFill/>
          <a:ln w="19050">
            <a:solidFill>
              <a:srgbClr val="000000"/>
            </a:solidFill>
            <a:round/>
            <a:headEnd/>
            <a:tailEnd/>
          </a:ln>
        </p:spPr>
        <p:txBody>
          <a:bodyPr/>
          <a:lstStyle/>
          <a:p>
            <a:endParaRPr lang="zh-CN" altLang="en-US"/>
          </a:p>
        </p:txBody>
      </p:sp>
      <p:sp>
        <p:nvSpPr>
          <p:cNvPr id="56342" name="直接连接符 51223"/>
          <p:cNvSpPr>
            <a:spLocks noChangeShapeType="1"/>
          </p:cNvSpPr>
          <p:nvPr/>
        </p:nvSpPr>
        <p:spPr bwMode="auto">
          <a:xfrm>
            <a:off x="3271838" y="4551363"/>
            <a:ext cx="687387" cy="0"/>
          </a:xfrm>
          <a:prstGeom prst="line">
            <a:avLst/>
          </a:prstGeom>
          <a:noFill/>
          <a:ln w="19050">
            <a:solidFill>
              <a:srgbClr val="000000"/>
            </a:solidFill>
            <a:round/>
            <a:headEnd/>
            <a:tailEnd/>
          </a:ln>
        </p:spPr>
        <p:txBody>
          <a:bodyPr/>
          <a:lstStyle/>
          <a:p>
            <a:endParaRPr lang="zh-CN" altLang="en-US"/>
          </a:p>
        </p:txBody>
      </p:sp>
      <p:sp>
        <p:nvSpPr>
          <p:cNvPr id="56343" name="文本框 51224"/>
          <p:cNvSpPr txBox="1">
            <a:spLocks noChangeArrowheads="1"/>
          </p:cNvSpPr>
          <p:nvPr/>
        </p:nvSpPr>
        <p:spPr bwMode="auto">
          <a:xfrm>
            <a:off x="2252663" y="5735638"/>
            <a:ext cx="1993900" cy="512762"/>
          </a:xfrm>
          <a:prstGeom prst="rect">
            <a:avLst/>
          </a:prstGeom>
          <a:noFill/>
          <a:ln w="19050">
            <a:noFill/>
            <a:miter lim="800000"/>
            <a:headEnd/>
            <a:tailEnd/>
          </a:ln>
        </p:spPr>
        <p:txBody>
          <a:bodyPr lIns="0" tIns="0" rIns="0" bIns="0"/>
          <a:lstStyle/>
          <a:p>
            <a:pPr algn="just" eaLnBrk="0" hangingPunct="0">
              <a:buClr>
                <a:srgbClr val="000000"/>
              </a:buClr>
            </a:pPr>
            <a:r>
              <a:rPr lang="zh-CN" altLang="en-US" sz="2400" b="1">
                <a:latin typeface="黑体" pitchFamily="49" charset="-122"/>
                <a:ea typeface="黑体" pitchFamily="49" charset="-122"/>
              </a:rPr>
              <a:t>进程一级页表</a:t>
            </a:r>
          </a:p>
        </p:txBody>
      </p:sp>
      <p:sp>
        <p:nvSpPr>
          <p:cNvPr id="56344" name="文本框 51225"/>
          <p:cNvSpPr txBox="1">
            <a:spLocks noChangeArrowheads="1"/>
          </p:cNvSpPr>
          <p:nvPr/>
        </p:nvSpPr>
        <p:spPr bwMode="auto">
          <a:xfrm>
            <a:off x="4645025" y="5735638"/>
            <a:ext cx="2136775" cy="554037"/>
          </a:xfrm>
          <a:prstGeom prst="rect">
            <a:avLst/>
          </a:prstGeom>
          <a:noFill/>
          <a:ln w="19050">
            <a:noFill/>
            <a:miter lim="800000"/>
            <a:headEnd/>
            <a:tailEnd/>
          </a:ln>
        </p:spPr>
        <p:txBody>
          <a:bodyPr lIns="0" tIns="0" rIns="0" bIns="0"/>
          <a:lstStyle/>
          <a:p>
            <a:pPr algn="just" eaLnBrk="0" hangingPunct="0">
              <a:buClr>
                <a:srgbClr val="000000"/>
              </a:buClr>
            </a:pPr>
            <a:r>
              <a:rPr lang="zh-CN" altLang="en-US" sz="2400" b="1">
                <a:latin typeface="黑体" pitchFamily="49" charset="-122"/>
                <a:ea typeface="黑体" pitchFamily="49" charset="-122"/>
              </a:rPr>
              <a:t>进程二级页表</a:t>
            </a:r>
          </a:p>
        </p:txBody>
      </p:sp>
      <p:sp>
        <p:nvSpPr>
          <p:cNvPr id="56345" name="文本框 51226"/>
          <p:cNvSpPr txBox="1">
            <a:spLocks noChangeArrowheads="1"/>
          </p:cNvSpPr>
          <p:nvPr/>
        </p:nvSpPr>
        <p:spPr bwMode="auto">
          <a:xfrm>
            <a:off x="6932613" y="4846638"/>
            <a:ext cx="1449387" cy="487362"/>
          </a:xfrm>
          <a:prstGeom prst="rect">
            <a:avLst/>
          </a:prstGeom>
          <a:noFill/>
          <a:ln w="19050">
            <a:noFill/>
            <a:miter lim="800000"/>
            <a:headEnd/>
            <a:tailEnd/>
          </a:ln>
        </p:spPr>
        <p:txBody>
          <a:bodyPr lIns="0" tIns="0" rIns="0" bIns="0"/>
          <a:lstStyle/>
          <a:p>
            <a:pPr algn="just" eaLnBrk="0" hangingPunct="0">
              <a:buClr>
                <a:srgbClr val="000000"/>
              </a:buClr>
            </a:pPr>
            <a:r>
              <a:rPr lang="zh-CN" altLang="en-US" sz="2400" b="1" dirty="0">
                <a:latin typeface="黑体" pitchFamily="49" charset="-122"/>
                <a:ea typeface="黑体" pitchFamily="49" charset="-122"/>
              </a:rPr>
              <a:t>物理地址</a:t>
            </a:r>
          </a:p>
        </p:txBody>
      </p:sp>
      <p:sp>
        <p:nvSpPr>
          <p:cNvPr id="56346" name="文本框 51227"/>
          <p:cNvSpPr txBox="1">
            <a:spLocks noChangeArrowheads="1"/>
          </p:cNvSpPr>
          <p:nvPr/>
        </p:nvSpPr>
        <p:spPr bwMode="auto">
          <a:xfrm>
            <a:off x="755651" y="1271588"/>
            <a:ext cx="1601787" cy="592138"/>
          </a:xfrm>
          <a:prstGeom prst="rect">
            <a:avLst/>
          </a:prstGeom>
          <a:noFill/>
          <a:ln w="19050">
            <a:noFill/>
            <a:miter lim="800000"/>
            <a:headEnd/>
            <a:tailEnd/>
          </a:ln>
        </p:spPr>
        <p:txBody>
          <a:bodyPr lIns="0" tIns="0" rIns="0" bIns="0"/>
          <a:lstStyle/>
          <a:p>
            <a:pPr algn="just" eaLnBrk="0" hangingPunct="0">
              <a:buClr>
                <a:srgbClr val="000000"/>
              </a:buClr>
            </a:pPr>
            <a:r>
              <a:rPr lang="zh-CN" altLang="en-US" sz="2400" b="1" dirty="0">
                <a:latin typeface="黑体" pitchFamily="49" charset="-122"/>
                <a:ea typeface="黑体" pitchFamily="49" charset="-122"/>
              </a:rPr>
              <a:t>逻辑地址</a:t>
            </a:r>
          </a:p>
        </p:txBody>
      </p:sp>
      <p:sp>
        <p:nvSpPr>
          <p:cNvPr id="56347" name="文本框 51228"/>
          <p:cNvSpPr txBox="1">
            <a:spLocks noChangeArrowheads="1"/>
          </p:cNvSpPr>
          <p:nvPr/>
        </p:nvSpPr>
        <p:spPr bwMode="auto">
          <a:xfrm>
            <a:off x="457200" y="3848100"/>
            <a:ext cx="1695450" cy="952500"/>
          </a:xfrm>
          <a:prstGeom prst="rect">
            <a:avLst/>
          </a:prstGeom>
          <a:solidFill>
            <a:srgbClr val="FFFF99"/>
          </a:solidFill>
          <a:ln w="19050">
            <a:solidFill>
              <a:schemeClr val="tx1"/>
            </a:solidFill>
            <a:miter lim="800000"/>
            <a:headEnd/>
            <a:tailEnd/>
          </a:ln>
        </p:spPr>
        <p:txBody>
          <a:bodyPr lIns="0" tIns="0" rIns="0" bIns="0"/>
          <a:lstStyle/>
          <a:p>
            <a:pPr algn="just" eaLnBrk="0" hangingPunct="0">
              <a:buClr>
                <a:srgbClr val="000000"/>
              </a:buClr>
            </a:pPr>
            <a:r>
              <a:rPr lang="zh-CN" altLang="en-US" sz="2400" b="1">
                <a:latin typeface="黑体" pitchFamily="49" charset="-122"/>
                <a:ea typeface="黑体" pitchFamily="49" charset="-122"/>
              </a:rPr>
              <a:t>页目录表</a:t>
            </a:r>
          </a:p>
          <a:p>
            <a:pPr algn="just" eaLnBrk="0" hangingPunct="0">
              <a:buClr>
                <a:srgbClr val="000000"/>
              </a:buClr>
            </a:pPr>
            <a:r>
              <a:rPr lang="zh-CN" altLang="en-US" sz="2400" b="1">
                <a:latin typeface="黑体" pitchFamily="49" charset="-122"/>
                <a:ea typeface="黑体" pitchFamily="49" charset="-122"/>
              </a:rPr>
              <a:t>控制寄存器</a:t>
            </a:r>
          </a:p>
        </p:txBody>
      </p:sp>
      <p:sp>
        <p:nvSpPr>
          <p:cNvPr id="56348" name="直接连接符 51229"/>
          <p:cNvSpPr>
            <a:spLocks noChangeShapeType="1"/>
          </p:cNvSpPr>
          <p:nvPr/>
        </p:nvSpPr>
        <p:spPr bwMode="auto">
          <a:xfrm>
            <a:off x="2128838" y="4254500"/>
            <a:ext cx="457200" cy="0"/>
          </a:xfrm>
          <a:prstGeom prst="line">
            <a:avLst/>
          </a:prstGeom>
          <a:noFill/>
          <a:ln w="19050">
            <a:solidFill>
              <a:srgbClr val="000000"/>
            </a:solidFill>
            <a:round/>
            <a:headEnd/>
            <a:tailEnd type="triangle" w="med" len="med"/>
          </a:ln>
        </p:spPr>
        <p:txBody>
          <a:bodyPr/>
          <a:lstStyle/>
          <a:p>
            <a:endParaRPr lang="zh-CN" altLang="en-US"/>
          </a:p>
        </p:txBody>
      </p:sp>
      <p:sp>
        <p:nvSpPr>
          <p:cNvPr id="56349" name="流程图: 或者 51230"/>
          <p:cNvSpPr>
            <a:spLocks noChangeArrowheads="1"/>
          </p:cNvSpPr>
          <p:nvPr/>
        </p:nvSpPr>
        <p:spPr bwMode="auto">
          <a:xfrm>
            <a:off x="2586038" y="3959225"/>
            <a:ext cx="457200" cy="592138"/>
          </a:xfrm>
          <a:prstGeom prst="flowChartOr">
            <a:avLst/>
          </a:prstGeom>
          <a:solidFill>
            <a:srgbClr val="CCFFCC"/>
          </a:solidFill>
          <a:ln w="19050">
            <a:solidFill>
              <a:srgbClr val="000000"/>
            </a:solidFill>
            <a:round/>
            <a:headEnd/>
            <a:tailEnd/>
          </a:ln>
        </p:spPr>
        <p:txBody>
          <a:bodyPr/>
          <a:lstStyle/>
          <a:p>
            <a:pPr eaLnBrk="0" hangingPunct="0"/>
            <a:endParaRPr lang="zh-CN" altLang="zh-CN" sz="2800"/>
          </a:p>
        </p:txBody>
      </p:sp>
      <p:sp>
        <p:nvSpPr>
          <p:cNvPr id="56350" name="流程图: 或者 51231"/>
          <p:cNvSpPr>
            <a:spLocks noChangeArrowheads="1"/>
          </p:cNvSpPr>
          <p:nvPr/>
        </p:nvSpPr>
        <p:spPr bwMode="auto">
          <a:xfrm>
            <a:off x="4187825" y="3959225"/>
            <a:ext cx="457200" cy="592138"/>
          </a:xfrm>
          <a:prstGeom prst="flowChartOr">
            <a:avLst/>
          </a:prstGeom>
          <a:solidFill>
            <a:srgbClr val="CCFFCC"/>
          </a:solidFill>
          <a:ln w="19050">
            <a:solidFill>
              <a:srgbClr val="000000"/>
            </a:solidFill>
            <a:round/>
            <a:headEnd/>
            <a:tailEnd/>
          </a:ln>
        </p:spPr>
        <p:txBody>
          <a:bodyPr/>
          <a:lstStyle/>
          <a:p>
            <a:pPr eaLnBrk="0" hangingPunct="0"/>
            <a:endParaRPr lang="zh-CN" altLang="zh-CN" sz="2800"/>
          </a:p>
        </p:txBody>
      </p:sp>
      <p:sp>
        <p:nvSpPr>
          <p:cNvPr id="56351"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622F8173-A6CB-4561-AD65-A0F52E41450E}" type="slidenum">
              <a:rPr lang="zh-TW" altLang="en-US" sz="1400">
                <a:solidFill>
                  <a:schemeClr val="bg2"/>
                </a:solidFill>
                <a:ea typeface="PMingLiU" pitchFamily="18" charset="-120"/>
              </a:rPr>
              <a:pPr algn="r" eaLnBrk="0" hangingPunct="0">
                <a:spcBef>
                  <a:spcPct val="50000"/>
                </a:spcBef>
                <a:buClr>
                  <a:srgbClr val="000000"/>
                </a:buClr>
              </a:pPr>
              <a:t>61</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标题 52225"/>
          <p:cNvSpPr>
            <a:spLocks noGrp="1" noChangeArrowheads="1"/>
          </p:cNvSpPr>
          <p:nvPr>
            <p:ph type="title" idx="4294967295"/>
          </p:nvPr>
        </p:nvSpPr>
        <p:spPr>
          <a:xfrm>
            <a:off x="539552" y="566862"/>
            <a:ext cx="7720013" cy="857250"/>
          </a:xfrm>
        </p:spPr>
        <p:txBody>
          <a:bodyPr anchor="b"/>
          <a:lstStyle/>
          <a:p>
            <a:pPr algn="just"/>
            <a:r>
              <a:rPr lang="zh-CN" altLang="en-US" sz="3200" b="1" dirty="0">
                <a:solidFill>
                  <a:srgbClr val="800000"/>
                </a:solidFill>
              </a:rPr>
              <a:t>解决页表页占用主存空间的问题</a:t>
            </a:r>
          </a:p>
        </p:txBody>
      </p:sp>
      <p:sp>
        <p:nvSpPr>
          <p:cNvPr id="57347" name="文本占位符 52226"/>
          <p:cNvSpPr>
            <a:spLocks noGrp="1" noChangeArrowheads="1"/>
          </p:cNvSpPr>
          <p:nvPr>
            <p:ph type="body" idx="4294967295"/>
          </p:nvPr>
        </p:nvSpPr>
        <p:spPr>
          <a:xfrm>
            <a:off x="250825" y="1412875"/>
            <a:ext cx="8642350" cy="5040313"/>
          </a:xfrm>
        </p:spPr>
        <p:txBody>
          <a:bodyPr/>
          <a:lstStyle/>
          <a:p>
            <a:pPr algn="just">
              <a:lnSpc>
                <a:spcPct val="120000"/>
              </a:lnSpc>
            </a:pPr>
            <a:r>
              <a:rPr lang="zh-CN" altLang="en-US" sz="2800" b="1"/>
              <a:t>进程运行涉及页面的页表页应放在主存</a:t>
            </a:r>
            <a:r>
              <a:rPr lang="en-US" altLang="zh-CN" sz="2800" b="1"/>
              <a:t>,</a:t>
            </a:r>
            <a:r>
              <a:rPr lang="zh-CN" altLang="en-US" sz="2800" b="1"/>
              <a:t>其他页表页使用时再调入</a:t>
            </a:r>
          </a:p>
          <a:p>
            <a:pPr algn="just">
              <a:lnSpc>
                <a:spcPct val="120000"/>
              </a:lnSpc>
            </a:pPr>
            <a:r>
              <a:rPr lang="zh-CN" altLang="en-US" sz="2800" b="1"/>
              <a:t>在页目录表中增加特征位</a:t>
            </a:r>
            <a:r>
              <a:rPr lang="en-US" altLang="zh-CN" sz="2800" b="1"/>
              <a:t>,</a:t>
            </a:r>
            <a:r>
              <a:rPr lang="zh-CN" altLang="en-US" sz="2800" b="1"/>
              <a:t>指示对应的页表页是否已调入主存</a:t>
            </a:r>
            <a:r>
              <a:rPr lang="en-US" altLang="zh-CN" sz="2800" b="1"/>
              <a:t>,</a:t>
            </a:r>
          </a:p>
          <a:p>
            <a:pPr algn="just">
              <a:lnSpc>
                <a:spcPct val="120000"/>
              </a:lnSpc>
            </a:pPr>
            <a:r>
              <a:rPr lang="zh-CN" altLang="en-US" sz="2800" b="1"/>
              <a:t>地址转换机构根据逻辑地址中的页目录位移</a:t>
            </a:r>
            <a:r>
              <a:rPr lang="en-US" altLang="zh-CN" sz="2800" b="1"/>
              <a:t>,</a:t>
            </a:r>
            <a:r>
              <a:rPr lang="zh-CN" altLang="en-US" sz="2800" b="1"/>
              <a:t>去查页目录表对应表项</a:t>
            </a:r>
            <a:r>
              <a:rPr lang="en-US" altLang="zh-CN" sz="2800" b="1"/>
              <a:t>,</a:t>
            </a:r>
            <a:r>
              <a:rPr lang="zh-CN" altLang="en-US" sz="2800" b="1"/>
              <a:t>如未调入</a:t>
            </a:r>
            <a:r>
              <a:rPr lang="en-US" altLang="zh-CN" sz="2800" b="1"/>
              <a:t>,</a:t>
            </a:r>
            <a:r>
              <a:rPr lang="zh-CN" altLang="en-US" sz="2800" b="1"/>
              <a:t>应产生一个”缺页表页”中断信号，请求操作系统将页表页调入主存。</a:t>
            </a:r>
          </a:p>
          <a:p>
            <a:pPr algn="just">
              <a:lnSpc>
                <a:spcPct val="120000"/>
              </a:lnSpc>
            </a:pPr>
            <a:r>
              <a:rPr lang="zh-CN" altLang="en-US" sz="2800" b="1">
                <a:solidFill>
                  <a:srgbClr val="FF0000"/>
                </a:solidFill>
              </a:rPr>
              <a:t>二级页表需三次访问内存，现在系统中已经开始使用三级、四级页表</a:t>
            </a:r>
          </a:p>
        </p:txBody>
      </p:sp>
      <p:sp>
        <p:nvSpPr>
          <p:cNvPr id="57348"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6F57D078-3529-4C75-BE6F-61DF545AD431}" type="slidenum">
              <a:rPr lang="zh-TW" altLang="en-US" sz="1400">
                <a:solidFill>
                  <a:schemeClr val="bg2"/>
                </a:solidFill>
                <a:ea typeface="PMingLiU" pitchFamily="18" charset="-120"/>
              </a:rPr>
              <a:pPr algn="r" eaLnBrk="0" hangingPunct="0">
                <a:spcBef>
                  <a:spcPct val="50000"/>
                </a:spcBef>
                <a:buClr>
                  <a:srgbClr val="000000"/>
                </a:buClr>
              </a:pPr>
              <a:t>62</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ox(in)">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ox(in)">
                                      <p:cBhvr>
                                        <p:cTn id="12" dur="500"/>
                                        <p:tgtEl>
                                          <p:spTgt spid="5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ox(in)">
                                      <p:cBhvr>
                                        <p:cTn id="17" dur="500"/>
                                        <p:tgtEl>
                                          <p:spTgt spid="57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box(in)">
                                      <p:cBhvr>
                                        <p:cTn id="22"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标题 53249"/>
          <p:cNvSpPr>
            <a:spLocks noGrp="1" noChangeArrowheads="1"/>
          </p:cNvSpPr>
          <p:nvPr>
            <p:ph type="title" idx="4294967295"/>
          </p:nvPr>
        </p:nvSpPr>
        <p:spPr>
          <a:xfrm>
            <a:off x="900113" y="6348413"/>
            <a:ext cx="7796212" cy="509587"/>
          </a:xfrm>
        </p:spPr>
        <p:txBody>
          <a:bodyPr anchor="b"/>
          <a:lstStyle/>
          <a:p>
            <a:r>
              <a:rPr lang="en-US" altLang="zh-CN" sz="2000" b="1"/>
              <a:t>SUN  SPARC</a:t>
            </a:r>
            <a:r>
              <a:rPr lang="zh-CN" altLang="en-US" sz="2000" b="1"/>
              <a:t>计算机三级分页结构</a:t>
            </a:r>
          </a:p>
        </p:txBody>
      </p:sp>
      <p:grpSp>
        <p:nvGrpSpPr>
          <p:cNvPr id="2" name="组合 53251"/>
          <p:cNvGrpSpPr>
            <a:grpSpLocks/>
          </p:cNvGrpSpPr>
          <p:nvPr/>
        </p:nvGrpSpPr>
        <p:grpSpPr bwMode="auto">
          <a:xfrm>
            <a:off x="381000" y="1295400"/>
            <a:ext cx="8153400" cy="5410200"/>
            <a:chOff x="432" y="1296"/>
            <a:chExt cx="4848" cy="2592"/>
          </a:xfrm>
        </p:grpSpPr>
        <p:sp>
          <p:nvSpPr>
            <p:cNvPr id="58372" name="文本框 53252"/>
            <p:cNvSpPr txBox="1">
              <a:spLocks noChangeArrowheads="1"/>
            </p:cNvSpPr>
            <p:nvPr/>
          </p:nvSpPr>
          <p:spPr bwMode="auto">
            <a:xfrm>
              <a:off x="553" y="1344"/>
              <a:ext cx="887" cy="288"/>
            </a:xfrm>
            <a:prstGeom prst="rect">
              <a:avLst/>
            </a:prstGeom>
            <a:solidFill>
              <a:srgbClr val="CCFFCC"/>
            </a:solidFill>
            <a:ln w="9525">
              <a:solidFill>
                <a:srgbClr val="000000"/>
              </a:solidFill>
              <a:miter lim="800000"/>
              <a:headEnd/>
              <a:tailEnd/>
            </a:ln>
          </p:spPr>
          <p:txBody>
            <a:bodyPr/>
            <a:lstStyle/>
            <a:p>
              <a:pPr eaLnBrk="0" hangingPunct="0">
                <a:buClr>
                  <a:srgbClr val="000000"/>
                </a:buClr>
              </a:pPr>
              <a:r>
                <a:rPr lang="en-US" altLang="zh-CN" sz="2000" b="1">
                  <a:latin typeface="黑体" pitchFamily="49" charset="-122"/>
                  <a:ea typeface="黑体" pitchFamily="49" charset="-122"/>
                </a:rPr>
                <a:t> </a:t>
              </a:r>
              <a:r>
                <a:rPr lang="zh-CN" altLang="en-US" sz="2000" b="1">
                  <a:latin typeface="黑体" pitchFamily="49" charset="-122"/>
                  <a:ea typeface="黑体" pitchFamily="49" charset="-122"/>
                </a:rPr>
                <a:t>上下文号</a:t>
              </a:r>
            </a:p>
          </p:txBody>
        </p:sp>
        <p:sp>
          <p:nvSpPr>
            <p:cNvPr id="58373" name="文本框 53253"/>
            <p:cNvSpPr txBox="1">
              <a:spLocks noChangeArrowheads="1"/>
            </p:cNvSpPr>
            <p:nvPr/>
          </p:nvSpPr>
          <p:spPr bwMode="auto">
            <a:xfrm>
              <a:off x="1644" y="1296"/>
              <a:ext cx="3636" cy="353"/>
            </a:xfrm>
            <a:prstGeom prst="rect">
              <a:avLst/>
            </a:prstGeom>
            <a:solidFill>
              <a:srgbClr val="CCFFCC"/>
            </a:solidFill>
            <a:ln w="9525">
              <a:solidFill>
                <a:srgbClr val="000000"/>
              </a:solidFill>
              <a:miter lim="800000"/>
              <a:headEnd/>
              <a:tailEnd/>
            </a:ln>
          </p:spPr>
          <p:txBody>
            <a:bodyPr/>
            <a:lstStyle/>
            <a:p>
              <a:pPr eaLnBrk="0" hangingPunct="0">
                <a:buClr>
                  <a:srgbClr val="000000"/>
                </a:buClr>
              </a:pPr>
              <a:r>
                <a:rPr lang="zh-CN" altLang="en-US" sz="2000" b="1">
                  <a:latin typeface="黑体" pitchFamily="49" charset="-122"/>
                  <a:ea typeface="黑体" pitchFamily="49" charset="-122"/>
                </a:rPr>
                <a:t>索引</a:t>
              </a:r>
              <a:r>
                <a:rPr lang="en-US" altLang="zh-CN" sz="2000" b="1">
                  <a:latin typeface="黑体" pitchFamily="49" charset="-122"/>
                  <a:ea typeface="黑体" pitchFamily="49" charset="-122"/>
                </a:rPr>
                <a:t>1(8)   </a:t>
              </a:r>
              <a:r>
                <a:rPr lang="zh-CN" altLang="en-US" sz="2000" b="1">
                  <a:latin typeface="黑体" pitchFamily="49" charset="-122"/>
                  <a:ea typeface="黑体" pitchFamily="49" charset="-122"/>
                </a:rPr>
                <a:t>索引</a:t>
              </a:r>
              <a:r>
                <a:rPr lang="en-US" altLang="zh-CN" sz="2000" b="1">
                  <a:latin typeface="黑体" pitchFamily="49" charset="-122"/>
                  <a:ea typeface="黑体" pitchFamily="49" charset="-122"/>
                </a:rPr>
                <a:t>2(6)   </a:t>
              </a:r>
              <a:r>
                <a:rPr lang="zh-CN" altLang="en-US" sz="2000" b="1">
                  <a:latin typeface="黑体" pitchFamily="49" charset="-122"/>
                  <a:ea typeface="黑体" pitchFamily="49" charset="-122"/>
                </a:rPr>
                <a:t>索引</a:t>
              </a:r>
              <a:r>
                <a:rPr lang="en-US" altLang="zh-CN" sz="2000" b="1">
                  <a:latin typeface="黑体" pitchFamily="49" charset="-122"/>
                  <a:ea typeface="黑体" pitchFamily="49" charset="-122"/>
                </a:rPr>
                <a:t>3(6)     </a:t>
              </a:r>
              <a:r>
                <a:rPr lang="zh-CN" altLang="en-US" sz="2000" b="1">
                  <a:latin typeface="黑体" pitchFamily="49" charset="-122"/>
                  <a:ea typeface="黑体" pitchFamily="49" charset="-122"/>
                </a:rPr>
                <a:t>偏移</a:t>
              </a:r>
              <a:r>
                <a:rPr lang="en-US" altLang="zh-CN" sz="2000" b="1">
                  <a:latin typeface="黑体" pitchFamily="49" charset="-122"/>
                  <a:ea typeface="黑体" pitchFamily="49" charset="-122"/>
                </a:rPr>
                <a:t>(12)</a:t>
              </a:r>
            </a:p>
          </p:txBody>
        </p:sp>
        <p:sp>
          <p:nvSpPr>
            <p:cNvPr id="58374" name="文本框 53254"/>
            <p:cNvSpPr txBox="1">
              <a:spLocks noChangeArrowheads="1"/>
            </p:cNvSpPr>
            <p:nvPr/>
          </p:nvSpPr>
          <p:spPr bwMode="auto">
            <a:xfrm>
              <a:off x="917" y="2121"/>
              <a:ext cx="606" cy="1060"/>
            </a:xfrm>
            <a:prstGeom prst="rect">
              <a:avLst/>
            </a:prstGeom>
            <a:solidFill>
              <a:srgbClr val="CCFFCC"/>
            </a:solidFill>
            <a:ln w="9525">
              <a:solidFill>
                <a:srgbClr val="000000"/>
              </a:solidFill>
              <a:miter lim="800000"/>
              <a:headEnd/>
              <a:tailEnd/>
            </a:ln>
          </p:spPr>
          <p:txBody>
            <a:bodyPr/>
            <a:lstStyle/>
            <a:p>
              <a:pPr algn="just" eaLnBrk="0" hangingPunct="0">
                <a:buClr>
                  <a:srgbClr val="000000"/>
                </a:buClr>
              </a:pPr>
              <a:endParaRPr lang="zh-CN" altLang="zh-CN" sz="1000" b="1">
                <a:latin typeface="黑体" pitchFamily="49" charset="-122"/>
                <a:ea typeface="黑体" pitchFamily="49" charset="-122"/>
              </a:endParaRPr>
            </a:p>
          </p:txBody>
        </p:sp>
        <p:sp>
          <p:nvSpPr>
            <p:cNvPr id="58375" name="文本框 53255"/>
            <p:cNvSpPr txBox="1">
              <a:spLocks noChangeArrowheads="1"/>
            </p:cNvSpPr>
            <p:nvPr/>
          </p:nvSpPr>
          <p:spPr bwMode="auto">
            <a:xfrm>
              <a:off x="917" y="1768"/>
              <a:ext cx="727" cy="353"/>
            </a:xfrm>
            <a:prstGeom prst="rect">
              <a:avLst/>
            </a:prstGeom>
            <a:noFill/>
            <a:ln w="9525">
              <a:solidFill>
                <a:srgbClr val="FFFFFF"/>
              </a:solidFill>
              <a:miter lim="800000"/>
              <a:headEnd/>
              <a:tailEnd/>
            </a:ln>
          </p:spPr>
          <p:txBody>
            <a:bodyPr/>
            <a:lstStyle/>
            <a:p>
              <a:pPr eaLnBrk="0" hangingPunct="0">
                <a:buClr>
                  <a:srgbClr val="000000"/>
                </a:buClr>
              </a:pPr>
              <a:r>
                <a:rPr lang="zh-CN" altLang="en-US" b="1">
                  <a:latin typeface="黑体" pitchFamily="49" charset="-122"/>
                  <a:ea typeface="黑体" pitchFamily="49" charset="-122"/>
                </a:rPr>
                <a:t>上下文表</a:t>
              </a:r>
            </a:p>
          </p:txBody>
        </p:sp>
        <p:sp>
          <p:nvSpPr>
            <p:cNvPr id="58376" name="文本框 53256"/>
            <p:cNvSpPr txBox="1">
              <a:spLocks noChangeArrowheads="1"/>
            </p:cNvSpPr>
            <p:nvPr/>
          </p:nvSpPr>
          <p:spPr bwMode="auto">
            <a:xfrm>
              <a:off x="2008" y="2238"/>
              <a:ext cx="484" cy="708"/>
            </a:xfrm>
            <a:prstGeom prst="rect">
              <a:avLst/>
            </a:prstGeom>
            <a:solidFill>
              <a:srgbClr val="CCFFCC"/>
            </a:solidFill>
            <a:ln w="9525">
              <a:solidFill>
                <a:srgbClr val="000000"/>
              </a:solidFill>
              <a:miter lim="800000"/>
              <a:headEnd/>
              <a:tailEnd/>
            </a:ln>
          </p:spPr>
          <p:txBody>
            <a:bodyPr/>
            <a:lstStyle/>
            <a:p>
              <a:pPr algn="just" eaLnBrk="0" hangingPunct="0">
                <a:buClr>
                  <a:srgbClr val="000000"/>
                </a:buClr>
              </a:pPr>
              <a:endParaRPr lang="zh-CN" altLang="zh-CN" sz="1000" b="1">
                <a:latin typeface="黑体" pitchFamily="49" charset="-122"/>
                <a:ea typeface="黑体" pitchFamily="49" charset="-122"/>
              </a:endParaRPr>
            </a:p>
          </p:txBody>
        </p:sp>
        <p:sp>
          <p:nvSpPr>
            <p:cNvPr id="58377" name="文本框 53257"/>
            <p:cNvSpPr txBox="1">
              <a:spLocks noChangeArrowheads="1"/>
            </p:cNvSpPr>
            <p:nvPr/>
          </p:nvSpPr>
          <p:spPr bwMode="auto">
            <a:xfrm>
              <a:off x="2856" y="2356"/>
              <a:ext cx="485" cy="707"/>
            </a:xfrm>
            <a:prstGeom prst="rect">
              <a:avLst/>
            </a:prstGeom>
            <a:solidFill>
              <a:srgbClr val="CCFFCC"/>
            </a:solidFill>
            <a:ln w="9525">
              <a:solidFill>
                <a:srgbClr val="000000"/>
              </a:solidFill>
              <a:miter lim="800000"/>
              <a:headEnd/>
              <a:tailEnd/>
            </a:ln>
          </p:spPr>
          <p:txBody>
            <a:bodyPr/>
            <a:lstStyle/>
            <a:p>
              <a:pPr algn="just" eaLnBrk="0" hangingPunct="0">
                <a:buClr>
                  <a:srgbClr val="000000"/>
                </a:buClr>
              </a:pPr>
              <a:endParaRPr lang="zh-CN" altLang="zh-CN" sz="1000" b="1">
                <a:latin typeface="黑体" pitchFamily="49" charset="-122"/>
                <a:ea typeface="黑体" pitchFamily="49" charset="-122"/>
              </a:endParaRPr>
            </a:p>
          </p:txBody>
        </p:sp>
        <p:sp>
          <p:nvSpPr>
            <p:cNvPr id="58378" name="直接连接符 53258"/>
            <p:cNvSpPr>
              <a:spLocks noChangeShapeType="1"/>
            </p:cNvSpPr>
            <p:nvPr/>
          </p:nvSpPr>
          <p:spPr bwMode="auto">
            <a:xfrm>
              <a:off x="2371" y="1296"/>
              <a:ext cx="0" cy="353"/>
            </a:xfrm>
            <a:prstGeom prst="line">
              <a:avLst/>
            </a:prstGeom>
            <a:noFill/>
            <a:ln w="9525">
              <a:solidFill>
                <a:srgbClr val="000000"/>
              </a:solidFill>
              <a:round/>
              <a:headEnd/>
              <a:tailEnd/>
            </a:ln>
          </p:spPr>
          <p:txBody>
            <a:bodyPr/>
            <a:lstStyle/>
            <a:p>
              <a:endParaRPr lang="zh-CN" altLang="en-US"/>
            </a:p>
          </p:txBody>
        </p:sp>
        <p:sp>
          <p:nvSpPr>
            <p:cNvPr id="58379" name="直接连接符 53259"/>
            <p:cNvSpPr>
              <a:spLocks noChangeShapeType="1"/>
            </p:cNvSpPr>
            <p:nvPr/>
          </p:nvSpPr>
          <p:spPr bwMode="auto">
            <a:xfrm>
              <a:off x="3220" y="1296"/>
              <a:ext cx="0" cy="353"/>
            </a:xfrm>
            <a:prstGeom prst="line">
              <a:avLst/>
            </a:prstGeom>
            <a:noFill/>
            <a:ln w="9525">
              <a:solidFill>
                <a:srgbClr val="000000"/>
              </a:solidFill>
              <a:round/>
              <a:headEnd/>
              <a:tailEnd/>
            </a:ln>
          </p:spPr>
          <p:txBody>
            <a:bodyPr/>
            <a:lstStyle/>
            <a:p>
              <a:endParaRPr lang="zh-CN" altLang="en-US"/>
            </a:p>
          </p:txBody>
        </p:sp>
        <p:sp>
          <p:nvSpPr>
            <p:cNvPr id="58380" name="直接连接符 53260"/>
            <p:cNvSpPr>
              <a:spLocks noChangeShapeType="1"/>
            </p:cNvSpPr>
            <p:nvPr/>
          </p:nvSpPr>
          <p:spPr bwMode="auto">
            <a:xfrm>
              <a:off x="4068" y="1296"/>
              <a:ext cx="0" cy="353"/>
            </a:xfrm>
            <a:prstGeom prst="line">
              <a:avLst/>
            </a:prstGeom>
            <a:noFill/>
            <a:ln w="9525">
              <a:solidFill>
                <a:srgbClr val="000000"/>
              </a:solidFill>
              <a:round/>
              <a:headEnd/>
              <a:tailEnd/>
            </a:ln>
          </p:spPr>
          <p:txBody>
            <a:bodyPr/>
            <a:lstStyle/>
            <a:p>
              <a:endParaRPr lang="zh-CN" altLang="en-US"/>
            </a:p>
          </p:txBody>
        </p:sp>
        <p:sp>
          <p:nvSpPr>
            <p:cNvPr id="58381" name="直接连接符 53261"/>
            <p:cNvSpPr>
              <a:spLocks noChangeShapeType="1"/>
            </p:cNvSpPr>
            <p:nvPr/>
          </p:nvSpPr>
          <p:spPr bwMode="auto">
            <a:xfrm>
              <a:off x="917" y="2474"/>
              <a:ext cx="606" cy="0"/>
            </a:xfrm>
            <a:prstGeom prst="line">
              <a:avLst/>
            </a:prstGeom>
            <a:noFill/>
            <a:ln w="9525">
              <a:solidFill>
                <a:srgbClr val="000000"/>
              </a:solidFill>
              <a:round/>
              <a:headEnd/>
              <a:tailEnd/>
            </a:ln>
          </p:spPr>
          <p:txBody>
            <a:bodyPr/>
            <a:lstStyle/>
            <a:p>
              <a:endParaRPr lang="zh-CN" altLang="en-US"/>
            </a:p>
          </p:txBody>
        </p:sp>
        <p:sp>
          <p:nvSpPr>
            <p:cNvPr id="58382" name="直接连接符 53262"/>
            <p:cNvSpPr>
              <a:spLocks noChangeShapeType="1"/>
            </p:cNvSpPr>
            <p:nvPr/>
          </p:nvSpPr>
          <p:spPr bwMode="auto">
            <a:xfrm>
              <a:off x="917" y="2710"/>
              <a:ext cx="606" cy="0"/>
            </a:xfrm>
            <a:prstGeom prst="line">
              <a:avLst/>
            </a:prstGeom>
            <a:noFill/>
            <a:ln w="9525">
              <a:solidFill>
                <a:srgbClr val="000000"/>
              </a:solidFill>
              <a:round/>
              <a:headEnd/>
              <a:tailEnd/>
            </a:ln>
          </p:spPr>
          <p:txBody>
            <a:bodyPr/>
            <a:lstStyle/>
            <a:p>
              <a:endParaRPr lang="zh-CN" altLang="en-US"/>
            </a:p>
          </p:txBody>
        </p:sp>
        <p:sp>
          <p:nvSpPr>
            <p:cNvPr id="58383" name="直接连接符 53263"/>
            <p:cNvSpPr>
              <a:spLocks noChangeShapeType="1"/>
            </p:cNvSpPr>
            <p:nvPr/>
          </p:nvSpPr>
          <p:spPr bwMode="auto">
            <a:xfrm>
              <a:off x="2008" y="2474"/>
              <a:ext cx="484" cy="0"/>
            </a:xfrm>
            <a:prstGeom prst="line">
              <a:avLst/>
            </a:prstGeom>
            <a:noFill/>
            <a:ln w="9525">
              <a:solidFill>
                <a:srgbClr val="000000"/>
              </a:solidFill>
              <a:round/>
              <a:headEnd/>
              <a:tailEnd/>
            </a:ln>
          </p:spPr>
          <p:txBody>
            <a:bodyPr/>
            <a:lstStyle/>
            <a:p>
              <a:endParaRPr lang="zh-CN" altLang="en-US"/>
            </a:p>
          </p:txBody>
        </p:sp>
        <p:sp>
          <p:nvSpPr>
            <p:cNvPr id="58384" name="直接连接符 53264"/>
            <p:cNvSpPr>
              <a:spLocks noChangeShapeType="1"/>
            </p:cNvSpPr>
            <p:nvPr/>
          </p:nvSpPr>
          <p:spPr bwMode="auto">
            <a:xfrm>
              <a:off x="2008" y="2710"/>
              <a:ext cx="484" cy="0"/>
            </a:xfrm>
            <a:prstGeom prst="line">
              <a:avLst/>
            </a:prstGeom>
            <a:noFill/>
            <a:ln w="9525">
              <a:solidFill>
                <a:srgbClr val="000000"/>
              </a:solidFill>
              <a:round/>
              <a:headEnd/>
              <a:tailEnd/>
            </a:ln>
          </p:spPr>
          <p:txBody>
            <a:bodyPr/>
            <a:lstStyle/>
            <a:p>
              <a:endParaRPr lang="zh-CN" altLang="en-US"/>
            </a:p>
          </p:txBody>
        </p:sp>
        <p:sp>
          <p:nvSpPr>
            <p:cNvPr id="58385" name="直接连接符 53265"/>
            <p:cNvSpPr>
              <a:spLocks noChangeShapeType="1"/>
            </p:cNvSpPr>
            <p:nvPr/>
          </p:nvSpPr>
          <p:spPr bwMode="auto">
            <a:xfrm>
              <a:off x="2856" y="2591"/>
              <a:ext cx="485" cy="0"/>
            </a:xfrm>
            <a:prstGeom prst="line">
              <a:avLst/>
            </a:prstGeom>
            <a:noFill/>
            <a:ln w="9525">
              <a:solidFill>
                <a:srgbClr val="000000"/>
              </a:solidFill>
              <a:round/>
              <a:headEnd/>
              <a:tailEnd/>
            </a:ln>
          </p:spPr>
          <p:txBody>
            <a:bodyPr/>
            <a:lstStyle/>
            <a:p>
              <a:endParaRPr lang="zh-CN" altLang="en-US"/>
            </a:p>
          </p:txBody>
        </p:sp>
        <p:sp>
          <p:nvSpPr>
            <p:cNvPr id="58386" name="直接连接符 53266"/>
            <p:cNvSpPr>
              <a:spLocks noChangeShapeType="1"/>
            </p:cNvSpPr>
            <p:nvPr/>
          </p:nvSpPr>
          <p:spPr bwMode="auto">
            <a:xfrm>
              <a:off x="2856" y="2828"/>
              <a:ext cx="485" cy="0"/>
            </a:xfrm>
            <a:prstGeom prst="line">
              <a:avLst/>
            </a:prstGeom>
            <a:noFill/>
            <a:ln w="9525">
              <a:solidFill>
                <a:srgbClr val="000000"/>
              </a:solidFill>
              <a:round/>
              <a:headEnd/>
              <a:tailEnd/>
            </a:ln>
          </p:spPr>
          <p:txBody>
            <a:bodyPr/>
            <a:lstStyle/>
            <a:p>
              <a:endParaRPr lang="zh-CN" altLang="en-US"/>
            </a:p>
          </p:txBody>
        </p:sp>
        <p:sp>
          <p:nvSpPr>
            <p:cNvPr id="58387" name="直接连接符 53267"/>
            <p:cNvSpPr>
              <a:spLocks noChangeShapeType="1"/>
            </p:cNvSpPr>
            <p:nvPr/>
          </p:nvSpPr>
          <p:spPr bwMode="auto">
            <a:xfrm>
              <a:off x="917" y="2121"/>
              <a:ext cx="606" cy="0"/>
            </a:xfrm>
            <a:prstGeom prst="line">
              <a:avLst/>
            </a:prstGeom>
            <a:noFill/>
            <a:ln w="9525">
              <a:solidFill>
                <a:srgbClr val="000000"/>
              </a:solidFill>
              <a:round/>
              <a:headEnd/>
              <a:tailEnd/>
            </a:ln>
          </p:spPr>
          <p:txBody>
            <a:bodyPr/>
            <a:lstStyle/>
            <a:p>
              <a:endParaRPr lang="zh-CN" altLang="en-US"/>
            </a:p>
          </p:txBody>
        </p:sp>
        <p:sp>
          <p:nvSpPr>
            <p:cNvPr id="58388" name="文本框 53268"/>
            <p:cNvSpPr txBox="1">
              <a:spLocks noChangeArrowheads="1"/>
            </p:cNvSpPr>
            <p:nvPr/>
          </p:nvSpPr>
          <p:spPr bwMode="auto">
            <a:xfrm>
              <a:off x="2008" y="1885"/>
              <a:ext cx="606" cy="353"/>
            </a:xfrm>
            <a:prstGeom prst="rect">
              <a:avLst/>
            </a:prstGeom>
            <a:noFill/>
            <a:ln w="9525">
              <a:solidFill>
                <a:srgbClr val="FFFFFF"/>
              </a:solidFill>
              <a:miter lim="800000"/>
              <a:headEnd/>
              <a:tailEnd/>
            </a:ln>
          </p:spPr>
          <p:txBody>
            <a:bodyPr/>
            <a:lstStyle/>
            <a:p>
              <a:pPr eaLnBrk="0" hangingPunct="0">
                <a:buClr>
                  <a:srgbClr val="000000"/>
                </a:buClr>
              </a:pPr>
              <a:r>
                <a:rPr lang="zh-CN" altLang="en-US" sz="2000" b="1">
                  <a:latin typeface="黑体" pitchFamily="49" charset="-122"/>
                  <a:ea typeface="黑体" pitchFamily="49" charset="-122"/>
                </a:rPr>
                <a:t>第一级</a:t>
              </a:r>
            </a:p>
          </p:txBody>
        </p:sp>
        <p:sp>
          <p:nvSpPr>
            <p:cNvPr id="58389" name="文本框 53269"/>
            <p:cNvSpPr txBox="1">
              <a:spLocks noChangeArrowheads="1"/>
            </p:cNvSpPr>
            <p:nvPr/>
          </p:nvSpPr>
          <p:spPr bwMode="auto">
            <a:xfrm>
              <a:off x="2856" y="2003"/>
              <a:ext cx="606" cy="353"/>
            </a:xfrm>
            <a:prstGeom prst="rect">
              <a:avLst/>
            </a:prstGeom>
            <a:noFill/>
            <a:ln w="9525">
              <a:solidFill>
                <a:srgbClr val="FFFFFF"/>
              </a:solidFill>
              <a:miter lim="800000"/>
              <a:headEnd/>
              <a:tailEnd/>
            </a:ln>
          </p:spPr>
          <p:txBody>
            <a:bodyPr/>
            <a:lstStyle/>
            <a:p>
              <a:pPr eaLnBrk="0" hangingPunct="0">
                <a:buClr>
                  <a:srgbClr val="000000"/>
                </a:buClr>
              </a:pPr>
              <a:r>
                <a:rPr lang="zh-CN" altLang="en-US" sz="2000" b="1">
                  <a:latin typeface="黑体" pitchFamily="49" charset="-122"/>
                  <a:ea typeface="黑体" pitchFamily="49" charset="-122"/>
                </a:rPr>
                <a:t>第二级</a:t>
              </a:r>
            </a:p>
          </p:txBody>
        </p:sp>
        <p:sp>
          <p:nvSpPr>
            <p:cNvPr id="58390" name="文本框 53270"/>
            <p:cNvSpPr txBox="1">
              <a:spLocks noChangeArrowheads="1"/>
            </p:cNvSpPr>
            <p:nvPr/>
          </p:nvSpPr>
          <p:spPr bwMode="auto">
            <a:xfrm>
              <a:off x="3704" y="2121"/>
              <a:ext cx="606" cy="353"/>
            </a:xfrm>
            <a:prstGeom prst="rect">
              <a:avLst/>
            </a:prstGeom>
            <a:noFill/>
            <a:ln w="9525">
              <a:solidFill>
                <a:srgbClr val="FFFFFF"/>
              </a:solidFill>
              <a:miter lim="800000"/>
              <a:headEnd/>
              <a:tailEnd/>
            </a:ln>
          </p:spPr>
          <p:txBody>
            <a:bodyPr/>
            <a:lstStyle/>
            <a:p>
              <a:pPr eaLnBrk="0" hangingPunct="0">
                <a:buClr>
                  <a:srgbClr val="000000"/>
                </a:buClr>
              </a:pPr>
              <a:r>
                <a:rPr lang="zh-CN" altLang="en-US" sz="2000" b="1">
                  <a:latin typeface="黑体" pitchFamily="49" charset="-122"/>
                  <a:ea typeface="黑体" pitchFamily="49" charset="-122"/>
                </a:rPr>
                <a:t>第三级</a:t>
              </a:r>
            </a:p>
          </p:txBody>
        </p:sp>
        <p:sp>
          <p:nvSpPr>
            <p:cNvPr id="58391" name="直接连接符 53271"/>
            <p:cNvSpPr>
              <a:spLocks noChangeShapeType="1"/>
            </p:cNvSpPr>
            <p:nvPr/>
          </p:nvSpPr>
          <p:spPr bwMode="auto">
            <a:xfrm>
              <a:off x="2008" y="2238"/>
              <a:ext cx="484" cy="0"/>
            </a:xfrm>
            <a:prstGeom prst="line">
              <a:avLst/>
            </a:prstGeom>
            <a:noFill/>
            <a:ln w="9525">
              <a:solidFill>
                <a:srgbClr val="000000"/>
              </a:solidFill>
              <a:round/>
              <a:headEnd/>
              <a:tailEnd/>
            </a:ln>
          </p:spPr>
          <p:txBody>
            <a:bodyPr/>
            <a:lstStyle/>
            <a:p>
              <a:endParaRPr lang="zh-CN" altLang="en-US"/>
            </a:p>
          </p:txBody>
        </p:sp>
        <p:sp>
          <p:nvSpPr>
            <p:cNvPr id="58392" name="直接连接符 53272"/>
            <p:cNvSpPr>
              <a:spLocks noChangeShapeType="1"/>
            </p:cNvSpPr>
            <p:nvPr/>
          </p:nvSpPr>
          <p:spPr bwMode="auto">
            <a:xfrm>
              <a:off x="2856" y="2356"/>
              <a:ext cx="485" cy="0"/>
            </a:xfrm>
            <a:prstGeom prst="line">
              <a:avLst/>
            </a:prstGeom>
            <a:noFill/>
            <a:ln w="9525">
              <a:solidFill>
                <a:srgbClr val="000000"/>
              </a:solidFill>
              <a:round/>
              <a:headEnd/>
              <a:tailEnd/>
            </a:ln>
          </p:spPr>
          <p:txBody>
            <a:bodyPr/>
            <a:lstStyle/>
            <a:p>
              <a:endParaRPr lang="zh-CN" altLang="en-US"/>
            </a:p>
          </p:txBody>
        </p:sp>
        <p:grpSp>
          <p:nvGrpSpPr>
            <p:cNvPr id="3" name="组合 53273"/>
            <p:cNvGrpSpPr>
              <a:grpSpLocks/>
            </p:cNvGrpSpPr>
            <p:nvPr/>
          </p:nvGrpSpPr>
          <p:grpSpPr bwMode="auto">
            <a:xfrm>
              <a:off x="3704" y="2474"/>
              <a:ext cx="485" cy="707"/>
              <a:chOff x="6660" y="3468"/>
              <a:chExt cx="720" cy="936"/>
            </a:xfrm>
          </p:grpSpPr>
          <p:sp>
            <p:nvSpPr>
              <p:cNvPr id="58394" name="文本框 53274"/>
              <p:cNvSpPr txBox="1">
                <a:spLocks noChangeArrowheads="1"/>
              </p:cNvSpPr>
              <p:nvPr/>
            </p:nvSpPr>
            <p:spPr bwMode="auto">
              <a:xfrm>
                <a:off x="6660" y="3468"/>
                <a:ext cx="720" cy="936"/>
              </a:xfrm>
              <a:prstGeom prst="rect">
                <a:avLst/>
              </a:prstGeom>
              <a:solidFill>
                <a:srgbClr val="CCFFCC"/>
              </a:solidFill>
              <a:ln w="9525">
                <a:solidFill>
                  <a:srgbClr val="000000"/>
                </a:solidFill>
                <a:miter lim="800000"/>
                <a:headEnd/>
                <a:tailEnd/>
              </a:ln>
            </p:spPr>
            <p:txBody>
              <a:bodyPr/>
              <a:lstStyle/>
              <a:p>
                <a:pPr algn="just" eaLnBrk="0" hangingPunct="0">
                  <a:buClr>
                    <a:srgbClr val="000000"/>
                  </a:buClr>
                </a:pPr>
                <a:endParaRPr lang="zh-CN" altLang="zh-CN" sz="1000" b="1">
                  <a:latin typeface="黑体" pitchFamily="49" charset="-122"/>
                  <a:ea typeface="黑体" pitchFamily="49" charset="-122"/>
                </a:endParaRPr>
              </a:p>
            </p:txBody>
          </p:sp>
          <p:sp>
            <p:nvSpPr>
              <p:cNvPr id="58395" name="直接连接符 53275"/>
              <p:cNvSpPr>
                <a:spLocks noChangeShapeType="1"/>
              </p:cNvSpPr>
              <p:nvPr/>
            </p:nvSpPr>
            <p:spPr bwMode="auto">
              <a:xfrm>
                <a:off x="6660" y="3780"/>
                <a:ext cx="720" cy="0"/>
              </a:xfrm>
              <a:prstGeom prst="line">
                <a:avLst/>
              </a:prstGeom>
              <a:noFill/>
              <a:ln w="9525">
                <a:solidFill>
                  <a:srgbClr val="000000"/>
                </a:solidFill>
                <a:round/>
                <a:headEnd/>
                <a:tailEnd/>
              </a:ln>
            </p:spPr>
            <p:txBody>
              <a:bodyPr/>
              <a:lstStyle/>
              <a:p>
                <a:endParaRPr lang="zh-CN" altLang="en-US"/>
              </a:p>
            </p:txBody>
          </p:sp>
          <p:sp>
            <p:nvSpPr>
              <p:cNvPr id="58396" name="直接连接符 53276"/>
              <p:cNvSpPr>
                <a:spLocks noChangeShapeType="1"/>
              </p:cNvSpPr>
              <p:nvPr/>
            </p:nvSpPr>
            <p:spPr bwMode="auto">
              <a:xfrm>
                <a:off x="6660" y="4092"/>
                <a:ext cx="720" cy="0"/>
              </a:xfrm>
              <a:prstGeom prst="line">
                <a:avLst/>
              </a:prstGeom>
              <a:noFill/>
              <a:ln w="9525">
                <a:solidFill>
                  <a:srgbClr val="000000"/>
                </a:solidFill>
                <a:round/>
                <a:headEnd/>
                <a:tailEnd/>
              </a:ln>
            </p:spPr>
            <p:txBody>
              <a:bodyPr/>
              <a:lstStyle/>
              <a:p>
                <a:endParaRPr lang="zh-CN" altLang="en-US"/>
              </a:p>
            </p:txBody>
          </p:sp>
          <p:sp>
            <p:nvSpPr>
              <p:cNvPr id="58397" name="直接连接符 53277"/>
              <p:cNvSpPr>
                <a:spLocks noChangeShapeType="1"/>
              </p:cNvSpPr>
              <p:nvPr/>
            </p:nvSpPr>
            <p:spPr bwMode="auto">
              <a:xfrm>
                <a:off x="6660" y="3468"/>
                <a:ext cx="720" cy="0"/>
              </a:xfrm>
              <a:prstGeom prst="line">
                <a:avLst/>
              </a:prstGeom>
              <a:noFill/>
              <a:ln w="9525">
                <a:solidFill>
                  <a:srgbClr val="000000"/>
                </a:solidFill>
                <a:round/>
                <a:headEnd/>
                <a:tailEnd/>
              </a:ln>
            </p:spPr>
            <p:txBody>
              <a:bodyPr/>
              <a:lstStyle/>
              <a:p>
                <a:endParaRPr lang="zh-CN" altLang="en-US"/>
              </a:p>
            </p:txBody>
          </p:sp>
        </p:grpSp>
        <p:sp>
          <p:nvSpPr>
            <p:cNvPr id="58398" name="文本框 53278"/>
            <p:cNvSpPr txBox="1">
              <a:spLocks noChangeArrowheads="1"/>
            </p:cNvSpPr>
            <p:nvPr/>
          </p:nvSpPr>
          <p:spPr bwMode="auto">
            <a:xfrm>
              <a:off x="4553" y="2591"/>
              <a:ext cx="485" cy="708"/>
            </a:xfrm>
            <a:prstGeom prst="rect">
              <a:avLst/>
            </a:prstGeom>
            <a:solidFill>
              <a:srgbClr val="CCFFCC"/>
            </a:solidFill>
            <a:ln w="9525">
              <a:solidFill>
                <a:srgbClr val="000000"/>
              </a:solidFill>
              <a:miter lim="800000"/>
              <a:headEnd/>
              <a:tailEnd/>
            </a:ln>
          </p:spPr>
          <p:txBody>
            <a:bodyPr/>
            <a:lstStyle/>
            <a:p>
              <a:pPr algn="just" eaLnBrk="0" hangingPunct="0">
                <a:buClr>
                  <a:srgbClr val="000000"/>
                </a:buClr>
              </a:pPr>
              <a:endParaRPr lang="zh-CN" altLang="zh-CN" sz="1000" b="1">
                <a:latin typeface="黑体" pitchFamily="49" charset="-122"/>
                <a:ea typeface="黑体" pitchFamily="49" charset="-122"/>
              </a:endParaRPr>
            </a:p>
          </p:txBody>
        </p:sp>
        <p:sp>
          <p:nvSpPr>
            <p:cNvPr id="58399" name="直接连接符 53279"/>
            <p:cNvSpPr>
              <a:spLocks noChangeShapeType="1"/>
            </p:cNvSpPr>
            <p:nvPr/>
          </p:nvSpPr>
          <p:spPr bwMode="auto">
            <a:xfrm>
              <a:off x="4553" y="2828"/>
              <a:ext cx="485" cy="0"/>
            </a:xfrm>
            <a:prstGeom prst="line">
              <a:avLst/>
            </a:prstGeom>
            <a:noFill/>
            <a:ln w="9525">
              <a:solidFill>
                <a:srgbClr val="000000"/>
              </a:solidFill>
              <a:round/>
              <a:headEnd/>
              <a:tailEnd/>
            </a:ln>
          </p:spPr>
          <p:txBody>
            <a:bodyPr/>
            <a:lstStyle/>
            <a:p>
              <a:endParaRPr lang="zh-CN" altLang="en-US"/>
            </a:p>
          </p:txBody>
        </p:sp>
        <p:sp>
          <p:nvSpPr>
            <p:cNvPr id="58400" name="直接连接符 53280"/>
            <p:cNvSpPr>
              <a:spLocks noChangeShapeType="1"/>
            </p:cNvSpPr>
            <p:nvPr/>
          </p:nvSpPr>
          <p:spPr bwMode="auto">
            <a:xfrm>
              <a:off x="4553" y="3063"/>
              <a:ext cx="485" cy="0"/>
            </a:xfrm>
            <a:prstGeom prst="line">
              <a:avLst/>
            </a:prstGeom>
            <a:noFill/>
            <a:ln w="9525">
              <a:solidFill>
                <a:srgbClr val="000000"/>
              </a:solidFill>
              <a:round/>
              <a:headEnd/>
              <a:tailEnd/>
            </a:ln>
          </p:spPr>
          <p:txBody>
            <a:bodyPr/>
            <a:lstStyle/>
            <a:p>
              <a:endParaRPr lang="zh-CN" altLang="en-US"/>
            </a:p>
          </p:txBody>
        </p:sp>
        <p:sp>
          <p:nvSpPr>
            <p:cNvPr id="58401" name="文本框 53281"/>
            <p:cNvSpPr txBox="1">
              <a:spLocks noChangeArrowheads="1"/>
            </p:cNvSpPr>
            <p:nvPr/>
          </p:nvSpPr>
          <p:spPr bwMode="auto">
            <a:xfrm>
              <a:off x="4553" y="2238"/>
              <a:ext cx="727" cy="353"/>
            </a:xfrm>
            <a:prstGeom prst="rect">
              <a:avLst/>
            </a:prstGeom>
            <a:noFill/>
            <a:ln w="9525">
              <a:solidFill>
                <a:srgbClr val="FFFFFF"/>
              </a:solidFill>
              <a:miter lim="800000"/>
              <a:headEnd/>
              <a:tailEnd/>
            </a:ln>
          </p:spPr>
          <p:txBody>
            <a:bodyPr/>
            <a:lstStyle/>
            <a:p>
              <a:pPr eaLnBrk="0" hangingPunct="0">
                <a:buClr>
                  <a:srgbClr val="000000"/>
                </a:buClr>
              </a:pPr>
              <a:r>
                <a:rPr lang="en-US" altLang="zh-CN" sz="2000" b="1">
                  <a:latin typeface="黑体" pitchFamily="49" charset="-122"/>
                  <a:ea typeface="黑体" pitchFamily="49" charset="-122"/>
                </a:rPr>
                <a:t>4K</a:t>
              </a:r>
              <a:r>
                <a:rPr lang="zh-CN" altLang="en-US" sz="2000" b="1">
                  <a:latin typeface="黑体" pitchFamily="49" charset="-122"/>
                  <a:ea typeface="黑体" pitchFamily="49" charset="-122"/>
                </a:rPr>
                <a:t>页面</a:t>
              </a:r>
            </a:p>
          </p:txBody>
        </p:sp>
        <p:sp>
          <p:nvSpPr>
            <p:cNvPr id="58402" name="直接连接符 53282"/>
            <p:cNvSpPr>
              <a:spLocks noChangeShapeType="1"/>
            </p:cNvSpPr>
            <p:nvPr/>
          </p:nvSpPr>
          <p:spPr bwMode="auto">
            <a:xfrm>
              <a:off x="4553" y="2591"/>
              <a:ext cx="485" cy="0"/>
            </a:xfrm>
            <a:prstGeom prst="line">
              <a:avLst/>
            </a:prstGeom>
            <a:noFill/>
            <a:ln w="9525">
              <a:solidFill>
                <a:srgbClr val="000000"/>
              </a:solidFill>
              <a:round/>
              <a:headEnd/>
              <a:tailEnd/>
            </a:ln>
          </p:spPr>
          <p:txBody>
            <a:bodyPr/>
            <a:lstStyle/>
            <a:p>
              <a:endParaRPr lang="zh-CN" altLang="en-US"/>
            </a:p>
          </p:txBody>
        </p:sp>
        <p:sp>
          <p:nvSpPr>
            <p:cNvPr id="58403" name="文本框 53283"/>
            <p:cNvSpPr txBox="1">
              <a:spLocks noChangeArrowheads="1"/>
            </p:cNvSpPr>
            <p:nvPr/>
          </p:nvSpPr>
          <p:spPr bwMode="auto">
            <a:xfrm>
              <a:off x="553" y="2121"/>
              <a:ext cx="364" cy="353"/>
            </a:xfrm>
            <a:prstGeom prst="rect">
              <a:avLst/>
            </a:prstGeom>
            <a:noFill/>
            <a:ln w="9525">
              <a:solidFill>
                <a:srgbClr val="FFFFFF"/>
              </a:solidFill>
              <a:miter lim="800000"/>
              <a:headEnd/>
              <a:tailEnd/>
            </a:ln>
          </p:spPr>
          <p:txBody>
            <a:bodyPr/>
            <a:lstStyle/>
            <a:p>
              <a:pPr algn="r" eaLnBrk="0" hangingPunct="0">
                <a:buClr>
                  <a:srgbClr val="000000"/>
                </a:buClr>
              </a:pPr>
              <a:r>
                <a:rPr lang="en-US" altLang="zh-CN" sz="1200" b="1">
                  <a:latin typeface="黑体" pitchFamily="49" charset="-122"/>
                  <a:ea typeface="黑体" pitchFamily="49" charset="-122"/>
                </a:rPr>
                <a:t>0</a:t>
              </a:r>
            </a:p>
          </p:txBody>
        </p:sp>
        <p:sp>
          <p:nvSpPr>
            <p:cNvPr id="58404" name="文本框 53284"/>
            <p:cNvSpPr txBox="1">
              <a:spLocks noChangeArrowheads="1"/>
            </p:cNvSpPr>
            <p:nvPr/>
          </p:nvSpPr>
          <p:spPr bwMode="auto">
            <a:xfrm>
              <a:off x="432" y="2946"/>
              <a:ext cx="485" cy="353"/>
            </a:xfrm>
            <a:prstGeom prst="rect">
              <a:avLst/>
            </a:prstGeom>
            <a:noFill/>
            <a:ln w="9525">
              <a:solidFill>
                <a:srgbClr val="FFFFFF"/>
              </a:solidFill>
              <a:miter lim="800000"/>
              <a:headEnd/>
              <a:tailEnd/>
            </a:ln>
          </p:spPr>
          <p:txBody>
            <a:bodyPr/>
            <a:lstStyle/>
            <a:p>
              <a:pPr algn="r" eaLnBrk="0" hangingPunct="0">
                <a:buClr>
                  <a:srgbClr val="000000"/>
                </a:buClr>
              </a:pPr>
              <a:r>
                <a:rPr lang="en-US" altLang="zh-CN" sz="2000" b="1">
                  <a:latin typeface="黑体" pitchFamily="49" charset="-122"/>
                  <a:ea typeface="黑体" pitchFamily="49" charset="-122"/>
                </a:rPr>
                <a:t>4095</a:t>
              </a:r>
            </a:p>
          </p:txBody>
        </p:sp>
        <p:sp>
          <p:nvSpPr>
            <p:cNvPr id="58405" name="直接连接符 53285"/>
            <p:cNvSpPr>
              <a:spLocks noChangeShapeType="1"/>
            </p:cNvSpPr>
            <p:nvPr/>
          </p:nvSpPr>
          <p:spPr bwMode="auto">
            <a:xfrm>
              <a:off x="917" y="2121"/>
              <a:ext cx="0" cy="1060"/>
            </a:xfrm>
            <a:prstGeom prst="line">
              <a:avLst/>
            </a:prstGeom>
            <a:noFill/>
            <a:ln w="9525">
              <a:solidFill>
                <a:srgbClr val="000000"/>
              </a:solidFill>
              <a:round/>
              <a:headEnd/>
              <a:tailEnd/>
            </a:ln>
          </p:spPr>
          <p:txBody>
            <a:bodyPr/>
            <a:lstStyle/>
            <a:p>
              <a:endParaRPr lang="zh-CN" altLang="en-US"/>
            </a:p>
          </p:txBody>
        </p:sp>
        <p:sp>
          <p:nvSpPr>
            <p:cNvPr id="58406" name="直接连接符 53286"/>
            <p:cNvSpPr>
              <a:spLocks noChangeShapeType="1"/>
            </p:cNvSpPr>
            <p:nvPr/>
          </p:nvSpPr>
          <p:spPr bwMode="auto">
            <a:xfrm>
              <a:off x="674" y="1649"/>
              <a:ext cx="0" cy="942"/>
            </a:xfrm>
            <a:prstGeom prst="line">
              <a:avLst/>
            </a:prstGeom>
            <a:noFill/>
            <a:ln w="9525">
              <a:solidFill>
                <a:srgbClr val="000000"/>
              </a:solidFill>
              <a:round/>
              <a:headEnd/>
              <a:tailEnd/>
            </a:ln>
          </p:spPr>
          <p:txBody>
            <a:bodyPr/>
            <a:lstStyle/>
            <a:p>
              <a:endParaRPr lang="zh-CN" altLang="en-US"/>
            </a:p>
          </p:txBody>
        </p:sp>
        <p:sp>
          <p:nvSpPr>
            <p:cNvPr id="58407" name="直接连接符 53287"/>
            <p:cNvSpPr>
              <a:spLocks noChangeShapeType="1"/>
            </p:cNvSpPr>
            <p:nvPr/>
          </p:nvSpPr>
          <p:spPr bwMode="auto">
            <a:xfrm>
              <a:off x="674" y="2591"/>
              <a:ext cx="243" cy="0"/>
            </a:xfrm>
            <a:prstGeom prst="line">
              <a:avLst/>
            </a:prstGeom>
            <a:noFill/>
            <a:ln w="9525">
              <a:solidFill>
                <a:srgbClr val="000000"/>
              </a:solidFill>
              <a:round/>
              <a:headEnd/>
              <a:tailEnd type="triangle" w="med" len="med"/>
            </a:ln>
          </p:spPr>
          <p:txBody>
            <a:bodyPr/>
            <a:lstStyle/>
            <a:p>
              <a:endParaRPr lang="zh-CN" altLang="en-US"/>
            </a:p>
          </p:txBody>
        </p:sp>
        <p:sp>
          <p:nvSpPr>
            <p:cNvPr id="58408" name="直接连接符 53288"/>
            <p:cNvSpPr>
              <a:spLocks noChangeShapeType="1"/>
            </p:cNvSpPr>
            <p:nvPr/>
          </p:nvSpPr>
          <p:spPr bwMode="auto">
            <a:xfrm>
              <a:off x="1765" y="1649"/>
              <a:ext cx="0" cy="942"/>
            </a:xfrm>
            <a:prstGeom prst="line">
              <a:avLst/>
            </a:prstGeom>
            <a:noFill/>
            <a:ln w="9525">
              <a:solidFill>
                <a:srgbClr val="000000"/>
              </a:solidFill>
              <a:round/>
              <a:headEnd/>
              <a:tailEnd/>
            </a:ln>
          </p:spPr>
          <p:txBody>
            <a:bodyPr/>
            <a:lstStyle/>
            <a:p>
              <a:endParaRPr lang="zh-CN" altLang="en-US"/>
            </a:p>
          </p:txBody>
        </p:sp>
        <p:sp>
          <p:nvSpPr>
            <p:cNvPr id="58409" name="直接连接符 53289"/>
            <p:cNvSpPr>
              <a:spLocks noChangeShapeType="1"/>
            </p:cNvSpPr>
            <p:nvPr/>
          </p:nvSpPr>
          <p:spPr bwMode="auto">
            <a:xfrm>
              <a:off x="1765" y="2591"/>
              <a:ext cx="243" cy="0"/>
            </a:xfrm>
            <a:prstGeom prst="line">
              <a:avLst/>
            </a:prstGeom>
            <a:noFill/>
            <a:ln w="9525">
              <a:solidFill>
                <a:srgbClr val="000000"/>
              </a:solidFill>
              <a:round/>
              <a:headEnd/>
              <a:tailEnd type="triangle" w="med" len="med"/>
            </a:ln>
          </p:spPr>
          <p:txBody>
            <a:bodyPr/>
            <a:lstStyle/>
            <a:p>
              <a:endParaRPr lang="zh-CN" altLang="en-US"/>
            </a:p>
          </p:txBody>
        </p:sp>
        <p:sp>
          <p:nvSpPr>
            <p:cNvPr id="58410" name="直接连接符 53290"/>
            <p:cNvSpPr>
              <a:spLocks noChangeShapeType="1"/>
            </p:cNvSpPr>
            <p:nvPr/>
          </p:nvSpPr>
          <p:spPr bwMode="auto">
            <a:xfrm flipV="1">
              <a:off x="1523" y="2238"/>
              <a:ext cx="485" cy="353"/>
            </a:xfrm>
            <a:prstGeom prst="line">
              <a:avLst/>
            </a:prstGeom>
            <a:noFill/>
            <a:ln w="9525">
              <a:solidFill>
                <a:srgbClr val="000000"/>
              </a:solidFill>
              <a:round/>
              <a:headEnd/>
              <a:tailEnd type="triangle" w="med" len="med"/>
            </a:ln>
          </p:spPr>
          <p:txBody>
            <a:bodyPr/>
            <a:lstStyle/>
            <a:p>
              <a:endParaRPr lang="zh-CN" altLang="en-US"/>
            </a:p>
          </p:txBody>
        </p:sp>
        <p:sp>
          <p:nvSpPr>
            <p:cNvPr id="58411" name="直接连接符 53291"/>
            <p:cNvSpPr>
              <a:spLocks noChangeShapeType="1"/>
            </p:cNvSpPr>
            <p:nvPr/>
          </p:nvSpPr>
          <p:spPr bwMode="auto">
            <a:xfrm>
              <a:off x="2614" y="1649"/>
              <a:ext cx="0" cy="1061"/>
            </a:xfrm>
            <a:prstGeom prst="line">
              <a:avLst/>
            </a:prstGeom>
            <a:noFill/>
            <a:ln w="9525">
              <a:solidFill>
                <a:srgbClr val="000000"/>
              </a:solidFill>
              <a:round/>
              <a:headEnd/>
              <a:tailEnd/>
            </a:ln>
          </p:spPr>
          <p:txBody>
            <a:bodyPr/>
            <a:lstStyle/>
            <a:p>
              <a:endParaRPr lang="zh-CN" altLang="en-US"/>
            </a:p>
          </p:txBody>
        </p:sp>
        <p:sp>
          <p:nvSpPr>
            <p:cNvPr id="58412" name="直接连接符 53292"/>
            <p:cNvSpPr>
              <a:spLocks noChangeShapeType="1"/>
            </p:cNvSpPr>
            <p:nvPr/>
          </p:nvSpPr>
          <p:spPr bwMode="auto">
            <a:xfrm>
              <a:off x="2614" y="2710"/>
              <a:ext cx="242" cy="0"/>
            </a:xfrm>
            <a:prstGeom prst="line">
              <a:avLst/>
            </a:prstGeom>
            <a:noFill/>
            <a:ln w="9525">
              <a:solidFill>
                <a:srgbClr val="000000"/>
              </a:solidFill>
              <a:round/>
              <a:headEnd/>
              <a:tailEnd type="triangle" w="med" len="med"/>
            </a:ln>
          </p:spPr>
          <p:txBody>
            <a:bodyPr/>
            <a:lstStyle/>
            <a:p>
              <a:endParaRPr lang="zh-CN" altLang="en-US"/>
            </a:p>
          </p:txBody>
        </p:sp>
        <p:sp>
          <p:nvSpPr>
            <p:cNvPr id="58413" name="直接连接符 53293"/>
            <p:cNvSpPr>
              <a:spLocks noChangeShapeType="1"/>
            </p:cNvSpPr>
            <p:nvPr/>
          </p:nvSpPr>
          <p:spPr bwMode="auto">
            <a:xfrm flipV="1">
              <a:off x="2492" y="2356"/>
              <a:ext cx="364" cy="235"/>
            </a:xfrm>
            <a:prstGeom prst="line">
              <a:avLst/>
            </a:prstGeom>
            <a:noFill/>
            <a:ln w="9525">
              <a:solidFill>
                <a:srgbClr val="000000"/>
              </a:solidFill>
              <a:round/>
              <a:headEnd/>
              <a:tailEnd type="triangle" w="med" len="med"/>
            </a:ln>
          </p:spPr>
          <p:txBody>
            <a:bodyPr/>
            <a:lstStyle/>
            <a:p>
              <a:endParaRPr lang="zh-CN" altLang="en-US"/>
            </a:p>
          </p:txBody>
        </p:sp>
        <p:sp>
          <p:nvSpPr>
            <p:cNvPr id="58414" name="直接连接符 53294"/>
            <p:cNvSpPr>
              <a:spLocks noChangeShapeType="1"/>
            </p:cNvSpPr>
            <p:nvPr/>
          </p:nvSpPr>
          <p:spPr bwMode="auto">
            <a:xfrm>
              <a:off x="3462" y="1649"/>
              <a:ext cx="0" cy="1179"/>
            </a:xfrm>
            <a:prstGeom prst="line">
              <a:avLst/>
            </a:prstGeom>
            <a:noFill/>
            <a:ln w="9525">
              <a:solidFill>
                <a:srgbClr val="000000"/>
              </a:solidFill>
              <a:round/>
              <a:headEnd/>
              <a:tailEnd/>
            </a:ln>
          </p:spPr>
          <p:txBody>
            <a:bodyPr/>
            <a:lstStyle/>
            <a:p>
              <a:endParaRPr lang="zh-CN" altLang="en-US"/>
            </a:p>
          </p:txBody>
        </p:sp>
        <p:sp>
          <p:nvSpPr>
            <p:cNvPr id="58415" name="直接连接符 53295"/>
            <p:cNvSpPr>
              <a:spLocks noChangeShapeType="1"/>
            </p:cNvSpPr>
            <p:nvPr/>
          </p:nvSpPr>
          <p:spPr bwMode="auto">
            <a:xfrm>
              <a:off x="3462" y="2828"/>
              <a:ext cx="242" cy="0"/>
            </a:xfrm>
            <a:prstGeom prst="line">
              <a:avLst/>
            </a:prstGeom>
            <a:noFill/>
            <a:ln w="9525">
              <a:solidFill>
                <a:srgbClr val="000000"/>
              </a:solidFill>
              <a:round/>
              <a:headEnd/>
              <a:tailEnd type="triangle" w="med" len="med"/>
            </a:ln>
          </p:spPr>
          <p:txBody>
            <a:bodyPr/>
            <a:lstStyle/>
            <a:p>
              <a:endParaRPr lang="zh-CN" altLang="en-US"/>
            </a:p>
          </p:txBody>
        </p:sp>
        <p:sp>
          <p:nvSpPr>
            <p:cNvPr id="58416" name="直接连接符 53296"/>
            <p:cNvSpPr>
              <a:spLocks noChangeShapeType="1"/>
            </p:cNvSpPr>
            <p:nvPr/>
          </p:nvSpPr>
          <p:spPr bwMode="auto">
            <a:xfrm flipV="1">
              <a:off x="3341" y="2474"/>
              <a:ext cx="363" cy="236"/>
            </a:xfrm>
            <a:prstGeom prst="line">
              <a:avLst/>
            </a:prstGeom>
            <a:noFill/>
            <a:ln w="9525">
              <a:solidFill>
                <a:srgbClr val="000000"/>
              </a:solidFill>
              <a:round/>
              <a:headEnd/>
              <a:tailEnd type="triangle" w="med" len="med"/>
            </a:ln>
          </p:spPr>
          <p:txBody>
            <a:bodyPr/>
            <a:lstStyle/>
            <a:p>
              <a:endParaRPr lang="zh-CN" altLang="en-US"/>
            </a:p>
          </p:txBody>
        </p:sp>
        <p:sp>
          <p:nvSpPr>
            <p:cNvPr id="58417" name="直接连接符 53297"/>
            <p:cNvSpPr>
              <a:spLocks noChangeShapeType="1"/>
            </p:cNvSpPr>
            <p:nvPr/>
          </p:nvSpPr>
          <p:spPr bwMode="auto">
            <a:xfrm>
              <a:off x="4310" y="1649"/>
              <a:ext cx="0" cy="1297"/>
            </a:xfrm>
            <a:prstGeom prst="line">
              <a:avLst/>
            </a:prstGeom>
            <a:noFill/>
            <a:ln w="9525">
              <a:solidFill>
                <a:srgbClr val="000000"/>
              </a:solidFill>
              <a:round/>
              <a:headEnd/>
              <a:tailEnd/>
            </a:ln>
          </p:spPr>
          <p:txBody>
            <a:bodyPr/>
            <a:lstStyle/>
            <a:p>
              <a:endParaRPr lang="zh-CN" altLang="en-US"/>
            </a:p>
          </p:txBody>
        </p:sp>
        <p:sp>
          <p:nvSpPr>
            <p:cNvPr id="58418" name="直接连接符 53298"/>
            <p:cNvSpPr>
              <a:spLocks noChangeShapeType="1"/>
            </p:cNvSpPr>
            <p:nvPr/>
          </p:nvSpPr>
          <p:spPr bwMode="auto">
            <a:xfrm>
              <a:off x="4310" y="2946"/>
              <a:ext cx="243" cy="0"/>
            </a:xfrm>
            <a:prstGeom prst="line">
              <a:avLst/>
            </a:prstGeom>
            <a:noFill/>
            <a:ln w="9525">
              <a:solidFill>
                <a:srgbClr val="000000"/>
              </a:solidFill>
              <a:round/>
              <a:headEnd/>
              <a:tailEnd type="triangle" w="med" len="med"/>
            </a:ln>
          </p:spPr>
          <p:txBody>
            <a:bodyPr/>
            <a:lstStyle/>
            <a:p>
              <a:endParaRPr lang="zh-CN" altLang="en-US"/>
            </a:p>
          </p:txBody>
        </p:sp>
        <p:sp>
          <p:nvSpPr>
            <p:cNvPr id="58419" name="直接连接符 53299"/>
            <p:cNvSpPr>
              <a:spLocks noChangeShapeType="1"/>
            </p:cNvSpPr>
            <p:nvPr/>
          </p:nvSpPr>
          <p:spPr bwMode="auto">
            <a:xfrm flipV="1">
              <a:off x="4189" y="2591"/>
              <a:ext cx="364" cy="237"/>
            </a:xfrm>
            <a:prstGeom prst="line">
              <a:avLst/>
            </a:prstGeom>
            <a:noFill/>
            <a:ln w="9525">
              <a:solidFill>
                <a:srgbClr val="000000"/>
              </a:solidFill>
              <a:round/>
              <a:headEnd/>
              <a:tailEnd type="triangle" w="med" len="med"/>
            </a:ln>
          </p:spPr>
          <p:txBody>
            <a:bodyPr/>
            <a:lstStyle/>
            <a:p>
              <a:endParaRPr lang="zh-CN" altLang="en-US"/>
            </a:p>
          </p:txBody>
        </p:sp>
        <p:sp>
          <p:nvSpPr>
            <p:cNvPr id="58420" name="右大括号 53300"/>
            <p:cNvSpPr>
              <a:spLocks/>
            </p:cNvSpPr>
            <p:nvPr/>
          </p:nvSpPr>
          <p:spPr bwMode="auto">
            <a:xfrm rot="5400000">
              <a:off x="3405" y="1902"/>
              <a:ext cx="236" cy="3030"/>
            </a:xfrm>
            <a:prstGeom prst="rightBrace">
              <a:avLst>
                <a:gd name="adj1" fmla="val 106992"/>
                <a:gd name="adj2" fmla="val 50000"/>
              </a:avLst>
            </a:prstGeom>
            <a:noFill/>
            <a:ln w="9525">
              <a:solidFill>
                <a:srgbClr val="000000"/>
              </a:solidFill>
              <a:round/>
              <a:headEnd/>
              <a:tailEnd/>
            </a:ln>
          </p:spPr>
          <p:txBody>
            <a:bodyPr/>
            <a:lstStyle/>
            <a:p>
              <a:pPr eaLnBrk="0" hangingPunct="0"/>
              <a:endParaRPr lang="zh-CN" altLang="zh-CN" sz="2800"/>
            </a:p>
          </p:txBody>
        </p:sp>
        <p:sp>
          <p:nvSpPr>
            <p:cNvPr id="58421" name="文本框 53301"/>
            <p:cNvSpPr txBox="1">
              <a:spLocks noChangeArrowheads="1"/>
            </p:cNvSpPr>
            <p:nvPr/>
          </p:nvSpPr>
          <p:spPr bwMode="auto">
            <a:xfrm>
              <a:off x="3341" y="3535"/>
              <a:ext cx="485" cy="353"/>
            </a:xfrm>
            <a:prstGeom prst="rect">
              <a:avLst/>
            </a:prstGeom>
            <a:noFill/>
            <a:ln w="9525">
              <a:solidFill>
                <a:srgbClr val="FFFFFF"/>
              </a:solidFill>
              <a:miter lim="800000"/>
              <a:headEnd/>
              <a:tailEnd/>
            </a:ln>
          </p:spPr>
          <p:txBody>
            <a:bodyPr/>
            <a:lstStyle/>
            <a:p>
              <a:pPr eaLnBrk="0" hangingPunct="0">
                <a:buClr>
                  <a:srgbClr val="000000"/>
                </a:buClr>
              </a:pPr>
              <a:r>
                <a:rPr lang="zh-CN" altLang="en-US" sz="2400" b="1">
                  <a:latin typeface="黑体" pitchFamily="49" charset="-122"/>
                  <a:ea typeface="黑体" pitchFamily="49" charset="-122"/>
                </a:rPr>
                <a:t>页表</a:t>
              </a:r>
            </a:p>
          </p:txBody>
        </p:sp>
      </p:grpSp>
      <p:sp>
        <p:nvSpPr>
          <p:cNvPr id="58422"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23A9DB97-8957-4D74-AF64-2921B1C222D6}" type="slidenum">
              <a:rPr lang="zh-TW" altLang="en-US" sz="1400">
                <a:solidFill>
                  <a:schemeClr val="bg2"/>
                </a:solidFill>
                <a:ea typeface="PMingLiU" pitchFamily="18" charset="-120"/>
              </a:rPr>
              <a:pPr algn="r" eaLnBrk="0" hangingPunct="0">
                <a:spcBef>
                  <a:spcPct val="50000"/>
                </a:spcBef>
                <a:buClr>
                  <a:srgbClr val="000000"/>
                </a:buClr>
              </a:pPr>
              <a:t>63</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文本占位符 56322"/>
          <p:cNvSpPr>
            <a:spLocks noGrp="1" noChangeArrowheads="1"/>
          </p:cNvSpPr>
          <p:nvPr>
            <p:ph type="body" idx="4294967295"/>
          </p:nvPr>
        </p:nvSpPr>
        <p:spPr>
          <a:xfrm>
            <a:off x="468313" y="1628775"/>
            <a:ext cx="8424862" cy="4140200"/>
          </a:xfrm>
        </p:spPr>
        <p:txBody>
          <a:bodyPr/>
          <a:lstStyle/>
          <a:p>
            <a:r>
              <a:rPr lang="zh-CN" altLang="en-US" sz="3600" b="1"/>
              <a:t>反置页表</a:t>
            </a:r>
            <a:r>
              <a:rPr lang="en-US" altLang="zh-CN" sz="3600" b="1"/>
              <a:t>IPT</a:t>
            </a:r>
            <a:r>
              <a:rPr lang="zh-CN" altLang="en-US" sz="3600" b="1"/>
              <a:t>是为主存中的每一个物理块建立一个页表并按照块号排序</a:t>
            </a:r>
          </a:p>
          <a:p>
            <a:r>
              <a:rPr lang="zh-CN" altLang="en-US" sz="3600" b="1"/>
              <a:t>该表每个表项包含正在访问该页框的进程标识、页号及哈希链指针。</a:t>
            </a:r>
          </a:p>
          <a:p>
            <a:r>
              <a:rPr lang="zh-CN" altLang="en-US" sz="3600" b="1"/>
              <a:t>逻辑地址由进程标识符、页号和页内位移组成</a:t>
            </a:r>
          </a:p>
        </p:txBody>
      </p:sp>
      <p:sp>
        <p:nvSpPr>
          <p:cNvPr id="61444"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0298FA5F-2EC4-409F-8C73-FBD642F4BB61}" type="slidenum">
              <a:rPr lang="zh-TW" altLang="en-US" sz="1400">
                <a:solidFill>
                  <a:schemeClr val="bg2"/>
                </a:solidFill>
                <a:ea typeface="PMingLiU" pitchFamily="18" charset="-120"/>
              </a:rPr>
              <a:pPr algn="r" eaLnBrk="0" hangingPunct="0">
                <a:spcBef>
                  <a:spcPct val="50000"/>
                </a:spcBef>
                <a:buClr>
                  <a:srgbClr val="000000"/>
                </a:buClr>
              </a:pPr>
              <a:t>64</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60350"/>
            <a:ext cx="2351087" cy="461963"/>
          </a:xfrm>
          <a:prstGeom prst="rect">
            <a:avLst/>
          </a:prstGeom>
          <a:noFill/>
          <a:ln w="9525">
            <a:noFill/>
            <a:miter lim="800000"/>
            <a:headEnd/>
            <a:tailEnd/>
          </a:ln>
        </p:spPr>
      </p:pic>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b="1">
                <a:solidFill>
                  <a:schemeClr val="tx2"/>
                </a:solidFill>
              </a:rPr>
              <a:t>4.3 </a:t>
            </a:r>
            <a:r>
              <a:rPr lang="zh-CN" altLang="en-US" b="1">
                <a:solidFill>
                  <a:schemeClr val="tx2"/>
                </a:solidFill>
              </a:rPr>
              <a:t>分页存储管理</a:t>
            </a:r>
          </a:p>
        </p:txBody>
      </p:sp>
      <p:sp>
        <p:nvSpPr>
          <p:cNvPr id="61448" name="标题 55297"/>
          <p:cNvSpPr>
            <a:spLocks noChangeArrowheads="1"/>
          </p:cNvSpPr>
          <p:nvPr/>
        </p:nvSpPr>
        <p:spPr bwMode="auto">
          <a:xfrm>
            <a:off x="508000" y="369888"/>
            <a:ext cx="7796213" cy="1047750"/>
          </a:xfrm>
          <a:prstGeom prst="rect">
            <a:avLst/>
          </a:prstGeom>
          <a:noFill/>
          <a:ln w="9525">
            <a:noFill/>
            <a:miter lim="800000"/>
            <a:headEnd/>
            <a:tailEnd/>
          </a:ln>
          <a:effectLst/>
        </p:spPr>
        <p:txBody>
          <a:bodyPr anchor="b"/>
          <a:lstStyle/>
          <a:p>
            <a:r>
              <a:rPr lang="zh-CN" altLang="en-US" sz="3200" b="1">
                <a:solidFill>
                  <a:srgbClr val="0000FF"/>
                </a:solidFill>
              </a:rPr>
              <a:t>五、反置页表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ox(in)">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ox(in)">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ox(in)">
                                      <p:cBhvr>
                                        <p:cTn id="17" dur="500"/>
                                        <p:tgtEl>
                                          <p:spTgt spid="61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文本占位符 57346">
            <a:extLst>
              <a:ext uri="{FF2B5EF4-FFF2-40B4-BE49-F238E27FC236}">
                <a16:creationId xmlns:a16="http://schemas.microsoft.com/office/drawing/2014/main" id="{FF159B66-9D5C-5608-C32D-F13D835A640A}"/>
              </a:ext>
            </a:extLst>
          </p:cNvPr>
          <p:cNvSpPr>
            <a:spLocks noGrp="1" noChangeArrowheads="1"/>
          </p:cNvSpPr>
          <p:nvPr>
            <p:ph type="body" idx="4294967295"/>
          </p:nvPr>
        </p:nvSpPr>
        <p:spPr>
          <a:xfrm>
            <a:off x="179388" y="1143000"/>
            <a:ext cx="8496300" cy="5257800"/>
          </a:xfrm>
        </p:spPr>
        <p:txBody>
          <a:bodyPr/>
          <a:lstStyle/>
          <a:p>
            <a:pPr eaLnBrk="1" hangingPunct="1">
              <a:buClr>
                <a:srgbClr val="006600"/>
              </a:buClr>
              <a:buFont typeface="Wingdings" panose="05000000000000000000" pitchFamily="2" charset="2"/>
              <a:buNone/>
            </a:pPr>
            <a:r>
              <a:rPr lang="zh-CN" altLang="en-US" b="1">
                <a:solidFill>
                  <a:srgbClr val="800000"/>
                </a:solidFill>
              </a:rPr>
              <a:t>反置页表地址转换过程</a:t>
            </a:r>
            <a:r>
              <a:rPr lang="en-US" altLang="zh-CN"/>
              <a:t>:</a:t>
            </a:r>
          </a:p>
          <a:p>
            <a:pPr algn="just" eaLnBrk="1" hangingPunct="1">
              <a:lnSpc>
                <a:spcPct val="130000"/>
              </a:lnSpc>
              <a:buClr>
                <a:srgbClr val="006600"/>
              </a:buClr>
              <a:buFont typeface="Wingdings" panose="05000000000000000000" pitchFamily="2" charset="2"/>
              <a:buChar char="Ø"/>
            </a:pPr>
            <a:r>
              <a:rPr lang="zh-CN" altLang="en-US" b="1"/>
              <a:t>逻辑地址给出进程标识和页号</a:t>
            </a:r>
            <a:r>
              <a:rPr lang="en-US" altLang="zh-CN" b="1"/>
              <a:t>,</a:t>
            </a:r>
            <a:r>
              <a:rPr lang="zh-CN" altLang="en-US" b="1"/>
              <a:t>用它们去比较</a:t>
            </a:r>
            <a:r>
              <a:rPr lang="en-US" altLang="zh-CN" b="1"/>
              <a:t>IPT,</a:t>
            </a:r>
            <a:r>
              <a:rPr lang="zh-CN" altLang="en-US" b="1"/>
              <a:t>若整个反置页表中未能找到匹配的页表项</a:t>
            </a:r>
            <a:r>
              <a:rPr lang="en-US" altLang="zh-CN" b="1"/>
              <a:t>,</a:t>
            </a:r>
            <a:r>
              <a:rPr lang="zh-CN" altLang="en-US" b="1"/>
              <a:t>说明该页不在主存</a:t>
            </a:r>
            <a:r>
              <a:rPr lang="en-US" altLang="zh-CN" b="1"/>
              <a:t>,</a:t>
            </a:r>
            <a:r>
              <a:rPr lang="zh-CN" altLang="en-US" b="1"/>
              <a:t>产生缺页中断</a:t>
            </a:r>
            <a:r>
              <a:rPr lang="en-US" altLang="zh-CN" b="1"/>
              <a:t>,</a:t>
            </a:r>
            <a:r>
              <a:rPr lang="zh-CN" altLang="en-US" b="1"/>
              <a:t>请求操作系统调入</a:t>
            </a:r>
            <a:r>
              <a:rPr lang="en-US" altLang="zh-CN" b="1"/>
              <a:t>;</a:t>
            </a:r>
            <a:r>
              <a:rPr lang="zh-CN" altLang="en-US" b="1"/>
              <a:t>否则，该表项的序号便是页框号</a:t>
            </a:r>
            <a:r>
              <a:rPr lang="en-US" altLang="zh-CN" b="1"/>
              <a:t>,</a:t>
            </a:r>
            <a:r>
              <a:rPr lang="zh-CN" altLang="en-US" b="1"/>
              <a:t>拼上页内位移</a:t>
            </a:r>
            <a:r>
              <a:rPr lang="en-US" altLang="zh-CN" b="1"/>
              <a:t>,</a:t>
            </a:r>
            <a:r>
              <a:rPr lang="zh-CN" altLang="en-US" b="1"/>
              <a:t>便形成物理地址。</a:t>
            </a:r>
          </a:p>
          <a:p>
            <a:pPr eaLnBrk="1" hangingPunct="1"/>
            <a:endParaRPr lang="zh-CN" altLang="en-US"/>
          </a:p>
          <a:p>
            <a:pPr eaLnBrk="1" hangingPunct="1"/>
            <a:endParaRPr lang="en-US" altLang="zh-CN"/>
          </a:p>
        </p:txBody>
      </p:sp>
      <p:sp>
        <p:nvSpPr>
          <p:cNvPr id="2051" name="灯片编号占位符 1">
            <a:extLst>
              <a:ext uri="{FF2B5EF4-FFF2-40B4-BE49-F238E27FC236}">
                <a16:creationId xmlns:a16="http://schemas.microsoft.com/office/drawing/2014/main" id="{B3BAC70E-B3CB-D1B6-E37A-1A28C6D7ED4D}"/>
              </a:ext>
            </a:extLst>
          </p:cNvPr>
          <p:cNvSpPr txBox="1">
            <a:spLocks noGrp="1" noChangeArrowheads="1"/>
          </p:cNvSpPr>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spcBef>
                <a:spcPct val="50000"/>
              </a:spcBef>
              <a:buClr>
                <a:srgbClr val="000000"/>
              </a:buClr>
            </a:pPr>
            <a:fld id="{72621836-75F8-4B6F-B83D-C9DFA707A982}" type="slidenum">
              <a:rPr lang="zh-TW" altLang="en-US" sz="1400">
                <a:solidFill>
                  <a:schemeClr val="bg2"/>
                </a:solidFill>
                <a:ea typeface="PMingLiU" panose="02020500000000000000" pitchFamily="18" charset="-120"/>
              </a:rPr>
              <a:pPr algn="r">
                <a:spcBef>
                  <a:spcPct val="50000"/>
                </a:spcBef>
                <a:buClr>
                  <a:srgbClr val="000000"/>
                </a:buClr>
              </a:pPr>
              <a:t>65</a:t>
            </a:fld>
            <a:endParaRPr lang="en-US" altLang="zh-TW" sz="1400">
              <a:solidFill>
                <a:schemeClr val="bg2"/>
              </a:solidFill>
              <a:ea typeface="PMingLiU" panose="02020500000000000000" pitchFamily="18" charset="-120"/>
            </a:endParaRPr>
          </a:p>
        </p:txBody>
      </p:sp>
      <p:sp>
        <p:nvSpPr>
          <p:cNvPr id="2052" name="Line 21">
            <a:extLst>
              <a:ext uri="{FF2B5EF4-FFF2-40B4-BE49-F238E27FC236}">
                <a16:creationId xmlns:a16="http://schemas.microsoft.com/office/drawing/2014/main" id="{7C416C88-93D4-DA32-1AB4-66FF0C27A441}"/>
              </a:ext>
            </a:extLst>
          </p:cNvPr>
          <p:cNvSpPr>
            <a:spLocks noChangeShapeType="1"/>
          </p:cNvSpPr>
          <p:nvPr/>
        </p:nvSpPr>
        <p:spPr bwMode="auto">
          <a:xfrm>
            <a:off x="179388" y="836613"/>
            <a:ext cx="872648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053" name="Picture 27" descr="D:\person\desktop\校徽da 副本.png">
            <a:extLst>
              <a:ext uri="{FF2B5EF4-FFF2-40B4-BE49-F238E27FC236}">
                <a16:creationId xmlns:a16="http://schemas.microsoft.com/office/drawing/2014/main" id="{B74B81AA-8412-0146-F69A-6DAEBBED2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260350"/>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22">
            <a:extLst>
              <a:ext uri="{FF2B5EF4-FFF2-40B4-BE49-F238E27FC236}">
                <a16:creationId xmlns:a16="http://schemas.microsoft.com/office/drawing/2014/main" id="{5E9EA530-8956-0F55-830B-C41BDDD50D15}"/>
              </a:ext>
            </a:extLst>
          </p:cNvPr>
          <p:cNvSpPr>
            <a:spLocks noChangeArrowheads="1"/>
          </p:cNvSpPr>
          <p:nvPr/>
        </p:nvSpPr>
        <p:spPr bwMode="auto">
          <a:xfrm>
            <a:off x="323850" y="404813"/>
            <a:ext cx="5281613"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tx2"/>
                </a:solidFill>
              </a:rPr>
              <a:t>4.3 </a:t>
            </a:r>
            <a:r>
              <a:rPr lang="zh-CN" altLang="en-US" b="1">
                <a:solidFill>
                  <a:schemeClr val="tx2"/>
                </a:solidFill>
              </a:rPr>
              <a:t>分页存储管理</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074" name="组合 55299">
            <a:extLst>
              <a:ext uri="{FF2B5EF4-FFF2-40B4-BE49-F238E27FC236}">
                <a16:creationId xmlns:a16="http://schemas.microsoft.com/office/drawing/2014/main" id="{B58ABFAF-0EBD-68DF-09DF-E416839E6CB3}"/>
              </a:ext>
            </a:extLst>
          </p:cNvPr>
          <p:cNvGrpSpPr>
            <a:grpSpLocks/>
          </p:cNvGrpSpPr>
          <p:nvPr/>
        </p:nvGrpSpPr>
        <p:grpSpPr bwMode="auto">
          <a:xfrm>
            <a:off x="539750" y="1341438"/>
            <a:ext cx="7924800" cy="5181600"/>
            <a:chOff x="768" y="864"/>
            <a:chExt cx="4032" cy="2880"/>
          </a:xfrm>
        </p:grpSpPr>
        <p:sp>
          <p:nvSpPr>
            <p:cNvPr id="3079" name="文本框 55300">
              <a:extLst>
                <a:ext uri="{FF2B5EF4-FFF2-40B4-BE49-F238E27FC236}">
                  <a16:creationId xmlns:a16="http://schemas.microsoft.com/office/drawing/2014/main" id="{12FEC8F7-69D5-7A45-C200-09C599545D97}"/>
                </a:ext>
              </a:extLst>
            </p:cNvPr>
            <p:cNvSpPr txBox="1">
              <a:spLocks noChangeArrowheads="1"/>
            </p:cNvSpPr>
            <p:nvPr/>
          </p:nvSpPr>
          <p:spPr bwMode="auto">
            <a:xfrm>
              <a:off x="3686" y="1069"/>
              <a:ext cx="1114" cy="179"/>
            </a:xfrm>
            <a:prstGeom prst="rect">
              <a:avLst/>
            </a:prstGeom>
            <a:solidFill>
              <a:srgbClr val="CC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Clr>
                  <a:srgbClr val="000000"/>
                </a:buClr>
              </a:pPr>
              <a:r>
                <a:rPr lang="en-US" altLang="zh-CN" sz="900" b="1">
                  <a:latin typeface="黑体" panose="02010609060101010101" pitchFamily="49" charset="-122"/>
                  <a:ea typeface="黑体" panose="02010609060101010101" pitchFamily="49" charset="-122"/>
                </a:rPr>
                <a:t> </a:t>
              </a:r>
              <a:r>
                <a:rPr lang="zh-CN" altLang="en-US" sz="1600" b="1">
                  <a:latin typeface="黑体" panose="02010609060101010101" pitchFamily="49" charset="-122"/>
                  <a:ea typeface="黑体" panose="02010609060101010101" pitchFamily="49" charset="-122"/>
                </a:rPr>
                <a:t>页框号     位移</a:t>
              </a:r>
            </a:p>
          </p:txBody>
        </p:sp>
        <p:sp>
          <p:nvSpPr>
            <p:cNvPr id="3080" name="矩形 55301">
              <a:extLst>
                <a:ext uri="{FF2B5EF4-FFF2-40B4-BE49-F238E27FC236}">
                  <a16:creationId xmlns:a16="http://schemas.microsoft.com/office/drawing/2014/main" id="{E2B84FF6-EB05-1265-F3AB-AF3C6F4F5474}"/>
                </a:ext>
              </a:extLst>
            </p:cNvPr>
            <p:cNvSpPr>
              <a:spLocks noChangeArrowheads="1"/>
            </p:cNvSpPr>
            <p:nvPr/>
          </p:nvSpPr>
          <p:spPr bwMode="auto">
            <a:xfrm>
              <a:off x="2112" y="1757"/>
              <a:ext cx="1392" cy="1267"/>
            </a:xfrm>
            <a:prstGeom prst="rect">
              <a:avLst/>
            </a:prstGeom>
            <a:solidFill>
              <a:srgbClr val="CCFFFF"/>
            </a:solidFill>
            <a:ln w="190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800"/>
            </a:p>
          </p:txBody>
        </p:sp>
        <p:sp>
          <p:nvSpPr>
            <p:cNvPr id="3081" name="文本框 55302">
              <a:extLst>
                <a:ext uri="{FF2B5EF4-FFF2-40B4-BE49-F238E27FC236}">
                  <a16:creationId xmlns:a16="http://schemas.microsoft.com/office/drawing/2014/main" id="{1DCEB76F-2BE8-E380-99B7-C91EBEABD4AA}"/>
                </a:ext>
              </a:extLst>
            </p:cNvPr>
            <p:cNvSpPr txBox="1">
              <a:spLocks noChangeArrowheads="1"/>
            </p:cNvSpPr>
            <p:nvPr/>
          </p:nvSpPr>
          <p:spPr bwMode="auto">
            <a:xfrm>
              <a:off x="1001" y="1069"/>
              <a:ext cx="1639" cy="179"/>
            </a:xfrm>
            <a:prstGeom prst="rect">
              <a:avLst/>
            </a:prstGeom>
            <a:solidFill>
              <a:srgbClr val="CC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Clr>
                  <a:srgbClr val="000000"/>
                </a:buClr>
              </a:pPr>
              <a:r>
                <a:rPr lang="zh-CN" altLang="en-US" sz="1600" b="1">
                  <a:latin typeface="黑体" panose="02010609060101010101" pitchFamily="49" charset="-122"/>
                  <a:ea typeface="黑体" panose="02010609060101010101" pitchFamily="49" charset="-122"/>
                </a:rPr>
                <a:t>进程标识     页号      位移</a:t>
              </a:r>
            </a:p>
          </p:txBody>
        </p:sp>
        <p:sp>
          <p:nvSpPr>
            <p:cNvPr id="3082" name="直接连接符 55303">
              <a:extLst>
                <a:ext uri="{FF2B5EF4-FFF2-40B4-BE49-F238E27FC236}">
                  <a16:creationId xmlns:a16="http://schemas.microsoft.com/office/drawing/2014/main" id="{89962BED-ECF2-AACD-0427-6F9B98DA2D79}"/>
                </a:ext>
              </a:extLst>
            </p:cNvPr>
            <p:cNvSpPr>
              <a:spLocks noChangeShapeType="1"/>
            </p:cNvSpPr>
            <p:nvPr/>
          </p:nvSpPr>
          <p:spPr bwMode="auto">
            <a:xfrm>
              <a:off x="1584" y="1069"/>
              <a:ext cx="0" cy="2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 name="文本框 55304">
              <a:extLst>
                <a:ext uri="{FF2B5EF4-FFF2-40B4-BE49-F238E27FC236}">
                  <a16:creationId xmlns:a16="http://schemas.microsoft.com/office/drawing/2014/main" id="{2C493EB8-AF33-4054-80E1-E0BE7350E939}"/>
                </a:ext>
              </a:extLst>
            </p:cNvPr>
            <p:cNvSpPr txBox="1">
              <a:spLocks noChangeArrowheads="1"/>
            </p:cNvSpPr>
            <p:nvPr/>
          </p:nvSpPr>
          <p:spPr bwMode="auto">
            <a:xfrm>
              <a:off x="2016" y="1584"/>
              <a:ext cx="157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Clr>
                  <a:srgbClr val="000000"/>
                </a:buClr>
              </a:pPr>
              <a:r>
                <a:rPr lang="en-US" altLang="zh-CN" sz="1400" b="1">
                  <a:latin typeface="黑体" panose="02010609060101010101" pitchFamily="49" charset="-122"/>
                  <a:ea typeface="黑体" panose="02010609060101010101" pitchFamily="49" charset="-122"/>
                </a:rPr>
                <a:t>  </a:t>
              </a:r>
              <a:r>
                <a:rPr lang="zh-CN" altLang="en-US" sz="1400" b="1">
                  <a:latin typeface="黑体" panose="02010609060101010101" pitchFamily="49" charset="-122"/>
                  <a:ea typeface="黑体" panose="02010609060101010101" pitchFamily="49" charset="-122"/>
                </a:rPr>
                <a:t>进程标识 页号  特征位  链指针    </a:t>
              </a:r>
            </a:p>
          </p:txBody>
        </p:sp>
        <p:sp>
          <p:nvSpPr>
            <p:cNvPr id="3084" name="直接连接符 55305">
              <a:extLst>
                <a:ext uri="{FF2B5EF4-FFF2-40B4-BE49-F238E27FC236}">
                  <a16:creationId xmlns:a16="http://schemas.microsoft.com/office/drawing/2014/main" id="{C1D11D8B-1C1B-2244-0A33-DC10E8E15108}"/>
                </a:ext>
              </a:extLst>
            </p:cNvPr>
            <p:cNvSpPr>
              <a:spLocks noChangeShapeType="1"/>
            </p:cNvSpPr>
            <p:nvPr/>
          </p:nvSpPr>
          <p:spPr bwMode="auto">
            <a:xfrm flipH="1">
              <a:off x="2482" y="1736"/>
              <a:ext cx="0" cy="1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5" name="直接连接符 55306">
              <a:extLst>
                <a:ext uri="{FF2B5EF4-FFF2-40B4-BE49-F238E27FC236}">
                  <a16:creationId xmlns:a16="http://schemas.microsoft.com/office/drawing/2014/main" id="{E37C8D77-FD20-1AD0-EE86-6FEF52D5DF99}"/>
                </a:ext>
              </a:extLst>
            </p:cNvPr>
            <p:cNvSpPr>
              <a:spLocks noChangeShapeType="1"/>
            </p:cNvSpPr>
            <p:nvPr/>
          </p:nvSpPr>
          <p:spPr bwMode="auto">
            <a:xfrm flipH="1">
              <a:off x="2784" y="1736"/>
              <a:ext cx="0" cy="1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6" name="直接连接符 55307">
              <a:extLst>
                <a:ext uri="{FF2B5EF4-FFF2-40B4-BE49-F238E27FC236}">
                  <a16:creationId xmlns:a16="http://schemas.microsoft.com/office/drawing/2014/main" id="{ECFC154F-5347-445F-10FB-6550386C7D13}"/>
                </a:ext>
              </a:extLst>
            </p:cNvPr>
            <p:cNvSpPr>
              <a:spLocks noChangeShapeType="1"/>
            </p:cNvSpPr>
            <p:nvPr/>
          </p:nvSpPr>
          <p:spPr bwMode="auto">
            <a:xfrm>
              <a:off x="1968" y="1069"/>
              <a:ext cx="0" cy="2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7" name="直接连接符 55308">
              <a:extLst>
                <a:ext uri="{FF2B5EF4-FFF2-40B4-BE49-F238E27FC236}">
                  <a16:creationId xmlns:a16="http://schemas.microsoft.com/office/drawing/2014/main" id="{1CEC1BC1-69B9-50C3-A39F-776329564C51}"/>
                </a:ext>
              </a:extLst>
            </p:cNvPr>
            <p:cNvSpPr>
              <a:spLocks noChangeShapeType="1"/>
            </p:cNvSpPr>
            <p:nvPr/>
          </p:nvSpPr>
          <p:spPr bwMode="auto">
            <a:xfrm>
              <a:off x="4128" y="1069"/>
              <a:ext cx="0" cy="2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8" name="直接连接符 55309">
              <a:extLst>
                <a:ext uri="{FF2B5EF4-FFF2-40B4-BE49-F238E27FC236}">
                  <a16:creationId xmlns:a16="http://schemas.microsoft.com/office/drawing/2014/main" id="{24C100E1-CF7B-ECB3-1375-1E43FA34FB6D}"/>
                </a:ext>
              </a:extLst>
            </p:cNvPr>
            <p:cNvSpPr>
              <a:spLocks noChangeShapeType="1"/>
            </p:cNvSpPr>
            <p:nvPr/>
          </p:nvSpPr>
          <p:spPr bwMode="auto">
            <a:xfrm>
              <a:off x="3655" y="1783"/>
              <a:ext cx="1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9" name="文本框 55310">
              <a:extLst>
                <a:ext uri="{FF2B5EF4-FFF2-40B4-BE49-F238E27FC236}">
                  <a16:creationId xmlns:a16="http://schemas.microsoft.com/office/drawing/2014/main" id="{02C887DF-9703-FBE9-714F-480EBA389859}"/>
                </a:ext>
              </a:extLst>
            </p:cNvPr>
            <p:cNvSpPr txBox="1">
              <a:spLocks noChangeArrowheads="1"/>
            </p:cNvSpPr>
            <p:nvPr/>
          </p:nvSpPr>
          <p:spPr bwMode="auto">
            <a:xfrm>
              <a:off x="3610" y="2235"/>
              <a:ext cx="2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Clr>
                  <a:srgbClr val="000000"/>
                </a:buClr>
              </a:pPr>
              <a:r>
                <a:rPr lang="zh-CN" altLang="en-US" sz="1600" b="1">
                  <a:latin typeface="黑体" panose="02010609060101010101" pitchFamily="49" charset="-122"/>
                  <a:ea typeface="黑体" panose="02010609060101010101" pitchFamily="49" charset="-122"/>
                </a:rPr>
                <a:t>序号</a:t>
              </a:r>
            </a:p>
            <a:p>
              <a:pPr algn="just">
                <a:buClr>
                  <a:srgbClr val="000000"/>
                </a:buClr>
              </a:pPr>
              <a:endParaRPr lang="en-US" altLang="zh-CN" sz="1600" b="1">
                <a:latin typeface="黑体" panose="02010609060101010101" pitchFamily="49" charset="-122"/>
                <a:ea typeface="黑体" panose="02010609060101010101" pitchFamily="49" charset="-122"/>
              </a:endParaRPr>
            </a:p>
          </p:txBody>
        </p:sp>
        <p:sp>
          <p:nvSpPr>
            <p:cNvPr id="3090" name="直接连接符 55311">
              <a:extLst>
                <a:ext uri="{FF2B5EF4-FFF2-40B4-BE49-F238E27FC236}">
                  <a16:creationId xmlns:a16="http://schemas.microsoft.com/office/drawing/2014/main" id="{810FF7C6-15A3-0FB4-63A5-065E5300B7D6}"/>
                </a:ext>
              </a:extLst>
            </p:cNvPr>
            <p:cNvSpPr>
              <a:spLocks noChangeShapeType="1"/>
            </p:cNvSpPr>
            <p:nvPr/>
          </p:nvSpPr>
          <p:spPr bwMode="auto">
            <a:xfrm>
              <a:off x="3655" y="2803"/>
              <a:ext cx="1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1" name="直接连接符 55312">
              <a:extLst>
                <a:ext uri="{FF2B5EF4-FFF2-40B4-BE49-F238E27FC236}">
                  <a16:creationId xmlns:a16="http://schemas.microsoft.com/office/drawing/2014/main" id="{407A8DC1-9AA7-C7D4-B2B5-B975633D6A1F}"/>
                </a:ext>
              </a:extLst>
            </p:cNvPr>
            <p:cNvSpPr>
              <a:spLocks noChangeShapeType="1"/>
            </p:cNvSpPr>
            <p:nvPr/>
          </p:nvSpPr>
          <p:spPr bwMode="auto">
            <a:xfrm flipV="1">
              <a:off x="3744" y="1783"/>
              <a:ext cx="0" cy="4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2" name="直接连接符 55313">
              <a:extLst>
                <a:ext uri="{FF2B5EF4-FFF2-40B4-BE49-F238E27FC236}">
                  <a16:creationId xmlns:a16="http://schemas.microsoft.com/office/drawing/2014/main" id="{1FE552F9-0364-41D7-308F-5BBD363542C6}"/>
                </a:ext>
              </a:extLst>
            </p:cNvPr>
            <p:cNvSpPr>
              <a:spLocks noChangeShapeType="1"/>
            </p:cNvSpPr>
            <p:nvPr/>
          </p:nvSpPr>
          <p:spPr bwMode="auto">
            <a:xfrm>
              <a:off x="3744" y="2395"/>
              <a:ext cx="0" cy="4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3" name="直接连接符 55314">
              <a:extLst>
                <a:ext uri="{FF2B5EF4-FFF2-40B4-BE49-F238E27FC236}">
                  <a16:creationId xmlns:a16="http://schemas.microsoft.com/office/drawing/2014/main" id="{1901FB30-4DC5-AD0A-8899-3277394F9E7D}"/>
                </a:ext>
              </a:extLst>
            </p:cNvPr>
            <p:cNvSpPr>
              <a:spLocks noChangeShapeType="1"/>
            </p:cNvSpPr>
            <p:nvPr/>
          </p:nvSpPr>
          <p:spPr bwMode="auto">
            <a:xfrm flipV="1">
              <a:off x="3984" y="1248"/>
              <a:ext cx="0" cy="10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4" name="文本框 55315">
              <a:extLst>
                <a:ext uri="{FF2B5EF4-FFF2-40B4-BE49-F238E27FC236}">
                  <a16:creationId xmlns:a16="http://schemas.microsoft.com/office/drawing/2014/main" id="{1B9A51D1-0993-183E-E4F2-4FD194E7AF04}"/>
                </a:ext>
              </a:extLst>
            </p:cNvPr>
            <p:cNvSpPr txBox="1">
              <a:spLocks noChangeArrowheads="1"/>
            </p:cNvSpPr>
            <p:nvPr/>
          </p:nvSpPr>
          <p:spPr bwMode="auto">
            <a:xfrm>
              <a:off x="2544" y="3043"/>
              <a:ext cx="6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Clr>
                  <a:srgbClr val="000000"/>
                </a:buClr>
              </a:pPr>
              <a:r>
                <a:rPr lang="zh-CN" altLang="en-US" b="1">
                  <a:latin typeface="黑体" panose="02010609060101010101" pitchFamily="49" charset="-122"/>
                  <a:ea typeface="黑体" panose="02010609060101010101" pitchFamily="49" charset="-122"/>
                </a:rPr>
                <a:t>反置页表</a:t>
              </a:r>
            </a:p>
          </p:txBody>
        </p:sp>
        <p:sp>
          <p:nvSpPr>
            <p:cNvPr id="3095" name="直接连接符 55316">
              <a:extLst>
                <a:ext uri="{FF2B5EF4-FFF2-40B4-BE49-F238E27FC236}">
                  <a16:creationId xmlns:a16="http://schemas.microsoft.com/office/drawing/2014/main" id="{5D4E22AE-98DF-A91B-210C-113604FEE629}"/>
                </a:ext>
              </a:extLst>
            </p:cNvPr>
            <p:cNvSpPr>
              <a:spLocks noChangeShapeType="1"/>
            </p:cNvSpPr>
            <p:nvPr/>
          </p:nvSpPr>
          <p:spPr bwMode="auto">
            <a:xfrm>
              <a:off x="2112" y="1200"/>
              <a:ext cx="0"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6" name="直接连接符 55317">
              <a:extLst>
                <a:ext uri="{FF2B5EF4-FFF2-40B4-BE49-F238E27FC236}">
                  <a16:creationId xmlns:a16="http://schemas.microsoft.com/office/drawing/2014/main" id="{6424262C-9803-6F90-ED5D-66FEEA461443}"/>
                </a:ext>
              </a:extLst>
            </p:cNvPr>
            <p:cNvSpPr>
              <a:spLocks noChangeShapeType="1"/>
            </p:cNvSpPr>
            <p:nvPr/>
          </p:nvSpPr>
          <p:spPr bwMode="auto">
            <a:xfrm flipV="1">
              <a:off x="4416" y="1272"/>
              <a:ext cx="0" cy="2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7" name="文本框 55318">
              <a:extLst>
                <a:ext uri="{FF2B5EF4-FFF2-40B4-BE49-F238E27FC236}">
                  <a16:creationId xmlns:a16="http://schemas.microsoft.com/office/drawing/2014/main" id="{E991C7B2-5B26-461F-7CAC-F569DF586922}"/>
                </a:ext>
              </a:extLst>
            </p:cNvPr>
            <p:cNvSpPr txBox="1">
              <a:spLocks noChangeArrowheads="1"/>
            </p:cNvSpPr>
            <p:nvPr/>
          </p:nvSpPr>
          <p:spPr bwMode="auto">
            <a:xfrm>
              <a:off x="3871" y="864"/>
              <a:ext cx="5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Clr>
                  <a:srgbClr val="000000"/>
                </a:buClr>
              </a:pPr>
              <a:r>
                <a:rPr lang="zh-CN" altLang="en-US" b="1">
                  <a:latin typeface="黑体" panose="02010609060101010101" pitchFamily="49" charset="-122"/>
                  <a:ea typeface="黑体" panose="02010609060101010101" pitchFamily="49" charset="-122"/>
                </a:rPr>
                <a:t>物理地址</a:t>
              </a:r>
            </a:p>
          </p:txBody>
        </p:sp>
        <p:sp>
          <p:nvSpPr>
            <p:cNvPr id="3098" name="文本框 55319">
              <a:extLst>
                <a:ext uri="{FF2B5EF4-FFF2-40B4-BE49-F238E27FC236}">
                  <a16:creationId xmlns:a16="http://schemas.microsoft.com/office/drawing/2014/main" id="{2492091E-986A-5D04-4165-4C907972853F}"/>
                </a:ext>
              </a:extLst>
            </p:cNvPr>
            <p:cNvSpPr txBox="1">
              <a:spLocks noChangeArrowheads="1"/>
            </p:cNvSpPr>
            <p:nvPr/>
          </p:nvSpPr>
          <p:spPr bwMode="auto">
            <a:xfrm>
              <a:off x="1464" y="864"/>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Clr>
                  <a:srgbClr val="000000"/>
                </a:buClr>
              </a:pPr>
              <a:r>
                <a:rPr lang="zh-CN" altLang="en-US" b="1">
                  <a:latin typeface="黑体" panose="02010609060101010101" pitchFamily="49" charset="-122"/>
                  <a:ea typeface="黑体" panose="02010609060101010101" pitchFamily="49" charset="-122"/>
                </a:rPr>
                <a:t>逻辑地址</a:t>
              </a:r>
            </a:p>
          </p:txBody>
        </p:sp>
        <p:sp>
          <p:nvSpPr>
            <p:cNvPr id="3099" name="文本框 55320">
              <a:extLst>
                <a:ext uri="{FF2B5EF4-FFF2-40B4-BE49-F238E27FC236}">
                  <a16:creationId xmlns:a16="http://schemas.microsoft.com/office/drawing/2014/main" id="{7CC95A20-6889-0D35-5598-4D51F2DB5EB5}"/>
                </a:ext>
              </a:extLst>
            </p:cNvPr>
            <p:cNvSpPr txBox="1">
              <a:spLocks noChangeArrowheads="1"/>
            </p:cNvSpPr>
            <p:nvPr/>
          </p:nvSpPr>
          <p:spPr bwMode="auto">
            <a:xfrm>
              <a:off x="1464" y="1736"/>
              <a:ext cx="278" cy="1276"/>
            </a:xfrm>
            <a:prstGeom prst="rect">
              <a:avLst/>
            </a:prstGeom>
            <a:solidFill>
              <a:srgbClr val="CC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Clr>
                  <a:srgbClr val="000000"/>
                </a:buClr>
              </a:pPr>
              <a:endParaRPr lang="en-US" altLang="zh-CN" sz="1000" b="1">
                <a:latin typeface="黑体" panose="02010609060101010101" pitchFamily="49" charset="-122"/>
                <a:ea typeface="黑体" panose="02010609060101010101" pitchFamily="49" charset="-122"/>
              </a:endParaRPr>
            </a:p>
            <a:p>
              <a:pPr algn="just">
                <a:buClr>
                  <a:srgbClr val="000000"/>
                </a:buClr>
              </a:pPr>
              <a:endParaRPr lang="en-US" altLang="zh-CN" sz="1000" b="1">
                <a:latin typeface="黑体" panose="02010609060101010101" pitchFamily="49" charset="-122"/>
                <a:ea typeface="黑体" panose="02010609060101010101" pitchFamily="49" charset="-122"/>
              </a:endParaRPr>
            </a:p>
            <a:p>
              <a:pPr algn="just">
                <a:buClr>
                  <a:srgbClr val="000000"/>
                </a:buClr>
              </a:pPr>
              <a:endParaRPr lang="en-US" altLang="zh-CN" sz="1000" b="1">
                <a:latin typeface="黑体" panose="02010609060101010101" pitchFamily="49" charset="-122"/>
                <a:ea typeface="黑体" panose="02010609060101010101" pitchFamily="49" charset="-122"/>
              </a:endParaRPr>
            </a:p>
            <a:p>
              <a:pPr algn="just">
                <a:buClr>
                  <a:srgbClr val="000000"/>
                </a:buClr>
              </a:pPr>
              <a:endParaRPr lang="en-US" altLang="zh-CN" sz="1000" b="1">
                <a:latin typeface="黑体" panose="02010609060101010101" pitchFamily="49" charset="-122"/>
                <a:ea typeface="黑体" panose="02010609060101010101" pitchFamily="49" charset="-122"/>
              </a:endParaRPr>
            </a:p>
            <a:p>
              <a:pPr>
                <a:buClr>
                  <a:srgbClr val="000000"/>
                </a:buClr>
              </a:pPr>
              <a:r>
                <a:rPr lang="en-US" altLang="zh-CN" sz="1000" b="1">
                  <a:latin typeface="黑体" panose="02010609060101010101" pitchFamily="49" charset="-122"/>
                  <a:ea typeface="黑体" panose="02010609060101010101" pitchFamily="49" charset="-122"/>
                </a:rPr>
                <a:t>·</a:t>
              </a:r>
            </a:p>
            <a:p>
              <a:pPr>
                <a:buClr>
                  <a:srgbClr val="000000"/>
                </a:buClr>
              </a:pPr>
              <a:r>
                <a:rPr lang="en-US" altLang="zh-CN" sz="1000" b="1">
                  <a:latin typeface="黑体" panose="02010609060101010101" pitchFamily="49" charset="-122"/>
                  <a:ea typeface="黑体" panose="02010609060101010101" pitchFamily="49" charset="-122"/>
                </a:rPr>
                <a:t>·</a:t>
              </a:r>
            </a:p>
          </p:txBody>
        </p:sp>
        <p:sp>
          <p:nvSpPr>
            <p:cNvPr id="3100" name="文本框 55321">
              <a:extLst>
                <a:ext uri="{FF2B5EF4-FFF2-40B4-BE49-F238E27FC236}">
                  <a16:creationId xmlns:a16="http://schemas.microsoft.com/office/drawing/2014/main" id="{6CF7C5E0-2AB7-70D7-AB43-3F9451B91ED3}"/>
                </a:ext>
              </a:extLst>
            </p:cNvPr>
            <p:cNvSpPr txBox="1">
              <a:spLocks noChangeArrowheads="1"/>
            </p:cNvSpPr>
            <p:nvPr/>
          </p:nvSpPr>
          <p:spPr bwMode="auto">
            <a:xfrm>
              <a:off x="768" y="2064"/>
              <a:ext cx="432" cy="489"/>
            </a:xfrm>
            <a:prstGeom prst="rect">
              <a:avLst/>
            </a:prstGeom>
            <a:solidFill>
              <a:srgbClr val="FFFF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000000"/>
                </a:buClr>
              </a:pPr>
              <a:r>
                <a:rPr lang="zh-CN" altLang="en-US" b="1">
                  <a:latin typeface="黑体" panose="02010609060101010101" pitchFamily="49" charset="-122"/>
                  <a:ea typeface="黑体" panose="02010609060101010101" pitchFamily="49" charset="-122"/>
                </a:rPr>
                <a:t>哈希</a:t>
              </a:r>
            </a:p>
            <a:p>
              <a:pPr>
                <a:buClr>
                  <a:srgbClr val="000000"/>
                </a:buClr>
              </a:pPr>
              <a:r>
                <a:rPr lang="zh-CN" altLang="en-US" b="1">
                  <a:latin typeface="黑体" panose="02010609060101010101" pitchFamily="49" charset="-122"/>
                  <a:ea typeface="黑体" panose="02010609060101010101" pitchFamily="49" charset="-122"/>
                </a:rPr>
                <a:t>函数</a:t>
              </a:r>
            </a:p>
          </p:txBody>
        </p:sp>
        <p:sp>
          <p:nvSpPr>
            <p:cNvPr id="3101" name="直接连接符 55322">
              <a:extLst>
                <a:ext uri="{FF2B5EF4-FFF2-40B4-BE49-F238E27FC236}">
                  <a16:creationId xmlns:a16="http://schemas.microsoft.com/office/drawing/2014/main" id="{07720830-E67A-D379-2413-7AD4A591D585}"/>
                </a:ext>
              </a:extLst>
            </p:cNvPr>
            <p:cNvSpPr>
              <a:spLocks noChangeShapeType="1"/>
            </p:cNvSpPr>
            <p:nvPr/>
          </p:nvSpPr>
          <p:spPr bwMode="auto">
            <a:xfrm>
              <a:off x="1464" y="1842"/>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2" name="直接连接符 55323">
              <a:extLst>
                <a:ext uri="{FF2B5EF4-FFF2-40B4-BE49-F238E27FC236}">
                  <a16:creationId xmlns:a16="http://schemas.microsoft.com/office/drawing/2014/main" id="{5D64AA0B-842D-E4DF-3282-060D447A7610}"/>
                </a:ext>
              </a:extLst>
            </p:cNvPr>
            <p:cNvSpPr>
              <a:spLocks noChangeShapeType="1"/>
            </p:cNvSpPr>
            <p:nvPr/>
          </p:nvSpPr>
          <p:spPr bwMode="auto">
            <a:xfrm>
              <a:off x="1464" y="1949"/>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3" name="直接连接符 55324">
              <a:extLst>
                <a:ext uri="{FF2B5EF4-FFF2-40B4-BE49-F238E27FC236}">
                  <a16:creationId xmlns:a16="http://schemas.microsoft.com/office/drawing/2014/main" id="{33E926A2-C01A-6A20-F135-045E9B3A7E0B}"/>
                </a:ext>
              </a:extLst>
            </p:cNvPr>
            <p:cNvSpPr>
              <a:spLocks noChangeShapeType="1"/>
            </p:cNvSpPr>
            <p:nvPr/>
          </p:nvSpPr>
          <p:spPr bwMode="auto">
            <a:xfrm>
              <a:off x="1464" y="2055"/>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4" name="直接连接符 55325">
              <a:extLst>
                <a:ext uri="{FF2B5EF4-FFF2-40B4-BE49-F238E27FC236}">
                  <a16:creationId xmlns:a16="http://schemas.microsoft.com/office/drawing/2014/main" id="{5C305E93-5C47-12B9-1FF5-B22970316594}"/>
                </a:ext>
              </a:extLst>
            </p:cNvPr>
            <p:cNvSpPr>
              <a:spLocks noChangeShapeType="1"/>
            </p:cNvSpPr>
            <p:nvPr/>
          </p:nvSpPr>
          <p:spPr bwMode="auto">
            <a:xfrm>
              <a:off x="1464" y="2161"/>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5" name="直接连接符 55326">
              <a:extLst>
                <a:ext uri="{FF2B5EF4-FFF2-40B4-BE49-F238E27FC236}">
                  <a16:creationId xmlns:a16="http://schemas.microsoft.com/office/drawing/2014/main" id="{9AC4AD03-428E-85CA-E132-A14950761D0E}"/>
                </a:ext>
              </a:extLst>
            </p:cNvPr>
            <p:cNvSpPr>
              <a:spLocks noChangeShapeType="1"/>
            </p:cNvSpPr>
            <p:nvPr/>
          </p:nvSpPr>
          <p:spPr bwMode="auto">
            <a:xfrm>
              <a:off x="1464" y="2267"/>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6" name="直接连接符 55327">
              <a:extLst>
                <a:ext uri="{FF2B5EF4-FFF2-40B4-BE49-F238E27FC236}">
                  <a16:creationId xmlns:a16="http://schemas.microsoft.com/office/drawing/2014/main" id="{5611F3D0-360C-7CCA-B743-73C0908A4124}"/>
                </a:ext>
              </a:extLst>
            </p:cNvPr>
            <p:cNvSpPr>
              <a:spLocks noChangeShapeType="1"/>
            </p:cNvSpPr>
            <p:nvPr/>
          </p:nvSpPr>
          <p:spPr bwMode="auto">
            <a:xfrm>
              <a:off x="1464" y="2374"/>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7" name="直接连接符 55328">
              <a:extLst>
                <a:ext uri="{FF2B5EF4-FFF2-40B4-BE49-F238E27FC236}">
                  <a16:creationId xmlns:a16="http://schemas.microsoft.com/office/drawing/2014/main" id="{06A3AC4E-D99D-F394-DE3D-51B1BA45705C}"/>
                </a:ext>
              </a:extLst>
            </p:cNvPr>
            <p:cNvSpPr>
              <a:spLocks noChangeShapeType="1"/>
            </p:cNvSpPr>
            <p:nvPr/>
          </p:nvSpPr>
          <p:spPr bwMode="auto">
            <a:xfrm>
              <a:off x="1464" y="2267"/>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8" name="直接连接符 55329">
              <a:extLst>
                <a:ext uri="{FF2B5EF4-FFF2-40B4-BE49-F238E27FC236}">
                  <a16:creationId xmlns:a16="http://schemas.microsoft.com/office/drawing/2014/main" id="{7E7218E1-2705-D3B3-8CEB-3BA01E4A4B1F}"/>
                </a:ext>
              </a:extLst>
            </p:cNvPr>
            <p:cNvSpPr>
              <a:spLocks noChangeShapeType="1"/>
            </p:cNvSpPr>
            <p:nvPr/>
          </p:nvSpPr>
          <p:spPr bwMode="auto">
            <a:xfrm>
              <a:off x="1464" y="2587"/>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9" name="直接连接符 55330">
              <a:extLst>
                <a:ext uri="{FF2B5EF4-FFF2-40B4-BE49-F238E27FC236}">
                  <a16:creationId xmlns:a16="http://schemas.microsoft.com/office/drawing/2014/main" id="{464F20C1-3E7B-D6F3-F263-8FA995082F84}"/>
                </a:ext>
              </a:extLst>
            </p:cNvPr>
            <p:cNvSpPr>
              <a:spLocks noChangeShapeType="1"/>
            </p:cNvSpPr>
            <p:nvPr/>
          </p:nvSpPr>
          <p:spPr bwMode="auto">
            <a:xfrm>
              <a:off x="1464" y="2480"/>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0" name="直接连接符 55331">
              <a:extLst>
                <a:ext uri="{FF2B5EF4-FFF2-40B4-BE49-F238E27FC236}">
                  <a16:creationId xmlns:a16="http://schemas.microsoft.com/office/drawing/2014/main" id="{7B7948DF-E110-F28C-7340-02D94D68DC78}"/>
                </a:ext>
              </a:extLst>
            </p:cNvPr>
            <p:cNvSpPr>
              <a:spLocks noChangeShapeType="1"/>
            </p:cNvSpPr>
            <p:nvPr/>
          </p:nvSpPr>
          <p:spPr bwMode="auto">
            <a:xfrm>
              <a:off x="1584" y="1275"/>
              <a:ext cx="0"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1" name="直接连接符 55332">
              <a:extLst>
                <a:ext uri="{FF2B5EF4-FFF2-40B4-BE49-F238E27FC236}">
                  <a16:creationId xmlns:a16="http://schemas.microsoft.com/office/drawing/2014/main" id="{D7A873BA-1536-A209-B961-364A49DD57D0}"/>
                </a:ext>
              </a:extLst>
            </p:cNvPr>
            <p:cNvSpPr>
              <a:spLocks noChangeShapeType="1"/>
            </p:cNvSpPr>
            <p:nvPr/>
          </p:nvSpPr>
          <p:spPr bwMode="auto">
            <a:xfrm>
              <a:off x="1001" y="1488"/>
              <a:ext cx="5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2" name="直接连接符 55333">
              <a:extLst>
                <a:ext uri="{FF2B5EF4-FFF2-40B4-BE49-F238E27FC236}">
                  <a16:creationId xmlns:a16="http://schemas.microsoft.com/office/drawing/2014/main" id="{80AF5F5C-38FF-381B-8DC6-4B4E21B2AE54}"/>
                </a:ext>
              </a:extLst>
            </p:cNvPr>
            <p:cNvSpPr>
              <a:spLocks noChangeShapeType="1"/>
            </p:cNvSpPr>
            <p:nvPr/>
          </p:nvSpPr>
          <p:spPr bwMode="auto">
            <a:xfrm flipH="1">
              <a:off x="1001" y="1488"/>
              <a:ext cx="7" cy="5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13" name="直接连接符 55334">
              <a:extLst>
                <a:ext uri="{FF2B5EF4-FFF2-40B4-BE49-F238E27FC236}">
                  <a16:creationId xmlns:a16="http://schemas.microsoft.com/office/drawing/2014/main" id="{25C93FBF-FB88-9C9A-6D41-77C157241B1D}"/>
                </a:ext>
              </a:extLst>
            </p:cNvPr>
            <p:cNvSpPr>
              <a:spLocks noChangeShapeType="1"/>
            </p:cNvSpPr>
            <p:nvPr/>
          </p:nvSpPr>
          <p:spPr bwMode="auto">
            <a:xfrm>
              <a:off x="1186" y="2267"/>
              <a:ext cx="27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14" name="文本框 55335">
              <a:extLst>
                <a:ext uri="{FF2B5EF4-FFF2-40B4-BE49-F238E27FC236}">
                  <a16:creationId xmlns:a16="http://schemas.microsoft.com/office/drawing/2014/main" id="{BE730F6F-01DD-4D4D-1F1A-08DC0FC8281F}"/>
                </a:ext>
              </a:extLst>
            </p:cNvPr>
            <p:cNvSpPr txBox="1">
              <a:spLocks noChangeArrowheads="1"/>
            </p:cNvSpPr>
            <p:nvPr/>
          </p:nvSpPr>
          <p:spPr bwMode="auto">
            <a:xfrm>
              <a:off x="1371" y="3118"/>
              <a:ext cx="46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Clr>
                  <a:srgbClr val="000000"/>
                </a:buClr>
              </a:pPr>
              <a:r>
                <a:rPr lang="zh-CN" altLang="en-US" b="1">
                  <a:latin typeface="黑体" panose="02010609060101010101" pitchFamily="49" charset="-122"/>
                  <a:ea typeface="黑体" panose="02010609060101010101" pitchFamily="49" charset="-122"/>
                </a:rPr>
                <a:t>哈希表</a:t>
              </a:r>
            </a:p>
          </p:txBody>
        </p:sp>
        <p:sp>
          <p:nvSpPr>
            <p:cNvPr id="3115" name="直接连接符 55336">
              <a:extLst>
                <a:ext uri="{FF2B5EF4-FFF2-40B4-BE49-F238E27FC236}">
                  <a16:creationId xmlns:a16="http://schemas.microsoft.com/office/drawing/2014/main" id="{E7E43E95-2320-4ADE-5D62-09F2BE61921C}"/>
                </a:ext>
              </a:extLst>
            </p:cNvPr>
            <p:cNvSpPr>
              <a:spLocks noChangeShapeType="1"/>
            </p:cNvSpPr>
            <p:nvPr/>
          </p:nvSpPr>
          <p:spPr bwMode="auto">
            <a:xfrm>
              <a:off x="3168" y="1736"/>
              <a:ext cx="0" cy="1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6" name="直接连接符 55337">
              <a:extLst>
                <a:ext uri="{FF2B5EF4-FFF2-40B4-BE49-F238E27FC236}">
                  <a16:creationId xmlns:a16="http://schemas.microsoft.com/office/drawing/2014/main" id="{EA11E82F-6A03-F235-873A-38092DE6046E}"/>
                </a:ext>
              </a:extLst>
            </p:cNvPr>
            <p:cNvSpPr>
              <a:spLocks noChangeShapeType="1"/>
            </p:cNvSpPr>
            <p:nvPr/>
          </p:nvSpPr>
          <p:spPr bwMode="auto">
            <a:xfrm>
              <a:off x="2112" y="2160"/>
              <a:ext cx="1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17" name="直接连接符 55338">
              <a:extLst>
                <a:ext uri="{FF2B5EF4-FFF2-40B4-BE49-F238E27FC236}">
                  <a16:creationId xmlns:a16="http://schemas.microsoft.com/office/drawing/2014/main" id="{7CF32025-7446-815F-2101-18A7F5FD27F5}"/>
                </a:ext>
              </a:extLst>
            </p:cNvPr>
            <p:cNvSpPr>
              <a:spLocks noChangeShapeType="1"/>
            </p:cNvSpPr>
            <p:nvPr/>
          </p:nvSpPr>
          <p:spPr bwMode="auto">
            <a:xfrm flipV="1">
              <a:off x="1742" y="2055"/>
              <a:ext cx="370" cy="2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18" name="直接连接符 55339">
              <a:extLst>
                <a:ext uri="{FF2B5EF4-FFF2-40B4-BE49-F238E27FC236}">
                  <a16:creationId xmlns:a16="http://schemas.microsoft.com/office/drawing/2014/main" id="{0493470B-BA4E-BFA6-EC1F-0C432609A87A}"/>
                </a:ext>
              </a:extLst>
            </p:cNvPr>
            <p:cNvSpPr>
              <a:spLocks noChangeShapeType="1"/>
            </p:cNvSpPr>
            <p:nvPr/>
          </p:nvSpPr>
          <p:spPr bwMode="auto">
            <a:xfrm flipH="1">
              <a:off x="3507" y="2693"/>
              <a:ext cx="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19" name="直接连接符 55340">
              <a:extLst>
                <a:ext uri="{FF2B5EF4-FFF2-40B4-BE49-F238E27FC236}">
                  <a16:creationId xmlns:a16="http://schemas.microsoft.com/office/drawing/2014/main" id="{EAAE95EE-5E60-8BB5-B0E5-B32159CA7F6B}"/>
                </a:ext>
              </a:extLst>
            </p:cNvPr>
            <p:cNvSpPr>
              <a:spLocks noChangeShapeType="1"/>
            </p:cNvSpPr>
            <p:nvPr/>
          </p:nvSpPr>
          <p:spPr bwMode="auto">
            <a:xfrm>
              <a:off x="3507" y="2055"/>
              <a:ext cx="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0" name="直接连接符 55341">
              <a:extLst>
                <a:ext uri="{FF2B5EF4-FFF2-40B4-BE49-F238E27FC236}">
                  <a16:creationId xmlns:a16="http://schemas.microsoft.com/office/drawing/2014/main" id="{DF582F6D-049D-2AF7-A108-C5D4F51DBE2E}"/>
                </a:ext>
              </a:extLst>
            </p:cNvPr>
            <p:cNvSpPr>
              <a:spLocks noChangeShapeType="1"/>
            </p:cNvSpPr>
            <p:nvPr/>
          </p:nvSpPr>
          <p:spPr bwMode="auto">
            <a:xfrm>
              <a:off x="3600" y="2055"/>
              <a:ext cx="0" cy="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1" name="直接连接符 55342">
              <a:extLst>
                <a:ext uri="{FF2B5EF4-FFF2-40B4-BE49-F238E27FC236}">
                  <a16:creationId xmlns:a16="http://schemas.microsoft.com/office/drawing/2014/main" id="{8D620816-26EC-CA10-EDA7-EA10D16F0F6E}"/>
                </a:ext>
              </a:extLst>
            </p:cNvPr>
            <p:cNvSpPr>
              <a:spLocks noChangeShapeType="1"/>
            </p:cNvSpPr>
            <p:nvPr/>
          </p:nvSpPr>
          <p:spPr bwMode="auto">
            <a:xfrm>
              <a:off x="3891" y="2267"/>
              <a:ext cx="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2" name="文本框 55343">
              <a:extLst>
                <a:ext uri="{FF2B5EF4-FFF2-40B4-BE49-F238E27FC236}">
                  <a16:creationId xmlns:a16="http://schemas.microsoft.com/office/drawing/2014/main" id="{11995948-A1E0-9924-CEDF-F9BCA1221BD6}"/>
                </a:ext>
              </a:extLst>
            </p:cNvPr>
            <p:cNvSpPr txBox="1">
              <a:spLocks noChangeArrowheads="1"/>
            </p:cNvSpPr>
            <p:nvPr/>
          </p:nvSpPr>
          <p:spPr bwMode="auto">
            <a:xfrm>
              <a:off x="1632" y="3358"/>
              <a:ext cx="2294" cy="386"/>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000000"/>
                </a:buClr>
              </a:pPr>
              <a:r>
                <a:rPr lang="zh-CN" altLang="en-US" sz="2400" b="1">
                  <a:solidFill>
                    <a:srgbClr val="A50021"/>
                  </a:solidFill>
                  <a:latin typeface="黑体" panose="02010609060101010101" pitchFamily="49" charset="-122"/>
                  <a:ea typeface="黑体" panose="02010609060101010101" pitchFamily="49" charset="-122"/>
                </a:rPr>
                <a:t>反置页表及其地址转换</a:t>
              </a:r>
              <a:endParaRPr lang="zh-CN" altLang="en-US" sz="2400" b="1">
                <a:latin typeface="黑体" panose="02010609060101010101" pitchFamily="49" charset="-122"/>
                <a:ea typeface="黑体" panose="02010609060101010101" pitchFamily="49" charset="-122"/>
              </a:endParaRPr>
            </a:p>
          </p:txBody>
        </p:sp>
        <p:sp>
          <p:nvSpPr>
            <p:cNvPr id="3123" name="直接连接符 55344">
              <a:extLst>
                <a:ext uri="{FF2B5EF4-FFF2-40B4-BE49-F238E27FC236}">
                  <a16:creationId xmlns:a16="http://schemas.microsoft.com/office/drawing/2014/main" id="{D1F18BAE-A7B9-B3BF-5164-0503873BF467}"/>
                </a:ext>
              </a:extLst>
            </p:cNvPr>
            <p:cNvSpPr>
              <a:spLocks noChangeShapeType="1"/>
            </p:cNvSpPr>
            <p:nvPr/>
          </p:nvSpPr>
          <p:spPr bwMode="auto">
            <a:xfrm>
              <a:off x="2112" y="1488"/>
              <a:ext cx="23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4" name="直接连接符 55345">
              <a:extLst>
                <a:ext uri="{FF2B5EF4-FFF2-40B4-BE49-F238E27FC236}">
                  <a16:creationId xmlns:a16="http://schemas.microsoft.com/office/drawing/2014/main" id="{1D93EED2-9143-3DCF-4A65-019496C86D84}"/>
                </a:ext>
              </a:extLst>
            </p:cNvPr>
            <p:cNvSpPr>
              <a:spLocks noChangeShapeType="1"/>
            </p:cNvSpPr>
            <p:nvPr/>
          </p:nvSpPr>
          <p:spPr bwMode="auto">
            <a:xfrm>
              <a:off x="2112" y="1920"/>
              <a:ext cx="1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5" name="直接连接符 55346">
              <a:extLst>
                <a:ext uri="{FF2B5EF4-FFF2-40B4-BE49-F238E27FC236}">
                  <a16:creationId xmlns:a16="http://schemas.microsoft.com/office/drawing/2014/main" id="{913D79E3-9DEA-AF6E-1B83-103E077792AC}"/>
                </a:ext>
              </a:extLst>
            </p:cNvPr>
            <p:cNvSpPr>
              <a:spLocks noChangeShapeType="1"/>
            </p:cNvSpPr>
            <p:nvPr/>
          </p:nvSpPr>
          <p:spPr bwMode="auto">
            <a:xfrm>
              <a:off x="2112" y="2352"/>
              <a:ext cx="1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6" name="直接连接符 55347">
              <a:extLst>
                <a:ext uri="{FF2B5EF4-FFF2-40B4-BE49-F238E27FC236}">
                  <a16:creationId xmlns:a16="http://schemas.microsoft.com/office/drawing/2014/main" id="{26BA783A-71D7-4352-233B-F57EDB263E33}"/>
                </a:ext>
              </a:extLst>
            </p:cNvPr>
            <p:cNvSpPr>
              <a:spLocks noChangeShapeType="1"/>
            </p:cNvSpPr>
            <p:nvPr/>
          </p:nvSpPr>
          <p:spPr bwMode="auto">
            <a:xfrm>
              <a:off x="2112" y="2592"/>
              <a:ext cx="1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7" name="直接连接符 55348">
              <a:extLst>
                <a:ext uri="{FF2B5EF4-FFF2-40B4-BE49-F238E27FC236}">
                  <a16:creationId xmlns:a16="http://schemas.microsoft.com/office/drawing/2014/main" id="{04746D6B-13DA-091C-1E59-536B2F6C95F9}"/>
                </a:ext>
              </a:extLst>
            </p:cNvPr>
            <p:cNvSpPr>
              <a:spLocks noChangeShapeType="1"/>
            </p:cNvSpPr>
            <p:nvPr/>
          </p:nvSpPr>
          <p:spPr bwMode="auto">
            <a:xfrm>
              <a:off x="2112" y="2784"/>
              <a:ext cx="1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5" name="灯片编号占位符 1">
            <a:extLst>
              <a:ext uri="{FF2B5EF4-FFF2-40B4-BE49-F238E27FC236}">
                <a16:creationId xmlns:a16="http://schemas.microsoft.com/office/drawing/2014/main" id="{CA6163AD-7766-E2AB-CE08-E9E096E53DB3}"/>
              </a:ext>
            </a:extLst>
          </p:cNvPr>
          <p:cNvSpPr txBox="1">
            <a:spLocks noGrp="1" noChangeArrowheads="1"/>
          </p:cNvSpPr>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spcBef>
                <a:spcPct val="50000"/>
              </a:spcBef>
              <a:buClr>
                <a:srgbClr val="000000"/>
              </a:buClr>
            </a:pPr>
            <a:fld id="{BF24C396-BA2E-4B14-9C5C-BEBC4C090F9E}" type="slidenum">
              <a:rPr lang="zh-TW" altLang="en-US" sz="1400">
                <a:solidFill>
                  <a:schemeClr val="bg2"/>
                </a:solidFill>
                <a:ea typeface="PMingLiU" panose="02020500000000000000" pitchFamily="18" charset="-120"/>
              </a:rPr>
              <a:pPr algn="r">
                <a:spcBef>
                  <a:spcPct val="50000"/>
                </a:spcBef>
                <a:buClr>
                  <a:srgbClr val="000000"/>
                </a:buClr>
              </a:pPr>
              <a:t>66</a:t>
            </a:fld>
            <a:endParaRPr lang="en-US" altLang="zh-TW" sz="1400">
              <a:solidFill>
                <a:schemeClr val="bg2"/>
              </a:solidFill>
              <a:ea typeface="PMingLiU" panose="02020500000000000000" pitchFamily="18" charset="-120"/>
            </a:endParaRPr>
          </a:p>
        </p:txBody>
      </p:sp>
      <p:sp>
        <p:nvSpPr>
          <p:cNvPr id="3076" name="Line 21">
            <a:extLst>
              <a:ext uri="{FF2B5EF4-FFF2-40B4-BE49-F238E27FC236}">
                <a16:creationId xmlns:a16="http://schemas.microsoft.com/office/drawing/2014/main" id="{FD174A44-52A2-7F72-B14E-8A514876ACB2}"/>
              </a:ext>
            </a:extLst>
          </p:cNvPr>
          <p:cNvSpPr>
            <a:spLocks noChangeShapeType="1"/>
          </p:cNvSpPr>
          <p:nvPr/>
        </p:nvSpPr>
        <p:spPr bwMode="auto">
          <a:xfrm>
            <a:off x="179388" y="836613"/>
            <a:ext cx="872648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077" name="Picture 27" descr="D:\person\desktop\校徽da 副本.png">
            <a:extLst>
              <a:ext uri="{FF2B5EF4-FFF2-40B4-BE49-F238E27FC236}">
                <a16:creationId xmlns:a16="http://schemas.microsoft.com/office/drawing/2014/main" id="{4CFB14A1-76DB-E177-C685-12CF47190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260350"/>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22">
            <a:extLst>
              <a:ext uri="{FF2B5EF4-FFF2-40B4-BE49-F238E27FC236}">
                <a16:creationId xmlns:a16="http://schemas.microsoft.com/office/drawing/2014/main" id="{7588C92A-F816-B13A-ECB3-F214A06F82F3}"/>
              </a:ext>
            </a:extLst>
          </p:cNvPr>
          <p:cNvSpPr>
            <a:spLocks noChangeArrowheads="1"/>
          </p:cNvSpPr>
          <p:nvPr/>
        </p:nvSpPr>
        <p:spPr bwMode="auto">
          <a:xfrm>
            <a:off x="323850" y="404813"/>
            <a:ext cx="5281613"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tx2"/>
                </a:solidFill>
              </a:rPr>
              <a:t>4.3 </a:t>
            </a:r>
            <a:r>
              <a:rPr lang="zh-CN" altLang="en-US" b="1">
                <a:solidFill>
                  <a:schemeClr val="tx2"/>
                </a:solidFill>
              </a:rPr>
              <a:t>分页存储管理</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文本框 180225">
            <a:extLst>
              <a:ext uri="{FF2B5EF4-FFF2-40B4-BE49-F238E27FC236}">
                <a16:creationId xmlns:a16="http://schemas.microsoft.com/office/drawing/2014/main" id="{9A5C4A19-C966-78F4-3D16-CFBF4E1B91D3}"/>
              </a:ext>
            </a:extLst>
          </p:cNvPr>
          <p:cNvSpPr txBox="1">
            <a:spLocks noChangeArrowheads="1"/>
          </p:cNvSpPr>
          <p:nvPr/>
        </p:nvSpPr>
        <p:spPr bwMode="auto">
          <a:xfrm>
            <a:off x="321593" y="3820588"/>
            <a:ext cx="8153400" cy="166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rgbClr val="006600"/>
              </a:buClr>
              <a:buFont typeface="Wingdings" panose="05000000000000000000" pitchFamily="2" charset="2"/>
              <a:buChar char="Ø"/>
            </a:pPr>
            <a:r>
              <a:rPr lang="zh-CN" altLang="en-US" sz="3200" b="1" dirty="0">
                <a:ea typeface="黑体" panose="02010609060101010101" pitchFamily="49" charset="-122"/>
              </a:rPr>
              <a:t>分页技术</a:t>
            </a:r>
            <a:r>
              <a:rPr lang="zh-CN" altLang="en-US" sz="3200" b="1" dirty="0">
                <a:solidFill>
                  <a:srgbClr val="800080"/>
                </a:solidFill>
                <a:ea typeface="黑体" panose="02010609060101010101" pitchFamily="49" charset="-122"/>
              </a:rPr>
              <a:t>不会</a:t>
            </a:r>
            <a:r>
              <a:rPr lang="zh-CN" altLang="en-US" sz="3200" b="1" dirty="0">
                <a:ea typeface="黑体" panose="02010609060101010101" pitchFamily="49" charset="-122"/>
              </a:rPr>
              <a:t>产生</a:t>
            </a:r>
            <a:r>
              <a:rPr lang="zh-CN" altLang="en-US" sz="3200" b="1" dirty="0">
                <a:solidFill>
                  <a:srgbClr val="800080"/>
                </a:solidFill>
                <a:ea typeface="黑体" panose="02010609060101010101" pitchFamily="49" charset="-122"/>
              </a:rPr>
              <a:t>外部碎片</a:t>
            </a:r>
            <a:r>
              <a:rPr lang="zh-CN" altLang="en-US" sz="3200" b="1" dirty="0">
                <a:ea typeface="黑体" panose="02010609060101010101" pitchFamily="49" charset="-122"/>
              </a:rPr>
              <a:t>，但</a:t>
            </a:r>
            <a:r>
              <a:rPr lang="zh-CN" altLang="en-US" sz="3200" b="1" dirty="0">
                <a:solidFill>
                  <a:srgbClr val="800080"/>
                </a:solidFill>
                <a:ea typeface="黑体" panose="02010609060101010101" pitchFamily="49" charset="-122"/>
              </a:rPr>
              <a:t>会</a:t>
            </a:r>
            <a:r>
              <a:rPr lang="zh-CN" altLang="en-US" sz="3200" b="1" dirty="0">
                <a:ea typeface="黑体" panose="02010609060101010101" pitchFamily="49" charset="-122"/>
              </a:rPr>
              <a:t>产生</a:t>
            </a:r>
            <a:r>
              <a:rPr lang="zh-CN" altLang="en-US" sz="3200" b="1" dirty="0">
                <a:solidFill>
                  <a:srgbClr val="800080"/>
                </a:solidFill>
                <a:ea typeface="黑体" panose="02010609060101010101" pitchFamily="49" charset="-122"/>
              </a:rPr>
              <a:t>内部碎片</a:t>
            </a:r>
          </a:p>
          <a:p>
            <a:pPr>
              <a:lnSpc>
                <a:spcPct val="90000"/>
              </a:lnSpc>
              <a:spcBef>
                <a:spcPct val="50000"/>
              </a:spcBef>
              <a:buClr>
                <a:srgbClr val="006600"/>
              </a:buClr>
              <a:buFont typeface="Wingdings" panose="05000000000000000000" pitchFamily="2" charset="2"/>
              <a:buChar char="Ø"/>
            </a:pPr>
            <a:r>
              <a:rPr lang="zh-CN" altLang="en-US" sz="3200" b="1" dirty="0">
                <a:ea typeface="黑体" panose="02010609060101010101" pitchFamily="49" charset="-122"/>
              </a:rPr>
              <a:t>可变分区会产生外部碎片，但无内部碎片</a:t>
            </a:r>
          </a:p>
        </p:txBody>
      </p:sp>
      <p:sp>
        <p:nvSpPr>
          <p:cNvPr id="4099" name="文本框 180226">
            <a:extLst>
              <a:ext uri="{FF2B5EF4-FFF2-40B4-BE49-F238E27FC236}">
                <a16:creationId xmlns:a16="http://schemas.microsoft.com/office/drawing/2014/main" id="{D3B29980-AB19-7759-664D-9763806CA37F}"/>
              </a:ext>
            </a:extLst>
          </p:cNvPr>
          <p:cNvSpPr txBox="1">
            <a:spLocks noChangeArrowheads="1"/>
          </p:cNvSpPr>
          <p:nvPr/>
        </p:nvSpPr>
        <p:spPr bwMode="auto">
          <a:xfrm>
            <a:off x="395288" y="1166237"/>
            <a:ext cx="84724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990000"/>
              </a:buClr>
              <a:buFont typeface="Wingdings" panose="05000000000000000000" pitchFamily="2" charset="2"/>
              <a:buChar char="ü"/>
            </a:pPr>
            <a:r>
              <a:rPr lang="zh-CN" altLang="en-US" sz="3200" b="1" dirty="0">
                <a:solidFill>
                  <a:srgbClr val="0070C0"/>
                </a:solidFill>
                <a:ea typeface="黑体" panose="02010609060101010101" pitchFamily="49" charset="-122"/>
              </a:rPr>
              <a:t>存储管理从固定分区</a:t>
            </a:r>
            <a:r>
              <a:rPr lang="en-US" altLang="zh-CN" sz="3200" b="1" dirty="0">
                <a:solidFill>
                  <a:srgbClr val="0070C0"/>
                </a:solidFill>
                <a:ea typeface="黑体" panose="02010609060101010101" pitchFamily="49" charset="-122"/>
              </a:rPr>
              <a:t>-&gt;</a:t>
            </a:r>
            <a:r>
              <a:rPr lang="zh-CN" altLang="en-US" sz="3200" b="1" dirty="0">
                <a:solidFill>
                  <a:srgbClr val="0070C0"/>
                </a:solidFill>
                <a:ea typeface="黑体" panose="02010609060101010101" pitchFamily="49" charset="-122"/>
              </a:rPr>
              <a:t>可变分区</a:t>
            </a:r>
            <a:r>
              <a:rPr lang="en-US" altLang="zh-CN" sz="3200" b="1" dirty="0">
                <a:solidFill>
                  <a:srgbClr val="0070C0"/>
                </a:solidFill>
                <a:ea typeface="黑体" panose="02010609060101010101" pitchFamily="49" charset="-122"/>
              </a:rPr>
              <a:t>-&gt;</a:t>
            </a:r>
            <a:r>
              <a:rPr lang="zh-CN" altLang="en-US" sz="3200" b="1" dirty="0">
                <a:solidFill>
                  <a:srgbClr val="0070C0"/>
                </a:solidFill>
                <a:ea typeface="黑体" panose="02010609060101010101" pitchFamily="49" charset="-122"/>
              </a:rPr>
              <a:t>分页方式不断发展的动力是？</a:t>
            </a:r>
          </a:p>
        </p:txBody>
      </p:sp>
      <p:sp>
        <p:nvSpPr>
          <p:cNvPr id="4100" name="灯片编号占位符 1">
            <a:extLst>
              <a:ext uri="{FF2B5EF4-FFF2-40B4-BE49-F238E27FC236}">
                <a16:creationId xmlns:a16="http://schemas.microsoft.com/office/drawing/2014/main" id="{CE1E389D-A1AA-C380-C335-9CE467F9EFB7}"/>
              </a:ext>
            </a:extLst>
          </p:cNvPr>
          <p:cNvSpPr txBox="1">
            <a:spLocks noGrp="1" noChangeArrowheads="1"/>
          </p:cNvSpPr>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spcBef>
                <a:spcPct val="50000"/>
              </a:spcBef>
              <a:buClr>
                <a:srgbClr val="000000"/>
              </a:buClr>
            </a:pPr>
            <a:fld id="{B0B29CCA-8F52-4DB7-971D-7642B580CC04}" type="slidenum">
              <a:rPr lang="zh-TW" altLang="en-US" sz="1400">
                <a:solidFill>
                  <a:schemeClr val="bg2"/>
                </a:solidFill>
                <a:ea typeface="PMingLiU" panose="02020500000000000000" pitchFamily="18" charset="-120"/>
              </a:rPr>
              <a:pPr algn="r">
                <a:spcBef>
                  <a:spcPct val="50000"/>
                </a:spcBef>
                <a:buClr>
                  <a:srgbClr val="000000"/>
                </a:buClr>
              </a:pPr>
              <a:t>67</a:t>
            </a:fld>
            <a:endParaRPr lang="en-US" altLang="zh-TW" sz="1400">
              <a:solidFill>
                <a:schemeClr val="bg2"/>
              </a:solidFill>
              <a:ea typeface="PMingLiU" panose="02020500000000000000" pitchFamily="18" charset="-120"/>
            </a:endParaRPr>
          </a:p>
        </p:txBody>
      </p:sp>
      <p:sp>
        <p:nvSpPr>
          <p:cNvPr id="4101" name="Line 21">
            <a:extLst>
              <a:ext uri="{FF2B5EF4-FFF2-40B4-BE49-F238E27FC236}">
                <a16:creationId xmlns:a16="http://schemas.microsoft.com/office/drawing/2014/main" id="{44D0D3B0-9994-BAAC-1381-0F2F491E7A41}"/>
              </a:ext>
            </a:extLst>
          </p:cNvPr>
          <p:cNvSpPr>
            <a:spLocks noChangeShapeType="1"/>
          </p:cNvSpPr>
          <p:nvPr/>
        </p:nvSpPr>
        <p:spPr bwMode="auto">
          <a:xfrm>
            <a:off x="179388" y="836613"/>
            <a:ext cx="872648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2" name="Picture 27" descr="D:\person\desktop\校徽da 副本.png">
            <a:extLst>
              <a:ext uri="{FF2B5EF4-FFF2-40B4-BE49-F238E27FC236}">
                <a16:creationId xmlns:a16="http://schemas.microsoft.com/office/drawing/2014/main" id="{4909A7FE-7ED1-5AE5-F33D-0B8EE3530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260350"/>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22">
            <a:extLst>
              <a:ext uri="{FF2B5EF4-FFF2-40B4-BE49-F238E27FC236}">
                <a16:creationId xmlns:a16="http://schemas.microsoft.com/office/drawing/2014/main" id="{FEC4CE06-273B-CE21-19D3-98F53DF6C8A9}"/>
              </a:ext>
            </a:extLst>
          </p:cNvPr>
          <p:cNvSpPr>
            <a:spLocks noChangeArrowheads="1"/>
          </p:cNvSpPr>
          <p:nvPr/>
        </p:nvSpPr>
        <p:spPr bwMode="auto">
          <a:xfrm>
            <a:off x="323850" y="404813"/>
            <a:ext cx="5281613"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tx2"/>
                </a:solidFill>
              </a:rPr>
              <a:t>存储管理方案不断发展的反思</a:t>
            </a:r>
            <a:endParaRPr lang="zh-CN" altLang="en-US" b="1" dirty="0">
              <a:solidFill>
                <a:schemeClr val="tx2"/>
              </a:solidFill>
            </a:endParaRPr>
          </a:p>
        </p:txBody>
      </p:sp>
      <p:sp>
        <p:nvSpPr>
          <p:cNvPr id="2" name="文本框 180225">
            <a:extLst>
              <a:ext uri="{FF2B5EF4-FFF2-40B4-BE49-F238E27FC236}">
                <a16:creationId xmlns:a16="http://schemas.microsoft.com/office/drawing/2014/main" id="{2C3679DE-5193-43CE-1F3F-CB31E3A243E9}"/>
              </a:ext>
            </a:extLst>
          </p:cNvPr>
          <p:cNvSpPr txBox="1">
            <a:spLocks noChangeArrowheads="1"/>
          </p:cNvSpPr>
          <p:nvPr/>
        </p:nvSpPr>
        <p:spPr bwMode="auto">
          <a:xfrm>
            <a:off x="321593" y="2429660"/>
            <a:ext cx="8153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rgbClr val="006600"/>
              </a:buClr>
              <a:buFont typeface="Wingdings" panose="05000000000000000000" pitchFamily="2" charset="2"/>
              <a:buChar char="Ø"/>
            </a:pPr>
            <a:r>
              <a:rPr lang="zh-CN" altLang="en-US" sz="3200" b="1" dirty="0">
                <a:ea typeface="黑体" panose="02010609060101010101" pitchFamily="49" charset="-122"/>
              </a:rPr>
              <a:t>更多的程序进入内存，提高资源利用率</a:t>
            </a:r>
          </a:p>
        </p:txBody>
      </p:sp>
      <p:sp>
        <p:nvSpPr>
          <p:cNvPr id="3" name="文本框 180226">
            <a:extLst>
              <a:ext uri="{FF2B5EF4-FFF2-40B4-BE49-F238E27FC236}">
                <a16:creationId xmlns:a16="http://schemas.microsoft.com/office/drawing/2014/main" id="{F61347E2-D099-FF43-0DF9-6333DC648D34}"/>
              </a:ext>
            </a:extLst>
          </p:cNvPr>
          <p:cNvSpPr txBox="1">
            <a:spLocks noChangeArrowheads="1"/>
          </p:cNvSpPr>
          <p:nvPr/>
        </p:nvSpPr>
        <p:spPr bwMode="auto">
          <a:xfrm>
            <a:off x="337642" y="3098852"/>
            <a:ext cx="847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spcBef>
                <a:spcPct val="50000"/>
              </a:spcBef>
              <a:buClr>
                <a:srgbClr val="990000"/>
              </a:buClr>
              <a:buFont typeface="Wingdings" panose="05000000000000000000" pitchFamily="2" charset="2"/>
              <a:buChar char="ü"/>
              <a:defRPr sz="3200" b="1">
                <a:solidFill>
                  <a:srgbClr val="0070C0"/>
                </a:solidFill>
                <a:latin typeface="Arial" panose="020B0604020202020204" pitchFamily="34" charset="0"/>
                <a:ea typeface="黑体" panose="02010609060101010101" pitchFamily="49"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t>内部碎片和外部碎片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2" grpId="0"/>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文本框 180225">
            <a:extLst>
              <a:ext uri="{FF2B5EF4-FFF2-40B4-BE49-F238E27FC236}">
                <a16:creationId xmlns:a16="http://schemas.microsoft.com/office/drawing/2014/main" id="{9A5C4A19-C966-78F4-3D16-CFBF4E1B91D3}"/>
              </a:ext>
            </a:extLst>
          </p:cNvPr>
          <p:cNvSpPr txBox="1">
            <a:spLocks noChangeArrowheads="1"/>
          </p:cNvSpPr>
          <p:nvPr/>
        </p:nvSpPr>
        <p:spPr bwMode="auto">
          <a:xfrm>
            <a:off x="250825" y="2420938"/>
            <a:ext cx="8153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
                <a:srgbClr val="006600"/>
              </a:buClr>
              <a:buFont typeface="Wingdings" panose="05000000000000000000" pitchFamily="2" charset="2"/>
              <a:buChar char="Ø"/>
            </a:pPr>
            <a:r>
              <a:rPr lang="zh-CN" altLang="en-US" sz="3200" b="1" dirty="0">
                <a:ea typeface="黑体" panose="02010609060101010101" pitchFamily="49" charset="-122"/>
              </a:rPr>
              <a:t>尽可能节约内存空间，加快访问速度</a:t>
            </a:r>
          </a:p>
        </p:txBody>
      </p:sp>
      <p:sp>
        <p:nvSpPr>
          <p:cNvPr id="4099" name="文本框 180226">
            <a:extLst>
              <a:ext uri="{FF2B5EF4-FFF2-40B4-BE49-F238E27FC236}">
                <a16:creationId xmlns:a16="http://schemas.microsoft.com/office/drawing/2014/main" id="{D3B29980-AB19-7759-664D-9763806CA37F}"/>
              </a:ext>
            </a:extLst>
          </p:cNvPr>
          <p:cNvSpPr txBox="1">
            <a:spLocks noChangeArrowheads="1"/>
          </p:cNvSpPr>
          <p:nvPr/>
        </p:nvSpPr>
        <p:spPr bwMode="auto">
          <a:xfrm>
            <a:off x="395288" y="1158785"/>
            <a:ext cx="82407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990000"/>
              </a:buClr>
              <a:buFont typeface="Wingdings" panose="05000000000000000000" pitchFamily="2" charset="2"/>
              <a:buChar char="ü"/>
            </a:pPr>
            <a:r>
              <a:rPr lang="zh-CN" altLang="en-US" sz="3200" b="1" dirty="0">
                <a:solidFill>
                  <a:srgbClr val="A50021"/>
                </a:solidFill>
                <a:ea typeface="黑体" panose="02010609060101010101" pitchFamily="49" charset="-122"/>
              </a:rPr>
              <a:t>页表</a:t>
            </a:r>
            <a:r>
              <a:rPr lang="en-US" altLang="zh-CN" sz="3200" b="1" dirty="0">
                <a:solidFill>
                  <a:srgbClr val="A50021"/>
                </a:solidFill>
                <a:ea typeface="黑体" panose="02010609060101010101" pitchFamily="49" charset="-122"/>
              </a:rPr>
              <a:t>-</a:t>
            </a:r>
            <a:r>
              <a:rPr lang="zh-CN" altLang="en-US" sz="3200" b="1" dirty="0">
                <a:solidFill>
                  <a:srgbClr val="A50021"/>
                </a:solidFill>
                <a:ea typeface="黑体" panose="02010609060101010101" pitchFamily="49" charset="-122"/>
              </a:rPr>
              <a:t>快表，</a:t>
            </a:r>
            <a:r>
              <a:rPr lang="en-US" altLang="zh-CN" sz="3200" b="1" dirty="0">
                <a:solidFill>
                  <a:srgbClr val="A50021"/>
                </a:solidFill>
                <a:ea typeface="黑体" panose="02010609060101010101" pitchFamily="49" charset="-122"/>
              </a:rPr>
              <a:t>1</a:t>
            </a:r>
            <a:r>
              <a:rPr lang="zh-CN" altLang="en-US" sz="3200" b="1" dirty="0">
                <a:solidFill>
                  <a:srgbClr val="A50021"/>
                </a:solidFill>
                <a:ea typeface="黑体" panose="02010609060101010101" pitchFamily="49" charset="-122"/>
              </a:rPr>
              <a:t>级页表</a:t>
            </a:r>
            <a:r>
              <a:rPr lang="en-US" altLang="zh-CN" sz="3200" b="1" dirty="0">
                <a:solidFill>
                  <a:srgbClr val="A50021"/>
                </a:solidFill>
                <a:ea typeface="黑体" panose="02010609060101010101" pitchFamily="49" charset="-122"/>
              </a:rPr>
              <a:t>-</a:t>
            </a:r>
            <a:r>
              <a:rPr lang="zh-CN" altLang="en-US" sz="3200" b="1" dirty="0">
                <a:solidFill>
                  <a:srgbClr val="A50021"/>
                </a:solidFill>
                <a:ea typeface="黑体" panose="02010609060101010101" pitchFamily="49" charset="-122"/>
              </a:rPr>
              <a:t>多级页表，页表</a:t>
            </a:r>
            <a:r>
              <a:rPr lang="en-US" altLang="zh-CN" sz="3200" b="1" dirty="0">
                <a:solidFill>
                  <a:srgbClr val="A50021"/>
                </a:solidFill>
                <a:ea typeface="黑体" panose="02010609060101010101" pitchFamily="49" charset="-122"/>
              </a:rPr>
              <a:t>-</a:t>
            </a:r>
            <a:r>
              <a:rPr lang="zh-CN" altLang="en-US" sz="3200" b="1" dirty="0">
                <a:solidFill>
                  <a:srgbClr val="A50021"/>
                </a:solidFill>
                <a:ea typeface="黑体" panose="02010609060101010101" pitchFamily="49" charset="-122"/>
              </a:rPr>
              <a:t>反置页表的发展动力是？</a:t>
            </a:r>
          </a:p>
        </p:txBody>
      </p:sp>
      <p:sp>
        <p:nvSpPr>
          <p:cNvPr id="4100" name="灯片编号占位符 1">
            <a:extLst>
              <a:ext uri="{FF2B5EF4-FFF2-40B4-BE49-F238E27FC236}">
                <a16:creationId xmlns:a16="http://schemas.microsoft.com/office/drawing/2014/main" id="{CE1E389D-A1AA-C380-C335-9CE467F9EFB7}"/>
              </a:ext>
            </a:extLst>
          </p:cNvPr>
          <p:cNvSpPr txBox="1">
            <a:spLocks noGrp="1" noChangeArrowheads="1"/>
          </p:cNvSpPr>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spcBef>
                <a:spcPct val="50000"/>
              </a:spcBef>
              <a:buClr>
                <a:srgbClr val="000000"/>
              </a:buClr>
            </a:pPr>
            <a:fld id="{B0B29CCA-8F52-4DB7-971D-7642B580CC04}" type="slidenum">
              <a:rPr lang="zh-TW" altLang="en-US" sz="1400">
                <a:solidFill>
                  <a:schemeClr val="bg2"/>
                </a:solidFill>
                <a:ea typeface="PMingLiU" panose="02020500000000000000" pitchFamily="18" charset="-120"/>
              </a:rPr>
              <a:pPr algn="r">
                <a:spcBef>
                  <a:spcPct val="50000"/>
                </a:spcBef>
                <a:buClr>
                  <a:srgbClr val="000000"/>
                </a:buClr>
              </a:pPr>
              <a:t>68</a:t>
            </a:fld>
            <a:endParaRPr lang="en-US" altLang="zh-TW" sz="1400">
              <a:solidFill>
                <a:schemeClr val="bg2"/>
              </a:solidFill>
              <a:ea typeface="PMingLiU" panose="02020500000000000000" pitchFamily="18" charset="-120"/>
            </a:endParaRPr>
          </a:p>
        </p:txBody>
      </p:sp>
      <p:sp>
        <p:nvSpPr>
          <p:cNvPr id="4101" name="Line 21">
            <a:extLst>
              <a:ext uri="{FF2B5EF4-FFF2-40B4-BE49-F238E27FC236}">
                <a16:creationId xmlns:a16="http://schemas.microsoft.com/office/drawing/2014/main" id="{44D0D3B0-9994-BAAC-1381-0F2F491E7A41}"/>
              </a:ext>
            </a:extLst>
          </p:cNvPr>
          <p:cNvSpPr>
            <a:spLocks noChangeShapeType="1"/>
          </p:cNvSpPr>
          <p:nvPr/>
        </p:nvSpPr>
        <p:spPr bwMode="auto">
          <a:xfrm>
            <a:off x="179388" y="836613"/>
            <a:ext cx="872648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2" name="Picture 27" descr="D:\person\desktop\校徽da 副本.png">
            <a:extLst>
              <a:ext uri="{FF2B5EF4-FFF2-40B4-BE49-F238E27FC236}">
                <a16:creationId xmlns:a16="http://schemas.microsoft.com/office/drawing/2014/main" id="{4909A7FE-7ED1-5AE5-F33D-0B8EE3530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260350"/>
            <a:ext cx="2351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22">
            <a:extLst>
              <a:ext uri="{FF2B5EF4-FFF2-40B4-BE49-F238E27FC236}">
                <a16:creationId xmlns:a16="http://schemas.microsoft.com/office/drawing/2014/main" id="{FEC4CE06-273B-CE21-19D3-98F53DF6C8A9}"/>
              </a:ext>
            </a:extLst>
          </p:cNvPr>
          <p:cNvSpPr>
            <a:spLocks noChangeArrowheads="1"/>
          </p:cNvSpPr>
          <p:nvPr/>
        </p:nvSpPr>
        <p:spPr bwMode="auto">
          <a:xfrm>
            <a:off x="323850" y="404813"/>
            <a:ext cx="5281613" cy="309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095" tIns="41047" rIns="82095" bIns="41047" anchor="ctr"/>
          <a:lstStyle>
            <a:lvl1pPr defTabSz="912813" eaLnBrk="0" hangingPunct="0">
              <a:defRPr>
                <a:solidFill>
                  <a:schemeClr val="tx1"/>
                </a:solidFill>
                <a:latin typeface="Arial" panose="020B0604020202020204" pitchFamily="34" charset="0"/>
                <a:ea typeface="宋体" panose="02010600030101010101" pitchFamily="2" charset="-122"/>
              </a:defRPr>
            </a:lvl1pPr>
            <a:lvl2pPr marL="742950" indent="-285750" defTabSz="912813" eaLnBrk="0" hangingPunct="0">
              <a:defRPr>
                <a:solidFill>
                  <a:schemeClr val="tx1"/>
                </a:solidFill>
                <a:latin typeface="Arial" panose="020B0604020202020204" pitchFamily="34" charset="0"/>
                <a:ea typeface="宋体" panose="02010600030101010101" pitchFamily="2" charset="-122"/>
              </a:defRPr>
            </a:lvl2pPr>
            <a:lvl3pPr marL="1143000" indent="-228600" defTabSz="912813" eaLnBrk="0" hangingPunct="0">
              <a:defRPr>
                <a:solidFill>
                  <a:schemeClr val="tx1"/>
                </a:solidFill>
                <a:latin typeface="Arial" panose="020B0604020202020204" pitchFamily="34" charset="0"/>
                <a:ea typeface="宋体" panose="02010600030101010101" pitchFamily="2" charset="-122"/>
              </a:defRPr>
            </a:lvl3pPr>
            <a:lvl4pPr marL="1600200" indent="-228600" defTabSz="912813" eaLnBrk="0" hangingPunct="0">
              <a:defRPr>
                <a:solidFill>
                  <a:schemeClr val="tx1"/>
                </a:solidFill>
                <a:latin typeface="Arial" panose="020B0604020202020204" pitchFamily="34" charset="0"/>
                <a:ea typeface="宋体" panose="02010600030101010101" pitchFamily="2" charset="-122"/>
              </a:defRPr>
            </a:lvl4pPr>
            <a:lvl5pPr marL="2057400" indent="-228600" defTabSz="912813"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tx2"/>
                </a:solidFill>
              </a:rPr>
              <a:t>4.3 </a:t>
            </a:r>
            <a:r>
              <a:rPr lang="zh-CN" altLang="en-US" b="1">
                <a:solidFill>
                  <a:schemeClr val="tx2"/>
                </a:solidFill>
              </a:rPr>
              <a:t>分页存储管理</a:t>
            </a:r>
          </a:p>
        </p:txBody>
      </p:sp>
      <p:sp>
        <p:nvSpPr>
          <p:cNvPr id="2" name="文本框 180226">
            <a:extLst>
              <a:ext uri="{FF2B5EF4-FFF2-40B4-BE49-F238E27FC236}">
                <a16:creationId xmlns:a16="http://schemas.microsoft.com/office/drawing/2014/main" id="{B60E2247-8DD8-FD46-D214-4F009DDEB45D}"/>
              </a:ext>
            </a:extLst>
          </p:cNvPr>
          <p:cNvSpPr txBox="1">
            <a:spLocks noChangeArrowheads="1"/>
          </p:cNvSpPr>
          <p:nvPr/>
        </p:nvSpPr>
        <p:spPr bwMode="auto">
          <a:xfrm>
            <a:off x="279400" y="3429000"/>
            <a:ext cx="84724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990000"/>
              </a:buClr>
              <a:buFont typeface="Wingdings" panose="05000000000000000000" pitchFamily="2" charset="2"/>
              <a:buChar char="ü"/>
            </a:pPr>
            <a:r>
              <a:rPr lang="zh-CN" altLang="en-US" sz="3200" b="1" dirty="0">
                <a:solidFill>
                  <a:srgbClr val="A50021"/>
                </a:solidFill>
                <a:ea typeface="黑体" panose="02010609060101010101" pitchFamily="49" charset="-122"/>
              </a:rPr>
              <a:t>一件事情，多个解决方案，如何抉择？在开发软件系统时，又该如何设计？</a:t>
            </a:r>
          </a:p>
        </p:txBody>
      </p:sp>
    </p:spTree>
    <p:extLst>
      <p:ext uri="{BB962C8B-B14F-4D97-AF65-F5344CB8AC3E}">
        <p14:creationId xmlns:p14="http://schemas.microsoft.com/office/powerpoint/2010/main" val="332048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标题 14337"/>
          <p:cNvSpPr>
            <a:spLocks noGrp="1" noChangeArrowheads="1"/>
          </p:cNvSpPr>
          <p:nvPr>
            <p:ph type="title" idx="4294967295"/>
          </p:nvPr>
        </p:nvSpPr>
        <p:spPr>
          <a:xfrm>
            <a:off x="508000" y="369888"/>
            <a:ext cx="7796213" cy="1047750"/>
          </a:xfrm>
        </p:spPr>
        <p:txBody>
          <a:bodyPr anchor="b"/>
          <a:lstStyle/>
          <a:p>
            <a:pPr algn="l"/>
            <a:r>
              <a:rPr lang="zh-CN" altLang="en-US" sz="3200" b="1" dirty="0">
                <a:solidFill>
                  <a:srgbClr val="0000FF"/>
                </a:solidFill>
              </a:rPr>
              <a:t>一、 存储器的层次</a:t>
            </a:r>
          </a:p>
        </p:txBody>
      </p:sp>
      <p:grpSp>
        <p:nvGrpSpPr>
          <p:cNvPr id="2" name="组合 14353"/>
          <p:cNvGrpSpPr>
            <a:grpSpLocks/>
          </p:cNvGrpSpPr>
          <p:nvPr/>
        </p:nvGrpSpPr>
        <p:grpSpPr bwMode="auto">
          <a:xfrm>
            <a:off x="990600" y="1143000"/>
            <a:ext cx="6934200" cy="5257800"/>
            <a:chOff x="624" y="720"/>
            <a:chExt cx="4368" cy="3312"/>
          </a:xfrm>
        </p:grpSpPr>
        <p:sp>
          <p:nvSpPr>
            <p:cNvPr id="7172" name="等腰三角形 14340"/>
            <p:cNvSpPr>
              <a:spLocks noChangeArrowheads="1"/>
            </p:cNvSpPr>
            <p:nvPr/>
          </p:nvSpPr>
          <p:spPr bwMode="auto">
            <a:xfrm>
              <a:off x="624" y="720"/>
              <a:ext cx="4368" cy="3312"/>
            </a:xfrm>
            <a:prstGeom prst="triangle">
              <a:avLst>
                <a:gd name="adj" fmla="val 50009"/>
              </a:avLst>
            </a:prstGeom>
            <a:solidFill>
              <a:srgbClr val="CCFFCC"/>
            </a:solidFill>
            <a:ln w="19050">
              <a:solidFill>
                <a:srgbClr val="000000"/>
              </a:solidFill>
              <a:miter lim="800000"/>
              <a:headEnd/>
              <a:tailEnd/>
            </a:ln>
            <a:effectLst>
              <a:prstShdw prst="shdw13" dist="53882" dir="13500000">
                <a:srgbClr val="808080"/>
              </a:prstShdw>
            </a:effectLst>
          </p:spPr>
          <p:txBody>
            <a:bodyPr/>
            <a:lstStyle/>
            <a:p>
              <a:pPr eaLnBrk="0" hangingPunct="0">
                <a:buClr>
                  <a:srgbClr val="000000"/>
                </a:buClr>
              </a:pPr>
              <a:endParaRPr lang="zh-CN" altLang="zh-CN" sz="2400" b="1">
                <a:latin typeface="Times New Roman" pitchFamily="18" charset="0"/>
                <a:ea typeface="黑体" pitchFamily="49" charset="-122"/>
              </a:endParaRPr>
            </a:p>
          </p:txBody>
        </p:sp>
        <p:sp>
          <p:nvSpPr>
            <p:cNvPr id="7173" name="文本框 14341"/>
            <p:cNvSpPr txBox="1">
              <a:spLocks noChangeArrowheads="1"/>
            </p:cNvSpPr>
            <p:nvPr/>
          </p:nvSpPr>
          <p:spPr bwMode="auto">
            <a:xfrm>
              <a:off x="2518" y="1135"/>
              <a:ext cx="571" cy="277"/>
            </a:xfrm>
            <a:prstGeom prst="rect">
              <a:avLst/>
            </a:prstGeom>
            <a:solidFill>
              <a:srgbClr val="CCFFCC"/>
            </a:solidFill>
            <a:ln w="9525">
              <a:noFill/>
              <a:miter lim="800000"/>
              <a:headEnd/>
              <a:tailEnd/>
            </a:ln>
          </p:spPr>
          <p:txBody>
            <a:bodyPr lIns="0" tIns="0" rIns="0" bIns="0"/>
            <a:lstStyle/>
            <a:p>
              <a:pPr algn="ctr" eaLnBrk="0" hangingPunct="0">
                <a:buClr>
                  <a:srgbClr val="000000"/>
                </a:buClr>
              </a:pPr>
              <a:r>
                <a:rPr lang="zh-CN" altLang="en-US" sz="2000" b="1">
                  <a:latin typeface="华文新魏" pitchFamily="2" charset="-122"/>
                  <a:ea typeface="黑体" pitchFamily="49" charset="-122"/>
                </a:rPr>
                <a:t>寄存器</a:t>
              </a:r>
            </a:p>
          </p:txBody>
        </p:sp>
        <p:sp>
          <p:nvSpPr>
            <p:cNvPr id="7174" name="直接连接符 14342"/>
            <p:cNvSpPr>
              <a:spLocks noChangeShapeType="1"/>
            </p:cNvSpPr>
            <p:nvPr/>
          </p:nvSpPr>
          <p:spPr bwMode="auto">
            <a:xfrm>
              <a:off x="2385" y="1359"/>
              <a:ext cx="856" cy="0"/>
            </a:xfrm>
            <a:prstGeom prst="line">
              <a:avLst/>
            </a:prstGeom>
            <a:noFill/>
            <a:ln w="19050">
              <a:solidFill>
                <a:srgbClr val="000000"/>
              </a:solidFill>
              <a:round/>
              <a:headEnd/>
              <a:tailEnd/>
            </a:ln>
            <a:effectLst>
              <a:prstShdw prst="shdw13" dist="53882" dir="13500000">
                <a:srgbClr val="808080"/>
              </a:prstShdw>
            </a:effectLst>
          </p:spPr>
          <p:txBody>
            <a:bodyPr/>
            <a:lstStyle/>
            <a:p>
              <a:endParaRPr lang="zh-CN" altLang="en-US"/>
            </a:p>
          </p:txBody>
        </p:sp>
        <p:sp>
          <p:nvSpPr>
            <p:cNvPr id="7175" name="文本框 14343"/>
            <p:cNvSpPr txBox="1">
              <a:spLocks noChangeArrowheads="1"/>
            </p:cNvSpPr>
            <p:nvPr/>
          </p:nvSpPr>
          <p:spPr bwMode="auto">
            <a:xfrm>
              <a:off x="2445" y="1512"/>
              <a:ext cx="775" cy="292"/>
            </a:xfrm>
            <a:prstGeom prst="rect">
              <a:avLst/>
            </a:prstGeom>
            <a:solidFill>
              <a:srgbClr val="CCFFCC"/>
            </a:solidFill>
            <a:ln w="9525">
              <a:noFill/>
              <a:miter lim="800000"/>
              <a:headEnd/>
              <a:tailEnd/>
            </a:ln>
          </p:spPr>
          <p:txBody>
            <a:bodyPr lIns="0" tIns="0" rIns="0" bIns="0"/>
            <a:lstStyle/>
            <a:p>
              <a:pPr algn="ctr" eaLnBrk="0" hangingPunct="0">
                <a:buClr>
                  <a:srgbClr val="000000"/>
                </a:buClr>
              </a:pPr>
              <a:r>
                <a:rPr lang="zh-CN" altLang="en-US" sz="2400" b="1" dirty="0">
                  <a:latin typeface="华文新魏" pitchFamily="2" charset="-122"/>
                  <a:ea typeface="黑体" pitchFamily="49" charset="-122"/>
                </a:rPr>
                <a:t>高速缓存</a:t>
              </a:r>
            </a:p>
          </p:txBody>
        </p:sp>
        <p:sp>
          <p:nvSpPr>
            <p:cNvPr id="7176" name="直接连接符 14344"/>
            <p:cNvSpPr>
              <a:spLocks noChangeShapeType="1"/>
            </p:cNvSpPr>
            <p:nvPr/>
          </p:nvSpPr>
          <p:spPr bwMode="auto">
            <a:xfrm>
              <a:off x="2043" y="1909"/>
              <a:ext cx="1550" cy="0"/>
            </a:xfrm>
            <a:prstGeom prst="line">
              <a:avLst/>
            </a:prstGeom>
            <a:noFill/>
            <a:ln w="19050">
              <a:solidFill>
                <a:srgbClr val="000000"/>
              </a:solidFill>
              <a:round/>
              <a:headEnd/>
              <a:tailEnd/>
            </a:ln>
            <a:effectLst>
              <a:prstShdw prst="shdw13" dist="53882" dir="13500000">
                <a:srgbClr val="808080"/>
              </a:prstShdw>
            </a:effectLst>
          </p:spPr>
          <p:txBody>
            <a:bodyPr/>
            <a:lstStyle/>
            <a:p>
              <a:endParaRPr lang="zh-CN" altLang="en-US"/>
            </a:p>
          </p:txBody>
        </p:sp>
        <p:sp>
          <p:nvSpPr>
            <p:cNvPr id="7177" name="文本框 14345"/>
            <p:cNvSpPr txBox="1">
              <a:spLocks noChangeArrowheads="1"/>
            </p:cNvSpPr>
            <p:nvPr/>
          </p:nvSpPr>
          <p:spPr bwMode="auto">
            <a:xfrm>
              <a:off x="2456" y="2004"/>
              <a:ext cx="775" cy="397"/>
            </a:xfrm>
            <a:prstGeom prst="rect">
              <a:avLst/>
            </a:prstGeom>
            <a:solidFill>
              <a:srgbClr val="CCFFCC"/>
            </a:solidFill>
            <a:ln w="9525">
              <a:noFill/>
              <a:miter lim="800000"/>
              <a:headEnd/>
              <a:tailEnd/>
            </a:ln>
          </p:spPr>
          <p:txBody>
            <a:bodyPr lIns="0" tIns="0" rIns="0" bIns="0"/>
            <a:lstStyle/>
            <a:p>
              <a:pPr algn="ctr" eaLnBrk="0" hangingPunct="0">
                <a:buClr>
                  <a:srgbClr val="000000"/>
                </a:buClr>
              </a:pPr>
              <a:r>
                <a:rPr lang="zh-CN" altLang="en-US" sz="2400" b="1" dirty="0">
                  <a:latin typeface="华文新魏" pitchFamily="2" charset="-122"/>
                  <a:ea typeface="黑体" pitchFamily="49" charset="-122"/>
                </a:rPr>
                <a:t>主存储器</a:t>
              </a:r>
            </a:p>
          </p:txBody>
        </p:sp>
        <p:sp>
          <p:nvSpPr>
            <p:cNvPr id="7178" name="直接连接符 14346"/>
            <p:cNvSpPr>
              <a:spLocks noChangeShapeType="1"/>
            </p:cNvSpPr>
            <p:nvPr/>
          </p:nvSpPr>
          <p:spPr bwMode="auto">
            <a:xfrm>
              <a:off x="1702" y="2427"/>
              <a:ext cx="2254" cy="0"/>
            </a:xfrm>
            <a:prstGeom prst="line">
              <a:avLst/>
            </a:prstGeom>
            <a:noFill/>
            <a:ln w="19050">
              <a:solidFill>
                <a:srgbClr val="000000"/>
              </a:solidFill>
              <a:round/>
              <a:headEnd/>
              <a:tailEnd/>
            </a:ln>
            <a:effectLst>
              <a:prstShdw prst="shdw13" dist="53882" dir="13500000">
                <a:srgbClr val="808080"/>
              </a:prstShdw>
            </a:effectLst>
          </p:spPr>
          <p:txBody>
            <a:bodyPr/>
            <a:lstStyle/>
            <a:p>
              <a:endParaRPr lang="zh-CN" altLang="en-US"/>
            </a:p>
          </p:txBody>
        </p:sp>
        <p:sp>
          <p:nvSpPr>
            <p:cNvPr id="7179" name="文本框 14347"/>
            <p:cNvSpPr txBox="1">
              <a:spLocks noChangeArrowheads="1"/>
            </p:cNvSpPr>
            <p:nvPr/>
          </p:nvSpPr>
          <p:spPr bwMode="auto">
            <a:xfrm>
              <a:off x="2456" y="2503"/>
              <a:ext cx="775" cy="397"/>
            </a:xfrm>
            <a:prstGeom prst="rect">
              <a:avLst/>
            </a:prstGeom>
            <a:solidFill>
              <a:srgbClr val="CCFFCC"/>
            </a:solidFill>
            <a:ln w="9525">
              <a:noFill/>
              <a:miter lim="800000"/>
              <a:headEnd/>
              <a:tailEnd/>
            </a:ln>
          </p:spPr>
          <p:txBody>
            <a:bodyPr lIns="0" tIns="0" rIns="0" bIns="0"/>
            <a:lstStyle/>
            <a:p>
              <a:pPr algn="ctr" eaLnBrk="0" hangingPunct="0">
                <a:buClr>
                  <a:srgbClr val="000000"/>
                </a:buClr>
              </a:pPr>
              <a:r>
                <a:rPr lang="zh-CN" altLang="en-US" sz="2400" b="1" dirty="0">
                  <a:latin typeface="华文新魏" pitchFamily="2" charset="-122"/>
                  <a:ea typeface="黑体" pitchFamily="49" charset="-122"/>
                </a:rPr>
                <a:t>磁盘缓存</a:t>
              </a:r>
            </a:p>
          </p:txBody>
        </p:sp>
        <p:sp>
          <p:nvSpPr>
            <p:cNvPr id="7180" name="直接连接符 14348"/>
            <p:cNvSpPr>
              <a:spLocks noChangeShapeType="1"/>
            </p:cNvSpPr>
            <p:nvPr/>
          </p:nvSpPr>
          <p:spPr bwMode="auto">
            <a:xfrm>
              <a:off x="1351" y="2956"/>
              <a:ext cx="2925" cy="0"/>
            </a:xfrm>
            <a:prstGeom prst="line">
              <a:avLst/>
            </a:prstGeom>
            <a:noFill/>
            <a:ln w="19050">
              <a:solidFill>
                <a:srgbClr val="000000"/>
              </a:solidFill>
              <a:round/>
              <a:headEnd/>
              <a:tailEnd/>
            </a:ln>
            <a:effectLst>
              <a:prstShdw prst="shdw13" dist="53882" dir="13500000">
                <a:srgbClr val="808080"/>
              </a:prstShdw>
            </a:effectLst>
          </p:spPr>
          <p:txBody>
            <a:bodyPr/>
            <a:lstStyle/>
            <a:p>
              <a:endParaRPr lang="zh-CN" altLang="en-US"/>
            </a:p>
          </p:txBody>
        </p:sp>
        <p:sp>
          <p:nvSpPr>
            <p:cNvPr id="7181" name="文本框 14349"/>
            <p:cNvSpPr txBox="1">
              <a:spLocks noChangeArrowheads="1"/>
            </p:cNvSpPr>
            <p:nvPr/>
          </p:nvSpPr>
          <p:spPr bwMode="auto">
            <a:xfrm>
              <a:off x="2456" y="3040"/>
              <a:ext cx="775" cy="396"/>
            </a:xfrm>
            <a:prstGeom prst="rect">
              <a:avLst/>
            </a:prstGeom>
            <a:solidFill>
              <a:srgbClr val="CCFFCC"/>
            </a:solidFill>
            <a:ln w="9525">
              <a:noFill/>
              <a:miter lim="800000"/>
              <a:headEnd/>
              <a:tailEnd/>
            </a:ln>
          </p:spPr>
          <p:txBody>
            <a:bodyPr lIns="0" tIns="0" rIns="0" bIns="0"/>
            <a:lstStyle/>
            <a:p>
              <a:pPr algn="ctr" eaLnBrk="0" hangingPunct="0">
                <a:buClr>
                  <a:srgbClr val="000000"/>
                </a:buClr>
              </a:pPr>
              <a:r>
                <a:rPr lang="zh-CN" altLang="en-US" sz="2400" b="1">
                  <a:latin typeface="华文新魏" pitchFamily="2" charset="-122"/>
                  <a:ea typeface="黑体" pitchFamily="49" charset="-122"/>
                </a:rPr>
                <a:t>固定磁盘</a:t>
              </a:r>
            </a:p>
          </p:txBody>
        </p:sp>
        <p:sp>
          <p:nvSpPr>
            <p:cNvPr id="7182" name="直接连接符 14350"/>
            <p:cNvSpPr>
              <a:spLocks noChangeShapeType="1"/>
            </p:cNvSpPr>
            <p:nvPr/>
          </p:nvSpPr>
          <p:spPr bwMode="auto">
            <a:xfrm>
              <a:off x="996" y="3494"/>
              <a:ext cx="3652" cy="0"/>
            </a:xfrm>
            <a:prstGeom prst="line">
              <a:avLst/>
            </a:prstGeom>
            <a:noFill/>
            <a:ln w="19050">
              <a:solidFill>
                <a:srgbClr val="000000"/>
              </a:solidFill>
              <a:round/>
              <a:headEnd/>
              <a:tailEnd/>
            </a:ln>
            <a:effectLst>
              <a:prstShdw prst="shdw13" dist="53882" dir="13500000">
                <a:srgbClr val="808080"/>
              </a:prstShdw>
            </a:effectLst>
          </p:spPr>
          <p:txBody>
            <a:bodyPr/>
            <a:lstStyle/>
            <a:p>
              <a:endParaRPr lang="zh-CN" altLang="en-US"/>
            </a:p>
          </p:txBody>
        </p:sp>
        <p:sp>
          <p:nvSpPr>
            <p:cNvPr id="7183" name="文本框 14351"/>
            <p:cNvSpPr txBox="1">
              <a:spLocks noChangeArrowheads="1"/>
            </p:cNvSpPr>
            <p:nvPr/>
          </p:nvSpPr>
          <p:spPr bwMode="auto">
            <a:xfrm>
              <a:off x="2016" y="3600"/>
              <a:ext cx="1824" cy="394"/>
            </a:xfrm>
            <a:prstGeom prst="rect">
              <a:avLst/>
            </a:prstGeom>
            <a:solidFill>
              <a:srgbClr val="CCFFCC"/>
            </a:solidFill>
            <a:ln w="9525">
              <a:noFill/>
              <a:miter lim="800000"/>
              <a:headEnd/>
              <a:tailEnd/>
            </a:ln>
          </p:spPr>
          <p:txBody>
            <a:bodyPr lIns="0" tIns="0" rIns="0" bIns="0"/>
            <a:lstStyle/>
            <a:p>
              <a:pPr algn="ctr" eaLnBrk="0" hangingPunct="0">
                <a:buClr>
                  <a:srgbClr val="000000"/>
                </a:buClr>
              </a:pPr>
              <a:r>
                <a:rPr lang="zh-CN" altLang="en-US" sz="2400" b="1">
                  <a:latin typeface="华文新魏" pitchFamily="2" charset="-122"/>
                  <a:ea typeface="黑体" pitchFamily="49" charset="-122"/>
                </a:rPr>
                <a:t>可移动存储介质</a:t>
              </a:r>
            </a:p>
          </p:txBody>
        </p:sp>
      </p:grpSp>
      <p:sp>
        <p:nvSpPr>
          <p:cNvPr id="7184"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9507994A-4E50-4045-BE28-4D72FAA6D90C}" type="slidenum">
              <a:rPr lang="zh-TW" altLang="en-US" sz="1400">
                <a:solidFill>
                  <a:schemeClr val="bg2"/>
                </a:solidFill>
                <a:ea typeface="PMingLiU" pitchFamily="18" charset="-120"/>
              </a:rPr>
              <a:pPr algn="r" eaLnBrk="0" hangingPunct="0">
                <a:spcBef>
                  <a:spcPct val="50000"/>
                </a:spcBef>
                <a:buClr>
                  <a:srgbClr val="000000"/>
                </a:buClr>
              </a:pPr>
              <a:t>7</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sp>
        <p:nvSpPr>
          <p:cNvPr id="20" name="文本框 14343">
            <a:extLst>
              <a:ext uri="{FF2B5EF4-FFF2-40B4-BE49-F238E27FC236}">
                <a16:creationId xmlns:a16="http://schemas.microsoft.com/office/drawing/2014/main" id="{AF23D9CD-0401-F400-22F2-ABE8A0C61E43}"/>
              </a:ext>
            </a:extLst>
          </p:cNvPr>
          <p:cNvSpPr txBox="1">
            <a:spLocks noChangeArrowheads="1"/>
          </p:cNvSpPr>
          <p:nvPr/>
        </p:nvSpPr>
        <p:spPr bwMode="auto">
          <a:xfrm>
            <a:off x="500062" y="1612900"/>
            <a:ext cx="2055713" cy="787400"/>
          </a:xfrm>
          <a:prstGeom prst="rect">
            <a:avLst/>
          </a:prstGeom>
          <a:solidFill>
            <a:srgbClr val="CCFFCC"/>
          </a:solidFill>
          <a:ln w="9525">
            <a:noFill/>
            <a:miter lim="800000"/>
            <a:headEnd/>
            <a:tailEnd/>
          </a:ln>
        </p:spPr>
        <p:txBody>
          <a:bodyPr lIns="0" tIns="0" rIns="0" bIns="0"/>
          <a:lstStyle/>
          <a:p>
            <a:pPr algn="ctr" eaLnBrk="0" hangingPunct="0">
              <a:buClr>
                <a:srgbClr val="000000"/>
              </a:buClr>
            </a:pPr>
            <a:r>
              <a:rPr lang="zh-CN" altLang="en-US" sz="2400" b="1" dirty="0">
                <a:solidFill>
                  <a:srgbClr val="FF0000"/>
                </a:solidFill>
                <a:latin typeface="华文新魏" pitchFamily="2" charset="-122"/>
                <a:ea typeface="黑体" pitchFamily="49" charset="-122"/>
              </a:rPr>
              <a:t>容量与价格的折衷</a:t>
            </a:r>
          </a:p>
        </p:txBody>
      </p:sp>
      <p:sp>
        <p:nvSpPr>
          <p:cNvPr id="21" name="文本框 14343">
            <a:extLst>
              <a:ext uri="{FF2B5EF4-FFF2-40B4-BE49-F238E27FC236}">
                <a16:creationId xmlns:a16="http://schemas.microsoft.com/office/drawing/2014/main" id="{3EFC3FF3-9B9B-CAE3-EF5C-D6D23642E61F}"/>
              </a:ext>
            </a:extLst>
          </p:cNvPr>
          <p:cNvSpPr txBox="1">
            <a:spLocks noChangeArrowheads="1"/>
          </p:cNvSpPr>
          <p:nvPr/>
        </p:nvSpPr>
        <p:spPr bwMode="auto">
          <a:xfrm>
            <a:off x="5843588" y="1372220"/>
            <a:ext cx="2943225" cy="988146"/>
          </a:xfrm>
          <a:prstGeom prst="rect">
            <a:avLst/>
          </a:prstGeom>
          <a:solidFill>
            <a:srgbClr val="CCFFCC"/>
          </a:solidFill>
          <a:ln w="9525">
            <a:noFill/>
            <a:miter lim="800000"/>
            <a:headEnd/>
            <a:tailEnd/>
          </a:ln>
        </p:spPr>
        <p:txBody>
          <a:bodyPr lIns="0" tIns="0" rIns="0" bIns="0"/>
          <a:lstStyle/>
          <a:p>
            <a:pPr algn="ctr" eaLnBrk="0" hangingPunct="0">
              <a:buClr>
                <a:srgbClr val="000000"/>
              </a:buClr>
            </a:pPr>
            <a:r>
              <a:rPr lang="zh-CN" altLang="en-US" sz="2400" b="1" dirty="0">
                <a:latin typeface="华文新魏" pitchFamily="2" charset="-122"/>
                <a:ea typeface="黑体" pitchFamily="49" charset="-122"/>
              </a:rPr>
              <a:t>为何访问快的存储介质配置的容量少？</a:t>
            </a:r>
          </a:p>
        </p:txBody>
      </p:sp>
      <p:sp>
        <p:nvSpPr>
          <p:cNvPr id="3" name="文本框 14343">
            <a:extLst>
              <a:ext uri="{FF2B5EF4-FFF2-40B4-BE49-F238E27FC236}">
                <a16:creationId xmlns:a16="http://schemas.microsoft.com/office/drawing/2014/main" id="{A6D914EF-F15A-AFF7-E5CE-04E536ED4CCF}"/>
              </a:ext>
            </a:extLst>
          </p:cNvPr>
          <p:cNvSpPr txBox="1">
            <a:spLocks noChangeArrowheads="1"/>
          </p:cNvSpPr>
          <p:nvPr/>
        </p:nvSpPr>
        <p:spPr bwMode="auto">
          <a:xfrm>
            <a:off x="262730" y="3834129"/>
            <a:ext cx="8286752" cy="934721"/>
          </a:xfrm>
          <a:prstGeom prst="rect">
            <a:avLst/>
          </a:prstGeom>
          <a:solidFill>
            <a:schemeClr val="bg1">
              <a:lumMod val="95000"/>
            </a:schemeClr>
          </a:solidFill>
          <a:ln w="9525">
            <a:noFill/>
            <a:miter lim="800000"/>
            <a:headEnd/>
            <a:tailEnd/>
          </a:ln>
        </p:spPr>
        <p:txBody>
          <a:bodyPr lIns="0" tIns="0" rIns="0" bIns="0"/>
          <a:lstStyle/>
          <a:p>
            <a:pPr eaLnBrk="0" hangingPunct="0">
              <a:buClr>
                <a:srgbClr val="000000"/>
              </a:buClr>
            </a:pPr>
            <a:r>
              <a:rPr lang="zh-CN" altLang="en-US" sz="2400" b="1" dirty="0">
                <a:solidFill>
                  <a:srgbClr val="FF0000"/>
                </a:solidFill>
                <a:latin typeface="华文新魏" pitchFamily="2" charset="-122"/>
                <a:ea typeface="黑体" pitchFamily="49" charset="-122"/>
              </a:rPr>
              <a:t>作为未来的工程师，要致力于最佳性价比的设计，既提高资源效益，又节约成本</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标题 12289"/>
          <p:cNvSpPr>
            <a:spLocks noGrp="1" noChangeArrowheads="1"/>
          </p:cNvSpPr>
          <p:nvPr>
            <p:ph type="title" idx="4294967295"/>
          </p:nvPr>
        </p:nvSpPr>
        <p:spPr>
          <a:xfrm>
            <a:off x="476969" y="616744"/>
            <a:ext cx="7796213" cy="857250"/>
          </a:xfrm>
        </p:spPr>
        <p:txBody>
          <a:bodyPr anchor="b"/>
          <a:lstStyle/>
          <a:p>
            <a:r>
              <a:rPr lang="zh-CN" altLang="en-US" sz="3200" b="1" dirty="0">
                <a:solidFill>
                  <a:srgbClr val="0000FF"/>
                </a:solidFill>
              </a:rPr>
              <a:t>存储管理的功能</a:t>
            </a:r>
          </a:p>
        </p:txBody>
      </p:sp>
      <p:sp>
        <p:nvSpPr>
          <p:cNvPr id="5123" name="文本占位符 12290"/>
          <p:cNvSpPr>
            <a:spLocks noGrp="1" noChangeArrowheads="1"/>
          </p:cNvSpPr>
          <p:nvPr>
            <p:ph type="body" idx="4294967295"/>
          </p:nvPr>
        </p:nvSpPr>
        <p:spPr>
          <a:xfrm>
            <a:off x="611188" y="1341438"/>
            <a:ext cx="8077200" cy="5105400"/>
          </a:xfrm>
        </p:spPr>
        <p:txBody>
          <a:bodyPr>
            <a:normAutofit lnSpcReduction="10000"/>
          </a:bodyPr>
          <a:lstStyle/>
          <a:p>
            <a:pPr>
              <a:lnSpc>
                <a:spcPct val="90000"/>
              </a:lnSpc>
            </a:pPr>
            <a:r>
              <a:rPr lang="zh-CN" altLang="en-US" sz="2800" b="1" dirty="0">
                <a:solidFill>
                  <a:srgbClr val="FF0000"/>
                </a:solidFill>
              </a:rPr>
              <a:t>存储分配</a:t>
            </a:r>
          </a:p>
          <a:p>
            <a:pPr lvl="1">
              <a:lnSpc>
                <a:spcPct val="90000"/>
              </a:lnSpc>
            </a:pPr>
            <a:r>
              <a:rPr lang="zh-CN" altLang="en-US" b="1" dirty="0"/>
              <a:t>为进程分配内存，完成内存区的分配和去配</a:t>
            </a:r>
          </a:p>
          <a:p>
            <a:pPr>
              <a:lnSpc>
                <a:spcPct val="90000"/>
              </a:lnSpc>
            </a:pPr>
            <a:r>
              <a:rPr lang="zh-CN" altLang="en-US" sz="2800" b="1" dirty="0">
                <a:solidFill>
                  <a:srgbClr val="FF0000"/>
                </a:solidFill>
              </a:rPr>
              <a:t>地址映射</a:t>
            </a:r>
          </a:p>
          <a:p>
            <a:pPr lvl="1">
              <a:lnSpc>
                <a:spcPct val="90000"/>
              </a:lnSpc>
            </a:pPr>
            <a:r>
              <a:rPr lang="zh-CN" altLang="en-US" b="1" dirty="0"/>
              <a:t>内存抽象成一维或二维地址空间</a:t>
            </a:r>
          </a:p>
          <a:p>
            <a:pPr lvl="1">
              <a:lnSpc>
                <a:spcPct val="90000"/>
              </a:lnSpc>
            </a:pPr>
            <a:r>
              <a:rPr lang="zh-CN" altLang="en-US" b="1" dirty="0"/>
              <a:t>实现逻辑地址到物理地址的转换</a:t>
            </a:r>
          </a:p>
          <a:p>
            <a:pPr>
              <a:lnSpc>
                <a:spcPct val="90000"/>
              </a:lnSpc>
            </a:pPr>
            <a:r>
              <a:rPr lang="zh-CN" altLang="en-US" sz="2800" b="1" dirty="0">
                <a:solidFill>
                  <a:srgbClr val="800000"/>
                </a:solidFill>
              </a:rPr>
              <a:t>存储保护</a:t>
            </a:r>
          </a:p>
          <a:p>
            <a:pPr lvl="1">
              <a:lnSpc>
                <a:spcPct val="90000"/>
              </a:lnSpc>
            </a:pPr>
            <a:r>
              <a:rPr lang="zh-CN" altLang="en-US" b="1" dirty="0"/>
              <a:t>隔离分配给进程的内存区，互不干扰</a:t>
            </a:r>
            <a:endParaRPr lang="en-US" altLang="zh-CN" b="1" dirty="0"/>
          </a:p>
          <a:p>
            <a:pPr>
              <a:lnSpc>
                <a:spcPct val="90000"/>
              </a:lnSpc>
            </a:pPr>
            <a:r>
              <a:rPr lang="zh-CN" altLang="en-US" sz="2800" b="1" dirty="0">
                <a:solidFill>
                  <a:srgbClr val="800000"/>
                </a:solidFill>
              </a:rPr>
              <a:t>存储共享</a:t>
            </a:r>
          </a:p>
          <a:p>
            <a:pPr lvl="1">
              <a:lnSpc>
                <a:spcPct val="90000"/>
              </a:lnSpc>
            </a:pPr>
            <a:r>
              <a:rPr lang="zh-CN" altLang="en-US" b="1" dirty="0"/>
              <a:t>节约内存，允许共享，提高主存利用率</a:t>
            </a:r>
          </a:p>
          <a:p>
            <a:pPr>
              <a:lnSpc>
                <a:spcPct val="90000"/>
              </a:lnSpc>
            </a:pPr>
            <a:r>
              <a:rPr lang="zh-CN" altLang="en-US" sz="2800" b="1" dirty="0">
                <a:solidFill>
                  <a:srgbClr val="FF0000"/>
                </a:solidFill>
              </a:rPr>
              <a:t>存储扩充</a:t>
            </a:r>
          </a:p>
          <a:p>
            <a:pPr lvl="1">
              <a:lnSpc>
                <a:spcPct val="90000"/>
              </a:lnSpc>
            </a:pPr>
            <a:r>
              <a:rPr lang="zh-CN" altLang="en-US" b="1" dirty="0">
                <a:latin typeface="华文新魏" pitchFamily="2" charset="-122"/>
              </a:rPr>
              <a:t>虚拟，允许进程逻辑地址空间大于物理空间</a:t>
            </a:r>
          </a:p>
        </p:txBody>
      </p:sp>
      <p:sp>
        <p:nvSpPr>
          <p:cNvPr id="34837" name="Line 21"/>
          <p:cNvSpPr>
            <a:spLocks noChangeShapeType="1"/>
          </p:cNvSpPr>
          <p:nvPr/>
        </p:nvSpPr>
        <p:spPr bwMode="auto">
          <a:xfrm>
            <a:off x="179388" y="815975"/>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23850" y="404813"/>
            <a:ext cx="5281613"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486525" y="260350"/>
            <a:ext cx="2351088" cy="461963"/>
          </a:xfrm>
          <a:prstGeom prst="rect">
            <a:avLst/>
          </a:prstGeom>
          <a:noFill/>
          <a:ln w="9525">
            <a:noFill/>
            <a:miter lim="800000"/>
            <a:headEnd/>
            <a:tailEnd/>
          </a:ln>
        </p:spPr>
      </p:pic>
      <p:sp>
        <p:nvSpPr>
          <p:cNvPr id="2" name="Rectangle 22"/>
          <p:cNvSpPr>
            <a:spLocks noChangeArrowheads="1"/>
          </p:cNvSpPr>
          <p:nvPr/>
        </p:nvSpPr>
        <p:spPr bwMode="auto">
          <a:xfrm>
            <a:off x="354013" y="404813"/>
            <a:ext cx="5281612" cy="309562"/>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sp>
        <p:nvSpPr>
          <p:cNvPr id="4"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ox(in)">
                                      <p:cBhvr>
                                        <p:cTn id="7" dur="500"/>
                                        <p:tgtEl>
                                          <p:spTgt spid="512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ox(in)">
                                      <p:cBhvr>
                                        <p:cTn id="10" dur="500"/>
                                        <p:tgtEl>
                                          <p:spTgt spid="51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box(in)">
                                      <p:cBhvr>
                                        <p:cTn id="15" dur="500"/>
                                        <p:tgtEl>
                                          <p:spTgt spid="512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123">
                                            <p:txEl>
                                              <p:pRg st="3" end="3"/>
                                            </p:txEl>
                                          </p:spTgt>
                                        </p:tgtEl>
                                        <p:attrNameLst>
                                          <p:attrName>style.visibility</p:attrName>
                                        </p:attrNameLst>
                                      </p:cBhvr>
                                      <p:to>
                                        <p:strVal val="visible"/>
                                      </p:to>
                                    </p:set>
                                    <p:animEffect transition="in" filter="box(in)">
                                      <p:cBhvr>
                                        <p:cTn id="18" dur="500"/>
                                        <p:tgtEl>
                                          <p:spTgt spid="512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Effect transition="in" filter="box(in)">
                                      <p:cBhvr>
                                        <p:cTn id="21" dur="500"/>
                                        <p:tgtEl>
                                          <p:spTgt spid="512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5123">
                                            <p:txEl>
                                              <p:pRg st="5" end="5"/>
                                            </p:txEl>
                                          </p:spTgt>
                                        </p:tgtEl>
                                        <p:attrNameLst>
                                          <p:attrName>style.visibility</p:attrName>
                                        </p:attrNameLst>
                                      </p:cBhvr>
                                      <p:to>
                                        <p:strVal val="visible"/>
                                      </p:to>
                                    </p:set>
                                    <p:animEffect transition="in" filter="box(in)">
                                      <p:cBhvr>
                                        <p:cTn id="26" dur="500"/>
                                        <p:tgtEl>
                                          <p:spTgt spid="5123">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animEffect transition="in" filter="box(in)">
                                      <p:cBhvr>
                                        <p:cTn id="29" dur="500"/>
                                        <p:tgtEl>
                                          <p:spTgt spid="5123">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5123">
                                            <p:txEl>
                                              <p:pRg st="8" end="8"/>
                                            </p:txEl>
                                          </p:spTgt>
                                        </p:tgtEl>
                                        <p:attrNameLst>
                                          <p:attrName>style.visibility</p:attrName>
                                        </p:attrNameLst>
                                      </p:cBhvr>
                                      <p:to>
                                        <p:strVal val="visible"/>
                                      </p:to>
                                    </p:set>
                                    <p:animEffect transition="in" filter="box(in)">
                                      <p:cBhvr>
                                        <p:cTn id="32" dur="500"/>
                                        <p:tgtEl>
                                          <p:spTgt spid="5123">
                                            <p:txEl>
                                              <p:pRg st="8" end="8"/>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5123">
                                            <p:txEl>
                                              <p:pRg st="7" end="7"/>
                                            </p:txEl>
                                          </p:spTgt>
                                        </p:tgtEl>
                                        <p:attrNameLst>
                                          <p:attrName>style.visibility</p:attrName>
                                        </p:attrNameLst>
                                      </p:cBhvr>
                                      <p:to>
                                        <p:strVal val="visible"/>
                                      </p:to>
                                    </p:set>
                                    <p:animEffect transition="in" filter="box(in)">
                                      <p:cBhvr>
                                        <p:cTn id="35" dur="500"/>
                                        <p:tgtEl>
                                          <p:spTgt spid="512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5123">
                                            <p:txEl>
                                              <p:pRg st="9" end="9"/>
                                            </p:txEl>
                                          </p:spTgt>
                                        </p:tgtEl>
                                        <p:attrNameLst>
                                          <p:attrName>style.visibility</p:attrName>
                                        </p:attrNameLst>
                                      </p:cBhvr>
                                      <p:to>
                                        <p:strVal val="visible"/>
                                      </p:to>
                                    </p:set>
                                    <p:animEffect transition="in" filter="box(in)">
                                      <p:cBhvr>
                                        <p:cTn id="40" dur="500"/>
                                        <p:tgtEl>
                                          <p:spTgt spid="5123">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5123">
                                            <p:txEl>
                                              <p:pRg st="10" end="10"/>
                                            </p:txEl>
                                          </p:spTgt>
                                        </p:tgtEl>
                                        <p:attrNameLst>
                                          <p:attrName>style.visibility</p:attrName>
                                        </p:attrNameLst>
                                      </p:cBhvr>
                                      <p:to>
                                        <p:strVal val="visible"/>
                                      </p:to>
                                    </p:set>
                                    <p:animEffect transition="in" filter="box(in)">
                                      <p:cBhvr>
                                        <p:cTn id="43" dur="500"/>
                                        <p:tgtEl>
                                          <p:spTgt spid="51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矩形 161793"/>
          <p:cNvSpPr>
            <a:spLocks noChangeArrowheads="1"/>
          </p:cNvSpPr>
          <p:nvPr/>
        </p:nvSpPr>
        <p:spPr bwMode="auto">
          <a:xfrm>
            <a:off x="179388" y="981075"/>
            <a:ext cx="8857108" cy="5543550"/>
          </a:xfrm>
          <a:prstGeom prst="rect">
            <a:avLst/>
          </a:prstGeom>
          <a:noFill/>
          <a:ln w="9525">
            <a:noFill/>
            <a:miter lim="800000"/>
            <a:headEnd/>
            <a:tailEnd/>
          </a:ln>
        </p:spPr>
        <p:txBody>
          <a:bodyPr/>
          <a:lstStyle/>
          <a:p>
            <a:pPr marL="342900" indent="-342900">
              <a:lnSpc>
                <a:spcPct val="90000"/>
              </a:lnSpc>
              <a:spcBef>
                <a:spcPct val="15000"/>
              </a:spcBef>
              <a:buFont typeface="Symbol" pitchFamily="18" charset="2"/>
              <a:buNone/>
            </a:pPr>
            <a:r>
              <a:rPr lang="zh-CN" altLang="en-US" sz="2400" b="1" dirty="0">
                <a:solidFill>
                  <a:srgbClr val="0000FF"/>
                </a:solidFill>
                <a:latin typeface="+mj-lt"/>
                <a:ea typeface="+mj-ea"/>
                <a:cs typeface="+mj-cs"/>
              </a:rPr>
              <a:t>存储保护：</a:t>
            </a:r>
            <a:r>
              <a:rPr lang="zh-CN" altLang="en-US" sz="2400" b="1" dirty="0"/>
              <a:t>保护操作系统不受用户进程所影响，保护用户进程不受其他用户进程所影响</a:t>
            </a:r>
          </a:p>
          <a:p>
            <a:pPr marL="342900" indent="-342900">
              <a:lnSpc>
                <a:spcPct val="90000"/>
              </a:lnSpc>
              <a:spcBef>
                <a:spcPct val="15000"/>
              </a:spcBef>
              <a:buFont typeface="Wingdings" panose="05000000000000000000" pitchFamily="2" charset="2"/>
              <a:buChar char="Ø"/>
            </a:pPr>
            <a:r>
              <a:rPr lang="zh-CN" altLang="en-US" sz="2400" b="1" dirty="0">
                <a:solidFill>
                  <a:srgbClr val="C00000"/>
                </a:solidFill>
              </a:rPr>
              <a:t>存储键保护</a:t>
            </a:r>
            <a:r>
              <a:rPr lang="zh-CN" altLang="en-US" sz="2400" b="1" dirty="0"/>
              <a:t>：系统将主存划分成大小相等的若干存储块，并给每个存储块都分配一个单独的保护键（锁）；在程序状态字</a:t>
            </a:r>
            <a:r>
              <a:rPr lang="en-US" altLang="zh-CN" sz="2400" b="1" dirty="0"/>
              <a:t>PSW</a:t>
            </a:r>
            <a:r>
              <a:rPr lang="zh-CN" altLang="en-US" sz="2400" b="1" dirty="0"/>
              <a:t>中设置有保护键字段，对不同的作业赋予不同的代码（钥匙）；钥匙和锁相配才允许访问</a:t>
            </a:r>
          </a:p>
          <a:p>
            <a:pPr marL="342900" indent="-342900">
              <a:lnSpc>
                <a:spcPct val="90000"/>
              </a:lnSpc>
              <a:spcBef>
                <a:spcPct val="15000"/>
              </a:spcBef>
              <a:buClr>
                <a:srgbClr val="800000"/>
              </a:buClr>
              <a:buFont typeface="Wingdings" panose="05000000000000000000" pitchFamily="2" charset="2"/>
              <a:buChar char="Ø"/>
            </a:pPr>
            <a:r>
              <a:rPr lang="zh-CN" altLang="en-US" sz="2400" b="1" dirty="0">
                <a:solidFill>
                  <a:srgbClr val="C00000"/>
                </a:solidFill>
              </a:rPr>
              <a:t>界限寄存器</a:t>
            </a:r>
          </a:p>
          <a:p>
            <a:pPr marL="742950" lvl="1" indent="-285750">
              <a:lnSpc>
                <a:spcPct val="90000"/>
              </a:lnSpc>
              <a:spcBef>
                <a:spcPct val="15000"/>
              </a:spcBef>
              <a:buClr>
                <a:schemeClr val="tx2"/>
              </a:buClr>
              <a:buSzPct val="90000"/>
              <a:buFont typeface="Wingdings" pitchFamily="2" charset="2"/>
              <a:buChar char="v"/>
            </a:pPr>
            <a:r>
              <a:rPr lang="zh-CN" altLang="en-US" sz="2400" b="1" dirty="0"/>
              <a:t>上、下界防护：硬件为分给用户作业的连续的主存空间设置一对上、下界，分别指向该存储空间的上、下界</a:t>
            </a:r>
          </a:p>
          <a:p>
            <a:pPr marL="742950" lvl="1" indent="-285750">
              <a:lnSpc>
                <a:spcPct val="90000"/>
              </a:lnSpc>
              <a:spcBef>
                <a:spcPct val="15000"/>
              </a:spcBef>
              <a:buClr>
                <a:schemeClr val="tx2"/>
              </a:buClr>
              <a:buSzPct val="90000"/>
              <a:buFont typeface="Wingdings" pitchFamily="2" charset="2"/>
              <a:buChar char="v"/>
            </a:pPr>
            <a:r>
              <a:rPr lang="zh-CN" altLang="en-US" sz="2400" b="1" dirty="0"/>
              <a:t>基址、限长防护：基址寄存器存放当前正执行者的程序地址空间所占分区的始址，限长寄存器存放该地址空间的长度</a:t>
            </a:r>
          </a:p>
        </p:txBody>
      </p:sp>
      <p:sp>
        <p:nvSpPr>
          <p:cNvPr id="12292" name="灯片编号占位符 1"/>
          <p:cNvSpPr txBox="1">
            <a:spLocks noGrp="1" noChangeArrowheads="1"/>
          </p:cNvSpPr>
          <p:nvPr/>
        </p:nvSpPr>
        <p:spPr bwMode="auto">
          <a:xfrm>
            <a:off x="6731000" y="6229350"/>
            <a:ext cx="1905000" cy="457200"/>
          </a:xfrm>
          <a:prstGeom prst="rect">
            <a:avLst/>
          </a:prstGeom>
          <a:noFill/>
          <a:ln w="9525">
            <a:noFill/>
            <a:miter lim="800000"/>
            <a:headEnd/>
            <a:tailEnd/>
          </a:ln>
        </p:spPr>
        <p:txBody>
          <a:bodyPr anchor="b"/>
          <a:lstStyle/>
          <a:p>
            <a:pPr algn="r" eaLnBrk="0" hangingPunct="0">
              <a:spcBef>
                <a:spcPct val="50000"/>
              </a:spcBef>
              <a:buClr>
                <a:srgbClr val="000000"/>
              </a:buClr>
            </a:pPr>
            <a:fld id="{30EF8AAA-9980-416C-AE3F-213705815C15}" type="slidenum">
              <a:rPr lang="zh-TW" altLang="en-US" sz="1400">
                <a:solidFill>
                  <a:schemeClr val="bg2"/>
                </a:solidFill>
                <a:ea typeface="PMingLiU" pitchFamily="18" charset="-120"/>
              </a:rPr>
              <a:pPr algn="r" eaLnBrk="0" hangingPunct="0">
                <a:spcBef>
                  <a:spcPct val="50000"/>
                </a:spcBef>
                <a:buClr>
                  <a:srgbClr val="000000"/>
                </a:buClr>
              </a:pPr>
              <a:t>9</a:t>
            </a:fld>
            <a:endParaRPr lang="en-US" altLang="zh-TW" sz="1400">
              <a:solidFill>
                <a:schemeClr val="bg2"/>
              </a:solidFill>
              <a:ea typeface="PMingLiU" pitchFamily="18" charset="-120"/>
            </a:endParaRPr>
          </a:p>
        </p:txBody>
      </p:sp>
      <p:sp>
        <p:nvSpPr>
          <p:cNvPr id="34837" name="Line 21"/>
          <p:cNvSpPr>
            <a:spLocks noChangeShapeType="1"/>
          </p:cNvSpPr>
          <p:nvPr/>
        </p:nvSpPr>
        <p:spPr bwMode="auto">
          <a:xfrm>
            <a:off x="179388" y="836613"/>
            <a:ext cx="8726487" cy="0"/>
          </a:xfrm>
          <a:prstGeom prst="line">
            <a:avLst/>
          </a:prstGeom>
          <a:noFill/>
          <a:ln w="19050">
            <a:solidFill>
              <a:srgbClr val="FF0000"/>
            </a:solidFill>
            <a:round/>
            <a:headEnd/>
            <a:tailEnd/>
          </a:ln>
        </p:spPr>
        <p:txBody>
          <a:bodyPr/>
          <a:lstStyle/>
          <a:p>
            <a:endParaRPr lang="zh-CN" altLang="en-US"/>
          </a:p>
        </p:txBody>
      </p:sp>
      <p:sp>
        <p:nvSpPr>
          <p:cNvPr id="34838" name="Rectangle 22"/>
          <p:cNvSpPr>
            <a:spLocks noChangeArrowheads="1"/>
          </p:cNvSpPr>
          <p:nvPr/>
        </p:nvSpPr>
        <p:spPr bwMode="auto">
          <a:xfrm>
            <a:off x="354013" y="425450"/>
            <a:ext cx="5281612" cy="309563"/>
          </a:xfrm>
          <a:prstGeom prst="rect">
            <a:avLst/>
          </a:prstGeom>
          <a:solidFill>
            <a:schemeClr val="bg1"/>
          </a:solidFill>
          <a:ln w="9525">
            <a:noFill/>
            <a:miter lim="800000"/>
            <a:headEnd/>
            <a:tailEnd/>
          </a:ln>
        </p:spPr>
        <p:txBody>
          <a:bodyPr wrap="none" lIns="82095" tIns="41047" rIns="82095" bIns="41047" anchor="ctr"/>
          <a:lstStyle/>
          <a:p>
            <a:pPr defTabSz="912813"/>
            <a:r>
              <a:rPr lang="en-US" altLang="zh-CN" sz="2000" b="1">
                <a:solidFill>
                  <a:schemeClr val="tx2"/>
                </a:solidFill>
                <a:latin typeface="楷体" pitchFamily="49" charset="-122"/>
                <a:ea typeface="楷体" pitchFamily="49" charset="-122"/>
              </a:rPr>
              <a:t>4.1 </a:t>
            </a:r>
            <a:r>
              <a:rPr lang="zh-CN" altLang="en-US" sz="2000" b="1">
                <a:solidFill>
                  <a:schemeClr val="tx2"/>
                </a:solidFill>
                <a:latin typeface="楷体" pitchFamily="49" charset="-122"/>
                <a:ea typeface="楷体" pitchFamily="49" charset="-122"/>
              </a:rPr>
              <a:t>存储器工作原理</a:t>
            </a:r>
          </a:p>
        </p:txBody>
      </p:sp>
      <p:pic>
        <p:nvPicPr>
          <p:cNvPr id="34843" name="Picture 27" descr="D:\person\desktop\校徽da 副本.png"/>
          <p:cNvPicPr>
            <a:picLocks noChangeAspect="1" noChangeArrowheads="1"/>
          </p:cNvPicPr>
          <p:nvPr/>
        </p:nvPicPr>
        <p:blipFill>
          <a:blip r:embed="rId2" cstate="print"/>
          <a:srcRect/>
          <a:stretch>
            <a:fillRect/>
          </a:stretch>
        </p:blipFill>
        <p:spPr bwMode="auto">
          <a:xfrm>
            <a:off x="6516688" y="280988"/>
            <a:ext cx="2351087" cy="461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Effect transition="in" filter="box(in)">
                                      <p:cBhvr>
                                        <p:cTn id="7" dur="500"/>
                                        <p:tgtEl>
                                          <p:spTgt spid="1229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box(in)">
                                      <p:cBhvr>
                                        <p:cTn id="12" dur="500"/>
                                        <p:tgtEl>
                                          <p:spTgt spid="12290">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2290">
                                            <p:txEl>
                                              <p:pRg st="3" end="3"/>
                                            </p:txEl>
                                          </p:spTgt>
                                        </p:tgtEl>
                                        <p:attrNameLst>
                                          <p:attrName>style.visibility</p:attrName>
                                        </p:attrNameLst>
                                      </p:cBhvr>
                                      <p:to>
                                        <p:strVal val="visible"/>
                                      </p:to>
                                    </p:set>
                                    <p:animEffect transition="in" filter="box(in)">
                                      <p:cBhvr>
                                        <p:cTn id="15" dur="500"/>
                                        <p:tgtEl>
                                          <p:spTgt spid="12290">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2290">
                                            <p:txEl>
                                              <p:pRg st="4" end="4"/>
                                            </p:txEl>
                                          </p:spTgt>
                                        </p:tgtEl>
                                        <p:attrNameLst>
                                          <p:attrName>style.visibility</p:attrName>
                                        </p:attrNameLst>
                                      </p:cBhvr>
                                      <p:to>
                                        <p:strVal val="visible"/>
                                      </p:to>
                                    </p:set>
                                    <p:animEffect transition="in" filter="box(in)">
                                      <p:cBhvr>
                                        <p:cTn id="18" dur="500"/>
                                        <p:tgtEl>
                                          <p:spTgt spid="122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5188</Words>
  <Application>Microsoft Office PowerPoint</Application>
  <PresentationFormat>全屏显示(4:3)</PresentationFormat>
  <Paragraphs>690</Paragraphs>
  <Slides>68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68</vt:i4>
      </vt:variant>
    </vt:vector>
  </HeadingPairs>
  <TitlesOfParts>
    <vt:vector size="85" baseType="lpstr">
      <vt:lpstr>-apple-system</vt:lpstr>
      <vt:lpstr>Helvetica Neue</vt:lpstr>
      <vt:lpstr>PingFang SC</vt:lpstr>
      <vt:lpstr>方正黄草简体</vt:lpstr>
      <vt:lpstr>黑体</vt:lpstr>
      <vt:lpstr>华文新魏</vt:lpstr>
      <vt:lpstr>楷体</vt:lpstr>
      <vt:lpstr>宋体</vt:lpstr>
      <vt:lpstr>微软雅黑</vt:lpstr>
      <vt:lpstr>Arial</vt:lpstr>
      <vt:lpstr>Arial</vt:lpstr>
      <vt:lpstr>Calibri</vt:lpstr>
      <vt:lpstr>Helvetica</vt:lpstr>
      <vt:lpstr>Symbol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你知道哪些存储器品牌？ 列举一些国产存储器品牌</vt:lpstr>
      <vt:lpstr>一、 存储器的层次</vt:lpstr>
      <vt:lpstr>存储管理的功能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 固定分区存储管理</vt:lpstr>
      <vt:lpstr>PowerPoint 演示文稿</vt:lpstr>
      <vt:lpstr>固定分区存储管理的地址转换</vt:lpstr>
      <vt:lpstr>固定分区的优缺点</vt:lpstr>
      <vt:lpstr>二、 可变分区存储管理</vt:lpstr>
      <vt:lpstr>可变分区方式主存分配示例</vt:lpstr>
      <vt:lpstr>链表空闲区管理方法</vt:lpstr>
      <vt:lpstr>当很多个空闲分区都能满足需求时，应该选择哪个分区进行分配?（可变分区管理分配算法）</vt:lpstr>
      <vt:lpstr>PowerPoint 演示文稿</vt:lpstr>
      <vt:lpstr>PowerPoint 演示文稿</vt:lpstr>
      <vt:lpstr>PowerPoint 演示文稿</vt:lpstr>
      <vt:lpstr>PowerPoint 演示文稿</vt:lpstr>
      <vt:lpstr>可变分区回收算法</vt:lpstr>
      <vt:lpstr>PowerPoint 演示文稿</vt:lpstr>
      <vt:lpstr>可变分区地址转换</vt:lpstr>
      <vt:lpstr>多对基址/限长寄存器</vt:lpstr>
      <vt:lpstr>三、内存不足的存储管理</vt:lpstr>
      <vt:lpstr>PowerPoint 演示文稿</vt:lpstr>
      <vt:lpstr>PowerPoint 演示文稿</vt:lpstr>
      <vt:lpstr>PowerPoint 演示文稿</vt:lpstr>
      <vt:lpstr>2.对换技术：广泛用于分时系统中</vt:lpstr>
      <vt:lpstr>3.覆盖技术</vt:lpstr>
      <vt:lpstr>PowerPoint 演示文稿</vt:lpstr>
      <vt:lpstr>扩展： 伙伴系统(buddy system)</vt:lpstr>
      <vt:lpstr>PowerPoint 演示文稿</vt:lpstr>
      <vt:lpstr>一、 分页存储管理基本原理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二、翻译 快表</vt:lpstr>
      <vt:lpstr>PowerPoint 演示文稿</vt:lpstr>
      <vt:lpstr>PowerPoint 演示文稿</vt:lpstr>
      <vt:lpstr>三、 分页式存储空间的分配和去配</vt:lpstr>
      <vt:lpstr>PowerPoint 演示文稿</vt:lpstr>
      <vt:lpstr>PowerPoint 演示文稿</vt:lpstr>
      <vt:lpstr>四、 分页存储空间的页面共享和保护 </vt:lpstr>
      <vt:lpstr>五、多级页表</vt:lpstr>
      <vt:lpstr>五、多级页表</vt:lpstr>
      <vt:lpstr>多级页表结构的本质</vt:lpstr>
      <vt:lpstr>PowerPoint 演示文稿</vt:lpstr>
      <vt:lpstr>PowerPoint 演示文稿</vt:lpstr>
      <vt:lpstr>解决页表页占用主存空间的问题</vt:lpstr>
      <vt:lpstr>SUN  SPARC计算机三级分页结构</vt:lpstr>
      <vt:lpstr>PowerPoint 演示文稿</vt:lpstr>
      <vt:lpstr>PowerPoint 演示文稿</vt:lpstr>
      <vt:lpstr>PowerPoint 演示文稿</vt:lpstr>
      <vt:lpstr>PowerPoint 演示文稿</vt:lpstr>
      <vt:lpstr>PowerPoint 演示文稿</vt:lpstr>
    </vt:vector>
  </TitlesOfParts>
  <Company>桂林电子科技大学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朱蓉</dc:creator>
  <cp:lastModifiedBy>宇英</cp:lastModifiedBy>
  <cp:revision>119</cp:revision>
  <dcterms:created xsi:type="dcterms:W3CDTF">2018-05-29T03:11:52Z</dcterms:created>
  <dcterms:modified xsi:type="dcterms:W3CDTF">2022-09-08T08:00:24Z</dcterms:modified>
</cp:coreProperties>
</file>