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luogu.com.cn/problem/AT4534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hyperlink" Target="https://www.luogu.com.cn/problem/AT4527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baike.baidu.com/item/%E5%86%B3%E7%AD%96%E8%BF%87%E7%A8%8B/6714639" TargetMode="External"/><Relationship Id="rId3" Type="http://schemas.openxmlformats.org/officeDocument/2006/relationships/hyperlink" Target="https://baike.baidu.com/item/%E5%B7%A5%E7%A8%8B%E6%8A%80%E6%9C%AF/6998399" TargetMode="External"/><Relationship Id="rId4" Type="http://schemas.openxmlformats.org/officeDocument/2006/relationships/hyperlink" Target="https://baike.baidu.com/item/%E8%87%AA%E5%8A%A8%E5%8C%96%E6%8E%A7%E5%88%B6/8483773" TargetMode="External"/><Relationship Id="rId5" Type="http://schemas.openxmlformats.org/officeDocument/2006/relationships/hyperlink" Target="https://baike.baidu.com/item/%E8%83%8C%E5%8C%85%E9%97%AE%E9%A2%98/2416931" TargetMode="External"/><Relationship Id="rId6" Type="http://schemas.openxmlformats.org/officeDocument/2006/relationships/hyperlink" Target="https://baike.baidu.com/item/%E8%B5%84%E6%BA%90%E5%88%86%E9%85%8D%E9%97%AE%E9%A2%98/19135166" TargetMode="External"/><Relationship Id="rId7" Type="http://schemas.openxmlformats.org/officeDocument/2006/relationships/hyperlink" Target="https://baike.baidu.com/item/%E6%9C%80%E7%9F%AD%E8%B7%AF%E5%BE%84%E9%97%AE%E9%A2%98/2316222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baike.baidu.com/item/%E6%9C%80%E4%BC%98%E5%80%BC" TargetMode="External"/><Relationship Id="rId3" Type="http://schemas.openxmlformats.org/officeDocument/2006/relationships/hyperlink" Target="https://baike.baidu.com/item/%E5%88%86%E6%B2%BB%E6%B3%95" TargetMode="External"/><Relationship Id="rId4" Type="http://schemas.openxmlformats.org/officeDocument/2006/relationships/hyperlink" Target="https://baike.baidu.com/item/%E8%BF%99%E4%BA%9B%E5%AD%9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luogu.com.cn/problem/AT4532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动态规划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动态规划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显然这题中所有小于a数组最小值的k，全都是先手必败，而本游戏必有胜负…"/>
          <p:cNvSpPr txBox="1"/>
          <p:nvPr/>
        </p:nvSpPr>
        <p:spPr>
          <a:xfrm>
            <a:off x="2388889" y="1586796"/>
            <a:ext cx="20257923" cy="21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显然这题中所有小于a数组最小值的k，全都是先手必败，而本游戏必有胜负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那么，能够以某种转移到达先手必败的状态就是先手必胜，我们递推即可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5432" y="4051461"/>
            <a:ext cx="17984837" cy="814264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d[I] = 0 表示k=i时先手必败"/>
          <p:cNvSpPr txBox="1"/>
          <p:nvPr/>
        </p:nvSpPr>
        <p:spPr>
          <a:xfrm>
            <a:off x="11721648" y="4640179"/>
            <a:ext cx="7380124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d[I] = 0 表示k=i时先手必败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题目链接：https://www.luogu.com.cn/problem/AT4530"/>
          <p:cNvSpPr txBox="1"/>
          <p:nvPr/>
        </p:nvSpPr>
        <p:spPr>
          <a:xfrm>
            <a:off x="3106793" y="3006327"/>
            <a:ext cx="15500605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题目链接：https://www.luogu.com.cn/problem/AT4530</a:t>
            </a: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6988" y="4635886"/>
            <a:ext cx="20308447" cy="2414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149" y="7104489"/>
            <a:ext cx="12947099" cy="3955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这题当中，我们注意到，每个硬币只能朝上朝下，那么每次投掷，只会改变相邻的值…"/>
          <p:cNvSpPr txBox="1"/>
          <p:nvPr/>
        </p:nvSpPr>
        <p:spPr>
          <a:xfrm>
            <a:off x="1030537" y="1215466"/>
            <a:ext cx="22669501" cy="21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这题当中，我们注意到，每个硬币只能朝上朝下，那么每次投掷，只会改变相邻的值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因而我们用d[i][j]表示前i个硬币有j个朝上。</a:t>
            </a:r>
          </a:p>
        </p:txBody>
      </p:sp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851" y="3196532"/>
            <a:ext cx="16606071" cy="882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题目链接：https://www.luogu.com.cn/problem/AT4534"/>
          <p:cNvSpPr txBox="1"/>
          <p:nvPr/>
        </p:nvSpPr>
        <p:spPr>
          <a:xfrm>
            <a:off x="3874209" y="1719050"/>
            <a:ext cx="15500605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题目链接：</a:t>
            </a:r>
            <a:r>
              <a:rPr u="sng">
                <a:hlinkClick r:id="rId2" invalidUrl="" action="" tgtFrame="" tooltip="" history="1" highlightClick="0" endSnd="0"/>
              </a:rPr>
              <a:t>https://www.luogu.com.cn/problem/AT4534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9038" y="3566508"/>
            <a:ext cx="19985924" cy="1754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7568" y="6399284"/>
            <a:ext cx="10814882" cy="3911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206" y="3875047"/>
            <a:ext cx="20331222" cy="801570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d[I][j]表示前i个人分j个糖果合法的方案数，那么可以得到如下状态转移方程…"/>
          <p:cNvSpPr txBox="1"/>
          <p:nvPr/>
        </p:nvSpPr>
        <p:spPr>
          <a:xfrm>
            <a:off x="2104186" y="264712"/>
            <a:ext cx="20175628" cy="328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d[I][j]表示前i个人分j个糖果合法的方案数，那么可以得到如下状态转移方程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d[I][j] = d[I - 1][j] + d[I - 1][j - 1] + … + d[I - 1][j - a[I]];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//当前人分     0个       1 个.      。。。。     a[i]个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给定字符串A，B求A和B的最长公共子序列，｜A｜ * ｜B｜ &lt;= 1e6"/>
          <p:cNvSpPr txBox="1"/>
          <p:nvPr/>
        </p:nvSpPr>
        <p:spPr>
          <a:xfrm>
            <a:off x="2438400" y="902124"/>
            <a:ext cx="18259654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给定字符串A，B求A和B的最长公共子序列，｜A｜ * ｜B｜ &lt;= 1e6 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63" y="3286914"/>
            <a:ext cx="19926474" cy="654926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用d[I][j]表示a的前i和b的前j的最长公共子序列的长度"/>
          <p:cNvSpPr txBox="1"/>
          <p:nvPr/>
        </p:nvSpPr>
        <p:spPr>
          <a:xfrm>
            <a:off x="2487910" y="2007876"/>
            <a:ext cx="14183869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用d[I][j]表示a的前i和b的前j的最长公共子序列的长度</a:t>
            </a:r>
          </a:p>
        </p:txBody>
      </p:sp>
      <p:sp>
        <p:nvSpPr>
          <p:cNvPr id="200" name="有更高目标的同学可以去尝试这道题目：https://www.luogu.com.cn/problem/AT4527"/>
          <p:cNvSpPr txBox="1"/>
          <p:nvPr/>
        </p:nvSpPr>
        <p:spPr>
          <a:xfrm>
            <a:off x="479298" y="10457682"/>
            <a:ext cx="23425405" cy="9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有更高目标的同学可以去尝试这道题目：</a:t>
            </a:r>
            <a:r>
              <a:rPr u="sng">
                <a:hlinkClick r:id="rId3" invalidUrl="" action="" tgtFrame="" tooltip="" history="1" highlightClick="0" endSnd="0"/>
              </a:rPr>
              <a:t>https://www.luogu.com.cn/problem/AT4527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9" grpId="1"/>
      <p:bldP build="whole" bldLvl="1" animBg="1" rev="0" advAuto="0" spid="200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: abode.    B: bade.…"/>
          <p:cNvSpPr txBox="1"/>
          <p:nvPr/>
        </p:nvSpPr>
        <p:spPr>
          <a:xfrm>
            <a:off x="3225652" y="1135794"/>
            <a:ext cx="8075677" cy="688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A: abode.    B: bade.  </a:t>
            </a:r>
          </a:p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从A中拿出若干个元素</a:t>
            </a:r>
          </a:p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从B中拿出若干元素</a:t>
            </a:r>
          </a:p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使得他们想等</a:t>
            </a:r>
          </a:p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ade</a:t>
            </a:r>
          </a:p>
          <a:p>
            <a:pPr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ade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01背包问题：…"/>
          <p:cNvSpPr txBox="1"/>
          <p:nvPr/>
        </p:nvSpPr>
        <p:spPr>
          <a:xfrm>
            <a:off x="4168477" y="569565"/>
            <a:ext cx="16987749" cy="1213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       01</a:t>
            </a:r>
            <a:r>
              <a:t>背包问题：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现在你有</a:t>
            </a:r>
            <a:r>
              <a:t>n</a:t>
            </a:r>
            <a:r>
              <a:t>个物品和一个容积为</a:t>
            </a:r>
            <a:r>
              <a:t>m</a:t>
            </a:r>
            <a:r>
              <a:t>的背包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每个物品有一个体积</a:t>
            </a:r>
            <a:r>
              <a:t>vi</a:t>
            </a:r>
            <a:r>
              <a:t>和价值</a:t>
            </a:r>
            <a:r>
              <a:t>wi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你需要选择一些物品，这些物品的体积之和要小于背包的容积</a:t>
            </a:r>
            <a:r>
              <a:t>m</a:t>
            </a:r>
            <a:r>
              <a:t>，</a:t>
            </a:r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并且使得物品的价值之和最大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输入两个正整数</a:t>
            </a:r>
            <a:r>
              <a:t>n</a:t>
            </a:r>
            <a:r>
              <a:t>，</a:t>
            </a:r>
            <a:r>
              <a:t>m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      </a:t>
            </a:r>
            <a:r>
              <a:t>接下来</a:t>
            </a:r>
            <a:r>
              <a:t>n</a:t>
            </a:r>
            <a:r>
              <a:t>行，每行输入两个正整数为该物品的体积</a:t>
            </a:r>
            <a:r>
              <a:t>vi</a:t>
            </a:r>
            <a:r>
              <a:t>和价值</a:t>
            </a:r>
            <a:r>
              <a:t>wi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      输出为最大的价值和</a:t>
            </a:r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输入样例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3 70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71 100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69 1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1 2</a:t>
            </a:r>
            <a:endParaRPr b="1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600"/>
            </a:pPr>
            <a:r>
              <a:t>输出样例：</a:t>
            </a: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无限背包问题：…"/>
          <p:cNvSpPr txBox="1"/>
          <p:nvPr/>
        </p:nvSpPr>
        <p:spPr>
          <a:xfrm>
            <a:off x="4364149" y="137866"/>
            <a:ext cx="17721377" cy="13440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       </a:t>
            </a:r>
            <a:r>
              <a:t>无限背包问题：</a:t>
            </a:r>
            <a:endParaRPr b="1" sz="24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现在你有</a:t>
            </a:r>
            <a:r>
              <a:t>n</a:t>
            </a:r>
            <a:r>
              <a:t>种物品和一个容积为</a:t>
            </a:r>
            <a:r>
              <a:t>m</a:t>
            </a:r>
            <a:r>
              <a:t>的背包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每个物品有一个体积</a:t>
            </a:r>
            <a:r>
              <a:t>vi</a:t>
            </a:r>
            <a:r>
              <a:t>和价值</a:t>
            </a:r>
            <a:r>
              <a:t>wi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你需要选择一些物品，这些物品的体积之和要小于背包的容积</a:t>
            </a:r>
            <a:r>
              <a:t>m</a:t>
            </a:r>
            <a:r>
              <a:t>，</a:t>
            </a:r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并且使得物品的价值之和最大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注意：每种物品可以选择无限多个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输入两个正整数</a:t>
            </a:r>
            <a:r>
              <a:t>n</a:t>
            </a:r>
            <a:r>
              <a:t>，</a:t>
            </a:r>
            <a:r>
              <a:t>m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      </a:t>
            </a:r>
            <a:r>
              <a:t>接下来</a:t>
            </a:r>
            <a:r>
              <a:t>n</a:t>
            </a:r>
            <a:r>
              <a:t>行，每行输入两个正整数为该物品的体积</a:t>
            </a:r>
            <a:r>
              <a:t>vi</a:t>
            </a:r>
            <a:r>
              <a:t>和价值</a:t>
            </a:r>
            <a:r>
              <a:t>wi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      输出为最大的价值和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输入样例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3 70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71 100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69 1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1 2</a:t>
            </a:r>
            <a:endParaRPr b="1" sz="2000"/>
          </a:p>
          <a:p>
            <a:pPr algn="l" defTabSz="2438400">
              <a:lnSpc>
                <a:spcPct val="60000"/>
              </a:lnSpc>
              <a:spcBef>
                <a:spcPts val="2400"/>
              </a:spcBef>
              <a:defRPr sz="4800"/>
            </a:pPr>
            <a:r>
              <a:t>输出样例：</a:t>
            </a:r>
            <a:r>
              <a:t>140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950" y="2259918"/>
            <a:ext cx="21694520" cy="7502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动态规划（Dynamic Programming，DP）是运筹学的一个分支，是求解决策过程最优化的过程。动态规划的应用极其广泛，包括工程技术、经济、工业生产、军事以及自动化控制等领域，并在背包问题、生产经营问题、资金管理问题、资源分配问题、最短路径问题和复杂系统可靠性问题等中取得了显著的效果"/>
          <p:cNvSpPr txBox="1"/>
          <p:nvPr/>
        </p:nvSpPr>
        <p:spPr>
          <a:xfrm>
            <a:off x="2573678" y="3507752"/>
            <a:ext cx="20058394" cy="437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rPr b="1"/>
              <a:t>动态规划</a:t>
            </a:r>
            <a:r>
              <a:t>（Dynamic Programming，DP）是运筹学的一个分支，是求解</a:t>
            </a:r>
            <a:r>
              <a:rPr>
                <a:solidFill>
                  <a:srgbClr val="136EC2"/>
                </a:solidFill>
                <a:hlinkClick r:id="rId2" invalidUrl="" action="" tgtFrame="" tooltip="" history="1" highlightClick="0" endSnd="0"/>
              </a:rPr>
              <a:t>决策过程</a:t>
            </a:r>
            <a:r>
              <a:t>最优化的过程。动态规划的应用极其广泛，包括</a:t>
            </a:r>
            <a:r>
              <a:rPr>
                <a:solidFill>
                  <a:srgbClr val="136EC2"/>
                </a:solidFill>
                <a:hlinkClick r:id="rId3" invalidUrl="" action="" tgtFrame="" tooltip="" history="1" highlightClick="0" endSnd="0"/>
              </a:rPr>
              <a:t>工程技术</a:t>
            </a:r>
            <a:r>
              <a:t>、经济、工业生产、军事以及</a:t>
            </a:r>
            <a:r>
              <a:rPr>
                <a:solidFill>
                  <a:srgbClr val="136EC2"/>
                </a:solidFill>
                <a:hlinkClick r:id="rId4" invalidUrl="" action="" tgtFrame="" tooltip="" history="1" highlightClick="0" endSnd="0"/>
              </a:rPr>
              <a:t>自动化控制</a:t>
            </a:r>
            <a:r>
              <a:t>等领域，并在</a:t>
            </a:r>
            <a:r>
              <a:rPr>
                <a:solidFill>
                  <a:srgbClr val="136EC2"/>
                </a:solidFill>
                <a:hlinkClick r:id="rId5" invalidUrl="" action="" tgtFrame="" tooltip="" history="1" highlightClick="0" endSnd="0"/>
              </a:rPr>
              <a:t>背包问题</a:t>
            </a:r>
            <a:r>
              <a:t>、生产经营问题、资金管理问题、</a:t>
            </a:r>
            <a:r>
              <a:rPr>
                <a:solidFill>
                  <a:srgbClr val="136EC2"/>
                </a:solidFill>
                <a:hlinkClick r:id="rId6" invalidUrl="" action="" tgtFrame="" tooltip="" history="1" highlightClick="0" endSnd="0"/>
              </a:rPr>
              <a:t>资源分配问题</a:t>
            </a:r>
            <a:r>
              <a:t>、</a:t>
            </a:r>
            <a:r>
              <a:rPr>
                <a:solidFill>
                  <a:srgbClr val="136EC2"/>
                </a:solidFill>
                <a:hlinkClick r:id="rId7" invalidUrl="" action="" tgtFrame="" tooltip="" history="1" highlightClick="0" endSnd="0"/>
              </a:rPr>
              <a:t>最短路径问题</a:t>
            </a:r>
            <a:r>
              <a:t>和复杂系统可靠性问题等中取得了显著的效果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动态规划算法通常用于求解具有某种最优性质的问题。在这类问题中，可能会有许多可行解。每一个解都对应于一个值，我们希望找到具有最优值的解。动态规划算法与分治法类似，其基本思想也是将待求解问题分解成若干个子问题，先求解子问题，然后从这些子问题的解得到原问题的解。"/>
          <p:cNvSpPr txBox="1"/>
          <p:nvPr/>
        </p:nvSpPr>
        <p:spPr>
          <a:xfrm>
            <a:off x="2674204" y="4505889"/>
            <a:ext cx="19035592" cy="435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动态规划算法通常用于求解具有某种最优性质的问题。在这类问题中，可能会有许多可行解。每一个解都对应于一个值，我们希望找到具有</a:t>
            </a:r>
            <a:r>
              <a:rPr>
                <a:solidFill>
                  <a:srgbClr val="136EC2"/>
                </a:solidFill>
                <a:hlinkClick r:id="rId2" invalidUrl="" action="" tgtFrame="" tooltip="" history="1" highlightClick="0" endSnd="0"/>
              </a:rPr>
              <a:t>最优值</a:t>
            </a:r>
            <a:r>
              <a:t>的解。动态规划算法与</a:t>
            </a:r>
            <a:r>
              <a:rPr>
                <a:solidFill>
                  <a:srgbClr val="136EC2"/>
                </a:solidFill>
                <a:hlinkClick r:id="rId3" invalidUrl="" action="" tgtFrame="" tooltip="" history="1" highlightClick="0" endSnd="0"/>
              </a:rPr>
              <a:t>分治法</a:t>
            </a:r>
            <a:r>
              <a:t>类似，其基本思想也是将待求解问题分解成若干个子问题，先求解子问题，然后从</a:t>
            </a:r>
            <a:r>
              <a:rPr>
                <a:solidFill>
                  <a:srgbClr val="136EC2"/>
                </a:solidFill>
                <a:hlinkClick r:id="rId4" invalidUrl="" action="" tgtFrame="" tooltip="" history="1" highlightClick="0" endSnd="0"/>
              </a:rPr>
              <a:t>这些子</a:t>
            </a:r>
            <a:r>
              <a:t>问题的解得到原问题的解。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考虑这样一个问题：求数组A的最长单调上升子序列"/>
          <p:cNvSpPr txBox="1"/>
          <p:nvPr/>
        </p:nvSpPr>
        <p:spPr>
          <a:xfrm>
            <a:off x="4121762" y="2387444"/>
            <a:ext cx="13952221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考虑这样一个问题：求数组A的最长单调上升子序列</a:t>
            </a:r>
          </a:p>
        </p:txBody>
      </p:sp>
      <p:sp>
        <p:nvSpPr>
          <p:cNvPr id="158" name="子序列就是在原数组中删去若干数得到的序列…"/>
          <p:cNvSpPr txBox="1"/>
          <p:nvPr/>
        </p:nvSpPr>
        <p:spPr>
          <a:xfrm>
            <a:off x="4097007" y="3786169"/>
            <a:ext cx="17073373" cy="2124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子序列就是在原数组中删去若干数得到的序列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如 1 2 3 4 5 6，  那么 {1} {1,4},{1,2,3,4,5,6}…等等都是其子序列</a:t>
            </a:r>
          </a:p>
        </p:txBody>
      </p:sp>
      <p:sp>
        <p:nvSpPr>
          <p:cNvPr id="159" name="若要用dp来求解这个问题，我们首先得想好状态表示，状态的…"/>
          <p:cNvSpPr txBox="1"/>
          <p:nvPr/>
        </p:nvSpPr>
        <p:spPr>
          <a:xfrm>
            <a:off x="4072251" y="6340593"/>
            <a:ext cx="17958513" cy="445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若要用dp来求解这个问题，我们首先得想好状态表示，状态的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转移方程，对于一个问题来讲，他的状态表示有无穷种，而哪种较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好，能解决这个问题，需要我们自己判断，这意味着dp是一个需要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不断思考和经验积累的算法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😭：相较于普通的枚举，dp到底优化了什么呢？"/>
          <p:cNvSpPr txBox="1"/>
          <p:nvPr/>
        </p:nvSpPr>
        <p:spPr>
          <a:xfrm>
            <a:off x="2933506" y="1867582"/>
            <a:ext cx="13081712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😭：相较于普通的枚举，dp到底优化了什么呢？</a:t>
            </a:r>
          </a:p>
        </p:txBody>
      </p:sp>
      <p:sp>
        <p:nvSpPr>
          <p:cNvPr id="162" name="😊：dp，也是枚举了每一个状态，但是由于状态定义的不同，我们所…"/>
          <p:cNvSpPr txBox="1"/>
          <p:nvPr/>
        </p:nvSpPr>
        <p:spPr>
          <a:xfrm>
            <a:off x="2932699" y="3558745"/>
            <a:ext cx="19621501" cy="3279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😊：dp，也是枚举了每一个状态，但是由于状态定义的不同，我们所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需要计算的问题规模也不同，相较于普通的枚举，从最基础的状态转移，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我们变成了状态集合到状态集合的转移，因而减少了计算量。</a:t>
            </a:r>
          </a:p>
        </p:txBody>
      </p:sp>
      <p:sp>
        <p:nvSpPr>
          <p:cNvPr id="163" name="😊：对于刚才所提到那个最长单调递增子序列问题，若我们将状态定义为…"/>
          <p:cNvSpPr txBox="1"/>
          <p:nvPr/>
        </p:nvSpPr>
        <p:spPr>
          <a:xfrm>
            <a:off x="2932699" y="7330463"/>
            <a:ext cx="19621501" cy="3295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😊：对于刚才所提到那个最长单调递增子序列问题，若我们将状态定义为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当前以i结尾的最长…子问题，那么时间复杂度就是O(n^2)或O(nlogn）(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取决于是否用数据结构优化)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首先，动态规划和递推有些相似（尤其是线性动规），但是不同于递推的是：…"/>
          <p:cNvSpPr txBox="1"/>
          <p:nvPr/>
        </p:nvSpPr>
        <p:spPr>
          <a:xfrm>
            <a:off x="3310599" y="3749309"/>
            <a:ext cx="18158887" cy="5819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首先，动态规划和递推有些相似（尤其是线性动规），但是不同于递推的是：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递推求出的是数据，所以只是针对数据进行操作；而动态规划求出的是最优状态，所以必然也是针对状态的操作，而状态自然可以出现在最优解中，也可以不出现——这便是决策的特性（布尔性）。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简单来说，dp是一个需要不断积累的算法"/>
          <p:cNvSpPr txBox="1"/>
          <p:nvPr/>
        </p:nvSpPr>
        <p:spPr>
          <a:xfrm>
            <a:off x="3181059" y="1521007"/>
            <a:ext cx="11252913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简单来说，dp是一个需要不断积累的算法</a:t>
            </a:r>
          </a:p>
        </p:txBody>
      </p:sp>
      <p:sp>
        <p:nvSpPr>
          <p:cNvPr id="168" name="需要见识和掌握很多常见模型以及状态表示和转移的方法"/>
          <p:cNvSpPr txBox="1"/>
          <p:nvPr/>
        </p:nvSpPr>
        <p:spPr>
          <a:xfrm>
            <a:off x="3181059" y="3509358"/>
            <a:ext cx="153543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pPr/>
            <a:r>
              <a:t>需要见识和掌握很多常见模型以及状态表示和转移的方法</a:t>
            </a:r>
          </a:p>
        </p:txBody>
      </p:sp>
      <p:sp>
        <p:nvSpPr>
          <p:cNvPr id="169" name="常见模型：背包问题，线性dp，区间dp，状压dp，概率dp…"/>
          <p:cNvSpPr txBox="1"/>
          <p:nvPr/>
        </p:nvSpPr>
        <p:spPr>
          <a:xfrm>
            <a:off x="3129838" y="5481861"/>
            <a:ext cx="18124324" cy="213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常见模型：背包问题，线性dp，区间dp，状压dp，概率dp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树形，插头dp，基环树dp，四边形不等式，数据结构优化。。。。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82" y="4451156"/>
            <a:ext cx="20215206" cy="583905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给定数组a，求a的最长单调递增子序列长度，如1,2,3,4,6,5, 他的最长单调…"/>
          <p:cNvSpPr txBox="1"/>
          <p:nvPr/>
        </p:nvSpPr>
        <p:spPr>
          <a:xfrm>
            <a:off x="2616260" y="1009500"/>
            <a:ext cx="19821450" cy="213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给定数组a，求a的最长单调递增子序列长度，如1,2,3,4,6,5, 他的最长单调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子序列是1,2,3,4,5 或 1,2,3,4,6，答案就是5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p的关键是状态的定义和转移，这节课，我会带大家见识许多经典模型，但是…"/>
          <p:cNvSpPr txBox="1"/>
          <p:nvPr/>
        </p:nvSpPr>
        <p:spPr>
          <a:xfrm>
            <a:off x="1042567" y="1388753"/>
            <a:ext cx="22298865" cy="21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        Dp的关键是状态的定义和转移，这节课，我会带大家见识许多经典模型，但是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关键的学习还是得靠自己</a:t>
            </a:r>
          </a:p>
        </p:txBody>
      </p:sp>
      <p:sp>
        <p:nvSpPr>
          <p:cNvPr id="175" name="题目链接：https://www.luogu.com.cn/problem/AT4532"/>
          <p:cNvSpPr txBox="1"/>
          <p:nvPr/>
        </p:nvSpPr>
        <p:spPr>
          <a:xfrm>
            <a:off x="2339378" y="3897519"/>
            <a:ext cx="15500605" cy="96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题目链接：</a:t>
            </a:r>
            <a:r>
              <a:rPr u="sng">
                <a:hlinkClick r:id="rId2" invalidUrl="" action="" tgtFrame="" tooltip="" history="1" highlightClick="0" endSnd="0"/>
              </a:rPr>
              <a:t>https://www.luogu.com.cn/problem/AT4532</a:t>
            </a:r>
          </a:p>
        </p:txBody>
      </p:sp>
      <p:pic>
        <p:nvPicPr>
          <p:cNvPr id="1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1854" y="5250585"/>
            <a:ext cx="20785320" cy="171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2171" y="7118478"/>
            <a:ext cx="13959432" cy="3791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