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5"/>
  </p:notesMasterIdLst>
  <p:sldIdLst>
    <p:sldId id="315" r:id="rId3"/>
    <p:sldId id="259" r:id="rId4"/>
    <p:sldId id="317" r:id="rId5"/>
    <p:sldId id="333" r:id="rId6"/>
    <p:sldId id="353" r:id="rId7"/>
    <p:sldId id="354" r:id="rId8"/>
    <p:sldId id="355" r:id="rId9"/>
    <p:sldId id="357" r:id="rId10"/>
    <p:sldId id="359" r:id="rId11"/>
    <p:sldId id="360" r:id="rId12"/>
    <p:sldId id="358" r:id="rId13"/>
    <p:sldId id="326" r:id="rId14"/>
    <p:sldId id="334" r:id="rId15"/>
    <p:sldId id="318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3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8F2D"/>
    <a:srgbClr val="2A3246"/>
    <a:srgbClr val="DDDFE0"/>
    <a:srgbClr val="D24F59"/>
    <a:srgbClr val="1F719F"/>
    <a:srgbClr val="282627"/>
    <a:srgbClr val="4AABC8"/>
    <a:srgbClr val="FC9000"/>
    <a:srgbClr val="A53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76" autoAdjust="0"/>
  </p:normalViewPr>
  <p:slideViewPr>
    <p:cSldViewPr snapToGrid="0">
      <p:cViewPr varScale="1">
        <p:scale>
          <a:sx n="119" d="100"/>
          <a:sy n="119" d="100"/>
        </p:scale>
        <p:origin x="581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F310-488D-49C1-BF77-D485224284EB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E957-5221-4EB9-8C96-59AB845FB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97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3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5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可以稍微讲一下栈结构，提出栈解决的问题，例如括号匹配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1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0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533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6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6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0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5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1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3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8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8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30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010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705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463204" y="6720025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88800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206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3279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24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34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6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5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60249" y="603319"/>
            <a:ext cx="11458804" cy="6013711"/>
            <a:chOff x="423748" y="603317"/>
            <a:chExt cx="11458804" cy="6013711"/>
          </a:xfrm>
        </p:grpSpPr>
        <p:sp>
          <p:nvSpPr>
            <p:cNvPr id="12" name="圆角矩形 11"/>
            <p:cNvSpPr/>
            <p:nvPr/>
          </p:nvSpPr>
          <p:spPr>
            <a:xfrm>
              <a:off x="495300" y="685800"/>
              <a:ext cx="11315700" cy="5867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423748" y="603317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 形 13"/>
            <p:cNvSpPr/>
            <p:nvPr/>
          </p:nvSpPr>
          <p:spPr>
            <a:xfrm rot="16200000">
              <a:off x="10968152" y="570262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9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5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75386" y="-557"/>
            <a:ext cx="12545407" cy="6858557"/>
            <a:chOff x="-86487" y="-557"/>
            <a:chExt cx="12545407" cy="7159774"/>
          </a:xfrm>
        </p:grpSpPr>
        <p:grpSp>
          <p:nvGrpSpPr>
            <p:cNvPr id="3" name="组合 2"/>
            <p:cNvGrpSpPr/>
            <p:nvPr/>
          </p:nvGrpSpPr>
          <p:grpSpPr>
            <a:xfrm>
              <a:off x="-86487" y="-557"/>
              <a:ext cx="12545407" cy="1205289"/>
              <a:chOff x="-86487" y="-557"/>
              <a:chExt cx="12545407" cy="1205289"/>
            </a:xfrm>
          </p:grpSpPr>
          <p:grpSp>
            <p:nvGrpSpPr>
              <p:cNvPr id="259" name="组合 2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85" name="燕尾形 2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燕尾形 2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燕尾形 2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燕尾形 2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燕尾形 2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燕尾形 2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燕尾形 2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燕尾形 2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燕尾形 2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燕尾形 2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燕尾形 2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燕尾形 2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燕尾形 2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燕尾形 2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燕尾形 2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燕尾形 2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燕尾形 3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燕尾形 3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燕尾形 3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燕尾形 3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燕尾形 3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燕尾形 3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燕尾形 3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燕尾形 3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0" name="组合 2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61" name="燕尾形 2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燕尾形 2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燕尾形 2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燕尾形 2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燕尾形 2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燕尾形 2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燕尾形 2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燕尾形 2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燕尾形 2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燕尾形 2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燕尾形 2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燕尾形 2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燕尾形 2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燕尾形 2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燕尾形 2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燕尾形 2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燕尾形 2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燕尾形 2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燕尾形 2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燕尾形 2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燕尾形 2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燕尾形 2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燕尾形 2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燕尾形 2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-86487" y="1190340"/>
              <a:ext cx="12545407" cy="1205289"/>
              <a:chOff x="-86487" y="-557"/>
              <a:chExt cx="12545407" cy="1205289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35" name="燕尾形 2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燕尾形 2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燕尾形 2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燕尾形 2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燕尾形 2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燕尾形 2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燕尾形 2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燕尾形 2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燕尾形 2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燕尾形 2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燕尾形 2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燕尾形 2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燕尾形 2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燕尾形 2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燕尾形 2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燕尾形 2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燕尾形 2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燕尾形 2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燕尾形 2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燕尾形 2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燕尾形 2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燕尾形 2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燕尾形 2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燕尾形 2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组合 2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11" name="燕尾形 2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燕尾形 2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燕尾形 2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燕尾形 2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燕尾形 2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燕尾形 2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燕尾形 2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燕尾形 2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燕尾形 2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燕尾形 2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燕尾形 2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燕尾形 2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燕尾形 2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燕尾形 2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燕尾形 2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燕尾形 2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燕尾形 2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燕尾形 2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燕尾形 2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燕尾形 2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燕尾形 2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燕尾形 2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燕尾形 2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燕尾形 2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-86487" y="2381237"/>
              <a:ext cx="12545407" cy="1205289"/>
              <a:chOff x="-86487" y="-557"/>
              <a:chExt cx="12545407" cy="120528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85" name="燕尾形 1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燕尾形 1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燕尾形 1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燕尾形 1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燕尾形 1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燕尾形 1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燕尾形 1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燕尾形 1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燕尾形 1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燕尾形 1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燕尾形 1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燕尾形 1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燕尾形 1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燕尾形 1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燕尾形 1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燕尾形 1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燕尾形 2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燕尾形 2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燕尾形 2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燕尾形 2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燕尾形 2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燕尾形 2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燕尾形 2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燕尾形 2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61" name="燕尾形 1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燕尾形 1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燕尾形 1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燕尾形 1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燕尾形 1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燕尾形 1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燕尾形 1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燕尾形 1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燕尾形 1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燕尾形 1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燕尾形 1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燕尾形 1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燕尾形 1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燕尾形 1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燕尾形 1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燕尾形 1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燕尾形 1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燕尾形 1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燕尾形 1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燕尾形 1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燕尾形 1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燕尾形 1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燕尾形 1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燕尾形 1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-86487" y="3572134"/>
              <a:ext cx="12545407" cy="1205289"/>
              <a:chOff x="-86487" y="-557"/>
              <a:chExt cx="12545407" cy="1205289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35" name="燕尾形 1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燕尾形 1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燕尾形 1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燕尾形 1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燕尾形 1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燕尾形 1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燕尾形 1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燕尾形 1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燕尾形 1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燕尾形 1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燕尾形 1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燕尾形 1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燕尾形 1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燕尾形 1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燕尾形 1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燕尾形 1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燕尾形 1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燕尾形 1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燕尾形 1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燕尾形 1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燕尾形 1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燕尾形 1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燕尾形 1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燕尾形 1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1" name="燕尾形 1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燕尾形 1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燕尾形 1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燕尾形 1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燕尾形 1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燕尾形 1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燕尾形 1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燕尾形 1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燕尾形 1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燕尾形 1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燕尾形 1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燕尾形 1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燕尾形 1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燕尾形 1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燕尾形 1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燕尾形 1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燕尾形 1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燕尾形 1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燕尾形 1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燕尾形 1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燕尾形 1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燕尾形 1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燕尾形 1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燕尾形 1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-86487" y="4763031"/>
              <a:ext cx="12545407" cy="1205289"/>
              <a:chOff x="-86487" y="-557"/>
              <a:chExt cx="12545407" cy="120528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85" name="燕尾形 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燕尾形 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燕尾形 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燕尾形 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燕尾形 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燕尾形 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燕尾形 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燕尾形 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燕尾形 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燕尾形 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燕尾形 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燕尾形 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燕尾形 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燕尾形 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燕尾形 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燕尾形 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燕尾形 1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燕尾形 1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燕尾形 1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燕尾形 1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燕尾形 1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燕尾形 1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燕尾形 1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燕尾形 1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61" name="燕尾形 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燕尾形 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燕尾形 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燕尾形 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燕尾形 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燕尾形 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燕尾形 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燕尾形 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燕尾形 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燕尾形 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燕尾形 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燕尾形 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燕尾形 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燕尾形 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燕尾形 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燕尾形 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燕尾形 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燕尾形 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燕尾形 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燕尾形 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燕尾形 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燕尾形 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燕尾形 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燕尾形 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-86487" y="5953928"/>
              <a:ext cx="12545407" cy="1205289"/>
              <a:chOff x="-86487" y="-557"/>
              <a:chExt cx="12545407" cy="120528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35" name="燕尾形 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燕尾形 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燕尾形 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燕尾形 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燕尾形 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燕尾形 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燕尾形 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燕尾形 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燕尾形 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燕尾形 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燕尾形 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燕尾形 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燕尾形 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燕尾形 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燕尾形 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燕尾形 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燕尾形 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燕尾形 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燕尾形 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燕尾形 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燕尾形 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燕尾形 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燕尾形 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" name="燕尾形 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燕尾形 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燕尾形 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燕尾形 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燕尾形 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燕尾形 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燕尾形 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燕尾形 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燕尾形 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燕尾形 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燕尾形 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燕尾形 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燕尾形 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燕尾形 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燕尾形 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燕尾形 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燕尾形 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燕尾形 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燕尾形 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燕尾形 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燕尾形 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燕尾形 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燕尾形 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32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7" r:id="rId14"/>
    <p:sldLayoutId id="2147483668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38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39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圆角矩形 369"/>
          <p:cNvSpPr/>
          <p:nvPr/>
        </p:nvSpPr>
        <p:spPr>
          <a:xfrm>
            <a:off x="1274115" y="1265242"/>
            <a:ext cx="9613900" cy="3721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A3246"/>
            </a:solidFill>
          </a:ln>
          <a:effectLst>
            <a:outerShdw blurRad="419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875336" y="2505670"/>
            <a:ext cx="837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ACM</a:t>
            </a:r>
            <a:r>
              <a:rPr lang="zh-CN" altLang="en-US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基地小学期</a:t>
            </a:r>
            <a:r>
              <a:rPr lang="en-US" altLang="zh-CN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Day3</a:t>
            </a:r>
            <a:endParaRPr lang="zh-CN" altLang="en-US" sz="54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371" name="L 形 370"/>
          <p:cNvSpPr/>
          <p:nvPr/>
        </p:nvSpPr>
        <p:spPr>
          <a:xfrm rot="5400000">
            <a:off x="1131533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L 形 371"/>
          <p:cNvSpPr/>
          <p:nvPr/>
        </p:nvSpPr>
        <p:spPr>
          <a:xfrm rot="10800000">
            <a:off x="9992727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5" name="组合 374"/>
          <p:cNvGrpSpPr/>
          <p:nvPr/>
        </p:nvGrpSpPr>
        <p:grpSpPr>
          <a:xfrm rot="10800000">
            <a:off x="1131534" y="4259258"/>
            <a:ext cx="9786351" cy="914400"/>
            <a:chOff x="1120775" y="4576758"/>
            <a:chExt cx="9786351" cy="914400"/>
          </a:xfrm>
        </p:grpSpPr>
        <p:sp>
          <p:nvSpPr>
            <p:cNvPr id="373" name="L 形 372"/>
            <p:cNvSpPr/>
            <p:nvPr/>
          </p:nvSpPr>
          <p:spPr>
            <a:xfrm rot="5400000">
              <a:off x="1120775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L 形 373"/>
            <p:cNvSpPr/>
            <p:nvPr/>
          </p:nvSpPr>
          <p:spPr>
            <a:xfrm rot="10800000">
              <a:off x="9992726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402061" y="469900"/>
            <a:ext cx="11147425" cy="5516558"/>
            <a:chOff x="402060" y="469900"/>
            <a:chExt cx="11147425" cy="5516558"/>
          </a:xfrm>
        </p:grpSpPr>
        <p:cxnSp>
          <p:nvCxnSpPr>
            <p:cNvPr id="377" name="直接连接符 376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 flipH="1">
            <a:off x="402059" y="469900"/>
            <a:ext cx="11147427" cy="5516558"/>
            <a:chOff x="402060" y="469900"/>
            <a:chExt cx="11147425" cy="5516558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CF1C75F-C7E3-45D8-AC2B-4A5A5A71CA5F}"/>
              </a:ext>
            </a:extLst>
          </p:cNvPr>
          <p:cNvSpPr txBox="1"/>
          <p:nvPr/>
        </p:nvSpPr>
        <p:spPr>
          <a:xfrm>
            <a:off x="3575833" y="3695005"/>
            <a:ext cx="468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数学</a:t>
            </a:r>
          </a:p>
        </p:txBody>
      </p:sp>
    </p:spTree>
    <p:extLst>
      <p:ext uri="{BB962C8B-B14F-4D97-AF65-F5344CB8AC3E}">
        <p14:creationId xmlns:p14="http://schemas.microsoft.com/office/powerpoint/2010/main" val="9944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B5C963-CB40-6466-4D83-827F037B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1" y="1539076"/>
            <a:ext cx="827603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2423332" y="1846435"/>
            <a:ext cx="7717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对于计算机问题：假如我们能够在一套数学系统，描述该计算机问题，就可以借助该系统中的定理推论来求解该问题。就此而言，数学便是一个工具。</a:t>
            </a:r>
          </a:p>
        </p:txBody>
      </p:sp>
    </p:spTree>
    <p:extLst>
      <p:ext uri="{BB962C8B-B14F-4D97-AF65-F5344CB8AC3E}">
        <p14:creationId xmlns:p14="http://schemas.microsoft.com/office/powerpoint/2010/main" val="841639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7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48399" y="3000385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数学！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02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2639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3474438" y="2616833"/>
            <a:ext cx="5047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接下来我们便来学习一些基础的工具</a:t>
            </a:r>
          </a:p>
        </p:txBody>
      </p:sp>
    </p:spTree>
    <p:extLst>
      <p:ext uri="{BB962C8B-B14F-4D97-AF65-F5344CB8AC3E}">
        <p14:creationId xmlns:p14="http://schemas.microsoft.com/office/powerpoint/2010/main" val="74654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A8B26-EBAB-EBE2-FA8F-9CDFD3C4B788}"/>
              </a:ext>
            </a:extLst>
          </p:cNvPr>
          <p:cNvSpPr txBox="1"/>
          <p:nvPr/>
        </p:nvSpPr>
        <p:spPr>
          <a:xfrm>
            <a:off x="-161313" y="1193386"/>
            <a:ext cx="504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质数筛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D545E2-F71C-BDE6-74B2-A43290E265B6}"/>
              </a:ext>
            </a:extLst>
          </p:cNvPr>
          <p:cNvSpPr txBox="1"/>
          <p:nvPr/>
        </p:nvSpPr>
        <p:spPr>
          <a:xfrm>
            <a:off x="3283033" y="2124497"/>
            <a:ext cx="6273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质数又称素数。一个大于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的自然数，除了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和它自身外，不能被其他自然数整除的数叫做质数；否则称为合数。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F3135A-8490-6336-CDB7-F2147E013C11}"/>
              </a:ext>
            </a:extLst>
          </p:cNvPr>
          <p:cNvSpPr txBox="1"/>
          <p:nvPr/>
        </p:nvSpPr>
        <p:spPr>
          <a:xfrm>
            <a:off x="1347248" y="4409222"/>
            <a:ext cx="627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如何判断一个数是否是素数？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769B9-6EF0-70E9-03A0-FDA9C3244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26" y="3856857"/>
            <a:ext cx="277392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8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081C29-1E06-A844-6194-C280D1FCCBB6}"/>
              </a:ext>
            </a:extLst>
          </p:cNvPr>
          <p:cNvSpPr txBox="1"/>
          <p:nvPr/>
        </p:nvSpPr>
        <p:spPr>
          <a:xfrm>
            <a:off x="1029230" y="1364643"/>
            <a:ext cx="6273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当我们想要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O(1)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的判断一个数是否为素数时，我们需要制作一张表，如何快速求出一张表？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C50379-4CCD-CE26-7B1E-5363A56EC0C4}"/>
              </a:ext>
            </a:extLst>
          </p:cNvPr>
          <p:cNvSpPr txBox="1"/>
          <p:nvPr/>
        </p:nvSpPr>
        <p:spPr>
          <a:xfrm>
            <a:off x="1272011" y="2677863"/>
            <a:ext cx="627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普通素数筛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318C1-B740-55EA-E1FC-A58AC204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72" y="2677863"/>
            <a:ext cx="7835268" cy="28154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A0644D-9BAA-8A09-810C-39446D48D51D}"/>
              </a:ext>
            </a:extLst>
          </p:cNvPr>
          <p:cNvSpPr txBox="1"/>
          <p:nvPr/>
        </p:nvSpPr>
        <p:spPr>
          <a:xfrm>
            <a:off x="4681002" y="5827116"/>
            <a:ext cx="627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时间复杂度？</a:t>
            </a:r>
          </a:p>
        </p:txBody>
      </p:sp>
    </p:spTree>
    <p:extLst>
      <p:ext uri="{BB962C8B-B14F-4D97-AF65-F5344CB8AC3E}">
        <p14:creationId xmlns:p14="http://schemas.microsoft.com/office/powerpoint/2010/main" val="373583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C50379-4CCD-CE26-7B1E-5363A56EC0C4}"/>
              </a:ext>
            </a:extLst>
          </p:cNvPr>
          <p:cNvSpPr txBox="1"/>
          <p:nvPr/>
        </p:nvSpPr>
        <p:spPr>
          <a:xfrm>
            <a:off x="1265169" y="1948755"/>
            <a:ext cx="627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更快的素数筛（欧拉筛）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A0644D-9BAA-8A09-810C-39446D48D51D}"/>
              </a:ext>
            </a:extLst>
          </p:cNvPr>
          <p:cNvSpPr txBox="1"/>
          <p:nvPr/>
        </p:nvSpPr>
        <p:spPr>
          <a:xfrm>
            <a:off x="4132120" y="5988743"/>
            <a:ext cx="627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时间复杂度？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1873C-22A3-CF10-F747-BE0F7C71E73D}"/>
              </a:ext>
            </a:extLst>
          </p:cNvPr>
          <p:cNvSpPr txBox="1"/>
          <p:nvPr/>
        </p:nvSpPr>
        <p:spPr>
          <a:xfrm>
            <a:off x="1442240" y="1166721"/>
            <a:ext cx="682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如何优化普通筛法，让它更快呢</a:t>
            </a:r>
            <a:r>
              <a:rPr lang="en-US" altLang="zh-CN" dirty="0"/>
              <a:t>(hit:</a:t>
            </a:r>
            <a:r>
              <a:rPr lang="zh-CN" altLang="en-US" dirty="0"/>
              <a:t>有必要删去</a:t>
            </a:r>
            <a:r>
              <a:rPr lang="en-US" altLang="zh-CN" dirty="0" err="1"/>
              <a:t>nlog</a:t>
            </a:r>
            <a:r>
              <a:rPr lang="en-US" altLang="zh-CN" dirty="0"/>
              <a:t>(n)</a:t>
            </a:r>
            <a:r>
              <a:rPr lang="zh-CN" altLang="en-US" dirty="0"/>
              <a:t>个数吗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2AF616-36B5-243A-D95F-A33C33E0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37" y="2148916"/>
            <a:ext cx="5733903" cy="36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5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1873C-22A3-CF10-F747-BE0F7C71E73D}"/>
              </a:ext>
            </a:extLst>
          </p:cNvPr>
          <p:cNvSpPr txBox="1"/>
          <p:nvPr/>
        </p:nvSpPr>
        <p:spPr>
          <a:xfrm>
            <a:off x="1442240" y="1166721"/>
            <a:ext cx="682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试一试：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BEA732-B34F-1D1E-52B8-A2C056033BE1}"/>
              </a:ext>
            </a:extLst>
          </p:cNvPr>
          <p:cNvSpPr txBox="1"/>
          <p:nvPr/>
        </p:nvSpPr>
        <p:spPr>
          <a:xfrm>
            <a:off x="1648302" y="1921029"/>
            <a:ext cx="6272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https://www.luogu.com.cn/problem/P3383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473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C50379-4CCD-CE26-7B1E-5363A56EC0C4}"/>
              </a:ext>
            </a:extLst>
          </p:cNvPr>
          <p:cNvSpPr txBox="1"/>
          <p:nvPr/>
        </p:nvSpPr>
        <p:spPr>
          <a:xfrm>
            <a:off x="1413276" y="1942315"/>
            <a:ext cx="627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如何快速求出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次方，当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[1,1e18]</a:t>
            </a:r>
            <a:r>
              <a:rPr lang="zh-CN" altLang="en-US" dirty="0"/>
              <a:t>，结果对</a:t>
            </a:r>
            <a:r>
              <a:rPr lang="en-US" altLang="zh-CN" dirty="0"/>
              <a:t>1e9+7</a:t>
            </a:r>
            <a:r>
              <a:rPr lang="zh-CN" altLang="en-US" dirty="0"/>
              <a:t>取模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1873C-22A3-CF10-F747-BE0F7C71E73D}"/>
              </a:ext>
            </a:extLst>
          </p:cNvPr>
          <p:cNvSpPr txBox="1"/>
          <p:nvPr/>
        </p:nvSpPr>
        <p:spPr>
          <a:xfrm>
            <a:off x="1081631" y="1237513"/>
            <a:ext cx="682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快速幂：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E63C61-1201-328C-09B9-3AB43BC6F6C1}"/>
              </a:ext>
            </a:extLst>
          </p:cNvPr>
          <p:cNvSpPr txBox="1"/>
          <p:nvPr/>
        </p:nvSpPr>
        <p:spPr>
          <a:xfrm>
            <a:off x="3309871" y="3340551"/>
            <a:ext cx="6272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编程竞赛有相当一部分题目的结果过于庞大，整数类型无法存储，往往只要求输出取模的结果。</a:t>
            </a:r>
          </a:p>
        </p:txBody>
      </p:sp>
    </p:spTree>
    <p:extLst>
      <p:ext uri="{BB962C8B-B14F-4D97-AF65-F5344CB8AC3E}">
        <p14:creationId xmlns:p14="http://schemas.microsoft.com/office/powerpoint/2010/main" val="46440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1873C-22A3-CF10-F747-BE0F7C71E73D}"/>
              </a:ext>
            </a:extLst>
          </p:cNvPr>
          <p:cNvSpPr txBox="1"/>
          <p:nvPr/>
        </p:nvSpPr>
        <p:spPr>
          <a:xfrm>
            <a:off x="1081631" y="1237513"/>
            <a:ext cx="682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快速幂：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53E5F2-86D9-D129-884A-F569A6BD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93" y="1393246"/>
            <a:ext cx="4526672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7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48399" y="3000385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数学？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51260" y="1613732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01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798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1873C-22A3-CF10-F747-BE0F7C71E73D}"/>
              </a:ext>
            </a:extLst>
          </p:cNvPr>
          <p:cNvSpPr txBox="1"/>
          <p:nvPr/>
        </p:nvSpPr>
        <p:spPr>
          <a:xfrm>
            <a:off x="1461559" y="1284709"/>
            <a:ext cx="682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试一试：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BADBD2-FF37-BD8E-BEDE-A14DEF1A913F}"/>
              </a:ext>
            </a:extLst>
          </p:cNvPr>
          <p:cNvSpPr txBox="1"/>
          <p:nvPr/>
        </p:nvSpPr>
        <p:spPr>
          <a:xfrm>
            <a:off x="2740892" y="1258057"/>
            <a:ext cx="6272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https://www.luogu.com.cn/problem/P3390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925C99-D83E-C951-2AF9-521F954F8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69" y="1775988"/>
            <a:ext cx="5993198" cy="45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6906" y="4258393"/>
            <a:ext cx="3707295" cy="8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点击在此录入上述图表的综合描述说明，在此录入上述图表的综合描述说明。在此录入上述图表的综合描述说明，在此录入上述图表的综合描述说明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D276C-4B4F-D3EE-0440-FFF96355D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5" y="1511322"/>
            <a:ext cx="10824795" cy="4198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7071A6-3EB3-DFED-A619-F4883E655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1321"/>
            <a:ext cx="10006816" cy="41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6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7C56401-AF00-490E-A268-535633DAC24B}"/>
              </a:ext>
            </a:extLst>
          </p:cNvPr>
          <p:cNvSpPr txBox="1"/>
          <p:nvPr/>
        </p:nvSpPr>
        <p:spPr>
          <a:xfrm>
            <a:off x="4938502" y="2683894"/>
            <a:ext cx="6717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85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695150" y="1428647"/>
            <a:ext cx="490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从斐波那契数列出发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98CE3-9C33-6FC1-8E79-73F62F69B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1" y="2575677"/>
            <a:ext cx="9655377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76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1072195" y="1525581"/>
            <a:ext cx="696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如何利用计算机在一秒内求解</a:t>
            </a:r>
            <a:r>
              <a:rPr lang="en-US" altLang="zh-CN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f(x)</a:t>
            </a:r>
            <a:endParaRPr lang="zh-CN" altLang="en-US" sz="32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5400541" y="3136612"/>
            <a:ext cx="542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Q1:X&lt;=1e6</a:t>
            </a:r>
            <a:endParaRPr lang="zh-CN" altLang="en-US" sz="32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7CF51-4822-3256-525C-01B2B7BB3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92" y="3619569"/>
            <a:ext cx="3596952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1072195" y="1525581"/>
            <a:ext cx="696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如何利用计算机在一秒内求解</a:t>
            </a:r>
            <a:r>
              <a:rPr lang="en-US" altLang="zh-CN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f(x)</a:t>
            </a:r>
            <a:endParaRPr lang="zh-CN" altLang="en-US" sz="32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4283848" y="2844225"/>
            <a:ext cx="696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Q2:X&lt;=1e18</a:t>
            </a:r>
            <a:endParaRPr lang="zh-CN" altLang="en-US" sz="32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1096328" y="1114629"/>
            <a:ext cx="7899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现有的知识似乎很难求解，那么如果将这个问题放入到另一个数学系统中呢？</a:t>
            </a:r>
          </a:p>
        </p:txBody>
      </p:sp>
    </p:spTree>
    <p:extLst>
      <p:ext uri="{BB962C8B-B14F-4D97-AF65-F5344CB8AC3E}">
        <p14:creationId xmlns:p14="http://schemas.microsoft.com/office/powerpoint/2010/main" val="139701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-732258" y="866711"/>
            <a:ext cx="659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试试线性代数！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1168E5-008E-F1A3-D173-F1BA1506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21" y="1643546"/>
            <a:ext cx="3528366" cy="365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2E763A-215D-7609-5203-81E1B5A30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90" y="2378144"/>
            <a:ext cx="5063621" cy="584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D520A7-FAFB-AC17-CBD3-78A40DA34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8" y="3291932"/>
            <a:ext cx="4544603" cy="10451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EC278C-EFA3-57FA-AF78-D79F87AB8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4" y="4535381"/>
            <a:ext cx="7102516" cy="1291898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924376A8-6A62-7B5C-68AC-2925A5287B38}"/>
              </a:ext>
            </a:extLst>
          </p:cNvPr>
          <p:cNvSpPr txBox="1"/>
          <p:nvPr/>
        </p:nvSpPr>
        <p:spPr>
          <a:xfrm>
            <a:off x="212439" y="5077843"/>
            <a:ext cx="45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可以将其看成等比数列，求通项公式：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2DC985D-BB17-11C7-6AA2-7DD3868F2E0F}"/>
              </a:ext>
            </a:extLst>
          </p:cNvPr>
          <p:cNvSpPr txBox="1"/>
          <p:nvPr/>
        </p:nvSpPr>
        <p:spPr>
          <a:xfrm>
            <a:off x="97972" y="3566410"/>
            <a:ext cx="431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由通项公式可以得到矩阵式：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AE06D2-4940-279C-5A94-5ACD3C6D8AD6}"/>
              </a:ext>
            </a:extLst>
          </p:cNvPr>
          <p:cNvSpPr/>
          <p:nvPr/>
        </p:nvSpPr>
        <p:spPr>
          <a:xfrm>
            <a:off x="8917587" y="3316195"/>
            <a:ext cx="1404594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形式转化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00577D-B019-DE5F-8008-260C466A0FE3}"/>
              </a:ext>
            </a:extLst>
          </p:cNvPr>
          <p:cNvSpPr/>
          <p:nvPr/>
        </p:nvSpPr>
        <p:spPr>
          <a:xfrm>
            <a:off x="2183204" y="5613044"/>
            <a:ext cx="1404594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812451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-1057685" y="793451"/>
            <a:ext cx="659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试试差分方程！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757C62-73EF-B951-B2E1-07DF9AD05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45" y="1237755"/>
            <a:ext cx="6052009" cy="43824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1E543AC-928C-F7A2-A7F3-99FC726B1F0E}"/>
              </a:ext>
            </a:extLst>
          </p:cNvPr>
          <p:cNvSpPr/>
          <p:nvPr/>
        </p:nvSpPr>
        <p:spPr>
          <a:xfrm>
            <a:off x="2563921" y="1659856"/>
            <a:ext cx="1404594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形式转化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FEA398-0BA2-C889-A09C-5E66B7662D97}"/>
              </a:ext>
            </a:extLst>
          </p:cNvPr>
          <p:cNvSpPr/>
          <p:nvPr/>
        </p:nvSpPr>
        <p:spPr>
          <a:xfrm>
            <a:off x="2563921" y="3855564"/>
            <a:ext cx="1404594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336020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1A1513A9-AC44-E4E5-22BF-02F22B7532F2}"/>
              </a:ext>
            </a:extLst>
          </p:cNvPr>
          <p:cNvSpPr txBox="1"/>
          <p:nvPr/>
        </p:nvSpPr>
        <p:spPr>
          <a:xfrm>
            <a:off x="-732258" y="866711"/>
            <a:ext cx="659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试试高等代数！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1F5130-F323-EF34-105E-45DC3B797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75" y="976202"/>
            <a:ext cx="4610500" cy="365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E29AAD-57D0-476C-496A-9AA7B5BF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54" y="1718967"/>
            <a:ext cx="7590178" cy="754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41564-7DD0-7DE6-570A-66FFC3505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65" y="2740893"/>
            <a:ext cx="6203218" cy="27586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AC57A8E-E291-43F2-69A5-1C6FDD5A4C08}"/>
              </a:ext>
            </a:extLst>
          </p:cNvPr>
          <p:cNvSpPr/>
          <p:nvPr/>
        </p:nvSpPr>
        <p:spPr>
          <a:xfrm>
            <a:off x="9530329" y="1676696"/>
            <a:ext cx="1404594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形式转化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30D4FB-2A9E-A37A-CBC4-3280D581388D}"/>
              </a:ext>
            </a:extLst>
          </p:cNvPr>
          <p:cNvSpPr/>
          <p:nvPr/>
        </p:nvSpPr>
        <p:spPr>
          <a:xfrm>
            <a:off x="8481378" y="4761811"/>
            <a:ext cx="1404594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83022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180DDAE-8180-43EE-A166-F6A17B7CDD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跨越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qv1hupm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宽屏</PresentationFormat>
  <Paragraphs>71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阿里巴巴普惠体 L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/>
  <cp:revision>1</cp:revision>
  <dcterms:created xsi:type="dcterms:W3CDTF">2019-11-13T05:23:31Z</dcterms:created>
  <dcterms:modified xsi:type="dcterms:W3CDTF">2022-06-30T13:47:14Z</dcterms:modified>
</cp:coreProperties>
</file>