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24"/>
  </p:notesMasterIdLst>
  <p:sldIdLst>
    <p:sldId id="315" r:id="rId3"/>
    <p:sldId id="259" r:id="rId4"/>
    <p:sldId id="317" r:id="rId5"/>
    <p:sldId id="333" r:id="rId6"/>
    <p:sldId id="334" r:id="rId7"/>
    <p:sldId id="326" r:id="rId8"/>
    <p:sldId id="318" r:id="rId9"/>
    <p:sldId id="335" r:id="rId10"/>
    <p:sldId id="337" r:id="rId11"/>
    <p:sldId id="338" r:id="rId12"/>
    <p:sldId id="339" r:id="rId13"/>
    <p:sldId id="340" r:id="rId14"/>
    <p:sldId id="342" r:id="rId15"/>
    <p:sldId id="341" r:id="rId16"/>
    <p:sldId id="343" r:id="rId17"/>
    <p:sldId id="345" r:id="rId18"/>
    <p:sldId id="346" r:id="rId19"/>
    <p:sldId id="347" r:id="rId20"/>
    <p:sldId id="349" r:id="rId21"/>
    <p:sldId id="352" r:id="rId22"/>
    <p:sldId id="332"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8F2D"/>
    <a:srgbClr val="2A3246"/>
    <a:srgbClr val="DDDFE0"/>
    <a:srgbClr val="D24F59"/>
    <a:srgbClr val="1F719F"/>
    <a:srgbClr val="282627"/>
    <a:srgbClr val="4AABC8"/>
    <a:srgbClr val="FC9000"/>
    <a:srgbClr val="A53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76" autoAdjust="0"/>
  </p:normalViewPr>
  <p:slideViewPr>
    <p:cSldViewPr snapToGrid="0">
      <p:cViewPr varScale="1">
        <p:scale>
          <a:sx n="80" d="100"/>
          <a:sy n="80" d="100"/>
        </p:scale>
        <p:origin x="972" y="6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t>‹#›</a:t>
            </a:fld>
            <a:endParaRPr lang="zh-CN" altLang="en-US"/>
          </a:p>
        </p:txBody>
      </p:sp>
    </p:spTree>
    <p:extLst>
      <p:ext uri="{BB962C8B-B14F-4D97-AF65-F5344CB8AC3E}">
        <p14:creationId xmlns:p14="http://schemas.microsoft.com/office/powerpoint/2010/main" val="157944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2</a:t>
            </a:fld>
            <a:endParaRPr lang="zh-CN" altLang="en-US"/>
          </a:p>
        </p:txBody>
      </p:sp>
    </p:spTree>
    <p:extLst>
      <p:ext uri="{BB962C8B-B14F-4D97-AF65-F5344CB8AC3E}">
        <p14:creationId xmlns:p14="http://schemas.microsoft.com/office/powerpoint/2010/main" val="384159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400736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12</a:t>
            </a:fld>
            <a:endParaRPr lang="en-GB"/>
          </a:p>
        </p:txBody>
      </p:sp>
    </p:spTree>
    <p:extLst>
      <p:ext uri="{BB962C8B-B14F-4D97-AF65-F5344CB8AC3E}">
        <p14:creationId xmlns:p14="http://schemas.microsoft.com/office/powerpoint/2010/main" val="4017429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2190498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2039982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259015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16</a:t>
            </a:fld>
            <a:endParaRPr lang="en-GB"/>
          </a:p>
        </p:txBody>
      </p:sp>
    </p:spTree>
    <p:extLst>
      <p:ext uri="{BB962C8B-B14F-4D97-AF65-F5344CB8AC3E}">
        <p14:creationId xmlns:p14="http://schemas.microsoft.com/office/powerpoint/2010/main" val="3590267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17</a:t>
            </a:fld>
            <a:endParaRPr lang="en-GB"/>
          </a:p>
        </p:txBody>
      </p:sp>
    </p:spTree>
    <p:extLst>
      <p:ext uri="{BB962C8B-B14F-4D97-AF65-F5344CB8AC3E}">
        <p14:creationId xmlns:p14="http://schemas.microsoft.com/office/powerpoint/2010/main" val="2856716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3878101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19</a:t>
            </a:fld>
            <a:endParaRPr lang="en-GB"/>
          </a:p>
        </p:txBody>
      </p:sp>
    </p:spTree>
    <p:extLst>
      <p:ext uri="{BB962C8B-B14F-4D97-AF65-F5344CB8AC3E}">
        <p14:creationId xmlns:p14="http://schemas.microsoft.com/office/powerpoint/2010/main" val="1703880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20</a:t>
            </a:fld>
            <a:endParaRPr lang="en-GB"/>
          </a:p>
        </p:txBody>
      </p:sp>
    </p:spTree>
    <p:extLst>
      <p:ext uri="{BB962C8B-B14F-4D97-AF65-F5344CB8AC3E}">
        <p14:creationId xmlns:p14="http://schemas.microsoft.com/office/powerpoint/2010/main" val="396884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t>3</a:t>
            </a:fld>
            <a:endParaRPr lang="zh-CN" altLang="en-US"/>
          </a:p>
        </p:txBody>
      </p:sp>
    </p:spTree>
    <p:extLst>
      <p:ext uri="{BB962C8B-B14F-4D97-AF65-F5344CB8AC3E}">
        <p14:creationId xmlns:p14="http://schemas.microsoft.com/office/powerpoint/2010/main" val="3284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t>4</a:t>
            </a:fld>
            <a:endParaRPr lang="zh-CN" altLang="en-US"/>
          </a:p>
        </p:txBody>
      </p:sp>
    </p:spTree>
    <p:extLst>
      <p:ext uri="{BB962C8B-B14F-4D97-AF65-F5344CB8AC3E}">
        <p14:creationId xmlns:p14="http://schemas.microsoft.com/office/powerpoint/2010/main" val="201066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t>5</a:t>
            </a:fld>
            <a:endParaRPr lang="zh-CN" altLang="en-US"/>
          </a:p>
        </p:txBody>
      </p:sp>
    </p:spTree>
    <p:extLst>
      <p:ext uri="{BB962C8B-B14F-4D97-AF65-F5344CB8AC3E}">
        <p14:creationId xmlns:p14="http://schemas.microsoft.com/office/powerpoint/2010/main" val="141765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6</a:t>
            </a:fld>
            <a:endParaRPr lang="zh-CN" altLang="en-US"/>
          </a:p>
        </p:txBody>
      </p:sp>
    </p:spTree>
    <p:extLst>
      <p:ext uri="{BB962C8B-B14F-4D97-AF65-F5344CB8AC3E}">
        <p14:creationId xmlns:p14="http://schemas.microsoft.com/office/powerpoint/2010/main" val="334133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可以稍微讲一下栈结构，提出栈解决的问题，例如括号匹配</a:t>
            </a:r>
          </a:p>
        </p:txBody>
      </p:sp>
      <p:sp>
        <p:nvSpPr>
          <p:cNvPr id="4" name="灯片编号占位符 3"/>
          <p:cNvSpPr>
            <a:spLocks noGrp="1"/>
          </p:cNvSpPr>
          <p:nvPr>
            <p:ph type="sldNum" sz="quarter" idx="10"/>
          </p:nvPr>
        </p:nvSpPr>
        <p:spPr/>
        <p:txBody>
          <a:bodyPr/>
          <a:lstStyle/>
          <a:p>
            <a:fld id="{D938CEFD-6088-463A-800E-91D6F3954134}" type="slidenum">
              <a:rPr lang="en-GB" smtClean="0"/>
              <a:t>7</a:t>
            </a:fld>
            <a:endParaRPr lang="en-GB"/>
          </a:p>
        </p:txBody>
      </p:sp>
    </p:spTree>
    <p:extLst>
      <p:ext uri="{BB962C8B-B14F-4D97-AF65-F5344CB8AC3E}">
        <p14:creationId xmlns:p14="http://schemas.microsoft.com/office/powerpoint/2010/main" val="7632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8</a:t>
            </a:fld>
            <a:endParaRPr lang="en-GB"/>
          </a:p>
        </p:txBody>
      </p:sp>
    </p:spTree>
    <p:extLst>
      <p:ext uri="{BB962C8B-B14F-4D97-AF65-F5344CB8AC3E}">
        <p14:creationId xmlns:p14="http://schemas.microsoft.com/office/powerpoint/2010/main" val="311573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9</a:t>
            </a:fld>
            <a:endParaRPr lang="en-GB"/>
          </a:p>
        </p:txBody>
      </p:sp>
    </p:spTree>
    <p:extLst>
      <p:ext uri="{BB962C8B-B14F-4D97-AF65-F5344CB8AC3E}">
        <p14:creationId xmlns:p14="http://schemas.microsoft.com/office/powerpoint/2010/main" val="156257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10</a:t>
            </a:fld>
            <a:endParaRPr lang="en-GB"/>
          </a:p>
        </p:txBody>
      </p:sp>
    </p:spTree>
    <p:extLst>
      <p:ext uri="{BB962C8B-B14F-4D97-AF65-F5344CB8AC3E}">
        <p14:creationId xmlns:p14="http://schemas.microsoft.com/office/powerpoint/2010/main" val="63887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36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807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30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1010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3705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463204" y="6720025"/>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88800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2066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63279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2E3AAC11-D570-4EA9-AFC0-30FB72BA45EB}" type="datetimeFigureOut">
              <a:rPr lang="zh-CN" altLang="en-US" smtClean="0">
                <a:solidFill>
                  <a:prstClr val="black"/>
                </a:solidFill>
              </a:rPr>
              <a:p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64624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2E3AAC11-D570-4EA9-AFC0-30FB72BA45EB}" type="datetimeFigureOut">
              <a:rPr lang="zh-CN" altLang="en-US" smtClean="0">
                <a:solidFill>
                  <a:prstClr val="black"/>
                </a:solidFill>
              </a:rPr>
              <a:p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04834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06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360249" y="603319"/>
            <a:ext cx="11458804" cy="6013711"/>
            <a:chOff x="423748" y="603317"/>
            <a:chExt cx="11458804" cy="6013711"/>
          </a:xfrm>
        </p:grpSpPr>
        <p:sp>
          <p:nvSpPr>
            <p:cNvPr id="12" name="圆角矩形 11"/>
            <p:cNvSpPr/>
            <p:nvPr/>
          </p:nvSpPr>
          <p:spPr>
            <a:xfrm>
              <a:off x="495300" y="685800"/>
              <a:ext cx="11315700" cy="58674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rot="5400000">
              <a:off x="423748" y="603317"/>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 形 13"/>
            <p:cNvSpPr/>
            <p:nvPr/>
          </p:nvSpPr>
          <p:spPr>
            <a:xfrm rot="16200000">
              <a:off x="10968152" y="570262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3112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67196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5682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827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67699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59847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8812"/>
      </p:ext>
    </p:extLst>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175386" y="-557"/>
            <a:ext cx="12545407" cy="6858557"/>
            <a:chOff x="-86487" y="-557"/>
            <a:chExt cx="12545407" cy="7159774"/>
          </a:xfrm>
        </p:grpSpPr>
        <p:grpSp>
          <p:nvGrpSpPr>
            <p:cNvPr id="3" name="组合 2"/>
            <p:cNvGrpSpPr/>
            <p:nvPr/>
          </p:nvGrpSpPr>
          <p:grpSpPr>
            <a:xfrm>
              <a:off x="-86487" y="-557"/>
              <a:ext cx="12545407" cy="1205289"/>
              <a:chOff x="-86487" y="-557"/>
              <a:chExt cx="12545407" cy="1205289"/>
            </a:xfrm>
          </p:grpSpPr>
          <p:grpSp>
            <p:nvGrpSpPr>
              <p:cNvPr id="259" name="组合 258"/>
              <p:cNvGrpSpPr/>
              <p:nvPr/>
            </p:nvGrpSpPr>
            <p:grpSpPr>
              <a:xfrm>
                <a:off x="-86487" y="-557"/>
                <a:ext cx="12545407" cy="610524"/>
                <a:chOff x="5116333" y="0"/>
                <a:chExt cx="12545407" cy="610524"/>
              </a:xfrm>
            </p:grpSpPr>
            <p:sp>
              <p:nvSpPr>
                <p:cNvPr id="285" name="燕尾形 2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燕尾形 2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7" name="燕尾形 2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8" name="燕尾形 2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9" name="燕尾形 2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0" name="燕尾形 2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1" name="燕尾形 2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2" name="燕尾形 2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3" name="燕尾形 2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4" name="燕尾形 2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5" name="燕尾形 2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燕尾形 2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燕尾形 2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燕尾形 2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9" name="燕尾形 2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0" name="燕尾形 2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1" name="燕尾形 3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燕尾形 3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燕尾形 3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燕尾形 3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5" name="燕尾形 3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6" name="燕尾形 3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7" name="燕尾形 3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燕尾形 3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60" name="组合 259"/>
              <p:cNvGrpSpPr/>
              <p:nvPr/>
            </p:nvGrpSpPr>
            <p:grpSpPr>
              <a:xfrm>
                <a:off x="-86487" y="594208"/>
                <a:ext cx="12545407" cy="610524"/>
                <a:chOff x="5116333" y="0"/>
                <a:chExt cx="12545407" cy="610524"/>
              </a:xfrm>
              <a:solidFill>
                <a:schemeClr val="bg1">
                  <a:lumMod val="95000"/>
                  <a:alpha val="75000"/>
                </a:schemeClr>
              </a:solidFill>
            </p:grpSpPr>
            <p:sp>
              <p:nvSpPr>
                <p:cNvPr id="261" name="燕尾形 2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2" name="燕尾形 2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3" name="燕尾形 2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4" name="燕尾形 2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5" name="燕尾形 2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6" name="燕尾形 2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7" name="燕尾形 2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8" name="燕尾形 2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9" name="燕尾形 2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0" name="燕尾形 2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1" name="燕尾形 2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2" name="燕尾形 2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3" name="燕尾形 2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4" name="燕尾形 2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5" name="燕尾形 2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6" name="燕尾形 2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7" name="燕尾形 2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8" name="燕尾形 2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9" name="燕尾形 2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0" name="燕尾形 2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1" name="燕尾形 2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2" name="燕尾形 2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燕尾形 2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4" name="燕尾形 2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 name="组合 3"/>
            <p:cNvGrpSpPr/>
            <p:nvPr/>
          </p:nvGrpSpPr>
          <p:grpSpPr>
            <a:xfrm>
              <a:off x="-86487" y="1190340"/>
              <a:ext cx="12545407" cy="1205289"/>
              <a:chOff x="-86487" y="-557"/>
              <a:chExt cx="12545407" cy="1205289"/>
            </a:xfrm>
          </p:grpSpPr>
          <p:grpSp>
            <p:nvGrpSpPr>
              <p:cNvPr id="209" name="组合 208"/>
              <p:cNvGrpSpPr/>
              <p:nvPr/>
            </p:nvGrpSpPr>
            <p:grpSpPr>
              <a:xfrm>
                <a:off x="-86487" y="-557"/>
                <a:ext cx="12545407" cy="610524"/>
                <a:chOff x="5116333" y="0"/>
                <a:chExt cx="12545407" cy="610524"/>
              </a:xfrm>
            </p:grpSpPr>
            <p:sp>
              <p:nvSpPr>
                <p:cNvPr id="235" name="燕尾形 2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6" name="燕尾形 2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7" name="燕尾形 2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8" name="燕尾形 2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9" name="燕尾形 2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0" name="燕尾形 2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1" name="燕尾形 2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2" name="燕尾形 2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3" name="燕尾形 2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4" name="燕尾形 2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5" name="燕尾形 2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6" name="燕尾形 2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7" name="燕尾形 2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8" name="燕尾形 2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9" name="燕尾形 2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0" name="燕尾形 2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1" name="燕尾形 2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2" name="燕尾形 2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3" name="燕尾形 2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4" name="燕尾形 2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5" name="燕尾形 2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6" name="燕尾形 2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7" name="燕尾形 2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8" name="燕尾形 2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0" name="组合 209"/>
              <p:cNvGrpSpPr/>
              <p:nvPr/>
            </p:nvGrpSpPr>
            <p:grpSpPr>
              <a:xfrm>
                <a:off x="-86487" y="594208"/>
                <a:ext cx="12545407" cy="610524"/>
                <a:chOff x="5116333" y="0"/>
                <a:chExt cx="12545407" cy="610524"/>
              </a:xfrm>
              <a:solidFill>
                <a:schemeClr val="bg1">
                  <a:lumMod val="95000"/>
                  <a:alpha val="75000"/>
                </a:schemeClr>
              </a:solidFill>
            </p:grpSpPr>
            <p:sp>
              <p:nvSpPr>
                <p:cNvPr id="211" name="燕尾形 2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燕尾形 2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3" name="燕尾形 2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4" name="燕尾形 2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燕尾形 2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6" name="燕尾形 2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7" name="燕尾形 2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燕尾形 2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9" name="燕尾形 2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0" name="燕尾形 2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燕尾形 2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2" name="燕尾形 2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3" name="燕尾形 2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燕尾形 2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5" name="燕尾形 2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6" name="燕尾形 2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燕尾形 2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8" name="燕尾形 2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9" name="燕尾形 2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0" name="燕尾形 2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1" name="燕尾形 2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2" name="燕尾形 2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3" name="燕尾形 2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4" name="燕尾形 2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5" name="组合 4"/>
            <p:cNvGrpSpPr/>
            <p:nvPr/>
          </p:nvGrpSpPr>
          <p:grpSpPr>
            <a:xfrm>
              <a:off x="-86487" y="2381237"/>
              <a:ext cx="12545407" cy="1205289"/>
              <a:chOff x="-86487" y="-557"/>
              <a:chExt cx="12545407" cy="1205289"/>
            </a:xfrm>
          </p:grpSpPr>
          <p:grpSp>
            <p:nvGrpSpPr>
              <p:cNvPr id="159" name="组合 158"/>
              <p:cNvGrpSpPr/>
              <p:nvPr/>
            </p:nvGrpSpPr>
            <p:grpSpPr>
              <a:xfrm>
                <a:off x="-86487" y="-557"/>
                <a:ext cx="12545407" cy="610524"/>
                <a:chOff x="5116333" y="0"/>
                <a:chExt cx="12545407" cy="610524"/>
              </a:xfrm>
            </p:grpSpPr>
            <p:sp>
              <p:nvSpPr>
                <p:cNvPr id="185" name="燕尾形 1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6" name="燕尾形 1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燕尾形 1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8" name="燕尾形 1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9" name="燕尾形 1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燕尾形 1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1" name="燕尾形 1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2" name="燕尾形 1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燕尾形 1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4" name="燕尾形 1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5" name="燕尾形 1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燕尾形 1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7" name="燕尾形 1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8" name="燕尾形 1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燕尾形 1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0" name="燕尾形 1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1" name="燕尾形 2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燕尾形 2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3" name="燕尾形 2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4" name="燕尾形 2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5" name="燕尾形 2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燕尾形 2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7" name="燕尾形 2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8" name="燕尾形 2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0" name="组合 159"/>
              <p:cNvGrpSpPr/>
              <p:nvPr/>
            </p:nvGrpSpPr>
            <p:grpSpPr>
              <a:xfrm>
                <a:off x="-86487" y="594208"/>
                <a:ext cx="12545407" cy="610524"/>
                <a:chOff x="5116333" y="0"/>
                <a:chExt cx="12545407" cy="610524"/>
              </a:xfrm>
              <a:solidFill>
                <a:schemeClr val="bg1">
                  <a:lumMod val="95000"/>
                  <a:alpha val="75000"/>
                </a:schemeClr>
              </a:solidFill>
            </p:grpSpPr>
            <p:sp>
              <p:nvSpPr>
                <p:cNvPr id="161" name="燕尾形 1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燕尾形 1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燕尾形 1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4" name="燕尾形 1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燕尾形 1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燕尾形 1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燕尾形 1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燕尾形 1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燕尾形 1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0" name="燕尾形 1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1" name="燕尾形 1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2" name="燕尾形 1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3" name="燕尾形 1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4" name="燕尾形 1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燕尾形 1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6" name="燕尾形 1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7" name="燕尾形 1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燕尾形 1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9" name="燕尾形 1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0" name="燕尾形 1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燕尾形 1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2" name="燕尾形 1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3" name="燕尾形 1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燕尾形 1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6" name="组合 5"/>
            <p:cNvGrpSpPr/>
            <p:nvPr/>
          </p:nvGrpSpPr>
          <p:grpSpPr>
            <a:xfrm>
              <a:off x="-86487" y="3572134"/>
              <a:ext cx="12545407" cy="1205289"/>
              <a:chOff x="-86487" y="-557"/>
              <a:chExt cx="12545407" cy="1205289"/>
            </a:xfrm>
          </p:grpSpPr>
          <p:grpSp>
            <p:nvGrpSpPr>
              <p:cNvPr id="109" name="组合 108"/>
              <p:cNvGrpSpPr/>
              <p:nvPr/>
            </p:nvGrpSpPr>
            <p:grpSpPr>
              <a:xfrm>
                <a:off x="-86487" y="-557"/>
                <a:ext cx="12545407" cy="610524"/>
                <a:chOff x="5116333" y="0"/>
                <a:chExt cx="12545407" cy="610524"/>
              </a:xfrm>
            </p:grpSpPr>
            <p:sp>
              <p:nvSpPr>
                <p:cNvPr id="135" name="燕尾形 1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燕尾形 1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燕尾形 1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燕尾形 1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燕尾形 1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燕尾形 1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1" name="燕尾形 1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2" name="燕尾形 1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3" name="燕尾形 1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4" name="燕尾形 1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5" name="燕尾形 1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6" name="燕尾形 1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7" name="燕尾形 1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8" name="燕尾形 1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9" name="燕尾形 1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燕尾形 1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1" name="燕尾形 1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2" name="燕尾形 1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3" name="燕尾形 1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4" name="燕尾形 1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燕尾形 1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燕尾形 1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7" name="燕尾形 1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燕尾形 1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0" name="组合 109"/>
              <p:cNvGrpSpPr/>
              <p:nvPr/>
            </p:nvGrpSpPr>
            <p:grpSpPr>
              <a:xfrm>
                <a:off x="-86487" y="594208"/>
                <a:ext cx="12545407" cy="610524"/>
                <a:chOff x="5116333" y="0"/>
                <a:chExt cx="12545407" cy="610524"/>
              </a:xfrm>
              <a:solidFill>
                <a:schemeClr val="bg1">
                  <a:lumMod val="95000"/>
                  <a:alpha val="75000"/>
                </a:schemeClr>
              </a:solidFill>
            </p:grpSpPr>
            <p:sp>
              <p:nvSpPr>
                <p:cNvPr id="111" name="燕尾形 1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2" name="燕尾形 1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燕尾形 1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燕尾形 1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燕尾形 1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燕尾形 1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燕尾形 1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燕尾形 1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燕尾形 1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燕尾形 1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燕尾形 1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燕尾形 1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燕尾形 1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燕尾形 1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 name="燕尾形 1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燕尾形 1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燕尾形 1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8" name="燕尾形 1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燕尾形 1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0" name="燕尾形 1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燕尾形 1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燕尾形 1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燕尾形 1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燕尾形 1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p:cNvGrpSpPr/>
            <p:nvPr/>
          </p:nvGrpSpPr>
          <p:grpSpPr>
            <a:xfrm>
              <a:off x="-86487" y="4763031"/>
              <a:ext cx="12545407" cy="1205289"/>
              <a:chOff x="-86487" y="-557"/>
              <a:chExt cx="12545407" cy="1205289"/>
            </a:xfrm>
          </p:grpSpPr>
          <p:grpSp>
            <p:nvGrpSpPr>
              <p:cNvPr id="59" name="组合 58"/>
              <p:cNvGrpSpPr/>
              <p:nvPr/>
            </p:nvGrpSpPr>
            <p:grpSpPr>
              <a:xfrm>
                <a:off x="-86487" y="-557"/>
                <a:ext cx="12545407" cy="610524"/>
                <a:chOff x="5116333" y="0"/>
                <a:chExt cx="12545407" cy="610524"/>
              </a:xfrm>
            </p:grpSpPr>
            <p:sp>
              <p:nvSpPr>
                <p:cNvPr id="85" name="燕尾形 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燕尾形 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燕尾形 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燕尾形 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燕尾形 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燕尾形 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燕尾形 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燕尾形 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燕尾形 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燕尾形 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燕尾形 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燕尾形 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燕尾形 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燕尾形 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燕尾形 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燕尾形 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燕尾形 1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燕尾形 1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燕尾形 1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燕尾形 1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5" name="燕尾形 1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6" name="燕尾形 1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7" name="燕尾形 1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燕尾形 1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0" name="组合 59"/>
              <p:cNvGrpSpPr/>
              <p:nvPr/>
            </p:nvGrpSpPr>
            <p:grpSpPr>
              <a:xfrm>
                <a:off x="-86487" y="594208"/>
                <a:ext cx="12545407" cy="610524"/>
                <a:chOff x="5116333" y="0"/>
                <a:chExt cx="12545407" cy="610524"/>
              </a:xfrm>
              <a:solidFill>
                <a:schemeClr val="bg1">
                  <a:lumMod val="95000"/>
                  <a:alpha val="75000"/>
                </a:schemeClr>
              </a:solidFill>
            </p:grpSpPr>
            <p:sp>
              <p:nvSpPr>
                <p:cNvPr id="61" name="燕尾形 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燕尾形 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燕尾形 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燕尾形 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燕尾形 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燕尾形 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燕尾形 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燕尾形 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燕尾形 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燕尾形 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燕尾形 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燕尾形 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燕尾形 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燕尾形 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燕尾形 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燕尾形 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燕尾形 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燕尾形 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燕尾形 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燕尾形 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燕尾形 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燕尾形 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燕尾形 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燕尾形 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8" name="组合 7"/>
            <p:cNvGrpSpPr/>
            <p:nvPr/>
          </p:nvGrpSpPr>
          <p:grpSpPr>
            <a:xfrm>
              <a:off x="-86487" y="5953928"/>
              <a:ext cx="12545407" cy="1205289"/>
              <a:chOff x="-86487" y="-557"/>
              <a:chExt cx="12545407" cy="1205289"/>
            </a:xfrm>
          </p:grpSpPr>
          <p:grpSp>
            <p:nvGrpSpPr>
              <p:cNvPr id="9" name="组合 8"/>
              <p:cNvGrpSpPr/>
              <p:nvPr/>
            </p:nvGrpSpPr>
            <p:grpSpPr>
              <a:xfrm>
                <a:off x="-86487" y="-557"/>
                <a:ext cx="12545407" cy="610524"/>
                <a:chOff x="5116333" y="0"/>
                <a:chExt cx="12545407" cy="610524"/>
              </a:xfrm>
            </p:grpSpPr>
            <p:sp>
              <p:nvSpPr>
                <p:cNvPr id="35" name="燕尾形 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燕尾形 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燕尾形 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燕尾形 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燕尾形 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燕尾形 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燕尾形 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燕尾形 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燕尾形 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燕尾形 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燕尾形 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燕尾形 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燕尾形 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 name="组合 9"/>
              <p:cNvGrpSpPr/>
              <p:nvPr/>
            </p:nvGrpSpPr>
            <p:grpSpPr>
              <a:xfrm>
                <a:off x="-86487" y="594208"/>
                <a:ext cx="12545407" cy="610524"/>
                <a:chOff x="5116333" y="0"/>
                <a:chExt cx="12545407" cy="610524"/>
              </a:xfrm>
              <a:solidFill>
                <a:schemeClr val="bg1">
                  <a:lumMod val="95000"/>
                  <a:alpha val="75000"/>
                </a:schemeClr>
              </a:solidFill>
            </p:grpSpPr>
            <p:sp>
              <p:nvSpPr>
                <p:cNvPr id="11" name="燕尾形 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燕尾形 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spTree>
    <p:extLst>
      <p:ext uri="{BB962C8B-B14F-4D97-AF65-F5344CB8AC3E}">
        <p14:creationId xmlns:p14="http://schemas.microsoft.com/office/powerpoint/2010/main" val="166324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7" r:id="rId14"/>
    <p:sldLayoutId id="2147483668" r:id="rId15"/>
    <p:sldLayoutId id="214748366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4345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luogu.com.cn/problem/P1271"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www.luogu.com.cn/problem/P109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luogu.com.cn/problem/P1090"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圆角矩形 369"/>
          <p:cNvSpPr/>
          <p:nvPr/>
        </p:nvSpPr>
        <p:spPr>
          <a:xfrm>
            <a:off x="1274115" y="1265242"/>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1875336" y="2505670"/>
            <a:ext cx="8376495" cy="923330"/>
          </a:xfrm>
          <a:prstGeom prst="rect">
            <a:avLst/>
          </a:prstGeom>
          <a:noFill/>
        </p:spPr>
        <p:txBody>
          <a:bodyPr wrap="square" rtlCol="0">
            <a:spAutoFit/>
          </a:bodyPr>
          <a:lstStyle/>
          <a:p>
            <a:pPr algn="ct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ACM</a:t>
            </a:r>
            <a:r>
              <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基地小学期</a:t>
            </a: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Day1</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71" name="L 形 370"/>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L 形 371"/>
          <p:cNvSpPr/>
          <p:nvPr/>
        </p:nvSpPr>
        <p:spPr>
          <a:xfrm rot="10800000">
            <a:off x="9992727"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5" name="组合 374"/>
          <p:cNvGrpSpPr/>
          <p:nvPr/>
        </p:nvGrpSpPr>
        <p:grpSpPr>
          <a:xfrm rot="10800000">
            <a:off x="1131534" y="4259258"/>
            <a:ext cx="9786351" cy="914400"/>
            <a:chOff x="1120775" y="4576758"/>
            <a:chExt cx="9786351" cy="914400"/>
          </a:xfrm>
        </p:grpSpPr>
        <p:sp>
          <p:nvSpPr>
            <p:cNvPr id="373" name="L 形 372"/>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L 形 373"/>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402061" y="469900"/>
            <a:ext cx="11147425" cy="5516558"/>
            <a:chOff x="402060" y="469900"/>
            <a:chExt cx="11147425" cy="5516558"/>
          </a:xfrm>
        </p:grpSpPr>
        <p:cxnSp>
          <p:nvCxnSpPr>
            <p:cNvPr id="377" name="直接连接符 37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80" name="组合 379"/>
          <p:cNvGrpSpPr/>
          <p:nvPr/>
        </p:nvGrpSpPr>
        <p:grpSpPr>
          <a:xfrm rot="10800000" flipH="1">
            <a:off x="402059" y="469900"/>
            <a:ext cx="11147427" cy="5516558"/>
            <a:chOff x="402060" y="469900"/>
            <a:chExt cx="11147425" cy="5516558"/>
          </a:xfrm>
        </p:grpSpPr>
        <p:cxnSp>
          <p:nvCxnSpPr>
            <p:cNvPr id="381" name="直接连接符 380"/>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CCF1C75F-C7E3-45D8-AC2B-4A5A5A71CA5F}"/>
              </a:ext>
            </a:extLst>
          </p:cNvPr>
          <p:cNvSpPr txBox="1"/>
          <p:nvPr/>
        </p:nvSpPr>
        <p:spPr>
          <a:xfrm>
            <a:off x="3575833" y="3695005"/>
            <a:ext cx="4681182" cy="923330"/>
          </a:xfrm>
          <a:prstGeom prst="rect">
            <a:avLst/>
          </a:prstGeom>
          <a:noFill/>
        </p:spPr>
        <p:txBody>
          <a:bodyPr wrap="square" rtlCol="0">
            <a:spAutoFit/>
          </a:bodyPr>
          <a:lstStyle/>
          <a:p>
            <a:pPr algn="ct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rPr>
              <a:t>STL</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endParaRPr>
          </a:p>
        </p:txBody>
      </p:sp>
    </p:spTree>
    <p:extLst>
      <p:ext uri="{BB962C8B-B14F-4D97-AF65-F5344CB8AC3E}">
        <p14:creationId xmlns:p14="http://schemas.microsoft.com/office/powerpoint/2010/main" val="9944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2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35"/>
                                        </p:tgtEl>
                                        <p:attrNameLst>
                                          <p:attrName>ppt_y</p:attrName>
                                        </p:attrNameLst>
                                      </p:cBhvr>
                                      <p:tavLst>
                                        <p:tav tm="0">
                                          <p:val>
                                            <p:strVal val="#ppt_y"/>
                                          </p:val>
                                        </p:tav>
                                        <p:tav tm="100000">
                                          <p:val>
                                            <p:strVal val="#ppt_y"/>
                                          </p:val>
                                        </p:tav>
                                      </p:tavLst>
                                    </p:anim>
                                    <p:anim calcmode="lin" valueType="num">
                                      <p:cBhvr>
                                        <p:cTn id="9" dur="2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93105" y="980541"/>
            <a:ext cx="5257800" cy="646331"/>
          </a:xfrm>
          <a:prstGeom prst="rect">
            <a:avLst/>
          </a:prstGeom>
          <a:noFill/>
        </p:spPr>
        <p:txBody>
          <a:bodyPr wrap="square" rtlCol="0">
            <a:spAutoFit/>
          </a:bodyPr>
          <a:lstStyle/>
          <a:p>
            <a:r>
              <a:rPr lang="en-US" altLang="zh-CN" sz="3600" dirty="0"/>
              <a:t>sort</a:t>
            </a:r>
            <a:endParaRPr lang="zh-CN" altLang="en-US" sz="3600" dirty="0"/>
          </a:p>
        </p:txBody>
      </p:sp>
      <p:sp>
        <p:nvSpPr>
          <p:cNvPr id="9" name="文本框 8">
            <a:extLst>
              <a:ext uri="{FF2B5EF4-FFF2-40B4-BE49-F238E27FC236}">
                <a16:creationId xmlns:a16="http://schemas.microsoft.com/office/drawing/2014/main" id="{80195708-05B5-569D-E73B-0AD633AA5715}"/>
              </a:ext>
            </a:extLst>
          </p:cNvPr>
          <p:cNvSpPr txBox="1"/>
          <p:nvPr/>
        </p:nvSpPr>
        <p:spPr>
          <a:xfrm>
            <a:off x="1158557" y="1901260"/>
            <a:ext cx="9874885" cy="1846659"/>
          </a:xfrm>
          <a:prstGeom prst="rect">
            <a:avLst/>
          </a:prstGeom>
          <a:noFill/>
        </p:spPr>
        <p:txBody>
          <a:bodyPr wrap="square" rtlCol="0">
            <a:spAutoFit/>
          </a:bodyPr>
          <a:lstStyle/>
          <a:p>
            <a:r>
              <a:rPr lang="en-US" altLang="zh-CN" sz="2400" dirty="0"/>
              <a:t>sort(a + </a:t>
            </a:r>
            <a:r>
              <a:rPr lang="en-US" altLang="zh-CN" sz="2400" dirty="0" err="1"/>
              <a:t>x,a</a:t>
            </a:r>
            <a:r>
              <a:rPr lang="en-US" altLang="zh-CN" sz="2400" dirty="0"/>
              <a:t> + y + 1);</a:t>
            </a:r>
          </a:p>
          <a:p>
            <a:r>
              <a:rPr lang="zh-CN" altLang="zh-CN" sz="2400" dirty="0"/>
              <a:t>把</a:t>
            </a:r>
            <a:r>
              <a:rPr lang="en-US" altLang="zh-CN" sz="2400" dirty="0"/>
              <a:t>a</a:t>
            </a:r>
            <a:r>
              <a:rPr lang="zh-CN" altLang="en-US" sz="2400" dirty="0"/>
              <a:t>数组中第</a:t>
            </a:r>
            <a:r>
              <a:rPr lang="en-US" altLang="zh-CN" sz="2400" dirty="0"/>
              <a:t>x</a:t>
            </a:r>
            <a:r>
              <a:rPr lang="zh-CN" altLang="en-US" sz="2400" dirty="0"/>
              <a:t>到第</a:t>
            </a:r>
            <a:r>
              <a:rPr lang="en-US" altLang="zh-CN" sz="2400" dirty="0"/>
              <a:t>y</a:t>
            </a:r>
            <a:r>
              <a:rPr lang="zh-CN" altLang="en-US" sz="2400" dirty="0"/>
              <a:t>个元素从小到大排序</a:t>
            </a:r>
          </a:p>
          <a:p>
            <a:r>
              <a:rPr lang="en-US" altLang="zh-CN" sz="2400" dirty="0"/>
              <a:t>[</a:t>
            </a:r>
            <a:r>
              <a:rPr lang="en-US" altLang="zh-CN" sz="2400" dirty="0" err="1"/>
              <a:t>x,y</a:t>
            </a:r>
            <a:r>
              <a:rPr lang="en-US" altLang="zh-CN" sz="2400" dirty="0"/>
              <a:t> + 1)</a:t>
            </a:r>
          </a:p>
          <a:p>
            <a:r>
              <a:rPr lang="zh-CN" altLang="en-US" sz="2400" dirty="0"/>
              <a:t>左边是闭区间右边是开区间</a:t>
            </a:r>
          </a:p>
          <a:p>
            <a:endParaRPr lang="zh-CN" altLang="en-US" dirty="0"/>
          </a:p>
        </p:txBody>
      </p:sp>
      <p:sp>
        <p:nvSpPr>
          <p:cNvPr id="11" name="文本框 10">
            <a:extLst>
              <a:ext uri="{FF2B5EF4-FFF2-40B4-BE49-F238E27FC236}">
                <a16:creationId xmlns:a16="http://schemas.microsoft.com/office/drawing/2014/main" id="{84ECDE56-7927-495C-D137-95F7446F6951}"/>
              </a:ext>
            </a:extLst>
          </p:cNvPr>
          <p:cNvSpPr txBox="1"/>
          <p:nvPr/>
        </p:nvSpPr>
        <p:spPr>
          <a:xfrm>
            <a:off x="1158557" y="4945302"/>
            <a:ext cx="10463464" cy="461665"/>
          </a:xfrm>
          <a:prstGeom prst="rect">
            <a:avLst/>
          </a:prstGeom>
          <a:noFill/>
        </p:spPr>
        <p:txBody>
          <a:bodyPr wrap="square" rtlCol="0">
            <a:spAutoFit/>
          </a:bodyPr>
          <a:lstStyle>
            <a:defPPr>
              <a:defRPr lang="zh-CN"/>
            </a:defPPr>
          </a:lstStyle>
          <a:p>
            <a:r>
              <a:rPr lang="en-US" altLang="zh-CN" sz="2400" dirty="0"/>
              <a:t>Sort</a:t>
            </a:r>
            <a:r>
              <a:rPr lang="zh-CN" altLang="en-US" sz="2400" dirty="0"/>
              <a:t>默认是升序排序，那么我想降序或者按照我需要的内容进行排序怎么办？</a:t>
            </a:r>
            <a:endParaRPr lang="en-US" altLang="zh-CN" sz="2400" dirty="0"/>
          </a:p>
        </p:txBody>
      </p:sp>
    </p:spTree>
    <p:extLst>
      <p:ext uri="{BB962C8B-B14F-4D97-AF65-F5344CB8AC3E}">
        <p14:creationId xmlns:p14="http://schemas.microsoft.com/office/powerpoint/2010/main" val="829610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93105" y="980541"/>
            <a:ext cx="5257800" cy="646331"/>
          </a:xfrm>
          <a:prstGeom prst="rect">
            <a:avLst/>
          </a:prstGeom>
          <a:noFill/>
        </p:spPr>
        <p:txBody>
          <a:bodyPr wrap="square" rtlCol="0">
            <a:spAutoFit/>
          </a:bodyPr>
          <a:lstStyle/>
          <a:p>
            <a:r>
              <a:rPr lang="en-US" altLang="zh-CN" sz="3600" dirty="0" err="1"/>
              <a:t>sort+cmp</a:t>
            </a:r>
            <a:endParaRPr lang="zh-CN" altLang="en-US" sz="3600" dirty="0"/>
          </a:p>
        </p:txBody>
      </p:sp>
      <p:sp>
        <p:nvSpPr>
          <p:cNvPr id="3" name="文本框 2">
            <a:extLst>
              <a:ext uri="{FF2B5EF4-FFF2-40B4-BE49-F238E27FC236}">
                <a16:creationId xmlns:a16="http://schemas.microsoft.com/office/drawing/2014/main" id="{3C8A9BA5-3E63-9347-2778-DD1FBB0C3005}"/>
              </a:ext>
            </a:extLst>
          </p:cNvPr>
          <p:cNvSpPr txBox="1"/>
          <p:nvPr/>
        </p:nvSpPr>
        <p:spPr>
          <a:xfrm>
            <a:off x="1393106" y="1955322"/>
            <a:ext cx="5871410" cy="369332"/>
          </a:xfrm>
          <a:prstGeom prst="rect">
            <a:avLst/>
          </a:prstGeom>
          <a:noFill/>
        </p:spPr>
        <p:txBody>
          <a:bodyPr wrap="square" rtlCol="0">
            <a:spAutoFit/>
          </a:bodyPr>
          <a:lstStyle/>
          <a:p>
            <a:r>
              <a:rPr lang="en-US" altLang="zh-CN" dirty="0"/>
              <a:t>Sort(a+1</a:t>
            </a:r>
            <a:r>
              <a:rPr lang="zh-CN" altLang="en-US" dirty="0"/>
              <a:t>，</a:t>
            </a:r>
            <a:r>
              <a:rPr lang="en-US" altLang="zh-CN" dirty="0"/>
              <a:t>a+1+n,cmp);</a:t>
            </a:r>
            <a:endParaRPr lang="zh-CN" altLang="en-US" dirty="0"/>
          </a:p>
        </p:txBody>
      </p:sp>
      <p:sp>
        <p:nvSpPr>
          <p:cNvPr id="8" name="文本框 7">
            <a:extLst>
              <a:ext uri="{FF2B5EF4-FFF2-40B4-BE49-F238E27FC236}">
                <a16:creationId xmlns:a16="http://schemas.microsoft.com/office/drawing/2014/main" id="{78D2A715-7328-A2F7-674F-E6F9C49794B9}"/>
              </a:ext>
            </a:extLst>
          </p:cNvPr>
          <p:cNvSpPr txBox="1"/>
          <p:nvPr/>
        </p:nvSpPr>
        <p:spPr>
          <a:xfrm>
            <a:off x="1393106" y="2592286"/>
            <a:ext cx="4996180" cy="645160"/>
          </a:xfrm>
          <a:prstGeom prst="rect">
            <a:avLst/>
          </a:prstGeom>
          <a:noFill/>
        </p:spPr>
        <p:txBody>
          <a:bodyPr wrap="square" rtlCol="0">
            <a:spAutoFit/>
          </a:bodyPr>
          <a:lstStyle/>
          <a:p>
            <a:r>
              <a:rPr lang="zh-CN" altLang="en-US" dirty="0"/>
              <a:t>我们可以为</a:t>
            </a:r>
            <a:r>
              <a:rPr lang="en-US" altLang="zh-CN" dirty="0"/>
              <a:t>sort</a:t>
            </a:r>
            <a:r>
              <a:rPr lang="zh-CN" altLang="en-US" dirty="0"/>
              <a:t>添加第三个内容：</a:t>
            </a:r>
          </a:p>
          <a:p>
            <a:r>
              <a:rPr lang="en-US" altLang="zh-CN" dirty="0" err="1"/>
              <a:t>cmp</a:t>
            </a:r>
            <a:r>
              <a:rPr lang="en-US" altLang="zh-CN" dirty="0"/>
              <a:t>(</a:t>
            </a:r>
            <a:r>
              <a:rPr lang="zh-CN" altLang="en-US" dirty="0"/>
              <a:t>自定义排序的种类</a:t>
            </a:r>
            <a:r>
              <a:rPr lang="en-US" altLang="zh-CN" dirty="0"/>
              <a:t>)</a:t>
            </a:r>
            <a:endParaRPr lang="zh-CN" altLang="en-US" dirty="0"/>
          </a:p>
        </p:txBody>
      </p:sp>
      <p:sp>
        <p:nvSpPr>
          <p:cNvPr id="11" name="文本框 10">
            <a:extLst>
              <a:ext uri="{FF2B5EF4-FFF2-40B4-BE49-F238E27FC236}">
                <a16:creationId xmlns:a16="http://schemas.microsoft.com/office/drawing/2014/main" id="{E5899C23-45A3-7A6B-DC85-A828C5B8919E}"/>
              </a:ext>
            </a:extLst>
          </p:cNvPr>
          <p:cNvSpPr txBox="1"/>
          <p:nvPr/>
        </p:nvSpPr>
        <p:spPr>
          <a:xfrm>
            <a:off x="1460600" y="3505078"/>
            <a:ext cx="3532505" cy="1198880"/>
          </a:xfrm>
          <a:prstGeom prst="rect">
            <a:avLst/>
          </a:prstGeom>
          <a:noFill/>
        </p:spPr>
        <p:txBody>
          <a:bodyPr wrap="square" rtlCol="0">
            <a:spAutoFit/>
          </a:bodyPr>
          <a:lstStyle/>
          <a:p>
            <a:r>
              <a:rPr lang="zh-CN" altLang="en-US" dirty="0"/>
              <a:t>从大到小排序：</a:t>
            </a:r>
          </a:p>
          <a:p>
            <a:r>
              <a:rPr lang="en-US" altLang="zh-CN" dirty="0"/>
              <a:t>bool </a:t>
            </a:r>
            <a:r>
              <a:rPr lang="en-US" altLang="zh-CN" dirty="0" err="1"/>
              <a:t>cmp</a:t>
            </a:r>
            <a:r>
              <a:rPr lang="en-US" altLang="zh-CN" dirty="0"/>
              <a:t>(int </a:t>
            </a:r>
            <a:r>
              <a:rPr lang="en-US" altLang="zh-CN" dirty="0" err="1"/>
              <a:t>x,int</a:t>
            </a:r>
            <a:r>
              <a:rPr lang="en-US" altLang="zh-CN" dirty="0"/>
              <a:t> y){</a:t>
            </a:r>
          </a:p>
          <a:p>
            <a:r>
              <a:rPr lang="en-US" altLang="zh-CN" dirty="0"/>
              <a:t>    return x &gt; y;</a:t>
            </a:r>
          </a:p>
          <a:p>
            <a:r>
              <a:rPr lang="en-US" altLang="zh-CN" dirty="0"/>
              <a:t>}</a:t>
            </a:r>
          </a:p>
        </p:txBody>
      </p:sp>
    </p:spTree>
    <p:extLst>
      <p:ext uri="{BB962C8B-B14F-4D97-AF65-F5344CB8AC3E}">
        <p14:creationId xmlns:p14="http://schemas.microsoft.com/office/powerpoint/2010/main" val="722859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090736" y="980541"/>
            <a:ext cx="5257800" cy="646331"/>
          </a:xfrm>
          <a:prstGeom prst="rect">
            <a:avLst/>
          </a:prstGeom>
          <a:noFill/>
        </p:spPr>
        <p:txBody>
          <a:bodyPr wrap="square" rtlCol="0">
            <a:spAutoFit/>
          </a:bodyPr>
          <a:lstStyle/>
          <a:p>
            <a:r>
              <a:rPr lang="en-US" altLang="zh-CN" sz="3600" dirty="0"/>
              <a:t>sort+</a:t>
            </a:r>
            <a:r>
              <a:rPr lang="zh-CN" altLang="en-US" sz="3600" dirty="0"/>
              <a:t>结构体</a:t>
            </a:r>
          </a:p>
        </p:txBody>
      </p:sp>
      <p:sp>
        <p:nvSpPr>
          <p:cNvPr id="8" name="文本框 7">
            <a:extLst>
              <a:ext uri="{FF2B5EF4-FFF2-40B4-BE49-F238E27FC236}">
                <a16:creationId xmlns:a16="http://schemas.microsoft.com/office/drawing/2014/main" id="{C231B8BF-ADCC-719A-1297-2DC72278E569}"/>
              </a:ext>
            </a:extLst>
          </p:cNvPr>
          <p:cNvSpPr txBox="1"/>
          <p:nvPr/>
        </p:nvSpPr>
        <p:spPr>
          <a:xfrm>
            <a:off x="1312293" y="1824822"/>
            <a:ext cx="5556885" cy="368300"/>
          </a:xfrm>
          <a:prstGeom prst="rect">
            <a:avLst/>
          </a:prstGeom>
          <a:noFill/>
        </p:spPr>
        <p:txBody>
          <a:bodyPr wrap="square" rtlCol="0">
            <a:spAutoFit/>
          </a:bodyPr>
          <a:lstStyle/>
          <a:p>
            <a:r>
              <a:rPr lang="zh-CN" altLang="zh-CN" dirty="0"/>
              <a:t>为我们自己的数据类型排序：</a:t>
            </a:r>
          </a:p>
        </p:txBody>
      </p:sp>
      <p:sp>
        <p:nvSpPr>
          <p:cNvPr id="12" name="文本框 11">
            <a:extLst>
              <a:ext uri="{FF2B5EF4-FFF2-40B4-BE49-F238E27FC236}">
                <a16:creationId xmlns:a16="http://schemas.microsoft.com/office/drawing/2014/main" id="{46267C4C-D5E5-11AF-A75D-7D6E72611ABB}"/>
              </a:ext>
            </a:extLst>
          </p:cNvPr>
          <p:cNvSpPr txBox="1"/>
          <p:nvPr/>
        </p:nvSpPr>
        <p:spPr>
          <a:xfrm>
            <a:off x="1092451" y="2193122"/>
            <a:ext cx="3722370" cy="1753235"/>
          </a:xfrm>
          <a:prstGeom prst="rect">
            <a:avLst/>
          </a:prstGeom>
          <a:noFill/>
        </p:spPr>
        <p:txBody>
          <a:bodyPr wrap="square" rtlCol="0">
            <a:spAutoFit/>
          </a:bodyPr>
          <a:lstStyle/>
          <a:p>
            <a:r>
              <a:rPr lang="en-US" altLang="zh-CN" dirty="0"/>
              <a:t>struct people{</a:t>
            </a:r>
          </a:p>
          <a:p>
            <a:r>
              <a:rPr lang="en-US" altLang="zh-CN" dirty="0"/>
              <a:t>    char name[10];</a:t>
            </a:r>
          </a:p>
          <a:p>
            <a:r>
              <a:rPr lang="en-US" altLang="zh-CN" dirty="0"/>
              <a:t>    int age;</a:t>
            </a:r>
          </a:p>
          <a:p>
            <a:r>
              <a:rPr lang="en-US" altLang="zh-CN" dirty="0"/>
              <a:t>    int class;</a:t>
            </a:r>
          </a:p>
          <a:p>
            <a:r>
              <a:rPr lang="en-US" altLang="zh-CN" dirty="0"/>
              <a:t>    char sex;……</a:t>
            </a:r>
          </a:p>
          <a:p>
            <a:r>
              <a:rPr lang="en-US" altLang="zh-CN" dirty="0"/>
              <a:t>}</a:t>
            </a:r>
            <a:r>
              <a:rPr lang="en-US" altLang="zh-CN" dirty="0">
                <a:solidFill>
                  <a:srgbClr val="FF0000"/>
                </a:solidFill>
              </a:rPr>
              <a:t>;//</a:t>
            </a:r>
            <a:r>
              <a:rPr lang="zh-CN" altLang="en-US" dirty="0">
                <a:solidFill>
                  <a:srgbClr val="FF0000"/>
                </a:solidFill>
              </a:rPr>
              <a:t>注意</a:t>
            </a:r>
          </a:p>
        </p:txBody>
      </p:sp>
      <p:sp>
        <p:nvSpPr>
          <p:cNvPr id="13" name="文本框 12">
            <a:extLst>
              <a:ext uri="{FF2B5EF4-FFF2-40B4-BE49-F238E27FC236}">
                <a16:creationId xmlns:a16="http://schemas.microsoft.com/office/drawing/2014/main" id="{50F9ABB9-9468-AEE2-DE44-F7D0C758F213}"/>
              </a:ext>
            </a:extLst>
          </p:cNvPr>
          <p:cNvSpPr txBox="1"/>
          <p:nvPr/>
        </p:nvSpPr>
        <p:spPr>
          <a:xfrm>
            <a:off x="1092451" y="4020900"/>
            <a:ext cx="4535805" cy="645160"/>
          </a:xfrm>
          <a:prstGeom prst="rect">
            <a:avLst/>
          </a:prstGeom>
          <a:noFill/>
        </p:spPr>
        <p:txBody>
          <a:bodyPr wrap="square" rtlCol="0">
            <a:spAutoFit/>
          </a:bodyPr>
          <a:lstStyle/>
          <a:p>
            <a:r>
              <a:rPr lang="en-US" altLang="zh-CN" dirty="0"/>
              <a:t>people </a:t>
            </a:r>
            <a:r>
              <a:rPr lang="en-US" altLang="zh-CN" dirty="0" err="1"/>
              <a:t>sanyuan</a:t>
            </a:r>
            <a:r>
              <a:rPr lang="en-US" altLang="zh-CN" dirty="0"/>
              <a:t>[1000];</a:t>
            </a:r>
          </a:p>
          <a:p>
            <a:endParaRPr lang="en-US" altLang="zh-CN" dirty="0"/>
          </a:p>
        </p:txBody>
      </p:sp>
      <p:sp>
        <p:nvSpPr>
          <p:cNvPr id="14" name="文本框 13">
            <a:extLst>
              <a:ext uri="{FF2B5EF4-FFF2-40B4-BE49-F238E27FC236}">
                <a16:creationId xmlns:a16="http://schemas.microsoft.com/office/drawing/2014/main" id="{84C22C0E-E7EE-D908-E8BC-5933E9A1E6E6}"/>
              </a:ext>
            </a:extLst>
          </p:cNvPr>
          <p:cNvSpPr txBox="1"/>
          <p:nvPr/>
        </p:nvSpPr>
        <p:spPr>
          <a:xfrm>
            <a:off x="5703013" y="1746182"/>
            <a:ext cx="5358130" cy="2584450"/>
          </a:xfrm>
          <a:prstGeom prst="rect">
            <a:avLst/>
          </a:prstGeom>
          <a:noFill/>
        </p:spPr>
        <p:txBody>
          <a:bodyPr wrap="square" rtlCol="0">
            <a:spAutoFit/>
          </a:bodyPr>
          <a:lstStyle/>
          <a:p>
            <a:r>
              <a:rPr lang="zh-CN" altLang="en-US" dirty="0"/>
              <a:t>按照年龄从大到小排序：</a:t>
            </a:r>
          </a:p>
          <a:p>
            <a:endParaRPr lang="en-US" altLang="zh-CN" dirty="0"/>
          </a:p>
          <a:p>
            <a:r>
              <a:rPr lang="en-US" altLang="zh-CN" dirty="0"/>
              <a:t>bool cmp1(people </a:t>
            </a:r>
            <a:r>
              <a:rPr lang="en-US" altLang="zh-CN" dirty="0" err="1"/>
              <a:t>a,people</a:t>
            </a:r>
            <a:r>
              <a:rPr lang="en-US" altLang="zh-CN" dirty="0"/>
              <a:t> b){</a:t>
            </a:r>
          </a:p>
          <a:p>
            <a:r>
              <a:rPr lang="en-US" altLang="zh-CN" dirty="0"/>
              <a:t>    return </a:t>
            </a:r>
            <a:r>
              <a:rPr lang="en-US" altLang="zh-CN" dirty="0" err="1"/>
              <a:t>a.age</a:t>
            </a:r>
            <a:r>
              <a:rPr lang="en-US" altLang="zh-CN" dirty="0"/>
              <a:t> &gt; </a:t>
            </a:r>
            <a:r>
              <a:rPr lang="en-US" altLang="zh-CN" dirty="0" err="1"/>
              <a:t>b.age</a:t>
            </a:r>
            <a:r>
              <a:rPr lang="en-US" altLang="zh-CN" dirty="0"/>
              <a:t>;</a:t>
            </a:r>
          </a:p>
          <a:p>
            <a:r>
              <a:rPr lang="en-US" altLang="zh-CN" dirty="0"/>
              <a:t>}</a:t>
            </a:r>
          </a:p>
          <a:p>
            <a:r>
              <a:rPr lang="zh-CN" altLang="en-US" dirty="0">
                <a:sym typeface="+mn-ea"/>
              </a:rPr>
              <a:t>按照年龄从小到大排序：</a:t>
            </a:r>
            <a:endParaRPr lang="en-US" altLang="zh-CN" dirty="0"/>
          </a:p>
          <a:p>
            <a:r>
              <a:rPr lang="en-US" altLang="zh-CN" dirty="0">
                <a:sym typeface="+mn-ea"/>
              </a:rPr>
              <a:t>bool cmp1(people </a:t>
            </a:r>
            <a:r>
              <a:rPr lang="en-US" altLang="zh-CN" dirty="0" err="1">
                <a:sym typeface="+mn-ea"/>
              </a:rPr>
              <a:t>a,people</a:t>
            </a:r>
            <a:r>
              <a:rPr lang="en-US" altLang="zh-CN" dirty="0">
                <a:sym typeface="+mn-ea"/>
              </a:rPr>
              <a:t> b){</a:t>
            </a:r>
            <a:endParaRPr lang="en-US" altLang="zh-CN" dirty="0"/>
          </a:p>
          <a:p>
            <a:r>
              <a:rPr lang="en-US" altLang="zh-CN" dirty="0">
                <a:sym typeface="+mn-ea"/>
              </a:rPr>
              <a:t>    return </a:t>
            </a:r>
            <a:r>
              <a:rPr lang="en-US" altLang="zh-CN" dirty="0" err="1">
                <a:sym typeface="+mn-ea"/>
              </a:rPr>
              <a:t>a.age</a:t>
            </a:r>
            <a:r>
              <a:rPr lang="en-US" altLang="zh-CN" dirty="0">
                <a:sym typeface="+mn-ea"/>
              </a:rPr>
              <a:t> &lt; </a:t>
            </a:r>
            <a:r>
              <a:rPr lang="en-US" altLang="zh-CN" dirty="0" err="1">
                <a:sym typeface="+mn-ea"/>
              </a:rPr>
              <a:t>b.age</a:t>
            </a:r>
            <a:r>
              <a:rPr lang="en-US" altLang="zh-CN" dirty="0">
                <a:sym typeface="+mn-ea"/>
              </a:rPr>
              <a:t>;</a:t>
            </a:r>
            <a:endParaRPr lang="en-US" altLang="zh-CN" dirty="0"/>
          </a:p>
          <a:p>
            <a:r>
              <a:rPr lang="en-US" altLang="zh-CN" dirty="0">
                <a:sym typeface="+mn-ea"/>
              </a:rPr>
              <a:t>}</a:t>
            </a:r>
            <a:endParaRPr lang="en-US" altLang="zh-CN" dirty="0"/>
          </a:p>
        </p:txBody>
      </p:sp>
      <p:sp>
        <p:nvSpPr>
          <p:cNvPr id="15" name="文本框 14">
            <a:extLst>
              <a:ext uri="{FF2B5EF4-FFF2-40B4-BE49-F238E27FC236}">
                <a16:creationId xmlns:a16="http://schemas.microsoft.com/office/drawing/2014/main" id="{94EB8398-6401-5655-9365-118D20D6DC0E}"/>
              </a:ext>
            </a:extLst>
          </p:cNvPr>
          <p:cNvSpPr txBox="1"/>
          <p:nvPr/>
        </p:nvSpPr>
        <p:spPr>
          <a:xfrm>
            <a:off x="5543658" y="4382048"/>
            <a:ext cx="4662170" cy="2030095"/>
          </a:xfrm>
          <a:prstGeom prst="rect">
            <a:avLst/>
          </a:prstGeom>
          <a:noFill/>
        </p:spPr>
        <p:txBody>
          <a:bodyPr wrap="square" rtlCol="0">
            <a:spAutoFit/>
          </a:bodyPr>
          <a:lstStyle/>
          <a:p>
            <a:endParaRPr lang="zh-CN" altLang="en-US" dirty="0"/>
          </a:p>
          <a:p>
            <a:r>
              <a:rPr lang="en-US" altLang="zh-CN" dirty="0"/>
              <a:t>bool cmp2(people </a:t>
            </a:r>
            <a:r>
              <a:rPr lang="en-US" altLang="zh-CN" dirty="0" err="1"/>
              <a:t>a,people</a:t>
            </a:r>
            <a:r>
              <a:rPr lang="en-US" altLang="zh-CN" dirty="0"/>
              <a:t> b){</a:t>
            </a:r>
          </a:p>
          <a:p>
            <a:r>
              <a:rPr lang="en-US" altLang="zh-CN" dirty="0"/>
              <a:t>    if(</a:t>
            </a:r>
            <a:r>
              <a:rPr lang="en-US" altLang="zh-CN" dirty="0" err="1"/>
              <a:t>a.class</a:t>
            </a:r>
            <a:r>
              <a:rPr lang="en-US" altLang="zh-CN" dirty="0"/>
              <a:t> != </a:t>
            </a:r>
            <a:r>
              <a:rPr lang="en-US" altLang="zh-CN" dirty="0" err="1"/>
              <a:t>b.class</a:t>
            </a:r>
            <a:r>
              <a:rPr lang="en-US" altLang="zh-CN" dirty="0"/>
              <a:t>){</a:t>
            </a:r>
          </a:p>
          <a:p>
            <a:r>
              <a:rPr lang="en-US" altLang="zh-CN" dirty="0"/>
              <a:t>        return </a:t>
            </a:r>
            <a:r>
              <a:rPr lang="en-US" altLang="zh-CN" dirty="0" err="1"/>
              <a:t>a.class</a:t>
            </a:r>
            <a:r>
              <a:rPr lang="en-US" altLang="zh-CN" dirty="0"/>
              <a:t> &lt; </a:t>
            </a:r>
            <a:r>
              <a:rPr lang="en-US" altLang="zh-CN" dirty="0" err="1"/>
              <a:t>b.class</a:t>
            </a:r>
            <a:r>
              <a:rPr lang="en-US" altLang="zh-CN" dirty="0"/>
              <a:t>;</a:t>
            </a:r>
          </a:p>
          <a:p>
            <a:r>
              <a:rPr lang="en-US" altLang="zh-CN" dirty="0"/>
              <a:t>    </a:t>
            </a:r>
            <a:r>
              <a:rPr lang="zh-CN" altLang="en-US" dirty="0"/>
              <a:t>｝</a:t>
            </a:r>
          </a:p>
          <a:p>
            <a:r>
              <a:rPr lang="zh-CN" altLang="en-US" dirty="0"/>
              <a:t>    </a:t>
            </a:r>
            <a:r>
              <a:rPr lang="en-US" altLang="zh-CN" dirty="0"/>
              <a:t>return </a:t>
            </a:r>
            <a:r>
              <a:rPr lang="en-US" altLang="zh-CN" dirty="0" err="1"/>
              <a:t>a.age</a:t>
            </a:r>
            <a:r>
              <a:rPr lang="en-US" altLang="zh-CN" dirty="0"/>
              <a:t> &gt; </a:t>
            </a:r>
            <a:r>
              <a:rPr lang="en-US" altLang="zh-CN" dirty="0" err="1"/>
              <a:t>b.age</a:t>
            </a:r>
            <a:r>
              <a:rPr lang="en-US" altLang="zh-CN" dirty="0"/>
              <a:t>;</a:t>
            </a:r>
          </a:p>
          <a:p>
            <a:r>
              <a:rPr lang="en-US" altLang="zh-CN" dirty="0"/>
              <a:t>}</a:t>
            </a:r>
          </a:p>
        </p:txBody>
      </p:sp>
    </p:spTree>
    <p:extLst>
      <p:ext uri="{BB962C8B-B14F-4D97-AF65-F5344CB8AC3E}">
        <p14:creationId xmlns:p14="http://schemas.microsoft.com/office/powerpoint/2010/main" val="2353453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240278" y="951079"/>
            <a:ext cx="5257800" cy="646331"/>
          </a:xfrm>
          <a:prstGeom prst="rect">
            <a:avLst/>
          </a:prstGeom>
          <a:noFill/>
        </p:spPr>
        <p:txBody>
          <a:bodyPr wrap="square" rtlCol="0">
            <a:spAutoFit/>
          </a:bodyPr>
          <a:lstStyle/>
          <a:p>
            <a:r>
              <a:rPr lang="zh-CN" altLang="en-US" sz="3600" dirty="0"/>
              <a:t>练习一下</a:t>
            </a:r>
          </a:p>
        </p:txBody>
      </p:sp>
      <p:sp>
        <p:nvSpPr>
          <p:cNvPr id="16" name="文本框 15">
            <a:extLst>
              <a:ext uri="{FF2B5EF4-FFF2-40B4-BE49-F238E27FC236}">
                <a16:creationId xmlns:a16="http://schemas.microsoft.com/office/drawing/2014/main" id="{6044C6F7-C365-27AA-3D6C-7C62A33217A1}"/>
              </a:ext>
            </a:extLst>
          </p:cNvPr>
          <p:cNvSpPr txBox="1"/>
          <p:nvPr/>
        </p:nvSpPr>
        <p:spPr>
          <a:xfrm>
            <a:off x="762438" y="1784718"/>
            <a:ext cx="3159857" cy="923330"/>
          </a:xfrm>
          <a:prstGeom prst="rect">
            <a:avLst/>
          </a:prstGeom>
          <a:noFill/>
        </p:spPr>
        <p:txBody>
          <a:bodyPr wrap="square">
            <a:spAutoFit/>
          </a:bodyPr>
          <a:lstStyle/>
          <a:p>
            <a:r>
              <a:rPr lang="en-US" altLang="zh-CN" dirty="0">
                <a:hlinkClick r:id="rId3"/>
              </a:rPr>
              <a:t>P1271 【</a:t>
            </a:r>
            <a:r>
              <a:rPr lang="zh-CN" altLang="en-US" dirty="0">
                <a:hlinkClick r:id="rId3"/>
              </a:rPr>
              <a:t>深基</a:t>
            </a:r>
            <a:r>
              <a:rPr lang="en-US" altLang="zh-CN" dirty="0">
                <a:hlinkClick r:id="rId3"/>
              </a:rPr>
              <a:t>9.</a:t>
            </a:r>
            <a:r>
              <a:rPr lang="zh-CN" altLang="en-US" dirty="0">
                <a:hlinkClick r:id="rId3"/>
              </a:rPr>
              <a:t>例</a:t>
            </a:r>
            <a:r>
              <a:rPr lang="en-US" altLang="zh-CN" dirty="0">
                <a:hlinkClick r:id="rId3"/>
              </a:rPr>
              <a:t>1】</a:t>
            </a:r>
            <a:r>
              <a:rPr lang="zh-CN" altLang="en-US" dirty="0">
                <a:hlinkClick r:id="rId3"/>
              </a:rPr>
              <a:t>选举学生会 </a:t>
            </a:r>
            <a:r>
              <a:rPr lang="en-US" altLang="zh-CN" dirty="0">
                <a:hlinkClick r:id="rId3"/>
              </a:rPr>
              <a:t>- </a:t>
            </a:r>
            <a:r>
              <a:rPr lang="zh-CN" altLang="en-US" dirty="0">
                <a:hlinkClick r:id="rId3"/>
              </a:rPr>
              <a:t>洛谷 </a:t>
            </a:r>
            <a:r>
              <a:rPr lang="en-US" altLang="zh-CN" dirty="0">
                <a:hlinkClick r:id="rId3"/>
              </a:rPr>
              <a:t>| </a:t>
            </a:r>
            <a:r>
              <a:rPr lang="zh-CN" altLang="en-US" dirty="0">
                <a:hlinkClick r:id="rId3"/>
              </a:rPr>
              <a:t>计算机科学教育新生态 </a:t>
            </a:r>
            <a:r>
              <a:rPr lang="en-US" altLang="zh-CN" dirty="0">
                <a:hlinkClick r:id="rId3"/>
              </a:rPr>
              <a:t>(luogu.com.cn)</a:t>
            </a:r>
            <a:endParaRPr lang="zh-CN" altLang="en-US" dirty="0"/>
          </a:p>
        </p:txBody>
      </p:sp>
      <p:pic>
        <p:nvPicPr>
          <p:cNvPr id="4" name="图片 3">
            <a:extLst>
              <a:ext uri="{FF2B5EF4-FFF2-40B4-BE49-F238E27FC236}">
                <a16:creationId xmlns:a16="http://schemas.microsoft.com/office/drawing/2014/main" id="{4F7B12CA-5AA1-ECE1-C68C-481D34BB67FF}"/>
              </a:ext>
            </a:extLst>
          </p:cNvPr>
          <p:cNvPicPr>
            <a:picLocks noChangeAspect="1"/>
          </p:cNvPicPr>
          <p:nvPr/>
        </p:nvPicPr>
        <p:blipFill>
          <a:blip r:embed="rId4"/>
          <a:stretch>
            <a:fillRect/>
          </a:stretch>
        </p:blipFill>
        <p:spPr>
          <a:xfrm>
            <a:off x="4240278" y="1597410"/>
            <a:ext cx="7209524" cy="4600000"/>
          </a:xfrm>
          <a:prstGeom prst="rect">
            <a:avLst/>
          </a:prstGeom>
        </p:spPr>
      </p:pic>
    </p:spTree>
    <p:extLst>
      <p:ext uri="{BB962C8B-B14F-4D97-AF65-F5344CB8AC3E}">
        <p14:creationId xmlns:p14="http://schemas.microsoft.com/office/powerpoint/2010/main" val="32217263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240278" y="951079"/>
            <a:ext cx="5257800" cy="646331"/>
          </a:xfrm>
          <a:prstGeom prst="rect">
            <a:avLst/>
          </a:prstGeom>
          <a:noFill/>
        </p:spPr>
        <p:txBody>
          <a:bodyPr wrap="square" rtlCol="0">
            <a:spAutoFit/>
          </a:bodyPr>
          <a:lstStyle/>
          <a:p>
            <a:r>
              <a:rPr lang="zh-CN" altLang="en-US" sz="3600" dirty="0"/>
              <a:t>练习一下</a:t>
            </a:r>
          </a:p>
        </p:txBody>
      </p:sp>
      <p:sp>
        <p:nvSpPr>
          <p:cNvPr id="16" name="文本框 15">
            <a:extLst>
              <a:ext uri="{FF2B5EF4-FFF2-40B4-BE49-F238E27FC236}">
                <a16:creationId xmlns:a16="http://schemas.microsoft.com/office/drawing/2014/main" id="{6044C6F7-C365-27AA-3D6C-7C62A33217A1}"/>
              </a:ext>
            </a:extLst>
          </p:cNvPr>
          <p:cNvSpPr txBox="1"/>
          <p:nvPr/>
        </p:nvSpPr>
        <p:spPr>
          <a:xfrm>
            <a:off x="762438" y="1784718"/>
            <a:ext cx="3159857" cy="923330"/>
          </a:xfrm>
          <a:prstGeom prst="rect">
            <a:avLst/>
          </a:prstGeom>
          <a:noFill/>
        </p:spPr>
        <p:txBody>
          <a:bodyPr wrap="square">
            <a:spAutoFit/>
          </a:bodyPr>
          <a:lstStyle/>
          <a:p>
            <a:r>
              <a:rPr lang="en-US" altLang="zh-CN" dirty="0">
                <a:hlinkClick r:id="rId3"/>
              </a:rPr>
              <a:t>P1093 [NOIP2007 </a:t>
            </a:r>
            <a:r>
              <a:rPr lang="zh-CN" altLang="en-US" dirty="0">
                <a:hlinkClick r:id="rId3"/>
              </a:rPr>
              <a:t>普及组</a:t>
            </a:r>
            <a:r>
              <a:rPr lang="en-US" altLang="zh-CN" dirty="0">
                <a:hlinkClick r:id="rId3"/>
              </a:rPr>
              <a:t>] </a:t>
            </a:r>
            <a:r>
              <a:rPr lang="zh-CN" altLang="en-US" dirty="0">
                <a:hlinkClick r:id="rId3"/>
              </a:rPr>
              <a:t>奖学金 </a:t>
            </a:r>
            <a:r>
              <a:rPr lang="en-US" altLang="zh-CN" dirty="0">
                <a:hlinkClick r:id="rId3"/>
              </a:rPr>
              <a:t>- </a:t>
            </a:r>
            <a:r>
              <a:rPr lang="zh-CN" altLang="en-US" dirty="0">
                <a:hlinkClick r:id="rId3"/>
              </a:rPr>
              <a:t>洛谷 </a:t>
            </a:r>
            <a:r>
              <a:rPr lang="en-US" altLang="zh-CN" dirty="0">
                <a:hlinkClick r:id="rId3"/>
              </a:rPr>
              <a:t>| </a:t>
            </a:r>
            <a:r>
              <a:rPr lang="zh-CN" altLang="en-US" dirty="0">
                <a:hlinkClick r:id="rId3"/>
              </a:rPr>
              <a:t>计算机科学教育新生态 </a:t>
            </a:r>
            <a:r>
              <a:rPr lang="en-US" altLang="zh-CN" dirty="0">
                <a:hlinkClick r:id="rId3"/>
              </a:rPr>
              <a:t>(luogu.com.cn)</a:t>
            </a:r>
            <a:endParaRPr lang="zh-CN" altLang="en-US" dirty="0"/>
          </a:p>
        </p:txBody>
      </p:sp>
      <p:pic>
        <p:nvPicPr>
          <p:cNvPr id="5" name="图片 4">
            <a:extLst>
              <a:ext uri="{FF2B5EF4-FFF2-40B4-BE49-F238E27FC236}">
                <a16:creationId xmlns:a16="http://schemas.microsoft.com/office/drawing/2014/main" id="{08860A4B-C2E9-21B6-3E3A-B5191DAB1E5A}"/>
              </a:ext>
            </a:extLst>
          </p:cNvPr>
          <p:cNvPicPr>
            <a:picLocks noChangeAspect="1"/>
          </p:cNvPicPr>
          <p:nvPr/>
        </p:nvPicPr>
        <p:blipFill>
          <a:blip r:embed="rId4"/>
          <a:stretch>
            <a:fillRect/>
          </a:stretch>
        </p:blipFill>
        <p:spPr>
          <a:xfrm>
            <a:off x="4641446" y="1784718"/>
            <a:ext cx="7000000" cy="4200000"/>
          </a:xfrm>
          <a:prstGeom prst="rect">
            <a:avLst/>
          </a:prstGeom>
        </p:spPr>
      </p:pic>
    </p:spTree>
    <p:extLst>
      <p:ext uri="{BB962C8B-B14F-4D97-AF65-F5344CB8AC3E}">
        <p14:creationId xmlns:p14="http://schemas.microsoft.com/office/powerpoint/2010/main" val="40407244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724066" y="980541"/>
            <a:ext cx="5257800" cy="646331"/>
          </a:xfrm>
          <a:prstGeom prst="rect">
            <a:avLst/>
          </a:prstGeom>
          <a:noFill/>
        </p:spPr>
        <p:txBody>
          <a:bodyPr wrap="square" rtlCol="0">
            <a:spAutoFit/>
          </a:bodyPr>
          <a:lstStyle/>
          <a:p>
            <a:r>
              <a:rPr lang="en-US" altLang="zh-CN" sz="3600" dirty="0"/>
              <a:t>vector</a:t>
            </a:r>
            <a:endParaRPr lang="zh-CN" altLang="en-US" sz="3600" dirty="0"/>
          </a:p>
        </p:txBody>
      </p:sp>
      <p:sp>
        <p:nvSpPr>
          <p:cNvPr id="3" name="文本框 2">
            <a:extLst>
              <a:ext uri="{FF2B5EF4-FFF2-40B4-BE49-F238E27FC236}">
                <a16:creationId xmlns:a16="http://schemas.microsoft.com/office/drawing/2014/main" id="{98B79F29-29DF-4FFC-73D6-08B4463043D2}"/>
              </a:ext>
            </a:extLst>
          </p:cNvPr>
          <p:cNvSpPr txBox="1"/>
          <p:nvPr/>
        </p:nvSpPr>
        <p:spPr>
          <a:xfrm>
            <a:off x="1508589" y="2324654"/>
            <a:ext cx="6430954" cy="2215991"/>
          </a:xfrm>
          <a:prstGeom prst="rect">
            <a:avLst/>
          </a:prstGeom>
          <a:noFill/>
        </p:spPr>
        <p:txBody>
          <a:bodyPr wrap="square" rtlCol="0">
            <a:spAutoFit/>
          </a:bodyPr>
          <a:lstStyle/>
          <a:p>
            <a:r>
              <a:rPr lang="en-US" altLang="zh-CN" sz="2400" dirty="0"/>
              <a:t>vector&lt;int&gt;a;//</a:t>
            </a:r>
            <a:r>
              <a:rPr lang="zh-CN" altLang="en-US" sz="2400" dirty="0"/>
              <a:t>初始化</a:t>
            </a:r>
            <a:endParaRPr lang="en-US" altLang="zh-CN" sz="2400" dirty="0"/>
          </a:p>
          <a:p>
            <a:r>
              <a:rPr lang="en-US" altLang="zh-CN" sz="2400" dirty="0" err="1"/>
              <a:t>a.push_back</a:t>
            </a:r>
            <a:r>
              <a:rPr lang="en-US" altLang="zh-CN" sz="2400" dirty="0"/>
              <a:t>()</a:t>
            </a:r>
            <a:r>
              <a:rPr lang="zh-CN" altLang="en-US" sz="2400" dirty="0"/>
              <a:t>；</a:t>
            </a:r>
            <a:r>
              <a:rPr lang="en-US" altLang="zh-CN" sz="2400" dirty="0"/>
              <a:t>//</a:t>
            </a:r>
            <a:r>
              <a:rPr lang="zh-CN" altLang="en-US" sz="2400" dirty="0"/>
              <a:t>向数组插入一个元素</a:t>
            </a:r>
            <a:endParaRPr lang="en-US" altLang="zh-CN" sz="2400" dirty="0"/>
          </a:p>
          <a:p>
            <a:r>
              <a:rPr lang="en-US" altLang="zh-CN" sz="2400" dirty="0" err="1"/>
              <a:t>a.size</a:t>
            </a:r>
            <a:r>
              <a:rPr lang="en-US" altLang="zh-CN" sz="2400" dirty="0"/>
              <a:t>()</a:t>
            </a:r>
            <a:r>
              <a:rPr lang="zh-CN" altLang="en-US" sz="2400" dirty="0"/>
              <a:t>；</a:t>
            </a:r>
            <a:r>
              <a:rPr lang="en-US" altLang="zh-CN" sz="2400" dirty="0"/>
              <a:t>//</a:t>
            </a:r>
            <a:r>
              <a:rPr lang="zh-CN" altLang="en-US" sz="2400" dirty="0"/>
              <a:t>返回</a:t>
            </a:r>
            <a:r>
              <a:rPr lang="en-US" altLang="zh-CN" sz="2400" dirty="0"/>
              <a:t>vector</a:t>
            </a:r>
            <a:r>
              <a:rPr lang="zh-CN" altLang="en-US" sz="2400" dirty="0"/>
              <a:t>的长度</a:t>
            </a:r>
            <a:endParaRPr lang="en-US" altLang="zh-CN" sz="2400" dirty="0"/>
          </a:p>
          <a:p>
            <a:r>
              <a:rPr lang="en-US" altLang="zh-CN" sz="2400" dirty="0" err="1"/>
              <a:t>a.clear</a:t>
            </a:r>
            <a:r>
              <a:rPr lang="en-US" altLang="zh-CN" sz="2400" dirty="0"/>
              <a:t>();//</a:t>
            </a:r>
            <a:r>
              <a:rPr lang="zh-CN" altLang="en-US" sz="2400" dirty="0"/>
              <a:t>清空</a:t>
            </a:r>
            <a:endParaRPr lang="en-US" altLang="zh-CN" sz="2400" dirty="0"/>
          </a:p>
          <a:p>
            <a:r>
              <a:rPr lang="en-US" altLang="zh-CN" sz="2400" dirty="0" err="1"/>
              <a:t>a.pop_back</a:t>
            </a:r>
            <a:r>
              <a:rPr lang="en-US" altLang="zh-CN" sz="2400" dirty="0"/>
              <a:t>();//</a:t>
            </a:r>
            <a:r>
              <a:rPr lang="zh-CN" altLang="en-US" sz="2400" dirty="0"/>
              <a:t>删除最后一个元素</a:t>
            </a:r>
            <a:endParaRPr lang="en-US" altLang="zh-CN" sz="2400" dirty="0"/>
          </a:p>
          <a:p>
            <a:endParaRPr lang="zh-CN" altLang="en-US" dirty="0"/>
          </a:p>
        </p:txBody>
      </p:sp>
    </p:spTree>
    <p:extLst>
      <p:ext uri="{BB962C8B-B14F-4D97-AF65-F5344CB8AC3E}">
        <p14:creationId xmlns:p14="http://schemas.microsoft.com/office/powerpoint/2010/main" val="42253637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796255" y="980541"/>
            <a:ext cx="5257800" cy="646331"/>
          </a:xfrm>
          <a:prstGeom prst="rect">
            <a:avLst/>
          </a:prstGeom>
          <a:noFill/>
        </p:spPr>
        <p:txBody>
          <a:bodyPr wrap="square" rtlCol="0">
            <a:spAutoFit/>
          </a:bodyPr>
          <a:lstStyle/>
          <a:p>
            <a:r>
              <a:rPr lang="en-US" altLang="zh-CN" sz="3600" dirty="0"/>
              <a:t>map</a:t>
            </a:r>
            <a:endParaRPr lang="zh-CN" altLang="en-US" sz="3600" dirty="0"/>
          </a:p>
        </p:txBody>
      </p:sp>
      <p:sp>
        <p:nvSpPr>
          <p:cNvPr id="4" name="文本框 3">
            <a:extLst>
              <a:ext uri="{FF2B5EF4-FFF2-40B4-BE49-F238E27FC236}">
                <a16:creationId xmlns:a16="http://schemas.microsoft.com/office/drawing/2014/main" id="{39C2FAEC-CD81-8719-AEBB-3095F7CBA79A}"/>
              </a:ext>
            </a:extLst>
          </p:cNvPr>
          <p:cNvSpPr txBox="1"/>
          <p:nvPr/>
        </p:nvSpPr>
        <p:spPr>
          <a:xfrm>
            <a:off x="1973179" y="2008972"/>
            <a:ext cx="7700210" cy="369332"/>
          </a:xfrm>
          <a:prstGeom prst="rect">
            <a:avLst/>
          </a:prstGeom>
          <a:noFill/>
        </p:spPr>
        <p:txBody>
          <a:bodyPr wrap="square" rtlCol="0">
            <a:spAutoFit/>
          </a:bodyPr>
          <a:lstStyle/>
          <a:p>
            <a:r>
              <a:rPr lang="zh-CN" altLang="en-US" dirty="0"/>
              <a:t>求一个数在数组中出现的次数，并且这个数很大，如何求解</a:t>
            </a:r>
          </a:p>
        </p:txBody>
      </p:sp>
      <p:sp>
        <p:nvSpPr>
          <p:cNvPr id="5" name="文本框 4">
            <a:extLst>
              <a:ext uri="{FF2B5EF4-FFF2-40B4-BE49-F238E27FC236}">
                <a16:creationId xmlns:a16="http://schemas.microsoft.com/office/drawing/2014/main" id="{A0DDB884-1468-D0B3-A2E1-84CB0CC25811}"/>
              </a:ext>
            </a:extLst>
          </p:cNvPr>
          <p:cNvSpPr txBox="1"/>
          <p:nvPr/>
        </p:nvSpPr>
        <p:spPr>
          <a:xfrm>
            <a:off x="2177716" y="2683042"/>
            <a:ext cx="6978316" cy="2585323"/>
          </a:xfrm>
          <a:prstGeom prst="rect">
            <a:avLst/>
          </a:prstGeom>
          <a:noFill/>
        </p:spPr>
        <p:txBody>
          <a:bodyPr wrap="square" rtlCol="0">
            <a:spAutoFit/>
          </a:bodyPr>
          <a:lstStyle/>
          <a:p>
            <a:r>
              <a:rPr lang="en-US" altLang="zh-CN" dirty="0"/>
              <a:t>1234567891011</a:t>
            </a:r>
          </a:p>
          <a:p>
            <a:r>
              <a:rPr lang="en-US" altLang="zh-CN" dirty="0"/>
              <a:t>23455678</a:t>
            </a:r>
          </a:p>
          <a:p>
            <a:r>
              <a:rPr lang="en-US" altLang="zh-CN" dirty="0"/>
              <a:t>1</a:t>
            </a:r>
          </a:p>
          <a:p>
            <a:r>
              <a:rPr lang="en-US" altLang="zh-CN" dirty="0"/>
              <a:t>2</a:t>
            </a:r>
          </a:p>
          <a:p>
            <a:r>
              <a:rPr lang="en-US" altLang="zh-CN" dirty="0"/>
              <a:t>123467891011</a:t>
            </a:r>
          </a:p>
          <a:p>
            <a:r>
              <a:rPr lang="en-US" altLang="zh-CN" dirty="0"/>
              <a:t>234567997</a:t>
            </a:r>
          </a:p>
          <a:p>
            <a:r>
              <a:rPr lang="en-US" altLang="zh-CN" dirty="0"/>
              <a:t>456897890223</a:t>
            </a:r>
          </a:p>
          <a:p>
            <a:r>
              <a:rPr lang="en-US" altLang="zh-CN" dirty="0"/>
              <a:t>1234567891011</a:t>
            </a:r>
          </a:p>
          <a:p>
            <a:endParaRPr lang="en-US" altLang="zh-CN" dirty="0"/>
          </a:p>
        </p:txBody>
      </p:sp>
    </p:spTree>
    <p:extLst>
      <p:ext uri="{BB962C8B-B14F-4D97-AF65-F5344CB8AC3E}">
        <p14:creationId xmlns:p14="http://schemas.microsoft.com/office/powerpoint/2010/main" val="728620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796255" y="980541"/>
            <a:ext cx="5257800" cy="646331"/>
          </a:xfrm>
          <a:prstGeom prst="rect">
            <a:avLst/>
          </a:prstGeom>
          <a:noFill/>
        </p:spPr>
        <p:txBody>
          <a:bodyPr wrap="square" rtlCol="0">
            <a:spAutoFit/>
          </a:bodyPr>
          <a:lstStyle/>
          <a:p>
            <a:r>
              <a:rPr lang="en-US" altLang="zh-CN" sz="3600" dirty="0"/>
              <a:t>map</a:t>
            </a:r>
            <a:endParaRPr lang="zh-CN" altLang="en-US" sz="3600" dirty="0"/>
          </a:p>
        </p:txBody>
      </p:sp>
      <p:sp>
        <p:nvSpPr>
          <p:cNvPr id="4" name="文本框 3">
            <a:extLst>
              <a:ext uri="{FF2B5EF4-FFF2-40B4-BE49-F238E27FC236}">
                <a16:creationId xmlns:a16="http://schemas.microsoft.com/office/drawing/2014/main" id="{39C2FAEC-CD81-8719-AEBB-3095F7CBA79A}"/>
              </a:ext>
            </a:extLst>
          </p:cNvPr>
          <p:cNvSpPr txBox="1"/>
          <p:nvPr/>
        </p:nvSpPr>
        <p:spPr>
          <a:xfrm>
            <a:off x="1973179" y="2008972"/>
            <a:ext cx="7700210" cy="369332"/>
          </a:xfrm>
          <a:prstGeom prst="rect">
            <a:avLst/>
          </a:prstGeom>
          <a:noFill/>
        </p:spPr>
        <p:txBody>
          <a:bodyPr wrap="square" rtlCol="0">
            <a:spAutoFit/>
          </a:bodyPr>
          <a:lstStyle/>
          <a:p>
            <a:r>
              <a:rPr lang="en-US" altLang="zh-CN" dirty="0"/>
              <a:t>map&lt;long </a:t>
            </a:r>
            <a:r>
              <a:rPr lang="en-US" altLang="zh-CN" dirty="0" err="1"/>
              <a:t>long,int</a:t>
            </a:r>
            <a:r>
              <a:rPr lang="en-US" altLang="zh-CN" dirty="0"/>
              <a:t>&gt;</a:t>
            </a:r>
            <a:r>
              <a:rPr lang="en-US" altLang="zh-CN" dirty="0" err="1"/>
              <a:t>mp</a:t>
            </a:r>
            <a:r>
              <a:rPr lang="en-US" altLang="zh-CN" dirty="0"/>
              <a:t>;</a:t>
            </a:r>
            <a:endParaRPr lang="zh-CN" altLang="en-US" dirty="0"/>
          </a:p>
        </p:txBody>
      </p:sp>
      <p:sp>
        <p:nvSpPr>
          <p:cNvPr id="5" name="文本框 4">
            <a:extLst>
              <a:ext uri="{FF2B5EF4-FFF2-40B4-BE49-F238E27FC236}">
                <a16:creationId xmlns:a16="http://schemas.microsoft.com/office/drawing/2014/main" id="{A0DDB884-1468-D0B3-A2E1-84CB0CC25811}"/>
              </a:ext>
            </a:extLst>
          </p:cNvPr>
          <p:cNvSpPr txBox="1"/>
          <p:nvPr/>
        </p:nvSpPr>
        <p:spPr>
          <a:xfrm>
            <a:off x="1973179" y="2679830"/>
            <a:ext cx="6978316" cy="2585323"/>
          </a:xfrm>
          <a:prstGeom prst="rect">
            <a:avLst/>
          </a:prstGeom>
          <a:noFill/>
        </p:spPr>
        <p:txBody>
          <a:bodyPr wrap="square" rtlCol="0">
            <a:spAutoFit/>
          </a:bodyPr>
          <a:lstStyle/>
          <a:p>
            <a:r>
              <a:rPr lang="en-US" altLang="zh-CN" dirty="0" err="1"/>
              <a:t>mp</a:t>
            </a:r>
            <a:r>
              <a:rPr lang="en-US" altLang="zh-CN" dirty="0"/>
              <a:t>[1234567891011]++;</a:t>
            </a:r>
          </a:p>
          <a:p>
            <a:r>
              <a:rPr lang="en-US" altLang="zh-CN" dirty="0" err="1"/>
              <a:t>mp</a:t>
            </a:r>
            <a:r>
              <a:rPr lang="en-US" altLang="zh-CN" dirty="0"/>
              <a:t>[2345567889]++;</a:t>
            </a:r>
          </a:p>
          <a:p>
            <a:r>
              <a:rPr lang="en-US" altLang="zh-CN" dirty="0" err="1"/>
              <a:t>mp</a:t>
            </a:r>
            <a:r>
              <a:rPr lang="en-US" altLang="zh-CN" dirty="0"/>
              <a:t>[1]++;</a:t>
            </a:r>
          </a:p>
          <a:p>
            <a:r>
              <a:rPr lang="en-US" altLang="zh-CN" dirty="0" err="1"/>
              <a:t>mp</a:t>
            </a:r>
            <a:r>
              <a:rPr lang="en-US" altLang="zh-CN" dirty="0"/>
              <a:t>[2]++;</a:t>
            </a:r>
          </a:p>
          <a:p>
            <a:r>
              <a:rPr lang="en-US" altLang="zh-CN" dirty="0" err="1"/>
              <a:t>mp</a:t>
            </a:r>
            <a:r>
              <a:rPr lang="en-US" altLang="zh-CN" dirty="0"/>
              <a:t>[123467891011]++;</a:t>
            </a:r>
          </a:p>
          <a:p>
            <a:r>
              <a:rPr lang="en-US" altLang="zh-CN" dirty="0" err="1"/>
              <a:t>mp</a:t>
            </a:r>
            <a:r>
              <a:rPr lang="en-US" altLang="zh-CN" dirty="0"/>
              <a:t>[234567997]++;</a:t>
            </a:r>
          </a:p>
          <a:p>
            <a:r>
              <a:rPr lang="en-US" altLang="zh-CN" dirty="0" err="1"/>
              <a:t>mp</a:t>
            </a:r>
            <a:r>
              <a:rPr lang="en-US" altLang="zh-CN" dirty="0"/>
              <a:t>[456897890223]++;</a:t>
            </a:r>
          </a:p>
          <a:p>
            <a:r>
              <a:rPr lang="en-US" altLang="zh-CN" dirty="0" err="1"/>
              <a:t>mp</a:t>
            </a:r>
            <a:r>
              <a:rPr lang="en-US" altLang="zh-CN" dirty="0"/>
              <a:t>[1234567891011]++;</a:t>
            </a:r>
          </a:p>
          <a:p>
            <a:endParaRPr lang="en-US" altLang="zh-CN" dirty="0"/>
          </a:p>
        </p:txBody>
      </p:sp>
    </p:spTree>
    <p:extLst>
      <p:ext uri="{BB962C8B-B14F-4D97-AF65-F5344CB8AC3E}">
        <p14:creationId xmlns:p14="http://schemas.microsoft.com/office/powerpoint/2010/main" val="12193201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3981669" y="1004416"/>
            <a:ext cx="5257800" cy="646331"/>
          </a:xfrm>
          <a:prstGeom prst="rect">
            <a:avLst/>
          </a:prstGeom>
          <a:noFill/>
        </p:spPr>
        <p:txBody>
          <a:bodyPr wrap="square" rtlCol="0">
            <a:spAutoFit/>
          </a:bodyPr>
          <a:lstStyle/>
          <a:p>
            <a:r>
              <a:rPr lang="en-US" altLang="zh-CN" sz="3600" dirty="0"/>
              <a:t>Priority-queue</a:t>
            </a:r>
            <a:endParaRPr lang="zh-CN" altLang="en-US" sz="3600" dirty="0"/>
          </a:p>
        </p:txBody>
      </p:sp>
      <p:sp>
        <p:nvSpPr>
          <p:cNvPr id="3" name="文本框 2">
            <a:extLst>
              <a:ext uri="{FF2B5EF4-FFF2-40B4-BE49-F238E27FC236}">
                <a16:creationId xmlns:a16="http://schemas.microsoft.com/office/drawing/2014/main" id="{44F0F498-5A12-7AF8-EEFA-7E713D924C08}"/>
              </a:ext>
            </a:extLst>
          </p:cNvPr>
          <p:cNvSpPr txBox="1"/>
          <p:nvPr/>
        </p:nvSpPr>
        <p:spPr>
          <a:xfrm>
            <a:off x="1588168" y="2008972"/>
            <a:ext cx="8337885" cy="369332"/>
          </a:xfrm>
          <a:prstGeom prst="rect">
            <a:avLst/>
          </a:prstGeom>
          <a:noFill/>
        </p:spPr>
        <p:txBody>
          <a:bodyPr wrap="square" rtlCol="0">
            <a:spAutoFit/>
          </a:bodyPr>
          <a:lstStyle/>
          <a:p>
            <a:r>
              <a:rPr lang="zh-CN" altLang="en-US" dirty="0"/>
              <a:t>一个可以动态的进行排序的数据结构</a:t>
            </a:r>
            <a:endParaRPr lang="en-US" altLang="zh-CN" dirty="0"/>
          </a:p>
        </p:txBody>
      </p:sp>
      <p:sp>
        <p:nvSpPr>
          <p:cNvPr id="7" name="文本框 6">
            <a:extLst>
              <a:ext uri="{FF2B5EF4-FFF2-40B4-BE49-F238E27FC236}">
                <a16:creationId xmlns:a16="http://schemas.microsoft.com/office/drawing/2014/main" id="{0E07F6CE-9F17-C59A-C7DD-2B8179EA3091}"/>
              </a:ext>
            </a:extLst>
          </p:cNvPr>
          <p:cNvSpPr txBox="1"/>
          <p:nvPr/>
        </p:nvSpPr>
        <p:spPr>
          <a:xfrm>
            <a:off x="1672389" y="2803358"/>
            <a:ext cx="6677527" cy="1754326"/>
          </a:xfrm>
          <a:prstGeom prst="rect">
            <a:avLst/>
          </a:prstGeom>
          <a:noFill/>
        </p:spPr>
        <p:txBody>
          <a:bodyPr wrap="square" rtlCol="0">
            <a:spAutoFit/>
          </a:bodyPr>
          <a:lstStyle/>
          <a:p>
            <a:r>
              <a:rPr lang="en-US" altLang="zh-CN" dirty="0" err="1"/>
              <a:t>Prioriry_queue</a:t>
            </a:r>
            <a:r>
              <a:rPr lang="en-US" altLang="zh-CN" dirty="0"/>
              <a:t>&lt;int&gt;q;//</a:t>
            </a:r>
            <a:r>
              <a:rPr lang="zh-CN" altLang="en-US" dirty="0"/>
              <a:t>初始化</a:t>
            </a:r>
            <a:endParaRPr lang="en-US" altLang="zh-CN" dirty="0"/>
          </a:p>
          <a:p>
            <a:r>
              <a:rPr lang="en-US" altLang="zh-CN" dirty="0" err="1"/>
              <a:t>q.size</a:t>
            </a:r>
            <a:r>
              <a:rPr lang="en-US" altLang="zh-CN" dirty="0"/>
              <a:t>()</a:t>
            </a:r>
            <a:r>
              <a:rPr lang="zh-CN" altLang="en-US" dirty="0"/>
              <a:t>；</a:t>
            </a:r>
            <a:r>
              <a:rPr lang="en-US" altLang="zh-CN" dirty="0"/>
              <a:t>//</a:t>
            </a:r>
            <a:r>
              <a:rPr lang="zh-CN" altLang="en-US" dirty="0"/>
              <a:t>返回堆内数的数量</a:t>
            </a:r>
            <a:endParaRPr lang="en-US" altLang="zh-CN" dirty="0"/>
          </a:p>
          <a:p>
            <a:r>
              <a:rPr lang="en-US" altLang="zh-CN" dirty="0" err="1"/>
              <a:t>q.empty</a:t>
            </a:r>
            <a:r>
              <a:rPr lang="en-US" altLang="zh-CN" dirty="0"/>
              <a:t>();//</a:t>
            </a:r>
            <a:r>
              <a:rPr lang="zh-CN" altLang="en-US" dirty="0"/>
              <a:t>查询堆是否为空，为空返回</a:t>
            </a:r>
            <a:r>
              <a:rPr lang="en-US" altLang="zh-CN" dirty="0"/>
              <a:t>1</a:t>
            </a:r>
          </a:p>
          <a:p>
            <a:r>
              <a:rPr lang="en-US" altLang="zh-CN" dirty="0" err="1"/>
              <a:t>q.push</a:t>
            </a:r>
            <a:r>
              <a:rPr lang="en-US" altLang="zh-CN" dirty="0"/>
              <a:t>();//</a:t>
            </a:r>
            <a:r>
              <a:rPr lang="zh-CN" altLang="en-US" dirty="0"/>
              <a:t>插入堆</a:t>
            </a:r>
            <a:endParaRPr lang="en-US" altLang="zh-CN" dirty="0"/>
          </a:p>
          <a:p>
            <a:r>
              <a:rPr lang="en-US" altLang="zh-CN" dirty="0" err="1"/>
              <a:t>q.top</a:t>
            </a:r>
            <a:r>
              <a:rPr lang="en-US" altLang="zh-CN" dirty="0"/>
              <a:t>()</a:t>
            </a:r>
            <a:r>
              <a:rPr lang="zh-CN" altLang="en-US" dirty="0"/>
              <a:t>；</a:t>
            </a:r>
            <a:r>
              <a:rPr lang="en-US" altLang="zh-CN" dirty="0"/>
              <a:t>//</a:t>
            </a:r>
            <a:r>
              <a:rPr lang="zh-CN" altLang="en-US" dirty="0"/>
              <a:t>查询堆顶，默认为查询最大元素</a:t>
            </a:r>
            <a:endParaRPr lang="en-US" altLang="zh-CN" dirty="0"/>
          </a:p>
          <a:p>
            <a:r>
              <a:rPr lang="en-US" altLang="zh-CN" dirty="0" err="1"/>
              <a:t>q.pop</a:t>
            </a:r>
            <a:r>
              <a:rPr lang="en-US" altLang="zh-CN" dirty="0"/>
              <a:t>(); // </a:t>
            </a:r>
            <a:r>
              <a:rPr lang="zh-CN" altLang="en-US" dirty="0"/>
              <a:t>将堆顶的最大元素删除</a:t>
            </a:r>
            <a:endParaRPr lang="en-US" altLang="zh-CN" dirty="0"/>
          </a:p>
        </p:txBody>
      </p:sp>
      <p:sp>
        <p:nvSpPr>
          <p:cNvPr id="8" name="文本框 7">
            <a:extLst>
              <a:ext uri="{FF2B5EF4-FFF2-40B4-BE49-F238E27FC236}">
                <a16:creationId xmlns:a16="http://schemas.microsoft.com/office/drawing/2014/main" id="{B2E314DA-EAE1-C164-99AF-CADB47858D91}"/>
              </a:ext>
            </a:extLst>
          </p:cNvPr>
          <p:cNvSpPr txBox="1"/>
          <p:nvPr/>
        </p:nvSpPr>
        <p:spPr>
          <a:xfrm>
            <a:off x="1780674" y="5068423"/>
            <a:ext cx="8386010" cy="369332"/>
          </a:xfrm>
          <a:prstGeom prst="rect">
            <a:avLst/>
          </a:prstGeom>
          <a:noFill/>
        </p:spPr>
        <p:txBody>
          <a:bodyPr wrap="square" rtlCol="0">
            <a:spAutoFit/>
          </a:bodyPr>
          <a:lstStyle/>
          <a:p>
            <a:r>
              <a:rPr lang="en-US" altLang="zh-CN" dirty="0"/>
              <a:t> </a:t>
            </a:r>
            <a:r>
              <a:rPr lang="en-US" altLang="zh-CN" dirty="0" err="1"/>
              <a:t>priority_queue</a:t>
            </a:r>
            <a:r>
              <a:rPr lang="en-US" altLang="zh-CN" dirty="0"/>
              <a:t>&lt;int, vector&lt;int&gt;, greater&lt;int&gt;&gt; q;//</a:t>
            </a:r>
            <a:r>
              <a:rPr lang="zh-CN" altLang="en-US" dirty="0"/>
              <a:t>将堆变为小根堆</a:t>
            </a:r>
          </a:p>
        </p:txBody>
      </p:sp>
    </p:spTree>
    <p:extLst>
      <p:ext uri="{BB962C8B-B14F-4D97-AF65-F5344CB8AC3E}">
        <p14:creationId xmlns:p14="http://schemas.microsoft.com/office/powerpoint/2010/main" val="893129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2" name="文本框 1">
            <a:extLst>
              <a:ext uri="{FF2B5EF4-FFF2-40B4-BE49-F238E27FC236}">
                <a16:creationId xmlns:a16="http://schemas.microsoft.com/office/drawing/2014/main" id="{6543D1C7-69A3-01E7-5C25-3B9269D019F5}"/>
              </a:ext>
            </a:extLst>
          </p:cNvPr>
          <p:cNvSpPr txBox="1"/>
          <p:nvPr/>
        </p:nvSpPr>
        <p:spPr>
          <a:xfrm>
            <a:off x="4511059" y="1028343"/>
            <a:ext cx="5257800" cy="646331"/>
          </a:xfrm>
          <a:prstGeom prst="rect">
            <a:avLst/>
          </a:prstGeom>
          <a:noFill/>
        </p:spPr>
        <p:txBody>
          <a:bodyPr wrap="square" rtlCol="0">
            <a:spAutoFit/>
          </a:bodyPr>
          <a:lstStyle/>
          <a:p>
            <a:r>
              <a:rPr lang="zh-CN" altLang="en-US" sz="3600" dirty="0"/>
              <a:t>练习一下</a:t>
            </a:r>
          </a:p>
        </p:txBody>
      </p:sp>
      <p:sp>
        <p:nvSpPr>
          <p:cNvPr id="11" name="文本框 10">
            <a:extLst>
              <a:ext uri="{FF2B5EF4-FFF2-40B4-BE49-F238E27FC236}">
                <a16:creationId xmlns:a16="http://schemas.microsoft.com/office/drawing/2014/main" id="{7DE72A06-6085-4E5D-74CF-47205DCAD9E9}"/>
              </a:ext>
            </a:extLst>
          </p:cNvPr>
          <p:cNvSpPr txBox="1"/>
          <p:nvPr/>
        </p:nvSpPr>
        <p:spPr>
          <a:xfrm>
            <a:off x="1092451" y="1674674"/>
            <a:ext cx="2758240" cy="1754326"/>
          </a:xfrm>
          <a:prstGeom prst="rect">
            <a:avLst/>
          </a:prstGeom>
          <a:noFill/>
        </p:spPr>
        <p:txBody>
          <a:bodyPr wrap="square">
            <a:spAutoFit/>
          </a:bodyPr>
          <a:lstStyle/>
          <a:p>
            <a:r>
              <a:rPr lang="en-US" altLang="zh-CN" dirty="0">
                <a:hlinkClick r:id="rId3"/>
              </a:rPr>
              <a:t>P1090 [NOIP2004 </a:t>
            </a:r>
            <a:r>
              <a:rPr lang="zh-CN" altLang="en-US" dirty="0">
                <a:hlinkClick r:id="rId3"/>
              </a:rPr>
              <a:t>提高组</a:t>
            </a:r>
            <a:r>
              <a:rPr lang="en-US" altLang="zh-CN" dirty="0">
                <a:hlinkClick r:id="rId3"/>
              </a:rPr>
              <a:t>] </a:t>
            </a:r>
            <a:r>
              <a:rPr lang="zh-CN" altLang="en-US" dirty="0">
                <a:hlinkClick r:id="rId3"/>
              </a:rPr>
              <a:t>合并果子 </a:t>
            </a:r>
            <a:r>
              <a:rPr lang="en-US" altLang="zh-CN" dirty="0">
                <a:hlinkClick r:id="rId3"/>
              </a:rPr>
              <a:t>/ [USACO06NOV] Fence Repair G - </a:t>
            </a:r>
            <a:r>
              <a:rPr lang="zh-CN" altLang="en-US" dirty="0">
                <a:hlinkClick r:id="rId3"/>
              </a:rPr>
              <a:t>洛谷 </a:t>
            </a:r>
            <a:r>
              <a:rPr lang="en-US" altLang="zh-CN" dirty="0">
                <a:hlinkClick r:id="rId3"/>
              </a:rPr>
              <a:t>| </a:t>
            </a:r>
            <a:r>
              <a:rPr lang="zh-CN" altLang="en-US" dirty="0">
                <a:hlinkClick r:id="rId3"/>
              </a:rPr>
              <a:t>计算机科学教育新生态 </a:t>
            </a:r>
            <a:r>
              <a:rPr lang="en-US" altLang="zh-CN" dirty="0">
                <a:hlinkClick r:id="rId3"/>
              </a:rPr>
              <a:t>(luogu.com.cn)</a:t>
            </a:r>
            <a:endParaRPr lang="zh-CN" altLang="en-US" dirty="0"/>
          </a:p>
        </p:txBody>
      </p:sp>
      <p:pic>
        <p:nvPicPr>
          <p:cNvPr id="9" name="图片 8">
            <a:extLst>
              <a:ext uri="{FF2B5EF4-FFF2-40B4-BE49-F238E27FC236}">
                <a16:creationId xmlns:a16="http://schemas.microsoft.com/office/drawing/2014/main" id="{684848A4-0898-36C9-018F-F65A7A0D721A}"/>
              </a:ext>
            </a:extLst>
          </p:cNvPr>
          <p:cNvPicPr>
            <a:picLocks noChangeAspect="1"/>
          </p:cNvPicPr>
          <p:nvPr/>
        </p:nvPicPr>
        <p:blipFill>
          <a:blip r:embed="rId4"/>
          <a:stretch>
            <a:fillRect/>
          </a:stretch>
        </p:blipFill>
        <p:spPr>
          <a:xfrm>
            <a:off x="4660416" y="1650747"/>
            <a:ext cx="6961905" cy="3907842"/>
          </a:xfrm>
          <a:prstGeom prst="rect">
            <a:avLst/>
          </a:prstGeom>
        </p:spPr>
      </p:pic>
    </p:spTree>
    <p:extLst>
      <p:ext uri="{BB962C8B-B14F-4D97-AF65-F5344CB8AC3E}">
        <p14:creationId xmlns:p14="http://schemas.microsoft.com/office/powerpoint/2010/main" val="35561480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7"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348399" y="3000385"/>
              <a:ext cx="7916285" cy="923330"/>
            </a:xfrm>
            <a:prstGeom prst="rect">
              <a:avLst/>
            </a:prstGeom>
            <a:noFill/>
          </p:spPr>
          <p:txBody>
            <a:bodyPr wrap="square" rtlCol="0">
              <a:spAutoFit/>
            </a:bodyPr>
            <a:lstStyle/>
            <a:p>
              <a:pPr algn="ctr"/>
              <a:r>
                <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什么是</a:t>
              </a: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STL</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51260" y="1613732"/>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01</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126857983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08884" y="881635"/>
            <a:ext cx="5257800" cy="646331"/>
          </a:xfrm>
          <a:prstGeom prst="rect">
            <a:avLst/>
          </a:prstGeom>
          <a:noFill/>
        </p:spPr>
        <p:txBody>
          <a:bodyPr wrap="square" rtlCol="0">
            <a:spAutoFit/>
          </a:bodyPr>
          <a:lstStyle/>
          <a:p>
            <a:r>
              <a:rPr lang="en-US" altLang="zh-CN" sz="3600" dirty="0"/>
              <a:t>set</a:t>
            </a:r>
            <a:endParaRPr lang="zh-CN" altLang="en-US" sz="3600" dirty="0"/>
          </a:p>
        </p:txBody>
      </p:sp>
      <p:sp>
        <p:nvSpPr>
          <p:cNvPr id="4" name="文本框 3">
            <a:extLst>
              <a:ext uri="{FF2B5EF4-FFF2-40B4-BE49-F238E27FC236}">
                <a16:creationId xmlns:a16="http://schemas.microsoft.com/office/drawing/2014/main" id="{4D9C2803-B75E-BAE4-5B42-843CD8CE4944}"/>
              </a:ext>
            </a:extLst>
          </p:cNvPr>
          <p:cNvSpPr txBox="1"/>
          <p:nvPr/>
        </p:nvSpPr>
        <p:spPr>
          <a:xfrm>
            <a:off x="2069431" y="1741644"/>
            <a:ext cx="7579895" cy="461665"/>
          </a:xfrm>
          <a:prstGeom prst="rect">
            <a:avLst/>
          </a:prstGeom>
          <a:noFill/>
        </p:spPr>
        <p:txBody>
          <a:bodyPr wrap="square" rtlCol="0">
            <a:spAutoFit/>
          </a:bodyPr>
          <a:lstStyle/>
          <a:p>
            <a:r>
              <a:rPr lang="zh-CN" altLang="en-US" sz="2400" dirty="0"/>
              <a:t>升级版的</a:t>
            </a:r>
            <a:r>
              <a:rPr lang="en-US" altLang="zh-CN" sz="2400" dirty="0"/>
              <a:t>Priority-queue</a:t>
            </a:r>
            <a:r>
              <a:rPr lang="zh-CN" altLang="en-US" sz="2400" dirty="0"/>
              <a:t>，自动排序，可遍历，可去重</a:t>
            </a:r>
          </a:p>
        </p:txBody>
      </p:sp>
      <p:sp>
        <p:nvSpPr>
          <p:cNvPr id="5" name="文本框 4">
            <a:extLst>
              <a:ext uri="{FF2B5EF4-FFF2-40B4-BE49-F238E27FC236}">
                <a16:creationId xmlns:a16="http://schemas.microsoft.com/office/drawing/2014/main" id="{74E4138A-EA6B-A571-95DA-5103D8F21CA5}"/>
              </a:ext>
            </a:extLst>
          </p:cNvPr>
          <p:cNvSpPr txBox="1"/>
          <p:nvPr/>
        </p:nvSpPr>
        <p:spPr>
          <a:xfrm>
            <a:off x="1900990" y="2504067"/>
            <a:ext cx="9673390" cy="2954655"/>
          </a:xfrm>
          <a:prstGeom prst="rect">
            <a:avLst/>
          </a:prstGeom>
          <a:noFill/>
        </p:spPr>
        <p:txBody>
          <a:bodyPr wrap="square" rtlCol="0">
            <a:spAutoFit/>
          </a:bodyPr>
          <a:lstStyle/>
          <a:p>
            <a:r>
              <a:rPr lang="en-US" altLang="zh-CN" sz="2400" dirty="0"/>
              <a:t>set&lt;int&gt;s;//</a:t>
            </a:r>
            <a:r>
              <a:rPr lang="zh-CN" altLang="en-US" sz="2400" dirty="0"/>
              <a:t>初始化</a:t>
            </a:r>
            <a:endParaRPr lang="en-US" altLang="zh-CN" sz="2400" dirty="0"/>
          </a:p>
          <a:p>
            <a:r>
              <a:rPr lang="en-US" altLang="zh-CN" sz="2400" dirty="0" err="1"/>
              <a:t>s.insert</a:t>
            </a:r>
            <a:r>
              <a:rPr lang="en-US" altLang="zh-CN" sz="2400" dirty="0"/>
              <a:t>(x);//</a:t>
            </a:r>
            <a:r>
              <a:rPr lang="zh-CN" altLang="en-US" sz="2400" dirty="0"/>
              <a:t>插入元素</a:t>
            </a:r>
            <a:endParaRPr lang="en-US" altLang="zh-CN" sz="2400" dirty="0"/>
          </a:p>
          <a:p>
            <a:r>
              <a:rPr lang="en-US" altLang="zh-CN" sz="2400" dirty="0" err="1"/>
              <a:t>s.size</a:t>
            </a:r>
            <a:r>
              <a:rPr lang="en-US" altLang="zh-CN" sz="2400" dirty="0"/>
              <a:t>();</a:t>
            </a:r>
            <a:r>
              <a:rPr lang="zh-CN" altLang="en-US" sz="2400" dirty="0"/>
              <a:t>返回元素数量</a:t>
            </a:r>
            <a:endParaRPr lang="en-US" altLang="zh-CN" sz="2400" dirty="0"/>
          </a:p>
          <a:p>
            <a:r>
              <a:rPr lang="en-US" altLang="zh-CN" sz="2400" dirty="0"/>
              <a:t>s. erase(x);</a:t>
            </a:r>
            <a:r>
              <a:rPr lang="zh-CN" altLang="en-US" sz="2400" dirty="0"/>
              <a:t>删除某个元素</a:t>
            </a:r>
            <a:endParaRPr lang="en-US" altLang="zh-CN" sz="2400" dirty="0"/>
          </a:p>
          <a:p>
            <a:r>
              <a:rPr lang="en-US" altLang="zh-CN" sz="2400" dirty="0" err="1"/>
              <a:t>s.find</a:t>
            </a:r>
            <a:r>
              <a:rPr lang="en-US" altLang="zh-CN" sz="2400" dirty="0"/>
              <a:t>(x);//</a:t>
            </a:r>
            <a:r>
              <a:rPr lang="zh-CN" altLang="en-US" sz="2400" dirty="0"/>
              <a:t>判断</a:t>
            </a:r>
            <a:r>
              <a:rPr lang="en-US" altLang="zh-CN" sz="2400" dirty="0"/>
              <a:t>x</a:t>
            </a:r>
            <a:r>
              <a:rPr lang="zh-CN" altLang="en-US" sz="2400" dirty="0"/>
              <a:t>是不是在</a:t>
            </a:r>
            <a:r>
              <a:rPr lang="en-US" altLang="zh-CN" sz="2400" dirty="0"/>
              <a:t>set</a:t>
            </a:r>
            <a:r>
              <a:rPr lang="zh-CN" altLang="en-US" sz="2400" dirty="0"/>
              <a:t>中，</a:t>
            </a:r>
            <a:r>
              <a:rPr lang="zh-CN" altLang="en-US" sz="2400" b="0" i="0" dirty="0">
                <a:solidFill>
                  <a:srgbClr val="4D4D4D"/>
                </a:solidFill>
                <a:effectLst/>
                <a:latin typeface="-apple-system"/>
              </a:rPr>
              <a:t>返回给定值指的定位器，如果没找到则返回</a:t>
            </a:r>
            <a:r>
              <a:rPr lang="en-US" altLang="zh-CN" sz="2400" b="0" i="0" dirty="0">
                <a:solidFill>
                  <a:srgbClr val="4D4D4D"/>
                </a:solidFill>
                <a:effectLst/>
                <a:latin typeface="-apple-system"/>
              </a:rPr>
              <a:t>end()</a:t>
            </a:r>
            <a:r>
              <a:rPr lang="zh-CN" altLang="en-US" sz="2400" b="0" i="0" dirty="0">
                <a:solidFill>
                  <a:srgbClr val="4D4D4D"/>
                </a:solidFill>
                <a:effectLst/>
                <a:latin typeface="-apple-system"/>
              </a:rPr>
              <a:t>。</a:t>
            </a:r>
            <a:endParaRPr lang="en-US" altLang="zh-CN" sz="2400" dirty="0"/>
          </a:p>
          <a:p>
            <a:r>
              <a:rPr lang="en-US" altLang="zh-CN" sz="2400" dirty="0" err="1"/>
              <a:t>s.clear</a:t>
            </a:r>
            <a:r>
              <a:rPr lang="en-US" altLang="zh-CN" sz="2400" dirty="0"/>
              <a:t>();//</a:t>
            </a:r>
            <a:r>
              <a:rPr lang="zh-CN" altLang="en-US" sz="2400" dirty="0"/>
              <a:t>清空</a:t>
            </a:r>
            <a:r>
              <a:rPr lang="en-US" altLang="zh-CN" sz="2400" dirty="0"/>
              <a:t>set</a:t>
            </a:r>
          </a:p>
          <a:p>
            <a:endParaRPr lang="en-US" altLang="zh-CN" dirty="0"/>
          </a:p>
        </p:txBody>
      </p:sp>
    </p:spTree>
    <p:extLst>
      <p:ext uri="{BB962C8B-B14F-4D97-AF65-F5344CB8AC3E}">
        <p14:creationId xmlns:p14="http://schemas.microsoft.com/office/powerpoint/2010/main" val="3752058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C56401-AF00-490E-A268-535633DAC24B}"/>
              </a:ext>
            </a:extLst>
          </p:cNvPr>
          <p:cNvSpPr txBox="1"/>
          <p:nvPr/>
        </p:nvSpPr>
        <p:spPr>
          <a:xfrm>
            <a:off x="4938502" y="2683894"/>
            <a:ext cx="6717323" cy="1015663"/>
          </a:xfrm>
          <a:prstGeom prst="rect">
            <a:avLst/>
          </a:prstGeom>
          <a:noFill/>
        </p:spPr>
        <p:txBody>
          <a:bodyPr wrap="square" rtlCol="0">
            <a:spAutoFit/>
          </a:bodyPr>
          <a:lstStyle/>
          <a:p>
            <a:r>
              <a:rPr lang="en-US" altLang="zh-CN" sz="6000" dirty="0"/>
              <a:t>END</a:t>
            </a:r>
            <a:endParaRPr lang="zh-CN" altLang="en-US" sz="6000" dirty="0"/>
          </a:p>
        </p:txBody>
      </p:sp>
    </p:spTree>
    <p:extLst>
      <p:ext uri="{BB962C8B-B14F-4D97-AF65-F5344CB8AC3E}">
        <p14:creationId xmlns:p14="http://schemas.microsoft.com/office/powerpoint/2010/main" val="98558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7">
            <a:extLst>
              <a:ext uri="{FF2B5EF4-FFF2-40B4-BE49-F238E27FC236}">
                <a16:creationId xmlns:a16="http://schemas.microsoft.com/office/drawing/2014/main" id="{8DE6CD62-A5CF-42EF-B6BB-0447C20B7252}"/>
              </a:ext>
            </a:extLst>
          </p:cNvPr>
          <p:cNvSpPr txBox="1"/>
          <p:nvPr/>
        </p:nvSpPr>
        <p:spPr>
          <a:xfrm>
            <a:off x="4204643" y="886890"/>
            <a:ext cx="3782713" cy="584775"/>
          </a:xfrm>
          <a:prstGeom prst="rect">
            <a:avLst/>
          </a:prstGeom>
          <a:noFill/>
        </p:spPr>
        <p:txBody>
          <a:bodyPr wrap="square" rtlCol="0">
            <a:spAutoFit/>
          </a:bodyPr>
          <a:lstStyle/>
          <a:p>
            <a:pPr algn="ctr"/>
            <a:r>
              <a:rPr lang="en-US" altLang="zh-CN"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STL</a:t>
            </a:r>
            <a:endParaRPr lang="zh-CN" altLang="en-US"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 name="文本框 2">
            <a:extLst>
              <a:ext uri="{FF2B5EF4-FFF2-40B4-BE49-F238E27FC236}">
                <a16:creationId xmlns:a16="http://schemas.microsoft.com/office/drawing/2014/main" id="{1D6376AE-D3BB-5009-E078-9F8290E43B04}"/>
              </a:ext>
            </a:extLst>
          </p:cNvPr>
          <p:cNvSpPr txBox="1"/>
          <p:nvPr/>
        </p:nvSpPr>
        <p:spPr>
          <a:xfrm>
            <a:off x="2173704" y="1708485"/>
            <a:ext cx="7844590" cy="1815882"/>
          </a:xfrm>
          <a:prstGeom prst="rect">
            <a:avLst/>
          </a:prstGeom>
          <a:noFill/>
        </p:spPr>
        <p:txBody>
          <a:bodyPr wrap="square" rtlCol="0">
            <a:spAutoFit/>
          </a:bodyPr>
          <a:lstStyle/>
          <a:p>
            <a:r>
              <a:rPr lang="en-US" altLang="zh-CN" sz="2800" b="0" i="0" dirty="0">
                <a:solidFill>
                  <a:srgbClr val="4D4D4D"/>
                </a:solidFill>
                <a:effectLst/>
                <a:latin typeface="-apple-system"/>
              </a:rPr>
              <a:t>STL(Standard Template Library)</a:t>
            </a:r>
            <a:r>
              <a:rPr lang="zh-CN" altLang="en-US" sz="2800" b="0" i="0" dirty="0">
                <a:solidFill>
                  <a:srgbClr val="4D4D4D"/>
                </a:solidFill>
                <a:effectLst/>
                <a:latin typeface="-apple-system"/>
              </a:rPr>
              <a:t>是</a:t>
            </a:r>
            <a:r>
              <a:rPr lang="en-US" altLang="zh-CN" sz="2800" b="0" i="0" dirty="0">
                <a:solidFill>
                  <a:srgbClr val="4D4D4D"/>
                </a:solidFill>
                <a:effectLst/>
                <a:latin typeface="-apple-system"/>
              </a:rPr>
              <a:t>C++</a:t>
            </a:r>
            <a:r>
              <a:rPr lang="zh-CN" altLang="en-US" sz="2800" b="0" i="0" dirty="0">
                <a:solidFill>
                  <a:srgbClr val="4D4D4D"/>
                </a:solidFill>
                <a:effectLst/>
                <a:latin typeface="-apple-system"/>
              </a:rPr>
              <a:t>的标准模板类库。</a:t>
            </a:r>
            <a:r>
              <a:rPr lang="en-US" altLang="zh-CN" sz="2800" b="0" i="0" dirty="0">
                <a:solidFill>
                  <a:srgbClr val="4D4D4D"/>
                </a:solidFill>
                <a:effectLst/>
                <a:latin typeface="-apple-system"/>
              </a:rPr>
              <a:t>STL</a:t>
            </a:r>
            <a:r>
              <a:rPr lang="zh-CN" altLang="en-US" sz="2800" b="0" i="0" dirty="0">
                <a:solidFill>
                  <a:srgbClr val="4D4D4D"/>
                </a:solidFill>
                <a:effectLst/>
                <a:latin typeface="-apple-system"/>
              </a:rPr>
              <a:t>是一个功能强大的基于模板的容器库，通过直接使用这些现成的标准化组件可以大大提高算法设计的效率和可靠性</a:t>
            </a:r>
            <a:r>
              <a:rPr lang="zh-CN" altLang="en-US" b="0" i="0" dirty="0">
                <a:solidFill>
                  <a:srgbClr val="4D4D4D"/>
                </a:solidFill>
                <a:effectLst/>
                <a:latin typeface="-apple-system"/>
              </a:rPr>
              <a:t>。</a:t>
            </a:r>
            <a:endParaRPr lang="en-US" altLang="zh-CN" dirty="0"/>
          </a:p>
        </p:txBody>
      </p:sp>
    </p:spTree>
    <p:extLst>
      <p:ext uri="{BB962C8B-B14F-4D97-AF65-F5344CB8AC3E}">
        <p14:creationId xmlns:p14="http://schemas.microsoft.com/office/powerpoint/2010/main" val="997076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7">
            <a:extLst>
              <a:ext uri="{FF2B5EF4-FFF2-40B4-BE49-F238E27FC236}">
                <a16:creationId xmlns:a16="http://schemas.microsoft.com/office/drawing/2014/main" id="{8DE6CD62-A5CF-42EF-B6BB-0447C20B7252}"/>
              </a:ext>
            </a:extLst>
          </p:cNvPr>
          <p:cNvSpPr txBox="1"/>
          <p:nvPr/>
        </p:nvSpPr>
        <p:spPr>
          <a:xfrm>
            <a:off x="3879791" y="778606"/>
            <a:ext cx="3782713" cy="584775"/>
          </a:xfrm>
          <a:prstGeom prst="rect">
            <a:avLst/>
          </a:prstGeom>
          <a:noFill/>
        </p:spPr>
        <p:txBody>
          <a:bodyPr wrap="square" rtlCol="0">
            <a:spAutoFit/>
          </a:bodyPr>
          <a:lstStyle/>
          <a:p>
            <a:pPr algn="ctr"/>
            <a:r>
              <a:rPr lang="en-US" altLang="zh-CN"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STL</a:t>
            </a:r>
            <a:endParaRPr lang="zh-CN" altLang="en-US"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 name="文本框 2">
            <a:extLst>
              <a:ext uri="{FF2B5EF4-FFF2-40B4-BE49-F238E27FC236}">
                <a16:creationId xmlns:a16="http://schemas.microsoft.com/office/drawing/2014/main" id="{1D6376AE-D3BB-5009-E078-9F8290E43B04}"/>
              </a:ext>
            </a:extLst>
          </p:cNvPr>
          <p:cNvSpPr txBox="1"/>
          <p:nvPr/>
        </p:nvSpPr>
        <p:spPr>
          <a:xfrm>
            <a:off x="2173704" y="1708485"/>
            <a:ext cx="7844590" cy="369332"/>
          </a:xfrm>
          <a:prstGeom prst="rect">
            <a:avLst/>
          </a:prstGeom>
          <a:noFill/>
        </p:spPr>
        <p:txBody>
          <a:bodyPr wrap="square" rtlCol="0">
            <a:spAutoFit/>
          </a:bodyPr>
          <a:lstStyle/>
          <a:p>
            <a:r>
              <a:rPr lang="zh-CN" altLang="en-US" dirty="0"/>
              <a:t>用人话讲，就是缩短代码长度，用简单的语法就能实现较为复杂的数据结构</a:t>
            </a:r>
            <a:endParaRPr lang="en-US" altLang="zh-CN" dirty="0"/>
          </a:p>
        </p:txBody>
      </p:sp>
      <p:sp>
        <p:nvSpPr>
          <p:cNvPr id="2" name="文本框 1">
            <a:extLst>
              <a:ext uri="{FF2B5EF4-FFF2-40B4-BE49-F238E27FC236}">
                <a16:creationId xmlns:a16="http://schemas.microsoft.com/office/drawing/2014/main" id="{E5417630-E03C-C0A7-61F0-25EA7C8CFB90}"/>
              </a:ext>
            </a:extLst>
          </p:cNvPr>
          <p:cNvSpPr txBox="1"/>
          <p:nvPr/>
        </p:nvSpPr>
        <p:spPr>
          <a:xfrm>
            <a:off x="1371600" y="2238255"/>
            <a:ext cx="1951892" cy="369332"/>
          </a:xfrm>
          <a:prstGeom prst="rect">
            <a:avLst/>
          </a:prstGeom>
          <a:noFill/>
        </p:spPr>
        <p:txBody>
          <a:bodyPr wrap="square" rtlCol="0">
            <a:spAutoFit/>
          </a:bodyPr>
          <a:lstStyle/>
          <a:p>
            <a:r>
              <a:rPr lang="zh-CN" altLang="en-US" dirty="0"/>
              <a:t>优先队列</a:t>
            </a:r>
            <a:r>
              <a:rPr lang="en-US" altLang="zh-CN" dirty="0"/>
              <a:t>STL</a:t>
            </a:r>
            <a:r>
              <a:rPr lang="zh-CN" altLang="en-US" dirty="0"/>
              <a:t>实现：</a:t>
            </a:r>
          </a:p>
        </p:txBody>
      </p:sp>
      <p:pic>
        <p:nvPicPr>
          <p:cNvPr id="5" name="图片 4">
            <a:extLst>
              <a:ext uri="{FF2B5EF4-FFF2-40B4-BE49-F238E27FC236}">
                <a16:creationId xmlns:a16="http://schemas.microsoft.com/office/drawing/2014/main" id="{6BBC593C-35D6-025C-CF24-F2400DF160EC}"/>
              </a:ext>
            </a:extLst>
          </p:cNvPr>
          <p:cNvPicPr>
            <a:picLocks noChangeAspect="1"/>
          </p:cNvPicPr>
          <p:nvPr/>
        </p:nvPicPr>
        <p:blipFill>
          <a:blip r:embed="rId3"/>
          <a:stretch>
            <a:fillRect/>
          </a:stretch>
        </p:blipFill>
        <p:spPr>
          <a:xfrm>
            <a:off x="1577525" y="3429000"/>
            <a:ext cx="2876190" cy="723810"/>
          </a:xfrm>
          <a:prstGeom prst="rect">
            <a:avLst/>
          </a:prstGeom>
        </p:spPr>
      </p:pic>
      <p:pic>
        <p:nvPicPr>
          <p:cNvPr id="7" name="图片 6">
            <a:extLst>
              <a:ext uri="{FF2B5EF4-FFF2-40B4-BE49-F238E27FC236}">
                <a16:creationId xmlns:a16="http://schemas.microsoft.com/office/drawing/2014/main" id="{A14771B2-572E-C679-806B-24D2C7B0680C}"/>
              </a:ext>
            </a:extLst>
          </p:cNvPr>
          <p:cNvPicPr>
            <a:picLocks noChangeAspect="1"/>
          </p:cNvPicPr>
          <p:nvPr/>
        </p:nvPicPr>
        <p:blipFill>
          <a:blip r:embed="rId4"/>
          <a:stretch>
            <a:fillRect/>
          </a:stretch>
        </p:blipFill>
        <p:spPr>
          <a:xfrm>
            <a:off x="7230979" y="2422921"/>
            <a:ext cx="3964630" cy="3841139"/>
          </a:xfrm>
          <a:prstGeom prst="rect">
            <a:avLst/>
          </a:prstGeom>
        </p:spPr>
      </p:pic>
      <p:sp>
        <p:nvSpPr>
          <p:cNvPr id="9" name="文本框 8">
            <a:extLst>
              <a:ext uri="{FF2B5EF4-FFF2-40B4-BE49-F238E27FC236}">
                <a16:creationId xmlns:a16="http://schemas.microsoft.com/office/drawing/2014/main" id="{F2F7A02E-C164-40D5-A098-B546729AD274}"/>
              </a:ext>
            </a:extLst>
          </p:cNvPr>
          <p:cNvSpPr txBox="1"/>
          <p:nvPr/>
        </p:nvSpPr>
        <p:spPr>
          <a:xfrm>
            <a:off x="5120053" y="2238255"/>
            <a:ext cx="1951892" cy="369332"/>
          </a:xfrm>
          <a:prstGeom prst="rect">
            <a:avLst/>
          </a:prstGeom>
          <a:noFill/>
        </p:spPr>
        <p:txBody>
          <a:bodyPr wrap="square" rtlCol="0">
            <a:spAutoFit/>
          </a:bodyPr>
          <a:lstStyle/>
          <a:p>
            <a:r>
              <a:rPr lang="zh-CN" altLang="en-US" dirty="0"/>
              <a:t>手写优先队列：</a:t>
            </a:r>
          </a:p>
        </p:txBody>
      </p:sp>
    </p:spTree>
    <p:extLst>
      <p:ext uri="{BB962C8B-B14F-4D97-AF65-F5344CB8AC3E}">
        <p14:creationId xmlns:p14="http://schemas.microsoft.com/office/powerpoint/2010/main" val="3924663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7">
            <a:extLst>
              <a:ext uri="{FF2B5EF4-FFF2-40B4-BE49-F238E27FC236}">
                <a16:creationId xmlns:a16="http://schemas.microsoft.com/office/drawing/2014/main" id="{8DE6CD62-A5CF-42EF-B6BB-0447C20B7252}"/>
              </a:ext>
            </a:extLst>
          </p:cNvPr>
          <p:cNvSpPr txBox="1"/>
          <p:nvPr/>
        </p:nvSpPr>
        <p:spPr>
          <a:xfrm>
            <a:off x="3879791" y="778606"/>
            <a:ext cx="3782713" cy="584775"/>
          </a:xfrm>
          <a:prstGeom prst="rect">
            <a:avLst/>
          </a:prstGeom>
          <a:noFill/>
        </p:spPr>
        <p:txBody>
          <a:bodyPr wrap="square" rtlCol="0">
            <a:spAutoFit/>
          </a:bodyPr>
          <a:lstStyle/>
          <a:p>
            <a:pPr algn="ctr"/>
            <a:r>
              <a:rPr lang="zh-CN" altLang="en-US"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常用的</a:t>
            </a:r>
            <a:r>
              <a:rPr lang="en-US" altLang="zh-CN"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STL</a:t>
            </a:r>
            <a:r>
              <a:rPr lang="zh-CN" altLang="en-US" sz="32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函数</a:t>
            </a:r>
          </a:p>
        </p:txBody>
      </p:sp>
      <p:sp>
        <p:nvSpPr>
          <p:cNvPr id="4" name="文本框 3">
            <a:extLst>
              <a:ext uri="{FF2B5EF4-FFF2-40B4-BE49-F238E27FC236}">
                <a16:creationId xmlns:a16="http://schemas.microsoft.com/office/drawing/2014/main" id="{8042C11D-4AFB-B8CE-AFD6-F76021C43C2A}"/>
              </a:ext>
            </a:extLst>
          </p:cNvPr>
          <p:cNvSpPr txBox="1"/>
          <p:nvPr/>
        </p:nvSpPr>
        <p:spPr>
          <a:xfrm>
            <a:off x="1299411" y="1423539"/>
            <a:ext cx="7796463" cy="3539430"/>
          </a:xfrm>
          <a:prstGeom prst="rect">
            <a:avLst/>
          </a:prstGeom>
          <a:noFill/>
        </p:spPr>
        <p:txBody>
          <a:bodyPr wrap="square" rtlCol="0">
            <a:spAutoFit/>
          </a:bodyPr>
          <a:lstStyle/>
          <a:p>
            <a:r>
              <a:rPr lang="en-US" altLang="zh-CN" sz="2800" dirty="0"/>
              <a:t>stack() //</a:t>
            </a:r>
            <a:r>
              <a:rPr lang="zh-CN" altLang="en-US" sz="2800" dirty="0"/>
              <a:t>栈</a:t>
            </a:r>
            <a:endParaRPr lang="en-US" altLang="zh-CN" sz="2800" dirty="0"/>
          </a:p>
          <a:p>
            <a:r>
              <a:rPr lang="en-US" altLang="zh-CN" sz="2800" dirty="0"/>
              <a:t>queue //</a:t>
            </a:r>
            <a:r>
              <a:rPr lang="zh-CN" altLang="en-US" sz="2800" dirty="0"/>
              <a:t>队列</a:t>
            </a:r>
            <a:endParaRPr lang="en-US" altLang="zh-CN" sz="2800" dirty="0"/>
          </a:p>
          <a:p>
            <a:r>
              <a:rPr lang="en-US" altLang="zh-CN" sz="2800" dirty="0"/>
              <a:t>sort()   //</a:t>
            </a:r>
            <a:r>
              <a:rPr lang="zh-CN" altLang="en-US" sz="2800" dirty="0"/>
              <a:t>排序</a:t>
            </a:r>
            <a:endParaRPr lang="en-US" altLang="zh-CN" sz="2800" dirty="0"/>
          </a:p>
          <a:p>
            <a:r>
              <a:rPr lang="en-US" altLang="zh-CN" sz="2800" dirty="0"/>
              <a:t>struct sort</a:t>
            </a:r>
            <a:r>
              <a:rPr lang="zh-CN" altLang="en-US" sz="2800" dirty="0"/>
              <a:t>（） </a:t>
            </a:r>
            <a:r>
              <a:rPr lang="en-US" altLang="zh-CN" sz="2800" dirty="0"/>
              <a:t>//</a:t>
            </a:r>
            <a:r>
              <a:rPr lang="zh-CN" altLang="en-US" sz="2800" dirty="0"/>
              <a:t>结构体排序</a:t>
            </a:r>
            <a:endParaRPr lang="en-US" altLang="zh-CN" sz="2800" dirty="0"/>
          </a:p>
          <a:p>
            <a:r>
              <a:rPr lang="en-US" altLang="zh-CN" sz="2800" dirty="0"/>
              <a:t>vector()  //C++</a:t>
            </a:r>
            <a:r>
              <a:rPr lang="zh-CN" altLang="en-US" sz="2800" dirty="0"/>
              <a:t>中的数组</a:t>
            </a:r>
            <a:endParaRPr lang="en-US" altLang="zh-CN" sz="2800" dirty="0"/>
          </a:p>
          <a:p>
            <a:r>
              <a:rPr lang="en-US" altLang="zh-CN" sz="2800" dirty="0"/>
              <a:t>map</a:t>
            </a:r>
            <a:r>
              <a:rPr lang="zh-CN" altLang="en-US" sz="2800" dirty="0"/>
              <a:t>（）</a:t>
            </a:r>
            <a:r>
              <a:rPr lang="en-US" altLang="zh-CN" sz="2800" dirty="0"/>
              <a:t>//</a:t>
            </a:r>
            <a:r>
              <a:rPr lang="zh-CN" altLang="en-US" sz="2800" dirty="0"/>
              <a:t>映射</a:t>
            </a:r>
            <a:endParaRPr lang="en-US" altLang="zh-CN" sz="2800" dirty="0"/>
          </a:p>
          <a:p>
            <a:r>
              <a:rPr lang="en-US" altLang="zh-CN" sz="2800" dirty="0" err="1"/>
              <a:t>priority_queue</a:t>
            </a:r>
            <a:r>
              <a:rPr lang="en-US" altLang="zh-CN" sz="2800" dirty="0"/>
              <a:t>() //</a:t>
            </a:r>
            <a:r>
              <a:rPr lang="zh-CN" altLang="en-US" sz="2800" dirty="0"/>
              <a:t>优先队列</a:t>
            </a:r>
            <a:endParaRPr lang="en-US" altLang="zh-CN" sz="2800" dirty="0"/>
          </a:p>
          <a:p>
            <a:r>
              <a:rPr lang="en-US" altLang="zh-CN" sz="2800" dirty="0"/>
              <a:t>set()//</a:t>
            </a:r>
            <a:r>
              <a:rPr lang="zh-CN" altLang="en-US" sz="2800" dirty="0"/>
              <a:t>升级版优先队列</a:t>
            </a:r>
            <a:endParaRPr lang="en-US" altLang="zh-CN" sz="2800" dirty="0"/>
          </a:p>
        </p:txBody>
      </p:sp>
    </p:spTree>
    <p:extLst>
      <p:ext uri="{BB962C8B-B14F-4D97-AF65-F5344CB8AC3E}">
        <p14:creationId xmlns:p14="http://schemas.microsoft.com/office/powerpoint/2010/main" val="746545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7"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348399" y="3000385"/>
              <a:ext cx="7916285" cy="923330"/>
            </a:xfrm>
            <a:prstGeom prst="rect">
              <a:avLst/>
            </a:prstGeom>
            <a:noFill/>
          </p:spPr>
          <p:txBody>
            <a:bodyPr wrap="square" rtlCol="0">
              <a:spAutoFit/>
            </a:bodyPr>
            <a:lstStyle/>
            <a:p>
              <a:pPr algn="ctr"/>
              <a:r>
                <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常用</a:t>
              </a: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STL</a:t>
              </a:r>
              <a:r>
                <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函数讲解</a:t>
              </a: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02</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392326394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93105" y="980541"/>
            <a:ext cx="5257800" cy="646331"/>
          </a:xfrm>
          <a:prstGeom prst="rect">
            <a:avLst/>
          </a:prstGeom>
          <a:noFill/>
        </p:spPr>
        <p:txBody>
          <a:bodyPr wrap="square" rtlCol="0">
            <a:spAutoFit/>
          </a:bodyPr>
          <a:lstStyle/>
          <a:p>
            <a:r>
              <a:rPr lang="en-US" altLang="zh-CN" sz="3600" dirty="0"/>
              <a:t>stack</a:t>
            </a:r>
            <a:endParaRPr lang="zh-CN" altLang="en-US" sz="3600" dirty="0"/>
          </a:p>
        </p:txBody>
      </p:sp>
      <p:sp>
        <p:nvSpPr>
          <p:cNvPr id="3" name="文本框 2">
            <a:extLst>
              <a:ext uri="{FF2B5EF4-FFF2-40B4-BE49-F238E27FC236}">
                <a16:creationId xmlns:a16="http://schemas.microsoft.com/office/drawing/2014/main" id="{8944A382-5F10-A4E6-9EE0-392C0BC7492A}"/>
              </a:ext>
            </a:extLst>
          </p:cNvPr>
          <p:cNvSpPr txBox="1"/>
          <p:nvPr/>
        </p:nvSpPr>
        <p:spPr>
          <a:xfrm>
            <a:off x="1513712" y="1755984"/>
            <a:ext cx="8301789" cy="461665"/>
          </a:xfrm>
          <a:prstGeom prst="rect">
            <a:avLst/>
          </a:prstGeom>
          <a:noFill/>
        </p:spPr>
        <p:txBody>
          <a:bodyPr wrap="square" rtlCol="0">
            <a:spAutoFit/>
          </a:bodyPr>
          <a:lstStyle/>
          <a:p>
            <a:r>
              <a:rPr lang="zh-CN" altLang="en-US" sz="2400" dirty="0"/>
              <a:t>栈是一种先进后出，后进先出的数据结构</a:t>
            </a:r>
          </a:p>
        </p:txBody>
      </p:sp>
      <p:sp>
        <p:nvSpPr>
          <p:cNvPr id="4" name="文本框 3">
            <a:extLst>
              <a:ext uri="{FF2B5EF4-FFF2-40B4-BE49-F238E27FC236}">
                <a16:creationId xmlns:a16="http://schemas.microsoft.com/office/drawing/2014/main" id="{70BD75AE-3115-B916-93CC-C715C62C6207}"/>
              </a:ext>
            </a:extLst>
          </p:cNvPr>
          <p:cNvSpPr txBox="1"/>
          <p:nvPr/>
        </p:nvSpPr>
        <p:spPr>
          <a:xfrm>
            <a:off x="1576137" y="2538663"/>
            <a:ext cx="6298606" cy="2308324"/>
          </a:xfrm>
          <a:prstGeom prst="rect">
            <a:avLst/>
          </a:prstGeom>
          <a:noFill/>
        </p:spPr>
        <p:txBody>
          <a:bodyPr wrap="square" rtlCol="0">
            <a:spAutoFit/>
          </a:bodyPr>
          <a:lstStyle/>
          <a:p>
            <a:r>
              <a:rPr lang="zh-CN" altLang="en-US" sz="2400" dirty="0"/>
              <a:t>栈常用操作</a:t>
            </a:r>
            <a:endParaRPr lang="en-US" altLang="zh-CN" sz="2400" dirty="0"/>
          </a:p>
          <a:p>
            <a:r>
              <a:rPr lang="en-US" altLang="zh-CN" sz="2400" dirty="0"/>
              <a:t>stack&lt;int&gt;s;//</a:t>
            </a:r>
            <a:r>
              <a:rPr lang="zh-CN" altLang="en-US" sz="2400" dirty="0"/>
              <a:t>初始化</a:t>
            </a:r>
            <a:endParaRPr lang="en-US" altLang="zh-CN" sz="2400" dirty="0"/>
          </a:p>
          <a:p>
            <a:r>
              <a:rPr lang="en-US" altLang="zh-CN" sz="2400" dirty="0" err="1"/>
              <a:t>s.size</a:t>
            </a:r>
            <a:r>
              <a:rPr lang="en-US" altLang="zh-CN" sz="2400" dirty="0"/>
              <a:t>();//</a:t>
            </a:r>
            <a:r>
              <a:rPr lang="zh-CN" altLang="en-US" sz="2400" dirty="0"/>
              <a:t>栈的长度</a:t>
            </a:r>
            <a:endParaRPr lang="en-US" altLang="zh-CN" sz="2400" dirty="0"/>
          </a:p>
          <a:p>
            <a:r>
              <a:rPr lang="en-US" altLang="zh-CN" sz="2400" dirty="0" err="1"/>
              <a:t>s.empty</a:t>
            </a:r>
            <a:r>
              <a:rPr lang="en-US" altLang="zh-CN" sz="2400" dirty="0"/>
              <a:t>();//</a:t>
            </a:r>
            <a:r>
              <a:rPr lang="zh-CN" altLang="en-US" sz="2400" dirty="0"/>
              <a:t>判断栈是否为空，空返回</a:t>
            </a:r>
            <a:r>
              <a:rPr lang="en-US" altLang="zh-CN" sz="2400" dirty="0"/>
              <a:t>1</a:t>
            </a:r>
          </a:p>
          <a:p>
            <a:r>
              <a:rPr lang="en-US" altLang="zh-CN" sz="2400" dirty="0" err="1"/>
              <a:t>s.push</a:t>
            </a:r>
            <a:r>
              <a:rPr lang="en-US" altLang="zh-CN" sz="2400" dirty="0"/>
              <a:t>();//</a:t>
            </a:r>
            <a:r>
              <a:rPr lang="zh-CN" altLang="en-US" sz="2400" dirty="0"/>
              <a:t>入栈</a:t>
            </a:r>
            <a:endParaRPr lang="en-US" altLang="zh-CN" sz="2400" dirty="0"/>
          </a:p>
          <a:p>
            <a:r>
              <a:rPr lang="en-US" altLang="zh-CN" sz="2400" dirty="0" err="1"/>
              <a:t>s.pop</a:t>
            </a:r>
            <a:r>
              <a:rPr lang="en-US" altLang="zh-CN" sz="2400" dirty="0"/>
              <a:t>();//</a:t>
            </a:r>
            <a:r>
              <a:rPr lang="zh-CN" altLang="en-US" sz="2400" dirty="0"/>
              <a:t>出栈</a:t>
            </a:r>
            <a:endParaRPr lang="en-US" altLang="zh-CN" sz="2400" dirty="0"/>
          </a:p>
        </p:txBody>
      </p:sp>
    </p:spTree>
    <p:extLst>
      <p:ext uri="{BB962C8B-B14F-4D97-AF65-F5344CB8AC3E}">
        <p14:creationId xmlns:p14="http://schemas.microsoft.com/office/powerpoint/2010/main" val="236938817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93105" y="980541"/>
            <a:ext cx="5257800" cy="646331"/>
          </a:xfrm>
          <a:prstGeom prst="rect">
            <a:avLst/>
          </a:prstGeom>
          <a:noFill/>
        </p:spPr>
        <p:txBody>
          <a:bodyPr wrap="square" rtlCol="0">
            <a:spAutoFit/>
          </a:bodyPr>
          <a:lstStyle/>
          <a:p>
            <a:r>
              <a:rPr lang="en-US" altLang="zh-CN" sz="3600" dirty="0"/>
              <a:t>queue</a:t>
            </a:r>
            <a:endParaRPr lang="zh-CN" altLang="en-US" sz="3600" dirty="0"/>
          </a:p>
        </p:txBody>
      </p:sp>
      <p:sp>
        <p:nvSpPr>
          <p:cNvPr id="3" name="文本框 2">
            <a:extLst>
              <a:ext uri="{FF2B5EF4-FFF2-40B4-BE49-F238E27FC236}">
                <a16:creationId xmlns:a16="http://schemas.microsoft.com/office/drawing/2014/main" id="{8944A382-5F10-A4E6-9EE0-392C0BC7492A}"/>
              </a:ext>
            </a:extLst>
          </p:cNvPr>
          <p:cNvSpPr txBox="1"/>
          <p:nvPr/>
        </p:nvSpPr>
        <p:spPr>
          <a:xfrm>
            <a:off x="1672389" y="1722226"/>
            <a:ext cx="8301789" cy="461665"/>
          </a:xfrm>
          <a:prstGeom prst="rect">
            <a:avLst/>
          </a:prstGeom>
          <a:noFill/>
        </p:spPr>
        <p:txBody>
          <a:bodyPr wrap="square" rtlCol="0">
            <a:spAutoFit/>
          </a:bodyPr>
          <a:lstStyle/>
          <a:p>
            <a:r>
              <a:rPr lang="zh-CN" altLang="en-US" sz="2400" dirty="0"/>
              <a:t>队列与栈相反，是一种先进先出，后进后出的数据结构</a:t>
            </a:r>
          </a:p>
        </p:txBody>
      </p:sp>
      <p:sp>
        <p:nvSpPr>
          <p:cNvPr id="4" name="文本框 3">
            <a:extLst>
              <a:ext uri="{FF2B5EF4-FFF2-40B4-BE49-F238E27FC236}">
                <a16:creationId xmlns:a16="http://schemas.microsoft.com/office/drawing/2014/main" id="{70BD75AE-3115-B916-93CC-C715C62C6207}"/>
              </a:ext>
            </a:extLst>
          </p:cNvPr>
          <p:cNvSpPr txBox="1"/>
          <p:nvPr/>
        </p:nvSpPr>
        <p:spPr>
          <a:xfrm>
            <a:off x="1576137" y="2538663"/>
            <a:ext cx="9365536" cy="2677656"/>
          </a:xfrm>
          <a:prstGeom prst="rect">
            <a:avLst/>
          </a:prstGeom>
          <a:noFill/>
        </p:spPr>
        <p:txBody>
          <a:bodyPr wrap="square" rtlCol="0">
            <a:spAutoFit/>
          </a:bodyPr>
          <a:lstStyle/>
          <a:p>
            <a:r>
              <a:rPr lang="zh-CN" altLang="en-US" sz="2400"/>
              <a:t>队列常用</a:t>
            </a:r>
            <a:r>
              <a:rPr lang="zh-CN" altLang="en-US" sz="2400" dirty="0"/>
              <a:t>操作</a:t>
            </a:r>
            <a:endParaRPr lang="en-US" altLang="zh-CN" sz="2400" dirty="0"/>
          </a:p>
          <a:p>
            <a:r>
              <a:rPr lang="en-US" altLang="zh-CN" sz="2400" dirty="0"/>
              <a:t>queue&lt;int&gt;q;//</a:t>
            </a:r>
            <a:r>
              <a:rPr lang="zh-CN" altLang="en-US" sz="2400" dirty="0"/>
              <a:t>初始化队列</a:t>
            </a:r>
            <a:endParaRPr lang="en-US" altLang="zh-CN" sz="2400" dirty="0"/>
          </a:p>
          <a:p>
            <a:r>
              <a:rPr lang="en-US" altLang="zh-CN" sz="2400" dirty="0" err="1"/>
              <a:t>q.size</a:t>
            </a:r>
            <a:r>
              <a:rPr lang="en-US" altLang="zh-CN" sz="2400" dirty="0"/>
              <a:t>(); //</a:t>
            </a:r>
            <a:r>
              <a:rPr lang="zh-CN" altLang="en-US" sz="2400" dirty="0"/>
              <a:t>求队列长度</a:t>
            </a:r>
            <a:endParaRPr lang="en-US" altLang="zh-CN" sz="2400" dirty="0"/>
          </a:p>
          <a:p>
            <a:r>
              <a:rPr lang="en-US" altLang="zh-CN" sz="2400" dirty="0" err="1"/>
              <a:t>q.empty</a:t>
            </a:r>
            <a:r>
              <a:rPr lang="en-US" altLang="zh-CN" sz="2400" dirty="0"/>
              <a:t>();//</a:t>
            </a:r>
            <a:r>
              <a:rPr lang="zh-CN" altLang="en-US" sz="2400" dirty="0"/>
              <a:t>判断队列是否为空，为空返回</a:t>
            </a:r>
            <a:r>
              <a:rPr lang="en-US" altLang="zh-CN" sz="2400" dirty="0"/>
              <a:t>1</a:t>
            </a:r>
          </a:p>
          <a:p>
            <a:r>
              <a:rPr lang="en-US" altLang="zh-CN" sz="2400" dirty="0" err="1"/>
              <a:t>q.push</a:t>
            </a:r>
            <a:r>
              <a:rPr lang="en-US" altLang="zh-CN" sz="2400" dirty="0"/>
              <a:t>();//</a:t>
            </a:r>
            <a:r>
              <a:rPr lang="zh-CN" altLang="en-US" sz="2400" dirty="0"/>
              <a:t>入队</a:t>
            </a:r>
            <a:endParaRPr lang="en-US" altLang="zh-CN" sz="2400" dirty="0"/>
          </a:p>
          <a:p>
            <a:r>
              <a:rPr lang="en-US" altLang="zh-CN" sz="2400" dirty="0" err="1"/>
              <a:t>q.front</a:t>
            </a:r>
            <a:r>
              <a:rPr lang="en-US" altLang="zh-CN" sz="2400" dirty="0"/>
              <a:t>();//</a:t>
            </a:r>
            <a:r>
              <a:rPr lang="zh-CN" altLang="en-US" sz="2400" dirty="0"/>
              <a:t>求队头元素</a:t>
            </a:r>
            <a:endParaRPr lang="en-US" altLang="zh-CN" sz="2400" dirty="0"/>
          </a:p>
          <a:p>
            <a:r>
              <a:rPr lang="en-US" altLang="zh-CN" sz="2400" dirty="0" err="1"/>
              <a:t>q.pop</a:t>
            </a:r>
            <a:r>
              <a:rPr lang="en-US" altLang="zh-CN" sz="2400" dirty="0"/>
              <a:t>();//</a:t>
            </a:r>
            <a:r>
              <a:rPr lang="zh-CN" altLang="en-US" sz="2400" dirty="0"/>
              <a:t>出队</a:t>
            </a:r>
            <a:endParaRPr lang="en-US" altLang="zh-CN" sz="2400" dirty="0"/>
          </a:p>
        </p:txBody>
      </p:sp>
    </p:spTree>
    <p:extLst>
      <p:ext uri="{BB962C8B-B14F-4D97-AF65-F5344CB8AC3E}">
        <p14:creationId xmlns:p14="http://schemas.microsoft.com/office/powerpoint/2010/main" val="42879408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664607" y="2324654"/>
            <a:ext cx="5434942" cy="91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输入</a:t>
            </a:r>
            <a:endPar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a:p>
            <a:pPr algn="ctr" defTabSz="1218804" fontAlgn="auto">
              <a:spcBef>
                <a:spcPts val="0"/>
              </a:spcBef>
              <a:spcAft>
                <a:spcPts val="0"/>
              </a:spcAft>
              <a:defRPr/>
            </a:pPr>
            <a:r>
              <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标题</a:t>
            </a:r>
          </a:p>
        </p:txBody>
      </p:sp>
      <p:sp>
        <p:nvSpPr>
          <p:cNvPr id="10" name="矩形 9"/>
          <p:cNvSpPr>
            <a:spLocks noChangeArrowheads="1"/>
          </p:cNvSpPr>
          <p:nvPr/>
        </p:nvSpPr>
        <p:spPr bwMode="auto">
          <a:xfrm>
            <a:off x="7036906" y="4258393"/>
            <a:ext cx="3707295"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a:lnSpc>
                <a:spcPct val="130000"/>
              </a:lnSpc>
              <a:spcBef>
                <a:spcPct val="0"/>
              </a:spcBef>
            </a:pPr>
            <a:r>
              <a:rPr lang="zh-CN" altLang="en-US" sz="1200" dirty="0">
                <a:solidFill>
                  <a:schemeClr val="bg1"/>
                </a:solidFill>
                <a:cs typeface="+mn-ea"/>
                <a:sym typeface="+mn-lt"/>
              </a:rPr>
              <a:t>点击在此录入上述图表的综合描述说明，在此录入上述图表的综合描述说明。在此录入上述图表的综合描述说明，在此录入上述图表的综合描述说明</a:t>
            </a:r>
          </a:p>
        </p:txBody>
      </p:sp>
      <p:sp>
        <p:nvSpPr>
          <p:cNvPr id="18" name="椭圆 17"/>
          <p:cNvSpPr/>
          <p:nvPr/>
        </p:nvSpPr>
        <p:spPr bwMode="auto">
          <a:xfrm>
            <a:off x="1250327" y="2008972"/>
            <a:ext cx="3066932" cy="3059451"/>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3999" dirty="0">
              <a:solidFill>
                <a:srgbClr val="0087CF"/>
              </a:solidFill>
              <a:cs typeface="+mn-ea"/>
              <a:sym typeface="+mn-lt"/>
            </a:endParaRPr>
          </a:p>
        </p:txBody>
      </p:sp>
      <p:sp>
        <p:nvSpPr>
          <p:cNvPr id="2" name="文本框 1">
            <a:extLst>
              <a:ext uri="{FF2B5EF4-FFF2-40B4-BE49-F238E27FC236}">
                <a16:creationId xmlns:a16="http://schemas.microsoft.com/office/drawing/2014/main" id="{6543D1C7-69A3-01E7-5C25-3B9269D019F5}"/>
              </a:ext>
            </a:extLst>
          </p:cNvPr>
          <p:cNvSpPr txBox="1"/>
          <p:nvPr/>
        </p:nvSpPr>
        <p:spPr>
          <a:xfrm>
            <a:off x="4993105" y="980541"/>
            <a:ext cx="5257800" cy="646331"/>
          </a:xfrm>
          <a:prstGeom prst="rect">
            <a:avLst/>
          </a:prstGeom>
          <a:noFill/>
        </p:spPr>
        <p:txBody>
          <a:bodyPr wrap="square" rtlCol="0">
            <a:spAutoFit/>
          </a:bodyPr>
          <a:lstStyle/>
          <a:p>
            <a:r>
              <a:rPr lang="en-US" altLang="zh-CN" sz="3600" dirty="0"/>
              <a:t>sort</a:t>
            </a:r>
            <a:endParaRPr lang="zh-CN" altLang="en-US" sz="3600" dirty="0"/>
          </a:p>
        </p:txBody>
      </p:sp>
      <p:sp>
        <p:nvSpPr>
          <p:cNvPr id="3" name="文本框 2">
            <a:extLst>
              <a:ext uri="{FF2B5EF4-FFF2-40B4-BE49-F238E27FC236}">
                <a16:creationId xmlns:a16="http://schemas.microsoft.com/office/drawing/2014/main" id="{8944A382-5F10-A4E6-9EE0-392C0BC7492A}"/>
              </a:ext>
            </a:extLst>
          </p:cNvPr>
          <p:cNvSpPr txBox="1"/>
          <p:nvPr/>
        </p:nvSpPr>
        <p:spPr>
          <a:xfrm>
            <a:off x="781864" y="1969037"/>
            <a:ext cx="4415778" cy="1569660"/>
          </a:xfrm>
          <a:prstGeom prst="rect">
            <a:avLst/>
          </a:prstGeom>
          <a:noFill/>
        </p:spPr>
        <p:txBody>
          <a:bodyPr wrap="square" rtlCol="0">
            <a:spAutoFit/>
          </a:bodyPr>
          <a:lstStyle/>
          <a:p>
            <a:r>
              <a:rPr lang="en-US" altLang="zh-CN" sz="2400" dirty="0"/>
              <a:t>STL</a:t>
            </a:r>
            <a:r>
              <a:rPr lang="zh-CN" altLang="en-US" sz="2400" dirty="0"/>
              <a:t>中的排序函数，是所有算法当中最常用的，可以把一堆数据按照你的需求进行排序。</a:t>
            </a:r>
          </a:p>
          <a:p>
            <a:endParaRPr lang="zh-CN" altLang="en-US" sz="2400" dirty="0"/>
          </a:p>
        </p:txBody>
      </p:sp>
      <p:pic>
        <p:nvPicPr>
          <p:cNvPr id="8" name="图片 7">
            <a:extLst>
              <a:ext uri="{FF2B5EF4-FFF2-40B4-BE49-F238E27FC236}">
                <a16:creationId xmlns:a16="http://schemas.microsoft.com/office/drawing/2014/main" id="{E73E84A5-5127-4DBB-C07E-E20EA3970321}"/>
              </a:ext>
            </a:extLst>
          </p:cNvPr>
          <p:cNvPicPr>
            <a:picLocks noChangeAspect="1"/>
          </p:cNvPicPr>
          <p:nvPr/>
        </p:nvPicPr>
        <p:blipFill>
          <a:blip r:embed="rId3"/>
          <a:stretch>
            <a:fillRect/>
          </a:stretch>
        </p:blipFill>
        <p:spPr>
          <a:xfrm>
            <a:off x="6096000" y="2008972"/>
            <a:ext cx="4415778" cy="4271211"/>
          </a:xfrm>
          <a:prstGeom prst="rect">
            <a:avLst/>
          </a:prstGeom>
        </p:spPr>
      </p:pic>
    </p:spTree>
    <p:extLst>
      <p:ext uri="{BB962C8B-B14F-4D97-AF65-F5344CB8AC3E}">
        <p14:creationId xmlns:p14="http://schemas.microsoft.com/office/powerpoint/2010/main" val="1009114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180DDAE-8180-43EE-A166-F6A17B7CDD3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跨越年终总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qv1hupm">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1484</Words>
  <Application>Microsoft Office PowerPoint</Application>
  <PresentationFormat>宽屏</PresentationFormat>
  <Paragraphs>191</Paragraphs>
  <Slides>21</Slides>
  <Notes>19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-apple-system</vt:lpstr>
      <vt:lpstr>阿里巴巴普惠体 L</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
  <cp:keywords>www.1ppt.com</cp:keywords>
  <dc:description>www.1ppt.com</dc:description>
  <cp:lastModifiedBy/>
  <cp:revision>1</cp:revision>
  <dcterms:created xsi:type="dcterms:W3CDTF">2019-11-13T05:23:31Z</dcterms:created>
  <dcterms:modified xsi:type="dcterms:W3CDTF">2022-06-27T13:20:51Z</dcterms:modified>
</cp:coreProperties>
</file>