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搜索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😭：说了这么多，那DFS， BFS区分开来的意义是什么啊？"/>
          <p:cNvSpPr txBox="1"/>
          <p:nvPr/>
        </p:nvSpPr>
        <p:spPr>
          <a:xfrm>
            <a:off x="2792441" y="1861041"/>
            <a:ext cx="15899893" cy="9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😭：说了这么多，那DFS， BFS区分开来的意义是什么啊？</a:t>
            </a:r>
          </a:p>
        </p:txBody>
      </p:sp>
      <p:sp>
        <p:nvSpPr>
          <p:cNvPr id="254" name="😊：两者适合的场景不同，比如说在一个迷宫中，我们在起点想要找到通往…"/>
          <p:cNvSpPr txBox="1"/>
          <p:nvPr/>
        </p:nvSpPr>
        <p:spPr>
          <a:xfrm>
            <a:off x="2767509" y="3456402"/>
            <a:ext cx="20695616" cy="795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😊：两者适合的场景不同，比如说在一个迷宫中，我们在起点想要找到通往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出口的最短路，假如我们使用DFS，我们每次搜完一条路，却无法确定他是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不是最短的，因此我们就必须要搜完所有可能的路，这样需要的计算量就太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大了。但是在BFS中，我们是一层一层搜的，也就是说每一层的点到起点的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路程是一样的，假如当前搜到了出口，那么这条路就一定是最短路，我们就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可以直接终止搜素了！而在某些层数特别多的场景中，BFS的开销就太大了，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这时候 DFS+剪枝 会更加优秀。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话不多说，搜索的关键就在于怎么搜"/>
          <p:cNvSpPr txBox="1"/>
          <p:nvPr/>
        </p:nvSpPr>
        <p:spPr>
          <a:xfrm>
            <a:off x="3607157" y="5609114"/>
            <a:ext cx="16671037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话不多说，搜索的关键就在于怎么搜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来看这样一个脑残的问题：…"/>
          <p:cNvSpPr txBox="1"/>
          <p:nvPr/>
        </p:nvSpPr>
        <p:spPr>
          <a:xfrm>
            <a:off x="3263341" y="510563"/>
            <a:ext cx="17857318" cy="446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来看这样一个脑残的问题：</a:t>
            </a:r>
          </a:p>
          <a:p>
            <a:pPr lvl="2" algn="l" defTabSz="2438400">
              <a:spcBef>
                <a:spcPts val="2400"/>
              </a:spcBef>
              <a:defRPr sz="4800"/>
            </a:pPr>
            <a:r>
              <a:t>        给定一个x，每次操作可以将x-1，</a:t>
            </a:r>
          </a:p>
          <a:p>
            <a:pPr lvl="1" algn="l" defTabSz="2438400">
              <a:spcBef>
                <a:spcPts val="2400"/>
              </a:spcBef>
              <a:defRPr sz="4800"/>
            </a:pPr>
            <a:r>
              <a:t>    如果x是偶数，也可将x-2，每次只能选择两种操作中的一种，  </a:t>
            </a:r>
          </a:p>
          <a:p>
            <a:pPr lvl="1" algn="l" defTabSz="2438400">
              <a:spcBef>
                <a:spcPts val="2400"/>
              </a:spcBef>
              <a:defRPr sz="4800"/>
            </a:pPr>
            <a:r>
              <a:t>     问最后x变为1的最少操作次数</a:t>
            </a:r>
          </a:p>
        </p:txBody>
      </p:sp>
      <p:sp>
        <p:nvSpPr>
          <p:cNvPr id="259" name="虽然显得很傻，但是请大家思考用搜索去写这题的代码"/>
          <p:cNvSpPr txBox="1"/>
          <p:nvPr/>
        </p:nvSpPr>
        <p:spPr>
          <a:xfrm>
            <a:off x="3216294" y="5284719"/>
            <a:ext cx="14744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虽然显得很傻，但是请大家思考用搜索去写这题的代码</a:t>
            </a:r>
          </a:p>
        </p:txBody>
      </p:sp>
      <p:pic>
        <p:nvPicPr>
          <p:cNvPr id="26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550" y="4898686"/>
            <a:ext cx="8330766" cy="8438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"/>
      <p:bldP build="whole" bldLvl="1" animBg="1" rev="0" advAuto="0" spid="26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来看这样一个稍微正常点的问题：…"/>
          <p:cNvSpPr txBox="1"/>
          <p:nvPr/>
        </p:nvSpPr>
        <p:spPr>
          <a:xfrm>
            <a:off x="3671609" y="1507864"/>
            <a:ext cx="16061437" cy="4467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来看这样一个稍微正常点的问题：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         给定一个数x，每次操作，可以将x减1，也可以将x加1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假如当前数能整除4，也可以将当前数除以4，每次只能选择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三种操作的一种，问让x变成1的最少操作次数</a:t>
            </a:r>
          </a:p>
        </p:txBody>
      </p:sp>
      <p:sp>
        <p:nvSpPr>
          <p:cNvPr id="263" name="比如x=11，第一次操作让x+1，变成12，第二次操作让x除以4，变成3…"/>
          <p:cNvSpPr txBox="1"/>
          <p:nvPr/>
        </p:nvSpPr>
        <p:spPr>
          <a:xfrm>
            <a:off x="2493251" y="6660690"/>
            <a:ext cx="18916803" cy="213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比如x=11，第一次操作让x+1，变成12，第二次操作让x除以4，变成3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第三次操作让x+1，变成4，第四次操作除以4，变为1，最少需要4步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1"/>
      <p:bldP build="whole" bldLvl="1" animBg="1" rev="0" advAuto="0" spid="26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3260" y="1216180"/>
            <a:ext cx="18503029" cy="11283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😊：上面的东西暂时理解不了也很正常，搜索，递归等的确是一个较为…"/>
          <p:cNvSpPr txBox="1"/>
          <p:nvPr/>
        </p:nvSpPr>
        <p:spPr>
          <a:xfrm>
            <a:off x="2268858" y="1490574"/>
            <a:ext cx="19011901" cy="210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😊：上面的东西暂时理解不了也很正常，搜索，递归等的确是一个较为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抽象的东西，现在认识到了这个东西，以后的某天可能就豁然开朗了。</a:t>
            </a:r>
          </a:p>
        </p:txBody>
      </p:sp>
      <p:sp>
        <p:nvSpPr>
          <p:cNvPr id="268" name="大家思考这样一个问题：…"/>
          <p:cNvSpPr txBox="1"/>
          <p:nvPr/>
        </p:nvSpPr>
        <p:spPr>
          <a:xfrm>
            <a:off x="5203697" y="4811281"/>
            <a:ext cx="13976605" cy="329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大家思考这样一个问题：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从 1 ～ 10 中选择 3 个 不同的数，使得他们的和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能被3和4整除，打印所有的方案（3个数从小到大）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87288" y="1636985"/>
            <a:ext cx="5046148" cy="10442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5245" y="2148052"/>
            <a:ext cx="15450572" cy="7324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2"/>
      <p:bldP build="whole" bldLvl="1" animBg="1" rev="0" advAuto="0" spid="27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搜索原本是在图上进行的，但是我们可以将问题转化成一张图，有四层…"/>
          <p:cNvSpPr txBox="1"/>
          <p:nvPr/>
        </p:nvSpPr>
        <p:spPr>
          <a:xfrm>
            <a:off x="2561082" y="2555030"/>
            <a:ext cx="19261837" cy="4467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搜索原本是在图上进行的，但是我们可以将问题转化成一张图，有四层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第一层只有一个点，也就是起点，第二层 是我们要选的第一个数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第三层是我们要选的第二个数。。。 那么第二层显然有10种选择，我们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只需要dfs遍历每一条路径，每一条路径就是一种选数的方案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9532" y="771106"/>
            <a:ext cx="15786783" cy="11725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算法设计实验的考核题之一：搜索打印1，2，3的全排列"/>
          <p:cNvSpPr txBox="1"/>
          <p:nvPr/>
        </p:nvSpPr>
        <p:spPr>
          <a:xfrm>
            <a:off x="4288392" y="1811175"/>
            <a:ext cx="15195805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算法设计实验的考核题之一：搜索打印1，2，3的全排列</a:t>
            </a:r>
          </a:p>
        </p:txBody>
      </p:sp>
      <p:pic>
        <p:nvPicPr>
          <p:cNvPr id="2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19435" y="3572673"/>
            <a:ext cx="5907435" cy="6969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956" y="2856136"/>
            <a:ext cx="14995496" cy="9026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1"/>
      <p:bldP build="whole" bldLvl="1" animBg="1" rev="0" advAuto="0" spid="27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搜索说白了就是一种状态转移到另一种状态的方法：…"/>
          <p:cNvSpPr txBox="1"/>
          <p:nvPr/>
        </p:nvSpPr>
        <p:spPr>
          <a:xfrm>
            <a:off x="2332436" y="2405154"/>
            <a:ext cx="18859501" cy="2124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  <a:lvl2pPr algn="l" defTabSz="2438400">
              <a:spcBef>
                <a:spcPts val="2400"/>
              </a:spcBef>
              <a:defRPr sz="4800"/>
            </a:lvl2pPr>
          </a:lstStyle>
          <a:p>
            <a:pPr/>
            <a:r>
              <a:t>搜索说白了就是一种状态转移到另一种状态的方法：</a:t>
            </a:r>
          </a:p>
          <a:p>
            <a:pPr lvl="1"/>
            <a:r>
              <a:t>        比如冒险家探险一座城堡，他从入口开始，不断前往不同的房间</a:t>
            </a:r>
          </a:p>
        </p:txBody>
      </p:sp>
      <p:sp>
        <p:nvSpPr>
          <p:cNvPr id="154" name="根据搜索方式的不同，又分为深度优先搜索（DFS），宽度优先搜（BFS）…"/>
          <p:cNvSpPr txBox="1"/>
          <p:nvPr/>
        </p:nvSpPr>
        <p:spPr>
          <a:xfrm>
            <a:off x="2421440" y="6087242"/>
            <a:ext cx="20526500" cy="213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根据搜索方式的不同，又分为深度优先搜索（DFS），宽度优先搜（BFS）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高级的搜索有（本质也是划分在dfs，bfs里）：dance link ，A* 等等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说了这么久，直接来看搜索最经典的应用：迷宫问题吧"/>
          <p:cNvSpPr txBox="1"/>
          <p:nvPr/>
        </p:nvSpPr>
        <p:spPr>
          <a:xfrm>
            <a:off x="2318723" y="1794167"/>
            <a:ext cx="14744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说了这么久，直接来看搜索最经典的应用：迷宫问题吧</a:t>
            </a:r>
          </a:p>
        </p:txBody>
      </p:sp>
      <p:sp>
        <p:nvSpPr>
          <p:cNvPr id="282" name="本题中，给出一个n行m列的矩阵，矩阵中的每一个元素要么为1，要么为0，…"/>
          <p:cNvSpPr txBox="1"/>
          <p:nvPr/>
        </p:nvSpPr>
        <p:spPr>
          <a:xfrm>
            <a:off x="2318723" y="3008217"/>
            <a:ext cx="20611492" cy="331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本题中，给出一个n行m列的矩阵，矩阵中的每一个元素要么为1，要么为0，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1表示障碍，无法到达，起点为(1,1)，终点为(n,m)，每次可以往上下左右四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个方向中的一个走问到达终点的最短路径长度，保证起点为和终点为0</a:t>
            </a:r>
          </a:p>
        </p:txBody>
      </p:sp>
      <p:sp>
        <p:nvSpPr>
          <p:cNvPr id="283" name="5   5…"/>
          <p:cNvSpPr txBox="1"/>
          <p:nvPr/>
        </p:nvSpPr>
        <p:spPr>
          <a:xfrm>
            <a:off x="5734478" y="6250678"/>
            <a:ext cx="7350173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5   5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0   0   0   0   0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0   1   1   0   0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0   0   1   0   1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1   0   1   0   0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0   0   0   0   1</a:t>
            </a:r>
          </a:p>
        </p:txBody>
      </p:sp>
      <p:pic>
        <p:nvPicPr>
          <p:cNvPr id="284" name="线条 形状" descr="线条 形状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1619" y="7844725"/>
            <a:ext cx="3442343" cy="4663467"/>
          </a:xfrm>
          <a:prstGeom prst="rect">
            <a:avLst/>
          </a:prstGeom>
        </p:spPr>
      </p:pic>
      <p:sp>
        <p:nvSpPr>
          <p:cNvPr id="286" name="我们将矩阵中的每个点对应为图中的每个点，…"/>
          <p:cNvSpPr txBox="1"/>
          <p:nvPr/>
        </p:nvSpPr>
        <p:spPr>
          <a:xfrm>
            <a:off x="10920441" y="6917939"/>
            <a:ext cx="12306301" cy="2124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我们将矩阵中的每个点对应为图中的每个点，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尝试用DFS去找到最短路径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4"/>
      <p:bldP build="whole" bldLvl="1" animBg="1" rev="0" advAuto="0" spid="282" grpId="1"/>
      <p:bldP build="whole" bldLvl="1" animBg="1" rev="0" advAuto="0" spid="284" grpId="3"/>
      <p:bldP build="whole" bldLvl="1" animBg="1" rev="0" advAuto="0" spid="28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4880" y="251350"/>
            <a:ext cx="17924616" cy="1283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Dfs只适用于小范围"/>
          <p:cNvSpPr txBox="1"/>
          <p:nvPr/>
        </p:nvSpPr>
        <p:spPr>
          <a:xfrm>
            <a:off x="13638085" y="1013335"/>
            <a:ext cx="5293463" cy="9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Dfs只适用于小范围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6330" y="366780"/>
            <a:ext cx="14528101" cy="12198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搜索的基础：遍历状态"/>
          <p:cNvSpPr txBox="1"/>
          <p:nvPr/>
        </p:nvSpPr>
        <p:spPr>
          <a:xfrm>
            <a:off x="6586882" y="5658979"/>
            <a:ext cx="10462261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252" sz="8400"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搜索的基础：遍历状态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搜索一般分为两种： DFS(深度优先） BFS(宽度优先）"/>
          <p:cNvSpPr txBox="1"/>
          <p:nvPr/>
        </p:nvSpPr>
        <p:spPr>
          <a:xfrm>
            <a:off x="2318723" y="2035568"/>
            <a:ext cx="14589253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搜索一般分为两种： DFS(深度优先） BFS(宽度优先）</a:t>
            </a:r>
          </a:p>
        </p:txBody>
      </p:sp>
      <p:sp>
        <p:nvSpPr>
          <p:cNvPr id="159" name="圆形"/>
          <p:cNvSpPr/>
          <p:nvPr/>
        </p:nvSpPr>
        <p:spPr>
          <a:xfrm>
            <a:off x="5174276" y="4544885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0" name="圆形"/>
          <p:cNvSpPr/>
          <p:nvPr/>
        </p:nvSpPr>
        <p:spPr>
          <a:xfrm>
            <a:off x="1309736" y="103541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1" name="圆形"/>
          <p:cNvSpPr/>
          <p:nvPr/>
        </p:nvSpPr>
        <p:spPr>
          <a:xfrm>
            <a:off x="3927649" y="103541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2" name="圆形"/>
          <p:cNvSpPr/>
          <p:nvPr/>
        </p:nvSpPr>
        <p:spPr>
          <a:xfrm>
            <a:off x="6296238" y="103541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3" name="圆形"/>
          <p:cNvSpPr/>
          <p:nvPr/>
        </p:nvSpPr>
        <p:spPr>
          <a:xfrm>
            <a:off x="8664827" y="103541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4" name="圆形"/>
          <p:cNvSpPr/>
          <p:nvPr/>
        </p:nvSpPr>
        <p:spPr>
          <a:xfrm>
            <a:off x="6844754" y="7162800"/>
            <a:ext cx="1270001" cy="12700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5" name="圆形"/>
          <p:cNvSpPr/>
          <p:nvPr/>
        </p:nvSpPr>
        <p:spPr>
          <a:xfrm>
            <a:off x="3007484" y="7162800"/>
            <a:ext cx="1270001" cy="12700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6" name="线条"/>
          <p:cNvSpPr/>
          <p:nvPr/>
        </p:nvSpPr>
        <p:spPr>
          <a:xfrm flipV="1">
            <a:off x="3927649" y="5580361"/>
            <a:ext cx="1655679" cy="16556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线条"/>
          <p:cNvSpPr/>
          <p:nvPr/>
        </p:nvSpPr>
        <p:spPr>
          <a:xfrm>
            <a:off x="6049251" y="5782180"/>
            <a:ext cx="1249686" cy="16717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线条"/>
          <p:cNvSpPr/>
          <p:nvPr/>
        </p:nvSpPr>
        <p:spPr>
          <a:xfrm flipV="1">
            <a:off x="1910453" y="8307549"/>
            <a:ext cx="1548255" cy="21471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线条"/>
          <p:cNvSpPr/>
          <p:nvPr/>
        </p:nvSpPr>
        <p:spPr>
          <a:xfrm flipV="1">
            <a:off x="6557013" y="8429762"/>
            <a:ext cx="748452" cy="257711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线条"/>
          <p:cNvSpPr/>
          <p:nvPr/>
        </p:nvSpPr>
        <p:spPr>
          <a:xfrm flipH="1" flipV="1">
            <a:off x="4057867" y="8224878"/>
            <a:ext cx="420636" cy="2312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线条"/>
          <p:cNvSpPr/>
          <p:nvPr/>
        </p:nvSpPr>
        <p:spPr>
          <a:xfrm flipH="1" flipV="1">
            <a:off x="7742677" y="8216064"/>
            <a:ext cx="1248611" cy="2330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深度为2"/>
          <p:cNvSpPr txBox="1"/>
          <p:nvPr/>
        </p:nvSpPr>
        <p:spPr>
          <a:xfrm>
            <a:off x="9874714" y="7313626"/>
            <a:ext cx="2296669" cy="9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深度为2</a:t>
            </a:r>
          </a:p>
        </p:txBody>
      </p:sp>
      <p:sp>
        <p:nvSpPr>
          <p:cNvPr id="173" name="深度为1"/>
          <p:cNvSpPr txBox="1"/>
          <p:nvPr/>
        </p:nvSpPr>
        <p:spPr>
          <a:xfrm>
            <a:off x="9150232" y="4454022"/>
            <a:ext cx="2296669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深度为1</a:t>
            </a:r>
          </a:p>
        </p:txBody>
      </p:sp>
      <p:sp>
        <p:nvSpPr>
          <p:cNvPr id="174" name="深度为3"/>
          <p:cNvSpPr txBox="1"/>
          <p:nvPr/>
        </p:nvSpPr>
        <p:spPr>
          <a:xfrm>
            <a:off x="11043666" y="10504988"/>
            <a:ext cx="2296669" cy="9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深度为3</a:t>
            </a:r>
          </a:p>
        </p:txBody>
      </p:sp>
      <p:sp>
        <p:nvSpPr>
          <p:cNvPr id="175" name="DFS顾名思义，就是每次都往深度更深的地方走,直到走到底，比如1-&gt;2-&gt;4"/>
          <p:cNvSpPr txBox="1"/>
          <p:nvPr/>
        </p:nvSpPr>
        <p:spPr>
          <a:xfrm>
            <a:off x="14555296" y="3288084"/>
            <a:ext cx="7301799" cy="270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DFS顾名思义，就是每次都往深度更深的地方走,直到走到底，比如1-&gt;2-&gt;4</a:t>
            </a:r>
          </a:p>
        </p:txBody>
      </p:sp>
      <p:sp>
        <p:nvSpPr>
          <p:cNvPr id="176" name="BFS，就是每次先将深度为1的搜完，再搜深度为2的，那么再这张图中，会先搜索1，再搜索2和3，最后才会去深度为3的点"/>
          <p:cNvSpPr txBox="1"/>
          <p:nvPr/>
        </p:nvSpPr>
        <p:spPr>
          <a:xfrm>
            <a:off x="14736987" y="7163441"/>
            <a:ext cx="8031290" cy="443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BFS，就是每次先将深度为1的搜完，再搜深度为2的，那么再这张图中，会先搜索1，再搜索2和3，最后才会去深度为3的点</a:t>
            </a:r>
          </a:p>
        </p:txBody>
      </p:sp>
      <p:sp>
        <p:nvSpPr>
          <p:cNvPr id="177" name="入口"/>
          <p:cNvSpPr txBox="1"/>
          <p:nvPr/>
        </p:nvSpPr>
        <p:spPr>
          <a:xfrm>
            <a:off x="3601434" y="3811398"/>
            <a:ext cx="1333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入口</a:t>
            </a:r>
          </a:p>
        </p:txBody>
      </p:sp>
      <p:sp>
        <p:nvSpPr>
          <p:cNvPr id="178" name="1"/>
          <p:cNvSpPr txBox="1"/>
          <p:nvPr/>
        </p:nvSpPr>
        <p:spPr>
          <a:xfrm>
            <a:off x="5575342" y="4709985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" name="2"/>
          <p:cNvSpPr txBox="1"/>
          <p:nvPr/>
        </p:nvSpPr>
        <p:spPr>
          <a:xfrm>
            <a:off x="3408550" y="7327899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0" name="3"/>
          <p:cNvSpPr txBox="1"/>
          <p:nvPr/>
        </p:nvSpPr>
        <p:spPr>
          <a:xfrm>
            <a:off x="7245820" y="7327899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1" name="4"/>
          <p:cNvSpPr txBox="1"/>
          <p:nvPr/>
        </p:nvSpPr>
        <p:spPr>
          <a:xfrm>
            <a:off x="1710802" y="1049452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2" name="6"/>
          <p:cNvSpPr txBox="1"/>
          <p:nvPr/>
        </p:nvSpPr>
        <p:spPr>
          <a:xfrm>
            <a:off x="6697305" y="105192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3" name="5"/>
          <p:cNvSpPr txBox="1"/>
          <p:nvPr/>
        </p:nvSpPr>
        <p:spPr>
          <a:xfrm>
            <a:off x="4328716" y="105192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4" name="7"/>
          <p:cNvSpPr txBox="1"/>
          <p:nvPr/>
        </p:nvSpPr>
        <p:spPr>
          <a:xfrm>
            <a:off x="9071018" y="105192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7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比如说你正在某游戏中探索地图，你的面前有三扇门，你进去第一扇门，…"/>
          <p:cNvSpPr txBox="1"/>
          <p:nvPr/>
        </p:nvSpPr>
        <p:spPr>
          <a:xfrm>
            <a:off x="1894871" y="3951250"/>
            <a:ext cx="20840701" cy="446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        比如说你正在某游戏中探索地图，你的面前有三扇门，你进去第一扇门，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发现里面又有三扇门，如果是DFS(深度优先)，你会往里继续走直到没法走，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但如果是BFS(宽度优先), 你会先走出来，探索你最开始看到的第二扇门，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再出来探索第三扇门，之后才去探索第一扇门里的那三扇门。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圆形"/>
          <p:cNvSpPr/>
          <p:nvPr/>
        </p:nvSpPr>
        <p:spPr>
          <a:xfrm>
            <a:off x="1915128" y="1061969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9" name="圆形"/>
          <p:cNvSpPr/>
          <p:nvPr/>
        </p:nvSpPr>
        <p:spPr>
          <a:xfrm>
            <a:off x="1915128" y="3669754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0" name="圆形"/>
          <p:cNvSpPr/>
          <p:nvPr/>
        </p:nvSpPr>
        <p:spPr>
          <a:xfrm>
            <a:off x="1915128" y="6277539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1" name="圆形"/>
          <p:cNvSpPr/>
          <p:nvPr/>
        </p:nvSpPr>
        <p:spPr>
          <a:xfrm>
            <a:off x="1915128" y="8987022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2" name="线条"/>
          <p:cNvSpPr/>
          <p:nvPr/>
        </p:nvSpPr>
        <p:spPr>
          <a:xfrm flipH="1">
            <a:off x="2550128" y="2277614"/>
            <a:ext cx="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线条"/>
          <p:cNvSpPr/>
          <p:nvPr/>
        </p:nvSpPr>
        <p:spPr>
          <a:xfrm flipH="1">
            <a:off x="2550128" y="4922798"/>
            <a:ext cx="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线条"/>
          <p:cNvSpPr/>
          <p:nvPr/>
        </p:nvSpPr>
        <p:spPr>
          <a:xfrm flipH="1">
            <a:off x="2550128" y="7632281"/>
            <a:ext cx="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1"/>
          <p:cNvSpPr txBox="1"/>
          <p:nvPr/>
        </p:nvSpPr>
        <p:spPr>
          <a:xfrm>
            <a:off x="2316194" y="1281609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" name="4"/>
          <p:cNvSpPr txBox="1"/>
          <p:nvPr/>
        </p:nvSpPr>
        <p:spPr>
          <a:xfrm>
            <a:off x="2316194" y="9152122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7" name="2"/>
          <p:cNvSpPr txBox="1"/>
          <p:nvPr/>
        </p:nvSpPr>
        <p:spPr>
          <a:xfrm>
            <a:off x="2316194" y="3898256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8" name="3"/>
          <p:cNvSpPr txBox="1"/>
          <p:nvPr/>
        </p:nvSpPr>
        <p:spPr>
          <a:xfrm>
            <a:off x="2316194" y="6388099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19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338" y="7519656"/>
            <a:ext cx="8696744" cy="5271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3865" y="621209"/>
            <a:ext cx="12372984" cy="6496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20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圆形"/>
          <p:cNvSpPr/>
          <p:nvPr/>
        </p:nvSpPr>
        <p:spPr>
          <a:xfrm>
            <a:off x="4894876" y="2411285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3" name="圆形"/>
          <p:cNvSpPr/>
          <p:nvPr/>
        </p:nvSpPr>
        <p:spPr>
          <a:xfrm>
            <a:off x="1030336" y="82205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4" name="圆形"/>
          <p:cNvSpPr/>
          <p:nvPr/>
        </p:nvSpPr>
        <p:spPr>
          <a:xfrm>
            <a:off x="3648249" y="82205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5" name="圆形"/>
          <p:cNvSpPr/>
          <p:nvPr/>
        </p:nvSpPr>
        <p:spPr>
          <a:xfrm>
            <a:off x="6016838" y="82205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6" name="圆形"/>
          <p:cNvSpPr/>
          <p:nvPr/>
        </p:nvSpPr>
        <p:spPr>
          <a:xfrm>
            <a:off x="8385427" y="82205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7" name="圆形"/>
          <p:cNvSpPr/>
          <p:nvPr/>
        </p:nvSpPr>
        <p:spPr>
          <a:xfrm>
            <a:off x="6565354" y="5029200"/>
            <a:ext cx="1270001" cy="12700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8" name="圆形"/>
          <p:cNvSpPr/>
          <p:nvPr/>
        </p:nvSpPr>
        <p:spPr>
          <a:xfrm>
            <a:off x="2728084" y="5029200"/>
            <a:ext cx="1270001" cy="12700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9" name="线条"/>
          <p:cNvSpPr/>
          <p:nvPr/>
        </p:nvSpPr>
        <p:spPr>
          <a:xfrm flipV="1">
            <a:off x="3648249" y="3446761"/>
            <a:ext cx="1655679" cy="16556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线条"/>
          <p:cNvSpPr/>
          <p:nvPr/>
        </p:nvSpPr>
        <p:spPr>
          <a:xfrm>
            <a:off x="5769851" y="3648580"/>
            <a:ext cx="1249686" cy="16717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线条"/>
          <p:cNvSpPr/>
          <p:nvPr/>
        </p:nvSpPr>
        <p:spPr>
          <a:xfrm flipV="1">
            <a:off x="1631053" y="6173949"/>
            <a:ext cx="1548255" cy="21471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线条"/>
          <p:cNvSpPr/>
          <p:nvPr/>
        </p:nvSpPr>
        <p:spPr>
          <a:xfrm flipV="1">
            <a:off x="6277613" y="6296162"/>
            <a:ext cx="748452" cy="257711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线条"/>
          <p:cNvSpPr/>
          <p:nvPr/>
        </p:nvSpPr>
        <p:spPr>
          <a:xfrm flipH="1" flipV="1">
            <a:off x="3778467" y="6091278"/>
            <a:ext cx="420636" cy="2312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线条"/>
          <p:cNvSpPr/>
          <p:nvPr/>
        </p:nvSpPr>
        <p:spPr>
          <a:xfrm flipH="1" flipV="1">
            <a:off x="7463277" y="6082464"/>
            <a:ext cx="1248611" cy="2330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入口"/>
          <p:cNvSpPr txBox="1"/>
          <p:nvPr/>
        </p:nvSpPr>
        <p:spPr>
          <a:xfrm>
            <a:off x="3322034" y="1677798"/>
            <a:ext cx="1333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入口</a:t>
            </a:r>
          </a:p>
        </p:txBody>
      </p:sp>
      <p:sp>
        <p:nvSpPr>
          <p:cNvPr id="216" name="1"/>
          <p:cNvSpPr txBox="1"/>
          <p:nvPr/>
        </p:nvSpPr>
        <p:spPr>
          <a:xfrm>
            <a:off x="5295942" y="2576385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7" name="2"/>
          <p:cNvSpPr txBox="1"/>
          <p:nvPr/>
        </p:nvSpPr>
        <p:spPr>
          <a:xfrm>
            <a:off x="3129150" y="5194299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8" name="3"/>
          <p:cNvSpPr txBox="1"/>
          <p:nvPr/>
        </p:nvSpPr>
        <p:spPr>
          <a:xfrm>
            <a:off x="6966420" y="5194299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9" name="4"/>
          <p:cNvSpPr txBox="1"/>
          <p:nvPr/>
        </p:nvSpPr>
        <p:spPr>
          <a:xfrm>
            <a:off x="1431402" y="836092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0" name="6"/>
          <p:cNvSpPr txBox="1"/>
          <p:nvPr/>
        </p:nvSpPr>
        <p:spPr>
          <a:xfrm>
            <a:off x="6417905" y="83856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1" name="5"/>
          <p:cNvSpPr txBox="1"/>
          <p:nvPr/>
        </p:nvSpPr>
        <p:spPr>
          <a:xfrm>
            <a:off x="4049316" y="83856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2" name="7"/>
          <p:cNvSpPr txBox="1"/>
          <p:nvPr/>
        </p:nvSpPr>
        <p:spPr>
          <a:xfrm>
            <a:off x="8791618" y="83856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2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2035" y="1199117"/>
            <a:ext cx="14553948" cy="657063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大家推算一下dfs里输出“搜完了x号点”的顺序"/>
          <p:cNvSpPr txBox="1"/>
          <p:nvPr/>
        </p:nvSpPr>
        <p:spPr>
          <a:xfrm>
            <a:off x="10422980" y="7620451"/>
            <a:ext cx="12083188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大家推算一下dfs里输出“搜完了x号点”的顺序</a:t>
            </a:r>
          </a:p>
        </p:txBody>
      </p:sp>
      <p:pic>
        <p:nvPicPr>
          <p:cNvPr id="22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23670" y="4652987"/>
            <a:ext cx="8969099" cy="7635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3"/>
      <p:bldP build="whole" bldLvl="1" animBg="1" rev="0" advAuto="0" spid="223" grpId="1"/>
      <p:bldP build="whole" bldLvl="1" animBg="1" rev="0" advAuto="0" spid="22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由于BFS是一层一层的搜，那么搜完这个点后，我们还需要搜和他同一…"/>
          <p:cNvSpPr txBox="1"/>
          <p:nvPr/>
        </p:nvSpPr>
        <p:spPr>
          <a:xfrm>
            <a:off x="2019533" y="3809579"/>
            <a:ext cx="20231101" cy="4451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由于BFS是一层一层的搜，那么搜完这个点后，我们还需要搜和他同一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层的其他点，但是我们需要他的信息来找他的儿子，所以要将其放入队列中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记录下来，再继续去搜同一层的点，这一层搜完了，就去遍历队列中的点，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搜索他们的儿子 （他们的儿子就是下一层的点）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圆形"/>
          <p:cNvSpPr/>
          <p:nvPr/>
        </p:nvSpPr>
        <p:spPr>
          <a:xfrm>
            <a:off x="4894876" y="2411285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0" name="圆形"/>
          <p:cNvSpPr/>
          <p:nvPr/>
        </p:nvSpPr>
        <p:spPr>
          <a:xfrm>
            <a:off x="1030336" y="82205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1" name="圆形"/>
          <p:cNvSpPr/>
          <p:nvPr/>
        </p:nvSpPr>
        <p:spPr>
          <a:xfrm>
            <a:off x="3648249" y="82205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2" name="圆形"/>
          <p:cNvSpPr/>
          <p:nvPr/>
        </p:nvSpPr>
        <p:spPr>
          <a:xfrm>
            <a:off x="6016838" y="82205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3" name="圆形"/>
          <p:cNvSpPr/>
          <p:nvPr/>
        </p:nvSpPr>
        <p:spPr>
          <a:xfrm>
            <a:off x="8385427" y="82205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4" name="圆形"/>
          <p:cNvSpPr/>
          <p:nvPr/>
        </p:nvSpPr>
        <p:spPr>
          <a:xfrm>
            <a:off x="6565354" y="5029200"/>
            <a:ext cx="1270001" cy="12700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5" name="圆形"/>
          <p:cNvSpPr/>
          <p:nvPr/>
        </p:nvSpPr>
        <p:spPr>
          <a:xfrm>
            <a:off x="2728084" y="5029200"/>
            <a:ext cx="1270001" cy="12700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6" name="线条"/>
          <p:cNvSpPr/>
          <p:nvPr/>
        </p:nvSpPr>
        <p:spPr>
          <a:xfrm flipV="1">
            <a:off x="3648249" y="3446761"/>
            <a:ext cx="1655679" cy="16556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线条"/>
          <p:cNvSpPr/>
          <p:nvPr/>
        </p:nvSpPr>
        <p:spPr>
          <a:xfrm>
            <a:off x="5769851" y="3648580"/>
            <a:ext cx="1249686" cy="16717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线条"/>
          <p:cNvSpPr/>
          <p:nvPr/>
        </p:nvSpPr>
        <p:spPr>
          <a:xfrm flipV="1">
            <a:off x="1631053" y="6173949"/>
            <a:ext cx="1548255" cy="21471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线条"/>
          <p:cNvSpPr/>
          <p:nvPr/>
        </p:nvSpPr>
        <p:spPr>
          <a:xfrm flipV="1">
            <a:off x="6277613" y="6296162"/>
            <a:ext cx="748452" cy="257711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0" name="线条"/>
          <p:cNvSpPr/>
          <p:nvPr/>
        </p:nvSpPr>
        <p:spPr>
          <a:xfrm flipH="1" flipV="1">
            <a:off x="3778467" y="6091278"/>
            <a:ext cx="420636" cy="2312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线条"/>
          <p:cNvSpPr/>
          <p:nvPr/>
        </p:nvSpPr>
        <p:spPr>
          <a:xfrm flipH="1" flipV="1">
            <a:off x="7463277" y="6082464"/>
            <a:ext cx="1248611" cy="2330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入口"/>
          <p:cNvSpPr txBox="1"/>
          <p:nvPr/>
        </p:nvSpPr>
        <p:spPr>
          <a:xfrm>
            <a:off x="3322034" y="1677798"/>
            <a:ext cx="1333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入口</a:t>
            </a:r>
          </a:p>
        </p:txBody>
      </p:sp>
      <p:sp>
        <p:nvSpPr>
          <p:cNvPr id="243" name="1"/>
          <p:cNvSpPr txBox="1"/>
          <p:nvPr/>
        </p:nvSpPr>
        <p:spPr>
          <a:xfrm>
            <a:off x="5295942" y="2576385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" name="2"/>
          <p:cNvSpPr txBox="1"/>
          <p:nvPr/>
        </p:nvSpPr>
        <p:spPr>
          <a:xfrm>
            <a:off x="3129150" y="5194299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5" name="3"/>
          <p:cNvSpPr txBox="1"/>
          <p:nvPr/>
        </p:nvSpPr>
        <p:spPr>
          <a:xfrm>
            <a:off x="6966420" y="5194299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6" name="4"/>
          <p:cNvSpPr txBox="1"/>
          <p:nvPr/>
        </p:nvSpPr>
        <p:spPr>
          <a:xfrm>
            <a:off x="1431402" y="836092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7" name="6"/>
          <p:cNvSpPr txBox="1"/>
          <p:nvPr/>
        </p:nvSpPr>
        <p:spPr>
          <a:xfrm>
            <a:off x="6417905" y="83856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48" name="5"/>
          <p:cNvSpPr txBox="1"/>
          <p:nvPr/>
        </p:nvSpPr>
        <p:spPr>
          <a:xfrm>
            <a:off x="4049316" y="83856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9" name="7"/>
          <p:cNvSpPr txBox="1"/>
          <p:nvPr/>
        </p:nvSpPr>
        <p:spPr>
          <a:xfrm>
            <a:off x="8787239" y="8385661"/>
            <a:ext cx="4678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25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428" y="2010963"/>
            <a:ext cx="13817531" cy="9150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99948" y="3127545"/>
            <a:ext cx="4941453" cy="641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2"/>
      <p:bldP build="whole" bldLvl="1" animBg="1" rev="0" advAuto="0" spid="25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