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422" r:id="rId3"/>
    <p:sldId id="560" r:id="rId4"/>
    <p:sldId id="554" r:id="rId5"/>
    <p:sldId id="557" r:id="rId6"/>
    <p:sldId id="535" r:id="rId7"/>
    <p:sldId id="559" r:id="rId8"/>
    <p:sldId id="556" r:id="rId9"/>
    <p:sldId id="558" r:id="rId10"/>
    <p:sldId id="555" r:id="rId11"/>
    <p:sldId id="534" r:id="rId12"/>
    <p:sldId id="552" r:id="rId13"/>
    <p:sldId id="541" r:id="rId14"/>
    <p:sldId id="545" r:id="rId15"/>
    <p:sldId id="538" r:id="rId16"/>
    <p:sldId id="533" r:id="rId17"/>
    <p:sldId id="553" r:id="rId18"/>
    <p:sldId id="430" r:id="rId1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AD2"/>
    <a:srgbClr val="3E19A7"/>
    <a:srgbClr val="FF99FF"/>
    <a:srgbClr val="FF9900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015" autoAdjust="0"/>
  </p:normalViewPr>
  <p:slideViewPr>
    <p:cSldViewPr snapToObjects="1">
      <p:cViewPr varScale="1">
        <p:scale>
          <a:sx n="70" d="100"/>
          <a:sy n="70" d="100"/>
        </p:scale>
        <p:origin x="936" y="58"/>
      </p:cViewPr>
      <p:guideLst>
        <p:guide orient="horz" pos="2156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DEB00FB7-8EC4-4130-9116-883AC193307D}" type="slidenum">
              <a:rPr lang="ko-KR" altLang="en-US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1937C-631A-46F1-BE12-F220BE48541F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E48F7-B2B9-454B-A0A3-D2F0CBFFEB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E48F7-B2B9-454B-A0A3-D2F0CBFFEB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1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①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只在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FD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右部出现的属性，不属于候选码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②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只在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FD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左部出现的属性，一定存在于某候选码当中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③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外部属性一定存在于任何候选码当中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④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其他属性逐个与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2,3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的属性组合，求属性闭包，直至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的闭包等于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U,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若等于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U,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为候选码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E48F7-B2B9-454B-A0A3-D2F0CBFFEB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/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/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/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A43F59F9-53E2-4787-9B2F-6BC8745F5CA0}" type="slidenum">
              <a:rPr lang="ko-KR" altLang="en-US"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/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t>‹#›</a:t>
            </a:fld>
            <a:endParaRPr lang="en-US" altLang="ko-KR"/>
          </a:p>
        </p:txBody>
      </p:sp>
      <p:grpSp>
        <p:nvGrpSpPr>
          <p:cNvPr id="12607" name="Group 319"/>
          <p:cNvGrpSpPr/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dirty="0" err="1">
                <a:latin typeface="黑体" panose="02010609060101010101" pitchFamily="49" charset="-122"/>
                <a:ea typeface="黑体" panose="02010609060101010101" pitchFamily="49" charset="-122"/>
              </a:rPr>
              <a:t>复习课</a:t>
            </a:r>
            <a:endParaRPr lang="ko-KR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规范化理论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16024" y="1196752"/>
            <a:ext cx="8568952" cy="63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设有关系模式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R(U, F)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U={A, B, C, D, E, I}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F={A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D, AB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E, BI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E, CD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I, 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C}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。判断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是否成立</a:t>
            </a:r>
            <a:endParaRPr kumimoji="1"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0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例题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70107"/>
            <a:ext cx="8548910" cy="1290986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假设关系模式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R(A,B,C,D,E)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FD={A-&gt;D,D-&gt;E,B-&gt;D} 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被分解为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,R2(B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），判定该分解是否无损？</a:t>
            </a:r>
          </a:p>
          <a:p>
            <a:endParaRPr lang="zh-CN" altLang="en-US" sz="2000" b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90A6AA-F94D-4C7C-AB95-1758FAB1EA00}"/>
                  </a:ext>
                </a:extLst>
              </p:cNvPr>
              <p:cNvSpPr txBox="1"/>
              <p:nvPr/>
            </p:nvSpPr>
            <p:spPr>
              <a:xfrm>
                <a:off x="171922" y="2661093"/>
                <a:ext cx="8562726" cy="4175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 eaLnBrk="1" hangingPunct="1">
                  <a:lnSpc>
                    <a:spcPts val="3500"/>
                  </a:lnSpc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</a:pP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解题方法：</a:t>
                </a:r>
                <a:endPara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00100" lvl="1" indent="-342900" algn="l" eaLnBrk="1" hangingPunct="1">
                  <a:lnSpc>
                    <a:spcPts val="3500"/>
                  </a:lnSpc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1.构造k行n列的表格，每列对应一个属性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(1≤j≤n),每行对应一个模式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(1≤i≤k)。若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中，则在i行j列处填上符号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𝒋</m:t>
                        </m:r>
                      </m:sub>
                    </m:sSub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，否则填上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。   </a:t>
                </a:r>
                <a:endPara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00100" lvl="1" indent="-342900" algn="l" eaLnBrk="1" hangingPunct="1">
                  <a:lnSpc>
                    <a:spcPts val="3500"/>
                  </a:lnSpc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 对于F中一个FD X→Y，如果表格中有两行在X值上相等，在Y值上不相等，那么把这两行在Y之上的改成相等的值。直到表格不能修改为止。    </a:t>
                </a:r>
                <a:endPara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00100" lvl="1" indent="-342900" algn="l" eaLnBrk="1" hangingPunct="1">
                  <a:lnSpc>
                    <a:spcPts val="3500"/>
                  </a:lnSpc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3.最后一张表格有一行是全a，称ρ相对于F是无损分解。</a:t>
                </a:r>
              </a:p>
              <a:p>
                <a:pPr algn="l"/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90A6AA-F94D-4C7C-AB95-1758FAB1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2661093"/>
                <a:ext cx="8562726" cy="4175502"/>
              </a:xfrm>
              <a:prstGeom prst="rect">
                <a:avLst/>
              </a:prstGeom>
              <a:blipFill>
                <a:blip r:embed="rId2"/>
                <a:stretch>
                  <a:fillRect l="-569" r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1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例题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562726" cy="520404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假设有</a:t>
            </a:r>
            <a:r>
              <a:rPr lang="en-US" altLang="zh-CN" sz="2000" dirty="0">
                <a:ea typeface="宋体" panose="02010600030101010101" pitchFamily="2" charset="-122"/>
              </a:rPr>
              <a:t>R(A,B,C,D)</a:t>
            </a:r>
            <a:r>
              <a:rPr lang="zh-CN" altLang="en-US" sz="2000" dirty="0">
                <a:ea typeface="宋体" panose="02010600030101010101" pitchFamily="2" charset="-122"/>
              </a:rPr>
              <a:t>及</a:t>
            </a:r>
            <a:r>
              <a:rPr lang="en-US" altLang="zh-CN" sz="2000" dirty="0">
                <a:ea typeface="宋体" panose="02010600030101010101" pitchFamily="2" charset="-122"/>
              </a:rPr>
              <a:t>FD{AB-&gt;C,C-&gt;D,D-&gt;A},</a:t>
            </a:r>
            <a:r>
              <a:rPr lang="zh-CN" altLang="en-US" sz="2000" dirty="0">
                <a:ea typeface="宋体" panose="02010600030101010101" pitchFamily="2" charset="-122"/>
              </a:rPr>
              <a:t>指出该关系模式最高属于第几范式？若关系不属于</a:t>
            </a:r>
            <a:r>
              <a:rPr lang="en-US" altLang="zh-CN" sz="2000" dirty="0">
                <a:ea typeface="宋体" panose="02010600030101010101" pitchFamily="2" charset="-122"/>
              </a:rPr>
              <a:t>BCNF</a:t>
            </a:r>
            <a:r>
              <a:rPr lang="zh-CN" altLang="en-US" sz="2000" dirty="0">
                <a:ea typeface="宋体" panose="02010600030101010101" pitchFamily="2" charset="-122"/>
              </a:rPr>
              <a:t>，则将其分解为一系列属于</a:t>
            </a:r>
            <a:r>
              <a:rPr lang="en-US" altLang="zh-CN" sz="2000" dirty="0">
                <a:ea typeface="宋体" panose="02010600030101010101" pitchFamily="2" charset="-122"/>
              </a:rPr>
              <a:t>BCNF</a:t>
            </a:r>
            <a:r>
              <a:rPr lang="zh-CN" altLang="en-US" sz="2000" dirty="0">
                <a:ea typeface="宋体" panose="02010600030101010101" pitchFamily="2" charset="-122"/>
              </a:rPr>
              <a:t>的关系集合。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4">
              <a:lnSpc>
                <a:spcPts val="3500"/>
              </a:lnSpc>
              <a:buFont typeface="+mj-lt"/>
              <a:buChar char="•"/>
            </a:pPr>
            <a:endParaRPr lang="zh-CN" altLang="en-US" sz="1200" dirty="0"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A9E29B-3187-4E94-9951-9C07FD985C1D}"/>
              </a:ext>
            </a:extLst>
          </p:cNvPr>
          <p:cNvSpPr txBox="1"/>
          <p:nvPr/>
        </p:nvSpPr>
        <p:spPr>
          <a:xfrm>
            <a:off x="185738" y="2780928"/>
            <a:ext cx="8562726" cy="2996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解题方法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:</a:t>
            </a: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①找出候选码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②若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存在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BCNF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违例，假设为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X-&gt;Y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。使用属性闭包算法计算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X+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，选择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R1=X+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作为关系模式，使用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包含属性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和不在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X+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中的属性。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③使用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FD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的投影算法计算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FD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集，分别记为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④使用本算法递归地分解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。返回分解得到的结果集合。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0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例题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562726" cy="520404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假设有</a:t>
            </a:r>
            <a:r>
              <a:rPr lang="en-US" altLang="zh-CN" sz="2000" dirty="0">
                <a:ea typeface="宋体" panose="02010600030101010101" pitchFamily="2" charset="-122"/>
              </a:rPr>
              <a:t>R(A,B,C,D)</a:t>
            </a:r>
            <a:r>
              <a:rPr lang="zh-CN" altLang="en-US" sz="2000" dirty="0">
                <a:ea typeface="宋体" panose="02010600030101010101" pitchFamily="2" charset="-122"/>
              </a:rPr>
              <a:t>及</a:t>
            </a:r>
            <a:r>
              <a:rPr lang="en-US" altLang="zh-CN" sz="2000" dirty="0">
                <a:ea typeface="宋体" panose="02010600030101010101" pitchFamily="2" charset="-122"/>
              </a:rPr>
              <a:t>FD{AB-&gt;C,C-&gt;D,D-&gt;A},</a:t>
            </a:r>
            <a:r>
              <a:rPr lang="zh-CN" altLang="en-US" sz="2000" dirty="0">
                <a:ea typeface="宋体" panose="02010600030101010101" pitchFamily="2" charset="-122"/>
              </a:rPr>
              <a:t>指出该关系模式最高属于第几范式？若关系不属于</a:t>
            </a:r>
            <a:r>
              <a:rPr lang="en-US" altLang="zh-CN" sz="2000" dirty="0">
                <a:ea typeface="宋体" panose="02010600030101010101" pitchFamily="2" charset="-122"/>
              </a:rPr>
              <a:t>BCNF</a:t>
            </a:r>
            <a:r>
              <a:rPr lang="zh-CN" altLang="en-US" sz="2000" dirty="0">
                <a:ea typeface="宋体" panose="02010600030101010101" pitchFamily="2" charset="-122"/>
              </a:rPr>
              <a:t>，则将其分解为一系列属于</a:t>
            </a:r>
            <a:r>
              <a:rPr lang="en-US" altLang="zh-CN" sz="2000" dirty="0">
                <a:ea typeface="宋体" panose="02010600030101010101" pitchFamily="2" charset="-122"/>
              </a:rPr>
              <a:t>BCNF</a:t>
            </a:r>
            <a:r>
              <a:rPr lang="zh-CN" altLang="en-US" sz="2000" dirty="0">
                <a:ea typeface="宋体" panose="02010600030101010101" pitchFamily="2" charset="-122"/>
              </a:rPr>
              <a:t>的关系集合。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4">
              <a:lnSpc>
                <a:spcPts val="3500"/>
              </a:lnSpc>
              <a:buFont typeface="+mj-lt"/>
              <a:buChar char="•"/>
            </a:pPr>
            <a:endParaRPr lang="zh-CN" altLang="en-US" sz="1200" dirty="0"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A9E29B-3187-4E94-9951-9C07FD985C1D}"/>
              </a:ext>
            </a:extLst>
          </p:cNvPr>
          <p:cNvSpPr txBox="1"/>
          <p:nvPr/>
        </p:nvSpPr>
        <p:spPr>
          <a:xfrm>
            <a:off x="185738" y="2780928"/>
            <a:ext cx="8562726" cy="298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求候选码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:</a:t>
            </a: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①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只在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FD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右部出现的属性，不属于候选码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②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只在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FD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左部出现的属性，一定存在于某候选码当中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③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外部属性一定存在于任何候选码当中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429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+mj-lt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④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其他属性逐个与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2,3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的属性组合，求属性闭包，直至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的闭包等于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U,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若等于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U,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为候选码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7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例题</a:t>
            </a:r>
            <a:r>
              <a:rPr lang="en-US" altLang="zh-CN" sz="3200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6904B29-D60D-4F7C-B284-DA62268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123727"/>
            <a:ext cx="8562726" cy="520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有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A,B,C,D,E,F,G</a:t>
            </a:r>
            <a:r>
              <a:rPr lang="zh-CN" altLang="en-US" sz="2000" dirty="0">
                <a:ea typeface="宋体" panose="02010600030101010101" pitchFamily="2" charset="-122"/>
              </a:rPr>
              <a:t>），有</a:t>
            </a:r>
            <a:r>
              <a:rPr lang="en-US" altLang="zh-CN" sz="2000" dirty="0">
                <a:ea typeface="宋体" panose="02010600030101010101" pitchFamily="2" charset="-122"/>
              </a:rPr>
              <a:t>FD={A-&gt;B,C-&gt;D,AE-&gt;F,F-&gt;G},</a:t>
            </a:r>
            <a:r>
              <a:rPr lang="zh-CN" altLang="en-US" sz="2000" dirty="0">
                <a:ea typeface="宋体" panose="02010600030101010101" pitchFamily="2" charset="-122"/>
              </a:rPr>
              <a:t>求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ea typeface="宋体" panose="02010600030101010101" pitchFamily="2" charset="-122"/>
              </a:rPr>
              <a:t>的候选键，并将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ea typeface="宋体" panose="02010600030101010101" pitchFamily="2" charset="-122"/>
              </a:rPr>
              <a:t>分解为满足</a:t>
            </a:r>
            <a:r>
              <a:rPr lang="en-US" altLang="zh-CN" sz="2000" dirty="0">
                <a:ea typeface="宋体" panose="02010600030101010101" pitchFamily="2" charset="-122"/>
              </a:rPr>
              <a:t>BCNF</a:t>
            </a:r>
            <a:r>
              <a:rPr lang="zh-CN" altLang="en-US" sz="2000" dirty="0">
                <a:ea typeface="宋体" panose="02010600030101010101" pitchFamily="2" charset="-122"/>
              </a:rPr>
              <a:t>的关系集合并写出每个关系集合上成立的</a:t>
            </a:r>
            <a:r>
              <a:rPr lang="en-US" altLang="zh-CN" sz="2000" dirty="0">
                <a:ea typeface="宋体" panose="02010600030101010101" pitchFamily="2" charset="-122"/>
              </a:rPr>
              <a:t>FD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4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例题</a:t>
            </a:r>
            <a:r>
              <a:rPr lang="en-US" altLang="zh-CN" sz="320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032922"/>
            <a:ext cx="8562726" cy="5204048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0" dirty="0">
                <a:ea typeface="宋体" panose="02010600030101010101" pitchFamily="2" charset="-122"/>
              </a:rPr>
              <a:t>假设有关系</a:t>
            </a:r>
            <a:r>
              <a:rPr lang="en-US" altLang="zh-CN" sz="2000" b="0" dirty="0">
                <a:ea typeface="宋体" panose="02010600030101010101" pitchFamily="2" charset="-122"/>
              </a:rPr>
              <a:t>student</a:t>
            </a:r>
            <a:r>
              <a:rPr lang="zh-CN" altLang="en-US" sz="2000" b="0" dirty="0">
                <a:ea typeface="宋体" panose="02010600030101010101" pitchFamily="2" charset="-122"/>
              </a:rPr>
              <a:t>（</a:t>
            </a:r>
            <a:r>
              <a:rPr lang="en-US" altLang="zh-CN" sz="2000" b="0" dirty="0" err="1">
                <a:ea typeface="宋体" panose="02010600030101010101" pitchFamily="2" charset="-122"/>
              </a:rPr>
              <a:t>sno,sdept,sloc,cno,grade</a:t>
            </a:r>
            <a:r>
              <a:rPr lang="zh-CN" altLang="en-US" sz="2000" b="0" dirty="0">
                <a:ea typeface="宋体" panose="02010600030101010101" pitchFamily="2" charset="-122"/>
              </a:rPr>
              <a:t>）表示学号，所在院系，住宿地点，选修课程编号，选修课程成绩，假设每个院系的学生只有一个住宿地点，每个学生选修的某个课程只能有一个成绩，写出所有成立的函数依赖，并判断该关系模式最高属于第几范式？如该关系不属于</a:t>
            </a:r>
            <a:r>
              <a:rPr lang="en-US" altLang="zh-CN" sz="2000" b="0" dirty="0">
                <a:ea typeface="宋体" panose="02010600030101010101" pitchFamily="2" charset="-122"/>
              </a:rPr>
              <a:t>3NF</a:t>
            </a:r>
            <a:r>
              <a:rPr lang="zh-CN" altLang="en-US" sz="2000" b="0" dirty="0">
                <a:ea typeface="宋体" panose="02010600030101010101" pitchFamily="2" charset="-122"/>
              </a:rPr>
              <a:t>则将该关系分解为</a:t>
            </a:r>
            <a:r>
              <a:rPr lang="en-US" altLang="zh-CN" sz="2000" b="0" dirty="0">
                <a:ea typeface="宋体" panose="02010600030101010101" pitchFamily="2" charset="-122"/>
              </a:rPr>
              <a:t>3NF</a:t>
            </a:r>
            <a:r>
              <a:rPr lang="zh-CN" altLang="en-US" sz="2000" b="0" dirty="0">
                <a:ea typeface="宋体" panose="02010600030101010101" pitchFamily="2" charset="-122"/>
              </a:rPr>
              <a:t>（若该关系属于</a:t>
            </a:r>
            <a:r>
              <a:rPr lang="en-US" altLang="zh-CN" sz="2000" b="0" dirty="0">
                <a:ea typeface="宋体" panose="02010600030101010101" pitchFamily="2" charset="-122"/>
              </a:rPr>
              <a:t>3NF</a:t>
            </a:r>
            <a:r>
              <a:rPr lang="zh-CN" altLang="en-US" sz="2000" b="0" dirty="0">
                <a:ea typeface="宋体" panose="02010600030101010101" pitchFamily="2" charset="-122"/>
              </a:rPr>
              <a:t>，则将该关系分解为</a:t>
            </a:r>
            <a:r>
              <a:rPr lang="en-US" altLang="zh-CN" sz="2000" b="0" dirty="0">
                <a:ea typeface="宋体" panose="02010600030101010101" pitchFamily="2" charset="-122"/>
              </a:rPr>
              <a:t>BCNF</a:t>
            </a:r>
            <a:r>
              <a:rPr lang="zh-CN" altLang="en-US" sz="2000" b="0" dirty="0">
                <a:ea typeface="宋体" panose="02010600030101010101" pitchFamily="2" charset="-122"/>
              </a:rPr>
              <a:t>）。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000" b="0" dirty="0"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0BE6EB0-3D60-44EB-953A-1598988BB2E1}"/>
              </a:ext>
            </a:extLst>
          </p:cNvPr>
          <p:cNvSpPr txBox="1"/>
          <p:nvPr/>
        </p:nvSpPr>
        <p:spPr>
          <a:xfrm>
            <a:off x="185738" y="3851802"/>
            <a:ext cx="8562726" cy="238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解题方法：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8001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1.先求最小依赖集。</a:t>
            </a:r>
            <a:endParaRPr lang="en-US" altLang="zh-CN" b="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8001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2.依赖两侧没出现过的，分成子集放一边，剩余依赖变子集。</a:t>
            </a:r>
            <a:endParaRPr lang="en-US" altLang="zh-CN" b="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800100" lvl="1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3.若要连接成无损，将候选码添加到子集中。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例题</a:t>
            </a:r>
            <a:r>
              <a:rPr lang="en-US" altLang="zh-CN" sz="3200" dirty="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562726" cy="520404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000" b="0" dirty="0">
                <a:ea typeface="宋体" panose="02010600030101010101" pitchFamily="2" charset="-122"/>
              </a:rPr>
              <a:t>有若干商店，每个商店有确定的名称（商店名称不能重复）、地点和地址，每个商店都销售商品，商品有编号、名称、单价等；有供应商为商店供应商品，供应商有编号、名称、联系电话。每个供应商可供应多种商品，每种商品可向多个供应商订购，供应商供应商品有供应数量，供应日期；每个商店可销售多种商品，每种商品可在多个商店销售，商店销售商品有销售日期，销售数量。每个商店雇佣了若干店员，店员有工号，姓名，联系电话，商店雇佣店员需记录雇佣时间，工资。假设店员只能在一个商店任职。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请根据上述描述，画出</a:t>
            </a:r>
            <a:r>
              <a:rPr lang="en-US" altLang="zh-CN" sz="2000" dirty="0">
                <a:ea typeface="宋体" panose="02010600030101010101" pitchFamily="2" charset="-122"/>
              </a:rPr>
              <a:t>ER</a:t>
            </a:r>
            <a:r>
              <a:rPr lang="zh-CN" altLang="en-US" sz="2000" dirty="0">
                <a:ea typeface="宋体" panose="02010600030101010101" pitchFamily="2" charset="-122"/>
              </a:rPr>
              <a:t>图，并在图上注明属性、联系的类型。</a:t>
            </a:r>
          </a:p>
          <a:p>
            <a:pPr>
              <a:lnSpc>
                <a:spcPts val="35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将上述</a:t>
            </a:r>
            <a:r>
              <a:rPr lang="en-US" altLang="zh-CN" sz="2000" dirty="0">
                <a:ea typeface="宋体" panose="02010600030101010101" pitchFamily="2" charset="-122"/>
              </a:rPr>
              <a:t>ER</a:t>
            </a:r>
            <a:r>
              <a:rPr lang="zh-CN" altLang="en-US" sz="2000" dirty="0">
                <a:ea typeface="宋体" panose="02010600030101010101" pitchFamily="2" charset="-122"/>
              </a:rPr>
              <a:t>图转换成关系模式集，并指出每个关系模式的主码和外码。</a:t>
            </a:r>
          </a:p>
        </p:txBody>
      </p:sp>
    </p:spTree>
    <p:extLst>
      <p:ext uri="{BB962C8B-B14F-4D97-AF65-F5344CB8AC3E}">
        <p14:creationId xmlns:p14="http://schemas.microsoft.com/office/powerpoint/2010/main" val="21704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关系代数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56C957-3FA5-8143-A344-0A8DB82531D4}"/>
              </a:ext>
            </a:extLst>
          </p:cNvPr>
          <p:cNvSpPr txBox="1"/>
          <p:nvPr/>
        </p:nvSpPr>
        <p:spPr>
          <a:xfrm>
            <a:off x="2195736" y="1412776"/>
            <a:ext cx="432048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学生（学号，姓名，性别，专业）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课程（课程号，课程名，学分）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学习（学号，课程号，分数）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378090" y="2572803"/>
            <a:ext cx="8568952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找出所有选修课程号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C112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课程的学生的学号和分数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找出‘英语’专业学生所学的课程信息，包括学号、姓名、课程名和分数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找出‘数据库原理’课程成绩高于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90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的所有学生的学号、姓名、专业和分数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找出没上课程号为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C135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课程的学生信息，包括学号、姓名、专业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5.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找出至少学过课程号为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C315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C219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的课程的学生的信息，包括学号、姓名和专业</a:t>
            </a:r>
          </a:p>
        </p:txBody>
      </p:sp>
    </p:spTree>
    <p:extLst>
      <p:ext uri="{BB962C8B-B14F-4D97-AF65-F5344CB8AC3E}">
        <p14:creationId xmlns:p14="http://schemas.microsoft.com/office/powerpoint/2010/main" val="234060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B2C7-EE23-43E0-9A7C-2636773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7A7DD6D-BE75-E747-88C5-162106C5EC61}"/>
              </a:ext>
            </a:extLst>
          </p:cNvPr>
          <p:cNvGraphicFramePr>
            <a:graphicFrameLocks noGrp="1"/>
          </p:cNvGraphicFramePr>
          <p:nvPr/>
        </p:nvGraphicFramePr>
        <p:xfrm>
          <a:off x="185738" y="1052736"/>
          <a:ext cx="89582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087">
                  <a:extLst>
                    <a:ext uri="{9D8B030D-6E8A-4147-A177-3AD203B41FA5}">
                      <a16:colId xmlns:a16="http://schemas.microsoft.com/office/drawing/2014/main" val="2734619850"/>
                    </a:ext>
                  </a:extLst>
                </a:gridCol>
                <a:gridCol w="2986087">
                  <a:extLst>
                    <a:ext uri="{9D8B030D-6E8A-4147-A177-3AD203B41FA5}">
                      <a16:colId xmlns:a16="http://schemas.microsoft.com/office/drawing/2014/main" val="1710105176"/>
                    </a:ext>
                  </a:extLst>
                </a:gridCol>
                <a:gridCol w="2986087">
                  <a:extLst>
                    <a:ext uri="{9D8B030D-6E8A-4147-A177-3AD203B41FA5}">
                      <a16:colId xmlns:a16="http://schemas.microsoft.com/office/drawing/2014/main" val="4792993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037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transaction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2929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transaction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9707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9006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X=x+1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4177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transaction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421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6301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y=y+1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576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0778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3351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Y=y+1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6154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2593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1758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3C1F4D4-A538-DC46-A4DB-8197DCD10604}"/>
              </a:ext>
            </a:extLst>
          </p:cNvPr>
          <p:cNvSpPr txBox="1"/>
          <p:nvPr/>
        </p:nvSpPr>
        <p:spPr>
          <a:xfrm>
            <a:off x="185738" y="5949280"/>
            <a:ext cx="726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写出调度。是否可串行化？如果是请写出串行化序列</a:t>
            </a:r>
          </a:p>
        </p:txBody>
      </p:sp>
    </p:spTree>
    <p:extLst>
      <p:ext uri="{BB962C8B-B14F-4D97-AF65-F5344CB8AC3E}">
        <p14:creationId xmlns:p14="http://schemas.microsoft.com/office/powerpoint/2010/main" val="42312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B2C7-EE23-43E0-9A7C-2636773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考试内容（大致分布，会有微调）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7BD61-435E-3648-ADE5-39AAD88C88E8}"/>
              </a:ext>
            </a:extLst>
          </p:cNvPr>
          <p:cNvSpPr txBox="1"/>
          <p:nvPr/>
        </p:nvSpPr>
        <p:spPr>
          <a:xfrm>
            <a:off x="540363" y="1484784"/>
            <a:ext cx="6984776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关系代数、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规范化理论（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完整性约束（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概念模型与逻辑模型（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5. 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数据库安全设计（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6. 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故障恢复、并发调度（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42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6D1EA6-94FD-66F7-B5E0-B0BBFE68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55694-2D43-FAE7-F1FD-FAE0575A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6" y="2348880"/>
            <a:ext cx="8071206" cy="38674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7F11B0-063C-87A6-9E44-339516DA1E93}"/>
              </a:ext>
            </a:extLst>
          </p:cNvPr>
          <p:cNvSpPr/>
          <p:nvPr/>
        </p:nvSpPr>
        <p:spPr bwMode="auto">
          <a:xfrm>
            <a:off x="562792" y="1240806"/>
            <a:ext cx="19639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需求分析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51D25-3B18-C259-B605-4DDC959CA8F4}"/>
              </a:ext>
            </a:extLst>
          </p:cNvPr>
          <p:cNvSpPr/>
          <p:nvPr/>
        </p:nvSpPr>
        <p:spPr bwMode="auto">
          <a:xfrm>
            <a:off x="2548271" y="1224466"/>
            <a:ext cx="2311762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概念模型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设计、逻辑模型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数据库优化（规范化理论）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F8D13E-D3A2-19EB-87FD-AD183160C627}"/>
              </a:ext>
            </a:extLst>
          </p:cNvPr>
          <p:cNvSpPr/>
          <p:nvPr/>
        </p:nvSpPr>
        <p:spPr bwMode="auto">
          <a:xfrm>
            <a:off x="4881602" y="1507683"/>
            <a:ext cx="201173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数据库安全</a:t>
            </a:r>
            <a:endParaRPr lang="en-US" altLang="zh-CN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数据库备份与恢复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2FBE11-39E0-7FF7-59F9-BF6C8FE368A4}"/>
              </a:ext>
            </a:extLst>
          </p:cNvPr>
          <p:cNvSpPr/>
          <p:nvPr/>
        </p:nvSpPr>
        <p:spPr bwMode="auto">
          <a:xfrm>
            <a:off x="4881602" y="1186108"/>
            <a:ext cx="20117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8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关系代数和</a:t>
            </a:r>
            <a:r>
              <a:rPr kumimoji="1" lang="en-US" altLang="zh-CN" dirty="0" err="1"/>
              <a:t>sql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16024" y="1052736"/>
            <a:ext cx="8568952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ts val="2200"/>
              </a:lnSpc>
            </a:pPr>
            <a:r>
              <a:rPr lang="zh-CN" altLang="en-US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的网上书店系统的关系模式：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会员（</a:t>
            </a:r>
            <a:r>
              <a:rPr lang="zh-CN" altLang="zh-CN" sz="1800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账号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，密码，姓名，地址，邮箱）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订单（</a:t>
            </a:r>
            <a:r>
              <a:rPr lang="zh-CN" altLang="zh-CN" sz="1800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订单号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，订购日期，订购总价，发货日期，订购会员账号）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图书（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，书名，作者，出版社，定价，图书类别，折扣，库存数量）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订单详情（</a:t>
            </a:r>
            <a:r>
              <a:rPr lang="zh-CN" altLang="zh-CN" sz="1800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订单号，</a:t>
            </a:r>
            <a:r>
              <a:rPr lang="en-US" altLang="zh-CN" sz="1800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，订购数量）</a:t>
            </a:r>
          </a:p>
          <a:p>
            <a:pPr algn="just">
              <a:lnSpc>
                <a:spcPts val="2200"/>
              </a:lnSpc>
            </a:pP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．请使用</a:t>
            </a:r>
            <a:r>
              <a:rPr lang="zh-CN" altLang="zh-CN" sz="1800" b="1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关系代数表达式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实现以下操作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查找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数据库系统概论”这本书的作者和定价；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查找订购了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数据库系统概论”但是没有订购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OpenGauss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数据库核心技术”这本书的会员的账号和邮箱。</a:t>
            </a:r>
          </a:p>
          <a:p>
            <a:pPr algn="just">
              <a:lnSpc>
                <a:spcPts val="2200"/>
              </a:lnSpc>
            </a:pP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．请使用</a:t>
            </a:r>
            <a:r>
              <a:rPr lang="en-US" altLang="zh-CN" sz="1800" b="1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zh-CN" sz="1800" b="1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实现以下操作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实现表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订单详情”的创建，创建时请注意同时实现主码和外码；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查找书名为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数据库系统概论”的作者和定价；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查找从来没有订购过图书的会员的账号与邮箱；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高等教育出版社”出版的书的订购情况（查询结果包括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ISBN,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书名，和订购数量），按照订购数量由大到小降序排列；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查询购买过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数据库系统概论”或者购买过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OpenGauss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数据库核心技术”书的会员的账号和邮箱；</a:t>
            </a:r>
          </a:p>
          <a:p>
            <a:pPr marL="266700" indent="266700" algn="just">
              <a:lnSpc>
                <a:spcPts val="22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书店进货，将所有图书类别为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计算机类”的图书的库存数量增加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ts val="2200"/>
              </a:lnSpc>
            </a:pPr>
            <a:endParaRPr kumimoji="1"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2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16024" y="1196752"/>
            <a:ext cx="8568952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有学生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课程模式 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S-T :</a:t>
            </a:r>
            <a:endParaRPr lang="zh-CN" altLang="zh-C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学生表：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Student(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,Sname,Ssex,Sage,Sdept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课程表：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Course(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Cno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,Cname,Cpno,Ccredit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学生选课表：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SC(</a:t>
            </a:r>
            <a:r>
              <a:rPr lang="en-US" altLang="zh-CN" sz="1800" u="sng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Sno,Cno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,Grade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语言定义上述关系模式（属性数据类型及长度根据经验值设置），给出实体完整性、参照完整性约束定义，自定义完整性要求成绩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Grade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按五级制记载（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78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SQL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3727"/>
            <a:ext cx="8562726" cy="5204048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设某公司的信息管理系统中有三个基本表：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职工表 E（E#，ENAME ，AGE ，SEX， ECITY ），其属性是职工编号、姓名、年龄、性别和籍贯。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部门表 C（C#， CNAME ，TELE ），其属性是部门编号、部门名称和电话号码。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工作表 W（E#，C#，SALARY ），其属性是职工编号、部门编号和工资。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(1) 用 SQL 语言建立 W 表，要求满足以下完整性约束条件的定义：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① 定义关系的主码，② 定义参照完整性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(2) 查询年龄大于 25 岁的女职工的职工编号。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(3) 为每个部门中超过 50 岁的女职工加薪 1000 元。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(4) 请为女职工信息建立一个视图 E_W，属性包括职工编号 E#， 职工姓名 ENAME ， 所在部门编号 C#，所在部门名称 CNAME ，工资 SALARY 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数据库安全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16024" y="1196752"/>
            <a:ext cx="9020472" cy="334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266700" algn="just">
              <a:lnSpc>
                <a:spcPts val="22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现有</a:t>
            </a:r>
            <a:endParaRPr lang="en-US" altLang="zh-CN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>
              <a:lnSpc>
                <a:spcPts val="22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会员（</a:t>
            </a:r>
            <a:r>
              <a:rPr lang="zh-CN" altLang="zh-CN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账号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，密码，姓名，地址）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订单（</a:t>
            </a:r>
            <a:r>
              <a:rPr lang="zh-CN" altLang="zh-CN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订单号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，订购日期，订购总价，订购会员账号）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图书（</a:t>
            </a:r>
            <a:r>
              <a:rPr lang="en-US" altLang="zh-CN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，书名，作者，出版社，定价，库存数量）</a:t>
            </a:r>
          </a:p>
          <a:p>
            <a:pPr marL="457200" indent="266700" algn="just">
              <a:lnSpc>
                <a:spcPts val="22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订单详情（</a:t>
            </a:r>
            <a:r>
              <a:rPr lang="zh-CN" altLang="zh-CN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订单号，</a:t>
            </a:r>
            <a:r>
              <a:rPr lang="en-US" altLang="zh-CN" u="sng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，订购数量）</a:t>
            </a:r>
          </a:p>
          <a:p>
            <a:pPr algn="just"/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请用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grant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revoke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（加上视图机制）完成以下授权定义或存取访问控制</a:t>
            </a:r>
          </a:p>
          <a:p>
            <a:pPr algn="just"/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）用户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user1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图书关系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 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，并有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将权限授予其他用户的权限</a:t>
            </a:r>
            <a:endParaRPr lang="en-US" altLang="zh-CN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user2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对图书关系有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权限，对订单详情的订购数量有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权限</a:t>
            </a:r>
            <a:endParaRPr lang="zh-CN" altLang="zh-CN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user3 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有查看每个会员订购图书总量的权限，但他没有查看会员每个订单的权限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827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规范化理论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16024" y="1196752"/>
            <a:ext cx="8568952" cy="259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设某旅馆业务规定，每个账单对应一个顾客，账单的发票号是惟一的，账单中包含顾客姓名、到达日期和顾客每日的消费明细（顾客消费的项目每日结算一次），账单的格式如表所示</a:t>
            </a:r>
            <a:endParaRPr lang="en-US" altLang="zh-C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如果根据上述业务规则，设计一个关系模式：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请回答下列问题：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上成立的函数依赖，求出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的候选码。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最高可达到第几范式，为什么？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没有达到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3NF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分解为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3NF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，要求分解具有无损连接性和保持依赖。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200"/>
              </a:lnSpc>
            </a:pPr>
            <a:endParaRPr kumimoji="1"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46F2D-9C6C-4700-FD4B-9E7D9B2C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4" y="3789040"/>
            <a:ext cx="7830569" cy="24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3469-33C5-7440-BE30-1B1C9EB1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规范化理论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E8BF6B-0D54-9849-B4E6-152BCF3D838C}"/>
              </a:ext>
            </a:extLst>
          </p:cNvPr>
          <p:cNvSpPr txBox="1"/>
          <p:nvPr/>
        </p:nvSpPr>
        <p:spPr>
          <a:xfrm>
            <a:off x="16024" y="1196752"/>
            <a:ext cx="8568952" cy="231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240" algn="just">
              <a:lnSpc>
                <a:spcPts val="25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如下关系模式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表示某学校学生及宿舍的情况：</a:t>
            </a:r>
          </a:p>
          <a:p>
            <a:pPr indent="266700" algn="just">
              <a:lnSpc>
                <a:spcPts val="2500"/>
              </a:lnSpc>
            </a:pPr>
            <a:r>
              <a:rPr lang="en-US" altLang="zh-CN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R(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，姓名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，系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，宿舍楼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，宿舍房号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，协会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G)</a:t>
            </a:r>
            <a:endParaRPr lang="zh-CN" altLang="zh-CN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5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满足的函数依赖集合为：</a:t>
            </a:r>
          </a:p>
          <a:p>
            <a:pPr indent="266700" algn="just">
              <a:lnSpc>
                <a:spcPts val="2500"/>
              </a:lnSpc>
            </a:pP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F={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姓名，学号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系，宿舍楼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系，学号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宿舍房号，宿舍房号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宿舍楼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2885" algn="just">
              <a:lnSpc>
                <a:spcPts val="25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）求最小函数依赖集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2885" algn="just">
              <a:lnSpc>
                <a:spcPts val="2500"/>
              </a:lnSpc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）试将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规范化为满足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3NF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的关系模式。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707932"/>
      </p:ext>
    </p:extLst>
  </p:cSld>
  <p:clrMapOvr>
    <a:masterClrMapping/>
  </p:clrMapOvr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anose="020B0602030504020204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anose="020B0602030504020204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3627</TotalTime>
  <Words>2247</Words>
  <Application>Microsoft Office PowerPoint</Application>
  <PresentationFormat>全屏显示(4:3)</PresentationFormat>
  <Paragraphs>138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等线</vt:lpstr>
      <vt:lpstr>黑体</vt:lpstr>
      <vt:lpstr>华文新魏</vt:lpstr>
      <vt:lpstr>SimSun</vt:lpstr>
      <vt:lpstr>SimSun</vt:lpstr>
      <vt:lpstr>Microsoft YaHei</vt:lpstr>
      <vt:lpstr>Calibri</vt:lpstr>
      <vt:lpstr>Cambria Math</vt:lpstr>
      <vt:lpstr>Lucida Sans Unicode</vt:lpstr>
      <vt:lpstr>Times New Roman</vt:lpstr>
      <vt:lpstr>Verdana</vt:lpstr>
      <vt:lpstr>Wingdings</vt:lpstr>
      <vt:lpstr>028betty_white</vt:lpstr>
      <vt:lpstr>Equation.KSEE3</vt:lpstr>
      <vt:lpstr>复习课</vt:lpstr>
      <vt:lpstr>考试内容（大致分布，会有微调）</vt:lpstr>
      <vt:lpstr>PowerPoint 演示文稿</vt:lpstr>
      <vt:lpstr>关系代数和sql</vt:lpstr>
      <vt:lpstr>完整性约束</vt:lpstr>
      <vt:lpstr>SQL</vt:lpstr>
      <vt:lpstr>数据库安全</vt:lpstr>
      <vt:lpstr>规范化理论</vt:lpstr>
      <vt:lpstr>规范化理论</vt:lpstr>
      <vt:lpstr>规范化理论</vt:lpstr>
      <vt:lpstr>例题1</vt:lpstr>
      <vt:lpstr>例题3</vt:lpstr>
      <vt:lpstr>例题3</vt:lpstr>
      <vt:lpstr>例题4</vt:lpstr>
      <vt:lpstr>例题5</vt:lpstr>
      <vt:lpstr>例题6</vt:lpstr>
      <vt:lpstr>关系代数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宇英</cp:lastModifiedBy>
  <cp:revision>175</cp:revision>
  <dcterms:created xsi:type="dcterms:W3CDTF">2013-05-28T06:12:00Z</dcterms:created>
  <dcterms:modified xsi:type="dcterms:W3CDTF">2023-04-27T10:03:35Z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