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68"/>
  </p:notesMasterIdLst>
  <p:handoutMasterIdLst>
    <p:handoutMasterId r:id="rId69"/>
  </p:handoutMasterIdLst>
  <p:sldIdLst>
    <p:sldId id="283" r:id="rId2"/>
    <p:sldId id="580" r:id="rId3"/>
    <p:sldId id="592" r:id="rId4"/>
    <p:sldId id="382" r:id="rId5"/>
    <p:sldId id="387" r:id="rId6"/>
    <p:sldId id="264" r:id="rId7"/>
    <p:sldId id="384" r:id="rId8"/>
    <p:sldId id="385" r:id="rId9"/>
    <p:sldId id="394" r:id="rId10"/>
    <p:sldId id="590" r:id="rId11"/>
    <p:sldId id="292" r:id="rId12"/>
    <p:sldId id="296" r:id="rId13"/>
    <p:sldId id="379" r:id="rId14"/>
    <p:sldId id="579" r:id="rId15"/>
    <p:sldId id="297" r:id="rId16"/>
    <p:sldId id="380" r:id="rId17"/>
    <p:sldId id="381" r:id="rId18"/>
    <p:sldId id="581" r:id="rId19"/>
    <p:sldId id="582" r:id="rId20"/>
    <p:sldId id="583" r:id="rId21"/>
    <p:sldId id="584" r:id="rId22"/>
    <p:sldId id="585" r:id="rId23"/>
    <p:sldId id="588" r:id="rId24"/>
    <p:sldId id="586" r:id="rId25"/>
    <p:sldId id="587" r:id="rId26"/>
    <p:sldId id="589" r:id="rId27"/>
    <p:sldId id="306" r:id="rId28"/>
    <p:sldId id="303" r:id="rId29"/>
    <p:sldId id="388" r:id="rId30"/>
    <p:sldId id="305" r:id="rId31"/>
    <p:sldId id="361" r:id="rId32"/>
    <p:sldId id="310" r:id="rId33"/>
    <p:sldId id="311" r:id="rId34"/>
    <p:sldId id="376" r:id="rId35"/>
    <p:sldId id="312" r:id="rId36"/>
    <p:sldId id="313" r:id="rId37"/>
    <p:sldId id="314" r:id="rId38"/>
    <p:sldId id="315" r:id="rId39"/>
    <p:sldId id="316" r:id="rId40"/>
    <p:sldId id="317" r:id="rId41"/>
    <p:sldId id="318" r:id="rId42"/>
    <p:sldId id="319" r:id="rId43"/>
    <p:sldId id="320" r:id="rId44"/>
    <p:sldId id="321" r:id="rId45"/>
    <p:sldId id="324" r:id="rId46"/>
    <p:sldId id="326" r:id="rId47"/>
    <p:sldId id="327" r:id="rId48"/>
    <p:sldId id="342" r:id="rId49"/>
    <p:sldId id="348" r:id="rId50"/>
    <p:sldId id="343" r:id="rId51"/>
    <p:sldId id="345" r:id="rId52"/>
    <p:sldId id="346" r:id="rId53"/>
    <p:sldId id="347" r:id="rId54"/>
    <p:sldId id="354" r:id="rId55"/>
    <p:sldId id="591" r:id="rId56"/>
    <p:sldId id="397" r:id="rId57"/>
    <p:sldId id="362" r:id="rId58"/>
    <p:sldId id="363" r:id="rId59"/>
    <p:sldId id="398" r:id="rId60"/>
    <p:sldId id="575" r:id="rId61"/>
    <p:sldId id="573" r:id="rId62"/>
    <p:sldId id="576" r:id="rId63"/>
    <p:sldId id="544" r:id="rId64"/>
    <p:sldId id="399" r:id="rId65"/>
    <p:sldId id="577" r:id="rId66"/>
    <p:sldId id="383" r:id="rId67"/>
  </p:sldIdLst>
  <p:sldSz cx="9144000" cy="6858000" type="screen4x3"/>
  <p:notesSz cx="6858000" cy="9144000"/>
  <p:defaultTextStyle>
    <a:defPPr>
      <a:defRPr lang="en-US"/>
    </a:defPPr>
    <a:lvl1pPr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1pPr>
    <a:lvl2pPr marL="4572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2pPr>
    <a:lvl3pPr marL="9144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3pPr>
    <a:lvl4pPr marL="13716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4pPr>
    <a:lvl5pPr marL="18288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5pPr>
    <a:lvl6pPr marL="2286000" algn="l" defTabSz="914400" rtl="0" eaLnBrk="1" latinLnBrk="0" hangingPunct="1">
      <a:defRPr sz="2000" b="1" kern="1200">
        <a:solidFill>
          <a:schemeClr val="accent1"/>
        </a:solidFill>
        <a:latin typeface="Lucida Sans Unicode" pitchFamily="34" charset="0"/>
        <a:ea typeface="굴림" pitchFamily="50" charset="-127"/>
        <a:cs typeface="+mn-cs"/>
      </a:defRPr>
    </a:lvl6pPr>
    <a:lvl7pPr marL="2743200" algn="l" defTabSz="914400" rtl="0" eaLnBrk="1" latinLnBrk="0" hangingPunct="1">
      <a:defRPr sz="2000" b="1" kern="1200">
        <a:solidFill>
          <a:schemeClr val="accent1"/>
        </a:solidFill>
        <a:latin typeface="Lucida Sans Unicode" pitchFamily="34" charset="0"/>
        <a:ea typeface="굴림" pitchFamily="50" charset="-127"/>
        <a:cs typeface="+mn-cs"/>
      </a:defRPr>
    </a:lvl7pPr>
    <a:lvl8pPr marL="3200400" algn="l" defTabSz="914400" rtl="0" eaLnBrk="1" latinLnBrk="0" hangingPunct="1">
      <a:defRPr sz="2000" b="1" kern="1200">
        <a:solidFill>
          <a:schemeClr val="accent1"/>
        </a:solidFill>
        <a:latin typeface="Lucida Sans Unicode" pitchFamily="34" charset="0"/>
        <a:ea typeface="굴림" pitchFamily="50" charset="-127"/>
        <a:cs typeface="+mn-cs"/>
      </a:defRPr>
    </a:lvl8pPr>
    <a:lvl9pPr marL="3657600" algn="l" defTabSz="914400" rtl="0" eaLnBrk="1" latinLnBrk="0" hangingPunct="1">
      <a:defRPr sz="2000" b="1" kern="1200">
        <a:solidFill>
          <a:schemeClr val="accent1"/>
        </a:solidFill>
        <a:latin typeface="Lucida Sans Unicode" pitchFamily="34" charset="0"/>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CCFF"/>
    <a:srgbClr val="FFCC99"/>
    <a:srgbClr val="DED7A6"/>
    <a:srgbClr val="FFFF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19" autoAdjust="0"/>
    <p:restoredTop sz="94614" autoAdjust="0"/>
  </p:normalViewPr>
  <p:slideViewPr>
    <p:cSldViewPr snapToObjects="1">
      <p:cViewPr varScale="1">
        <p:scale>
          <a:sx n="80" d="100"/>
          <a:sy n="80" d="100"/>
        </p:scale>
        <p:origin x="1363" y="67"/>
      </p:cViewPr>
      <p:guideLst>
        <p:guide orient="horz" pos="2160"/>
        <p:guide pos="2880"/>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fld id="{DEB00FB7-8EC4-4130-9116-883AC193307D}" type="slidenum">
              <a:rPr lang="ko-KR" altLang="en-US"/>
              <a:pPr/>
              <a:t>‹#›</a:t>
            </a:fld>
            <a:endParaRPr lang="en-US" altLang="ko-KR"/>
          </a:p>
        </p:txBody>
      </p:sp>
    </p:spTree>
    <p:extLst>
      <p:ext uri="{BB962C8B-B14F-4D97-AF65-F5344CB8AC3E}">
        <p14:creationId xmlns:p14="http://schemas.microsoft.com/office/powerpoint/2010/main" val="520538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BB3807-B718-420D-8A52-A13382ABCE43}" type="datetimeFigureOut">
              <a:rPr lang="zh-CN" altLang="en-US" smtClean="0"/>
              <a:t>2023/2/23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88273-2F7B-4E1A-9986-A8B2F9EAEADD}" type="slidenum">
              <a:rPr lang="zh-CN" altLang="en-US" smtClean="0"/>
              <a:t>‹#›</a:t>
            </a:fld>
            <a:endParaRPr lang="zh-CN" altLang="en-US"/>
          </a:p>
        </p:txBody>
      </p:sp>
    </p:spTree>
    <p:extLst>
      <p:ext uri="{BB962C8B-B14F-4D97-AF65-F5344CB8AC3E}">
        <p14:creationId xmlns:p14="http://schemas.microsoft.com/office/powerpoint/2010/main" val="4118290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思考问题答案：订票系统</a:t>
            </a:r>
          </a:p>
        </p:txBody>
      </p:sp>
      <p:sp>
        <p:nvSpPr>
          <p:cNvPr id="4" name="灯片编号占位符 3"/>
          <p:cNvSpPr>
            <a:spLocks noGrp="1"/>
          </p:cNvSpPr>
          <p:nvPr>
            <p:ph type="sldNum" sz="quarter" idx="10"/>
          </p:nvPr>
        </p:nvSpPr>
        <p:spPr/>
        <p:txBody>
          <a:bodyPr/>
          <a:lstStyle/>
          <a:p>
            <a:fld id="{53A88273-2F7B-4E1A-9986-A8B2F9EAEADD}" type="slidenum">
              <a:rPr lang="zh-CN" altLang="en-US" smtClean="0"/>
              <a:t>53</a:t>
            </a:fld>
            <a:endParaRPr lang="zh-CN" altLang="en-US"/>
          </a:p>
        </p:txBody>
      </p:sp>
    </p:spTree>
    <p:extLst>
      <p:ext uri="{BB962C8B-B14F-4D97-AF65-F5344CB8AC3E}">
        <p14:creationId xmlns:p14="http://schemas.microsoft.com/office/powerpoint/2010/main" val="275450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8343" name="Group 2807"/>
          <p:cNvGrpSpPr>
            <a:grpSpLocks/>
          </p:cNvGrpSpPr>
          <p:nvPr/>
        </p:nvGrpSpPr>
        <p:grpSpPr bwMode="auto">
          <a:xfrm>
            <a:off x="0" y="1081088"/>
            <a:ext cx="9144000" cy="5776912"/>
            <a:chOff x="0" y="681"/>
            <a:chExt cx="5760" cy="3639"/>
          </a:xfrm>
        </p:grpSpPr>
        <p:sp>
          <p:nvSpPr>
            <p:cNvPr id="68339" name="Rectangle 2803" descr="어두운 수평선"/>
            <p:cNvSpPr>
              <a:spLocks noChangeArrowheads="1"/>
            </p:cNvSpPr>
            <p:nvPr/>
          </p:nvSpPr>
          <p:spPr bwMode="ltGray">
            <a:xfrm>
              <a:off x="0" y="2325"/>
              <a:ext cx="5760" cy="1995"/>
            </a:xfrm>
            <a:prstGeom prst="rect">
              <a:avLst/>
            </a:prstGeom>
            <a:pattFill prst="dkHorz">
              <a:fgClr>
                <a:schemeClr val="folHlink"/>
              </a:fgClr>
              <a:bgClr>
                <a:srgbClr val="FFFFFF"/>
              </a:bgClr>
            </a:patt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8342" name="Group 2806"/>
            <p:cNvGrpSpPr>
              <a:grpSpLocks/>
            </p:cNvGrpSpPr>
            <p:nvPr userDrawn="1"/>
          </p:nvGrpSpPr>
          <p:grpSpPr bwMode="auto">
            <a:xfrm>
              <a:off x="0" y="681"/>
              <a:ext cx="5760" cy="1775"/>
              <a:chOff x="0" y="681"/>
              <a:chExt cx="5760" cy="1775"/>
            </a:xfrm>
          </p:grpSpPr>
          <p:sp>
            <p:nvSpPr>
              <p:cNvPr id="68320" name="Rectangle 2784"/>
              <p:cNvSpPr>
                <a:spLocks noChangeArrowheads="1"/>
              </p:cNvSpPr>
              <p:nvPr/>
            </p:nvSpPr>
            <p:spPr bwMode="ltGray">
              <a:xfrm>
                <a:off x="0" y="2078"/>
                <a:ext cx="5760" cy="247"/>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3" name="Rectangle 2787"/>
              <p:cNvSpPr>
                <a:spLocks noChangeArrowheads="1"/>
              </p:cNvSpPr>
              <p:nvPr/>
            </p:nvSpPr>
            <p:spPr bwMode="ltGray">
              <a:xfrm>
                <a:off x="0" y="2325"/>
                <a:ext cx="5760" cy="13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340" name="Group 2804"/>
              <p:cNvGrpSpPr>
                <a:grpSpLocks/>
              </p:cNvGrpSpPr>
              <p:nvPr userDrawn="1"/>
            </p:nvGrpSpPr>
            <p:grpSpPr bwMode="auto">
              <a:xfrm>
                <a:off x="329" y="681"/>
                <a:ext cx="1063" cy="759"/>
                <a:chOff x="329" y="681"/>
                <a:chExt cx="1063" cy="759"/>
              </a:xfrm>
            </p:grpSpPr>
            <p:sp>
              <p:nvSpPr>
                <p:cNvPr id="68331" name="Rectangle 2795"/>
                <p:cNvSpPr>
                  <a:spLocks noChangeArrowheads="1"/>
                </p:cNvSpPr>
                <p:nvPr/>
              </p:nvSpPr>
              <p:spPr bwMode="ltGray">
                <a:xfrm>
                  <a:off x="329" y="681"/>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2" name="Rectangle 2796"/>
                <p:cNvSpPr>
                  <a:spLocks noChangeArrowheads="1"/>
                </p:cNvSpPr>
                <p:nvPr/>
              </p:nvSpPr>
              <p:spPr bwMode="ltGray">
                <a:xfrm>
                  <a:off x="569" y="870"/>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3" name="Rectangle 2797"/>
                <p:cNvSpPr>
                  <a:spLocks noChangeArrowheads="1"/>
                </p:cNvSpPr>
                <p:nvPr/>
              </p:nvSpPr>
              <p:spPr bwMode="ltGray">
                <a:xfrm>
                  <a:off x="912" y="76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4" name="Rectangle 2798"/>
                <p:cNvSpPr>
                  <a:spLocks noChangeArrowheads="1"/>
                </p:cNvSpPr>
                <p:nvPr/>
              </p:nvSpPr>
              <p:spPr bwMode="ltGray">
                <a:xfrm>
                  <a:off x="80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5" name="Rectangle 2799"/>
                <p:cNvSpPr>
                  <a:spLocks noChangeArrowheads="1"/>
                </p:cNvSpPr>
                <p:nvPr/>
              </p:nvSpPr>
              <p:spPr bwMode="ltGray">
                <a:xfrm>
                  <a:off x="1049" y="133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6" name="Rectangle 2800"/>
                <p:cNvSpPr>
                  <a:spLocks noChangeArrowheads="1"/>
                </p:cNvSpPr>
                <p:nvPr/>
              </p:nvSpPr>
              <p:spPr bwMode="ltGray">
                <a:xfrm>
                  <a:off x="128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7" name="Rectangle 2801"/>
                <p:cNvSpPr>
                  <a:spLocks noChangeArrowheads="1"/>
                </p:cNvSpPr>
                <p:nvPr/>
              </p:nvSpPr>
              <p:spPr bwMode="ltGray">
                <a:xfrm>
                  <a:off x="517" y="1284"/>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13335" name="Rectangle 23"/>
          <p:cNvSpPr>
            <a:spLocks noGrp="1" noChangeArrowheads="1"/>
          </p:cNvSpPr>
          <p:nvPr>
            <p:ph type="dt" sz="quarter" idx="2"/>
          </p:nvPr>
        </p:nvSpPr>
        <p:spPr bwMode="auto">
          <a:xfrm>
            <a:off x="457200" y="6553200"/>
            <a:ext cx="2133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6" name="Rectangle 24"/>
          <p:cNvSpPr>
            <a:spLocks noGrp="1" noChangeArrowheads="1"/>
          </p:cNvSpPr>
          <p:nvPr>
            <p:ph type="ftr" sz="quarter" idx="3"/>
          </p:nvPr>
        </p:nvSpPr>
        <p:spPr bwMode="auto">
          <a:xfrm>
            <a:off x="3200400" y="6629400"/>
            <a:ext cx="2895600" cy="152400"/>
          </a:xfrm>
          <a:prstGeom prst="rect">
            <a:avLst/>
          </a:prstGeom>
        </p:spPr>
        <p:txBody>
          <a:bodyPr/>
          <a:lstStyle>
            <a:lvl1pPr algn="ctr">
              <a:defRPr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7" name="Rectangle 25"/>
          <p:cNvSpPr>
            <a:spLocks noGrp="1" noChangeArrowheads="1"/>
          </p:cNvSpPr>
          <p:nvPr>
            <p:ph type="sldNum" sz="quarter" idx="4"/>
          </p:nvPr>
        </p:nvSpPr>
        <p:spPr bwMode="auto">
          <a:xfrm>
            <a:off x="661035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itchFamily="18" charset="0"/>
              </a:defRPr>
            </a:lvl1pPr>
          </a:lstStyle>
          <a:p>
            <a:fld id="{A43F59F9-53E2-4787-9B2F-6BC8745F5CA0}" type="slidenum">
              <a:rPr lang="ko-KR" altLang="en-US"/>
              <a:pPr/>
              <a:t>‹#›</a:t>
            </a:fld>
            <a:endParaRPr lang="en-US" altLang="ko-KR"/>
          </a:p>
        </p:txBody>
      </p:sp>
      <p:sp>
        <p:nvSpPr>
          <p:cNvPr id="13848" name="Rectangle 536"/>
          <p:cNvSpPr>
            <a:spLocks noGrp="1" noChangeArrowheads="1"/>
          </p:cNvSpPr>
          <p:nvPr>
            <p:ph type="ctrTitle" sz="quarter"/>
          </p:nvPr>
        </p:nvSpPr>
        <p:spPr bwMode="black">
          <a:xfrm>
            <a:off x="457200" y="2617788"/>
            <a:ext cx="8486775" cy="1611312"/>
          </a:xfrm>
          <a:extLst>
            <a:ext uri="{AF507438-7753-43E0-B8FC-AC1667EBCBE1}">
              <a14:hiddenEffects xmlns:a14="http://schemas.microsoft.com/office/drawing/2010/main">
                <a:effectLst>
                  <a:outerShdw dist="53882" dir="2700000" algn="ctr" rotWithShape="0">
                    <a:schemeClr val="tx2"/>
                  </a:outerShdw>
                </a:effectLst>
              </a14:hiddenEffects>
            </a:ext>
          </a:extLst>
        </p:spPr>
        <p:txBody>
          <a:bodyPr anchor="t"/>
          <a:lstStyle>
            <a:lvl1pPr>
              <a:lnSpc>
                <a:spcPct val="80000"/>
              </a:lnSpc>
              <a:defRPr sz="5000">
                <a:ea typeface="굴림" pitchFamily="50" charset="-127"/>
              </a:defRPr>
            </a:lvl1pPr>
          </a:lstStyle>
          <a:p>
            <a:pPr lvl="0"/>
            <a:r>
              <a:rPr lang="zh-CN" altLang="en-US" noProof="0" dirty="0"/>
              <a:t>单击此处编辑母版标题样式</a:t>
            </a:r>
            <a:endParaRPr lang="en-US" altLang="ko-KR" noProof="0" dirty="0"/>
          </a:p>
        </p:txBody>
      </p:sp>
      <p:grpSp>
        <p:nvGrpSpPr>
          <p:cNvPr id="68341" name="Group 2805"/>
          <p:cNvGrpSpPr>
            <a:grpSpLocks/>
          </p:cNvGrpSpPr>
          <p:nvPr/>
        </p:nvGrpSpPr>
        <p:grpSpPr bwMode="auto">
          <a:xfrm>
            <a:off x="4953000" y="3857625"/>
            <a:ext cx="3657600" cy="741363"/>
            <a:chOff x="3120" y="2430"/>
            <a:chExt cx="2304" cy="467"/>
          </a:xfrm>
        </p:grpSpPr>
        <p:sp>
          <p:nvSpPr>
            <p:cNvPr id="68324" name="AutoShape 2788"/>
            <p:cNvSpPr>
              <a:spLocks noChangeArrowheads="1"/>
            </p:cNvSpPr>
            <p:nvPr/>
          </p:nvSpPr>
          <p:spPr bwMode="auto">
            <a:xfrm>
              <a:off x="312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8" name="AutoShape 2792"/>
            <p:cNvSpPr>
              <a:spLocks noChangeArrowheads="1"/>
            </p:cNvSpPr>
            <p:nvPr/>
          </p:nvSpPr>
          <p:spPr bwMode="auto">
            <a:xfrm>
              <a:off x="369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9" name="AutoShape 2793"/>
            <p:cNvSpPr>
              <a:spLocks noChangeArrowheads="1"/>
            </p:cNvSpPr>
            <p:nvPr/>
          </p:nvSpPr>
          <p:spPr bwMode="auto">
            <a:xfrm>
              <a:off x="4247"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0" name="AutoShape 2794"/>
            <p:cNvSpPr>
              <a:spLocks noChangeArrowheads="1"/>
            </p:cNvSpPr>
            <p:nvPr/>
          </p:nvSpPr>
          <p:spPr bwMode="auto">
            <a:xfrm>
              <a:off x="4823"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1697E2A2-6052-4A7D-9DFA-6CAD9ACB9324}" type="slidenum">
              <a:rPr lang="ko-KR" altLang="en-US"/>
              <a:pPr/>
              <a:t>‹#›</a:t>
            </a:fld>
            <a:endParaRPr lang="en-US" altLang="ko-KR"/>
          </a:p>
        </p:txBody>
      </p:sp>
    </p:spTree>
    <p:extLst>
      <p:ext uri="{BB962C8B-B14F-4D97-AF65-F5344CB8AC3E}">
        <p14:creationId xmlns:p14="http://schemas.microsoft.com/office/powerpoint/2010/main" val="383307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394BCAC6-B601-414B-934A-098EEB0E0320}" type="slidenum">
              <a:rPr lang="ko-KR" altLang="en-US"/>
              <a:pPr/>
              <a:t>‹#›</a:t>
            </a:fld>
            <a:endParaRPr lang="en-US" altLang="ko-KR"/>
          </a:p>
        </p:txBody>
      </p:sp>
    </p:spTree>
    <p:extLst>
      <p:ext uri="{BB962C8B-B14F-4D97-AF65-F5344CB8AC3E}">
        <p14:creationId xmlns:p14="http://schemas.microsoft.com/office/powerpoint/2010/main" val="321548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图表占位符 2"/>
          <p:cNvSpPr>
            <a:spLocks noGrp="1"/>
          </p:cNvSpPr>
          <p:nvPr>
            <p:ph type="chart" idx="1"/>
          </p:nvPr>
        </p:nvSpPr>
        <p:spPr>
          <a:xfrm>
            <a:off x="857250" y="1447800"/>
            <a:ext cx="7372350" cy="4953000"/>
          </a:xfrm>
        </p:spPr>
        <p:txBody>
          <a:bodyPr/>
          <a:lstStyle/>
          <a:p>
            <a:r>
              <a:rPr lang="zh-CN" altLang="en-US"/>
              <a:t>单击图标添加图表</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24CBDCF-C641-4CFC-A765-B78651F1ADB0}" type="slidenum">
              <a:rPr lang="ko-KR" altLang="en-US"/>
              <a:pPr/>
              <a:t>‹#›</a:t>
            </a:fld>
            <a:endParaRPr lang="en-US" altLang="ko-KR"/>
          </a:p>
        </p:txBody>
      </p:sp>
    </p:spTree>
    <p:extLst>
      <p:ext uri="{BB962C8B-B14F-4D97-AF65-F5344CB8AC3E}">
        <p14:creationId xmlns:p14="http://schemas.microsoft.com/office/powerpoint/2010/main" val="2733053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表格占位符 2"/>
          <p:cNvSpPr>
            <a:spLocks noGrp="1"/>
          </p:cNvSpPr>
          <p:nvPr>
            <p:ph type="tbl" idx="1"/>
          </p:nvPr>
        </p:nvSpPr>
        <p:spPr>
          <a:xfrm>
            <a:off x="857250" y="1447800"/>
            <a:ext cx="7372350" cy="4953000"/>
          </a:xfrm>
        </p:spPr>
        <p:txBody>
          <a:bodyPr/>
          <a:lstStyle/>
          <a:p>
            <a:r>
              <a:rPr lang="zh-CN" altLang="en-US"/>
              <a:t>单击图标添加表格</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4B341EF-CE49-4E87-9F77-A0CCC093AC9D}" type="slidenum">
              <a:rPr lang="ko-KR" altLang="en-US"/>
              <a:pPr/>
              <a:t>‹#›</a:t>
            </a:fld>
            <a:endParaRPr lang="en-US" altLang="ko-KR"/>
          </a:p>
        </p:txBody>
      </p:sp>
    </p:spTree>
    <p:extLst>
      <p:ext uri="{BB962C8B-B14F-4D97-AF65-F5344CB8AC3E}">
        <p14:creationId xmlns:p14="http://schemas.microsoft.com/office/powerpoint/2010/main" val="1205409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152400"/>
            <a:ext cx="7772400" cy="1066800"/>
          </a:xfrm>
        </p:spPr>
        <p:txBody>
          <a:bodyPr/>
          <a:lstStyle/>
          <a:p>
            <a:r>
              <a:rPr lang="zh-CN" altLang="en-US"/>
              <a:t>单击此处编辑母版标题样式</a:t>
            </a:r>
          </a:p>
        </p:txBody>
      </p:sp>
      <p:sp>
        <p:nvSpPr>
          <p:cNvPr id="3" name="文本占位符 2"/>
          <p:cNvSpPr>
            <a:spLocks noGrp="1"/>
          </p:cNvSpPr>
          <p:nvPr>
            <p:ph type="body" sz="half" idx="1"/>
          </p:nvPr>
        </p:nvSpPr>
        <p:spPr>
          <a:xfrm>
            <a:off x="1143000" y="1600200"/>
            <a:ext cx="3810000" cy="2667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600200"/>
            <a:ext cx="3810000" cy="2667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2"/>
          <p:cNvSpPr>
            <a:spLocks noGrp="1" noChangeArrowheads="1"/>
          </p:cNvSpPr>
          <p:nvPr>
            <p:ph type="dt" sz="half" idx="10"/>
          </p:nvPr>
        </p:nvSpPr>
        <p:spPr>
          <a:xfrm>
            <a:off x="685800" y="6324600"/>
            <a:ext cx="1905000" cy="457200"/>
          </a:xfrm>
          <a:prstGeom prst="rect">
            <a:avLst/>
          </a:prstGeom>
          <a:ln/>
        </p:spPr>
        <p:txBody>
          <a:bodyPr/>
          <a:lstStyle>
            <a:lvl1pPr>
              <a:defRPr/>
            </a:lvl1pPr>
          </a:lstStyle>
          <a:p>
            <a:pPr>
              <a:defRPr/>
            </a:pPr>
            <a:endParaRPr lang="en-US" altLang="ko-KR"/>
          </a:p>
        </p:txBody>
      </p:sp>
      <p:sp>
        <p:nvSpPr>
          <p:cNvPr id="6" name="Rectangle 23"/>
          <p:cNvSpPr>
            <a:spLocks noGrp="1" noChangeArrowheads="1"/>
          </p:cNvSpPr>
          <p:nvPr>
            <p:ph type="ftr" sz="quarter" idx="11"/>
          </p:nvPr>
        </p:nvSpPr>
        <p:spPr>
          <a:xfrm>
            <a:off x="3124200" y="6324600"/>
            <a:ext cx="2895600" cy="457200"/>
          </a:xfrm>
          <a:prstGeom prst="rect">
            <a:avLst/>
          </a:prstGeom>
          <a:ln/>
        </p:spPr>
        <p:txBody>
          <a:bodyPr/>
          <a:lstStyle>
            <a:lvl1pPr>
              <a:defRPr/>
            </a:lvl1pPr>
          </a:lstStyle>
          <a:p>
            <a:pPr>
              <a:defRPr/>
            </a:pPr>
            <a:endParaRPr lang="en-US" altLang="ko-KR"/>
          </a:p>
        </p:txBody>
      </p:sp>
      <p:sp>
        <p:nvSpPr>
          <p:cNvPr id="7" name="Rectangle 24"/>
          <p:cNvSpPr>
            <a:spLocks noGrp="1" noChangeArrowheads="1"/>
          </p:cNvSpPr>
          <p:nvPr>
            <p:ph type="sldNum" sz="quarter" idx="12"/>
          </p:nvPr>
        </p:nvSpPr>
        <p:spPr>
          <a:ln/>
        </p:spPr>
        <p:txBody>
          <a:bodyPr/>
          <a:lstStyle>
            <a:lvl1pPr>
              <a:defRPr/>
            </a:lvl1pPr>
          </a:lstStyle>
          <a:p>
            <a:pPr>
              <a:defRPr/>
            </a:pPr>
            <a:fld id="{F49E849A-1839-42E1-80EB-6D1CBCB53983}" type="slidenum">
              <a:rPr lang="ko-KR" altLang="en-US"/>
              <a:pPr>
                <a:defRPr/>
              </a:pPr>
              <a:t>‹#›</a:t>
            </a:fld>
            <a:endParaRPr lang="en-US" altLang="ko-KR"/>
          </a:p>
        </p:txBody>
      </p:sp>
    </p:spTree>
    <p:extLst>
      <p:ext uri="{BB962C8B-B14F-4D97-AF65-F5344CB8AC3E}">
        <p14:creationId xmlns:p14="http://schemas.microsoft.com/office/powerpoint/2010/main" val="3621250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矩形 7">
            <a:extLst>
              <a:ext uri="{FF2B5EF4-FFF2-40B4-BE49-F238E27FC236}">
                <a16:creationId xmlns:a16="http://schemas.microsoft.com/office/drawing/2014/main" id="{EA5C4ECB-A3F7-4D1D-A91E-F7C0EFE6FA89}"/>
              </a:ext>
            </a:extLst>
          </p:cNvPr>
          <p:cNvSpPr/>
          <p:nvPr userDrawn="1"/>
        </p:nvSpPr>
        <p:spPr>
          <a:xfrm flipH="1" flipV="1">
            <a:off x="6003924" y="82092"/>
            <a:ext cx="3059465" cy="542406"/>
          </a:xfrm>
          <a:custGeom>
            <a:avLst/>
            <a:gdLst>
              <a:gd name="connsiteX0" fmla="*/ 0 w 3456384"/>
              <a:gd name="connsiteY0" fmla="*/ 0 h 914400"/>
              <a:gd name="connsiteX1" fmla="*/ 3456384 w 3456384"/>
              <a:gd name="connsiteY1" fmla="*/ 0 h 914400"/>
              <a:gd name="connsiteX2" fmla="*/ 3456384 w 3456384"/>
              <a:gd name="connsiteY2" fmla="*/ 914400 h 914400"/>
              <a:gd name="connsiteX3" fmla="*/ 0 w 3456384"/>
              <a:gd name="connsiteY3" fmla="*/ 914400 h 914400"/>
              <a:gd name="connsiteX4" fmla="*/ 0 w 3456384"/>
              <a:gd name="connsiteY4" fmla="*/ 0 h 914400"/>
              <a:gd name="connsiteX0" fmla="*/ 0 w 3456384"/>
              <a:gd name="connsiteY0" fmla="*/ 9056 h 923456"/>
              <a:gd name="connsiteX1" fmla="*/ 2998767 w 3456384"/>
              <a:gd name="connsiteY1" fmla="*/ 0 h 923456"/>
              <a:gd name="connsiteX2" fmla="*/ 3456384 w 3456384"/>
              <a:gd name="connsiteY2" fmla="*/ 9056 h 923456"/>
              <a:gd name="connsiteX3" fmla="*/ 3456384 w 3456384"/>
              <a:gd name="connsiteY3" fmla="*/ 923456 h 923456"/>
              <a:gd name="connsiteX4" fmla="*/ 0 w 3456384"/>
              <a:gd name="connsiteY4" fmla="*/ 923456 h 923456"/>
              <a:gd name="connsiteX5" fmla="*/ 0 w 3456384"/>
              <a:gd name="connsiteY5" fmla="*/ 9056 h 923456"/>
              <a:gd name="connsiteX0" fmla="*/ 0 w 3456384"/>
              <a:gd name="connsiteY0" fmla="*/ 9056 h 923456"/>
              <a:gd name="connsiteX1" fmla="*/ 2998767 w 3456384"/>
              <a:gd name="connsiteY1" fmla="*/ 0 h 923456"/>
              <a:gd name="connsiteX2" fmla="*/ 3456384 w 3456384"/>
              <a:gd name="connsiteY2" fmla="*/ 9056 h 923456"/>
              <a:gd name="connsiteX3" fmla="*/ 3442520 w 3456384"/>
              <a:gd name="connsiteY3" fmla="*/ 349624 h 923456"/>
              <a:gd name="connsiteX4" fmla="*/ 3456384 w 3456384"/>
              <a:gd name="connsiteY4" fmla="*/ 923456 h 923456"/>
              <a:gd name="connsiteX5" fmla="*/ 0 w 3456384"/>
              <a:gd name="connsiteY5" fmla="*/ 923456 h 923456"/>
              <a:gd name="connsiteX6" fmla="*/ 0 w 3456384"/>
              <a:gd name="connsiteY6" fmla="*/ 9056 h 923456"/>
              <a:gd name="connsiteX0" fmla="*/ 0 w 3456384"/>
              <a:gd name="connsiteY0" fmla="*/ 9056 h 923456"/>
              <a:gd name="connsiteX1" fmla="*/ 2998767 w 3456384"/>
              <a:gd name="connsiteY1" fmla="*/ 0 h 923456"/>
              <a:gd name="connsiteX2" fmla="*/ 3442520 w 3456384"/>
              <a:gd name="connsiteY2" fmla="*/ 349624 h 923456"/>
              <a:gd name="connsiteX3" fmla="*/ 3456384 w 3456384"/>
              <a:gd name="connsiteY3" fmla="*/ 923456 h 923456"/>
              <a:gd name="connsiteX4" fmla="*/ 0 w 3456384"/>
              <a:gd name="connsiteY4" fmla="*/ 923456 h 923456"/>
              <a:gd name="connsiteX5" fmla="*/ 0 w 3456384"/>
              <a:gd name="connsiteY5" fmla="*/ 9056 h 923456"/>
              <a:gd name="connsiteX0" fmla="*/ 0 w 3456384"/>
              <a:gd name="connsiteY0" fmla="*/ 86116 h 1000516"/>
              <a:gd name="connsiteX1" fmla="*/ 2998767 w 3456384"/>
              <a:gd name="connsiteY1" fmla="*/ 77060 h 1000516"/>
              <a:gd name="connsiteX2" fmla="*/ 3442520 w 3456384"/>
              <a:gd name="connsiteY2" fmla="*/ 426684 h 1000516"/>
              <a:gd name="connsiteX3" fmla="*/ 3456384 w 3456384"/>
              <a:gd name="connsiteY3" fmla="*/ 1000516 h 1000516"/>
              <a:gd name="connsiteX4" fmla="*/ 0 w 3456384"/>
              <a:gd name="connsiteY4" fmla="*/ 1000516 h 1000516"/>
              <a:gd name="connsiteX5" fmla="*/ 0 w 3456384"/>
              <a:gd name="connsiteY5" fmla="*/ 86116 h 1000516"/>
              <a:gd name="connsiteX0" fmla="*/ 0 w 3456384"/>
              <a:gd name="connsiteY0" fmla="*/ 68426 h 982826"/>
              <a:gd name="connsiteX1" fmla="*/ 2998767 w 3456384"/>
              <a:gd name="connsiteY1" fmla="*/ 59370 h 982826"/>
              <a:gd name="connsiteX2" fmla="*/ 3442520 w 3456384"/>
              <a:gd name="connsiteY2" fmla="*/ 408994 h 982826"/>
              <a:gd name="connsiteX3" fmla="*/ 3456384 w 3456384"/>
              <a:gd name="connsiteY3" fmla="*/ 982826 h 982826"/>
              <a:gd name="connsiteX4" fmla="*/ 0 w 3456384"/>
              <a:gd name="connsiteY4" fmla="*/ 982826 h 982826"/>
              <a:gd name="connsiteX5" fmla="*/ 0 w 3456384"/>
              <a:gd name="connsiteY5" fmla="*/ 68426 h 982826"/>
              <a:gd name="connsiteX0" fmla="*/ 0 w 3456384"/>
              <a:gd name="connsiteY0" fmla="*/ 9073 h 923473"/>
              <a:gd name="connsiteX1" fmla="*/ 2998767 w 3456384"/>
              <a:gd name="connsiteY1" fmla="*/ 17 h 923473"/>
              <a:gd name="connsiteX2" fmla="*/ 3442520 w 3456384"/>
              <a:gd name="connsiteY2" fmla="*/ 349641 h 923473"/>
              <a:gd name="connsiteX3" fmla="*/ 3456384 w 3456384"/>
              <a:gd name="connsiteY3" fmla="*/ 923473 h 923473"/>
              <a:gd name="connsiteX4" fmla="*/ 0 w 3456384"/>
              <a:gd name="connsiteY4" fmla="*/ 923473 h 923473"/>
              <a:gd name="connsiteX5" fmla="*/ 0 w 3456384"/>
              <a:gd name="connsiteY5" fmla="*/ 9073 h 923473"/>
              <a:gd name="connsiteX0" fmla="*/ 0 w 3456384"/>
              <a:gd name="connsiteY0" fmla="*/ 9073 h 923473"/>
              <a:gd name="connsiteX1" fmla="*/ 2998767 w 3456384"/>
              <a:gd name="connsiteY1" fmla="*/ 17 h 923473"/>
              <a:gd name="connsiteX2" fmla="*/ 3442520 w 3456384"/>
              <a:gd name="connsiteY2" fmla="*/ 349641 h 923473"/>
              <a:gd name="connsiteX3" fmla="*/ 3456384 w 3456384"/>
              <a:gd name="connsiteY3" fmla="*/ 923473 h 923473"/>
              <a:gd name="connsiteX4" fmla="*/ 0 w 3456384"/>
              <a:gd name="connsiteY4" fmla="*/ 923473 h 923473"/>
              <a:gd name="connsiteX5" fmla="*/ 0 w 3456384"/>
              <a:gd name="connsiteY5" fmla="*/ 9073 h 923473"/>
              <a:gd name="connsiteX0" fmla="*/ 0 w 3456384"/>
              <a:gd name="connsiteY0" fmla="*/ 9240 h 923640"/>
              <a:gd name="connsiteX1" fmla="*/ 2998767 w 3456384"/>
              <a:gd name="connsiteY1" fmla="*/ 184 h 923640"/>
              <a:gd name="connsiteX2" fmla="*/ 3442520 w 3456384"/>
              <a:gd name="connsiteY2" fmla="*/ 349808 h 923640"/>
              <a:gd name="connsiteX3" fmla="*/ 3456384 w 3456384"/>
              <a:gd name="connsiteY3" fmla="*/ 923640 h 923640"/>
              <a:gd name="connsiteX4" fmla="*/ 0 w 3456384"/>
              <a:gd name="connsiteY4" fmla="*/ 923640 h 923640"/>
              <a:gd name="connsiteX5" fmla="*/ 0 w 3456384"/>
              <a:gd name="connsiteY5" fmla="*/ 9240 h 923640"/>
              <a:gd name="connsiteX0" fmla="*/ 0 w 3456384"/>
              <a:gd name="connsiteY0" fmla="*/ 9061 h 923461"/>
              <a:gd name="connsiteX1" fmla="*/ 2998767 w 3456384"/>
              <a:gd name="connsiteY1" fmla="*/ 5 h 923461"/>
              <a:gd name="connsiteX2" fmla="*/ 3442520 w 3456384"/>
              <a:gd name="connsiteY2" fmla="*/ 349629 h 923461"/>
              <a:gd name="connsiteX3" fmla="*/ 3456384 w 3456384"/>
              <a:gd name="connsiteY3" fmla="*/ 923461 h 923461"/>
              <a:gd name="connsiteX4" fmla="*/ 0 w 3456384"/>
              <a:gd name="connsiteY4" fmla="*/ 923461 h 923461"/>
              <a:gd name="connsiteX5" fmla="*/ 0 w 3456384"/>
              <a:gd name="connsiteY5" fmla="*/ 9061 h 923461"/>
              <a:gd name="connsiteX0" fmla="*/ 0 w 3688035"/>
              <a:gd name="connsiteY0" fmla="*/ 75792 h 990192"/>
              <a:gd name="connsiteX1" fmla="*/ 2998767 w 3688035"/>
              <a:gd name="connsiteY1" fmla="*/ 66736 h 990192"/>
              <a:gd name="connsiteX2" fmla="*/ 3456384 w 3688035"/>
              <a:gd name="connsiteY2" fmla="*/ 990192 h 990192"/>
              <a:gd name="connsiteX3" fmla="*/ 0 w 3688035"/>
              <a:gd name="connsiteY3" fmla="*/ 990192 h 990192"/>
              <a:gd name="connsiteX4" fmla="*/ 0 w 3688035"/>
              <a:gd name="connsiteY4" fmla="*/ 75792 h 990192"/>
              <a:gd name="connsiteX0" fmla="*/ 0 w 3688035"/>
              <a:gd name="connsiteY0" fmla="*/ 75792 h 990192"/>
              <a:gd name="connsiteX1" fmla="*/ 2998767 w 3688035"/>
              <a:gd name="connsiteY1" fmla="*/ 66736 h 990192"/>
              <a:gd name="connsiteX2" fmla="*/ 3456384 w 3688035"/>
              <a:gd name="connsiteY2" fmla="*/ 990192 h 990192"/>
              <a:gd name="connsiteX3" fmla="*/ 0 w 3688035"/>
              <a:gd name="connsiteY3" fmla="*/ 990192 h 990192"/>
              <a:gd name="connsiteX4" fmla="*/ 0 w 3688035"/>
              <a:gd name="connsiteY4" fmla="*/ 75792 h 990192"/>
              <a:gd name="connsiteX0" fmla="*/ 0 w 4615790"/>
              <a:gd name="connsiteY0" fmla="*/ 10415 h 924815"/>
              <a:gd name="connsiteX1" fmla="*/ 2998767 w 4615790"/>
              <a:gd name="connsiteY1" fmla="*/ 1359 h 924815"/>
              <a:gd name="connsiteX2" fmla="*/ 3456384 w 4615790"/>
              <a:gd name="connsiteY2" fmla="*/ 924815 h 924815"/>
              <a:gd name="connsiteX3" fmla="*/ 0 w 4615790"/>
              <a:gd name="connsiteY3" fmla="*/ 924815 h 924815"/>
              <a:gd name="connsiteX4" fmla="*/ 0 w 4615790"/>
              <a:gd name="connsiteY4" fmla="*/ 10415 h 924815"/>
              <a:gd name="connsiteX0" fmla="*/ 0 w 4388774"/>
              <a:gd name="connsiteY0" fmla="*/ 10415 h 924815"/>
              <a:gd name="connsiteX1" fmla="*/ 2998767 w 4388774"/>
              <a:gd name="connsiteY1" fmla="*/ 1359 h 924815"/>
              <a:gd name="connsiteX2" fmla="*/ 3456384 w 4388774"/>
              <a:gd name="connsiteY2" fmla="*/ 924815 h 924815"/>
              <a:gd name="connsiteX3" fmla="*/ 0 w 4388774"/>
              <a:gd name="connsiteY3" fmla="*/ 924815 h 924815"/>
              <a:gd name="connsiteX4" fmla="*/ 0 w 4388774"/>
              <a:gd name="connsiteY4" fmla="*/ 10415 h 924815"/>
              <a:gd name="connsiteX0" fmla="*/ 0 w 4388774"/>
              <a:gd name="connsiteY0" fmla="*/ 9056 h 923456"/>
              <a:gd name="connsiteX1" fmla="*/ 2998767 w 4388774"/>
              <a:gd name="connsiteY1" fmla="*/ 0 h 923456"/>
              <a:gd name="connsiteX2" fmla="*/ 3456384 w 4388774"/>
              <a:gd name="connsiteY2" fmla="*/ 923456 h 923456"/>
              <a:gd name="connsiteX3" fmla="*/ 0 w 4388774"/>
              <a:gd name="connsiteY3" fmla="*/ 923456 h 923456"/>
              <a:gd name="connsiteX4" fmla="*/ 0 w 4388774"/>
              <a:gd name="connsiteY4" fmla="*/ 9056 h 923456"/>
              <a:gd name="connsiteX0" fmla="*/ 0 w 3456384"/>
              <a:gd name="connsiteY0" fmla="*/ 9056 h 923456"/>
              <a:gd name="connsiteX1" fmla="*/ 2998767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998767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846348"/>
              <a:gd name="connsiteY0" fmla="*/ 9056 h 923456"/>
              <a:gd name="connsiteX1" fmla="*/ 2622249 w 3846348"/>
              <a:gd name="connsiteY1" fmla="*/ 0 h 923456"/>
              <a:gd name="connsiteX2" fmla="*/ 3846348 w 3846348"/>
              <a:gd name="connsiteY2" fmla="*/ 923456 h 923456"/>
              <a:gd name="connsiteX3" fmla="*/ 0 w 3846348"/>
              <a:gd name="connsiteY3" fmla="*/ 923456 h 923456"/>
              <a:gd name="connsiteX4" fmla="*/ 0 w 3846348"/>
              <a:gd name="connsiteY4" fmla="*/ 9056 h 923456"/>
              <a:gd name="connsiteX0" fmla="*/ 0 w 3846348"/>
              <a:gd name="connsiteY0" fmla="*/ 555 h 914955"/>
              <a:gd name="connsiteX1" fmla="*/ 2958425 w 3846348"/>
              <a:gd name="connsiteY1" fmla="*/ 4946 h 914955"/>
              <a:gd name="connsiteX2" fmla="*/ 3846348 w 3846348"/>
              <a:gd name="connsiteY2" fmla="*/ 914955 h 914955"/>
              <a:gd name="connsiteX3" fmla="*/ 0 w 3846348"/>
              <a:gd name="connsiteY3" fmla="*/ 914955 h 914955"/>
              <a:gd name="connsiteX4" fmla="*/ 0 w 3846348"/>
              <a:gd name="connsiteY4" fmla="*/ 555 h 914955"/>
              <a:gd name="connsiteX0" fmla="*/ 0 w 3846348"/>
              <a:gd name="connsiteY0" fmla="*/ 0 h 914400"/>
              <a:gd name="connsiteX1" fmla="*/ 3321495 w 3846348"/>
              <a:gd name="connsiteY1" fmla="*/ 4391 h 914400"/>
              <a:gd name="connsiteX2" fmla="*/ 3846348 w 3846348"/>
              <a:gd name="connsiteY2" fmla="*/ 914400 h 914400"/>
              <a:gd name="connsiteX3" fmla="*/ 0 w 3846348"/>
              <a:gd name="connsiteY3" fmla="*/ 914400 h 914400"/>
              <a:gd name="connsiteX4" fmla="*/ 0 w 3846348"/>
              <a:gd name="connsiteY4" fmla="*/ 0 h 914400"/>
              <a:gd name="connsiteX0" fmla="*/ 0 w 3846348"/>
              <a:gd name="connsiteY0" fmla="*/ 0 h 914400"/>
              <a:gd name="connsiteX1" fmla="*/ 3321495 w 3846348"/>
              <a:gd name="connsiteY1" fmla="*/ 4391 h 914400"/>
              <a:gd name="connsiteX2" fmla="*/ 3846348 w 3846348"/>
              <a:gd name="connsiteY2" fmla="*/ 914400 h 914400"/>
              <a:gd name="connsiteX3" fmla="*/ 0 w 3846348"/>
              <a:gd name="connsiteY3" fmla="*/ 914400 h 914400"/>
              <a:gd name="connsiteX4" fmla="*/ 0 w 3846348"/>
              <a:gd name="connsiteY4" fmla="*/ 0 h 914400"/>
              <a:gd name="connsiteX0" fmla="*/ 0 w 4088504"/>
              <a:gd name="connsiteY0" fmla="*/ 0 h 914400"/>
              <a:gd name="connsiteX1" fmla="*/ 3321495 w 4088504"/>
              <a:gd name="connsiteY1" fmla="*/ 4391 h 914400"/>
              <a:gd name="connsiteX2" fmla="*/ 4088504 w 4088504"/>
              <a:gd name="connsiteY2" fmla="*/ 914400 h 914400"/>
              <a:gd name="connsiteX3" fmla="*/ 0 w 4088504"/>
              <a:gd name="connsiteY3" fmla="*/ 914400 h 914400"/>
              <a:gd name="connsiteX4" fmla="*/ 0 w 4088504"/>
              <a:gd name="connsiteY4" fmla="*/ 0 h 914400"/>
              <a:gd name="connsiteX0" fmla="*/ 0 w 4088504"/>
              <a:gd name="connsiteY0" fmla="*/ 0 h 914400"/>
              <a:gd name="connsiteX1" fmla="*/ 3321495 w 4088504"/>
              <a:gd name="connsiteY1" fmla="*/ 4391 h 914400"/>
              <a:gd name="connsiteX2" fmla="*/ 4088504 w 4088504"/>
              <a:gd name="connsiteY2" fmla="*/ 914400 h 914400"/>
              <a:gd name="connsiteX3" fmla="*/ 0 w 4088504"/>
              <a:gd name="connsiteY3" fmla="*/ 914400 h 914400"/>
              <a:gd name="connsiteX4" fmla="*/ 0 w 4088504"/>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504" h="914400">
                <a:moveTo>
                  <a:pt x="0" y="0"/>
                </a:moveTo>
                <a:lnTo>
                  <a:pt x="3321495" y="4391"/>
                </a:lnTo>
                <a:cubicBezTo>
                  <a:pt x="3695853" y="177917"/>
                  <a:pt x="3899766" y="724374"/>
                  <a:pt x="4088504" y="914400"/>
                </a:cubicBezTo>
                <a:lnTo>
                  <a:pt x="0" y="914400"/>
                </a:lnTo>
                <a:lnTo>
                  <a:pt x="0" y="0"/>
                </a:lnTo>
                <a:close/>
              </a:path>
            </a:pathLst>
          </a:custGeom>
          <a:gradFill>
            <a:gsLst>
              <a:gs pos="0">
                <a:schemeClr val="accent4">
                  <a:lumMod val="0"/>
                  <a:lumOff val="100000"/>
                </a:schemeClr>
              </a:gs>
              <a:gs pos="100000">
                <a:srgbClr val="E1E1E1"/>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Picture 3">
            <a:extLst>
              <a:ext uri="{FF2B5EF4-FFF2-40B4-BE49-F238E27FC236}">
                <a16:creationId xmlns:a16="http://schemas.microsoft.com/office/drawing/2014/main" id="{7902B70F-E860-4C1A-8097-31BC7E92E8D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34925"/>
            <a:ext cx="2801938"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B19A52C8-C1AF-4E49-9CCC-ADB8189F380E}"/>
              </a:ext>
            </a:extLst>
          </p:cNvPr>
          <p:cNvSpPr/>
          <p:nvPr userDrawn="1"/>
        </p:nvSpPr>
        <p:spPr>
          <a:xfrm>
            <a:off x="0" y="6597650"/>
            <a:ext cx="7740650" cy="260350"/>
          </a:xfrm>
          <a:prstGeom prst="rect">
            <a:avLst/>
          </a:prstGeom>
          <a:solidFill>
            <a:srgbClr val="0047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a:extLst>
              <a:ext uri="{FF2B5EF4-FFF2-40B4-BE49-F238E27FC236}">
                <a16:creationId xmlns:a16="http://schemas.microsoft.com/office/drawing/2014/main" id="{ADB87144-42D5-4383-B5E0-FF734A1E7840}"/>
              </a:ext>
            </a:extLst>
          </p:cNvPr>
          <p:cNvSpPr/>
          <p:nvPr userDrawn="1"/>
        </p:nvSpPr>
        <p:spPr>
          <a:xfrm>
            <a:off x="7308850" y="6597650"/>
            <a:ext cx="1835150" cy="260350"/>
          </a:xfrm>
          <a:prstGeom prst="rect">
            <a:avLst/>
          </a:prstGeom>
          <a:solidFill>
            <a:srgbClr val="EA54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7">
            <a:extLst>
              <a:ext uri="{FF2B5EF4-FFF2-40B4-BE49-F238E27FC236}">
                <a16:creationId xmlns:a16="http://schemas.microsoft.com/office/drawing/2014/main" id="{224A2D87-3085-49B8-AEA7-76CFB596CE69}"/>
              </a:ext>
            </a:extLst>
          </p:cNvPr>
          <p:cNvSpPr/>
          <p:nvPr userDrawn="1"/>
        </p:nvSpPr>
        <p:spPr>
          <a:xfrm>
            <a:off x="98425" y="82550"/>
            <a:ext cx="6242050" cy="541338"/>
          </a:xfrm>
          <a:custGeom>
            <a:avLst/>
            <a:gdLst>
              <a:gd name="connsiteX0" fmla="*/ 0 w 3456384"/>
              <a:gd name="connsiteY0" fmla="*/ 0 h 914400"/>
              <a:gd name="connsiteX1" fmla="*/ 3456384 w 3456384"/>
              <a:gd name="connsiteY1" fmla="*/ 0 h 914400"/>
              <a:gd name="connsiteX2" fmla="*/ 3456384 w 3456384"/>
              <a:gd name="connsiteY2" fmla="*/ 914400 h 914400"/>
              <a:gd name="connsiteX3" fmla="*/ 0 w 3456384"/>
              <a:gd name="connsiteY3" fmla="*/ 914400 h 914400"/>
              <a:gd name="connsiteX4" fmla="*/ 0 w 3456384"/>
              <a:gd name="connsiteY4" fmla="*/ 0 h 914400"/>
              <a:gd name="connsiteX0" fmla="*/ 0 w 3456384"/>
              <a:gd name="connsiteY0" fmla="*/ 9056 h 923456"/>
              <a:gd name="connsiteX1" fmla="*/ 2998767 w 3456384"/>
              <a:gd name="connsiteY1" fmla="*/ 0 h 923456"/>
              <a:gd name="connsiteX2" fmla="*/ 3456384 w 3456384"/>
              <a:gd name="connsiteY2" fmla="*/ 9056 h 923456"/>
              <a:gd name="connsiteX3" fmla="*/ 3456384 w 3456384"/>
              <a:gd name="connsiteY3" fmla="*/ 923456 h 923456"/>
              <a:gd name="connsiteX4" fmla="*/ 0 w 3456384"/>
              <a:gd name="connsiteY4" fmla="*/ 923456 h 923456"/>
              <a:gd name="connsiteX5" fmla="*/ 0 w 3456384"/>
              <a:gd name="connsiteY5" fmla="*/ 9056 h 923456"/>
              <a:gd name="connsiteX0" fmla="*/ 0 w 3456384"/>
              <a:gd name="connsiteY0" fmla="*/ 9056 h 923456"/>
              <a:gd name="connsiteX1" fmla="*/ 2998767 w 3456384"/>
              <a:gd name="connsiteY1" fmla="*/ 0 h 923456"/>
              <a:gd name="connsiteX2" fmla="*/ 3456384 w 3456384"/>
              <a:gd name="connsiteY2" fmla="*/ 9056 h 923456"/>
              <a:gd name="connsiteX3" fmla="*/ 3442520 w 3456384"/>
              <a:gd name="connsiteY3" fmla="*/ 349624 h 923456"/>
              <a:gd name="connsiteX4" fmla="*/ 3456384 w 3456384"/>
              <a:gd name="connsiteY4" fmla="*/ 923456 h 923456"/>
              <a:gd name="connsiteX5" fmla="*/ 0 w 3456384"/>
              <a:gd name="connsiteY5" fmla="*/ 923456 h 923456"/>
              <a:gd name="connsiteX6" fmla="*/ 0 w 3456384"/>
              <a:gd name="connsiteY6" fmla="*/ 9056 h 923456"/>
              <a:gd name="connsiteX0" fmla="*/ 0 w 3456384"/>
              <a:gd name="connsiteY0" fmla="*/ 9056 h 923456"/>
              <a:gd name="connsiteX1" fmla="*/ 2998767 w 3456384"/>
              <a:gd name="connsiteY1" fmla="*/ 0 h 923456"/>
              <a:gd name="connsiteX2" fmla="*/ 3442520 w 3456384"/>
              <a:gd name="connsiteY2" fmla="*/ 349624 h 923456"/>
              <a:gd name="connsiteX3" fmla="*/ 3456384 w 3456384"/>
              <a:gd name="connsiteY3" fmla="*/ 923456 h 923456"/>
              <a:gd name="connsiteX4" fmla="*/ 0 w 3456384"/>
              <a:gd name="connsiteY4" fmla="*/ 923456 h 923456"/>
              <a:gd name="connsiteX5" fmla="*/ 0 w 3456384"/>
              <a:gd name="connsiteY5" fmla="*/ 9056 h 923456"/>
              <a:gd name="connsiteX0" fmla="*/ 0 w 3456384"/>
              <a:gd name="connsiteY0" fmla="*/ 86116 h 1000516"/>
              <a:gd name="connsiteX1" fmla="*/ 2998767 w 3456384"/>
              <a:gd name="connsiteY1" fmla="*/ 77060 h 1000516"/>
              <a:gd name="connsiteX2" fmla="*/ 3442520 w 3456384"/>
              <a:gd name="connsiteY2" fmla="*/ 426684 h 1000516"/>
              <a:gd name="connsiteX3" fmla="*/ 3456384 w 3456384"/>
              <a:gd name="connsiteY3" fmla="*/ 1000516 h 1000516"/>
              <a:gd name="connsiteX4" fmla="*/ 0 w 3456384"/>
              <a:gd name="connsiteY4" fmla="*/ 1000516 h 1000516"/>
              <a:gd name="connsiteX5" fmla="*/ 0 w 3456384"/>
              <a:gd name="connsiteY5" fmla="*/ 86116 h 1000516"/>
              <a:gd name="connsiteX0" fmla="*/ 0 w 3456384"/>
              <a:gd name="connsiteY0" fmla="*/ 68426 h 982826"/>
              <a:gd name="connsiteX1" fmla="*/ 2998767 w 3456384"/>
              <a:gd name="connsiteY1" fmla="*/ 59370 h 982826"/>
              <a:gd name="connsiteX2" fmla="*/ 3442520 w 3456384"/>
              <a:gd name="connsiteY2" fmla="*/ 408994 h 982826"/>
              <a:gd name="connsiteX3" fmla="*/ 3456384 w 3456384"/>
              <a:gd name="connsiteY3" fmla="*/ 982826 h 982826"/>
              <a:gd name="connsiteX4" fmla="*/ 0 w 3456384"/>
              <a:gd name="connsiteY4" fmla="*/ 982826 h 982826"/>
              <a:gd name="connsiteX5" fmla="*/ 0 w 3456384"/>
              <a:gd name="connsiteY5" fmla="*/ 68426 h 982826"/>
              <a:gd name="connsiteX0" fmla="*/ 0 w 3456384"/>
              <a:gd name="connsiteY0" fmla="*/ 9073 h 923473"/>
              <a:gd name="connsiteX1" fmla="*/ 2998767 w 3456384"/>
              <a:gd name="connsiteY1" fmla="*/ 17 h 923473"/>
              <a:gd name="connsiteX2" fmla="*/ 3442520 w 3456384"/>
              <a:gd name="connsiteY2" fmla="*/ 349641 h 923473"/>
              <a:gd name="connsiteX3" fmla="*/ 3456384 w 3456384"/>
              <a:gd name="connsiteY3" fmla="*/ 923473 h 923473"/>
              <a:gd name="connsiteX4" fmla="*/ 0 w 3456384"/>
              <a:gd name="connsiteY4" fmla="*/ 923473 h 923473"/>
              <a:gd name="connsiteX5" fmla="*/ 0 w 3456384"/>
              <a:gd name="connsiteY5" fmla="*/ 9073 h 923473"/>
              <a:gd name="connsiteX0" fmla="*/ 0 w 3456384"/>
              <a:gd name="connsiteY0" fmla="*/ 9073 h 923473"/>
              <a:gd name="connsiteX1" fmla="*/ 2998767 w 3456384"/>
              <a:gd name="connsiteY1" fmla="*/ 17 h 923473"/>
              <a:gd name="connsiteX2" fmla="*/ 3442520 w 3456384"/>
              <a:gd name="connsiteY2" fmla="*/ 349641 h 923473"/>
              <a:gd name="connsiteX3" fmla="*/ 3456384 w 3456384"/>
              <a:gd name="connsiteY3" fmla="*/ 923473 h 923473"/>
              <a:gd name="connsiteX4" fmla="*/ 0 w 3456384"/>
              <a:gd name="connsiteY4" fmla="*/ 923473 h 923473"/>
              <a:gd name="connsiteX5" fmla="*/ 0 w 3456384"/>
              <a:gd name="connsiteY5" fmla="*/ 9073 h 923473"/>
              <a:gd name="connsiteX0" fmla="*/ 0 w 3456384"/>
              <a:gd name="connsiteY0" fmla="*/ 9240 h 923640"/>
              <a:gd name="connsiteX1" fmla="*/ 2998767 w 3456384"/>
              <a:gd name="connsiteY1" fmla="*/ 184 h 923640"/>
              <a:gd name="connsiteX2" fmla="*/ 3442520 w 3456384"/>
              <a:gd name="connsiteY2" fmla="*/ 349808 h 923640"/>
              <a:gd name="connsiteX3" fmla="*/ 3456384 w 3456384"/>
              <a:gd name="connsiteY3" fmla="*/ 923640 h 923640"/>
              <a:gd name="connsiteX4" fmla="*/ 0 w 3456384"/>
              <a:gd name="connsiteY4" fmla="*/ 923640 h 923640"/>
              <a:gd name="connsiteX5" fmla="*/ 0 w 3456384"/>
              <a:gd name="connsiteY5" fmla="*/ 9240 h 923640"/>
              <a:gd name="connsiteX0" fmla="*/ 0 w 3456384"/>
              <a:gd name="connsiteY0" fmla="*/ 9061 h 923461"/>
              <a:gd name="connsiteX1" fmla="*/ 2998767 w 3456384"/>
              <a:gd name="connsiteY1" fmla="*/ 5 h 923461"/>
              <a:gd name="connsiteX2" fmla="*/ 3442520 w 3456384"/>
              <a:gd name="connsiteY2" fmla="*/ 349629 h 923461"/>
              <a:gd name="connsiteX3" fmla="*/ 3456384 w 3456384"/>
              <a:gd name="connsiteY3" fmla="*/ 923461 h 923461"/>
              <a:gd name="connsiteX4" fmla="*/ 0 w 3456384"/>
              <a:gd name="connsiteY4" fmla="*/ 923461 h 923461"/>
              <a:gd name="connsiteX5" fmla="*/ 0 w 3456384"/>
              <a:gd name="connsiteY5" fmla="*/ 9061 h 923461"/>
              <a:gd name="connsiteX0" fmla="*/ 0 w 3688035"/>
              <a:gd name="connsiteY0" fmla="*/ 75792 h 990192"/>
              <a:gd name="connsiteX1" fmla="*/ 2998767 w 3688035"/>
              <a:gd name="connsiteY1" fmla="*/ 66736 h 990192"/>
              <a:gd name="connsiteX2" fmla="*/ 3456384 w 3688035"/>
              <a:gd name="connsiteY2" fmla="*/ 990192 h 990192"/>
              <a:gd name="connsiteX3" fmla="*/ 0 w 3688035"/>
              <a:gd name="connsiteY3" fmla="*/ 990192 h 990192"/>
              <a:gd name="connsiteX4" fmla="*/ 0 w 3688035"/>
              <a:gd name="connsiteY4" fmla="*/ 75792 h 990192"/>
              <a:gd name="connsiteX0" fmla="*/ 0 w 3688035"/>
              <a:gd name="connsiteY0" fmla="*/ 75792 h 990192"/>
              <a:gd name="connsiteX1" fmla="*/ 2998767 w 3688035"/>
              <a:gd name="connsiteY1" fmla="*/ 66736 h 990192"/>
              <a:gd name="connsiteX2" fmla="*/ 3456384 w 3688035"/>
              <a:gd name="connsiteY2" fmla="*/ 990192 h 990192"/>
              <a:gd name="connsiteX3" fmla="*/ 0 w 3688035"/>
              <a:gd name="connsiteY3" fmla="*/ 990192 h 990192"/>
              <a:gd name="connsiteX4" fmla="*/ 0 w 3688035"/>
              <a:gd name="connsiteY4" fmla="*/ 75792 h 990192"/>
              <a:gd name="connsiteX0" fmla="*/ 0 w 4615790"/>
              <a:gd name="connsiteY0" fmla="*/ 10415 h 924815"/>
              <a:gd name="connsiteX1" fmla="*/ 2998767 w 4615790"/>
              <a:gd name="connsiteY1" fmla="*/ 1359 h 924815"/>
              <a:gd name="connsiteX2" fmla="*/ 3456384 w 4615790"/>
              <a:gd name="connsiteY2" fmla="*/ 924815 h 924815"/>
              <a:gd name="connsiteX3" fmla="*/ 0 w 4615790"/>
              <a:gd name="connsiteY3" fmla="*/ 924815 h 924815"/>
              <a:gd name="connsiteX4" fmla="*/ 0 w 4615790"/>
              <a:gd name="connsiteY4" fmla="*/ 10415 h 924815"/>
              <a:gd name="connsiteX0" fmla="*/ 0 w 4388774"/>
              <a:gd name="connsiteY0" fmla="*/ 10415 h 924815"/>
              <a:gd name="connsiteX1" fmla="*/ 2998767 w 4388774"/>
              <a:gd name="connsiteY1" fmla="*/ 1359 h 924815"/>
              <a:gd name="connsiteX2" fmla="*/ 3456384 w 4388774"/>
              <a:gd name="connsiteY2" fmla="*/ 924815 h 924815"/>
              <a:gd name="connsiteX3" fmla="*/ 0 w 4388774"/>
              <a:gd name="connsiteY3" fmla="*/ 924815 h 924815"/>
              <a:gd name="connsiteX4" fmla="*/ 0 w 4388774"/>
              <a:gd name="connsiteY4" fmla="*/ 10415 h 924815"/>
              <a:gd name="connsiteX0" fmla="*/ 0 w 4388774"/>
              <a:gd name="connsiteY0" fmla="*/ 9056 h 923456"/>
              <a:gd name="connsiteX1" fmla="*/ 2998767 w 4388774"/>
              <a:gd name="connsiteY1" fmla="*/ 0 h 923456"/>
              <a:gd name="connsiteX2" fmla="*/ 3456384 w 4388774"/>
              <a:gd name="connsiteY2" fmla="*/ 923456 h 923456"/>
              <a:gd name="connsiteX3" fmla="*/ 0 w 4388774"/>
              <a:gd name="connsiteY3" fmla="*/ 923456 h 923456"/>
              <a:gd name="connsiteX4" fmla="*/ 0 w 4388774"/>
              <a:gd name="connsiteY4" fmla="*/ 9056 h 923456"/>
              <a:gd name="connsiteX0" fmla="*/ 0 w 3456384"/>
              <a:gd name="connsiteY0" fmla="*/ 9056 h 923456"/>
              <a:gd name="connsiteX1" fmla="*/ 2998767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998767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846348"/>
              <a:gd name="connsiteY0" fmla="*/ 9056 h 923456"/>
              <a:gd name="connsiteX1" fmla="*/ 2622249 w 3846348"/>
              <a:gd name="connsiteY1" fmla="*/ 0 h 923456"/>
              <a:gd name="connsiteX2" fmla="*/ 3846348 w 3846348"/>
              <a:gd name="connsiteY2" fmla="*/ 923456 h 923456"/>
              <a:gd name="connsiteX3" fmla="*/ 0 w 3846348"/>
              <a:gd name="connsiteY3" fmla="*/ 923456 h 923456"/>
              <a:gd name="connsiteX4" fmla="*/ 0 w 3846348"/>
              <a:gd name="connsiteY4" fmla="*/ 9056 h 923456"/>
              <a:gd name="connsiteX0" fmla="*/ 0 w 3846348"/>
              <a:gd name="connsiteY0" fmla="*/ 555 h 914955"/>
              <a:gd name="connsiteX1" fmla="*/ 2958425 w 3846348"/>
              <a:gd name="connsiteY1" fmla="*/ 4946 h 914955"/>
              <a:gd name="connsiteX2" fmla="*/ 3846348 w 3846348"/>
              <a:gd name="connsiteY2" fmla="*/ 914955 h 914955"/>
              <a:gd name="connsiteX3" fmla="*/ 0 w 3846348"/>
              <a:gd name="connsiteY3" fmla="*/ 914955 h 914955"/>
              <a:gd name="connsiteX4" fmla="*/ 0 w 3846348"/>
              <a:gd name="connsiteY4" fmla="*/ 555 h 914955"/>
              <a:gd name="connsiteX0" fmla="*/ 0 w 3846348"/>
              <a:gd name="connsiteY0" fmla="*/ 0 h 914400"/>
              <a:gd name="connsiteX1" fmla="*/ 3321495 w 3846348"/>
              <a:gd name="connsiteY1" fmla="*/ 4391 h 914400"/>
              <a:gd name="connsiteX2" fmla="*/ 3846348 w 3846348"/>
              <a:gd name="connsiteY2" fmla="*/ 914400 h 914400"/>
              <a:gd name="connsiteX3" fmla="*/ 0 w 3846348"/>
              <a:gd name="connsiteY3" fmla="*/ 914400 h 914400"/>
              <a:gd name="connsiteX4" fmla="*/ 0 w 3846348"/>
              <a:gd name="connsiteY4" fmla="*/ 0 h 914400"/>
              <a:gd name="connsiteX0" fmla="*/ 0 w 3846348"/>
              <a:gd name="connsiteY0" fmla="*/ 0 h 914400"/>
              <a:gd name="connsiteX1" fmla="*/ 3321495 w 3846348"/>
              <a:gd name="connsiteY1" fmla="*/ 4391 h 914400"/>
              <a:gd name="connsiteX2" fmla="*/ 3846348 w 3846348"/>
              <a:gd name="connsiteY2" fmla="*/ 914400 h 914400"/>
              <a:gd name="connsiteX3" fmla="*/ 0 w 3846348"/>
              <a:gd name="connsiteY3" fmla="*/ 914400 h 914400"/>
              <a:gd name="connsiteX4" fmla="*/ 0 w 3846348"/>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6348" h="914400">
                <a:moveTo>
                  <a:pt x="0" y="0"/>
                </a:moveTo>
                <a:lnTo>
                  <a:pt x="3321495" y="4391"/>
                </a:lnTo>
                <a:cubicBezTo>
                  <a:pt x="3695853" y="177917"/>
                  <a:pt x="3754472" y="747043"/>
                  <a:pt x="3846348" y="914400"/>
                </a:cubicBezTo>
                <a:lnTo>
                  <a:pt x="0" y="914400"/>
                </a:lnTo>
                <a:lnTo>
                  <a:pt x="0" y="0"/>
                </a:lnTo>
                <a:close/>
              </a:path>
            </a:pathLst>
          </a:custGeom>
          <a:solidFill>
            <a:srgbClr val="EF82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52397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FA7A665F-799B-4E8D-8454-3F76BE853753}" type="slidenum">
              <a:rPr lang="ko-KR" altLang="en-US"/>
              <a:pPr/>
              <a:t>‹#›</a:t>
            </a:fld>
            <a:endParaRPr lang="en-US" altLang="ko-KR"/>
          </a:p>
        </p:txBody>
      </p:sp>
    </p:spTree>
    <p:extLst>
      <p:ext uri="{BB962C8B-B14F-4D97-AF65-F5344CB8AC3E}">
        <p14:creationId xmlns:p14="http://schemas.microsoft.com/office/powerpoint/2010/main" val="26141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灯片编号占位符 4"/>
          <p:cNvSpPr>
            <a:spLocks noGrp="1"/>
          </p:cNvSpPr>
          <p:nvPr>
            <p:ph type="sldNum" sz="quarter" idx="11"/>
          </p:nvPr>
        </p:nvSpPr>
        <p:spPr/>
        <p:txBody>
          <a:bodyPr/>
          <a:lstStyle>
            <a:lvl1pPr>
              <a:defRPr/>
            </a:lvl1pPr>
          </a:lstStyle>
          <a:p>
            <a:fld id="{800B8C9A-3502-4B0D-BBB8-D8387D812DB4}" type="slidenum">
              <a:rPr lang="ko-KR" altLang="en-US"/>
              <a:pPr/>
              <a:t>‹#›</a:t>
            </a:fld>
            <a:endParaRPr lang="en-US" altLang="ko-KR"/>
          </a:p>
        </p:txBody>
      </p:sp>
    </p:spTree>
    <p:extLst>
      <p:ext uri="{BB962C8B-B14F-4D97-AF65-F5344CB8AC3E}">
        <p14:creationId xmlns:p14="http://schemas.microsoft.com/office/powerpoint/2010/main" val="36310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1"/>
          </p:nvPr>
        </p:nvSpPr>
        <p:spPr/>
        <p:txBody>
          <a:bodyPr/>
          <a:lstStyle>
            <a:lvl1pPr>
              <a:defRPr/>
            </a:lvl1pPr>
          </a:lstStyle>
          <a:p>
            <a:fld id="{30DFA384-C2BE-461A-A654-6E8DA0EB28A3}" type="slidenum">
              <a:rPr lang="ko-KR" altLang="en-US"/>
              <a:pPr/>
              <a:t>‹#›</a:t>
            </a:fld>
            <a:endParaRPr lang="en-US" altLang="ko-KR"/>
          </a:p>
        </p:txBody>
      </p:sp>
    </p:spTree>
    <p:extLst>
      <p:ext uri="{BB962C8B-B14F-4D97-AF65-F5344CB8AC3E}">
        <p14:creationId xmlns:p14="http://schemas.microsoft.com/office/powerpoint/2010/main" val="190114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p:cNvSpPr>
            <a:spLocks noGrp="1"/>
          </p:cNvSpPr>
          <p:nvPr>
            <p:ph type="sldNum" sz="quarter" idx="11"/>
          </p:nvPr>
        </p:nvSpPr>
        <p:spPr/>
        <p:txBody>
          <a:bodyPr/>
          <a:lstStyle>
            <a:lvl1pPr>
              <a:defRPr/>
            </a:lvl1pPr>
          </a:lstStyle>
          <a:p>
            <a:fld id="{57B5FA25-458B-4A87-8EC7-A4299E204F12}" type="slidenum">
              <a:rPr lang="ko-KR" altLang="en-US"/>
              <a:pPr/>
              <a:t>‹#›</a:t>
            </a:fld>
            <a:endParaRPr lang="en-US" altLang="ko-KR"/>
          </a:p>
        </p:txBody>
      </p:sp>
    </p:spTree>
    <p:extLst>
      <p:ext uri="{BB962C8B-B14F-4D97-AF65-F5344CB8AC3E}">
        <p14:creationId xmlns:p14="http://schemas.microsoft.com/office/powerpoint/2010/main" val="130178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fld id="{96AAA5A2-33FB-4106-9EEA-2527576A5530}" type="slidenum">
              <a:rPr lang="ko-KR" altLang="en-US"/>
              <a:pPr/>
              <a:t>‹#›</a:t>
            </a:fld>
            <a:endParaRPr lang="en-US" altLang="ko-KR"/>
          </a:p>
        </p:txBody>
      </p:sp>
    </p:spTree>
    <p:extLst>
      <p:ext uri="{BB962C8B-B14F-4D97-AF65-F5344CB8AC3E}">
        <p14:creationId xmlns:p14="http://schemas.microsoft.com/office/powerpoint/2010/main" val="415782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F02F7F51-2E33-4E9B-8823-AC3CAE6C89AE}" type="slidenum">
              <a:rPr lang="ko-KR" altLang="en-US"/>
              <a:pPr/>
              <a:t>‹#›</a:t>
            </a:fld>
            <a:endParaRPr lang="en-US" altLang="ko-KR"/>
          </a:p>
        </p:txBody>
      </p:sp>
    </p:spTree>
    <p:extLst>
      <p:ext uri="{BB962C8B-B14F-4D97-AF65-F5344CB8AC3E}">
        <p14:creationId xmlns:p14="http://schemas.microsoft.com/office/powerpoint/2010/main" val="366665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AD29E45D-FC59-416C-B145-E3C4271A509B}" type="slidenum">
              <a:rPr lang="ko-KR" altLang="en-US"/>
              <a:pPr/>
              <a:t>‹#›</a:t>
            </a:fld>
            <a:endParaRPr lang="en-US" altLang="ko-KR"/>
          </a:p>
        </p:txBody>
      </p:sp>
    </p:spTree>
    <p:extLst>
      <p:ext uri="{BB962C8B-B14F-4D97-AF65-F5344CB8AC3E}">
        <p14:creationId xmlns:p14="http://schemas.microsoft.com/office/powerpoint/2010/main" val="2866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6" name="灯片编号占位符 5"/>
          <p:cNvSpPr>
            <a:spLocks noGrp="1"/>
          </p:cNvSpPr>
          <p:nvPr>
            <p:ph type="sldNum" sz="quarter" idx="11"/>
          </p:nvPr>
        </p:nvSpPr>
        <p:spPr/>
        <p:txBody>
          <a:bodyPr/>
          <a:lstStyle>
            <a:lvl1pPr>
              <a:defRPr/>
            </a:lvl1pPr>
          </a:lstStyle>
          <a:p>
            <a:fld id="{447C9FAA-8384-4A11-B8A1-F3F04CF1ED4A}" type="slidenum">
              <a:rPr lang="ko-KR" altLang="en-US"/>
              <a:pPr/>
              <a:t>‹#›</a:t>
            </a:fld>
            <a:endParaRPr lang="en-US" altLang="ko-KR"/>
          </a:p>
        </p:txBody>
      </p:sp>
    </p:spTree>
    <p:extLst>
      <p:ext uri="{BB962C8B-B14F-4D97-AF65-F5344CB8AC3E}">
        <p14:creationId xmlns:p14="http://schemas.microsoft.com/office/powerpoint/2010/main" val="276884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12599" name="Rectangle 311"/>
          <p:cNvSpPr>
            <a:spLocks noChangeArrowheads="1"/>
          </p:cNvSpPr>
          <p:nvPr/>
        </p:nvSpPr>
        <p:spPr bwMode="auto">
          <a:xfrm>
            <a:off x="0" y="6477000"/>
            <a:ext cx="9144000" cy="381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Rectangle 22"/>
          <p:cNvSpPr>
            <a:spLocks noGrp="1" noChangeArrowheads="1"/>
          </p:cNvSpPr>
          <p:nvPr>
            <p:ph type="body" idx="1"/>
          </p:nvPr>
        </p:nvSpPr>
        <p:spPr bwMode="auto">
          <a:xfrm>
            <a:off x="857250" y="1447800"/>
            <a:ext cx="73723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13" name="Rectangle 25"/>
          <p:cNvSpPr>
            <a:spLocks noGrp="1" noChangeArrowheads="1"/>
          </p:cNvSpPr>
          <p:nvPr>
            <p:ph type="sldNum" sz="quarter" idx="4"/>
          </p:nvPr>
        </p:nvSpPr>
        <p:spPr bwMode="white">
          <a:xfrm>
            <a:off x="228600" y="6477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solidFill>
                  <a:schemeClr val="bg1"/>
                </a:solidFill>
                <a:latin typeface="+mn-lt"/>
              </a:defRPr>
            </a:lvl1pPr>
          </a:lstStyle>
          <a:p>
            <a:fld id="{1E9C4616-5194-4606-8A63-4CF8C1388173}" type="slidenum">
              <a:rPr lang="ko-KR" altLang="en-US"/>
              <a:pPr/>
              <a:t>‹#›</a:t>
            </a:fld>
            <a:endParaRPr lang="en-US" altLang="ko-KR"/>
          </a:p>
        </p:txBody>
      </p:sp>
      <p:grpSp>
        <p:nvGrpSpPr>
          <p:cNvPr id="12607" name="Group 319"/>
          <p:cNvGrpSpPr>
            <a:grpSpLocks/>
          </p:cNvGrpSpPr>
          <p:nvPr/>
        </p:nvGrpSpPr>
        <p:grpSpPr bwMode="auto">
          <a:xfrm>
            <a:off x="0" y="685800"/>
            <a:ext cx="9144000" cy="776288"/>
            <a:chOff x="0" y="432"/>
            <a:chExt cx="5760" cy="489"/>
          </a:xfrm>
        </p:grpSpPr>
        <p:sp>
          <p:nvSpPr>
            <p:cNvPr id="12592" name="Rectangle 304"/>
            <p:cNvSpPr>
              <a:spLocks noChangeArrowheads="1"/>
            </p:cNvSpPr>
            <p:nvPr/>
          </p:nvSpPr>
          <p:spPr bwMode="gray">
            <a:xfrm>
              <a:off x="0" y="432"/>
              <a:ext cx="5760" cy="146"/>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3" name="Rectangle 305"/>
            <p:cNvSpPr>
              <a:spLocks noChangeArrowheads="1"/>
            </p:cNvSpPr>
            <p:nvPr/>
          </p:nvSpPr>
          <p:spPr bwMode="auto">
            <a:xfrm>
              <a:off x="0" y="578"/>
              <a:ext cx="5760" cy="7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 name="AutoShape 309"/>
            <p:cNvSpPr>
              <a:spLocks noChangeArrowheads="1"/>
            </p:cNvSpPr>
            <p:nvPr/>
          </p:nvSpPr>
          <p:spPr bwMode="auto">
            <a:xfrm>
              <a:off x="4882"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 name="AutoShape 310"/>
            <p:cNvSpPr>
              <a:spLocks noChangeArrowheads="1"/>
            </p:cNvSpPr>
            <p:nvPr/>
          </p:nvSpPr>
          <p:spPr bwMode="auto">
            <a:xfrm>
              <a:off x="5307"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09" name="Rectangle 21"/>
          <p:cNvSpPr>
            <a:spLocks noGrp="1" noChangeArrowheads="1"/>
          </p:cNvSpPr>
          <p:nvPr>
            <p:ph type="title"/>
          </p:nvPr>
        </p:nvSpPr>
        <p:spPr bwMode="gray">
          <a:xfrm>
            <a:off x="185738" y="152400"/>
            <a:ext cx="87296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sldNum="0" hdr="0" dt="0"/>
  <p:txStyles>
    <p:titleStyle>
      <a:lvl1pPr algn="l" rtl="0" eaLnBrk="1" fontAlgn="base" hangingPunct="1">
        <a:spcBef>
          <a:spcPct val="0"/>
        </a:spcBef>
        <a:spcAft>
          <a:spcPct val="0"/>
        </a:spcAft>
        <a:defRPr sz="3000" b="1">
          <a:solidFill>
            <a:schemeClr val="accent1"/>
          </a:solidFill>
          <a:latin typeface="+mj-lt"/>
          <a:ea typeface="+mj-ea"/>
          <a:cs typeface="+mj-cs"/>
        </a:defRPr>
      </a:lvl1pPr>
      <a:lvl2pPr algn="l" rtl="0" eaLnBrk="1" fontAlgn="base" hangingPunct="1">
        <a:spcBef>
          <a:spcPct val="0"/>
        </a:spcBef>
        <a:spcAft>
          <a:spcPct val="0"/>
        </a:spcAft>
        <a:defRPr sz="3000" b="1">
          <a:solidFill>
            <a:schemeClr val="accent1"/>
          </a:solidFill>
          <a:latin typeface="Verdana" pitchFamily="34" charset="0"/>
        </a:defRPr>
      </a:lvl2pPr>
      <a:lvl3pPr algn="l" rtl="0" eaLnBrk="1" fontAlgn="base" hangingPunct="1">
        <a:spcBef>
          <a:spcPct val="0"/>
        </a:spcBef>
        <a:spcAft>
          <a:spcPct val="0"/>
        </a:spcAft>
        <a:defRPr sz="3000" b="1">
          <a:solidFill>
            <a:schemeClr val="accent1"/>
          </a:solidFill>
          <a:latin typeface="Verdana" pitchFamily="34" charset="0"/>
        </a:defRPr>
      </a:lvl3pPr>
      <a:lvl4pPr algn="l" rtl="0" eaLnBrk="1" fontAlgn="base" hangingPunct="1">
        <a:spcBef>
          <a:spcPct val="0"/>
        </a:spcBef>
        <a:spcAft>
          <a:spcPct val="0"/>
        </a:spcAft>
        <a:defRPr sz="3000" b="1">
          <a:solidFill>
            <a:schemeClr val="accent1"/>
          </a:solidFill>
          <a:latin typeface="Verdana" pitchFamily="34" charset="0"/>
        </a:defRPr>
      </a:lvl4pPr>
      <a:lvl5pPr algn="l" rtl="0" eaLnBrk="1" fontAlgn="base" hangingPunct="1">
        <a:spcBef>
          <a:spcPct val="0"/>
        </a:spcBef>
        <a:spcAft>
          <a:spcPct val="0"/>
        </a:spcAft>
        <a:defRPr sz="3000" b="1">
          <a:solidFill>
            <a:schemeClr val="accent1"/>
          </a:solidFill>
          <a:latin typeface="Verdana" pitchFamily="34" charset="0"/>
        </a:defRPr>
      </a:lvl5pPr>
      <a:lvl6pPr marL="457200" algn="l" rtl="0" eaLnBrk="1" fontAlgn="base" hangingPunct="1">
        <a:spcBef>
          <a:spcPct val="0"/>
        </a:spcBef>
        <a:spcAft>
          <a:spcPct val="0"/>
        </a:spcAft>
        <a:defRPr sz="3000" b="1">
          <a:solidFill>
            <a:schemeClr val="accent1"/>
          </a:solidFill>
          <a:latin typeface="Verdana" pitchFamily="34" charset="0"/>
        </a:defRPr>
      </a:lvl6pPr>
      <a:lvl7pPr marL="914400" algn="l" rtl="0" eaLnBrk="1" fontAlgn="base" hangingPunct="1">
        <a:spcBef>
          <a:spcPct val="0"/>
        </a:spcBef>
        <a:spcAft>
          <a:spcPct val="0"/>
        </a:spcAft>
        <a:defRPr sz="3000" b="1">
          <a:solidFill>
            <a:schemeClr val="accent1"/>
          </a:solidFill>
          <a:latin typeface="Verdana" pitchFamily="34" charset="0"/>
        </a:defRPr>
      </a:lvl7pPr>
      <a:lvl8pPr marL="1371600" algn="l" rtl="0" eaLnBrk="1" fontAlgn="base" hangingPunct="1">
        <a:spcBef>
          <a:spcPct val="0"/>
        </a:spcBef>
        <a:spcAft>
          <a:spcPct val="0"/>
        </a:spcAft>
        <a:defRPr sz="3000" b="1">
          <a:solidFill>
            <a:schemeClr val="accent1"/>
          </a:solidFill>
          <a:latin typeface="Verdana" pitchFamily="34" charset="0"/>
        </a:defRPr>
      </a:lvl8pPr>
      <a:lvl9pPr marL="1828800" algn="l" rtl="0" eaLnBrk="1" fontAlgn="base" hangingPunct="1">
        <a:spcBef>
          <a:spcPct val="0"/>
        </a:spcBef>
        <a:spcAft>
          <a:spcPct val="0"/>
        </a:spcAft>
        <a:defRPr sz="3000" b="1">
          <a:solidFill>
            <a:schemeClr val="accent1"/>
          </a:solidFill>
          <a:latin typeface="Verdana" pitchFamily="34" charset="0"/>
        </a:defRPr>
      </a:lvl9pPr>
    </p:titleStyle>
    <p:body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bin"/><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ctrTitle"/>
          </p:nvPr>
        </p:nvSpPr>
        <p:spPr>
          <a:xfrm>
            <a:off x="2195736" y="2617788"/>
            <a:ext cx="6172175" cy="1611312"/>
          </a:xfrm>
          <a:extLst>
            <a:ext uri="{AF507438-7753-43E0-B8FC-AC1667EBCBE1}">
              <a14:hiddenEffects xmlns:a14="http://schemas.microsoft.com/office/drawing/2010/main">
                <a:effectLst>
                  <a:outerShdw dist="71842" dir="2700000" algn="ctr" rotWithShape="0">
                    <a:schemeClr val="tx2"/>
                  </a:outerShdw>
                </a:effectLst>
              </a14:hiddenEffects>
            </a:ext>
          </a:extLst>
        </p:spPr>
        <p:txBody>
          <a:bodyPr/>
          <a:lstStyle/>
          <a:p>
            <a:r>
              <a:rPr lang="zh-CN" altLang="en-US" dirty="0">
                <a:solidFill>
                  <a:srgbClr val="C00000"/>
                </a:solidFill>
                <a:latin typeface="黑体" panose="02010609060101010101" pitchFamily="49" charset="-122"/>
                <a:ea typeface="黑体" panose="02010609060101010101" pitchFamily="49" charset="-122"/>
              </a:rPr>
              <a:t>数据库系统原理</a:t>
            </a:r>
            <a:endParaRPr lang="ko-KR" altLang="en-US" dirty="0">
              <a:solidFill>
                <a:srgbClr val="C00000"/>
              </a:solidFill>
              <a:latin typeface="黑体" panose="02010609060101010101" pitchFamily="49" charset="-122"/>
            </a:endParaRPr>
          </a:p>
        </p:txBody>
      </p:sp>
      <p:sp>
        <p:nvSpPr>
          <p:cNvPr id="70659" name="Rectangle 1027"/>
          <p:cNvSpPr>
            <a:spLocks noGrp="1" noChangeArrowheads="1"/>
          </p:cNvSpPr>
          <p:nvPr>
            <p:ph type="subTitle" idx="1"/>
          </p:nvPr>
        </p:nvSpPr>
        <p:spPr bwMode="auto">
          <a:xfrm>
            <a:off x="1187624" y="4867701"/>
            <a:ext cx="7016824" cy="1072480"/>
          </a:xfrm>
          <a:prstGeom prst="rect">
            <a:avLst/>
          </a:prstGeom>
          <a:ln>
            <a:noFill/>
          </a:ln>
        </p:spPr>
        <p:style>
          <a:lnRef idx="2">
            <a:schemeClr val="accent3"/>
          </a:lnRef>
          <a:fillRef idx="1">
            <a:schemeClr val="lt1"/>
          </a:fillRef>
          <a:effectRef idx="0">
            <a:schemeClr val="accent3"/>
          </a:effectRef>
          <a:fontRef idx="minor">
            <a:schemeClr val="dk1"/>
          </a:fontRef>
        </p:style>
        <p:txBody>
          <a:bodyPr/>
          <a:lstStyle/>
          <a:p>
            <a:pPr marL="0" indent="0" algn="ctr">
              <a:buFontTx/>
              <a:buNone/>
            </a:pPr>
            <a:r>
              <a:rPr lang="zh-CN" altLang="en-US" b="0" dirty="0">
                <a:latin typeface="华文新魏" panose="02010800040101010101" pitchFamily="2" charset="-122"/>
                <a:ea typeface="华文新魏" panose="02010800040101010101" pitchFamily="2" charset="-122"/>
              </a:rPr>
              <a:t>主讲：王宇英</a:t>
            </a:r>
            <a:endParaRPr lang="en-US" altLang="zh-CN" b="0" dirty="0">
              <a:latin typeface="华文新魏" panose="02010800040101010101" pitchFamily="2" charset="-122"/>
              <a:ea typeface="华文新魏" panose="02010800040101010101" pitchFamily="2" charset="-122"/>
            </a:endParaRPr>
          </a:p>
          <a:p>
            <a:pPr marL="0" indent="0" algn="ctr">
              <a:buFontTx/>
              <a:buNone/>
            </a:pPr>
            <a:r>
              <a:rPr lang="en-US" altLang="ko-KR" b="0" dirty="0">
                <a:latin typeface="华文新魏" panose="02010800040101010101" pitchFamily="2" charset="-122"/>
                <a:ea typeface="华文新魏" panose="02010800040101010101" pitchFamily="2" charset="-122"/>
              </a:rPr>
              <a:t> </a:t>
            </a:r>
            <a:r>
              <a:rPr lang="zh-CN" altLang="en-US" b="0" dirty="0">
                <a:latin typeface="华文新魏" panose="02010800040101010101" pitchFamily="2" charset="-122"/>
                <a:ea typeface="华文新魏" panose="02010800040101010101" pitchFamily="2" charset="-122"/>
              </a:rPr>
              <a:t>桂林电子科技大学 计算机与信息安全学院</a:t>
            </a:r>
            <a:endParaRPr lang="ko-KR" altLang="en-US" b="0" dirty="0">
              <a:latin typeface="华文新魏" panose="02010800040101010101" pitchFamily="2" charset="-122"/>
              <a:ea typeface="굴림" pitchFamily="50"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xfrm>
            <a:off x="184184" y="152400"/>
            <a:ext cx="8729662" cy="609600"/>
          </a:xfrm>
        </p:spPr>
        <p:txBody>
          <a:bodyPr/>
          <a:lstStyle/>
          <a:p>
            <a:r>
              <a:rPr lang="zh-CN" altLang="en-US" dirty="0">
                <a:latin typeface="黑体" panose="02010609060101010101" pitchFamily="49" charset="-122"/>
                <a:ea typeface="黑体" panose="02010609060101010101" pitchFamily="49" charset="-122"/>
              </a:rPr>
              <a:t>建立数据库的感性认识</a:t>
            </a:r>
            <a:endParaRPr lang="en-US" altLang="ko-KR" dirty="0">
              <a:latin typeface="黑体" panose="02010609060101010101" pitchFamily="49" charset="-122"/>
              <a:ea typeface="黑体" panose="02010609060101010101" pitchFamily="49" charset="-122"/>
            </a:endParaRPr>
          </a:p>
        </p:txBody>
      </p:sp>
      <p:pic>
        <p:nvPicPr>
          <p:cNvPr id="4" name="内容占位符 3">
            <a:extLst>
              <a:ext uri="{FF2B5EF4-FFF2-40B4-BE49-F238E27FC236}">
                <a16:creationId xmlns:a16="http://schemas.microsoft.com/office/drawing/2014/main" id="{357784A5-D629-6020-8621-9F1CDAC23F9A}"/>
              </a:ext>
            </a:extLst>
          </p:cNvPr>
          <p:cNvPicPr>
            <a:picLocks noGrp="1" noChangeAspect="1"/>
          </p:cNvPicPr>
          <p:nvPr>
            <p:ph idx="1"/>
          </p:nvPr>
        </p:nvPicPr>
        <p:blipFill>
          <a:blip r:embed="rId2"/>
          <a:stretch>
            <a:fillRect/>
          </a:stretch>
        </p:blipFill>
        <p:spPr>
          <a:xfrm>
            <a:off x="1792366" y="2383430"/>
            <a:ext cx="5502117" cy="2697714"/>
          </a:xfrm>
        </p:spPr>
      </p:pic>
      <p:sp>
        <p:nvSpPr>
          <p:cNvPr id="6" name="文本框 5">
            <a:extLst>
              <a:ext uri="{FF2B5EF4-FFF2-40B4-BE49-F238E27FC236}">
                <a16:creationId xmlns:a16="http://schemas.microsoft.com/office/drawing/2014/main" id="{4593F0F1-59CB-D158-E9CE-D7492379354C}"/>
              </a:ext>
            </a:extLst>
          </p:cNvPr>
          <p:cNvSpPr txBox="1"/>
          <p:nvPr/>
        </p:nvSpPr>
        <p:spPr>
          <a:xfrm>
            <a:off x="539552" y="1412776"/>
            <a:ext cx="7344816" cy="830997"/>
          </a:xfrm>
          <a:prstGeom prst="rect">
            <a:avLst/>
          </a:prstGeom>
          <a:noFill/>
        </p:spPr>
        <p:txBody>
          <a:bodyPr wrap="square">
            <a:spAutoFit/>
          </a:bodyPr>
          <a:lstStyle/>
          <a:p>
            <a:pPr algn="l"/>
            <a:r>
              <a:rPr lang="zh-CN" altLang="en-US" sz="2400" b="0" i="0" dirty="0">
                <a:solidFill>
                  <a:srgbClr val="333333"/>
                </a:solidFill>
                <a:effectLst/>
                <a:latin typeface="宋体" panose="02010600030101010101" pitchFamily="2" charset="-122"/>
                <a:ea typeface="宋体" panose="02010600030101010101" pitchFamily="2" charset="-122"/>
              </a:rPr>
              <a:t>当今世界是一个充满着数据的互联网世界，各处都充斥着大量的数据。即这个互联网世界就是数据世界。</a:t>
            </a:r>
            <a:endParaRPr lang="zh-CN" altLang="en-US" sz="2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49A8775F-0367-6E57-019A-98C13BC69FC0}"/>
              </a:ext>
            </a:extLst>
          </p:cNvPr>
          <p:cNvSpPr txBox="1"/>
          <p:nvPr/>
        </p:nvSpPr>
        <p:spPr>
          <a:xfrm>
            <a:off x="683568" y="5220801"/>
            <a:ext cx="8064896" cy="1200329"/>
          </a:xfrm>
          <a:prstGeom prst="rect">
            <a:avLst/>
          </a:prstGeom>
          <a:noFill/>
        </p:spPr>
        <p:txBody>
          <a:bodyPr wrap="square">
            <a:spAutoFit/>
          </a:bodyPr>
          <a:lstStyle/>
          <a:p>
            <a:pPr algn="l"/>
            <a:r>
              <a:rPr lang="zh-CN" altLang="en-US" sz="2400" b="0" dirty="0">
                <a:solidFill>
                  <a:srgbClr val="333333"/>
                </a:solidFill>
                <a:latin typeface="宋体" panose="02010600030101010101" pitchFamily="2" charset="-122"/>
                <a:ea typeface="宋体" panose="02010600030101010101" pitchFamily="2" charset="-122"/>
              </a:rPr>
              <a:t>支撑这个数据世界的基石就是数据库，数据库最简洁的表述是数据的仓库。更精确的表达是：数据库是一个按数据结构来存储和管理数据的计算机软件系统。</a:t>
            </a:r>
          </a:p>
        </p:txBody>
      </p:sp>
    </p:spTree>
    <p:extLst>
      <p:ext uri="{BB962C8B-B14F-4D97-AF65-F5344CB8AC3E}">
        <p14:creationId xmlns:p14="http://schemas.microsoft.com/office/powerpoint/2010/main" val="2671991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xfrm>
            <a:off x="184184" y="152400"/>
            <a:ext cx="8729662" cy="609600"/>
          </a:xfrm>
        </p:spPr>
        <p:txBody>
          <a:bodyPr/>
          <a:lstStyle/>
          <a:p>
            <a:r>
              <a:rPr lang="zh-CN" altLang="en-US" dirty="0">
                <a:latin typeface="黑体" panose="02010609060101010101" pitchFamily="49" charset="-122"/>
                <a:ea typeface="黑体" panose="02010609060101010101" pitchFamily="49" charset="-122"/>
              </a:rPr>
              <a:t>建立数据库的感性认识</a:t>
            </a:r>
            <a:endParaRPr lang="en-US" altLang="ko-KR" dirty="0">
              <a:latin typeface="黑体" panose="02010609060101010101" pitchFamily="49" charset="-122"/>
              <a:ea typeface="黑体" panose="02010609060101010101" pitchFamily="49" charset="-122"/>
            </a:endParaRPr>
          </a:p>
        </p:txBody>
      </p:sp>
      <p:sp>
        <p:nvSpPr>
          <p:cNvPr id="16387" name="Rectangle 3"/>
          <p:cNvSpPr>
            <a:spLocks noGrp="1" noChangeArrowheads="1"/>
          </p:cNvSpPr>
          <p:nvPr>
            <p:ph type="body" idx="1"/>
          </p:nvPr>
        </p:nvSpPr>
        <p:spPr>
          <a:xfrm>
            <a:off x="783428" y="1340768"/>
            <a:ext cx="7531174" cy="5077544"/>
          </a:xfrm>
        </p:spPr>
        <p:txBody>
          <a:bodyPr/>
          <a:lstStyle/>
          <a:p>
            <a:r>
              <a:rPr lang="zh-CN" altLang="en-US" dirty="0">
                <a:latin typeface="华文细黑" panose="02010600040101010101" pitchFamily="2" charset="-122"/>
                <a:ea typeface="华文细黑" panose="02010600040101010101" pitchFamily="2" charset="-122"/>
              </a:rPr>
              <a:t>现实世界的数据管理问题</a:t>
            </a:r>
            <a:r>
              <a:rPr lang="en-US" altLang="ko-KR" dirty="0">
                <a:latin typeface="华文细黑" panose="02010600040101010101" pitchFamily="2" charset="-122"/>
                <a:ea typeface="华文细黑" panose="02010600040101010101" pitchFamily="2" charset="-122"/>
              </a:rPr>
              <a:t> </a:t>
            </a:r>
          </a:p>
          <a:p>
            <a:pPr lvl="1">
              <a:buFontTx/>
              <a:buNone/>
            </a:pPr>
            <a:r>
              <a:rPr lang="en-US" altLang="ko-KR"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数据多了</a:t>
            </a:r>
            <a:r>
              <a:rPr lang="en-US" altLang="zh-CN"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管理</a:t>
            </a:r>
            <a:endParaRPr lang="en-US" altLang="zh-CN" dirty="0">
              <a:latin typeface="华文细黑" panose="02010600040101010101" pitchFamily="2" charset="-122"/>
              <a:ea typeface="华文细黑" panose="02010600040101010101" pitchFamily="2" charset="-122"/>
            </a:endParaRPr>
          </a:p>
          <a:p>
            <a:pPr lvl="1">
              <a:buFontTx/>
              <a:buNone/>
            </a:pPr>
            <a:r>
              <a:rPr lang="zh-CN" altLang="en-US" dirty="0">
                <a:latin typeface="华文细黑" panose="02010600040101010101" pitchFamily="2" charset="-122"/>
                <a:ea typeface="华文细黑" panose="02010600040101010101" pitchFamily="2" charset="-122"/>
              </a:rPr>
              <a:t> 用户多了</a:t>
            </a:r>
            <a:r>
              <a:rPr lang="en-US" altLang="zh-CN"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共享</a:t>
            </a:r>
            <a:endParaRPr lang="en-US" altLang="zh-CN" dirty="0">
              <a:latin typeface="华文细黑" panose="02010600040101010101" pitchFamily="2" charset="-122"/>
              <a:ea typeface="华文细黑" panose="02010600040101010101" pitchFamily="2" charset="-122"/>
            </a:endParaRPr>
          </a:p>
          <a:p>
            <a:pPr lvl="1">
              <a:buFontTx/>
              <a:buNone/>
            </a:pPr>
            <a:endParaRPr lang="en-US" altLang="zh-CN" dirty="0">
              <a:latin typeface="华文细黑" panose="02010600040101010101" pitchFamily="2" charset="-122"/>
              <a:ea typeface="华文细黑" panose="02010600040101010101" pitchFamily="2" charset="-122"/>
            </a:endParaRPr>
          </a:p>
          <a:p>
            <a:pPr marL="342900" lvl="1" indent="-342900">
              <a:buClr>
                <a:schemeClr val="folHlink"/>
              </a:buClr>
              <a:buSzPct val="110000"/>
              <a:buFontTx/>
              <a:buChar char="•"/>
            </a:pPr>
            <a:r>
              <a:rPr lang="zh-CN" altLang="en-US" sz="2800" b="1" dirty="0">
                <a:latin typeface="华文细黑" panose="02010600040101010101" pitchFamily="2" charset="-122"/>
                <a:ea typeface="华文细黑" panose="02010600040101010101" pitchFamily="2" charset="-122"/>
                <a:cs typeface="+mn-cs"/>
              </a:rPr>
              <a:t>数据库产生的基础</a:t>
            </a:r>
            <a:endParaRPr lang="en-US" altLang="zh-CN" sz="2800" b="1" dirty="0">
              <a:latin typeface="华文细黑" panose="02010600040101010101" pitchFamily="2" charset="-122"/>
              <a:ea typeface="华文细黑" panose="02010600040101010101" pitchFamily="2" charset="-122"/>
              <a:cs typeface="+mn-cs"/>
            </a:endParaRPr>
          </a:p>
          <a:p>
            <a:pPr lvl="1">
              <a:buFontTx/>
              <a:buNone/>
            </a:pPr>
            <a:r>
              <a:rPr lang="zh-CN" altLang="en-US" dirty="0">
                <a:latin typeface="华文细黑" panose="02010600040101010101" pitchFamily="2" charset="-122"/>
                <a:ea typeface="华文细黑" panose="02010600040101010101" pitchFamily="2" charset="-122"/>
              </a:rPr>
              <a:t> 文件（系统）</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　共享读写存在问题</a:t>
            </a:r>
            <a:endParaRPr lang="en-US" altLang="zh-CN" dirty="0">
              <a:latin typeface="华文细黑" panose="02010600040101010101" pitchFamily="2" charset="-122"/>
              <a:ea typeface="华文细黑" panose="02010600040101010101" pitchFamily="2" charset="-122"/>
            </a:endParaRPr>
          </a:p>
          <a:p>
            <a:pPr lvl="1">
              <a:buFontTx/>
              <a:buNone/>
            </a:pPr>
            <a:r>
              <a:rPr lang="en-US" altLang="ko-KR"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很多数据存在共性</a:t>
            </a:r>
            <a:r>
              <a:rPr lang="en-US" altLang="zh-CN"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抽象</a:t>
            </a:r>
            <a:endParaRPr lang="en-US" altLang="ko-KR" dirty="0">
              <a:latin typeface="华文细黑" panose="02010600040101010101" pitchFamily="2" charset="-122"/>
              <a:ea typeface="华文细黑" panose="02010600040101010101" pitchFamily="2" charset="-122"/>
            </a:endParaRPr>
          </a:p>
          <a:p>
            <a:pPr marL="0" indent="0">
              <a:buNone/>
            </a:pPr>
            <a:endParaRPr lang="en-US" altLang="ko-KR"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17035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p:txBody>
          <a:bodyPr/>
          <a:lstStyle/>
          <a:p>
            <a:r>
              <a:rPr lang="zh-CN" altLang="en-US" dirty="0">
                <a:solidFill>
                  <a:srgbClr val="C00000"/>
                </a:solidFill>
                <a:latin typeface="黑体" panose="02010609060101010101" pitchFamily="49" charset="-122"/>
                <a:ea typeface="黑体" panose="02010609060101010101" pitchFamily="49" charset="-122"/>
              </a:rPr>
              <a:t>建立数据库的感性认识</a:t>
            </a:r>
            <a:endParaRPr lang="en-US" altLang="ko-KR" dirty="0">
              <a:solidFill>
                <a:srgbClr val="C00000"/>
              </a:solidFill>
              <a:latin typeface="黑体" panose="02010609060101010101" pitchFamily="49" charset="-122"/>
              <a:ea typeface="黑体" panose="02010609060101010101" pitchFamily="49" charset="-122"/>
            </a:endParaRPr>
          </a:p>
        </p:txBody>
      </p:sp>
      <p:sp>
        <p:nvSpPr>
          <p:cNvPr id="16387" name="Rectangle 3"/>
          <p:cNvSpPr>
            <a:spLocks noGrp="1" noChangeArrowheads="1"/>
          </p:cNvSpPr>
          <p:nvPr>
            <p:ph type="body" idx="1"/>
          </p:nvPr>
        </p:nvSpPr>
        <p:spPr>
          <a:xfrm>
            <a:off x="677988" y="1216950"/>
            <a:ext cx="7531174" cy="5077544"/>
          </a:xfrm>
        </p:spPr>
        <p:txBody>
          <a:bodyPr/>
          <a:lstStyle/>
          <a:p>
            <a:r>
              <a:rPr lang="zh-CN" altLang="en-US" dirty="0">
                <a:latin typeface="华文细黑" panose="02010600040101010101" pitchFamily="2" charset="-122"/>
                <a:ea typeface="华文细黑" panose="02010600040101010101" pitchFamily="2" charset="-122"/>
              </a:rPr>
              <a:t>案例</a:t>
            </a:r>
            <a:r>
              <a:rPr lang="en-US" altLang="ko-KR" dirty="0">
                <a:latin typeface="华文细黑" panose="02010600040101010101" pitchFamily="2" charset="-122"/>
                <a:ea typeface="华文细黑" panose="02010600040101010101" pitchFamily="2" charset="-122"/>
              </a:rPr>
              <a:t> </a:t>
            </a:r>
          </a:p>
          <a:p>
            <a:pPr lvl="1">
              <a:buFontTx/>
              <a:buNone/>
            </a:pPr>
            <a:r>
              <a:rPr lang="en-US" altLang="ko-KR" dirty="0">
                <a:latin typeface="华文细黑" panose="02010600040101010101" pitchFamily="2" charset="-122"/>
                <a:ea typeface="华文细黑" panose="02010600040101010101" pitchFamily="2" charset="-122"/>
              </a:rPr>
              <a:t> </a:t>
            </a:r>
          </a:p>
          <a:p>
            <a:pPr lvl="1">
              <a:buFontTx/>
              <a:buNone/>
            </a:pPr>
            <a:endParaRPr lang="en-US" altLang="ko-KR" dirty="0">
              <a:latin typeface="华文细黑" panose="02010600040101010101" pitchFamily="2" charset="-122"/>
              <a:ea typeface="华文细黑" panose="02010600040101010101" pitchFamily="2" charset="-122"/>
            </a:endParaRP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060848"/>
            <a:ext cx="8678811"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62306" y="5300236"/>
            <a:ext cx="7162538" cy="1015663"/>
          </a:xfrm>
          <a:prstGeom prst="rect">
            <a:avLst/>
          </a:prstGeom>
          <a:noFill/>
        </p:spPr>
        <p:txBody>
          <a:bodyPr wrap="none" rtlCol="0">
            <a:spAutoFit/>
          </a:bodyPr>
          <a:lstStyle/>
          <a:p>
            <a:pPr algn="l"/>
            <a:r>
              <a:rPr lang="zh-CN" altLang="en-US" dirty="0">
                <a:solidFill>
                  <a:schemeClr val="bg1">
                    <a:lumMod val="10000"/>
                  </a:schemeClr>
                </a:solidFill>
                <a:latin typeface="华文细黑" panose="02010600040101010101" pitchFamily="2" charset="-122"/>
                <a:ea typeface="华文细黑" panose="02010600040101010101" pitchFamily="2" charset="-122"/>
              </a:rPr>
              <a:t>我们的问题</a:t>
            </a:r>
            <a:r>
              <a:rPr lang="zh-CN" altLang="en-US" dirty="0">
                <a:solidFill>
                  <a:schemeClr val="bg1">
                    <a:lumMod val="10000"/>
                  </a:schemeClr>
                </a:solidFill>
                <a:latin typeface="华文细黑" panose="02010600040101010101" pitchFamily="2" charset="-122"/>
                <a:ea typeface="华文细黑" panose="02010600040101010101" pitchFamily="2" charset="-122"/>
                <a:sym typeface="Wingdings" panose="05000000000000000000" pitchFamily="2" charset="2"/>
              </a:rPr>
              <a:t>：</a:t>
            </a:r>
            <a:endParaRPr lang="en-US" altLang="zh-CN" dirty="0">
              <a:solidFill>
                <a:schemeClr val="bg1">
                  <a:lumMod val="10000"/>
                </a:schemeClr>
              </a:solidFill>
              <a:latin typeface="华文细黑" panose="02010600040101010101" pitchFamily="2" charset="-122"/>
              <a:ea typeface="华文细黑" panose="02010600040101010101" pitchFamily="2" charset="-122"/>
              <a:sym typeface="Wingdings" panose="05000000000000000000" pitchFamily="2" charset="2"/>
            </a:endParaRPr>
          </a:p>
          <a:p>
            <a:pPr algn="l"/>
            <a:r>
              <a:rPr lang="zh-CN" altLang="en-US" dirty="0">
                <a:solidFill>
                  <a:schemeClr val="bg1">
                    <a:lumMod val="10000"/>
                  </a:schemeClr>
                </a:solidFill>
                <a:latin typeface="华文细黑" panose="02010600040101010101" pitchFamily="2" charset="-122"/>
                <a:ea typeface="华文细黑" panose="02010600040101010101" pitchFamily="2" charset="-122"/>
                <a:sym typeface="Wingdings" panose="05000000000000000000" pitchFamily="2" charset="2"/>
              </a:rPr>
              <a:t>（</a:t>
            </a:r>
            <a:r>
              <a:rPr lang="en-US" altLang="zh-CN" dirty="0">
                <a:solidFill>
                  <a:schemeClr val="bg1">
                    <a:lumMod val="10000"/>
                  </a:schemeClr>
                </a:solidFill>
                <a:latin typeface="华文细黑" panose="02010600040101010101" pitchFamily="2" charset="-122"/>
                <a:ea typeface="华文细黑" panose="02010600040101010101" pitchFamily="2" charset="-122"/>
                <a:sym typeface="Wingdings" panose="05000000000000000000" pitchFamily="2" charset="2"/>
              </a:rPr>
              <a:t>1</a:t>
            </a:r>
            <a:r>
              <a:rPr lang="zh-CN" altLang="en-US" dirty="0">
                <a:solidFill>
                  <a:schemeClr val="bg1">
                    <a:lumMod val="10000"/>
                  </a:schemeClr>
                </a:solidFill>
                <a:latin typeface="华文细黑" panose="02010600040101010101" pitchFamily="2" charset="-122"/>
                <a:ea typeface="华文细黑" panose="02010600040101010101" pitchFamily="2" charset="-122"/>
                <a:sym typeface="Wingdings" panose="05000000000000000000" pitchFamily="2" charset="2"/>
              </a:rPr>
              <a:t>）</a:t>
            </a:r>
            <a:r>
              <a:rPr lang="en-US" altLang="zh-CN" dirty="0">
                <a:solidFill>
                  <a:schemeClr val="bg1">
                    <a:lumMod val="10000"/>
                  </a:schemeClr>
                </a:solidFill>
                <a:latin typeface="华文细黑" panose="02010600040101010101" pitchFamily="2" charset="-122"/>
                <a:ea typeface="华文细黑" panose="02010600040101010101" pitchFamily="2" charset="-122"/>
                <a:sym typeface="Wingdings" panose="05000000000000000000" pitchFamily="2" charset="2"/>
              </a:rPr>
              <a:t>qunar.com</a:t>
            </a:r>
            <a:r>
              <a:rPr lang="zh-CN" altLang="en-US" dirty="0">
                <a:solidFill>
                  <a:schemeClr val="bg1">
                    <a:lumMod val="10000"/>
                  </a:schemeClr>
                </a:solidFill>
                <a:latin typeface="华文细黑" panose="02010600040101010101" pitchFamily="2" charset="-122"/>
                <a:ea typeface="华文细黑" panose="02010600040101010101" pitchFamily="2" charset="-122"/>
                <a:sym typeface="Wingdings" panose="05000000000000000000" pitchFamily="2" charset="2"/>
              </a:rPr>
              <a:t>应用后台的数据是如何存储和组织的？</a:t>
            </a:r>
            <a:endParaRPr lang="en-US" altLang="zh-CN" dirty="0">
              <a:solidFill>
                <a:schemeClr val="bg1">
                  <a:lumMod val="10000"/>
                </a:schemeClr>
              </a:solidFill>
              <a:latin typeface="华文细黑" panose="02010600040101010101" pitchFamily="2" charset="-122"/>
              <a:ea typeface="华文细黑" panose="02010600040101010101" pitchFamily="2" charset="-122"/>
              <a:sym typeface="Wingdings" panose="05000000000000000000" pitchFamily="2" charset="2"/>
            </a:endParaRPr>
          </a:p>
          <a:p>
            <a:pPr algn="l"/>
            <a:r>
              <a:rPr lang="zh-CN" altLang="en-US" dirty="0">
                <a:solidFill>
                  <a:schemeClr val="bg1">
                    <a:lumMod val="10000"/>
                  </a:schemeClr>
                </a:solidFill>
                <a:latin typeface="华文细黑" panose="02010600040101010101" pitchFamily="2" charset="-122"/>
                <a:ea typeface="华文细黑" panose="02010600040101010101" pitchFamily="2" charset="-122"/>
                <a:sym typeface="Wingdings" panose="05000000000000000000" pitchFamily="2" charset="2"/>
              </a:rPr>
              <a:t>（</a:t>
            </a:r>
            <a:r>
              <a:rPr lang="en-US" altLang="zh-CN" dirty="0">
                <a:solidFill>
                  <a:schemeClr val="bg1">
                    <a:lumMod val="10000"/>
                  </a:schemeClr>
                </a:solidFill>
                <a:latin typeface="华文细黑" panose="02010600040101010101" pitchFamily="2" charset="-122"/>
                <a:ea typeface="华文细黑" panose="02010600040101010101" pitchFamily="2" charset="-122"/>
                <a:sym typeface="Wingdings" panose="05000000000000000000" pitchFamily="2" charset="2"/>
              </a:rPr>
              <a:t>2</a:t>
            </a:r>
            <a:r>
              <a:rPr lang="zh-CN" altLang="en-US" dirty="0">
                <a:solidFill>
                  <a:schemeClr val="bg1">
                    <a:lumMod val="10000"/>
                  </a:schemeClr>
                </a:solidFill>
                <a:latin typeface="华文细黑" panose="02010600040101010101" pitchFamily="2" charset="-122"/>
                <a:ea typeface="华文细黑" panose="02010600040101010101" pitchFamily="2" charset="-122"/>
                <a:sym typeface="Wingdings" panose="05000000000000000000" pitchFamily="2" charset="2"/>
              </a:rPr>
              <a:t>）面对大量用户，</a:t>
            </a:r>
            <a:r>
              <a:rPr lang="en-US" altLang="zh-CN" dirty="0">
                <a:solidFill>
                  <a:schemeClr val="bg1">
                    <a:lumMod val="10000"/>
                  </a:schemeClr>
                </a:solidFill>
                <a:latin typeface="华文细黑" panose="02010600040101010101" pitchFamily="2" charset="-122"/>
                <a:ea typeface="华文细黑" panose="02010600040101010101" pitchFamily="2" charset="-122"/>
                <a:sym typeface="Wingdings" panose="05000000000000000000" pitchFamily="2" charset="2"/>
              </a:rPr>
              <a:t> qunar.com</a:t>
            </a:r>
            <a:r>
              <a:rPr lang="zh-CN" altLang="en-US" dirty="0">
                <a:solidFill>
                  <a:schemeClr val="bg1">
                    <a:lumMod val="10000"/>
                  </a:schemeClr>
                </a:solidFill>
                <a:latin typeface="华文细黑" panose="02010600040101010101" pitchFamily="2" charset="-122"/>
                <a:ea typeface="华文细黑" panose="02010600040101010101" pitchFamily="2" charset="-122"/>
                <a:sym typeface="Wingdings" panose="05000000000000000000" pitchFamily="2" charset="2"/>
              </a:rPr>
              <a:t>如何保证快速的用户响应？</a:t>
            </a:r>
            <a:endParaRPr lang="zh-CN" altLang="en-US" dirty="0">
              <a:solidFill>
                <a:schemeClr val="bg1">
                  <a:lumMod val="10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19575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黑体" panose="02010609060101010101" pitchFamily="49" charset="-122"/>
                <a:ea typeface="黑体" panose="02010609060101010101" pitchFamily="49" charset="-122"/>
              </a:rPr>
              <a:t>数据库系统原理 课程介绍</a:t>
            </a:r>
          </a:p>
        </p:txBody>
      </p:sp>
      <p:sp>
        <p:nvSpPr>
          <p:cNvPr id="3" name="内容占位符 2"/>
          <p:cNvSpPr>
            <a:spLocks noGrp="1"/>
          </p:cNvSpPr>
          <p:nvPr>
            <p:ph idx="1"/>
          </p:nvPr>
        </p:nvSpPr>
        <p:spPr>
          <a:xfrm>
            <a:off x="395536" y="1196752"/>
            <a:ext cx="8352928" cy="720080"/>
          </a:xfrm>
        </p:spPr>
        <p:txBody>
          <a:bodyPr/>
          <a:lstStyle/>
          <a:p>
            <a:r>
              <a:rPr lang="zh-CN" altLang="en-US" dirty="0">
                <a:latin typeface="华文细黑" panose="02010600040101010101" pitchFamily="2" charset="-122"/>
                <a:ea typeface="华文细黑" panose="02010600040101010101" pitchFamily="2" charset="-122"/>
              </a:rPr>
              <a:t>数据库知识导引图</a:t>
            </a:r>
          </a:p>
        </p:txBody>
      </p:sp>
      <p:pic>
        <p:nvPicPr>
          <p:cNvPr id="71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44824"/>
            <a:ext cx="77724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6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509120"/>
            <a:ext cx="77628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箭头连接符 4"/>
          <p:cNvCxnSpPr/>
          <p:nvPr/>
        </p:nvCxnSpPr>
        <p:spPr bwMode="auto">
          <a:xfrm>
            <a:off x="4716016" y="3284984"/>
            <a:ext cx="0" cy="1224136"/>
          </a:xfrm>
          <a:prstGeom prst="straightConnector1">
            <a:avLst/>
          </a:prstGeom>
          <a:noFill/>
          <a:ln w="3810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2182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barn(inVertical)">
                                      <p:cBhvr>
                                        <p:cTn id="7" dur="500"/>
                                        <p:tgtEl>
                                          <p:spTgt spid="71683"/>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数据库系统原理　课程介绍</a:t>
            </a:r>
          </a:p>
        </p:txBody>
      </p:sp>
      <p:sp>
        <p:nvSpPr>
          <p:cNvPr id="3" name="内容占位符 2"/>
          <p:cNvSpPr>
            <a:spLocks noGrp="1"/>
          </p:cNvSpPr>
          <p:nvPr>
            <p:ph idx="1"/>
          </p:nvPr>
        </p:nvSpPr>
        <p:spPr>
          <a:xfrm>
            <a:off x="857250" y="1196752"/>
            <a:ext cx="7372350" cy="2557264"/>
          </a:xfrm>
        </p:spPr>
        <p:txBody>
          <a:bodyPr/>
          <a:lstStyle/>
          <a:p>
            <a:r>
              <a:rPr lang="zh-CN" altLang="en-US" dirty="0">
                <a:latin typeface="华文细黑" panose="02010600040101010101" pitchFamily="2" charset="-122"/>
                <a:ea typeface="华文细黑" panose="02010600040101010101" pitchFamily="2" charset="-122"/>
              </a:rPr>
              <a:t>课程内容</a:t>
            </a:r>
            <a:r>
              <a:rPr lang="en-US" altLang="zh-CN" dirty="0">
                <a:latin typeface="华文细黑" panose="02010600040101010101" pitchFamily="2" charset="-122"/>
                <a:ea typeface="华文细黑" panose="02010600040101010101" pitchFamily="2" charset="-122"/>
              </a:rPr>
              <a:t>(PART I )</a:t>
            </a:r>
            <a:endParaRPr lang="zh-CN" altLang="en-US" dirty="0">
              <a:latin typeface="华文细黑" panose="02010600040101010101" pitchFamily="2" charset="-122"/>
              <a:ea typeface="华文细黑" panose="02010600040101010101" pitchFamily="2" charset="-122"/>
            </a:endParaRPr>
          </a:p>
          <a:p>
            <a:pPr lvl="1"/>
            <a:r>
              <a:rPr lang="zh-CN" altLang="en-US" dirty="0">
                <a:latin typeface="华文细黑" panose="02010600040101010101" pitchFamily="2" charset="-122"/>
                <a:ea typeface="华文细黑" panose="02010600040101010101" pitchFamily="2" charset="-122"/>
              </a:rPr>
              <a:t>今天的数据库是什么样子？被管理的数据需要具有什么特征？（数据模型：</a:t>
            </a:r>
            <a:r>
              <a:rPr lang="en-US" altLang="zh-CN" dirty="0">
                <a:latin typeface="华文细黑" panose="02010600040101010101" pitchFamily="2" charset="-122"/>
                <a:ea typeface="华文细黑" panose="02010600040101010101" pitchFamily="2" charset="-122"/>
              </a:rPr>
              <a:t>chapter 1+2+5</a:t>
            </a:r>
            <a:r>
              <a:rPr lang="zh-CN" altLang="en-US"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a:p>
            <a:pPr lvl="1"/>
            <a:r>
              <a:rPr lang="zh-CN" altLang="en-US" dirty="0">
                <a:latin typeface="华文细黑" panose="02010600040101010101" pitchFamily="2" charset="-122"/>
                <a:ea typeface="华文细黑" panose="02010600040101010101" pitchFamily="2" charset="-122"/>
              </a:rPr>
              <a:t>如果已存在一个好的数据库，我们如何操作它（理论视角</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实践视角）？（关系代数</a:t>
            </a:r>
            <a:r>
              <a:rPr lang="en-US" altLang="zh-CN" dirty="0">
                <a:latin typeface="华文细黑" panose="02010600040101010101" pitchFamily="2" charset="-122"/>
                <a:ea typeface="华文细黑" panose="02010600040101010101" pitchFamily="2" charset="-122"/>
              </a:rPr>
              <a:t>+SQL</a:t>
            </a:r>
            <a:r>
              <a:rPr lang="zh-CN" altLang="en-US" dirty="0">
                <a:latin typeface="华文细黑" panose="02010600040101010101" pitchFamily="2" charset="-122"/>
                <a:ea typeface="华文细黑" panose="02010600040101010101" pitchFamily="2" charset="-122"/>
              </a:rPr>
              <a:t> ：</a:t>
            </a:r>
            <a:r>
              <a:rPr lang="en-US" altLang="zh-CN" dirty="0">
                <a:latin typeface="华文细黑" panose="02010600040101010101" pitchFamily="2" charset="-122"/>
                <a:ea typeface="华文细黑" panose="02010600040101010101" pitchFamily="2" charset="-122"/>
              </a:rPr>
              <a:t>chapter 2+3</a:t>
            </a:r>
            <a:r>
              <a:rPr lang="zh-CN" altLang="en-US"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p:txBody>
      </p:sp>
      <p:sp>
        <p:nvSpPr>
          <p:cNvPr id="4" name="内容占位符 2">
            <a:extLst>
              <a:ext uri="{FF2B5EF4-FFF2-40B4-BE49-F238E27FC236}">
                <a16:creationId xmlns:a16="http://schemas.microsoft.com/office/drawing/2014/main" id="{AF1C50F6-5DAC-4421-8091-42FD3334F5C0}"/>
              </a:ext>
            </a:extLst>
          </p:cNvPr>
          <p:cNvSpPr txBox="1">
            <a:spLocks/>
          </p:cNvSpPr>
          <p:nvPr/>
        </p:nvSpPr>
        <p:spPr bwMode="auto">
          <a:xfrm>
            <a:off x="850032" y="3764707"/>
            <a:ext cx="737235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r>
              <a:rPr lang="zh-CN" altLang="en-US" kern="0">
                <a:latin typeface="华文细黑" panose="02010600040101010101" pitchFamily="2" charset="-122"/>
                <a:ea typeface="华文细黑" panose="02010600040101010101" pitchFamily="2" charset="-122"/>
              </a:rPr>
              <a:t>课程内容</a:t>
            </a:r>
            <a:r>
              <a:rPr lang="en-US" altLang="zh-CN" kern="0">
                <a:latin typeface="华文细黑" panose="02010600040101010101" pitchFamily="2" charset="-122"/>
                <a:ea typeface="华文细黑" panose="02010600040101010101" pitchFamily="2" charset="-122"/>
              </a:rPr>
              <a:t>(PART II )</a:t>
            </a:r>
            <a:endParaRPr lang="zh-CN" altLang="en-US" kern="0">
              <a:latin typeface="华文细黑" panose="02010600040101010101" pitchFamily="2" charset="-122"/>
              <a:ea typeface="华文细黑" panose="02010600040101010101" pitchFamily="2" charset="-122"/>
            </a:endParaRPr>
          </a:p>
          <a:p>
            <a:pPr lvl="1"/>
            <a:r>
              <a:rPr lang="zh-CN" altLang="en-US" b="0" kern="0">
                <a:latin typeface="华文细黑" panose="02010600040101010101" pitchFamily="2" charset="-122"/>
                <a:ea typeface="华文细黑" panose="02010600040101010101" pitchFamily="2" charset="-122"/>
              </a:rPr>
              <a:t>什么样的数据库才是一个好的数据库？（规范化理论</a:t>
            </a:r>
            <a:r>
              <a:rPr lang="en-US" altLang="zh-CN" b="0" kern="0">
                <a:latin typeface="华文细黑" panose="02010600040101010101" pitchFamily="2" charset="-122"/>
                <a:ea typeface="华文细黑" panose="02010600040101010101" pitchFamily="2" charset="-122"/>
              </a:rPr>
              <a:t>+</a:t>
            </a:r>
            <a:r>
              <a:rPr lang="zh-CN" altLang="en-US" b="0" kern="0">
                <a:latin typeface="华文细黑" panose="02010600040101010101" pitchFamily="2" charset="-122"/>
                <a:ea typeface="华文细黑" panose="02010600040101010101" pitchFamily="2" charset="-122"/>
              </a:rPr>
              <a:t>数据库评价：</a:t>
            </a:r>
            <a:r>
              <a:rPr lang="en-US" altLang="zh-CN" b="0" kern="0">
                <a:latin typeface="华文细黑" panose="02010600040101010101" pitchFamily="2" charset="-122"/>
                <a:ea typeface="华文细黑" panose="02010600040101010101" pitchFamily="2" charset="-122"/>
              </a:rPr>
              <a:t>chapter 6 </a:t>
            </a:r>
            <a:r>
              <a:rPr lang="zh-CN" altLang="en-US" b="0" kern="0">
                <a:latin typeface="华文细黑" panose="02010600040101010101" pitchFamily="2" charset="-122"/>
                <a:ea typeface="华文细黑" panose="02010600040101010101" pitchFamily="2" charset="-122"/>
              </a:rPr>
              <a:t>）</a:t>
            </a:r>
            <a:endParaRPr lang="en-US" altLang="zh-CN" b="0" kern="0">
              <a:latin typeface="华文细黑" panose="02010600040101010101" pitchFamily="2" charset="-122"/>
              <a:ea typeface="华文细黑" panose="02010600040101010101" pitchFamily="2" charset="-122"/>
            </a:endParaRPr>
          </a:p>
          <a:p>
            <a:pPr lvl="1"/>
            <a:r>
              <a:rPr lang="zh-CN" altLang="en-US" b="0" kern="0">
                <a:latin typeface="华文细黑" panose="02010600040101010101" pitchFamily="2" charset="-122"/>
                <a:ea typeface="华文细黑" panose="02010600040101010101" pitchFamily="2" charset="-122"/>
              </a:rPr>
              <a:t>如何设计一个好的数据库？（数据库设计：</a:t>
            </a:r>
            <a:r>
              <a:rPr lang="en-US" altLang="zh-CN" b="0" kern="0">
                <a:latin typeface="华文细黑" panose="02010600040101010101" pitchFamily="2" charset="-122"/>
                <a:ea typeface="华文细黑" panose="02010600040101010101" pitchFamily="2" charset="-122"/>
              </a:rPr>
              <a:t>chapter 7</a:t>
            </a:r>
            <a:r>
              <a:rPr lang="zh-CN" altLang="en-US" b="0" kern="0">
                <a:latin typeface="华文细黑" panose="02010600040101010101" pitchFamily="2" charset="-122"/>
                <a:ea typeface="华文细黑" panose="02010600040101010101" pitchFamily="2" charset="-122"/>
              </a:rPr>
              <a:t>）</a:t>
            </a:r>
            <a:endParaRPr lang="en-US" altLang="zh-CN" b="0" kern="0">
              <a:latin typeface="华文细黑" panose="02010600040101010101" pitchFamily="2" charset="-122"/>
              <a:ea typeface="华文细黑" panose="02010600040101010101" pitchFamily="2" charset="-122"/>
            </a:endParaRPr>
          </a:p>
          <a:p>
            <a:pPr lvl="1"/>
            <a:endParaRPr lang="en-US" altLang="zh-CN" b="0" kern="0">
              <a:latin typeface="华文细黑" panose="02010600040101010101" pitchFamily="2" charset="-122"/>
              <a:ea typeface="华文细黑" panose="02010600040101010101" pitchFamily="2" charset="-122"/>
            </a:endParaRPr>
          </a:p>
          <a:p>
            <a:pPr lvl="1"/>
            <a:endParaRPr lang="en-US" altLang="zh-CN" b="0" kern="0">
              <a:latin typeface="华文细黑" panose="02010600040101010101" pitchFamily="2" charset="-122"/>
              <a:ea typeface="华文细黑" panose="02010600040101010101" pitchFamily="2" charset="-122"/>
            </a:endParaRPr>
          </a:p>
          <a:p>
            <a:endParaRPr lang="en-US" altLang="zh-CN" kern="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1433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数据库系统原理　课程介绍</a:t>
            </a:r>
          </a:p>
        </p:txBody>
      </p:sp>
      <p:sp>
        <p:nvSpPr>
          <p:cNvPr id="3" name="内容占位符 2"/>
          <p:cNvSpPr>
            <a:spLocks noGrp="1"/>
          </p:cNvSpPr>
          <p:nvPr>
            <p:ph idx="1"/>
          </p:nvPr>
        </p:nvSpPr>
        <p:spPr/>
        <p:txBody>
          <a:bodyPr/>
          <a:lstStyle/>
          <a:p>
            <a:r>
              <a:rPr lang="zh-CN" altLang="en-US" dirty="0">
                <a:latin typeface="华文细黑" panose="02010600040101010101" pitchFamily="2" charset="-122"/>
                <a:ea typeface="华文细黑" panose="02010600040101010101" pitchFamily="2" charset="-122"/>
              </a:rPr>
              <a:t>课程内容</a:t>
            </a:r>
            <a:r>
              <a:rPr lang="en-US" altLang="zh-CN" dirty="0">
                <a:latin typeface="华文细黑" panose="02010600040101010101" pitchFamily="2" charset="-122"/>
                <a:ea typeface="华文细黑" panose="02010600040101010101" pitchFamily="2" charset="-122"/>
              </a:rPr>
              <a:t>(PART III DBMS</a:t>
            </a:r>
            <a:r>
              <a:rPr lang="zh-CN" altLang="en-US" dirty="0">
                <a:latin typeface="华文细黑" panose="02010600040101010101" pitchFamily="2" charset="-122"/>
                <a:ea typeface="华文细黑" panose="02010600040101010101" pitchFamily="2" charset="-122"/>
              </a:rPr>
              <a:t>的内部工作机制</a:t>
            </a:r>
            <a:r>
              <a:rPr lang="en-US" altLang="zh-CN" dirty="0">
                <a:latin typeface="华文细黑" panose="02010600040101010101" pitchFamily="2" charset="-122"/>
                <a:ea typeface="华文细黑" panose="02010600040101010101" pitchFamily="2" charset="-122"/>
              </a:rPr>
              <a:t>)</a:t>
            </a:r>
          </a:p>
          <a:p>
            <a:pPr lvl="1"/>
            <a:r>
              <a:rPr lang="zh-CN" altLang="en-US" dirty="0">
                <a:latin typeface="华文细黑" panose="02010600040101010101" pitchFamily="2" charset="-122"/>
                <a:ea typeface="华文细黑" panose="02010600040101010101" pitchFamily="2" charset="-122"/>
              </a:rPr>
              <a:t>数据库呈现了很多优点，</a:t>
            </a:r>
            <a:r>
              <a:rPr lang="en-US" altLang="zh-CN" dirty="0">
                <a:latin typeface="华文细黑" panose="02010600040101010101" pitchFamily="2" charset="-122"/>
                <a:ea typeface="华文细黑" panose="02010600040101010101" pitchFamily="2" charset="-122"/>
              </a:rPr>
              <a:t>DBMS</a:t>
            </a:r>
            <a:r>
              <a:rPr lang="zh-CN" altLang="en-US" dirty="0">
                <a:latin typeface="华文细黑" panose="02010600040101010101" pitchFamily="2" charset="-122"/>
                <a:ea typeface="华文细黑" panose="02010600040101010101" pitchFamily="2" charset="-122"/>
              </a:rPr>
              <a:t>是如何做到的？（查询优化</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并发控制：</a:t>
            </a:r>
            <a:r>
              <a:rPr lang="en-US" altLang="zh-CN" dirty="0">
                <a:latin typeface="华文细黑" panose="02010600040101010101" pitchFamily="2" charset="-122"/>
                <a:ea typeface="华文细黑" panose="02010600040101010101" pitchFamily="2" charset="-122"/>
              </a:rPr>
              <a:t>chapter 9+11</a:t>
            </a:r>
            <a:r>
              <a:rPr lang="zh-CN" altLang="en-US"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a:p>
            <a:pPr lvl="1"/>
            <a:r>
              <a:rPr lang="zh-CN" altLang="en-US" dirty="0">
                <a:latin typeface="华文细黑" panose="02010600040101010101" pitchFamily="2" charset="-122"/>
                <a:ea typeface="华文细黑" panose="02010600040101010101" pitchFamily="2" charset="-122"/>
              </a:rPr>
              <a:t>如果数据库坏了，</a:t>
            </a:r>
            <a:r>
              <a:rPr lang="en-US" altLang="zh-CN" dirty="0">
                <a:latin typeface="华文细黑" panose="02010600040101010101" pitchFamily="2" charset="-122"/>
                <a:ea typeface="华文细黑" panose="02010600040101010101" pitchFamily="2" charset="-122"/>
              </a:rPr>
              <a:t>DBMS</a:t>
            </a:r>
            <a:r>
              <a:rPr lang="zh-CN" altLang="en-US" dirty="0">
                <a:latin typeface="华文细黑" panose="02010600040101010101" pitchFamily="2" charset="-122"/>
                <a:ea typeface="华文细黑" panose="02010600040101010101" pitchFamily="2" charset="-122"/>
              </a:rPr>
              <a:t>如何帮助我们？（数据库恢复技术 ：</a:t>
            </a:r>
            <a:r>
              <a:rPr lang="en-US" altLang="zh-CN" dirty="0">
                <a:latin typeface="华文细黑" panose="02010600040101010101" pitchFamily="2" charset="-122"/>
                <a:ea typeface="华文细黑" panose="02010600040101010101" pitchFamily="2" charset="-122"/>
              </a:rPr>
              <a:t>chapter 10</a:t>
            </a:r>
            <a:r>
              <a:rPr lang="zh-CN" altLang="en-US"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p:txBody>
      </p:sp>
      <p:sp>
        <p:nvSpPr>
          <p:cNvPr id="5" name="内容占位符 2">
            <a:extLst>
              <a:ext uri="{FF2B5EF4-FFF2-40B4-BE49-F238E27FC236}">
                <a16:creationId xmlns:a16="http://schemas.microsoft.com/office/drawing/2014/main" id="{2776950C-1111-400B-903D-1CCADDC74323}"/>
              </a:ext>
            </a:extLst>
          </p:cNvPr>
          <p:cNvSpPr txBox="1">
            <a:spLocks/>
          </p:cNvSpPr>
          <p:nvPr/>
        </p:nvSpPr>
        <p:spPr bwMode="auto">
          <a:xfrm>
            <a:off x="885825" y="3924300"/>
            <a:ext cx="7372350" cy="1549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r>
              <a:rPr lang="zh-CN" altLang="en-US" kern="0" dirty="0">
                <a:latin typeface="华文细黑" panose="02010600040101010101" pitchFamily="2" charset="-122"/>
                <a:ea typeface="华文细黑" panose="02010600040101010101" pitchFamily="2" charset="-122"/>
              </a:rPr>
              <a:t>课程内容</a:t>
            </a:r>
            <a:r>
              <a:rPr lang="en-US" altLang="zh-CN" kern="0" dirty="0">
                <a:latin typeface="华文细黑" panose="02010600040101010101" pitchFamily="2" charset="-122"/>
                <a:ea typeface="华文细黑" panose="02010600040101010101" pitchFamily="2" charset="-122"/>
              </a:rPr>
              <a:t>(PART VI </a:t>
            </a:r>
            <a:r>
              <a:rPr lang="zh-CN" altLang="en-US" kern="0" dirty="0">
                <a:latin typeface="华文细黑" panose="02010600040101010101" pitchFamily="2" charset="-122"/>
                <a:ea typeface="华文细黑" panose="02010600040101010101" pitchFamily="2" charset="-122"/>
              </a:rPr>
              <a:t>数据库应用系统</a:t>
            </a:r>
            <a:r>
              <a:rPr lang="en-US" altLang="zh-CN" kern="0" dirty="0">
                <a:latin typeface="华文细黑" panose="02010600040101010101" pitchFamily="2" charset="-122"/>
                <a:ea typeface="华文细黑" panose="02010600040101010101" pitchFamily="2" charset="-122"/>
              </a:rPr>
              <a:t>)</a:t>
            </a:r>
          </a:p>
          <a:p>
            <a:pPr lvl="1"/>
            <a:r>
              <a:rPr lang="zh-CN" altLang="en-US" b="0" kern="0" dirty="0">
                <a:latin typeface="华文细黑" panose="02010600040101010101" pitchFamily="2" charset="-122"/>
                <a:ea typeface="华文细黑" panose="02010600040101010101" pitchFamily="2" charset="-122"/>
              </a:rPr>
              <a:t>如何基于数据库和</a:t>
            </a:r>
            <a:r>
              <a:rPr lang="en-US" altLang="zh-CN" b="0" kern="0" dirty="0">
                <a:latin typeface="华文细黑" panose="02010600040101010101" pitchFamily="2" charset="-122"/>
                <a:ea typeface="华文细黑" panose="02010600040101010101" pitchFamily="2" charset="-122"/>
              </a:rPr>
              <a:t>DBMS</a:t>
            </a:r>
            <a:r>
              <a:rPr lang="zh-CN" altLang="en-US" b="0" kern="0" dirty="0">
                <a:latin typeface="华文细黑" panose="02010600040101010101" pitchFamily="2" charset="-122"/>
                <a:ea typeface="华文细黑" panose="02010600040101010101" pitchFamily="2" charset="-122"/>
              </a:rPr>
              <a:t>开发新型的应用系统？（系统开发基础：</a:t>
            </a:r>
            <a:r>
              <a:rPr lang="en-US" altLang="zh-CN" b="0" kern="0" dirty="0">
                <a:latin typeface="华文细黑" panose="02010600040101010101" pitchFamily="2" charset="-122"/>
                <a:ea typeface="华文细黑" panose="02010600040101010101" pitchFamily="2" charset="-122"/>
              </a:rPr>
              <a:t>chapter 8</a:t>
            </a:r>
            <a:r>
              <a:rPr lang="zh-CN" altLang="en-US" b="0" kern="0" dirty="0">
                <a:latin typeface="华文细黑" panose="02010600040101010101" pitchFamily="2" charset="-122"/>
                <a:ea typeface="华文细黑" panose="02010600040101010101" pitchFamily="2" charset="-122"/>
              </a:rPr>
              <a:t>）</a:t>
            </a:r>
            <a:endParaRPr lang="en-US" altLang="zh-CN" b="0" kern="0" dirty="0">
              <a:latin typeface="华文细黑" panose="02010600040101010101" pitchFamily="2" charset="-122"/>
              <a:ea typeface="华文细黑" panose="02010600040101010101" pitchFamily="2" charset="-122"/>
            </a:endParaRPr>
          </a:p>
          <a:p>
            <a:pPr lvl="1"/>
            <a:endParaRPr lang="en-US" altLang="zh-CN" b="0" kern="0" dirty="0">
              <a:latin typeface="华文细黑" panose="02010600040101010101" pitchFamily="2" charset="-122"/>
              <a:ea typeface="华文细黑" panose="02010600040101010101" pitchFamily="2" charset="-122"/>
            </a:endParaRPr>
          </a:p>
          <a:p>
            <a:pPr lvl="1"/>
            <a:endParaRPr lang="en-US" altLang="zh-CN" b="0" kern="0" dirty="0">
              <a:latin typeface="华文细黑" panose="02010600040101010101" pitchFamily="2" charset="-122"/>
              <a:ea typeface="华文细黑" panose="02010600040101010101" pitchFamily="2" charset="-122"/>
            </a:endParaRPr>
          </a:p>
          <a:p>
            <a:pPr lvl="1"/>
            <a:endParaRPr lang="en-US" altLang="zh-CN" b="0" kern="0" dirty="0">
              <a:latin typeface="华文细黑" panose="02010600040101010101" pitchFamily="2" charset="-122"/>
              <a:ea typeface="华文细黑" panose="02010600040101010101" pitchFamily="2" charset="-122"/>
            </a:endParaRPr>
          </a:p>
          <a:p>
            <a:endParaRPr lang="en-US" altLang="zh-CN" kern="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757352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latin typeface="黑体" panose="02010609060101010101" pitchFamily="49" charset="-122"/>
                <a:ea typeface="黑体" panose="02010609060101010101" pitchFamily="49" charset="-122"/>
              </a:rPr>
              <a:t>数据库系统原理 课程介绍   数据库知识结构图</a:t>
            </a:r>
          </a:p>
        </p:txBody>
      </p:sp>
      <p:pic>
        <p:nvPicPr>
          <p:cNvPr id="72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14" y="980728"/>
            <a:ext cx="7877175" cy="550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图片 2"/>
          <p:cNvPicPr/>
          <p:nvPr/>
        </p:nvPicPr>
        <p:blipFill>
          <a:blip r:embed="rId3"/>
          <a:stretch>
            <a:fillRect/>
          </a:stretch>
        </p:blipFill>
        <p:spPr>
          <a:xfrm>
            <a:off x="255236" y="2619102"/>
            <a:ext cx="8613377" cy="2322066"/>
          </a:xfrm>
          <a:prstGeom prst="rect">
            <a:avLst/>
          </a:prstGeom>
        </p:spPr>
      </p:pic>
      <p:pic>
        <p:nvPicPr>
          <p:cNvPr id="7271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45" y="1899756"/>
            <a:ext cx="9104434" cy="3760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06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2712"/>
                                        </p:tgtEl>
                                        <p:attrNameLst>
                                          <p:attrName>style.visibility</p:attrName>
                                        </p:attrNameLst>
                                      </p:cBhvr>
                                      <p:to>
                                        <p:strVal val="visible"/>
                                      </p:to>
                                    </p:set>
                                    <p:animEffect transition="in" filter="barn(inVertical)">
                                      <p:cBhvr>
                                        <p:cTn id="12" dur="500"/>
                                        <p:tgtEl>
                                          <p:spTgt spid="7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494" y="3280388"/>
            <a:ext cx="5931421" cy="3282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a:solidFill>
                  <a:srgbClr val="C00000"/>
                </a:solidFill>
              </a:rPr>
              <a:t>数据库的世界</a:t>
            </a:r>
          </a:p>
        </p:txBody>
      </p:sp>
      <p:pic>
        <p:nvPicPr>
          <p:cNvPr id="3" name="图片 2"/>
          <p:cNvPicPr/>
          <p:nvPr/>
        </p:nvPicPr>
        <p:blipFill>
          <a:blip r:embed="rId3"/>
          <a:stretch>
            <a:fillRect/>
          </a:stretch>
        </p:blipFill>
        <p:spPr>
          <a:xfrm>
            <a:off x="2195513" y="6205538"/>
            <a:ext cx="2543175" cy="338137"/>
          </a:xfrm>
          <a:prstGeom prst="rect">
            <a:avLst/>
          </a:prstGeom>
        </p:spPr>
      </p:pic>
      <p:pic>
        <p:nvPicPr>
          <p:cNvPr id="7373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052736"/>
            <a:ext cx="361950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图片 5"/>
          <p:cNvPicPr/>
          <p:nvPr/>
        </p:nvPicPr>
        <p:blipFill>
          <a:blip r:embed="rId5"/>
          <a:stretch>
            <a:fillRect/>
          </a:stretch>
        </p:blipFill>
        <p:spPr>
          <a:xfrm>
            <a:off x="5292080" y="1052736"/>
            <a:ext cx="2003425" cy="2274887"/>
          </a:xfrm>
          <a:prstGeom prst="rect">
            <a:avLst/>
          </a:prstGeom>
        </p:spPr>
      </p:pic>
      <p:sp>
        <p:nvSpPr>
          <p:cNvPr id="7" name="矩形标注 6"/>
          <p:cNvSpPr/>
          <p:nvPr/>
        </p:nvSpPr>
        <p:spPr bwMode="auto">
          <a:xfrm>
            <a:off x="0" y="3642002"/>
            <a:ext cx="2307580" cy="369332"/>
          </a:xfrm>
          <a:prstGeom prst="wedgeRectCallout">
            <a:avLst>
              <a:gd name="adj1" fmla="val 85374"/>
              <a:gd name="adj2" fmla="val 1278"/>
            </a:avLst>
          </a:prstGeom>
          <a:solidFill>
            <a:srgbClr val="DED7A6"/>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数据语义与数据结构</a:t>
            </a:r>
          </a:p>
        </p:txBody>
      </p:sp>
      <p:sp>
        <p:nvSpPr>
          <p:cNvPr id="14" name="矩形标注 13"/>
          <p:cNvSpPr/>
          <p:nvPr/>
        </p:nvSpPr>
        <p:spPr bwMode="auto">
          <a:xfrm>
            <a:off x="7524328" y="2780928"/>
            <a:ext cx="1224136" cy="369332"/>
          </a:xfrm>
          <a:prstGeom prst="wedgeRectCallout">
            <a:avLst>
              <a:gd name="adj1" fmla="val -189321"/>
              <a:gd name="adj2" fmla="val 293204"/>
            </a:avLst>
          </a:prstGeom>
          <a:solidFill>
            <a:srgbClr val="DED7A6"/>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数据操作</a:t>
            </a:r>
          </a:p>
        </p:txBody>
      </p:sp>
      <p:sp>
        <p:nvSpPr>
          <p:cNvPr id="15" name="矩形标注 14"/>
          <p:cNvSpPr/>
          <p:nvPr/>
        </p:nvSpPr>
        <p:spPr bwMode="auto">
          <a:xfrm>
            <a:off x="323528" y="4590002"/>
            <a:ext cx="1440160" cy="369332"/>
          </a:xfrm>
          <a:prstGeom prst="wedgeRectCallout">
            <a:avLst>
              <a:gd name="adj1" fmla="val 9129"/>
              <a:gd name="adj2" fmla="val -213046"/>
            </a:avLst>
          </a:prstGeom>
          <a:solidFill>
            <a:srgbClr val="DED7A6"/>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数据库设计</a:t>
            </a:r>
          </a:p>
        </p:txBody>
      </p:sp>
      <p:sp>
        <p:nvSpPr>
          <p:cNvPr id="16" name="矩形标注 15"/>
          <p:cNvSpPr/>
          <p:nvPr/>
        </p:nvSpPr>
        <p:spPr bwMode="auto">
          <a:xfrm>
            <a:off x="0" y="5517232"/>
            <a:ext cx="2195736" cy="369332"/>
          </a:xfrm>
          <a:prstGeom prst="wedgeRectCallout">
            <a:avLst>
              <a:gd name="adj1" fmla="val -2681"/>
              <a:gd name="adj2" fmla="val -209350"/>
            </a:avLst>
          </a:prstGeom>
          <a:solidFill>
            <a:srgbClr val="DED7A6"/>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数据库理论与评价</a:t>
            </a:r>
          </a:p>
        </p:txBody>
      </p:sp>
      <p:sp>
        <p:nvSpPr>
          <p:cNvPr id="17" name="矩形标注 16"/>
          <p:cNvSpPr/>
          <p:nvPr/>
        </p:nvSpPr>
        <p:spPr bwMode="auto">
          <a:xfrm>
            <a:off x="3810356" y="5424899"/>
            <a:ext cx="2963447" cy="923330"/>
          </a:xfrm>
          <a:prstGeom prst="wedgeRectCallout">
            <a:avLst>
              <a:gd name="adj1" fmla="val -21364"/>
              <a:gd name="adj2" fmla="val -73366"/>
            </a:avLst>
          </a:prstGeom>
          <a:solidFill>
            <a:srgbClr val="DED7A6"/>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a:t>
            </a: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a:t>
            </a: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）数据完整性约束</a:t>
            </a:r>
            <a:endPar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a:t>
            </a: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2</a:t>
            </a: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）数据库安全性</a:t>
            </a:r>
            <a:endPar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a:t>
            </a: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3</a:t>
            </a: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）数据库恢复技术</a:t>
            </a:r>
          </a:p>
        </p:txBody>
      </p:sp>
      <p:sp>
        <p:nvSpPr>
          <p:cNvPr id="18" name="矩形标注 17"/>
          <p:cNvSpPr/>
          <p:nvPr/>
        </p:nvSpPr>
        <p:spPr bwMode="auto">
          <a:xfrm>
            <a:off x="5557227" y="124688"/>
            <a:ext cx="3563889" cy="923330"/>
          </a:xfrm>
          <a:prstGeom prst="wedgeRectCallout">
            <a:avLst>
              <a:gd name="adj1" fmla="val -18706"/>
              <a:gd name="adj2" fmla="val 132488"/>
            </a:avLst>
          </a:prstGeom>
          <a:solidFill>
            <a:srgbClr val="DED7A6"/>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a:t>
            </a: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a:t>
            </a: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）半结构化、非结构化数据库</a:t>
            </a:r>
            <a:endPar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a:t>
            </a: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2</a:t>
            </a: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）分布式数据库</a:t>
            </a:r>
            <a:endPar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p>
            <a:pPr marL="0" marR="0" indent="0" algn="l" defTabSz="914400" rtl="0" eaLnBrk="0" fontAlgn="base" latinLnBrk="0" hangingPunct="0">
              <a:lnSpc>
                <a:spcPct val="100000"/>
              </a:lnSpc>
              <a:spcBef>
                <a:spcPct val="0"/>
              </a:spcBef>
              <a:spcAft>
                <a:spcPct val="0"/>
              </a:spcAft>
              <a:buClrTx/>
              <a:buSzTx/>
              <a:buFontTx/>
              <a:buNone/>
              <a:tabLst/>
            </a:pPr>
            <a:r>
              <a:rPr lang="zh-CN" altLang="en-US" sz="1800" b="0" dirty="0">
                <a:solidFill>
                  <a:schemeClr val="tx1"/>
                </a:solidFill>
                <a:latin typeface="华文新魏" panose="02010800040101010101" pitchFamily="2" charset="-122"/>
                <a:ea typeface="华文新魏" panose="02010800040101010101" pitchFamily="2" charset="-122"/>
              </a:rPr>
              <a:t>（</a:t>
            </a:r>
            <a:r>
              <a:rPr lang="en-US" altLang="zh-CN" sz="1800" b="0" dirty="0">
                <a:solidFill>
                  <a:schemeClr val="tx1"/>
                </a:solidFill>
                <a:latin typeface="华文新魏" panose="02010800040101010101" pitchFamily="2" charset="-122"/>
                <a:ea typeface="华文新魏" panose="02010800040101010101" pitchFamily="2" charset="-122"/>
              </a:rPr>
              <a:t>3</a:t>
            </a:r>
            <a:r>
              <a:rPr lang="zh-CN" altLang="en-US" sz="1800" b="0" dirty="0">
                <a:solidFill>
                  <a:schemeClr val="tx1"/>
                </a:solidFill>
                <a:latin typeface="华文新魏" panose="02010800040101010101" pitchFamily="2" charset="-122"/>
                <a:ea typeface="华文新魏" panose="02010800040101010101" pitchFamily="2" charset="-122"/>
              </a:rPr>
              <a:t>）实时数据库</a:t>
            </a:r>
            <a:endPar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p:txBody>
      </p:sp>
      <p:sp>
        <p:nvSpPr>
          <p:cNvPr id="19" name="矩形标注 18"/>
          <p:cNvSpPr/>
          <p:nvPr/>
        </p:nvSpPr>
        <p:spPr bwMode="auto">
          <a:xfrm>
            <a:off x="3408753" y="1062133"/>
            <a:ext cx="1944216" cy="646331"/>
          </a:xfrm>
          <a:prstGeom prst="wedgeRectCallout">
            <a:avLst>
              <a:gd name="adj1" fmla="val -33785"/>
              <a:gd name="adj2" fmla="val 86796"/>
            </a:avLst>
          </a:prstGeom>
          <a:solidFill>
            <a:srgbClr val="DED7A6"/>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a:t>
            </a: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a:t>
            </a: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）并发控制</a:t>
            </a:r>
            <a:endPar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p>
            <a:pPr marL="0" marR="0" indent="0" algn="l" defTabSz="914400" rtl="0" eaLnBrk="0" fontAlgn="base" latinLnBrk="0" hangingPunct="0">
              <a:lnSpc>
                <a:spcPct val="100000"/>
              </a:lnSpc>
              <a:spcBef>
                <a:spcPct val="0"/>
              </a:spcBef>
              <a:spcAft>
                <a:spcPct val="0"/>
              </a:spcAft>
              <a:buClrTx/>
              <a:buSzTx/>
              <a:buFontTx/>
              <a:buNone/>
              <a:tabLst/>
            </a:pPr>
            <a:r>
              <a:rPr lang="zh-CN" altLang="en-US" sz="1800" b="0" dirty="0">
                <a:solidFill>
                  <a:schemeClr val="tx1"/>
                </a:solidFill>
                <a:latin typeface="华文新魏" panose="02010800040101010101" pitchFamily="2" charset="-122"/>
                <a:ea typeface="华文新魏" panose="02010800040101010101" pitchFamily="2" charset="-122"/>
              </a:rPr>
              <a:t>（</a:t>
            </a:r>
            <a:r>
              <a:rPr lang="en-US" altLang="zh-CN" sz="1800" b="0" dirty="0">
                <a:solidFill>
                  <a:schemeClr val="tx1"/>
                </a:solidFill>
                <a:latin typeface="华文新魏" panose="02010800040101010101" pitchFamily="2" charset="-122"/>
                <a:ea typeface="华文新魏" panose="02010800040101010101" pitchFamily="2" charset="-122"/>
              </a:rPr>
              <a:t>2</a:t>
            </a:r>
            <a:r>
              <a:rPr lang="zh-CN" altLang="en-US" sz="1800" b="0" dirty="0">
                <a:solidFill>
                  <a:schemeClr val="tx1"/>
                </a:solidFill>
                <a:latin typeface="华文新魏" panose="02010800040101010101" pitchFamily="2" charset="-122"/>
                <a:ea typeface="华文新魏" panose="02010800040101010101" pitchFamily="2" charset="-122"/>
              </a:rPr>
              <a:t>）查询优化</a:t>
            </a:r>
            <a:endPar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7605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3735"/>
                                        </p:tgtEl>
                                        <p:attrNameLst>
                                          <p:attrName>style.visibility</p:attrName>
                                        </p:attrNameLst>
                                      </p:cBhvr>
                                      <p:to>
                                        <p:strVal val="visible"/>
                                      </p:to>
                                    </p:set>
                                    <p:animEffect transition="in" filter="barn(inVertical)">
                                      <p:cBhvr>
                                        <p:cTn id="32" dur="500"/>
                                        <p:tgtEl>
                                          <p:spTgt spid="7373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inVertic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arn(inVertical)">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animBg="1"/>
      <p:bldP spid="17"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solidFill>
                  <a:srgbClr val="C00000"/>
                </a:solidFill>
                <a:latin typeface="黑体" panose="02010609060101010101" pitchFamily="49" charset="-122"/>
                <a:ea typeface="黑体" panose="02010609060101010101" pitchFamily="49" charset="-122"/>
              </a:rPr>
              <a:t>数据库的意义</a:t>
            </a:r>
            <a:endParaRPr lang="zh-CN" altLang="zh-CN" dirty="0">
              <a:solidFill>
                <a:srgbClr val="C00000"/>
              </a:solidFill>
              <a:latin typeface="黑体" panose="02010609060101010101" pitchFamily="49" charset="-122"/>
              <a:ea typeface="黑体" panose="02010609060101010101" pitchFamily="49" charset="-122"/>
            </a:endParaRPr>
          </a:p>
        </p:txBody>
      </p:sp>
      <p:sp>
        <p:nvSpPr>
          <p:cNvPr id="6147" name="Rectangle 3"/>
          <p:cNvSpPr>
            <a:spLocks noGrp="1" noChangeArrowheads="1"/>
          </p:cNvSpPr>
          <p:nvPr>
            <p:ph type="body" idx="1"/>
          </p:nvPr>
        </p:nvSpPr>
        <p:spPr>
          <a:xfrm>
            <a:off x="218728" y="1484784"/>
            <a:ext cx="8686800" cy="4680520"/>
          </a:xfrm>
        </p:spPr>
        <p:txBody>
          <a:bodyPr/>
          <a:lstStyle/>
          <a:p>
            <a:pPr lvl="1">
              <a:lnSpc>
                <a:spcPct val="150000"/>
              </a:lnSpc>
            </a:pPr>
            <a:r>
              <a:rPr lang="zh-CN" altLang="en-US" dirty="0"/>
              <a:t>数据库最大的意义在于它是整个信息行业的基础设施，可以这么说：</a:t>
            </a:r>
            <a:r>
              <a:rPr lang="zh-CN" altLang="en-US" b="1" dirty="0">
                <a:solidFill>
                  <a:srgbClr val="FF0000"/>
                </a:solidFill>
              </a:rPr>
              <a:t>没有数据库，就没有整个互联网行业，也就没有所谓的信息化。</a:t>
            </a:r>
            <a:r>
              <a:rPr lang="zh-CN" altLang="en-US" dirty="0"/>
              <a:t>在未来，随着万物互联的发展，数据库的意义会更加重要。</a:t>
            </a:r>
            <a:endParaRPr lang="en-US" altLang="zh-CN" dirty="0"/>
          </a:p>
          <a:p>
            <a:pPr lvl="1">
              <a:lnSpc>
                <a:spcPct val="150000"/>
              </a:lnSpc>
            </a:pPr>
            <a:endParaRPr lang="en-US" altLang="zh-CN" dirty="0">
              <a:latin typeface="华文细黑" panose="02010600040101010101" pitchFamily="2" charset="-122"/>
              <a:ea typeface="华文细黑" panose="02010600040101010101" pitchFamily="2" charset="-122"/>
            </a:endParaRPr>
          </a:p>
          <a:p>
            <a:pPr lvl="1">
              <a:lnSpc>
                <a:spcPct val="150000"/>
              </a:lnSpc>
            </a:pPr>
            <a:r>
              <a:rPr lang="en-US" altLang="zh-CN" dirty="0">
                <a:latin typeface="华文细黑" panose="02010600040101010101" pitchFamily="2" charset="-122"/>
                <a:ea typeface="华文细黑" panose="02010600040101010101" pitchFamily="2" charset="-122"/>
              </a:rPr>
              <a:t>1964</a:t>
            </a:r>
            <a:r>
              <a:rPr lang="zh-CN" altLang="en-US" dirty="0">
                <a:latin typeface="华文细黑" panose="02010600040101010101" pitchFamily="2" charset="-122"/>
                <a:ea typeface="华文细黑" panose="02010600040101010101" pitchFamily="2" charset="-122"/>
              </a:rPr>
              <a:t>年</a:t>
            </a:r>
            <a:r>
              <a:rPr lang="zh-CN" altLang="en-US" b="0" i="0" dirty="0">
                <a:solidFill>
                  <a:srgbClr val="222222"/>
                </a:solidFill>
                <a:effectLst/>
                <a:latin typeface="arial" panose="020B0604020202020204" pitchFamily="34" charset="0"/>
              </a:rPr>
              <a:t>世界上第一个数据库系统</a:t>
            </a:r>
            <a:r>
              <a:rPr lang="en-US" altLang="zh-CN" b="0" i="0" dirty="0">
                <a:solidFill>
                  <a:srgbClr val="222222"/>
                </a:solidFill>
                <a:effectLst/>
                <a:latin typeface="arial" panose="020B0604020202020204" pitchFamily="34" charset="0"/>
              </a:rPr>
              <a:t>IDS(Integrated Data Storage</a:t>
            </a:r>
            <a:r>
              <a:rPr lang="zh-CN" altLang="en-US" b="0" i="0" dirty="0">
                <a:solidFill>
                  <a:srgbClr val="222222"/>
                </a:solidFill>
                <a:effectLst/>
                <a:latin typeface="arial" panose="020B0604020202020204" pitchFamily="34" charset="0"/>
              </a:rPr>
              <a:t>，集成数据存储</a:t>
            </a:r>
            <a:r>
              <a:rPr lang="en-US" altLang="zh-CN" b="0" i="0" dirty="0">
                <a:solidFill>
                  <a:srgbClr val="222222"/>
                </a:solidFill>
                <a:effectLst/>
                <a:latin typeface="arial" panose="020B0604020202020204" pitchFamily="34" charset="0"/>
              </a:rPr>
              <a:t>)</a:t>
            </a:r>
            <a:r>
              <a:rPr lang="zh-CN" altLang="en-US" b="0" i="0" dirty="0">
                <a:solidFill>
                  <a:srgbClr val="222222"/>
                </a:solidFill>
                <a:effectLst/>
                <a:latin typeface="arial" panose="020B0604020202020204" pitchFamily="34" charset="0"/>
              </a:rPr>
              <a:t>诞生于</a:t>
            </a:r>
            <a:r>
              <a:rPr lang="zh-CN" altLang="en-US" b="0" i="0" dirty="0">
                <a:solidFill>
                  <a:srgbClr val="4D4D4D"/>
                </a:solidFill>
                <a:effectLst/>
                <a:latin typeface="-apple-system"/>
              </a:rPr>
              <a:t>通用电气公司</a:t>
            </a:r>
            <a:endParaRPr lang="en-US" altLang="zh-CN" dirty="0">
              <a:latin typeface="华文细黑" panose="02010600040101010101" pitchFamily="2" charset="-122"/>
              <a:ea typeface="华文细黑" panose="02010600040101010101" pitchFamily="2" charset="-122"/>
            </a:endParaRPr>
          </a:p>
          <a:p>
            <a:pPr lvl="1">
              <a:lnSpc>
                <a:spcPct val="150000"/>
              </a:lnSpc>
            </a:pPr>
            <a:r>
              <a:rPr lang="zh-CN" altLang="en-US" b="1" dirty="0">
                <a:solidFill>
                  <a:srgbClr val="003399"/>
                </a:solidFill>
                <a:latin typeface="华文细黑" panose="02010600040101010101" pitchFamily="2" charset="-122"/>
                <a:ea typeface="华文细黑" panose="02010600040101010101" pitchFamily="2" charset="-122"/>
              </a:rPr>
              <a:t>知历史，明得失，立志国产自主可控</a:t>
            </a:r>
          </a:p>
          <a:p>
            <a:pPr lvl="1" eaLnBrk="1" hangingPunct="1"/>
            <a:endParaRPr lang="zh-CN" altLang="en-US" dirty="0">
              <a:latin typeface="华文细黑" panose="02010600040101010101" pitchFamily="2" charset="-122"/>
              <a:ea typeface="华文细黑" panose="02010600040101010101" pitchFamily="2" charset="-122"/>
            </a:endParaRPr>
          </a:p>
          <a:p>
            <a:pPr eaLnBrk="1" hangingPunct="1"/>
            <a:endParaRPr lang="en-US" altLang="zh-CN"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248183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solidFill>
                  <a:srgbClr val="C00000"/>
                </a:solidFill>
                <a:latin typeface="黑体" panose="02010609060101010101" pitchFamily="49" charset="-122"/>
                <a:ea typeface="黑体" panose="02010609060101010101" pitchFamily="49" charset="-122"/>
              </a:rPr>
              <a:t>数据库在中国</a:t>
            </a:r>
            <a:endParaRPr lang="zh-CN" altLang="zh-CN" dirty="0">
              <a:solidFill>
                <a:srgbClr val="C00000"/>
              </a:solidFill>
              <a:latin typeface="黑体" panose="02010609060101010101" pitchFamily="49" charset="-122"/>
              <a:ea typeface="黑体" panose="02010609060101010101" pitchFamily="49" charset="-122"/>
            </a:endParaRPr>
          </a:p>
        </p:txBody>
      </p:sp>
      <p:sp>
        <p:nvSpPr>
          <p:cNvPr id="6147" name="Rectangle 3"/>
          <p:cNvSpPr>
            <a:spLocks noGrp="1" noChangeArrowheads="1"/>
          </p:cNvSpPr>
          <p:nvPr>
            <p:ph type="body" idx="1"/>
          </p:nvPr>
        </p:nvSpPr>
        <p:spPr>
          <a:xfrm>
            <a:off x="0" y="1052736"/>
            <a:ext cx="8686800" cy="4419600"/>
          </a:xfrm>
        </p:spPr>
        <p:txBody>
          <a:bodyPr/>
          <a:lstStyle/>
          <a:p>
            <a:pPr lvl="1">
              <a:lnSpc>
                <a:spcPct val="150000"/>
              </a:lnSpc>
            </a:pPr>
            <a:r>
              <a:rPr lang="zh-CN" altLang="en-US" b="0" i="0" dirty="0">
                <a:solidFill>
                  <a:srgbClr val="121212"/>
                </a:solidFill>
                <a:effectLst/>
                <a:latin typeface="-apple-system"/>
              </a:rPr>
              <a:t>二十世纪八十年代，萨师煊教授和王珊教授推开了中国数据库领域的大门，培养了中国数据库的第一代人才；</a:t>
            </a:r>
            <a:endParaRPr lang="en-US" altLang="zh-CN" b="0" i="0" dirty="0">
              <a:solidFill>
                <a:srgbClr val="121212"/>
              </a:solidFill>
              <a:effectLst/>
              <a:latin typeface="-apple-system"/>
            </a:endParaRPr>
          </a:p>
          <a:p>
            <a:pPr lvl="1">
              <a:lnSpc>
                <a:spcPct val="150000"/>
              </a:lnSpc>
            </a:pPr>
            <a:r>
              <a:rPr lang="zh-CN" altLang="en-US" b="0" i="0" dirty="0">
                <a:solidFill>
                  <a:srgbClr val="121212"/>
                </a:solidFill>
                <a:effectLst/>
                <a:latin typeface="-apple-system"/>
              </a:rPr>
              <a:t>九十年代后，</a:t>
            </a:r>
            <a:r>
              <a:rPr lang="en-US" altLang="zh-CN" b="0" i="0" dirty="0">
                <a:solidFill>
                  <a:srgbClr val="121212"/>
                </a:solidFill>
                <a:effectLst/>
                <a:latin typeface="-apple-system"/>
              </a:rPr>
              <a:t>Oracle </a:t>
            </a:r>
            <a:r>
              <a:rPr lang="zh-CN" altLang="en-US" b="0" i="0" dirty="0">
                <a:solidFill>
                  <a:srgbClr val="121212"/>
                </a:solidFill>
                <a:effectLst/>
                <a:latin typeface="-apple-system"/>
              </a:rPr>
              <a:t>席卷中国，占据了中国很大的市场，但是中国也有了第一代原型数据库，比如东软的</a:t>
            </a:r>
            <a:r>
              <a:rPr lang="en-US" altLang="zh-CN" b="0" i="0" dirty="0" err="1">
                <a:solidFill>
                  <a:srgbClr val="121212"/>
                </a:solidFill>
                <a:effectLst/>
                <a:latin typeface="-apple-system"/>
              </a:rPr>
              <a:t>Openbase</a:t>
            </a:r>
            <a:r>
              <a:rPr lang="zh-CN" altLang="en-US" b="0" i="0" dirty="0">
                <a:solidFill>
                  <a:srgbClr val="121212"/>
                </a:solidFill>
                <a:effectLst/>
                <a:latin typeface="-apple-system"/>
              </a:rPr>
              <a:t>、中软的</a:t>
            </a:r>
            <a:r>
              <a:rPr lang="en-US" altLang="zh-CN" b="0" i="0" dirty="0" err="1">
                <a:solidFill>
                  <a:srgbClr val="121212"/>
                </a:solidFill>
                <a:effectLst/>
                <a:latin typeface="-apple-system"/>
              </a:rPr>
              <a:t>Cobase</a:t>
            </a:r>
            <a:r>
              <a:rPr lang="zh-CN" altLang="en-US" b="0" i="0" dirty="0">
                <a:solidFill>
                  <a:srgbClr val="121212"/>
                </a:solidFill>
                <a:effectLst/>
                <a:latin typeface="-apple-system"/>
              </a:rPr>
              <a:t>和华科的</a:t>
            </a:r>
            <a:r>
              <a:rPr lang="en-US" altLang="zh-CN" b="0" i="0" dirty="0">
                <a:solidFill>
                  <a:srgbClr val="121212"/>
                </a:solidFill>
                <a:effectLst/>
                <a:latin typeface="-apple-system"/>
              </a:rPr>
              <a:t>DM Database</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lvl="1">
              <a:lnSpc>
                <a:spcPct val="150000"/>
              </a:lnSpc>
            </a:pPr>
            <a:r>
              <a:rPr lang="zh-CN" altLang="en-US" b="1" i="0" dirty="0">
                <a:solidFill>
                  <a:srgbClr val="FF0000"/>
                </a:solidFill>
                <a:effectLst/>
                <a:latin typeface="-apple-system"/>
              </a:rPr>
              <a:t>二十一世纪后，国家的 </a:t>
            </a:r>
            <a:r>
              <a:rPr lang="en-US" altLang="zh-CN" b="1" i="0" dirty="0">
                <a:solidFill>
                  <a:srgbClr val="FF0000"/>
                </a:solidFill>
                <a:effectLst/>
                <a:latin typeface="-apple-system"/>
              </a:rPr>
              <a:t>863 </a:t>
            </a:r>
            <a:r>
              <a:rPr lang="zh-CN" altLang="en-US" b="1" i="0" dirty="0">
                <a:solidFill>
                  <a:srgbClr val="FF0000"/>
                </a:solidFill>
                <a:effectLst/>
                <a:latin typeface="-apple-system"/>
              </a:rPr>
              <a:t>计划设立了</a:t>
            </a:r>
            <a:r>
              <a:rPr lang="en-US" altLang="zh-CN" b="1" i="0" dirty="0">
                <a:solidFill>
                  <a:srgbClr val="FF0000"/>
                </a:solidFill>
                <a:effectLst/>
                <a:latin typeface="-apple-system"/>
              </a:rPr>
              <a:t>[</a:t>
            </a:r>
            <a:r>
              <a:rPr lang="zh-CN" altLang="en-US" b="1" i="0" dirty="0">
                <a:solidFill>
                  <a:srgbClr val="FF0000"/>
                </a:solidFill>
                <a:effectLst/>
                <a:latin typeface="-apple-system"/>
              </a:rPr>
              <a:t>数据库重大专项</a:t>
            </a:r>
            <a:r>
              <a:rPr lang="en-US" altLang="zh-CN" b="1" i="0" dirty="0">
                <a:solidFill>
                  <a:srgbClr val="FF0000"/>
                </a:solidFill>
                <a:effectLst/>
                <a:latin typeface="-apple-system"/>
              </a:rPr>
              <a:t>]</a:t>
            </a:r>
          </a:p>
          <a:p>
            <a:pPr eaLnBrk="1" hangingPunct="1"/>
            <a:endParaRPr lang="en-US" altLang="zh-CN"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11945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xfrm>
            <a:off x="184184" y="152400"/>
            <a:ext cx="8729662" cy="609600"/>
          </a:xfrm>
        </p:spPr>
        <p:txBody>
          <a:bodyPr/>
          <a:lstStyle/>
          <a:p>
            <a:r>
              <a:rPr lang="zh-CN" altLang="en-US" dirty="0">
                <a:solidFill>
                  <a:srgbClr val="C00000"/>
                </a:solidFill>
                <a:latin typeface="黑体" panose="02010609060101010101" pitchFamily="49" charset="-122"/>
                <a:ea typeface="黑体" panose="02010609060101010101" pitchFamily="49" charset="-122"/>
              </a:rPr>
              <a:t>课程基本信息</a:t>
            </a:r>
            <a:endParaRPr lang="en-US" altLang="ko-KR" dirty="0">
              <a:solidFill>
                <a:srgbClr val="C00000"/>
              </a:solidFill>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E7A22F14-E4F8-CDBE-4ED5-434A9149F1C2}"/>
              </a:ext>
            </a:extLst>
          </p:cNvPr>
          <p:cNvPicPr>
            <a:picLocks noChangeAspect="1"/>
          </p:cNvPicPr>
          <p:nvPr/>
        </p:nvPicPr>
        <p:blipFill>
          <a:blip r:embed="rId2"/>
          <a:stretch>
            <a:fillRect/>
          </a:stretch>
        </p:blipFill>
        <p:spPr>
          <a:xfrm>
            <a:off x="420688" y="1674444"/>
            <a:ext cx="4896544" cy="2486612"/>
          </a:xfrm>
          <a:prstGeom prst="rect">
            <a:avLst/>
          </a:prstGeom>
        </p:spPr>
      </p:pic>
      <p:pic>
        <p:nvPicPr>
          <p:cNvPr id="7" name="图片 6">
            <a:extLst>
              <a:ext uri="{FF2B5EF4-FFF2-40B4-BE49-F238E27FC236}">
                <a16:creationId xmlns:a16="http://schemas.microsoft.com/office/drawing/2014/main" id="{2733E5BB-1EEB-E8AD-8816-5C1343BD9F17}"/>
              </a:ext>
            </a:extLst>
          </p:cNvPr>
          <p:cNvPicPr>
            <a:picLocks noChangeAspect="1"/>
          </p:cNvPicPr>
          <p:nvPr/>
        </p:nvPicPr>
        <p:blipFill>
          <a:blip r:embed="rId3"/>
          <a:stretch>
            <a:fillRect/>
          </a:stretch>
        </p:blipFill>
        <p:spPr>
          <a:xfrm>
            <a:off x="2430820" y="4246215"/>
            <a:ext cx="6493667" cy="2088232"/>
          </a:xfrm>
          <a:prstGeom prst="rect">
            <a:avLst/>
          </a:prstGeom>
        </p:spPr>
      </p:pic>
      <p:sp>
        <p:nvSpPr>
          <p:cNvPr id="8" name="文本框 7">
            <a:extLst>
              <a:ext uri="{FF2B5EF4-FFF2-40B4-BE49-F238E27FC236}">
                <a16:creationId xmlns:a16="http://schemas.microsoft.com/office/drawing/2014/main" id="{7406D729-C982-FC7C-7AEE-1EEF3B3443B0}"/>
              </a:ext>
            </a:extLst>
          </p:cNvPr>
          <p:cNvSpPr txBox="1"/>
          <p:nvPr/>
        </p:nvSpPr>
        <p:spPr>
          <a:xfrm>
            <a:off x="144820" y="1108595"/>
            <a:ext cx="4572000" cy="461665"/>
          </a:xfrm>
          <a:prstGeom prst="rect">
            <a:avLst/>
          </a:prstGeom>
          <a:noFill/>
        </p:spPr>
        <p:txBody>
          <a:bodyPr wrap="square">
            <a:spAutoFit/>
          </a:bodyPr>
          <a:lstStyle/>
          <a:p>
            <a:pPr algn="l"/>
            <a:r>
              <a:rPr lang="zh-CN" altLang="en-US" sz="2400" dirty="0">
                <a:solidFill>
                  <a:srgbClr val="C00000"/>
                </a:solidFill>
                <a:latin typeface="华文细黑" panose="02010600040101010101" pitchFamily="2" charset="-122"/>
                <a:ea typeface="华文细黑" panose="02010600040101010101" pitchFamily="2" charset="-122"/>
              </a:rPr>
              <a:t>慕课堂：上课签到，课堂测验</a:t>
            </a:r>
            <a:endParaRPr lang="en-US" altLang="zh-CN" sz="2400" dirty="0">
              <a:solidFill>
                <a:srgbClr val="C0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980305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solidFill>
                  <a:srgbClr val="C00000"/>
                </a:solidFill>
                <a:latin typeface="黑体" panose="02010609060101010101" pitchFamily="49" charset="-122"/>
                <a:ea typeface="黑体" panose="02010609060101010101" pitchFamily="49" charset="-122"/>
              </a:rPr>
              <a:t>数据库在中国</a:t>
            </a:r>
            <a:endParaRPr lang="zh-CN" altLang="zh-CN" dirty="0">
              <a:solidFill>
                <a:srgbClr val="C00000"/>
              </a:solidFill>
              <a:latin typeface="黑体" panose="02010609060101010101" pitchFamily="49" charset="-122"/>
              <a:ea typeface="黑体" panose="02010609060101010101" pitchFamily="49" charset="-122"/>
            </a:endParaRPr>
          </a:p>
        </p:txBody>
      </p:sp>
      <p:sp>
        <p:nvSpPr>
          <p:cNvPr id="6147" name="Rectangle 3"/>
          <p:cNvSpPr>
            <a:spLocks noGrp="1" noChangeArrowheads="1"/>
          </p:cNvSpPr>
          <p:nvPr>
            <p:ph type="body" idx="1"/>
          </p:nvPr>
        </p:nvSpPr>
        <p:spPr>
          <a:xfrm>
            <a:off x="0" y="1052736"/>
            <a:ext cx="8686800" cy="4419600"/>
          </a:xfrm>
        </p:spPr>
        <p:txBody>
          <a:bodyPr/>
          <a:lstStyle/>
          <a:p>
            <a:pPr lvl="1">
              <a:lnSpc>
                <a:spcPct val="150000"/>
              </a:lnSpc>
            </a:pPr>
            <a:r>
              <a:rPr lang="zh-CN" altLang="en-US" b="0" i="0" dirty="0">
                <a:solidFill>
                  <a:srgbClr val="121212"/>
                </a:solidFill>
                <a:effectLst/>
                <a:latin typeface="-apple-system"/>
              </a:rPr>
              <a:t>有了国家政策的扶持，达梦数据库、人大金仓、南大通用和航天神舟这些公司开始发展，不过在原有的传统关系型数据库领域里，</a:t>
            </a:r>
            <a:r>
              <a:rPr lang="en-US" altLang="zh-CN" b="0" i="0" dirty="0">
                <a:solidFill>
                  <a:srgbClr val="121212"/>
                </a:solidFill>
                <a:effectLst/>
                <a:latin typeface="-apple-system"/>
              </a:rPr>
              <a:t>Oracle </a:t>
            </a:r>
            <a:r>
              <a:rPr lang="zh-CN" altLang="en-US" b="0" i="0" dirty="0">
                <a:solidFill>
                  <a:srgbClr val="121212"/>
                </a:solidFill>
                <a:effectLst/>
                <a:latin typeface="-apple-system"/>
              </a:rPr>
              <a:t>和 </a:t>
            </a:r>
            <a:r>
              <a:rPr lang="en-US" altLang="zh-CN" b="0" i="0" dirty="0">
                <a:solidFill>
                  <a:srgbClr val="121212"/>
                </a:solidFill>
                <a:effectLst/>
                <a:latin typeface="-apple-system"/>
              </a:rPr>
              <a:t>IBM </a:t>
            </a:r>
            <a:r>
              <a:rPr lang="zh-CN" altLang="en-US" b="0" i="0" dirty="0">
                <a:solidFill>
                  <a:srgbClr val="121212"/>
                </a:solidFill>
                <a:effectLst/>
                <a:latin typeface="-apple-system"/>
              </a:rPr>
              <a:t>的先发优势太大了，</a:t>
            </a:r>
            <a:r>
              <a:rPr lang="zh-CN" altLang="en-US" b="1" i="0" dirty="0">
                <a:solidFill>
                  <a:srgbClr val="FF0000"/>
                </a:solidFill>
                <a:effectLst/>
                <a:latin typeface="-apple-system"/>
              </a:rPr>
              <a:t>当时的环境要求的是经济发展，而不是自主可控，于是国产数据库进入了死循环，没有市场就无法验证数据库是否可靠，无法验证数据库是否可靠那么久没有公司敢用，也就没有市场；</a:t>
            </a:r>
            <a:endParaRPr lang="en-US" altLang="zh-CN" b="1" dirty="0">
              <a:solidFill>
                <a:srgbClr val="FF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123591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solidFill>
                  <a:srgbClr val="C00000"/>
                </a:solidFill>
                <a:latin typeface="黑体" panose="02010609060101010101" pitchFamily="49" charset="-122"/>
                <a:ea typeface="黑体" panose="02010609060101010101" pitchFamily="49" charset="-122"/>
              </a:rPr>
              <a:t>数据库在中国</a:t>
            </a:r>
            <a:endParaRPr lang="zh-CN" altLang="zh-CN" dirty="0">
              <a:solidFill>
                <a:srgbClr val="C00000"/>
              </a:solidFill>
              <a:latin typeface="黑体" panose="02010609060101010101" pitchFamily="49" charset="-122"/>
              <a:ea typeface="黑体" panose="02010609060101010101" pitchFamily="49" charset="-122"/>
            </a:endParaRPr>
          </a:p>
        </p:txBody>
      </p:sp>
      <p:sp>
        <p:nvSpPr>
          <p:cNvPr id="6147" name="Rectangle 3"/>
          <p:cNvSpPr>
            <a:spLocks noGrp="1" noChangeArrowheads="1"/>
          </p:cNvSpPr>
          <p:nvPr>
            <p:ph type="body" idx="1"/>
          </p:nvPr>
        </p:nvSpPr>
        <p:spPr>
          <a:xfrm>
            <a:off x="0" y="1052736"/>
            <a:ext cx="8686800" cy="4419600"/>
          </a:xfrm>
        </p:spPr>
        <p:txBody>
          <a:bodyPr/>
          <a:lstStyle/>
          <a:p>
            <a:pPr lvl="1">
              <a:lnSpc>
                <a:spcPct val="150000"/>
              </a:lnSpc>
            </a:pPr>
            <a:r>
              <a:rPr lang="en-US" altLang="zh-CN" b="0" i="0" dirty="0">
                <a:solidFill>
                  <a:srgbClr val="121212"/>
                </a:solidFill>
                <a:effectLst/>
                <a:latin typeface="-apple-system"/>
              </a:rPr>
              <a:t>2010</a:t>
            </a:r>
            <a:r>
              <a:rPr lang="zh-CN" altLang="en-US" b="0" i="0" dirty="0">
                <a:solidFill>
                  <a:srgbClr val="121212"/>
                </a:solidFill>
                <a:effectLst/>
                <a:latin typeface="-apple-system"/>
              </a:rPr>
              <a:t>年后的云计算时代和开源社区的兴起，国产数据库开始了弯道超车，阿里喊出了</a:t>
            </a:r>
            <a:r>
              <a:rPr lang="zh-CN" altLang="en-US" b="1" i="0" dirty="0">
                <a:solidFill>
                  <a:srgbClr val="FF0000"/>
                </a:solidFill>
                <a:effectLst/>
                <a:latin typeface="-apple-system"/>
              </a:rPr>
              <a:t>“去</a:t>
            </a:r>
            <a:r>
              <a:rPr lang="en-US" altLang="zh-CN" b="1" i="0" dirty="0">
                <a:solidFill>
                  <a:srgbClr val="FF0000"/>
                </a:solidFill>
                <a:effectLst/>
                <a:latin typeface="-apple-system"/>
              </a:rPr>
              <a:t>IOE</a:t>
            </a:r>
            <a:r>
              <a:rPr lang="en-US" altLang="zh-CN" b="0" i="0" dirty="0">
                <a:solidFill>
                  <a:srgbClr val="121212"/>
                </a:solidFill>
                <a:effectLst/>
                <a:latin typeface="-apple-system"/>
              </a:rPr>
              <a:t>”</a:t>
            </a:r>
            <a:r>
              <a:rPr lang="zh-CN" altLang="en-US" b="0" i="0" dirty="0">
                <a:solidFill>
                  <a:srgbClr val="121212"/>
                </a:solidFill>
                <a:effectLst/>
                <a:latin typeface="-apple-system"/>
              </a:rPr>
              <a:t>的口号，国产数据库领域真正进入到了蓬勃发展的时代，一系列优秀的数据库和数据库公司诞生了，比如</a:t>
            </a:r>
            <a:r>
              <a:rPr lang="en-US" altLang="zh-CN" b="0" i="0" dirty="0" err="1">
                <a:solidFill>
                  <a:srgbClr val="121212"/>
                </a:solidFill>
                <a:effectLst/>
                <a:latin typeface="-apple-system"/>
              </a:rPr>
              <a:t>TiDB</a:t>
            </a:r>
            <a:r>
              <a:rPr lang="zh-CN" altLang="en-US" b="0" i="0" dirty="0">
                <a:solidFill>
                  <a:srgbClr val="121212"/>
                </a:solidFill>
                <a:effectLst/>
                <a:latin typeface="-apple-system"/>
              </a:rPr>
              <a:t>、</a:t>
            </a:r>
            <a:r>
              <a:rPr lang="en-US" altLang="zh-CN" b="0" i="0" dirty="0" err="1">
                <a:solidFill>
                  <a:srgbClr val="121212"/>
                </a:solidFill>
                <a:effectLst/>
                <a:latin typeface="-apple-system"/>
              </a:rPr>
              <a:t>OceanBase</a:t>
            </a:r>
            <a:endParaRPr lang="zh-CN" altLang="en-US" dirty="0">
              <a:latin typeface="华文细黑" panose="02010600040101010101" pitchFamily="2" charset="-122"/>
              <a:ea typeface="华文细黑" panose="02010600040101010101" pitchFamily="2" charset="-122"/>
            </a:endParaRPr>
          </a:p>
          <a:p>
            <a:pPr eaLnBrk="1" hangingPunct="1"/>
            <a:endParaRPr lang="en-US" altLang="zh-CN" dirty="0">
              <a:latin typeface="华文细黑" panose="02010600040101010101" pitchFamily="2" charset="-122"/>
              <a:ea typeface="华文细黑" panose="02010600040101010101" pitchFamily="2" charset="-122"/>
            </a:endParaRPr>
          </a:p>
        </p:txBody>
      </p:sp>
      <p:sp>
        <p:nvSpPr>
          <p:cNvPr id="3" name="文本框 2">
            <a:extLst>
              <a:ext uri="{FF2B5EF4-FFF2-40B4-BE49-F238E27FC236}">
                <a16:creationId xmlns:a16="http://schemas.microsoft.com/office/drawing/2014/main" id="{1AC628A2-CBD5-01B0-DE44-6EC2CE153405}"/>
              </a:ext>
            </a:extLst>
          </p:cNvPr>
          <p:cNvSpPr txBox="1"/>
          <p:nvPr/>
        </p:nvSpPr>
        <p:spPr>
          <a:xfrm>
            <a:off x="719572" y="3861048"/>
            <a:ext cx="7704856" cy="1200329"/>
          </a:xfrm>
          <a:prstGeom prst="rect">
            <a:avLst/>
          </a:prstGeom>
          <a:noFill/>
        </p:spPr>
        <p:txBody>
          <a:bodyPr wrap="square">
            <a:spAutoFit/>
          </a:bodyPr>
          <a:lstStyle/>
          <a:p>
            <a:pPr algn="l"/>
            <a:r>
              <a:rPr lang="zh-CN" altLang="en-US" sz="2400" dirty="0">
                <a:solidFill>
                  <a:srgbClr val="FF0000"/>
                </a:solidFill>
                <a:latin typeface="黑体" panose="02010609060101010101" pitchFamily="49" charset="-122"/>
                <a:ea typeface="黑体" panose="02010609060101010101" pitchFamily="49" charset="-122"/>
              </a:rPr>
              <a:t>在阿里巴巴的</a:t>
            </a:r>
            <a:r>
              <a:rPr lang="en-US" altLang="zh-CN" sz="2400" dirty="0">
                <a:solidFill>
                  <a:srgbClr val="FF0000"/>
                </a:solidFill>
                <a:latin typeface="黑体" panose="02010609060101010101" pitchFamily="49" charset="-122"/>
                <a:ea typeface="黑体" panose="02010609060101010101" pitchFamily="49" charset="-122"/>
              </a:rPr>
              <a:t>IT</a:t>
            </a:r>
            <a:r>
              <a:rPr lang="zh-CN" altLang="en-US" sz="2400" dirty="0">
                <a:solidFill>
                  <a:srgbClr val="FF0000"/>
                </a:solidFill>
                <a:latin typeface="黑体" panose="02010609060101010101" pitchFamily="49" charset="-122"/>
                <a:ea typeface="黑体" panose="02010609060101010101" pitchFamily="49" charset="-122"/>
              </a:rPr>
              <a:t>架构中，去掉</a:t>
            </a:r>
            <a:r>
              <a:rPr lang="en-US" altLang="zh-CN" sz="2400" dirty="0">
                <a:solidFill>
                  <a:srgbClr val="FF0000"/>
                </a:solidFill>
                <a:latin typeface="黑体" panose="02010609060101010101" pitchFamily="49" charset="-122"/>
                <a:ea typeface="黑体" panose="02010609060101010101" pitchFamily="49" charset="-122"/>
              </a:rPr>
              <a:t>IBM</a:t>
            </a:r>
            <a:r>
              <a:rPr lang="zh-CN" altLang="en-US" sz="2400" dirty="0">
                <a:solidFill>
                  <a:srgbClr val="FF0000"/>
                </a:solidFill>
                <a:latin typeface="黑体" panose="02010609060101010101" pitchFamily="49" charset="-122"/>
                <a:ea typeface="黑体" panose="02010609060101010101" pitchFamily="49" charset="-122"/>
              </a:rPr>
              <a:t>的小型机、</a:t>
            </a:r>
            <a:r>
              <a:rPr lang="en-US" altLang="zh-CN" sz="2400" dirty="0">
                <a:solidFill>
                  <a:srgbClr val="FF0000"/>
                </a:solidFill>
                <a:latin typeface="黑体" panose="02010609060101010101" pitchFamily="49" charset="-122"/>
                <a:ea typeface="黑体" panose="02010609060101010101" pitchFamily="49" charset="-122"/>
              </a:rPr>
              <a:t>Oracle</a:t>
            </a:r>
            <a:r>
              <a:rPr lang="zh-CN" altLang="en-US" sz="2400" dirty="0">
                <a:solidFill>
                  <a:srgbClr val="FF0000"/>
                </a:solidFill>
                <a:latin typeface="黑体" panose="02010609060101010101" pitchFamily="49" charset="-122"/>
                <a:ea typeface="黑体" panose="02010609060101010101" pitchFamily="49" charset="-122"/>
              </a:rPr>
              <a:t>数据库、</a:t>
            </a:r>
            <a:r>
              <a:rPr lang="en-US" altLang="zh-CN" sz="2400" dirty="0">
                <a:solidFill>
                  <a:srgbClr val="FF0000"/>
                </a:solidFill>
                <a:latin typeface="黑体" panose="02010609060101010101" pitchFamily="49" charset="-122"/>
                <a:ea typeface="黑体" panose="02010609060101010101" pitchFamily="49" charset="-122"/>
              </a:rPr>
              <a:t>EMC</a:t>
            </a:r>
            <a:r>
              <a:rPr lang="zh-CN" altLang="en-US" sz="2400" dirty="0">
                <a:solidFill>
                  <a:srgbClr val="FF0000"/>
                </a:solidFill>
                <a:latin typeface="黑体" panose="02010609060101010101" pitchFamily="49" charset="-122"/>
                <a:ea typeface="黑体" panose="02010609060101010101" pitchFamily="49" charset="-122"/>
              </a:rPr>
              <a:t>存储设备，代之以自己在开源软件基础上开发的系统。</a:t>
            </a:r>
          </a:p>
        </p:txBody>
      </p:sp>
    </p:spTree>
    <p:extLst>
      <p:ext uri="{BB962C8B-B14F-4D97-AF65-F5344CB8AC3E}">
        <p14:creationId xmlns:p14="http://schemas.microsoft.com/office/powerpoint/2010/main" val="280787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solidFill>
                  <a:srgbClr val="C00000"/>
                </a:solidFill>
                <a:latin typeface="黑体" panose="02010609060101010101" pitchFamily="49" charset="-122"/>
                <a:ea typeface="黑体" panose="02010609060101010101" pitchFamily="49" charset="-122"/>
              </a:rPr>
              <a:t>数据库在中国</a:t>
            </a:r>
            <a:endParaRPr lang="zh-CN" altLang="zh-CN" dirty="0">
              <a:solidFill>
                <a:srgbClr val="C00000"/>
              </a:solidFill>
              <a:latin typeface="黑体" panose="02010609060101010101" pitchFamily="49" charset="-122"/>
              <a:ea typeface="黑体" panose="02010609060101010101" pitchFamily="49" charset="-122"/>
            </a:endParaRPr>
          </a:p>
        </p:txBody>
      </p:sp>
      <p:sp>
        <p:nvSpPr>
          <p:cNvPr id="6147" name="Rectangle 3"/>
          <p:cNvSpPr>
            <a:spLocks noGrp="1" noChangeArrowheads="1"/>
          </p:cNvSpPr>
          <p:nvPr>
            <p:ph type="body" idx="1"/>
          </p:nvPr>
        </p:nvSpPr>
        <p:spPr>
          <a:xfrm>
            <a:off x="0" y="1052736"/>
            <a:ext cx="8686800" cy="4419600"/>
          </a:xfrm>
        </p:spPr>
        <p:txBody>
          <a:bodyPr/>
          <a:lstStyle/>
          <a:p>
            <a:pPr lvl="1">
              <a:lnSpc>
                <a:spcPct val="150000"/>
              </a:lnSpc>
            </a:pPr>
            <a:r>
              <a:rPr lang="zh-CN" altLang="en-US" b="0" i="0" dirty="0">
                <a:solidFill>
                  <a:srgbClr val="121212"/>
                </a:solidFill>
                <a:effectLst/>
                <a:latin typeface="-apple-system"/>
              </a:rPr>
              <a:t>国内数据库竞争压力特别大，要是数据库产品不优秀，基本上很难拿到市场份额。比如对于关系型数据就有 </a:t>
            </a:r>
            <a:r>
              <a:rPr lang="en-US" altLang="zh-CN" b="0" i="0" dirty="0" err="1">
                <a:solidFill>
                  <a:srgbClr val="121212"/>
                </a:solidFill>
                <a:effectLst/>
                <a:latin typeface="-apple-system"/>
              </a:rPr>
              <a:t>TiDB</a:t>
            </a:r>
            <a:r>
              <a:rPr lang="zh-CN" altLang="en-US" b="0" i="0" dirty="0">
                <a:solidFill>
                  <a:srgbClr val="121212"/>
                </a:solidFill>
                <a:effectLst/>
                <a:latin typeface="-apple-system"/>
              </a:rPr>
              <a:t>、</a:t>
            </a:r>
            <a:r>
              <a:rPr lang="en-US" altLang="zh-CN" b="0" i="0" dirty="0" err="1">
                <a:solidFill>
                  <a:srgbClr val="121212"/>
                </a:solidFill>
                <a:effectLst/>
                <a:latin typeface="-apple-system"/>
              </a:rPr>
              <a:t>OceanBase</a:t>
            </a:r>
            <a:r>
              <a:rPr lang="zh-CN" altLang="en-US" b="0" i="0" dirty="0">
                <a:solidFill>
                  <a:srgbClr val="121212"/>
                </a:solidFill>
                <a:effectLst/>
                <a:latin typeface="-apple-system"/>
              </a:rPr>
              <a:t>、达梦、人大数仓等二三十家公司竞争，甚至还有开源数据库的存在，对于企业可供选择的数据库真的太多了。</a:t>
            </a:r>
            <a:endParaRPr lang="en-US" altLang="zh-CN"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51991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solidFill>
                  <a:srgbClr val="C00000"/>
                </a:solidFill>
                <a:latin typeface="黑体" panose="02010609060101010101" pitchFamily="49" charset="-122"/>
                <a:ea typeface="黑体" panose="02010609060101010101" pitchFamily="49" charset="-122"/>
              </a:rPr>
              <a:t>数据库在中国</a:t>
            </a:r>
            <a:endParaRPr lang="zh-CN" altLang="zh-CN" dirty="0">
              <a:solidFill>
                <a:srgbClr val="C00000"/>
              </a:solidFill>
              <a:latin typeface="黑体" panose="02010609060101010101" pitchFamily="49" charset="-122"/>
              <a:ea typeface="黑体" panose="02010609060101010101" pitchFamily="49" charset="-122"/>
            </a:endParaRPr>
          </a:p>
        </p:txBody>
      </p:sp>
      <p:sp>
        <p:nvSpPr>
          <p:cNvPr id="6147" name="Rectangle 3"/>
          <p:cNvSpPr>
            <a:spLocks noGrp="1" noChangeArrowheads="1"/>
          </p:cNvSpPr>
          <p:nvPr>
            <p:ph type="body" idx="1"/>
          </p:nvPr>
        </p:nvSpPr>
        <p:spPr>
          <a:xfrm>
            <a:off x="0" y="1052736"/>
            <a:ext cx="8686800" cy="5544616"/>
          </a:xfrm>
        </p:spPr>
        <p:txBody>
          <a:bodyPr/>
          <a:lstStyle/>
          <a:p>
            <a:pPr algn="l">
              <a:lnSpc>
                <a:spcPct val="150000"/>
              </a:lnSpc>
            </a:pPr>
            <a:r>
              <a:rPr lang="zh-CN" altLang="en-US" sz="2400" b="0" dirty="0">
                <a:solidFill>
                  <a:srgbClr val="333333"/>
                </a:solidFill>
                <a:latin typeface="Helvetica Neue"/>
              </a:rPr>
              <a:t>国产数据库的发展方向：</a:t>
            </a:r>
          </a:p>
          <a:p>
            <a:pPr algn="l">
              <a:lnSpc>
                <a:spcPct val="150000"/>
              </a:lnSpc>
              <a:buFont typeface="+mj-lt"/>
              <a:buAutoNum type="arabicPeriod"/>
            </a:pPr>
            <a:r>
              <a:rPr lang="zh-CN" altLang="en-US" sz="2400" b="0" dirty="0">
                <a:solidFill>
                  <a:srgbClr val="333333"/>
                </a:solidFill>
                <a:latin typeface="Helvetica Neue"/>
              </a:rPr>
              <a:t>在传统行业替代 </a:t>
            </a:r>
            <a:r>
              <a:rPr lang="en-US" altLang="zh-CN" sz="2400" b="0" dirty="0">
                <a:solidFill>
                  <a:srgbClr val="333333"/>
                </a:solidFill>
                <a:latin typeface="Helvetica Neue"/>
              </a:rPr>
              <a:t>Oracle </a:t>
            </a:r>
            <a:r>
              <a:rPr lang="zh-CN" altLang="en-US" sz="2400" b="0" dirty="0">
                <a:solidFill>
                  <a:srgbClr val="333333"/>
                </a:solidFill>
                <a:latin typeface="Helvetica Neue"/>
              </a:rPr>
              <a:t>和 </a:t>
            </a:r>
            <a:r>
              <a:rPr lang="en-US" altLang="zh-CN" sz="2400" b="0" dirty="0">
                <a:solidFill>
                  <a:srgbClr val="333333"/>
                </a:solidFill>
                <a:latin typeface="Helvetica Neue"/>
              </a:rPr>
              <a:t>DB2</a:t>
            </a:r>
            <a:r>
              <a:rPr lang="zh-CN" altLang="en-US" sz="2400" b="0" dirty="0">
                <a:solidFill>
                  <a:srgbClr val="333333"/>
                </a:solidFill>
                <a:latin typeface="Helvetica Neue"/>
              </a:rPr>
              <a:t>；</a:t>
            </a:r>
          </a:p>
          <a:p>
            <a:pPr algn="l">
              <a:lnSpc>
                <a:spcPct val="150000"/>
              </a:lnSpc>
              <a:buFont typeface="+mj-lt"/>
              <a:buAutoNum type="arabicPeriod"/>
            </a:pPr>
            <a:r>
              <a:rPr lang="zh-CN" altLang="en-US" sz="2400" b="0" dirty="0">
                <a:solidFill>
                  <a:srgbClr val="333333"/>
                </a:solidFill>
                <a:latin typeface="Helvetica Neue"/>
              </a:rPr>
              <a:t>成为新的中小企业数据库选择。</a:t>
            </a:r>
          </a:p>
          <a:p>
            <a:pPr algn="l">
              <a:lnSpc>
                <a:spcPct val="150000"/>
              </a:lnSpc>
            </a:pPr>
            <a:r>
              <a:rPr lang="zh-CN" altLang="en-US" sz="2400" b="0" dirty="0">
                <a:solidFill>
                  <a:srgbClr val="333333"/>
                </a:solidFill>
                <a:latin typeface="Helvetica Neue"/>
              </a:rPr>
              <a:t>最难的在于传统行业替代 </a:t>
            </a:r>
            <a:r>
              <a:rPr lang="en-US" altLang="zh-CN" sz="2400" b="0" dirty="0">
                <a:solidFill>
                  <a:srgbClr val="333333"/>
                </a:solidFill>
                <a:latin typeface="Helvetica Neue"/>
              </a:rPr>
              <a:t>Oracle </a:t>
            </a:r>
            <a:r>
              <a:rPr lang="zh-CN" altLang="en-US" sz="2400" b="0" dirty="0">
                <a:solidFill>
                  <a:srgbClr val="333333"/>
                </a:solidFill>
                <a:latin typeface="Helvetica Neue"/>
              </a:rPr>
              <a:t>和 </a:t>
            </a:r>
            <a:r>
              <a:rPr lang="en-US" altLang="zh-CN" sz="2400" b="0" dirty="0">
                <a:solidFill>
                  <a:srgbClr val="333333"/>
                </a:solidFill>
                <a:latin typeface="Helvetica Neue"/>
              </a:rPr>
              <a:t>DB2</a:t>
            </a:r>
            <a:r>
              <a:rPr lang="zh-CN" altLang="en-US" sz="2400" b="0" dirty="0">
                <a:solidFill>
                  <a:srgbClr val="333333"/>
                </a:solidFill>
                <a:latin typeface="Helvetica Neue"/>
              </a:rPr>
              <a:t>，首先要解决的是要证明比 </a:t>
            </a:r>
            <a:r>
              <a:rPr lang="en-US" altLang="zh-CN" sz="2400" b="0" dirty="0">
                <a:solidFill>
                  <a:srgbClr val="333333"/>
                </a:solidFill>
                <a:latin typeface="Helvetica Neue"/>
              </a:rPr>
              <a:t>Oracle </a:t>
            </a:r>
            <a:r>
              <a:rPr lang="zh-CN" altLang="en-US" sz="2400" b="0" dirty="0">
                <a:solidFill>
                  <a:srgbClr val="333333"/>
                </a:solidFill>
                <a:latin typeface="Helvetica Neue"/>
              </a:rPr>
              <a:t>更加稳定可靠，其次是要兼容原有的程序，比如存储过程、函数、</a:t>
            </a:r>
            <a:r>
              <a:rPr lang="en-US" altLang="zh-CN" sz="2400" b="0" dirty="0" err="1">
                <a:solidFill>
                  <a:srgbClr val="333333"/>
                </a:solidFill>
                <a:latin typeface="Helvetica Neue"/>
              </a:rPr>
              <a:t>dblink</a:t>
            </a:r>
            <a:r>
              <a:rPr lang="zh-CN" altLang="en-US" sz="2400" b="0" dirty="0">
                <a:solidFill>
                  <a:srgbClr val="333333"/>
                </a:solidFill>
                <a:latin typeface="Helvetica Neue"/>
              </a:rPr>
              <a:t>、触发器、试图等等，最后才是国产化因素。</a:t>
            </a:r>
          </a:p>
        </p:txBody>
      </p:sp>
    </p:spTree>
    <p:extLst>
      <p:ext uri="{BB962C8B-B14F-4D97-AF65-F5344CB8AC3E}">
        <p14:creationId xmlns:p14="http://schemas.microsoft.com/office/powerpoint/2010/main" val="1157835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solidFill>
                  <a:srgbClr val="C00000"/>
                </a:solidFill>
                <a:latin typeface="黑体" panose="02010609060101010101" pitchFamily="49" charset="-122"/>
                <a:ea typeface="黑体" panose="02010609060101010101" pitchFamily="49" charset="-122"/>
              </a:rPr>
              <a:t>数据库在中国</a:t>
            </a:r>
            <a:endParaRPr lang="zh-CN" altLang="zh-CN" dirty="0">
              <a:solidFill>
                <a:srgbClr val="C00000"/>
              </a:solidFill>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846C813E-B619-EECD-1CEB-43B8A7AE6ED0}"/>
              </a:ext>
            </a:extLst>
          </p:cNvPr>
          <p:cNvPicPr>
            <a:picLocks noChangeAspect="1"/>
          </p:cNvPicPr>
          <p:nvPr/>
        </p:nvPicPr>
        <p:blipFill>
          <a:blip r:embed="rId2"/>
          <a:stretch>
            <a:fillRect/>
          </a:stretch>
        </p:blipFill>
        <p:spPr>
          <a:xfrm>
            <a:off x="1115355" y="1556792"/>
            <a:ext cx="6913289" cy="4104456"/>
          </a:xfrm>
          <a:prstGeom prst="rect">
            <a:avLst/>
          </a:prstGeom>
        </p:spPr>
      </p:pic>
    </p:spTree>
    <p:extLst>
      <p:ext uri="{BB962C8B-B14F-4D97-AF65-F5344CB8AC3E}">
        <p14:creationId xmlns:p14="http://schemas.microsoft.com/office/powerpoint/2010/main" val="3993774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solidFill>
                  <a:srgbClr val="C00000"/>
                </a:solidFill>
                <a:latin typeface="黑体" panose="02010609060101010101" pitchFamily="49" charset="-122"/>
                <a:ea typeface="黑体" panose="02010609060101010101" pitchFamily="49" charset="-122"/>
              </a:rPr>
              <a:t>数据库在中国</a:t>
            </a:r>
            <a:endParaRPr lang="zh-CN" altLang="zh-CN" dirty="0">
              <a:solidFill>
                <a:srgbClr val="C00000"/>
              </a:solidFill>
              <a:latin typeface="黑体" panose="02010609060101010101" pitchFamily="49" charset="-122"/>
              <a:ea typeface="黑体" panose="02010609060101010101" pitchFamily="49" charset="-122"/>
            </a:endParaRPr>
          </a:p>
        </p:txBody>
      </p:sp>
      <p:sp>
        <p:nvSpPr>
          <p:cNvPr id="2" name="内容占位符 1">
            <a:extLst>
              <a:ext uri="{FF2B5EF4-FFF2-40B4-BE49-F238E27FC236}">
                <a16:creationId xmlns:a16="http://schemas.microsoft.com/office/drawing/2014/main" id="{C2A642AE-22C0-5936-2173-5B4860F6E722}"/>
              </a:ext>
            </a:extLst>
          </p:cNvPr>
          <p:cNvSpPr>
            <a:spLocks noGrp="1"/>
          </p:cNvSpPr>
          <p:nvPr>
            <p:ph idx="1"/>
          </p:nvPr>
        </p:nvSpPr>
        <p:spPr>
          <a:xfrm>
            <a:off x="323528" y="1124744"/>
            <a:ext cx="7992888" cy="4953000"/>
          </a:xfrm>
        </p:spPr>
        <p:txBody>
          <a:bodyPr/>
          <a:lstStyle/>
          <a:p>
            <a:pPr>
              <a:lnSpc>
                <a:spcPct val="150000"/>
              </a:lnSpc>
            </a:pPr>
            <a:r>
              <a:rPr lang="zh-CN" altLang="en-US" sz="2400" b="0" dirty="0">
                <a:solidFill>
                  <a:srgbClr val="FF0000"/>
                </a:solidFill>
                <a:latin typeface="Helvetica Neue"/>
              </a:rPr>
              <a:t>云数据库</a:t>
            </a:r>
            <a:r>
              <a:rPr lang="zh-CN" altLang="en-US" sz="2400" b="0" dirty="0">
                <a:solidFill>
                  <a:srgbClr val="333333"/>
                </a:solidFill>
                <a:latin typeface="Helvetica Neue"/>
              </a:rPr>
              <a:t>是指被优化或部署到一个虚拟计算环境中的数据库，可以实现按需付费、按需扩展、高可用性以及存储整合等优势。根据数据库类型一般分为关系型数据库和非关系型数据库（</a:t>
            </a:r>
            <a:r>
              <a:rPr lang="en-US" altLang="zh-CN" sz="2400" b="0" dirty="0">
                <a:solidFill>
                  <a:srgbClr val="333333"/>
                </a:solidFill>
                <a:latin typeface="Helvetica Neue"/>
              </a:rPr>
              <a:t>NoSQL</a:t>
            </a:r>
            <a:r>
              <a:rPr lang="zh-CN" altLang="en-US" sz="2400" b="0" dirty="0">
                <a:solidFill>
                  <a:srgbClr val="333333"/>
                </a:solidFill>
                <a:latin typeface="Helvetica Neue"/>
              </a:rPr>
              <a:t>数据库）。</a:t>
            </a:r>
            <a:endParaRPr lang="en-US" altLang="zh-CN" sz="2400" b="0" dirty="0">
              <a:solidFill>
                <a:srgbClr val="333333"/>
              </a:solidFill>
              <a:latin typeface="Helvetica Neue"/>
            </a:endParaRPr>
          </a:p>
          <a:p>
            <a:pPr>
              <a:lnSpc>
                <a:spcPct val="150000"/>
              </a:lnSpc>
            </a:pPr>
            <a:endParaRPr lang="en-US" altLang="zh-CN" sz="2400" b="0" dirty="0">
              <a:solidFill>
                <a:srgbClr val="333333"/>
              </a:solidFill>
              <a:latin typeface="Helvetica Neue"/>
            </a:endParaRPr>
          </a:p>
          <a:p>
            <a:pPr>
              <a:lnSpc>
                <a:spcPct val="150000"/>
              </a:lnSpc>
            </a:pPr>
            <a:r>
              <a:rPr lang="zh-CN" altLang="en-US" sz="2400" b="0" dirty="0">
                <a:solidFill>
                  <a:srgbClr val="FF0000"/>
                </a:solidFill>
                <a:latin typeface="Helvetica Neue"/>
              </a:rPr>
              <a:t>国货当自强</a:t>
            </a:r>
            <a:r>
              <a:rPr lang="en-US" altLang="zh-CN" sz="2400" b="0" dirty="0">
                <a:solidFill>
                  <a:srgbClr val="FF0000"/>
                </a:solidFill>
                <a:latin typeface="Helvetica Neue"/>
              </a:rPr>
              <a:t>,</a:t>
            </a:r>
            <a:r>
              <a:rPr lang="zh-CN" altLang="en-US" sz="2400" b="0" dirty="0">
                <a:solidFill>
                  <a:srgbClr val="FF0000"/>
                </a:solidFill>
                <a:latin typeface="Helvetica Neue"/>
              </a:rPr>
              <a:t>华为云数据库</a:t>
            </a:r>
            <a:r>
              <a:rPr lang="en-US" altLang="zh-CN" sz="2400" b="0" dirty="0" err="1">
                <a:solidFill>
                  <a:srgbClr val="FF0000"/>
                </a:solidFill>
                <a:latin typeface="Helvetica Neue"/>
              </a:rPr>
              <a:t>GaussDB</a:t>
            </a:r>
            <a:endParaRPr lang="zh-CN" altLang="en-US" sz="2400" b="0" dirty="0">
              <a:solidFill>
                <a:srgbClr val="FF0000"/>
              </a:solidFill>
              <a:latin typeface="Helvetica Neue"/>
            </a:endParaRPr>
          </a:p>
          <a:p>
            <a:pPr>
              <a:lnSpc>
                <a:spcPct val="150000"/>
              </a:lnSpc>
            </a:pPr>
            <a:endParaRPr lang="zh-CN" altLang="en-US" sz="2400" b="0" dirty="0">
              <a:solidFill>
                <a:srgbClr val="333333"/>
              </a:solidFill>
              <a:latin typeface="Helvetica Neue"/>
            </a:endParaRPr>
          </a:p>
        </p:txBody>
      </p:sp>
    </p:spTree>
    <p:extLst>
      <p:ext uri="{BB962C8B-B14F-4D97-AF65-F5344CB8AC3E}">
        <p14:creationId xmlns:p14="http://schemas.microsoft.com/office/powerpoint/2010/main" val="478041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solidFill>
                  <a:srgbClr val="C00000"/>
                </a:solidFill>
                <a:latin typeface="黑体" panose="02010609060101010101" pitchFamily="49" charset="-122"/>
                <a:ea typeface="黑体" panose="02010609060101010101" pitchFamily="49" charset="-122"/>
              </a:rPr>
              <a:t>数据库在中国</a:t>
            </a:r>
            <a:endParaRPr lang="zh-CN" altLang="zh-CN" dirty="0">
              <a:solidFill>
                <a:srgbClr val="C00000"/>
              </a:solidFill>
              <a:latin typeface="黑体" panose="02010609060101010101" pitchFamily="49" charset="-122"/>
              <a:ea typeface="黑体" panose="02010609060101010101" pitchFamily="49" charset="-122"/>
            </a:endParaRPr>
          </a:p>
        </p:txBody>
      </p:sp>
      <p:sp>
        <p:nvSpPr>
          <p:cNvPr id="6147" name="Rectangle 3"/>
          <p:cNvSpPr>
            <a:spLocks noGrp="1" noChangeArrowheads="1"/>
          </p:cNvSpPr>
          <p:nvPr>
            <p:ph type="body" idx="1"/>
          </p:nvPr>
        </p:nvSpPr>
        <p:spPr>
          <a:xfrm>
            <a:off x="0" y="1052736"/>
            <a:ext cx="8686800" cy="5544616"/>
          </a:xfrm>
        </p:spPr>
        <p:txBody>
          <a:bodyPr/>
          <a:lstStyle/>
          <a:p>
            <a:pPr algn="l">
              <a:lnSpc>
                <a:spcPct val="150000"/>
              </a:lnSpc>
            </a:pPr>
            <a:r>
              <a:rPr lang="zh-CN" altLang="en-US" sz="2400" b="0" dirty="0">
                <a:solidFill>
                  <a:srgbClr val="333333"/>
                </a:solidFill>
                <a:latin typeface="Helvetica Neue"/>
              </a:rPr>
              <a:t>国产数据库的来源：</a:t>
            </a:r>
          </a:p>
          <a:p>
            <a:pPr algn="l">
              <a:lnSpc>
                <a:spcPct val="150000"/>
              </a:lnSpc>
              <a:spcBef>
                <a:spcPts val="0"/>
              </a:spcBef>
              <a:buFont typeface="+mj-lt"/>
              <a:buAutoNum type="arabicPeriod"/>
            </a:pPr>
            <a:r>
              <a:rPr lang="zh-CN" altLang="en-US" sz="2400" b="0" i="0" dirty="0">
                <a:effectLst/>
                <a:latin typeface="宋体" panose="02010600030101010101" pitchFamily="2" charset="-122"/>
                <a:ea typeface="宋体" panose="02010600030101010101" pitchFamily="2" charset="-122"/>
              </a:rPr>
              <a:t>从开源中来：很多云计算厂商的数据库来源于知名的开源数据库 </a:t>
            </a:r>
            <a:r>
              <a:rPr lang="en-US" altLang="zh-CN" sz="2400" b="0" i="0" dirty="0">
                <a:effectLst/>
                <a:latin typeface="宋体" panose="02010600030101010101" pitchFamily="2" charset="-122"/>
                <a:ea typeface="宋体" panose="02010600030101010101" pitchFamily="2" charset="-122"/>
              </a:rPr>
              <a:t>MySQL </a:t>
            </a:r>
            <a:r>
              <a:rPr lang="zh-CN" altLang="en-US" sz="2400" b="0" i="0" dirty="0">
                <a:effectLst/>
                <a:latin typeface="宋体" panose="02010600030101010101" pitchFamily="2" charset="-122"/>
                <a:ea typeface="宋体" panose="02010600030101010101" pitchFamily="2" charset="-122"/>
              </a:rPr>
              <a:t>和 </a:t>
            </a:r>
            <a:r>
              <a:rPr lang="en-US" altLang="zh-CN" sz="2400" b="0" i="0" dirty="0">
                <a:effectLst/>
                <a:latin typeface="宋体" panose="02010600030101010101" pitchFamily="2" charset="-122"/>
                <a:ea typeface="宋体" panose="02010600030101010101" pitchFamily="2" charset="-122"/>
              </a:rPr>
              <a:t>PostgreSQL</a:t>
            </a:r>
            <a:r>
              <a:rPr lang="zh-CN" altLang="en-US" sz="2400" b="0" i="0" dirty="0">
                <a:effectLst/>
                <a:latin typeface="宋体" panose="02010600030101010101" pitchFamily="2" charset="-122"/>
                <a:ea typeface="宋体" panose="02010600030101010101" pitchFamily="2" charset="-122"/>
              </a:rPr>
              <a:t>，例如华为的</a:t>
            </a:r>
            <a:r>
              <a:rPr lang="en-US" altLang="zh-CN" sz="2400" b="0" i="0" dirty="0">
                <a:effectLst/>
                <a:latin typeface="宋体" panose="02010600030101010101" pitchFamily="2" charset="-122"/>
                <a:ea typeface="宋体" panose="02010600030101010101" pitchFamily="2" charset="-122"/>
              </a:rPr>
              <a:t>Gauss</a:t>
            </a:r>
            <a:r>
              <a:rPr lang="zh-CN" altLang="en-US" sz="2400" b="0" i="0" dirty="0">
                <a:effectLst/>
                <a:latin typeface="宋体" panose="02010600030101010101" pitchFamily="2" charset="-122"/>
                <a:ea typeface="宋体" panose="02010600030101010101" pitchFamily="2" charset="-122"/>
              </a:rPr>
              <a:t>数据库就源于 </a:t>
            </a:r>
            <a:r>
              <a:rPr lang="en-US" altLang="zh-CN" sz="2400" b="0" i="0" dirty="0" err="1">
                <a:effectLst/>
                <a:latin typeface="宋体" panose="02010600030101010101" pitchFamily="2" charset="-122"/>
                <a:ea typeface="宋体" panose="02010600030101010101" pitchFamily="2" charset="-122"/>
              </a:rPr>
              <a:t>PPostgreSQL</a:t>
            </a:r>
            <a:r>
              <a:rPr lang="zh-CN" altLang="en-US" sz="2400" b="0" i="0" dirty="0">
                <a:effectLst/>
                <a:latin typeface="宋体" panose="02010600030101010101" pitchFamily="2" charset="-122"/>
                <a:ea typeface="宋体" panose="02010600030101010101" pitchFamily="2" charset="-122"/>
              </a:rPr>
              <a:t>。</a:t>
            </a:r>
            <a:endParaRPr lang="en-US" altLang="zh-CN" sz="2400" b="0" i="0" dirty="0">
              <a:effectLst/>
              <a:latin typeface="宋体" panose="02010600030101010101" pitchFamily="2" charset="-122"/>
              <a:ea typeface="宋体" panose="02010600030101010101" pitchFamily="2" charset="-122"/>
            </a:endParaRPr>
          </a:p>
          <a:p>
            <a:pPr algn="l">
              <a:lnSpc>
                <a:spcPct val="150000"/>
              </a:lnSpc>
              <a:spcBef>
                <a:spcPts val="0"/>
              </a:spcBef>
              <a:buFont typeface="+mj-lt"/>
              <a:buAutoNum type="arabicPeriod"/>
            </a:pPr>
            <a:r>
              <a:rPr lang="en-US" altLang="zh-CN" sz="2400" b="0" i="0" dirty="0" err="1">
                <a:effectLst/>
                <a:latin typeface="宋体" panose="02010600030101010101" pitchFamily="2" charset="-122"/>
                <a:ea typeface="宋体" panose="02010600030101010101" pitchFamily="2" charset="-122"/>
              </a:rPr>
              <a:t>TiDB</a:t>
            </a:r>
            <a:r>
              <a:rPr lang="zh-CN" altLang="en-US" sz="2400" b="0" i="0" dirty="0">
                <a:effectLst/>
                <a:latin typeface="宋体" panose="02010600030101010101" pitchFamily="2" charset="-122"/>
                <a:ea typeface="宋体" panose="02010600030101010101" pitchFamily="2" charset="-122"/>
              </a:rPr>
              <a:t>，它来源于谷歌公司发表的 </a:t>
            </a:r>
            <a:r>
              <a:rPr lang="en-US" altLang="zh-CN" sz="2400" b="0" i="0" dirty="0">
                <a:effectLst/>
                <a:latin typeface="宋体" panose="02010600030101010101" pitchFamily="2" charset="-122"/>
                <a:ea typeface="宋体" panose="02010600030101010101" pitchFamily="2" charset="-122"/>
              </a:rPr>
              <a:t>Spanner </a:t>
            </a:r>
            <a:r>
              <a:rPr lang="zh-CN" altLang="en-US" sz="2400" b="0" i="0" dirty="0">
                <a:effectLst/>
                <a:latin typeface="宋体" panose="02010600030101010101" pitchFamily="2" charset="-122"/>
                <a:ea typeface="宋体" panose="02010600030101010101" pitchFamily="2" charset="-122"/>
              </a:rPr>
              <a:t>论文。</a:t>
            </a:r>
          </a:p>
          <a:p>
            <a:pPr algn="l">
              <a:lnSpc>
                <a:spcPct val="150000"/>
              </a:lnSpc>
              <a:spcBef>
                <a:spcPts val="0"/>
              </a:spcBef>
              <a:buFont typeface="+mj-lt"/>
              <a:buAutoNum type="arabicPeriod"/>
            </a:pPr>
            <a:r>
              <a:rPr lang="zh-CN" altLang="en-US" sz="2400" b="0" i="0" dirty="0">
                <a:effectLst/>
                <a:latin typeface="宋体" panose="02010600030101010101" pitchFamily="2" charset="-122"/>
                <a:ea typeface="宋体" panose="02010600030101010101" pitchFamily="2" charset="-122"/>
              </a:rPr>
              <a:t>收购商业源码</a:t>
            </a:r>
            <a:r>
              <a:rPr lang="en-US" altLang="zh-CN" sz="2400" b="0" i="0" dirty="0">
                <a:effectLst/>
                <a:latin typeface="宋体" panose="02010600030101010101" pitchFamily="2" charset="-122"/>
                <a:ea typeface="宋体" panose="02010600030101010101" pitchFamily="2" charset="-122"/>
              </a:rPr>
              <a:t>+</a:t>
            </a:r>
            <a:r>
              <a:rPr lang="zh-CN" altLang="en-US" sz="2400" b="0" i="0" dirty="0">
                <a:effectLst/>
                <a:latin typeface="宋体" panose="02010600030101010101" pitchFamily="2" charset="-122"/>
                <a:ea typeface="宋体" panose="02010600030101010101" pitchFamily="2" charset="-122"/>
              </a:rPr>
              <a:t>自研：南大通用收购了 </a:t>
            </a:r>
            <a:r>
              <a:rPr lang="en-US" altLang="zh-CN" sz="2400" b="0" i="0" dirty="0">
                <a:effectLst/>
                <a:latin typeface="宋体" panose="02010600030101010101" pitchFamily="2" charset="-122"/>
                <a:ea typeface="宋体" panose="02010600030101010101" pitchFamily="2" charset="-122"/>
              </a:rPr>
              <a:t>IBM </a:t>
            </a:r>
            <a:r>
              <a:rPr lang="zh-CN" altLang="en-US" sz="2400" b="0" i="0" dirty="0">
                <a:effectLst/>
                <a:latin typeface="宋体" panose="02010600030101010101" pitchFamily="2" charset="-122"/>
                <a:ea typeface="宋体" panose="02010600030101010101" pitchFamily="2" charset="-122"/>
              </a:rPr>
              <a:t>的 </a:t>
            </a:r>
            <a:r>
              <a:rPr lang="en-US" altLang="zh-CN" sz="2400" b="0" i="0" dirty="0">
                <a:effectLst/>
                <a:latin typeface="宋体" panose="02010600030101010101" pitchFamily="2" charset="-122"/>
                <a:ea typeface="宋体" panose="02010600030101010101" pitchFamily="2" charset="-122"/>
              </a:rPr>
              <a:t>Informix </a:t>
            </a:r>
            <a:r>
              <a:rPr lang="zh-CN" altLang="en-US" sz="2400" b="0" i="0" dirty="0">
                <a:effectLst/>
                <a:latin typeface="宋体" panose="02010600030101010101" pitchFamily="2" charset="-122"/>
                <a:ea typeface="宋体" panose="02010600030101010101" pitchFamily="2" charset="-122"/>
              </a:rPr>
              <a:t>数据库源码。</a:t>
            </a:r>
          </a:p>
        </p:txBody>
      </p:sp>
    </p:spTree>
    <p:extLst>
      <p:ext uri="{BB962C8B-B14F-4D97-AF65-F5344CB8AC3E}">
        <p14:creationId xmlns:p14="http://schemas.microsoft.com/office/powerpoint/2010/main" val="1046961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title"/>
          </p:nvPr>
        </p:nvSpPr>
        <p:spPr>
          <a:xfrm>
            <a:off x="185738" y="152400"/>
            <a:ext cx="8729662" cy="540296"/>
          </a:xfrm>
        </p:spPr>
        <p:txBody>
          <a:bodyPr/>
          <a:lstStyle/>
          <a:p>
            <a:r>
              <a:rPr lang="zh-CN" altLang="en-US" dirty="0">
                <a:solidFill>
                  <a:srgbClr val="C00000"/>
                </a:solidFill>
                <a:latin typeface="黑体" panose="02010609060101010101" pitchFamily="49" charset="-122"/>
                <a:ea typeface="黑体" panose="02010609060101010101" pitchFamily="49" charset="-122"/>
              </a:rPr>
              <a:t>基本概念</a:t>
            </a:r>
            <a:endParaRPr lang="zh-CN" altLang="zh-CN" dirty="0">
              <a:solidFill>
                <a:srgbClr val="C00000"/>
              </a:solidFill>
              <a:latin typeface="黑体" panose="02010609060101010101" pitchFamily="49" charset="-122"/>
              <a:ea typeface="黑体" panose="02010609060101010101" pitchFamily="49" charset="-122"/>
            </a:endParaRPr>
          </a:p>
        </p:txBody>
      </p:sp>
      <p:graphicFrame>
        <p:nvGraphicFramePr>
          <p:cNvPr id="13315" name="Object 4"/>
          <p:cNvGraphicFramePr>
            <a:graphicFrameLocks noGrp="1" noChangeAspect="1"/>
          </p:cNvGraphicFramePr>
          <p:nvPr>
            <p:ph idx="1"/>
          </p:nvPr>
        </p:nvGraphicFramePr>
        <p:xfrm>
          <a:off x="2514600" y="1600200"/>
          <a:ext cx="4495800" cy="4495800"/>
        </p:xfrm>
        <a:graphic>
          <a:graphicData uri="http://schemas.openxmlformats.org/presentationml/2006/ole">
            <mc:AlternateContent xmlns:mc="http://schemas.openxmlformats.org/markup-compatibility/2006">
              <mc:Choice xmlns:v="urn:schemas-microsoft-com:vml" Requires="v">
                <p:oleObj name="Visio" r:id="rId2" imgW="3269218" imgH="3269218" progId="Visio.Drawing.11">
                  <p:embed/>
                </p:oleObj>
              </mc:Choice>
              <mc:Fallback>
                <p:oleObj name="Visio" r:id="rId2" imgW="3269218" imgH="3269218"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600200"/>
                        <a:ext cx="4495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46704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solidFill>
                  <a:srgbClr val="C00000"/>
                </a:solidFill>
                <a:latin typeface="黑体" panose="02010609060101010101" pitchFamily="49" charset="-122"/>
                <a:ea typeface="黑体" panose="02010609060101010101" pitchFamily="49" charset="-122"/>
              </a:rPr>
              <a:t>基本概念</a:t>
            </a:r>
            <a:endParaRPr lang="zh-CN" altLang="zh-CN" dirty="0">
              <a:solidFill>
                <a:srgbClr val="C00000"/>
              </a:solidFill>
              <a:latin typeface="黑体" panose="02010609060101010101" pitchFamily="49" charset="-122"/>
              <a:ea typeface="黑体" panose="02010609060101010101" pitchFamily="49" charset="-122"/>
            </a:endParaRPr>
          </a:p>
        </p:txBody>
      </p:sp>
      <p:sp>
        <p:nvSpPr>
          <p:cNvPr id="6147" name="Rectangle 3"/>
          <p:cNvSpPr>
            <a:spLocks noGrp="1" noChangeArrowheads="1"/>
          </p:cNvSpPr>
          <p:nvPr>
            <p:ph type="body" idx="1"/>
          </p:nvPr>
        </p:nvSpPr>
        <p:spPr>
          <a:xfrm>
            <a:off x="185738" y="1219200"/>
            <a:ext cx="8729662" cy="4419600"/>
          </a:xfrm>
        </p:spPr>
        <p:txBody>
          <a:bodyPr/>
          <a:lstStyle/>
          <a:p>
            <a:pPr lvl="1" eaLnBrk="1" hangingPunct="1">
              <a:lnSpc>
                <a:spcPct val="150000"/>
              </a:lnSpc>
            </a:pPr>
            <a:r>
              <a:rPr lang="zh-CN" altLang="en-US" b="1" dirty="0">
                <a:solidFill>
                  <a:srgbClr val="C00000"/>
                </a:solidFill>
                <a:latin typeface="华文细黑" panose="02010600040101010101" pitchFamily="2" charset="-122"/>
                <a:ea typeface="华文细黑" panose="02010600040101010101" pitchFamily="2" charset="-122"/>
              </a:rPr>
              <a:t>数据库</a:t>
            </a:r>
            <a:r>
              <a:rPr lang="en-US" altLang="zh-CN" b="1" dirty="0">
                <a:solidFill>
                  <a:srgbClr val="C00000"/>
                </a:solidFill>
                <a:latin typeface="华文细黑" panose="02010600040101010101" pitchFamily="2" charset="-122"/>
                <a:ea typeface="华文细黑" panose="02010600040101010101" pitchFamily="2" charset="-122"/>
              </a:rPr>
              <a:t>Database</a:t>
            </a:r>
            <a:r>
              <a:rPr lang="zh-CN" altLang="en-US" dirty="0">
                <a:latin typeface="华文细黑" panose="02010600040101010101" pitchFamily="2" charset="-122"/>
                <a:ea typeface="华文细黑" panose="02010600040101010101" pitchFamily="2" charset="-122"/>
              </a:rPr>
              <a:t>：</a:t>
            </a:r>
            <a:r>
              <a:rPr lang="zh-CN" altLang="en-US" sz="2300" dirty="0">
                <a:latin typeface="华文细黑" panose="02010600040101010101" pitchFamily="2" charset="-122"/>
                <a:ea typeface="华文细黑" panose="02010600040101010101" pitchFamily="2" charset="-122"/>
              </a:rPr>
              <a:t>长期存储在计算机内的、有组织的、可共享的数据集合。</a:t>
            </a:r>
          </a:p>
          <a:p>
            <a:pPr lvl="2" eaLnBrk="1" hangingPunct="1">
              <a:lnSpc>
                <a:spcPct val="150000"/>
              </a:lnSpc>
            </a:pPr>
            <a:r>
              <a:rPr lang="zh-CN" altLang="en-US" sz="2200" dirty="0">
                <a:latin typeface="华文细黑" panose="02010600040101010101" pitchFamily="2" charset="-122"/>
                <a:ea typeface="华文细黑" panose="02010600040101010101" pitchFamily="2" charset="-122"/>
              </a:rPr>
              <a:t>永久存储：按一定的数据模型组织、描述和存储；</a:t>
            </a:r>
          </a:p>
          <a:p>
            <a:pPr lvl="2" eaLnBrk="1" hangingPunct="1">
              <a:lnSpc>
                <a:spcPct val="150000"/>
              </a:lnSpc>
            </a:pPr>
            <a:r>
              <a:rPr lang="zh-CN" altLang="en-US" sz="2200" dirty="0">
                <a:latin typeface="华文细黑" panose="02010600040101010101" pitchFamily="2" charset="-122"/>
                <a:ea typeface="华文细黑" panose="02010600040101010101" pitchFamily="2" charset="-122"/>
              </a:rPr>
              <a:t>有组织：具有较小的冗余度、较高的数据独立性和易扩展性；</a:t>
            </a:r>
          </a:p>
          <a:p>
            <a:pPr lvl="2" eaLnBrk="1" hangingPunct="1">
              <a:lnSpc>
                <a:spcPct val="150000"/>
              </a:lnSpc>
            </a:pPr>
            <a:r>
              <a:rPr lang="zh-CN" altLang="en-US" sz="2200" dirty="0">
                <a:latin typeface="华文细黑" panose="02010600040101010101" pitchFamily="2" charset="-122"/>
                <a:ea typeface="华文细黑" panose="02010600040101010101" pitchFamily="2" charset="-122"/>
              </a:rPr>
              <a:t>可共享：可为各种数据库用户共享。</a:t>
            </a:r>
          </a:p>
          <a:p>
            <a:pPr lvl="1" eaLnBrk="1" hangingPunct="1"/>
            <a:endParaRPr lang="zh-CN" altLang="en-US" dirty="0">
              <a:latin typeface="华文细黑" panose="02010600040101010101" pitchFamily="2" charset="-122"/>
              <a:ea typeface="华文细黑" panose="02010600040101010101" pitchFamily="2" charset="-122"/>
            </a:endParaRPr>
          </a:p>
          <a:p>
            <a:pPr lvl="1" eaLnBrk="1" hangingPunct="1"/>
            <a:endParaRPr lang="zh-CN" altLang="en-US" dirty="0">
              <a:latin typeface="华文细黑" panose="02010600040101010101" pitchFamily="2" charset="-122"/>
              <a:ea typeface="华文细黑" panose="02010600040101010101" pitchFamily="2" charset="-122"/>
            </a:endParaRPr>
          </a:p>
          <a:p>
            <a:pPr eaLnBrk="1" hangingPunct="1"/>
            <a:endParaRPr lang="en-US" altLang="zh-CN"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893264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slide(fromBottom)">
                                      <p:cBhvr>
                                        <p:cTn id="7" dur="500"/>
                                        <p:tgtEl>
                                          <p:spTgt spid="6147">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147">
                                            <p:txEl>
                                              <p:pRg st="2" end="2"/>
                                            </p:txEl>
                                          </p:spTgt>
                                        </p:tgtEl>
                                        <p:attrNameLst>
                                          <p:attrName>style.visibility</p:attrName>
                                        </p:attrNameLst>
                                      </p:cBhvr>
                                      <p:to>
                                        <p:strVal val="visible"/>
                                      </p:to>
                                    </p:set>
                                    <p:animEffect transition="in" filter="slide(fromBottom)">
                                      <p:cBhvr>
                                        <p:cTn id="10" dur="500"/>
                                        <p:tgtEl>
                                          <p:spTgt spid="6147">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animEffect transition="in" filter="slide(fromBottom)">
                                      <p:cBhvr>
                                        <p:cTn id="13"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solidFill>
                  <a:srgbClr val="C00000"/>
                </a:solidFill>
                <a:latin typeface="黑体" panose="02010609060101010101" pitchFamily="49" charset="-122"/>
                <a:ea typeface="黑体" panose="02010609060101010101" pitchFamily="49" charset="-122"/>
              </a:rPr>
              <a:t>基本概念</a:t>
            </a:r>
          </a:p>
        </p:txBody>
      </p:sp>
      <p:sp>
        <p:nvSpPr>
          <p:cNvPr id="5123" name="Rectangle 3"/>
          <p:cNvSpPr>
            <a:spLocks noGrp="1" noChangeArrowheads="1"/>
          </p:cNvSpPr>
          <p:nvPr>
            <p:ph type="body" idx="1"/>
          </p:nvPr>
        </p:nvSpPr>
        <p:spPr>
          <a:xfrm>
            <a:off x="207169" y="1052736"/>
            <a:ext cx="8686800" cy="1540768"/>
          </a:xfrm>
        </p:spPr>
        <p:txBody>
          <a:bodyPr/>
          <a:lstStyle/>
          <a:p>
            <a:pPr>
              <a:buClr>
                <a:srgbClr val="C00000"/>
              </a:buClr>
              <a:buFont typeface="Wingdings" panose="05000000000000000000" pitchFamily="2" charset="2"/>
              <a:buChar char="n"/>
            </a:pPr>
            <a:r>
              <a:rPr lang="en-US" altLang="zh-CN" dirty="0">
                <a:solidFill>
                  <a:srgbClr val="C00000"/>
                </a:solidFill>
                <a:latin typeface="华文细黑" panose="02010600040101010101" pitchFamily="2" charset="-122"/>
                <a:ea typeface="华文细黑" panose="02010600040101010101" pitchFamily="2" charset="-122"/>
              </a:rPr>
              <a:t>DBMS</a:t>
            </a:r>
            <a:r>
              <a:rPr lang="zh-CN" altLang="en-US" dirty="0">
                <a:solidFill>
                  <a:srgbClr val="C00000"/>
                </a:solidFill>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database management system</a:t>
            </a:r>
          </a:p>
          <a:p>
            <a:pPr marL="0" indent="0">
              <a:buNone/>
            </a:pPr>
            <a:r>
              <a:rPr lang="zh-CN" altLang="en-US" dirty="0">
                <a:latin typeface="华文细黑" panose="02010600040101010101" pitchFamily="2" charset="-122"/>
                <a:ea typeface="华文细黑" panose="02010600040101010101" pitchFamily="2" charset="-122"/>
              </a:rPr>
              <a:t>是对数据库进行统一管理和控制的大型软件，主要由内核组件集和驱动组件构成，其中内核组件集按照功能模块划分为管理组件、存储组件、计算组件和网络组件。</a:t>
            </a:r>
            <a:endParaRPr lang="en-US" altLang="zh-CN" dirty="0">
              <a:latin typeface="华文细黑" panose="02010600040101010101" pitchFamily="2" charset="-122"/>
              <a:ea typeface="华文细黑" panose="02010600040101010101" pitchFamily="2" charset="-122"/>
            </a:endParaRPr>
          </a:p>
          <a:p>
            <a:pPr marL="0" indent="0">
              <a:buNone/>
            </a:pPr>
            <a:endParaRPr lang="en-US" altLang="zh-CN" dirty="0">
              <a:latin typeface="华文细黑" panose="02010600040101010101" pitchFamily="2" charset="-122"/>
              <a:ea typeface="华文细黑" panose="02010600040101010101" pitchFamily="2" charset="-122"/>
            </a:endParaRPr>
          </a:p>
        </p:txBody>
      </p:sp>
      <p:sp>
        <p:nvSpPr>
          <p:cNvPr id="10" name="Rectangle 3">
            <a:extLst>
              <a:ext uri="{FF2B5EF4-FFF2-40B4-BE49-F238E27FC236}">
                <a16:creationId xmlns:a16="http://schemas.microsoft.com/office/drawing/2014/main" id="{015421AB-33BA-4FC8-AAA6-81BC24AFAE5B}"/>
              </a:ext>
            </a:extLst>
          </p:cNvPr>
          <p:cNvSpPr txBox="1">
            <a:spLocks noChangeArrowheads="1"/>
          </p:cNvSpPr>
          <p:nvPr/>
        </p:nvSpPr>
        <p:spPr bwMode="auto">
          <a:xfrm>
            <a:off x="185738" y="3506416"/>
            <a:ext cx="8686800" cy="3064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buClr>
                <a:srgbClr val="C00000"/>
              </a:buClr>
              <a:buFont typeface="Wingdings" panose="05000000000000000000" pitchFamily="2" charset="2"/>
              <a:buChar char="n"/>
            </a:pPr>
            <a:r>
              <a:rPr lang="en-US" altLang="zh-CN" dirty="0">
                <a:solidFill>
                  <a:srgbClr val="C00000"/>
                </a:solidFill>
                <a:latin typeface="华文细黑" panose="02010600040101010101" pitchFamily="2" charset="-122"/>
                <a:ea typeface="华文细黑" panose="02010600040101010101" pitchFamily="2" charset="-122"/>
              </a:rPr>
              <a:t>DBMS</a:t>
            </a:r>
          </a:p>
          <a:p>
            <a:pPr lvl="2">
              <a:lnSpc>
                <a:spcPct val="150000"/>
              </a:lnSpc>
              <a:buFont typeface="Wingdings" panose="05000000000000000000" pitchFamily="2" charset="2"/>
              <a:buChar char="p"/>
            </a:pPr>
            <a:r>
              <a:rPr lang="zh-CN" altLang="en-US" dirty="0">
                <a:latin typeface="华文细黑" panose="02010600040101010101" pitchFamily="2" charset="-122"/>
                <a:ea typeface="华文细黑" panose="02010600040101010101" pitchFamily="2" charset="-122"/>
              </a:rPr>
              <a:t>数据定义功能（</a:t>
            </a:r>
            <a:r>
              <a:rPr lang="en-US" altLang="zh-CN" dirty="0">
                <a:latin typeface="华文细黑" panose="02010600040101010101" pitchFamily="2" charset="-122"/>
                <a:ea typeface="华文细黑" panose="02010600040101010101" pitchFamily="2" charset="-122"/>
              </a:rPr>
              <a:t>DDL</a:t>
            </a:r>
            <a:r>
              <a:rPr lang="zh-CN" altLang="en-US" dirty="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Data Definition Language</a:t>
            </a:r>
            <a:r>
              <a:rPr lang="zh-CN" altLang="en-US" dirty="0">
                <a:latin typeface="华文细黑" panose="02010600040101010101" pitchFamily="2" charset="-122"/>
                <a:ea typeface="华文细黑" panose="02010600040101010101" pitchFamily="2" charset="-122"/>
              </a:rPr>
              <a:t>）</a:t>
            </a:r>
          </a:p>
          <a:p>
            <a:pPr lvl="2">
              <a:lnSpc>
                <a:spcPct val="150000"/>
              </a:lnSpc>
              <a:buFont typeface="Wingdings" panose="05000000000000000000" pitchFamily="2" charset="2"/>
              <a:buChar char="p"/>
            </a:pPr>
            <a:r>
              <a:rPr lang="zh-CN" altLang="en-US" dirty="0">
                <a:latin typeface="华文细黑" panose="02010600040101010101" pitchFamily="2" charset="-122"/>
                <a:ea typeface="华文细黑" panose="02010600040101010101" pitchFamily="2" charset="-122"/>
              </a:rPr>
              <a:t>数据操纵功能（</a:t>
            </a:r>
            <a:r>
              <a:rPr lang="en-US" altLang="zh-CN" dirty="0">
                <a:latin typeface="华文细黑" panose="02010600040101010101" pitchFamily="2" charset="-122"/>
                <a:ea typeface="华文细黑" panose="02010600040101010101" pitchFamily="2" charset="-122"/>
              </a:rPr>
              <a:t>DML</a:t>
            </a:r>
            <a:r>
              <a:rPr lang="zh-CN" altLang="en-US" dirty="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Data Manipulation Language</a:t>
            </a:r>
            <a:r>
              <a:rPr lang="zh-CN" altLang="en-US" dirty="0">
                <a:latin typeface="华文细黑" panose="02010600040101010101" pitchFamily="2" charset="-122"/>
                <a:ea typeface="华文细黑" panose="02010600040101010101" pitchFamily="2" charset="-122"/>
              </a:rPr>
              <a:t>）</a:t>
            </a:r>
          </a:p>
          <a:p>
            <a:pPr lvl="2">
              <a:lnSpc>
                <a:spcPct val="150000"/>
              </a:lnSpc>
              <a:buFont typeface="Wingdings" panose="05000000000000000000" pitchFamily="2" charset="2"/>
              <a:buChar char="p"/>
            </a:pPr>
            <a:r>
              <a:rPr lang="zh-CN" altLang="en-US" dirty="0">
                <a:latin typeface="华文细黑" panose="02010600040101010101" pitchFamily="2" charset="-122"/>
                <a:ea typeface="华文细黑" panose="02010600040101010101" pitchFamily="2" charset="-122"/>
              </a:rPr>
              <a:t>数据控制功能（</a:t>
            </a:r>
            <a:r>
              <a:rPr lang="en-US" altLang="zh-CN" dirty="0">
                <a:latin typeface="华文细黑" panose="02010600040101010101" pitchFamily="2" charset="-122"/>
                <a:ea typeface="华文细黑" panose="02010600040101010101" pitchFamily="2" charset="-122"/>
              </a:rPr>
              <a:t>DCL</a:t>
            </a:r>
            <a:r>
              <a:rPr lang="zh-CN" altLang="en-US" dirty="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Data Control Language</a:t>
            </a:r>
            <a:r>
              <a:rPr lang="zh-CN" altLang="en-US" dirty="0">
                <a:latin typeface="华文细黑" panose="02010600040101010101" pitchFamily="2" charset="-122"/>
                <a:ea typeface="华文细黑" panose="02010600040101010101" pitchFamily="2" charset="-122"/>
              </a:rPr>
              <a:t>）</a:t>
            </a:r>
          </a:p>
          <a:p>
            <a:pPr marL="0" indent="0">
              <a:buFontTx/>
              <a:buNone/>
            </a:pPr>
            <a:endParaRPr lang="en-US" altLang="zh-CN" kern="0" dirty="0">
              <a:latin typeface="华文细黑" panose="02010600040101010101" pitchFamily="2" charset="-122"/>
              <a:ea typeface="华文细黑" panose="02010600040101010101" pitchFamily="2" charset="-122"/>
            </a:endParaRPr>
          </a:p>
        </p:txBody>
      </p:sp>
      <p:pic>
        <p:nvPicPr>
          <p:cNvPr id="3" name="图片 2">
            <a:extLst>
              <a:ext uri="{FF2B5EF4-FFF2-40B4-BE49-F238E27FC236}">
                <a16:creationId xmlns:a16="http://schemas.microsoft.com/office/drawing/2014/main" id="{130719C2-2047-3427-0834-A52418400C02}"/>
              </a:ext>
            </a:extLst>
          </p:cNvPr>
          <p:cNvPicPr>
            <a:picLocks noChangeAspect="1"/>
          </p:cNvPicPr>
          <p:nvPr/>
        </p:nvPicPr>
        <p:blipFill>
          <a:blip r:embed="rId2"/>
          <a:stretch>
            <a:fillRect/>
          </a:stretch>
        </p:blipFill>
        <p:spPr>
          <a:xfrm>
            <a:off x="539552" y="3351584"/>
            <a:ext cx="8208912" cy="3064842"/>
          </a:xfrm>
          <a:prstGeom prst="rect">
            <a:avLst/>
          </a:prstGeom>
        </p:spPr>
      </p:pic>
    </p:spTree>
    <p:extLst>
      <p:ext uri="{BB962C8B-B14F-4D97-AF65-F5344CB8AC3E}">
        <p14:creationId xmlns:p14="http://schemas.microsoft.com/office/powerpoint/2010/main" val="167259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xfrm>
            <a:off x="184184" y="152400"/>
            <a:ext cx="8729662" cy="609600"/>
          </a:xfrm>
        </p:spPr>
        <p:txBody>
          <a:bodyPr/>
          <a:lstStyle/>
          <a:p>
            <a:r>
              <a:rPr lang="zh-CN" altLang="en-US" dirty="0">
                <a:solidFill>
                  <a:srgbClr val="C00000"/>
                </a:solidFill>
                <a:latin typeface="黑体" panose="02010609060101010101" pitchFamily="49" charset="-122"/>
                <a:ea typeface="黑体" panose="02010609060101010101" pitchFamily="49" charset="-122"/>
              </a:rPr>
              <a:t>课程基本信息</a:t>
            </a:r>
            <a:endParaRPr lang="en-US" altLang="ko-KR" dirty="0">
              <a:solidFill>
                <a:srgbClr val="C00000"/>
              </a:solidFill>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86A5C122-B82C-6834-955D-010308B19621}"/>
              </a:ext>
            </a:extLst>
          </p:cNvPr>
          <p:cNvPicPr>
            <a:picLocks noChangeAspect="1"/>
          </p:cNvPicPr>
          <p:nvPr/>
        </p:nvPicPr>
        <p:blipFill>
          <a:blip r:embed="rId2"/>
          <a:stretch>
            <a:fillRect/>
          </a:stretch>
        </p:blipFill>
        <p:spPr>
          <a:xfrm>
            <a:off x="323528" y="2902219"/>
            <a:ext cx="8011642" cy="1994599"/>
          </a:xfrm>
          <a:prstGeom prst="rect">
            <a:avLst/>
          </a:prstGeom>
        </p:spPr>
      </p:pic>
      <p:sp>
        <p:nvSpPr>
          <p:cNvPr id="6" name="文本框 5">
            <a:extLst>
              <a:ext uri="{FF2B5EF4-FFF2-40B4-BE49-F238E27FC236}">
                <a16:creationId xmlns:a16="http://schemas.microsoft.com/office/drawing/2014/main" id="{628D69AB-58B9-05CE-188E-060AC1B506A2}"/>
              </a:ext>
            </a:extLst>
          </p:cNvPr>
          <p:cNvSpPr txBox="1"/>
          <p:nvPr/>
        </p:nvSpPr>
        <p:spPr>
          <a:xfrm>
            <a:off x="323528" y="1556792"/>
            <a:ext cx="4572000" cy="461665"/>
          </a:xfrm>
          <a:prstGeom prst="rect">
            <a:avLst/>
          </a:prstGeom>
          <a:noFill/>
        </p:spPr>
        <p:txBody>
          <a:bodyPr wrap="square">
            <a:spAutoFit/>
          </a:bodyPr>
          <a:lstStyle/>
          <a:p>
            <a:pPr algn="l"/>
            <a:r>
              <a:rPr lang="zh-CN" altLang="en-US" sz="2400" dirty="0">
                <a:solidFill>
                  <a:srgbClr val="C00000"/>
                </a:solidFill>
                <a:latin typeface="华文细黑" panose="02010600040101010101" pitchFamily="2" charset="-122"/>
                <a:ea typeface="华文细黑" panose="02010600040101010101" pitchFamily="2" charset="-122"/>
              </a:rPr>
              <a:t>头歌：单元测试、</a:t>
            </a:r>
            <a:r>
              <a:rPr lang="en-US" altLang="zh-CN" sz="2400" dirty="0">
                <a:solidFill>
                  <a:srgbClr val="C00000"/>
                </a:solidFill>
                <a:latin typeface="华文细黑" panose="02010600040101010101" pitchFamily="2" charset="-122"/>
                <a:ea typeface="华文细黑" panose="02010600040101010101" pitchFamily="2" charset="-122"/>
              </a:rPr>
              <a:t>SQL</a:t>
            </a:r>
            <a:r>
              <a:rPr lang="zh-CN" altLang="en-US" sz="2400" dirty="0">
                <a:solidFill>
                  <a:srgbClr val="C00000"/>
                </a:solidFill>
                <a:latin typeface="华文细黑" panose="02010600040101010101" pitchFamily="2" charset="-122"/>
                <a:ea typeface="华文细黑" panose="02010600040101010101" pitchFamily="2" charset="-122"/>
              </a:rPr>
              <a:t>闯关</a:t>
            </a:r>
            <a:endParaRPr lang="en-US" altLang="zh-CN" sz="2400" dirty="0">
              <a:solidFill>
                <a:srgbClr val="C0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19774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a:xfrm>
            <a:off x="107504" y="152400"/>
            <a:ext cx="8807896" cy="540296"/>
          </a:xfrm>
        </p:spPr>
        <p:txBody>
          <a:bodyPr/>
          <a:lstStyle/>
          <a:p>
            <a:r>
              <a:rPr lang="zh-CN" altLang="en-US" dirty="0">
                <a:solidFill>
                  <a:srgbClr val="C00000"/>
                </a:solidFill>
                <a:latin typeface="黑体" panose="02010609060101010101" pitchFamily="49" charset="-122"/>
                <a:ea typeface="黑体" panose="02010609060101010101" pitchFamily="49" charset="-122"/>
              </a:rPr>
              <a:t>基本概念</a:t>
            </a:r>
            <a:endParaRPr lang="zh-CN" altLang="zh-CN" dirty="0">
              <a:solidFill>
                <a:srgbClr val="C00000"/>
              </a:solidFill>
              <a:latin typeface="黑体" panose="02010609060101010101" pitchFamily="49" charset="-122"/>
              <a:ea typeface="黑体" panose="02010609060101010101" pitchFamily="49" charset="-122"/>
            </a:endParaRPr>
          </a:p>
        </p:txBody>
      </p:sp>
      <p:sp>
        <p:nvSpPr>
          <p:cNvPr id="12291" name="Rectangle 3"/>
          <p:cNvSpPr>
            <a:spLocks noGrp="1" noChangeArrowheads="1"/>
          </p:cNvSpPr>
          <p:nvPr>
            <p:ph type="body" sz="half" idx="1"/>
          </p:nvPr>
        </p:nvSpPr>
        <p:spPr>
          <a:xfrm>
            <a:off x="107504" y="1676400"/>
            <a:ext cx="4312096" cy="3048744"/>
          </a:xfrm>
        </p:spPr>
        <p:txBody>
          <a:bodyPr/>
          <a:lstStyle/>
          <a:p>
            <a:pPr eaLnBrk="1" hangingPunct="1"/>
            <a:r>
              <a:rPr lang="zh-CN" altLang="en-US" sz="2400" dirty="0">
                <a:latin typeface="华文细黑" panose="02010600040101010101" pitchFamily="2" charset="-122"/>
                <a:ea typeface="华文细黑" panose="02010600040101010101" pitchFamily="2" charset="-122"/>
              </a:rPr>
              <a:t>数据库系统：</a:t>
            </a:r>
          </a:p>
          <a:p>
            <a:pPr lvl="1" eaLnBrk="1" hangingPunct="1"/>
            <a:r>
              <a:rPr lang="zh-CN" altLang="en-US" sz="2200" dirty="0">
                <a:latin typeface="华文细黑" panose="02010600040101010101" pitchFamily="2" charset="-122"/>
                <a:ea typeface="华文细黑" panose="02010600040101010101" pitchFamily="2" charset="-122"/>
              </a:rPr>
              <a:t>数据库</a:t>
            </a:r>
            <a:r>
              <a:rPr lang="en-US" altLang="zh-CN" sz="2200" dirty="0">
                <a:solidFill>
                  <a:srgbClr val="C00000"/>
                </a:solidFill>
                <a:latin typeface="华文细黑" panose="02010600040101010101" pitchFamily="2" charset="-122"/>
                <a:ea typeface="华文细黑" panose="02010600040101010101" pitchFamily="2" charset="-122"/>
              </a:rPr>
              <a:t>DB</a:t>
            </a:r>
            <a:endParaRPr lang="zh-CN" altLang="en-US" sz="2200" dirty="0">
              <a:solidFill>
                <a:srgbClr val="C00000"/>
              </a:solidFill>
              <a:latin typeface="华文细黑" panose="02010600040101010101" pitchFamily="2" charset="-122"/>
              <a:ea typeface="华文细黑" panose="02010600040101010101" pitchFamily="2" charset="-122"/>
            </a:endParaRPr>
          </a:p>
          <a:p>
            <a:pPr lvl="1" eaLnBrk="1" hangingPunct="1"/>
            <a:r>
              <a:rPr lang="zh-CN" altLang="en-US" sz="2200" dirty="0">
                <a:latin typeface="华文细黑" panose="02010600040101010101" pitchFamily="2" charset="-122"/>
                <a:ea typeface="华文细黑" panose="02010600040101010101" pitchFamily="2" charset="-122"/>
              </a:rPr>
              <a:t>数据库管理系统</a:t>
            </a:r>
            <a:r>
              <a:rPr lang="en-US" altLang="zh-CN" sz="2200" dirty="0">
                <a:solidFill>
                  <a:srgbClr val="C00000"/>
                </a:solidFill>
                <a:latin typeface="华文细黑" panose="02010600040101010101" pitchFamily="2" charset="-122"/>
                <a:ea typeface="华文细黑" panose="02010600040101010101" pitchFamily="2" charset="-122"/>
              </a:rPr>
              <a:t>DBMS</a:t>
            </a:r>
            <a:endParaRPr lang="zh-CN" altLang="en-US" sz="2200" dirty="0">
              <a:solidFill>
                <a:srgbClr val="C00000"/>
              </a:solidFill>
              <a:latin typeface="华文细黑" panose="02010600040101010101" pitchFamily="2" charset="-122"/>
              <a:ea typeface="华文细黑" panose="02010600040101010101" pitchFamily="2" charset="-122"/>
            </a:endParaRPr>
          </a:p>
          <a:p>
            <a:pPr lvl="1" eaLnBrk="1" hangingPunct="1"/>
            <a:r>
              <a:rPr lang="zh-CN" altLang="en-US" sz="2200" dirty="0">
                <a:latin typeface="华文细黑" panose="02010600040101010101" pitchFamily="2" charset="-122"/>
                <a:ea typeface="华文细黑" panose="02010600040101010101" pitchFamily="2" charset="-122"/>
              </a:rPr>
              <a:t>应用系统</a:t>
            </a:r>
            <a:r>
              <a:rPr lang="en-US" altLang="zh-CN" sz="2200" dirty="0">
                <a:solidFill>
                  <a:srgbClr val="C00000"/>
                </a:solidFill>
                <a:latin typeface="华文细黑" panose="02010600040101010101" pitchFamily="2" charset="-122"/>
                <a:ea typeface="华文细黑" panose="02010600040101010101" pitchFamily="2" charset="-122"/>
              </a:rPr>
              <a:t>Application</a:t>
            </a:r>
            <a:endParaRPr lang="zh-CN" altLang="en-US" sz="2200" dirty="0">
              <a:solidFill>
                <a:srgbClr val="C00000"/>
              </a:solidFill>
              <a:latin typeface="华文细黑" panose="02010600040101010101" pitchFamily="2" charset="-122"/>
              <a:ea typeface="华文细黑" panose="02010600040101010101" pitchFamily="2" charset="-122"/>
            </a:endParaRPr>
          </a:p>
          <a:p>
            <a:pPr lvl="1" eaLnBrk="1" hangingPunct="1"/>
            <a:r>
              <a:rPr lang="zh-CN" altLang="en-US" sz="2200" dirty="0">
                <a:latin typeface="华文细黑" panose="02010600040101010101" pitchFamily="2" charset="-122"/>
                <a:ea typeface="华文细黑" panose="02010600040101010101" pitchFamily="2" charset="-122"/>
              </a:rPr>
              <a:t>数据库管理员</a:t>
            </a:r>
            <a:r>
              <a:rPr lang="en-US" altLang="zh-CN" sz="2200" dirty="0">
                <a:solidFill>
                  <a:srgbClr val="C00000"/>
                </a:solidFill>
                <a:latin typeface="华文细黑" panose="02010600040101010101" pitchFamily="2" charset="-122"/>
                <a:ea typeface="华文细黑" panose="02010600040101010101" pitchFamily="2" charset="-122"/>
              </a:rPr>
              <a:t>DBA</a:t>
            </a:r>
            <a:endParaRPr lang="zh-CN" altLang="en-US" sz="2200" dirty="0">
              <a:solidFill>
                <a:srgbClr val="C00000"/>
              </a:solidFill>
              <a:latin typeface="华文细黑" panose="02010600040101010101" pitchFamily="2" charset="-122"/>
              <a:ea typeface="华文细黑" panose="02010600040101010101" pitchFamily="2" charset="-122"/>
            </a:endParaRPr>
          </a:p>
          <a:p>
            <a:pPr lvl="1" eaLnBrk="1" hangingPunct="1"/>
            <a:r>
              <a:rPr lang="zh-CN" altLang="en-US" sz="2200" dirty="0">
                <a:latin typeface="华文细黑" panose="02010600040101010101" pitchFamily="2" charset="-122"/>
                <a:ea typeface="华文细黑" panose="02010600040101010101" pitchFamily="2" charset="-122"/>
              </a:rPr>
              <a:t>用户</a:t>
            </a:r>
            <a:r>
              <a:rPr lang="en-US" altLang="zh-CN" sz="2200" dirty="0">
                <a:solidFill>
                  <a:srgbClr val="C00000"/>
                </a:solidFill>
                <a:latin typeface="华文细黑" panose="02010600040101010101" pitchFamily="2" charset="-122"/>
                <a:ea typeface="华文细黑" panose="02010600040101010101" pitchFamily="2" charset="-122"/>
              </a:rPr>
              <a:t>User</a:t>
            </a:r>
            <a:endParaRPr lang="zh-CN" altLang="en-US" sz="2200" dirty="0">
              <a:solidFill>
                <a:srgbClr val="C00000"/>
              </a:solidFill>
              <a:latin typeface="华文细黑" panose="02010600040101010101" pitchFamily="2" charset="-122"/>
              <a:ea typeface="华文细黑" panose="02010600040101010101" pitchFamily="2" charset="-122"/>
            </a:endParaRPr>
          </a:p>
          <a:p>
            <a:pPr eaLnBrk="1" hangingPunct="1"/>
            <a:endParaRPr lang="en-US" altLang="zh-CN" sz="2400" dirty="0">
              <a:latin typeface="华文细黑" panose="02010600040101010101" pitchFamily="2" charset="-122"/>
              <a:ea typeface="华文细黑" panose="02010600040101010101" pitchFamily="2" charset="-122"/>
            </a:endParaRPr>
          </a:p>
        </p:txBody>
      </p:sp>
      <p:graphicFrame>
        <p:nvGraphicFramePr>
          <p:cNvPr id="13316" name="Object 4"/>
          <p:cNvGraphicFramePr>
            <a:graphicFrameLocks noGrp="1" noChangeAspect="1"/>
          </p:cNvGraphicFramePr>
          <p:nvPr>
            <p:ph sz="half" idx="2"/>
            <p:extLst>
              <p:ext uri="{D42A27DB-BD31-4B8C-83A1-F6EECF244321}">
                <p14:modId xmlns:p14="http://schemas.microsoft.com/office/powerpoint/2010/main" val="1682263093"/>
              </p:ext>
            </p:extLst>
          </p:nvPr>
        </p:nvGraphicFramePr>
        <p:xfrm>
          <a:off x="4216150" y="1600200"/>
          <a:ext cx="4075363" cy="4421088"/>
        </p:xfrm>
        <a:graphic>
          <a:graphicData uri="http://schemas.openxmlformats.org/presentationml/2006/ole">
            <mc:AlternateContent xmlns:mc="http://schemas.openxmlformats.org/markup-compatibility/2006">
              <mc:Choice xmlns:v="urn:schemas-microsoft-com:vml" Requires="v">
                <p:oleObj name="Visio" r:id="rId2" imgW="3038461" imgH="3295624" progId="Visio.Drawing.11">
                  <p:embed/>
                </p:oleObj>
              </mc:Choice>
              <mc:Fallback>
                <p:oleObj name="Visio" r:id="rId2" imgW="3038461" imgH="3295624" progId="Visio.Drawing.11">
                  <p:embed/>
                  <p:pic>
                    <p:nvPicPr>
                      <p:cNvPr id="0" name=""/>
                      <p:cNvPicPr>
                        <a:picLocks noChangeAspect="1" noChangeArrowheads="1"/>
                      </p:cNvPicPr>
                      <p:nvPr/>
                    </p:nvPicPr>
                    <p:blipFill>
                      <a:blip r:embed="rId3"/>
                      <a:srcRect/>
                      <a:stretch>
                        <a:fillRect/>
                      </a:stretch>
                    </p:blipFill>
                    <p:spPr bwMode="auto">
                      <a:xfrm>
                        <a:off x="4216150" y="1600200"/>
                        <a:ext cx="4075363" cy="4421088"/>
                      </a:xfrm>
                      <a:prstGeom prst="rect">
                        <a:avLst/>
                      </a:prstGeom>
                      <a:noFill/>
                      <a:ln>
                        <a:noFill/>
                      </a:ln>
                      <a:effectLst/>
                    </p:spPr>
                  </p:pic>
                </p:oleObj>
              </mc:Fallback>
            </mc:AlternateContent>
          </a:graphicData>
        </a:graphic>
      </p:graphicFrame>
      <p:sp>
        <p:nvSpPr>
          <p:cNvPr id="6" name="文本框 5">
            <a:extLst>
              <a:ext uri="{FF2B5EF4-FFF2-40B4-BE49-F238E27FC236}">
                <a16:creationId xmlns:a16="http://schemas.microsoft.com/office/drawing/2014/main" id="{62F93BBB-5BE2-408D-9CE0-9ED59652A3F4}"/>
              </a:ext>
            </a:extLst>
          </p:cNvPr>
          <p:cNvSpPr txBox="1"/>
          <p:nvPr/>
        </p:nvSpPr>
        <p:spPr>
          <a:xfrm>
            <a:off x="395536" y="4898082"/>
            <a:ext cx="4591050" cy="1015663"/>
          </a:xfrm>
          <a:prstGeom prst="rect">
            <a:avLst/>
          </a:prstGeom>
          <a:noFill/>
        </p:spPr>
        <p:txBody>
          <a:bodyPr wrap="square">
            <a:spAutoFit/>
          </a:bodyPr>
          <a:lstStyle/>
          <a:p>
            <a:pPr algn="l"/>
            <a:r>
              <a:rPr lang="zh-CN" altLang="en-US" sz="2000" b="1" dirty="0">
                <a:latin typeface="华文细黑" panose="02010600040101010101" pitchFamily="2" charset="-122"/>
                <a:ea typeface="华文细黑" panose="02010600040101010101" pitchFamily="2" charset="-122"/>
                <a:cs typeface="+mn-cs"/>
              </a:rPr>
              <a:t>数据库</a:t>
            </a:r>
            <a:r>
              <a:rPr lang="en-US" altLang="zh-CN" sz="2000" b="1" dirty="0">
                <a:latin typeface="华文细黑" panose="02010600040101010101" pitchFamily="2" charset="-122"/>
                <a:ea typeface="华文细黑" panose="02010600040101010101" pitchFamily="2" charset="-122"/>
                <a:cs typeface="+mn-cs"/>
              </a:rPr>
              <a:t>+</a:t>
            </a:r>
            <a:r>
              <a:rPr lang="zh-CN" altLang="en-US" sz="2000" b="1" dirty="0">
                <a:latin typeface="华文细黑" panose="02010600040101010101" pitchFamily="2" charset="-122"/>
                <a:ea typeface="华文细黑" panose="02010600040101010101" pitchFamily="2" charset="-122"/>
                <a:cs typeface="+mn-cs"/>
              </a:rPr>
              <a:t>数据库管理系统（及应用开发工具）</a:t>
            </a:r>
            <a:r>
              <a:rPr lang="en-US" altLang="zh-CN" sz="2000" b="1" dirty="0">
                <a:latin typeface="华文细黑" panose="02010600040101010101" pitchFamily="2" charset="-122"/>
                <a:ea typeface="华文细黑" panose="02010600040101010101" pitchFamily="2" charset="-122"/>
                <a:cs typeface="+mn-cs"/>
              </a:rPr>
              <a:t>+DBA</a:t>
            </a:r>
            <a:r>
              <a:rPr lang="zh-CN" altLang="en-US" sz="2000" b="1" dirty="0">
                <a:latin typeface="华文细黑" panose="02010600040101010101" pitchFamily="2" charset="-122"/>
                <a:ea typeface="华文细黑" panose="02010600040101010101" pitchFamily="2" charset="-122"/>
                <a:cs typeface="+mn-cs"/>
              </a:rPr>
              <a:t>组成的存储、管理、处理和维护数据的系统</a:t>
            </a:r>
            <a:endParaRPr lang="zh-CN" altLang="en-US" dirty="0"/>
          </a:p>
        </p:txBody>
      </p:sp>
      <p:pic>
        <p:nvPicPr>
          <p:cNvPr id="3" name="图片 2">
            <a:extLst>
              <a:ext uri="{FF2B5EF4-FFF2-40B4-BE49-F238E27FC236}">
                <a16:creationId xmlns:a16="http://schemas.microsoft.com/office/drawing/2014/main" id="{D275C64F-020B-2E8B-BE2D-B844F93D9764}"/>
              </a:ext>
            </a:extLst>
          </p:cNvPr>
          <p:cNvPicPr>
            <a:picLocks noChangeAspect="1"/>
          </p:cNvPicPr>
          <p:nvPr/>
        </p:nvPicPr>
        <p:blipFill>
          <a:blip r:embed="rId4"/>
          <a:stretch>
            <a:fillRect/>
          </a:stretch>
        </p:blipFill>
        <p:spPr>
          <a:xfrm>
            <a:off x="852487" y="2205484"/>
            <a:ext cx="7386129" cy="3136850"/>
          </a:xfrm>
          <a:prstGeom prst="rect">
            <a:avLst/>
          </a:prstGeom>
        </p:spPr>
      </p:pic>
    </p:spTree>
    <p:extLst>
      <p:ext uri="{BB962C8B-B14F-4D97-AF65-F5344CB8AC3E}">
        <p14:creationId xmlns:p14="http://schemas.microsoft.com/office/powerpoint/2010/main" val="2144837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p:cTn id="7" dur="500" fill="hold"/>
                                        <p:tgtEl>
                                          <p:spTgt spid="13316"/>
                                        </p:tgtEl>
                                        <p:attrNameLst>
                                          <p:attrName>ppt_w</p:attrName>
                                        </p:attrNameLst>
                                      </p:cBhvr>
                                      <p:tavLst>
                                        <p:tav tm="0">
                                          <p:val>
                                            <p:strVal val="#ppt_w*0.05"/>
                                          </p:val>
                                        </p:tav>
                                        <p:tav tm="100000">
                                          <p:val>
                                            <p:strVal val="#ppt_w"/>
                                          </p:val>
                                        </p:tav>
                                      </p:tavLst>
                                    </p:anim>
                                    <p:anim calcmode="lin" valueType="num">
                                      <p:cBhvr>
                                        <p:cTn id="8" dur="500" fill="hold"/>
                                        <p:tgtEl>
                                          <p:spTgt spid="13316"/>
                                        </p:tgtEl>
                                        <p:attrNameLst>
                                          <p:attrName>ppt_h</p:attrName>
                                        </p:attrNameLst>
                                      </p:cBhvr>
                                      <p:tavLst>
                                        <p:tav tm="0">
                                          <p:val>
                                            <p:strVal val="#ppt_h"/>
                                          </p:val>
                                        </p:tav>
                                        <p:tav tm="100000">
                                          <p:val>
                                            <p:strVal val="#ppt_h"/>
                                          </p:val>
                                        </p:tav>
                                      </p:tavLst>
                                    </p:anim>
                                    <p:anim calcmode="lin" valueType="num">
                                      <p:cBhvr>
                                        <p:cTn id="9" dur="500" fill="hold"/>
                                        <p:tgtEl>
                                          <p:spTgt spid="13316"/>
                                        </p:tgtEl>
                                        <p:attrNameLst>
                                          <p:attrName>ppt_x</p:attrName>
                                        </p:attrNameLst>
                                      </p:cBhvr>
                                      <p:tavLst>
                                        <p:tav tm="0">
                                          <p:val>
                                            <p:strVal val="#ppt_x-.2"/>
                                          </p:val>
                                        </p:tav>
                                        <p:tav tm="100000">
                                          <p:val>
                                            <p:strVal val="#ppt_x"/>
                                          </p:val>
                                        </p:tav>
                                      </p:tavLst>
                                    </p:anim>
                                    <p:anim calcmode="lin" valueType="num">
                                      <p:cBhvr>
                                        <p:cTn id="10" dur="500" fill="hold"/>
                                        <p:tgtEl>
                                          <p:spTgt spid="13316"/>
                                        </p:tgtEl>
                                        <p:attrNameLst>
                                          <p:attrName>ppt_y</p:attrName>
                                        </p:attrNameLst>
                                      </p:cBhvr>
                                      <p:tavLst>
                                        <p:tav tm="0">
                                          <p:val>
                                            <p:strVal val="#ppt_y"/>
                                          </p:val>
                                        </p:tav>
                                        <p:tav tm="100000">
                                          <p:val>
                                            <p:strVal val="#ppt_y"/>
                                          </p:val>
                                        </p:tav>
                                      </p:tavLst>
                                    </p:anim>
                                    <p:animEffect transition="in" filter="fade">
                                      <p:cBhvr>
                                        <p:cTn id="11" dur="500"/>
                                        <p:tgtEl>
                                          <p:spTgt spid="1331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zh-CN" dirty="0">
                <a:latin typeface="黑体" panose="02010609060101010101" pitchFamily="49" charset="-122"/>
                <a:ea typeface="黑体" panose="02010609060101010101" pitchFamily="49" charset="-122"/>
              </a:rPr>
              <a:t>数据库系统结构</a:t>
            </a:r>
            <a:endParaRPr lang="zh-CN" altLang="en-US" dirty="0">
              <a:latin typeface="黑体" panose="02010609060101010101" pitchFamily="49" charset="-122"/>
              <a:ea typeface="黑体" panose="02010609060101010101" pitchFamily="49" charset="-122"/>
            </a:endParaRPr>
          </a:p>
        </p:txBody>
      </p:sp>
      <p:sp>
        <p:nvSpPr>
          <p:cNvPr id="69635" name="Rectangle 3"/>
          <p:cNvSpPr>
            <a:spLocks noGrp="1" noChangeArrowheads="1"/>
          </p:cNvSpPr>
          <p:nvPr>
            <p:ph type="body" idx="1"/>
          </p:nvPr>
        </p:nvSpPr>
        <p:spPr>
          <a:xfrm>
            <a:off x="185738" y="1268760"/>
            <a:ext cx="8707437" cy="5055840"/>
          </a:xfrm>
        </p:spPr>
        <p:txBody>
          <a:bodyPr/>
          <a:lstStyle/>
          <a:p>
            <a:pPr eaLnBrk="1" hangingPunct="1"/>
            <a:r>
              <a:rPr lang="zh-CN" altLang="en-US" dirty="0">
                <a:latin typeface="华文细黑" panose="02010600040101010101" pitchFamily="2" charset="-122"/>
                <a:ea typeface="华文细黑" panose="02010600040101010101" pitchFamily="2" charset="-122"/>
              </a:rPr>
              <a:t>从</a:t>
            </a:r>
            <a:r>
              <a:rPr lang="zh-CN" altLang="en-US" dirty="0">
                <a:solidFill>
                  <a:srgbClr val="003399"/>
                </a:solidFill>
                <a:latin typeface="华文细黑" panose="02010600040101010101" pitchFamily="2" charset="-122"/>
                <a:ea typeface="华文细黑" panose="02010600040101010101" pitchFamily="2" charset="-122"/>
              </a:rPr>
              <a:t>数据库管理系统角度</a:t>
            </a:r>
            <a:r>
              <a:rPr lang="zh-CN" altLang="en-US" dirty="0">
                <a:latin typeface="华文细黑" panose="02010600040101010101" pitchFamily="2" charset="-122"/>
                <a:ea typeface="华文细黑" panose="02010600040101010101" pitchFamily="2" charset="-122"/>
              </a:rPr>
              <a:t>看，数据库系统通常采用三级模式结构，是数据库系统内部的体系结构 。</a:t>
            </a:r>
          </a:p>
          <a:p>
            <a:pPr eaLnBrk="1" hangingPunct="1">
              <a:buFont typeface="Wingdings" pitchFamily="2" charset="2"/>
              <a:buNone/>
            </a:pPr>
            <a:r>
              <a:rPr lang="zh-CN" altLang="en-US" dirty="0">
                <a:latin typeface="华文细黑" panose="02010600040101010101" pitchFamily="2" charset="-122"/>
                <a:ea typeface="华文细黑" panose="02010600040101010101" pitchFamily="2" charset="-122"/>
              </a:rPr>
              <a:t> </a:t>
            </a:r>
          </a:p>
          <a:p>
            <a:pPr eaLnBrk="1" hangingPunct="1"/>
            <a:r>
              <a:rPr lang="zh-CN" altLang="en-US" dirty="0">
                <a:latin typeface="华文细黑" panose="02010600040101010101" pitchFamily="2" charset="-122"/>
                <a:ea typeface="华文细黑" panose="02010600040101010101" pitchFamily="2" charset="-122"/>
              </a:rPr>
              <a:t>从</a:t>
            </a:r>
            <a:r>
              <a:rPr lang="zh-CN" altLang="en-US" dirty="0">
                <a:solidFill>
                  <a:srgbClr val="003399"/>
                </a:solidFill>
                <a:latin typeface="华文细黑" panose="02010600040101010101" pitchFamily="2" charset="-122"/>
                <a:ea typeface="华文细黑" panose="02010600040101010101" pitchFamily="2" charset="-122"/>
              </a:rPr>
              <a:t>数据库最终用户角度</a:t>
            </a:r>
            <a:r>
              <a:rPr lang="zh-CN" altLang="en-US" dirty="0">
                <a:latin typeface="华文细黑" panose="02010600040101010101" pitchFamily="2" charset="-122"/>
                <a:ea typeface="华文细黑" panose="02010600040101010101" pitchFamily="2" charset="-122"/>
              </a:rPr>
              <a:t>看（数据库系统的架构），通常分为</a:t>
            </a:r>
            <a:r>
              <a:rPr lang="en-US" altLang="zh-CN" dirty="0">
                <a:latin typeface="华文细黑" panose="02010600040101010101" pitchFamily="2" charset="-122"/>
                <a:ea typeface="华文细黑" panose="02010600040101010101" pitchFamily="2" charset="-122"/>
              </a:rPr>
              <a:t>:</a:t>
            </a:r>
          </a:p>
          <a:p>
            <a:pPr lvl="1" eaLnBrk="1" hangingPunct="1"/>
            <a:r>
              <a:rPr lang="zh-CN" altLang="en-US" sz="2400" dirty="0">
                <a:latin typeface="华文细黑" panose="02010600040101010101" pitchFamily="2" charset="-122"/>
                <a:ea typeface="华文细黑" panose="02010600040101010101" pitchFamily="2" charset="-122"/>
              </a:rPr>
              <a:t>单用户结构</a:t>
            </a:r>
          </a:p>
          <a:p>
            <a:pPr lvl="1" eaLnBrk="1" hangingPunct="1"/>
            <a:r>
              <a:rPr lang="zh-CN" altLang="en-US" sz="2400" dirty="0">
                <a:latin typeface="华文细黑" panose="02010600040101010101" pitchFamily="2" charset="-122"/>
                <a:ea typeface="华文细黑" panose="02010600040101010101" pitchFamily="2" charset="-122"/>
              </a:rPr>
              <a:t>主从式结构</a:t>
            </a:r>
          </a:p>
          <a:p>
            <a:pPr lvl="1" eaLnBrk="1" hangingPunct="1"/>
            <a:r>
              <a:rPr lang="zh-CN" altLang="en-US" sz="2400" dirty="0">
                <a:latin typeface="华文细黑" panose="02010600040101010101" pitchFamily="2" charset="-122"/>
                <a:ea typeface="华文细黑" panose="02010600040101010101" pitchFamily="2" charset="-122"/>
              </a:rPr>
              <a:t>分布式结构</a:t>
            </a:r>
          </a:p>
          <a:p>
            <a:pPr lvl="1" eaLnBrk="1" hangingPunct="1"/>
            <a:r>
              <a:rPr lang="zh-CN" altLang="en-US" sz="2400" dirty="0">
                <a:latin typeface="华文细黑" panose="02010600040101010101" pitchFamily="2" charset="-122"/>
                <a:ea typeface="华文细黑" panose="02010600040101010101" pitchFamily="2" charset="-122"/>
              </a:rPr>
              <a:t>客户／服务器</a:t>
            </a:r>
          </a:p>
          <a:p>
            <a:pPr lvl="1" eaLnBrk="1" hangingPunct="1"/>
            <a:r>
              <a:rPr lang="zh-CN" altLang="en-US" sz="2400" dirty="0">
                <a:latin typeface="华文细黑" panose="02010600040101010101" pitchFamily="2" charset="-122"/>
                <a:ea typeface="华文细黑" panose="02010600040101010101" pitchFamily="2" charset="-122"/>
              </a:rPr>
              <a:t>浏览器／应用服务器／数据库服务器多层结构等</a:t>
            </a:r>
          </a:p>
        </p:txBody>
      </p:sp>
    </p:spTree>
    <p:extLst>
      <p:ext uri="{BB962C8B-B14F-4D97-AF65-F5344CB8AC3E}">
        <p14:creationId xmlns:p14="http://schemas.microsoft.com/office/powerpoint/2010/main" val="3766876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solidFill>
                  <a:srgbClr val="C00000"/>
                </a:solidFill>
                <a:latin typeface="黑体" panose="02010609060101010101" pitchFamily="49" charset="-122"/>
                <a:ea typeface="黑体" panose="02010609060101010101" pitchFamily="49" charset="-122"/>
              </a:rPr>
              <a:t>一个典型的数据库系统架构</a:t>
            </a:r>
          </a:p>
        </p:txBody>
      </p:sp>
      <p:graphicFrame>
        <p:nvGraphicFramePr>
          <p:cNvPr id="17411" name="Object 3"/>
          <p:cNvGraphicFramePr>
            <a:graphicFrameLocks noGrp="1" noChangeAspect="1"/>
          </p:cNvGraphicFramePr>
          <p:nvPr>
            <p:ph idx="1"/>
          </p:nvPr>
        </p:nvGraphicFramePr>
        <p:xfrm>
          <a:off x="457200" y="1806575"/>
          <a:ext cx="7769225" cy="3911600"/>
        </p:xfrm>
        <a:graphic>
          <a:graphicData uri="http://schemas.openxmlformats.org/presentationml/2006/ole">
            <mc:AlternateContent xmlns:mc="http://schemas.openxmlformats.org/markup-compatibility/2006">
              <mc:Choice xmlns:v="urn:schemas-microsoft-com:vml" Requires="v">
                <p:oleObj name="Visio" r:id="rId2" imgW="5421630" imgH="2657713" progId="Visio.Drawing.11">
                  <p:embed/>
                </p:oleObj>
              </mc:Choice>
              <mc:Fallback>
                <p:oleObj name="Visio" r:id="rId2" imgW="5421630" imgH="2657713"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06575"/>
                        <a:ext cx="7769225"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059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数据库系统案例</a:t>
            </a:r>
          </a:p>
        </p:txBody>
      </p:sp>
      <p:sp>
        <p:nvSpPr>
          <p:cNvPr id="18435" name="Rectangle 3"/>
          <p:cNvSpPr>
            <a:spLocks noGrp="1" noChangeArrowheads="1"/>
          </p:cNvSpPr>
          <p:nvPr>
            <p:ph type="body" idx="1"/>
          </p:nvPr>
        </p:nvSpPr>
        <p:spPr>
          <a:xfrm>
            <a:off x="323528" y="2191142"/>
            <a:ext cx="8280920" cy="4209658"/>
          </a:xfrm>
        </p:spPr>
        <p:txBody>
          <a:bodyPr/>
          <a:lstStyle/>
          <a:p>
            <a:pPr eaLnBrk="1" hangingPunct="1">
              <a:lnSpc>
                <a:spcPts val="3600"/>
              </a:lnSpc>
            </a:pPr>
            <a:r>
              <a:rPr lang="zh-CN" altLang="en-US" dirty="0">
                <a:ea typeface="宋体" charset="-122"/>
              </a:rPr>
              <a:t>桂林电子科技大学下设若干个     ，每个系招收若干名       。学生在校期间必须通过若干门          </a:t>
            </a:r>
          </a:p>
          <a:p>
            <a:pPr eaLnBrk="1" hangingPunct="1">
              <a:lnSpc>
                <a:spcPts val="3600"/>
              </a:lnSpc>
              <a:buFont typeface="Wingdings" pitchFamily="2" charset="2"/>
              <a:buNone/>
            </a:pPr>
            <a:r>
              <a:rPr lang="zh-CN" altLang="en-US" dirty="0">
                <a:ea typeface="宋体" charset="-122"/>
              </a:rPr>
              <a:t>   方可毕业。对每一门课程，只有一位        担任主讲，而且学院内的每一位教师只能主讲一门课程。</a:t>
            </a:r>
          </a:p>
        </p:txBody>
      </p:sp>
      <p:sp>
        <p:nvSpPr>
          <p:cNvPr id="264196" name="Text Box 4"/>
          <p:cNvSpPr txBox="1">
            <a:spLocks noChangeArrowheads="1"/>
          </p:cNvSpPr>
          <p:nvPr/>
        </p:nvSpPr>
        <p:spPr bwMode="auto">
          <a:xfrm>
            <a:off x="5359896" y="2165186"/>
            <a:ext cx="565150" cy="571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kumimoji="0" lang="zh-CN" altLang="en-US" dirty="0">
                <a:latin typeface="Arial" charset="0"/>
                <a:ea typeface="宋体" charset="-122"/>
              </a:rPr>
              <a:t>系</a:t>
            </a:r>
          </a:p>
        </p:txBody>
      </p:sp>
      <p:sp>
        <p:nvSpPr>
          <p:cNvPr id="264197" name="Text Box 5"/>
          <p:cNvSpPr txBox="1">
            <a:spLocks noChangeArrowheads="1"/>
          </p:cNvSpPr>
          <p:nvPr/>
        </p:nvSpPr>
        <p:spPr bwMode="auto">
          <a:xfrm>
            <a:off x="1460796" y="2629251"/>
            <a:ext cx="906018" cy="57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kumimoji="0" lang="zh-CN" altLang="en-US" dirty="0">
                <a:latin typeface="Arial" charset="0"/>
                <a:ea typeface="宋体" charset="-122"/>
              </a:rPr>
              <a:t>学生</a:t>
            </a:r>
          </a:p>
        </p:txBody>
      </p:sp>
      <p:sp>
        <p:nvSpPr>
          <p:cNvPr id="264198" name="Text Box 6"/>
          <p:cNvSpPr txBox="1">
            <a:spLocks noChangeArrowheads="1"/>
          </p:cNvSpPr>
          <p:nvPr/>
        </p:nvSpPr>
        <p:spPr bwMode="auto">
          <a:xfrm>
            <a:off x="7126188" y="2633565"/>
            <a:ext cx="1079500" cy="571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kumimoji="0" lang="zh-CN" altLang="en-US" dirty="0">
                <a:latin typeface="Arial" charset="0"/>
                <a:ea typeface="宋体" charset="-122"/>
              </a:rPr>
              <a:t>课程</a:t>
            </a:r>
          </a:p>
        </p:txBody>
      </p:sp>
      <p:sp>
        <p:nvSpPr>
          <p:cNvPr id="264199" name="Text Box 7"/>
          <p:cNvSpPr txBox="1">
            <a:spLocks noChangeArrowheads="1"/>
          </p:cNvSpPr>
          <p:nvPr/>
        </p:nvSpPr>
        <p:spPr bwMode="auto">
          <a:xfrm>
            <a:off x="6469756" y="3187625"/>
            <a:ext cx="1008063" cy="628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kumimoji="0" lang="zh-CN" altLang="en-US" dirty="0">
                <a:latin typeface="Arial" charset="0"/>
                <a:ea typeface="宋体" charset="-122"/>
              </a:rPr>
              <a:t>教师</a:t>
            </a:r>
          </a:p>
        </p:txBody>
      </p:sp>
      <p:sp>
        <p:nvSpPr>
          <p:cNvPr id="8" name="Rectangle 3"/>
          <p:cNvSpPr txBox="1">
            <a:spLocks noChangeArrowheads="1"/>
          </p:cNvSpPr>
          <p:nvPr/>
        </p:nvSpPr>
        <p:spPr bwMode="auto">
          <a:xfrm>
            <a:off x="475928" y="1415390"/>
            <a:ext cx="8280920" cy="744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600"/>
              </a:lnSpc>
            </a:pPr>
            <a:r>
              <a:rPr lang="zh-CN" altLang="en-US" kern="0" dirty="0">
                <a:ea typeface="宋体" charset="-122"/>
              </a:rPr>
              <a:t>我们需要建设一个应用：教务系统</a:t>
            </a:r>
          </a:p>
        </p:txBody>
      </p:sp>
      <p:sp>
        <p:nvSpPr>
          <p:cNvPr id="3" name="矩形 2"/>
          <p:cNvSpPr/>
          <p:nvPr/>
        </p:nvSpPr>
        <p:spPr bwMode="auto">
          <a:xfrm>
            <a:off x="323528" y="1988840"/>
            <a:ext cx="8729662" cy="3600400"/>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Tree>
    <p:extLst>
      <p:ext uri="{BB962C8B-B14F-4D97-AF65-F5344CB8AC3E}">
        <p14:creationId xmlns:p14="http://schemas.microsoft.com/office/powerpoint/2010/main" val="2325316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grpId="0" nodeType="clickEffect">
                                  <p:stCondLst>
                                    <p:cond delay="0"/>
                                  </p:stCondLst>
                                  <p:childTnLst>
                                    <p:animClr clrSpc="rgb" dir="cw">
                                      <p:cBhvr override="childStyle">
                                        <p:cTn id="11" dur="2000" fill="hold"/>
                                        <p:tgtEl>
                                          <p:spTgt spid="264196"/>
                                        </p:tgtEl>
                                        <p:attrNameLst>
                                          <p:attrName>style.color</p:attrName>
                                        </p:attrNameLst>
                                      </p:cBhvr>
                                      <p:to>
                                        <a:srgbClr val="F5430B"/>
                                      </p:to>
                                    </p:animClr>
                                  </p:childTnLst>
                                </p:cTn>
                              </p:par>
                              <p:par>
                                <p:cTn id="12" presetID="3" presetClass="emph" presetSubtype="2" fill="hold" grpId="0" nodeType="withEffect">
                                  <p:stCondLst>
                                    <p:cond delay="0"/>
                                  </p:stCondLst>
                                  <p:childTnLst>
                                    <p:animClr clrSpc="rgb" dir="cw">
                                      <p:cBhvr override="childStyle">
                                        <p:cTn id="13" dur="2000" fill="hold"/>
                                        <p:tgtEl>
                                          <p:spTgt spid="264197"/>
                                        </p:tgtEl>
                                        <p:attrNameLst>
                                          <p:attrName>style.color</p:attrName>
                                        </p:attrNameLst>
                                      </p:cBhvr>
                                      <p:to>
                                        <a:srgbClr val="F5430B"/>
                                      </p:to>
                                    </p:animClr>
                                  </p:childTnLst>
                                </p:cTn>
                              </p:par>
                              <p:par>
                                <p:cTn id="14" presetID="3" presetClass="emph" presetSubtype="2" fill="hold" grpId="0" nodeType="withEffect">
                                  <p:stCondLst>
                                    <p:cond delay="0"/>
                                  </p:stCondLst>
                                  <p:childTnLst>
                                    <p:animClr clrSpc="rgb" dir="cw">
                                      <p:cBhvr override="childStyle">
                                        <p:cTn id="15" dur="2000" fill="hold"/>
                                        <p:tgtEl>
                                          <p:spTgt spid="264198"/>
                                        </p:tgtEl>
                                        <p:attrNameLst>
                                          <p:attrName>style.color</p:attrName>
                                        </p:attrNameLst>
                                      </p:cBhvr>
                                      <p:to>
                                        <a:srgbClr val="F5430B"/>
                                      </p:to>
                                    </p:animClr>
                                  </p:childTnLst>
                                </p:cTn>
                              </p:par>
                              <p:par>
                                <p:cTn id="16" presetID="3" presetClass="emph" presetSubtype="2" fill="hold" grpId="0" nodeType="withEffect">
                                  <p:stCondLst>
                                    <p:cond delay="0"/>
                                  </p:stCondLst>
                                  <p:childTnLst>
                                    <p:animClr clrSpc="rgb" dir="cw">
                                      <p:cBhvr override="childStyle">
                                        <p:cTn id="17" dur="2000" fill="hold"/>
                                        <p:tgtEl>
                                          <p:spTgt spid="264199"/>
                                        </p:tgtEl>
                                        <p:attrNameLst>
                                          <p:attrName>style.color</p:attrName>
                                        </p:attrNameLst>
                                      </p:cBhvr>
                                      <p:to>
                                        <a:srgbClr val="F5430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6" grpId="0"/>
      <p:bldP spid="264197" grpId="0"/>
      <p:bldP spid="264198" grpId="0"/>
      <p:bldP spid="264199" grpId="0"/>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5738" y="152400"/>
            <a:ext cx="8729662" cy="468288"/>
          </a:xfrm>
        </p:spPr>
        <p:txBody>
          <a:bodyPr/>
          <a:lstStyle/>
          <a:p>
            <a:r>
              <a:rPr lang="zh-CN" altLang="en-US" dirty="0">
                <a:latin typeface="黑体" panose="02010609060101010101" pitchFamily="49" charset="-122"/>
                <a:ea typeface="黑体" panose="02010609060101010101" pitchFamily="49" charset="-122"/>
              </a:rPr>
              <a:t>数据库系统案例</a:t>
            </a:r>
            <a:endParaRPr lang="zh-CN" altLang="zh-CN" dirty="0">
              <a:latin typeface="黑体" panose="02010609060101010101" pitchFamily="49" charset="-122"/>
              <a:ea typeface="黑体" panose="02010609060101010101" pitchFamily="49" charset="-122"/>
            </a:endParaRPr>
          </a:p>
        </p:txBody>
      </p:sp>
      <p:sp>
        <p:nvSpPr>
          <p:cNvPr id="15363" name="Rectangle 3"/>
          <p:cNvSpPr>
            <a:spLocks noGrp="1" noChangeArrowheads="1"/>
          </p:cNvSpPr>
          <p:nvPr>
            <p:ph type="body" idx="1"/>
          </p:nvPr>
        </p:nvSpPr>
        <p:spPr>
          <a:xfrm>
            <a:off x="457200" y="1600200"/>
            <a:ext cx="8313738" cy="3962400"/>
          </a:xfrm>
        </p:spPr>
        <p:txBody>
          <a:bodyPr/>
          <a:lstStyle/>
          <a:p>
            <a:pPr eaLnBrk="1" hangingPunct="1">
              <a:lnSpc>
                <a:spcPct val="160000"/>
              </a:lnSpc>
            </a:pPr>
            <a:r>
              <a:rPr lang="zh-CN" altLang="en-US" dirty="0">
                <a:latin typeface="华文细黑" panose="02010600040101010101" pitchFamily="2" charset="-122"/>
                <a:ea typeface="华文细黑" panose="02010600040101010101" pitchFamily="2" charset="-122"/>
              </a:rPr>
              <a:t>问题分析</a:t>
            </a:r>
          </a:p>
          <a:p>
            <a:pPr lvl="1" eaLnBrk="1" hangingPunct="1">
              <a:lnSpc>
                <a:spcPct val="160000"/>
              </a:lnSpc>
            </a:pPr>
            <a:r>
              <a:rPr lang="zh-CN" altLang="en-US" dirty="0">
                <a:latin typeface="华文细黑" panose="02010600040101010101" pitchFamily="2" charset="-122"/>
                <a:ea typeface="华文细黑" panose="02010600040101010101" pitchFamily="2" charset="-122"/>
              </a:rPr>
              <a:t>教务系统的构成？</a:t>
            </a:r>
            <a:endParaRPr lang="en-US" altLang="zh-CN" dirty="0">
              <a:latin typeface="华文细黑" panose="02010600040101010101" pitchFamily="2" charset="-122"/>
              <a:ea typeface="华文细黑" panose="02010600040101010101" pitchFamily="2" charset="-122"/>
            </a:endParaRPr>
          </a:p>
          <a:p>
            <a:pPr lvl="1" eaLnBrk="1" hangingPunct="1">
              <a:lnSpc>
                <a:spcPct val="160000"/>
              </a:lnSpc>
            </a:pPr>
            <a:r>
              <a:rPr lang="zh-CN" altLang="en-US" dirty="0">
                <a:latin typeface="华文细黑" panose="02010600040101010101" pitchFamily="2" charset="-122"/>
                <a:ea typeface="华文细黑" panose="02010600040101010101" pitchFamily="2" charset="-122"/>
              </a:rPr>
              <a:t>凭我们的直觉去设计一个结构来存储上述系统需求的数据。</a:t>
            </a:r>
          </a:p>
        </p:txBody>
      </p:sp>
    </p:spTree>
    <p:extLst>
      <p:ext uri="{BB962C8B-B14F-4D97-AF65-F5344CB8AC3E}">
        <p14:creationId xmlns:p14="http://schemas.microsoft.com/office/powerpoint/2010/main" val="942317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模型</a:t>
            </a:r>
          </a:p>
        </p:txBody>
      </p:sp>
      <p:graphicFrame>
        <p:nvGraphicFramePr>
          <p:cNvPr id="19459" name="Object 3"/>
          <p:cNvGraphicFramePr>
            <a:graphicFrameLocks noGrp="1" noChangeAspect="1"/>
          </p:cNvGraphicFramePr>
          <p:nvPr>
            <p:ph idx="1"/>
            <p:extLst>
              <p:ext uri="{D42A27DB-BD31-4B8C-83A1-F6EECF244321}">
                <p14:modId xmlns:p14="http://schemas.microsoft.com/office/powerpoint/2010/main" val="3377359374"/>
              </p:ext>
            </p:extLst>
          </p:nvPr>
        </p:nvGraphicFramePr>
        <p:xfrm>
          <a:off x="1115616" y="1839912"/>
          <a:ext cx="6769100" cy="3570287"/>
        </p:xfrm>
        <a:graphic>
          <a:graphicData uri="http://schemas.openxmlformats.org/presentationml/2006/ole">
            <mc:AlternateContent xmlns:mc="http://schemas.openxmlformats.org/markup-compatibility/2006">
              <mc:Choice xmlns:v="urn:schemas-microsoft-com:vml" Requires="v">
                <p:oleObj name="Visio" r:id="rId2" imgW="3637836" imgH="1875472" progId="Visio.Drawing.11">
                  <p:embed/>
                </p:oleObj>
              </mc:Choice>
              <mc:Fallback>
                <p:oleObj name="Visio" r:id="rId2" imgW="3637836" imgH="1875472"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839912"/>
                        <a:ext cx="6769100" cy="3570287"/>
                      </a:xfrm>
                      <a:prstGeom prst="rect">
                        <a:avLst/>
                      </a:prstGeom>
                      <a:solidFill>
                        <a:schemeClr val="bg1">
                          <a:lumMod val="90000"/>
                        </a:schemeClr>
                      </a:solidFill>
                      <a:ln>
                        <a:noFill/>
                      </a:ln>
                      <a:effectLst/>
                    </p:spPr>
                  </p:pic>
                </p:oleObj>
              </mc:Fallback>
            </mc:AlternateContent>
          </a:graphicData>
        </a:graphic>
      </p:graphicFrame>
      <p:sp>
        <p:nvSpPr>
          <p:cNvPr id="265220" name="Oval 4"/>
          <p:cNvSpPr>
            <a:spLocks noChangeArrowheads="1"/>
          </p:cNvSpPr>
          <p:nvPr/>
        </p:nvSpPr>
        <p:spPr bwMode="auto">
          <a:xfrm>
            <a:off x="3339704" y="3309937"/>
            <a:ext cx="1728787" cy="692150"/>
          </a:xfrm>
          <a:prstGeom prst="ellipse">
            <a:avLst/>
          </a:prstGeom>
          <a:solidFill>
            <a:schemeClr val="bg2">
              <a:lumMod val="20000"/>
              <a:lumOff val="80000"/>
            </a:schemeClr>
          </a:solidFill>
          <a:ln w="9525">
            <a:solidFill>
              <a:schemeClr val="tx1"/>
            </a:solidFill>
            <a:round/>
            <a:headEnd/>
            <a:tailEnd/>
          </a:ln>
          <a:effectLst/>
        </p:spPr>
        <p:txBody>
          <a:bodyPr wrap="none" anchor="ct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zh-CN" altLang="en-US" sz="2400" dirty="0">
                <a:latin typeface="Arial" charset="0"/>
                <a:ea typeface="宋体" charset="-122"/>
              </a:rPr>
              <a:t>成 绩</a:t>
            </a:r>
          </a:p>
        </p:txBody>
      </p:sp>
      <p:sp>
        <p:nvSpPr>
          <p:cNvPr id="265221" name="Line 5"/>
          <p:cNvSpPr>
            <a:spLocks noChangeShapeType="1"/>
          </p:cNvSpPr>
          <p:nvPr/>
        </p:nvSpPr>
        <p:spPr bwMode="auto">
          <a:xfrm>
            <a:off x="5046182" y="3656651"/>
            <a:ext cx="791052" cy="0"/>
          </a:xfrm>
          <a:prstGeom prst="line">
            <a:avLst/>
          </a:prstGeom>
          <a:noFill/>
          <a:ln w="38100">
            <a:solidFill>
              <a:schemeClr val="tx2">
                <a:lumMod val="60000"/>
                <a:lumOff val="4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093221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265220"/>
                                        </p:tgtEl>
                                        <p:attrNameLst>
                                          <p:attrName>style.visibility</p:attrName>
                                        </p:attrNameLst>
                                      </p:cBhvr>
                                      <p:to>
                                        <p:strVal val="visible"/>
                                      </p:to>
                                    </p:set>
                                    <p:anim calcmode="lin" valueType="num">
                                      <p:cBhvr>
                                        <p:cTn id="7" dur="500" fill="hold"/>
                                        <p:tgtEl>
                                          <p:spTgt spid="265220"/>
                                        </p:tgtEl>
                                        <p:attrNameLst>
                                          <p:attrName>ppt_w</p:attrName>
                                        </p:attrNameLst>
                                      </p:cBhvr>
                                      <p:tavLst>
                                        <p:tav tm="0">
                                          <p:val>
                                            <p:strVal val="#ppt_w*0.05"/>
                                          </p:val>
                                        </p:tav>
                                        <p:tav tm="100000">
                                          <p:val>
                                            <p:strVal val="#ppt_w"/>
                                          </p:val>
                                        </p:tav>
                                      </p:tavLst>
                                    </p:anim>
                                    <p:anim calcmode="lin" valueType="num">
                                      <p:cBhvr>
                                        <p:cTn id="8" dur="500" fill="hold"/>
                                        <p:tgtEl>
                                          <p:spTgt spid="265220"/>
                                        </p:tgtEl>
                                        <p:attrNameLst>
                                          <p:attrName>ppt_h</p:attrName>
                                        </p:attrNameLst>
                                      </p:cBhvr>
                                      <p:tavLst>
                                        <p:tav tm="0">
                                          <p:val>
                                            <p:strVal val="#ppt_h"/>
                                          </p:val>
                                        </p:tav>
                                        <p:tav tm="100000">
                                          <p:val>
                                            <p:strVal val="#ppt_h"/>
                                          </p:val>
                                        </p:tav>
                                      </p:tavLst>
                                    </p:anim>
                                    <p:anim calcmode="lin" valueType="num">
                                      <p:cBhvr>
                                        <p:cTn id="9" dur="500" fill="hold"/>
                                        <p:tgtEl>
                                          <p:spTgt spid="265220"/>
                                        </p:tgtEl>
                                        <p:attrNameLst>
                                          <p:attrName>ppt_x</p:attrName>
                                        </p:attrNameLst>
                                      </p:cBhvr>
                                      <p:tavLst>
                                        <p:tav tm="0">
                                          <p:val>
                                            <p:strVal val="#ppt_x-.2"/>
                                          </p:val>
                                        </p:tav>
                                        <p:tav tm="100000">
                                          <p:val>
                                            <p:strVal val="#ppt_x"/>
                                          </p:val>
                                        </p:tav>
                                      </p:tavLst>
                                    </p:anim>
                                    <p:anim calcmode="lin" valueType="num">
                                      <p:cBhvr>
                                        <p:cTn id="10" dur="500" fill="hold"/>
                                        <p:tgtEl>
                                          <p:spTgt spid="265220"/>
                                        </p:tgtEl>
                                        <p:attrNameLst>
                                          <p:attrName>ppt_y</p:attrName>
                                        </p:attrNameLst>
                                      </p:cBhvr>
                                      <p:tavLst>
                                        <p:tav tm="0">
                                          <p:val>
                                            <p:strVal val="#ppt_y"/>
                                          </p:val>
                                        </p:tav>
                                        <p:tav tm="100000">
                                          <p:val>
                                            <p:strVal val="#ppt_y"/>
                                          </p:val>
                                        </p:tav>
                                      </p:tavLst>
                                    </p:anim>
                                    <p:animEffect transition="in" filter="fade">
                                      <p:cBhvr>
                                        <p:cTn id="11" dur="500"/>
                                        <p:tgtEl>
                                          <p:spTgt spid="26522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265221"/>
                                        </p:tgtEl>
                                        <p:attrNameLst>
                                          <p:attrName>style.visibility</p:attrName>
                                        </p:attrNameLst>
                                      </p:cBhvr>
                                      <p:to>
                                        <p:strVal val="visible"/>
                                      </p:to>
                                    </p:set>
                                    <p:anim calcmode="lin" valueType="num">
                                      <p:cBhvr>
                                        <p:cTn id="14" dur="500" fill="hold"/>
                                        <p:tgtEl>
                                          <p:spTgt spid="265221"/>
                                        </p:tgtEl>
                                        <p:attrNameLst>
                                          <p:attrName>ppt_w</p:attrName>
                                        </p:attrNameLst>
                                      </p:cBhvr>
                                      <p:tavLst>
                                        <p:tav tm="0">
                                          <p:val>
                                            <p:strVal val="#ppt_w*0.05"/>
                                          </p:val>
                                        </p:tav>
                                        <p:tav tm="100000">
                                          <p:val>
                                            <p:strVal val="#ppt_w"/>
                                          </p:val>
                                        </p:tav>
                                      </p:tavLst>
                                    </p:anim>
                                    <p:anim calcmode="lin" valueType="num">
                                      <p:cBhvr>
                                        <p:cTn id="15" dur="500" fill="hold"/>
                                        <p:tgtEl>
                                          <p:spTgt spid="265221"/>
                                        </p:tgtEl>
                                        <p:attrNameLst>
                                          <p:attrName>ppt_h</p:attrName>
                                        </p:attrNameLst>
                                      </p:cBhvr>
                                      <p:tavLst>
                                        <p:tav tm="0">
                                          <p:val>
                                            <p:strVal val="#ppt_h"/>
                                          </p:val>
                                        </p:tav>
                                        <p:tav tm="100000">
                                          <p:val>
                                            <p:strVal val="#ppt_h"/>
                                          </p:val>
                                        </p:tav>
                                      </p:tavLst>
                                    </p:anim>
                                    <p:anim calcmode="lin" valueType="num">
                                      <p:cBhvr>
                                        <p:cTn id="16" dur="500" fill="hold"/>
                                        <p:tgtEl>
                                          <p:spTgt spid="265221"/>
                                        </p:tgtEl>
                                        <p:attrNameLst>
                                          <p:attrName>ppt_x</p:attrName>
                                        </p:attrNameLst>
                                      </p:cBhvr>
                                      <p:tavLst>
                                        <p:tav tm="0">
                                          <p:val>
                                            <p:strVal val="#ppt_x-.2"/>
                                          </p:val>
                                        </p:tav>
                                        <p:tav tm="100000">
                                          <p:val>
                                            <p:strVal val="#ppt_x"/>
                                          </p:val>
                                        </p:tav>
                                      </p:tavLst>
                                    </p:anim>
                                    <p:anim calcmode="lin" valueType="num">
                                      <p:cBhvr>
                                        <p:cTn id="17" dur="500" fill="hold"/>
                                        <p:tgtEl>
                                          <p:spTgt spid="265221"/>
                                        </p:tgtEl>
                                        <p:attrNameLst>
                                          <p:attrName>ppt_y</p:attrName>
                                        </p:attrNameLst>
                                      </p:cBhvr>
                                      <p:tavLst>
                                        <p:tav tm="0">
                                          <p:val>
                                            <p:strVal val="#ppt_y"/>
                                          </p:val>
                                        </p:tav>
                                        <p:tav tm="100000">
                                          <p:val>
                                            <p:strVal val="#ppt_y"/>
                                          </p:val>
                                        </p:tav>
                                      </p:tavLst>
                                    </p:anim>
                                    <p:animEffect transition="in" filter="fade">
                                      <p:cBhvr>
                                        <p:cTn id="18" dur="500"/>
                                        <p:tgtEl>
                                          <p:spTgt spid="265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0" grpId="0" animBg="1"/>
      <p:bldP spid="2652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存放所有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系</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基本信息的二维表</a:t>
            </a:r>
          </a:p>
        </p:txBody>
      </p:sp>
      <p:graphicFrame>
        <p:nvGraphicFramePr>
          <p:cNvPr id="266243" name="Group 3"/>
          <p:cNvGraphicFramePr>
            <a:graphicFrameLocks noGrp="1"/>
          </p:cNvGraphicFramePr>
          <p:nvPr>
            <p:ph type="tbl" idx="1"/>
            <p:extLst>
              <p:ext uri="{D42A27DB-BD31-4B8C-83A1-F6EECF244321}">
                <p14:modId xmlns:p14="http://schemas.microsoft.com/office/powerpoint/2010/main" val="309544013"/>
              </p:ext>
            </p:extLst>
          </p:nvPr>
        </p:nvGraphicFramePr>
        <p:xfrm>
          <a:off x="838200" y="1752600"/>
          <a:ext cx="7693025" cy="3352800"/>
        </p:xfrm>
        <a:graphic>
          <a:graphicData uri="http://schemas.openxmlformats.org/drawingml/2006/table">
            <a:tbl>
              <a:tblPr/>
              <a:tblGrid>
                <a:gridCol w="1233488">
                  <a:extLst>
                    <a:ext uri="{9D8B030D-6E8A-4147-A177-3AD203B41FA5}">
                      <a16:colId xmlns:a16="http://schemas.microsoft.com/office/drawing/2014/main" val="20000"/>
                    </a:ext>
                  </a:extLst>
                </a:gridCol>
                <a:gridCol w="2855912">
                  <a:extLst>
                    <a:ext uri="{9D8B030D-6E8A-4147-A177-3AD203B41FA5}">
                      <a16:colId xmlns:a16="http://schemas.microsoft.com/office/drawing/2014/main" val="20001"/>
                    </a:ext>
                  </a:extLst>
                </a:gridCol>
                <a:gridCol w="1973263">
                  <a:extLst>
                    <a:ext uri="{9D8B030D-6E8A-4147-A177-3AD203B41FA5}">
                      <a16:colId xmlns:a16="http://schemas.microsoft.com/office/drawing/2014/main" val="20002"/>
                    </a:ext>
                  </a:extLst>
                </a:gridCol>
                <a:gridCol w="1630362">
                  <a:extLst>
                    <a:ext uri="{9D8B030D-6E8A-4147-A177-3AD203B41FA5}">
                      <a16:colId xmlns:a16="http://schemas.microsoft.com/office/drawing/2014/main" val="20003"/>
                    </a:ext>
                  </a:extLst>
                </a:gridCol>
              </a:tblGrid>
              <a:tr h="55880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系编号</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系名</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办公电话</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办公地点</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机电与交通工程</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5601310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6</a:t>
                      </a:r>
                      <a:r>
                        <a:rPr kumimoji="1" lang="zh-CN" altLang="en-US" sz="2400" b="0" i="0" u="none" strike="noStrike" cap="none" normalizeH="0" baseline="0">
                          <a:ln>
                            <a:noFill/>
                          </a:ln>
                          <a:solidFill>
                            <a:schemeClr val="tx1"/>
                          </a:solidFill>
                          <a:effectLst/>
                          <a:latin typeface="黑体" pitchFamily="2" charset="-122"/>
                          <a:ea typeface="宋体" pitchFamily="2" charset="-122"/>
                        </a:rPr>
                        <a:t>教</a:t>
                      </a:r>
                      <a:r>
                        <a:rPr kumimoji="1" lang="en-US" altLang="zh-CN" sz="2400" b="0" i="0" u="none" strike="noStrike" cap="none" normalizeH="0" baseline="0">
                          <a:ln>
                            <a:noFill/>
                          </a:ln>
                          <a:solidFill>
                            <a:schemeClr val="tx1"/>
                          </a:solidFill>
                          <a:effectLst/>
                          <a:latin typeface="黑体" pitchFamily="2" charset="-122"/>
                          <a:ea typeface="宋体" pitchFamily="2" charset="-122"/>
                        </a:rPr>
                        <a:t>3</a:t>
                      </a:r>
                      <a:r>
                        <a:rPr kumimoji="1" lang="zh-CN" altLang="en-US" sz="2400" b="0" i="0" u="none" strike="noStrike" cap="none" normalizeH="0" baseline="0">
                          <a:ln>
                            <a:noFill/>
                          </a:ln>
                          <a:solidFill>
                            <a:schemeClr val="tx1"/>
                          </a:solidFill>
                          <a:effectLst/>
                          <a:latin typeface="黑体" pitchFamily="2" charset="-122"/>
                          <a:ea typeface="宋体" pitchFamily="2" charset="-122"/>
                        </a:rPr>
                        <a:t>楼</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880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通信与信息工程</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5601320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2</a:t>
                      </a:r>
                      <a:r>
                        <a:rPr kumimoji="1" lang="zh-CN" altLang="en-US" sz="2400" b="0" i="0" u="none" strike="noStrike" cap="none" normalizeH="0" baseline="0">
                          <a:ln>
                            <a:noFill/>
                          </a:ln>
                          <a:solidFill>
                            <a:schemeClr val="tx1"/>
                          </a:solidFill>
                          <a:effectLst/>
                          <a:latin typeface="黑体" pitchFamily="2" charset="-122"/>
                          <a:ea typeface="宋体" pitchFamily="2" charset="-122"/>
                        </a:rPr>
                        <a:t>教</a:t>
                      </a:r>
                      <a:r>
                        <a:rPr kumimoji="1" lang="en-US" altLang="zh-CN" sz="2400" b="0" i="0" u="none" strike="noStrike" cap="none" normalizeH="0" baseline="0">
                          <a:ln>
                            <a:noFill/>
                          </a:ln>
                          <a:solidFill>
                            <a:schemeClr val="tx1"/>
                          </a:solidFill>
                          <a:effectLst/>
                          <a:latin typeface="黑体" pitchFamily="2" charset="-122"/>
                          <a:ea typeface="宋体" pitchFamily="2" charset="-122"/>
                        </a:rPr>
                        <a:t>4</a:t>
                      </a:r>
                      <a:r>
                        <a:rPr kumimoji="1" lang="zh-CN" altLang="en-US" sz="2400" b="0" i="0" u="none" strike="noStrike" cap="none" normalizeH="0" baseline="0">
                          <a:ln>
                            <a:noFill/>
                          </a:ln>
                          <a:solidFill>
                            <a:schemeClr val="tx1"/>
                          </a:solidFill>
                          <a:effectLst/>
                          <a:latin typeface="黑体" pitchFamily="2" charset="-122"/>
                          <a:ea typeface="宋体" pitchFamily="2" charset="-122"/>
                        </a:rPr>
                        <a:t>楼</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880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3</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计算机</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5601330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3</a:t>
                      </a:r>
                      <a:r>
                        <a:rPr kumimoji="1" lang="zh-CN" altLang="en-US" sz="2400" b="0" i="0" u="none" strike="noStrike" cap="none" normalizeH="0" baseline="0">
                          <a:ln>
                            <a:noFill/>
                          </a:ln>
                          <a:solidFill>
                            <a:schemeClr val="tx1"/>
                          </a:solidFill>
                          <a:effectLst/>
                          <a:latin typeface="黑体" pitchFamily="2" charset="-122"/>
                          <a:ea typeface="宋体" pitchFamily="2" charset="-122"/>
                        </a:rPr>
                        <a:t>教</a:t>
                      </a:r>
                      <a:r>
                        <a:rPr kumimoji="1" lang="en-US" altLang="zh-CN" sz="2400" b="0" i="0" u="none" strike="noStrike" cap="none" normalizeH="0" baseline="0">
                          <a:ln>
                            <a:noFill/>
                          </a:ln>
                          <a:solidFill>
                            <a:schemeClr val="tx1"/>
                          </a:solidFill>
                          <a:effectLst/>
                          <a:latin typeface="黑体" pitchFamily="2" charset="-122"/>
                          <a:ea typeface="宋体" pitchFamily="2" charset="-122"/>
                        </a:rPr>
                        <a:t>4</a:t>
                      </a:r>
                      <a:r>
                        <a:rPr kumimoji="1" lang="zh-CN" altLang="en-US" sz="2400" b="0" i="0" u="none" strike="noStrike" cap="none" normalizeH="0" baseline="0">
                          <a:ln>
                            <a:noFill/>
                          </a:ln>
                          <a:solidFill>
                            <a:schemeClr val="tx1"/>
                          </a:solidFill>
                          <a:effectLst/>
                          <a:latin typeface="黑体" pitchFamily="2" charset="-122"/>
                          <a:ea typeface="宋体" pitchFamily="2" charset="-122"/>
                        </a:rPr>
                        <a:t>楼</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880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4</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设计</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5601340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X</a:t>
                      </a:r>
                      <a:r>
                        <a:rPr kumimoji="1" lang="zh-CN" altLang="en-US" sz="2400" b="0" i="0" u="none" strike="noStrike" cap="none" normalizeH="0" baseline="0">
                          <a:ln>
                            <a:noFill/>
                          </a:ln>
                          <a:solidFill>
                            <a:schemeClr val="tx1"/>
                          </a:solidFill>
                          <a:effectLst/>
                          <a:latin typeface="黑体" pitchFamily="2" charset="-122"/>
                          <a:ea typeface="宋体" pitchFamily="2" charset="-122"/>
                        </a:rPr>
                        <a:t>教</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880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管理</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5601350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3</a:t>
                      </a:r>
                      <a:r>
                        <a:rPr kumimoji="1" lang="zh-CN" altLang="en-US" sz="2400" b="0" i="0" u="none" strike="noStrike" cap="none" normalizeH="0" baseline="0" dirty="0">
                          <a:ln>
                            <a:noFill/>
                          </a:ln>
                          <a:solidFill>
                            <a:schemeClr val="tx1"/>
                          </a:solidFill>
                          <a:effectLst/>
                          <a:latin typeface="黑体" pitchFamily="2" charset="-122"/>
                          <a:ea typeface="宋体" pitchFamily="2" charset="-122"/>
                        </a:rPr>
                        <a:t>教</a:t>
                      </a:r>
                      <a:r>
                        <a:rPr kumimoji="1" lang="en-US" altLang="zh-CN" sz="2400" b="0" i="0" u="none" strike="noStrike" cap="none" normalizeH="0" baseline="0" dirty="0">
                          <a:ln>
                            <a:noFill/>
                          </a:ln>
                          <a:solidFill>
                            <a:schemeClr val="tx1"/>
                          </a:solidFill>
                          <a:effectLst/>
                          <a:latin typeface="黑体" pitchFamily="2" charset="-122"/>
                          <a:ea typeface="宋体" pitchFamily="2" charset="-122"/>
                        </a:rPr>
                        <a:t>3</a:t>
                      </a:r>
                      <a:r>
                        <a:rPr kumimoji="1" lang="zh-CN" altLang="en-US" sz="2400" b="0" i="0" u="none" strike="noStrike" cap="none" normalizeH="0" baseline="0" dirty="0">
                          <a:ln>
                            <a:noFill/>
                          </a:ln>
                          <a:solidFill>
                            <a:schemeClr val="tx1"/>
                          </a:solidFill>
                          <a:effectLst/>
                          <a:latin typeface="黑体" pitchFamily="2" charset="-122"/>
                          <a:ea typeface="宋体" pitchFamily="2" charset="-122"/>
                        </a:rPr>
                        <a:t>楼</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61913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存放所有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学生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基本信息的二维表</a:t>
            </a:r>
          </a:p>
        </p:txBody>
      </p:sp>
      <p:graphicFrame>
        <p:nvGraphicFramePr>
          <p:cNvPr id="267317" name="Group 53"/>
          <p:cNvGraphicFramePr>
            <a:graphicFrameLocks noGrp="1"/>
          </p:cNvGraphicFramePr>
          <p:nvPr>
            <p:ph idx="1"/>
            <p:extLst>
              <p:ext uri="{D42A27DB-BD31-4B8C-83A1-F6EECF244321}">
                <p14:modId xmlns:p14="http://schemas.microsoft.com/office/powerpoint/2010/main" val="3882674033"/>
              </p:ext>
            </p:extLst>
          </p:nvPr>
        </p:nvGraphicFramePr>
        <p:xfrm>
          <a:off x="1043608" y="1604963"/>
          <a:ext cx="6869112" cy="4427536"/>
        </p:xfrm>
        <a:graphic>
          <a:graphicData uri="http://schemas.openxmlformats.org/drawingml/2006/table">
            <a:tbl>
              <a:tblPr/>
              <a:tblGrid>
                <a:gridCol w="1979612">
                  <a:extLst>
                    <a:ext uri="{9D8B030D-6E8A-4147-A177-3AD203B41FA5}">
                      <a16:colId xmlns:a16="http://schemas.microsoft.com/office/drawing/2014/main" val="20000"/>
                    </a:ext>
                  </a:extLst>
                </a:gridCol>
                <a:gridCol w="1220788">
                  <a:extLst>
                    <a:ext uri="{9D8B030D-6E8A-4147-A177-3AD203B41FA5}">
                      <a16:colId xmlns:a16="http://schemas.microsoft.com/office/drawing/2014/main" val="20001"/>
                    </a:ext>
                  </a:extLst>
                </a:gridCol>
                <a:gridCol w="1087437">
                  <a:extLst>
                    <a:ext uri="{9D8B030D-6E8A-4147-A177-3AD203B41FA5}">
                      <a16:colId xmlns:a16="http://schemas.microsoft.com/office/drawing/2014/main" val="20002"/>
                    </a:ext>
                  </a:extLst>
                </a:gridCol>
                <a:gridCol w="1076325">
                  <a:extLst>
                    <a:ext uri="{9D8B030D-6E8A-4147-A177-3AD203B41FA5}">
                      <a16:colId xmlns:a16="http://schemas.microsoft.com/office/drawing/2014/main" val="20003"/>
                    </a:ext>
                  </a:extLst>
                </a:gridCol>
                <a:gridCol w="1504950">
                  <a:extLst>
                    <a:ext uri="{9D8B030D-6E8A-4147-A177-3AD203B41FA5}">
                      <a16:colId xmlns:a16="http://schemas.microsoft.com/office/drawing/2014/main" val="20004"/>
                    </a:ext>
                  </a:extLst>
                </a:gridCol>
              </a:tblGrid>
              <a:tr h="677767">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学 号</a:t>
                      </a:r>
                    </a:p>
                  </a:txBody>
                  <a:tcPr marL="90000" marR="90000" marT="46794" marB="467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姓 名</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性 别</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年 龄</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专 业</a:t>
                      </a:r>
                    </a:p>
                  </a:txBody>
                  <a:tcPr marL="90000" marR="90000"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8719">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03010101</a:t>
                      </a:r>
                    </a:p>
                  </a:txBody>
                  <a:tcPr marL="90000" marR="90000" marT="46794" marB="467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李 明</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男</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20</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计算机</a:t>
                      </a:r>
                    </a:p>
                  </a:txBody>
                  <a:tcPr marL="90000" marR="90000"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8719">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05020216</a:t>
                      </a:r>
                    </a:p>
                  </a:txBody>
                  <a:tcPr marL="90000" marR="90000" marT="46794" marB="467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刘 婷</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女</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20</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电子商务</a:t>
                      </a:r>
                    </a:p>
                  </a:txBody>
                  <a:tcPr marL="90000" marR="90000"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8719">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03010102</a:t>
                      </a:r>
                    </a:p>
                  </a:txBody>
                  <a:tcPr marL="90000" marR="90000" marT="46794" marB="467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欧阳雪</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女</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19</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计算机</a:t>
                      </a:r>
                    </a:p>
                  </a:txBody>
                  <a:tcPr marL="90000" marR="90000"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7132">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05030312</a:t>
                      </a:r>
                    </a:p>
                  </a:txBody>
                  <a:tcPr marL="90000" marR="90000" marT="46794" marB="467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张 成</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男</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21</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财会</a:t>
                      </a:r>
                    </a:p>
                  </a:txBody>
                  <a:tcPr marL="90000" marR="90000"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7132">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05020301</a:t>
                      </a:r>
                    </a:p>
                  </a:txBody>
                  <a:tcPr marL="90000" marR="90000" marT="46794" marB="467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夏 彦</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男</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19</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电子商务</a:t>
                      </a:r>
                    </a:p>
                  </a:txBody>
                  <a:tcPr marL="90000" marR="90000"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9348">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03010319</a:t>
                      </a:r>
                    </a:p>
                  </a:txBody>
                  <a:tcPr marL="90000" marR="90000" marT="46794" marB="467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王 海</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男</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19</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计算机</a:t>
                      </a:r>
                    </a:p>
                  </a:txBody>
                  <a:tcPr marL="90000" marR="90000"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6070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存放所有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课程</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基本信息的二维表</a:t>
            </a:r>
          </a:p>
        </p:txBody>
      </p:sp>
      <p:graphicFrame>
        <p:nvGraphicFramePr>
          <p:cNvPr id="268321" name="Group 33"/>
          <p:cNvGraphicFramePr>
            <a:graphicFrameLocks noGrp="1"/>
          </p:cNvGraphicFramePr>
          <p:nvPr>
            <p:ph idx="1"/>
            <p:extLst>
              <p:ext uri="{D42A27DB-BD31-4B8C-83A1-F6EECF244321}">
                <p14:modId xmlns:p14="http://schemas.microsoft.com/office/powerpoint/2010/main" val="1587546583"/>
              </p:ext>
            </p:extLst>
          </p:nvPr>
        </p:nvGraphicFramePr>
        <p:xfrm>
          <a:off x="827584" y="1916832"/>
          <a:ext cx="7362825" cy="3352802"/>
        </p:xfrm>
        <a:graphic>
          <a:graphicData uri="http://schemas.openxmlformats.org/drawingml/2006/table">
            <a:tbl>
              <a:tblPr/>
              <a:tblGrid>
                <a:gridCol w="2454275">
                  <a:extLst>
                    <a:ext uri="{9D8B030D-6E8A-4147-A177-3AD203B41FA5}">
                      <a16:colId xmlns:a16="http://schemas.microsoft.com/office/drawing/2014/main" val="20000"/>
                    </a:ext>
                  </a:extLst>
                </a:gridCol>
                <a:gridCol w="3328988">
                  <a:extLst>
                    <a:ext uri="{9D8B030D-6E8A-4147-A177-3AD203B41FA5}">
                      <a16:colId xmlns:a16="http://schemas.microsoft.com/office/drawing/2014/main" val="20001"/>
                    </a:ext>
                  </a:extLst>
                </a:gridCol>
                <a:gridCol w="1579562">
                  <a:extLst>
                    <a:ext uri="{9D8B030D-6E8A-4147-A177-3AD203B41FA5}">
                      <a16:colId xmlns:a16="http://schemas.microsoft.com/office/drawing/2014/main" val="20002"/>
                    </a:ext>
                  </a:extLst>
                </a:gridCol>
              </a:tblGrid>
              <a:tr h="788987">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课程编号</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课程名称</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学分</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BT0012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数据库系统原理</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4.0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BT0053</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电子商务概论</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3.0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BT0001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英 语</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6.0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XB1024</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统计学</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2.5</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27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XB1066</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市场营销管理</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4.5</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83163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存放所有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教师</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基本信息的二维表</a:t>
            </a:r>
          </a:p>
        </p:txBody>
      </p:sp>
      <p:graphicFrame>
        <p:nvGraphicFramePr>
          <p:cNvPr id="269315" name="Group 3"/>
          <p:cNvGraphicFramePr>
            <a:graphicFrameLocks noGrp="1"/>
          </p:cNvGraphicFramePr>
          <p:nvPr>
            <p:ph idx="1"/>
          </p:nvPr>
        </p:nvGraphicFramePr>
        <p:xfrm>
          <a:off x="1981200" y="1604963"/>
          <a:ext cx="5259388" cy="3424239"/>
        </p:xfrm>
        <a:graphic>
          <a:graphicData uri="http://schemas.openxmlformats.org/drawingml/2006/table">
            <a:tbl>
              <a:tblPr/>
              <a:tblGrid>
                <a:gridCol w="1189038">
                  <a:extLst>
                    <a:ext uri="{9D8B030D-6E8A-4147-A177-3AD203B41FA5}">
                      <a16:colId xmlns:a16="http://schemas.microsoft.com/office/drawing/2014/main" val="20000"/>
                    </a:ext>
                  </a:extLst>
                </a:gridCol>
                <a:gridCol w="1619250">
                  <a:extLst>
                    <a:ext uri="{9D8B030D-6E8A-4147-A177-3AD203B41FA5}">
                      <a16:colId xmlns:a16="http://schemas.microsoft.com/office/drawing/2014/main" val="20001"/>
                    </a:ext>
                  </a:extLst>
                </a:gridCol>
                <a:gridCol w="2451100">
                  <a:extLst>
                    <a:ext uri="{9D8B030D-6E8A-4147-A177-3AD203B41FA5}">
                      <a16:colId xmlns:a16="http://schemas.microsoft.com/office/drawing/2014/main" val="20002"/>
                    </a:ext>
                  </a:extLst>
                </a:gridCol>
              </a:tblGrid>
              <a:tr h="48895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编 号</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姓 名</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职 称</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895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03001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董 倩</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讲 师</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03002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钱 伍</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讲 师</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538">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03003</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伍 云</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副教授</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05001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温圆圆</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教 授</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3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05002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胡 刚</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副教授</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0538">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05003</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祝 翔</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助 教</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2087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xfrm>
            <a:off x="184184" y="152400"/>
            <a:ext cx="8729662" cy="609600"/>
          </a:xfrm>
        </p:spPr>
        <p:txBody>
          <a:bodyPr/>
          <a:lstStyle/>
          <a:p>
            <a:r>
              <a:rPr lang="zh-CN" altLang="en-US" dirty="0">
                <a:solidFill>
                  <a:srgbClr val="C00000"/>
                </a:solidFill>
                <a:latin typeface="黑体" panose="02010609060101010101" pitchFamily="49" charset="-122"/>
                <a:ea typeface="黑体" panose="02010609060101010101" pitchFamily="49" charset="-122"/>
              </a:rPr>
              <a:t>课程基本信息</a:t>
            </a:r>
            <a:endParaRPr lang="en-US" altLang="ko-KR" dirty="0">
              <a:solidFill>
                <a:srgbClr val="C00000"/>
              </a:solidFill>
              <a:latin typeface="黑体" panose="02010609060101010101" pitchFamily="49" charset="-122"/>
              <a:ea typeface="黑体" panose="02010609060101010101" pitchFamily="49" charset="-122"/>
            </a:endParaRPr>
          </a:p>
        </p:txBody>
      </p:sp>
      <p:sp>
        <p:nvSpPr>
          <p:cNvPr id="16387" name="Rectangle 3"/>
          <p:cNvSpPr>
            <a:spLocks noGrp="1" noChangeArrowheads="1"/>
          </p:cNvSpPr>
          <p:nvPr>
            <p:ph type="body" idx="1"/>
          </p:nvPr>
        </p:nvSpPr>
        <p:spPr>
          <a:xfrm>
            <a:off x="467544" y="1340768"/>
            <a:ext cx="8352928" cy="5112568"/>
          </a:xfrm>
        </p:spPr>
        <p:txBody>
          <a:bodyPr/>
          <a:lstStyle/>
          <a:p>
            <a:r>
              <a:rPr lang="zh-CN" altLang="en-US" dirty="0">
                <a:latin typeface="华文细黑" panose="02010600040101010101" pitchFamily="2" charset="-122"/>
                <a:ea typeface="华文细黑" panose="02010600040101010101" pitchFamily="2" charset="-122"/>
              </a:rPr>
              <a:t>学时及成绩构成</a:t>
            </a:r>
            <a:endParaRPr lang="en-US" altLang="zh-CN" dirty="0">
              <a:latin typeface="华文细黑" panose="02010600040101010101" pitchFamily="2" charset="-122"/>
              <a:ea typeface="华文细黑" panose="02010600040101010101" pitchFamily="2" charset="-122"/>
            </a:endParaRPr>
          </a:p>
          <a:p>
            <a:pPr>
              <a:buClr>
                <a:srgbClr val="00B0F0"/>
              </a:buClr>
            </a:pPr>
            <a:r>
              <a:rPr lang="en-US" altLang="zh-CN" sz="2400" dirty="0">
                <a:latin typeface="华文细黑" panose="02010600040101010101" pitchFamily="2" charset="-122"/>
                <a:ea typeface="华文细黑" panose="02010600040101010101" pitchFamily="2" charset="-122"/>
              </a:rPr>
              <a:t>48</a:t>
            </a:r>
            <a:r>
              <a:rPr lang="zh-CN" altLang="en-US" sz="2400" dirty="0">
                <a:latin typeface="华文细黑" panose="02010600040101010101" pitchFamily="2" charset="-122"/>
                <a:ea typeface="华文细黑" panose="02010600040101010101" pitchFamily="2" charset="-122"/>
              </a:rPr>
              <a:t>学时，理论学时</a:t>
            </a:r>
            <a:r>
              <a:rPr lang="en-US" altLang="zh-CN" sz="2400" dirty="0">
                <a:latin typeface="华文细黑" panose="02010600040101010101" pitchFamily="2" charset="-122"/>
                <a:ea typeface="华文细黑" panose="02010600040101010101" pitchFamily="2" charset="-122"/>
              </a:rPr>
              <a:t>48</a:t>
            </a:r>
            <a:r>
              <a:rPr lang="zh-CN" altLang="en-US" sz="2400" dirty="0">
                <a:latin typeface="华文细黑" panose="02010600040101010101" pitchFamily="2" charset="-122"/>
                <a:ea typeface="华文细黑" panose="02010600040101010101" pitchFamily="2" charset="-122"/>
              </a:rPr>
              <a:t>学时（独立实验</a:t>
            </a:r>
            <a:r>
              <a:rPr lang="en-US" altLang="zh-CN" sz="2400" dirty="0">
                <a:latin typeface="华文细黑" panose="02010600040101010101" pitchFamily="2" charset="-122"/>
                <a:ea typeface="华文细黑" panose="02010600040101010101" pitchFamily="2" charset="-122"/>
              </a:rPr>
              <a:t>16</a:t>
            </a:r>
            <a:r>
              <a:rPr lang="zh-CN" altLang="en-US" sz="2400" dirty="0">
                <a:latin typeface="华文细黑" panose="02010600040101010101" pitchFamily="2" charset="-122"/>
                <a:ea typeface="华文细黑" panose="02010600040101010101" pitchFamily="2" charset="-122"/>
              </a:rPr>
              <a:t>学时，单独记成绩）</a:t>
            </a:r>
            <a:endParaRPr lang="en-US" altLang="zh-CN" sz="2400" dirty="0">
              <a:latin typeface="华文细黑" panose="02010600040101010101" pitchFamily="2" charset="-122"/>
              <a:ea typeface="华文细黑" panose="02010600040101010101" pitchFamily="2" charset="-122"/>
            </a:endParaRPr>
          </a:p>
          <a:p>
            <a:pPr lvl="1"/>
            <a:r>
              <a:rPr lang="zh-CN" altLang="en-US" dirty="0">
                <a:latin typeface="华文细黑" panose="02010600040101010101" pitchFamily="2" charset="-122"/>
                <a:ea typeface="华文细黑" panose="02010600040101010101" pitchFamily="2" charset="-122"/>
              </a:rPr>
              <a:t>理论课总评成绩构成</a:t>
            </a:r>
            <a:endParaRPr lang="en-US" altLang="zh-CN" dirty="0">
              <a:latin typeface="华文细黑" panose="02010600040101010101" pitchFamily="2" charset="-122"/>
              <a:ea typeface="华文细黑" panose="02010600040101010101" pitchFamily="2" charset="-122"/>
            </a:endParaRPr>
          </a:p>
          <a:p>
            <a:pPr lvl="1"/>
            <a:r>
              <a:rPr lang="zh-CN" altLang="en-US" dirty="0">
                <a:latin typeface="华文细黑" panose="02010600040101010101" pitchFamily="2" charset="-122"/>
                <a:ea typeface="华文细黑" panose="02010600040101010101" pitchFamily="2" charset="-122"/>
              </a:rPr>
              <a:t>作业</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单元测试</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课堂测试成绩占</a:t>
            </a:r>
            <a:r>
              <a:rPr lang="en-US" altLang="zh-CN" dirty="0">
                <a:latin typeface="华文细黑" panose="02010600040101010101" pitchFamily="2" charset="-122"/>
                <a:ea typeface="华文细黑" panose="02010600040101010101" pitchFamily="2" charset="-122"/>
              </a:rPr>
              <a:t>30%</a:t>
            </a:r>
            <a:r>
              <a:rPr lang="zh-CN" altLang="en-US" dirty="0">
                <a:latin typeface="华文细黑" panose="02010600040101010101" pitchFamily="2" charset="-122"/>
                <a:ea typeface="华文细黑" panose="02010600040101010101" pitchFamily="2" charset="-122"/>
              </a:rPr>
              <a:t>；（头歌）</a:t>
            </a:r>
            <a:endParaRPr lang="en-US" altLang="zh-CN" dirty="0">
              <a:latin typeface="华文细黑" panose="02010600040101010101" pitchFamily="2" charset="-122"/>
              <a:ea typeface="华文细黑" panose="02010600040101010101" pitchFamily="2" charset="-122"/>
            </a:endParaRPr>
          </a:p>
          <a:p>
            <a:pPr lvl="1"/>
            <a:r>
              <a:rPr lang="zh-CN" altLang="en-US" dirty="0">
                <a:latin typeface="华文细黑" panose="02010600040101010101" pitchFamily="2" charset="-122"/>
                <a:ea typeface="华文细黑" panose="02010600040101010101" pitchFamily="2" charset="-122"/>
              </a:rPr>
              <a:t>线上实训</a:t>
            </a:r>
            <a:r>
              <a:rPr lang="en-US" altLang="zh-CN" dirty="0">
                <a:latin typeface="华文细黑" panose="02010600040101010101" pitchFamily="2" charset="-122"/>
                <a:ea typeface="华文细黑" panose="02010600040101010101" pitchFamily="2" charset="-122"/>
              </a:rPr>
              <a:t>SQL</a:t>
            </a:r>
            <a:r>
              <a:rPr lang="zh-CN" altLang="en-US" dirty="0">
                <a:latin typeface="华文细黑" panose="02010600040101010101" pitchFamily="2" charset="-122"/>
                <a:ea typeface="华文细黑" panose="02010600040101010101" pitchFamily="2" charset="-122"/>
              </a:rPr>
              <a:t>操作占</a:t>
            </a:r>
            <a:r>
              <a:rPr lang="en-US" altLang="zh-CN" dirty="0">
                <a:latin typeface="华文细黑" panose="02010600040101010101" pitchFamily="2" charset="-122"/>
                <a:ea typeface="华文细黑" panose="02010600040101010101" pitchFamily="2" charset="-122"/>
              </a:rPr>
              <a:t>20%</a:t>
            </a:r>
            <a:r>
              <a:rPr lang="zh-CN" altLang="en-US" dirty="0">
                <a:latin typeface="华文细黑" panose="02010600040101010101" pitchFamily="2" charset="-122"/>
                <a:ea typeface="华文细黑" panose="02010600040101010101" pitchFamily="2" charset="-122"/>
              </a:rPr>
              <a:t>；（头歌）</a:t>
            </a:r>
            <a:endParaRPr lang="en-US" altLang="zh-CN" dirty="0">
              <a:latin typeface="华文细黑" panose="02010600040101010101" pitchFamily="2" charset="-122"/>
              <a:ea typeface="华文细黑" panose="02010600040101010101" pitchFamily="2" charset="-122"/>
            </a:endParaRPr>
          </a:p>
          <a:p>
            <a:pPr lvl="1"/>
            <a:r>
              <a:rPr lang="zh-CN" altLang="en-US" dirty="0">
                <a:latin typeface="华文细黑" panose="02010600040101010101" pitchFamily="2" charset="-122"/>
                <a:ea typeface="华文细黑" panose="02010600040101010101" pitchFamily="2" charset="-122"/>
              </a:rPr>
              <a:t>期末考试：</a:t>
            </a:r>
            <a:r>
              <a:rPr lang="en-US" altLang="zh-CN" dirty="0">
                <a:latin typeface="华文细黑" panose="02010600040101010101" pitchFamily="2" charset="-122"/>
                <a:ea typeface="华文细黑" panose="02010600040101010101" pitchFamily="2" charset="-122"/>
              </a:rPr>
              <a:t>50%</a:t>
            </a:r>
            <a:r>
              <a:rPr lang="zh-CN" altLang="en-US" dirty="0">
                <a:latin typeface="华文细黑" panose="02010600040101010101" pitchFamily="2" charset="-122"/>
                <a:ea typeface="华文细黑" panose="02010600040101010101" pitchFamily="2" charset="-122"/>
              </a:rPr>
              <a:t>；（纸质）</a:t>
            </a:r>
            <a:endParaRPr lang="en-US" altLang="zh-CN" dirty="0">
              <a:latin typeface="华文细黑" panose="02010600040101010101" pitchFamily="2" charset="-122"/>
              <a:ea typeface="华文细黑" panose="02010600040101010101" pitchFamily="2" charset="-122"/>
            </a:endParaRPr>
          </a:p>
          <a:p>
            <a:r>
              <a:rPr lang="zh-CN" altLang="en-US" sz="2400" dirty="0">
                <a:solidFill>
                  <a:srgbClr val="003399"/>
                </a:solidFill>
                <a:latin typeface="华文细黑" panose="02010600040101010101" pitchFamily="2" charset="-122"/>
                <a:ea typeface="华文细黑" panose="02010600040101010101" pitchFamily="2" charset="-122"/>
              </a:rPr>
              <a:t>作业、单元测验、线上实训内容，提交平台</a:t>
            </a:r>
            <a:r>
              <a:rPr lang="en-US" altLang="zh-CN" sz="2400" dirty="0" err="1">
                <a:solidFill>
                  <a:srgbClr val="003399"/>
                </a:solidFill>
                <a:latin typeface="华文细黑" panose="02010600040101010101" pitchFamily="2" charset="-122"/>
                <a:ea typeface="华文细黑" panose="02010600040101010101" pitchFamily="2" charset="-122"/>
              </a:rPr>
              <a:t>Educoder</a:t>
            </a:r>
            <a:endParaRPr lang="en-US" altLang="zh-CN" sz="2400" dirty="0">
              <a:solidFill>
                <a:srgbClr val="003399"/>
              </a:solidFill>
              <a:latin typeface="华文细黑" panose="02010600040101010101" pitchFamily="2" charset="-122"/>
              <a:ea typeface="华文细黑" panose="02010600040101010101" pitchFamily="2" charset="-122"/>
            </a:endParaRPr>
          </a:p>
          <a:p>
            <a:r>
              <a:rPr lang="zh-CN" altLang="en-US" sz="2400" dirty="0">
                <a:solidFill>
                  <a:srgbClr val="003399"/>
                </a:solidFill>
                <a:latin typeface="华文细黑" panose="02010600040101010101" pitchFamily="2" charset="-122"/>
                <a:ea typeface="华文细黑" panose="02010600040101010101" pitchFamily="2" charset="-122"/>
              </a:rPr>
              <a:t>签到和课堂测验（慕课堂）</a:t>
            </a:r>
            <a:r>
              <a:rPr lang="en-US" altLang="zh-CN" sz="2400" dirty="0">
                <a:solidFill>
                  <a:srgbClr val="003399"/>
                </a:solidFill>
                <a:latin typeface="华文细黑" panose="02010600040101010101" pitchFamily="2" charset="-122"/>
                <a:ea typeface="华文细黑" panose="02010600040101010101" pitchFamily="2" charset="-122"/>
              </a:rPr>
              <a:t>-------</a:t>
            </a:r>
            <a:r>
              <a:rPr lang="zh-CN" altLang="en-US" sz="2400" dirty="0">
                <a:solidFill>
                  <a:srgbClr val="003399"/>
                </a:solidFill>
                <a:latin typeface="华文细黑" panose="02010600040101010101" pitchFamily="2" charset="-122"/>
                <a:ea typeface="华文细黑" panose="02010600040101010101" pitchFamily="2" charset="-122"/>
              </a:rPr>
              <a:t>考试资格</a:t>
            </a:r>
            <a:endParaRPr lang="en-US" altLang="zh-CN" sz="2400" dirty="0">
              <a:solidFill>
                <a:srgbClr val="003399"/>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726681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endParaRPr lang="zh-CN" altLang="zh-CN">
              <a:ea typeface="宋体" charset="-122"/>
            </a:endParaRPr>
          </a:p>
        </p:txBody>
      </p:sp>
      <p:graphicFrame>
        <p:nvGraphicFramePr>
          <p:cNvPr id="24579" name="Object 3"/>
          <p:cNvGraphicFramePr>
            <a:graphicFrameLocks noGrp="1" noChangeAspect="1"/>
          </p:cNvGraphicFramePr>
          <p:nvPr>
            <p:ph idx="1"/>
            <p:extLst>
              <p:ext uri="{D42A27DB-BD31-4B8C-83A1-F6EECF244321}">
                <p14:modId xmlns:p14="http://schemas.microsoft.com/office/powerpoint/2010/main" val="2920874822"/>
              </p:ext>
            </p:extLst>
          </p:nvPr>
        </p:nvGraphicFramePr>
        <p:xfrm>
          <a:off x="1763688" y="1556792"/>
          <a:ext cx="3876675" cy="4465638"/>
        </p:xfrm>
        <a:graphic>
          <a:graphicData uri="http://schemas.openxmlformats.org/presentationml/2006/ole">
            <mc:AlternateContent xmlns:mc="http://schemas.openxmlformats.org/markup-compatibility/2006">
              <mc:Choice xmlns:v="urn:schemas-microsoft-com:vml" Requires="v">
                <p:oleObj name="Visio" r:id="rId2" imgW="2008022" imgH="2312822" progId="Visio.Drawing.6">
                  <p:embed/>
                </p:oleObj>
              </mc:Choice>
              <mc:Fallback>
                <p:oleObj name="Visio" r:id="rId2" imgW="2008022" imgH="2312822"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556792"/>
                        <a:ext cx="3876675" cy="446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1704376" y="3848596"/>
            <a:ext cx="4031874" cy="400110"/>
          </a:xfrm>
          <a:prstGeom prst="rect">
            <a:avLst/>
          </a:prstGeom>
          <a:noFill/>
        </p:spPr>
        <p:txBody>
          <a:bodyPr wrap="none" rtlCol="0">
            <a:spAutoFit/>
          </a:bodyPr>
          <a:lstStyle/>
          <a:p>
            <a:r>
              <a:rPr lang="zh-CN" altLang="en-US" dirty="0">
                <a:solidFill>
                  <a:srgbClr val="FF0000"/>
                </a:solidFill>
                <a:latin typeface="华文细黑" panose="02010600040101010101" pitchFamily="2" charset="-122"/>
                <a:ea typeface="华文细黑" panose="02010600040101010101" pitchFamily="2" charset="-122"/>
              </a:rPr>
              <a:t>但是，现实世界不是孤立的！！！</a:t>
            </a:r>
          </a:p>
        </p:txBody>
      </p:sp>
      <p:sp>
        <p:nvSpPr>
          <p:cNvPr id="5" name="TextBox 4"/>
          <p:cNvSpPr txBox="1"/>
          <p:nvPr/>
        </p:nvSpPr>
        <p:spPr>
          <a:xfrm>
            <a:off x="5940152" y="3008036"/>
            <a:ext cx="2746265" cy="400110"/>
          </a:xfrm>
          <a:prstGeom prst="rect">
            <a:avLst/>
          </a:prstGeom>
          <a:noFill/>
        </p:spPr>
        <p:txBody>
          <a:bodyPr wrap="none" rtlCol="0">
            <a:spAutoFit/>
          </a:bodyPr>
          <a:lstStyle/>
          <a:p>
            <a:r>
              <a:rPr lang="zh-CN" altLang="en-US" dirty="0">
                <a:solidFill>
                  <a:srgbClr val="003399"/>
                </a:solidFill>
                <a:latin typeface="华文细黑" panose="02010600040101010101" pitchFamily="2" charset="-122"/>
                <a:ea typeface="华文细黑" panose="02010600040101010101" pitchFamily="2" charset="-122"/>
              </a:rPr>
              <a:t>问题：我们该怎么办？</a:t>
            </a:r>
          </a:p>
        </p:txBody>
      </p:sp>
    </p:spTree>
    <p:extLst>
      <p:ext uri="{BB962C8B-B14F-4D97-AF65-F5344CB8AC3E}">
        <p14:creationId xmlns:p14="http://schemas.microsoft.com/office/powerpoint/2010/main" val="28790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学生信息与系对应关系的二维表</a:t>
            </a:r>
          </a:p>
        </p:txBody>
      </p:sp>
      <p:graphicFrame>
        <p:nvGraphicFramePr>
          <p:cNvPr id="271422" name="Group 62"/>
          <p:cNvGraphicFramePr>
            <a:graphicFrameLocks noGrp="1"/>
          </p:cNvGraphicFramePr>
          <p:nvPr>
            <p:ph type="tbl" idx="1"/>
            <p:extLst>
              <p:ext uri="{D42A27DB-BD31-4B8C-83A1-F6EECF244321}">
                <p14:modId xmlns:p14="http://schemas.microsoft.com/office/powerpoint/2010/main" val="3103470155"/>
              </p:ext>
            </p:extLst>
          </p:nvPr>
        </p:nvGraphicFramePr>
        <p:xfrm>
          <a:off x="468313" y="1773238"/>
          <a:ext cx="8229600" cy="3860802"/>
        </p:xfrm>
        <a:graphic>
          <a:graphicData uri="http://schemas.openxmlformats.org/drawingml/2006/table">
            <a:tbl>
              <a:tblPr/>
              <a:tblGrid>
                <a:gridCol w="2098675">
                  <a:extLst>
                    <a:ext uri="{9D8B030D-6E8A-4147-A177-3AD203B41FA5}">
                      <a16:colId xmlns:a16="http://schemas.microsoft.com/office/drawing/2014/main" val="20000"/>
                    </a:ext>
                  </a:extLst>
                </a:gridCol>
                <a:gridCol w="1284287">
                  <a:extLst>
                    <a:ext uri="{9D8B030D-6E8A-4147-A177-3AD203B41FA5}">
                      <a16:colId xmlns:a16="http://schemas.microsoft.com/office/drawing/2014/main" val="20001"/>
                    </a:ext>
                  </a:extLst>
                </a:gridCol>
                <a:gridCol w="1163638">
                  <a:extLst>
                    <a:ext uri="{9D8B030D-6E8A-4147-A177-3AD203B41FA5}">
                      <a16:colId xmlns:a16="http://schemas.microsoft.com/office/drawing/2014/main" val="20002"/>
                    </a:ext>
                  </a:extLst>
                </a:gridCol>
                <a:gridCol w="1141412">
                  <a:extLst>
                    <a:ext uri="{9D8B030D-6E8A-4147-A177-3AD203B41FA5}">
                      <a16:colId xmlns:a16="http://schemas.microsoft.com/office/drawing/2014/main" val="20003"/>
                    </a:ext>
                  </a:extLst>
                </a:gridCol>
                <a:gridCol w="1595438">
                  <a:extLst>
                    <a:ext uri="{9D8B030D-6E8A-4147-A177-3AD203B41FA5}">
                      <a16:colId xmlns:a16="http://schemas.microsoft.com/office/drawing/2014/main" val="20004"/>
                    </a:ext>
                  </a:extLst>
                </a:gridCol>
                <a:gridCol w="946150">
                  <a:extLst>
                    <a:ext uri="{9D8B030D-6E8A-4147-A177-3AD203B41FA5}">
                      <a16:colId xmlns:a16="http://schemas.microsoft.com/office/drawing/2014/main" val="20005"/>
                    </a:ext>
                  </a:extLst>
                </a:gridCol>
              </a:tblGrid>
              <a:tr h="5508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学 号</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姓 名</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性 别</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年 龄</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专 业</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系 别</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55245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03010101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李 明</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20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计算机</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5508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05020216</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刘 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女</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20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电子商务</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55245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03010102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欧阳雪</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女</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19</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计算机</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508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05030312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张 成</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21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财会</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5508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05020301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夏 彦</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19</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电子商务</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5245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03010319</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王 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19</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计算机</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42685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教师与课程对应关系的二维表</a:t>
            </a:r>
          </a:p>
        </p:txBody>
      </p:sp>
      <p:graphicFrame>
        <p:nvGraphicFramePr>
          <p:cNvPr id="272438" name="Group 54"/>
          <p:cNvGraphicFramePr>
            <a:graphicFrameLocks noGrp="1"/>
          </p:cNvGraphicFramePr>
          <p:nvPr>
            <p:ph idx="1"/>
            <p:extLst>
              <p:ext uri="{D42A27DB-BD31-4B8C-83A1-F6EECF244321}">
                <p14:modId xmlns:p14="http://schemas.microsoft.com/office/powerpoint/2010/main" val="432860126"/>
              </p:ext>
            </p:extLst>
          </p:nvPr>
        </p:nvGraphicFramePr>
        <p:xfrm>
          <a:off x="683568" y="1844824"/>
          <a:ext cx="7761288" cy="3944936"/>
        </p:xfrm>
        <a:graphic>
          <a:graphicData uri="http://schemas.openxmlformats.org/drawingml/2006/table">
            <a:tbl>
              <a:tblPr/>
              <a:tblGrid>
                <a:gridCol w="1096963">
                  <a:extLst>
                    <a:ext uri="{9D8B030D-6E8A-4147-A177-3AD203B41FA5}">
                      <a16:colId xmlns:a16="http://schemas.microsoft.com/office/drawing/2014/main" val="20000"/>
                    </a:ext>
                  </a:extLst>
                </a:gridCol>
                <a:gridCol w="1497012">
                  <a:extLst>
                    <a:ext uri="{9D8B030D-6E8A-4147-A177-3AD203B41FA5}">
                      <a16:colId xmlns:a16="http://schemas.microsoft.com/office/drawing/2014/main" val="20001"/>
                    </a:ext>
                  </a:extLst>
                </a:gridCol>
                <a:gridCol w="2263775">
                  <a:extLst>
                    <a:ext uri="{9D8B030D-6E8A-4147-A177-3AD203B41FA5}">
                      <a16:colId xmlns:a16="http://schemas.microsoft.com/office/drawing/2014/main" val="20002"/>
                    </a:ext>
                  </a:extLst>
                </a:gridCol>
                <a:gridCol w="1284288">
                  <a:extLst>
                    <a:ext uri="{9D8B030D-6E8A-4147-A177-3AD203B41FA5}">
                      <a16:colId xmlns:a16="http://schemas.microsoft.com/office/drawing/2014/main" val="20003"/>
                    </a:ext>
                  </a:extLst>
                </a:gridCol>
                <a:gridCol w="1619250">
                  <a:extLst>
                    <a:ext uri="{9D8B030D-6E8A-4147-A177-3AD203B41FA5}">
                      <a16:colId xmlns:a16="http://schemas.microsoft.com/office/drawing/2014/main" val="20004"/>
                    </a:ext>
                  </a:extLst>
                </a:gridCol>
              </a:tblGrid>
              <a:tr h="580932">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编 号</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姓 名</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职 称</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系 别</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讲授课程</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580932">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03001</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董 倩</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讲 师</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BT0012</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580932">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03002</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钱 伍</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讲 师</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BT0012</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580932">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03003</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伍 云</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副教授</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BT0053</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r h="459344">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05001</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温圆圆</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教 授</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BT0001</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4"/>
                  </a:ext>
                </a:extLst>
              </a:tr>
              <a:tr h="579345">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05002</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胡 刚</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副教授</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XB1024</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5"/>
                  </a:ext>
                </a:extLst>
              </a:tr>
              <a:tr h="582519">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05003</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祝 翔</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助 教</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XB1066</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6"/>
                  </a:ext>
                </a:extLst>
              </a:tr>
            </a:tbl>
          </a:graphicData>
        </a:graphic>
      </p:graphicFrame>
      <p:sp>
        <p:nvSpPr>
          <p:cNvPr id="2" name="矩形 1"/>
          <p:cNvSpPr/>
          <p:nvPr/>
        </p:nvSpPr>
        <p:spPr bwMode="auto">
          <a:xfrm>
            <a:off x="6844584" y="1493001"/>
            <a:ext cx="2016224" cy="4648582"/>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bg1"/>
              </a:solidFill>
              <a:effectLst/>
              <a:latin typeface="Lucida Sans Unicode" pitchFamily="34" charset="0"/>
              <a:ea typeface="굴림" pitchFamily="50" charset="-127"/>
            </a:endParaRPr>
          </a:p>
        </p:txBody>
      </p:sp>
    </p:spTree>
    <p:extLst>
      <p:ext uri="{BB962C8B-B14F-4D97-AF65-F5344CB8AC3E}">
        <p14:creationId xmlns:p14="http://schemas.microsoft.com/office/powerpoint/2010/main" val="180468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学生与课程对应的二维表</a:t>
            </a:r>
          </a:p>
        </p:txBody>
      </p:sp>
      <p:graphicFrame>
        <p:nvGraphicFramePr>
          <p:cNvPr id="273442" name="Group 34"/>
          <p:cNvGraphicFramePr>
            <a:graphicFrameLocks noGrp="1"/>
          </p:cNvGraphicFramePr>
          <p:nvPr>
            <p:ph idx="1"/>
            <p:extLst>
              <p:ext uri="{D42A27DB-BD31-4B8C-83A1-F6EECF244321}">
                <p14:modId xmlns:p14="http://schemas.microsoft.com/office/powerpoint/2010/main" val="552839776"/>
              </p:ext>
            </p:extLst>
          </p:nvPr>
        </p:nvGraphicFramePr>
        <p:xfrm>
          <a:off x="971600" y="1916831"/>
          <a:ext cx="6984775" cy="3960441"/>
        </p:xfrm>
        <a:graphic>
          <a:graphicData uri="http://schemas.openxmlformats.org/drawingml/2006/table">
            <a:tbl>
              <a:tblPr/>
              <a:tblGrid>
                <a:gridCol w="2328258">
                  <a:extLst>
                    <a:ext uri="{9D8B030D-6E8A-4147-A177-3AD203B41FA5}">
                      <a16:colId xmlns:a16="http://schemas.microsoft.com/office/drawing/2014/main" val="20000"/>
                    </a:ext>
                  </a:extLst>
                </a:gridCol>
                <a:gridCol w="2792443">
                  <a:extLst>
                    <a:ext uri="{9D8B030D-6E8A-4147-A177-3AD203B41FA5}">
                      <a16:colId xmlns:a16="http://schemas.microsoft.com/office/drawing/2014/main" val="20001"/>
                    </a:ext>
                  </a:extLst>
                </a:gridCol>
                <a:gridCol w="1864074">
                  <a:extLst>
                    <a:ext uri="{9D8B030D-6E8A-4147-A177-3AD203B41FA5}">
                      <a16:colId xmlns:a16="http://schemas.microsoft.com/office/drawing/2014/main" val="20002"/>
                    </a:ext>
                  </a:extLst>
                </a:gridCol>
              </a:tblGrid>
              <a:tr h="988757">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学 号</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课程编号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成 绩</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6501">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03010101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BT0012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90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244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03010101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XB1024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85</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148">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05020216</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BT0012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88</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96">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03010102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BT0012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96</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3796">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05020216</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XB1024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92</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4968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dirty="0">
                <a:ea typeface="宋体" charset="-122"/>
              </a:rPr>
              <a:t>今天的数据库就是这个样子！！！</a:t>
            </a:r>
            <a:endParaRPr lang="zh-CN" altLang="zh-CN" dirty="0">
              <a:ea typeface="宋体" charset="-122"/>
            </a:endParaRPr>
          </a:p>
        </p:txBody>
      </p:sp>
      <p:graphicFrame>
        <p:nvGraphicFramePr>
          <p:cNvPr id="28675" name="Object 3"/>
          <p:cNvGraphicFramePr>
            <a:graphicFrameLocks noGrp="1" noChangeAspect="1"/>
          </p:cNvGraphicFramePr>
          <p:nvPr>
            <p:ph idx="1"/>
            <p:extLst>
              <p:ext uri="{D42A27DB-BD31-4B8C-83A1-F6EECF244321}">
                <p14:modId xmlns:p14="http://schemas.microsoft.com/office/powerpoint/2010/main" val="2572950221"/>
              </p:ext>
            </p:extLst>
          </p:nvPr>
        </p:nvGraphicFramePr>
        <p:xfrm>
          <a:off x="1403350" y="1124744"/>
          <a:ext cx="6443663" cy="5265738"/>
        </p:xfrm>
        <a:graphic>
          <a:graphicData uri="http://schemas.openxmlformats.org/presentationml/2006/ole">
            <mc:AlternateContent xmlns:mc="http://schemas.openxmlformats.org/markup-compatibility/2006">
              <mc:Choice xmlns:v="urn:schemas-microsoft-com:vml" Requires="v">
                <p:oleObj name="Visio" r:id="rId2" imgW="4627721" imgH="3781663" progId="Visio.Drawing.11">
                  <p:embed/>
                </p:oleObj>
              </mc:Choice>
              <mc:Fallback>
                <p:oleObj name="Visio" r:id="rId2" imgW="4627721" imgH="3781663"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124744"/>
                        <a:ext cx="6443663" cy="5265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46747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数据模型</a:t>
            </a:r>
          </a:p>
        </p:txBody>
      </p:sp>
      <p:sp>
        <p:nvSpPr>
          <p:cNvPr id="15363" name="Rectangle 3"/>
          <p:cNvSpPr>
            <a:spLocks noGrp="1" noChangeArrowheads="1"/>
          </p:cNvSpPr>
          <p:nvPr>
            <p:ph type="body" idx="1"/>
          </p:nvPr>
        </p:nvSpPr>
        <p:spPr>
          <a:xfrm>
            <a:off x="131837" y="1219200"/>
            <a:ext cx="8763000" cy="4419600"/>
          </a:xfrm>
        </p:spPr>
        <p:txBody>
          <a:bodyPr/>
          <a:lstStyle/>
          <a:p>
            <a:r>
              <a:rPr lang="zh-CN" altLang="en-US" dirty="0">
                <a:latin typeface="华文细黑" panose="02010600040101010101" pitchFamily="2" charset="-122"/>
                <a:ea typeface="华文细黑" panose="02010600040101010101" pitchFamily="2" charset="-122"/>
              </a:rPr>
              <a:t>数据模型</a:t>
            </a:r>
            <a:r>
              <a:rPr lang="en-US" altLang="zh-CN" dirty="0">
                <a:solidFill>
                  <a:srgbClr val="C00000"/>
                </a:solidFill>
                <a:latin typeface="华文细黑" panose="02010600040101010101" pitchFamily="2" charset="-122"/>
                <a:ea typeface="华文细黑" panose="02010600040101010101" pitchFamily="2" charset="-122"/>
              </a:rPr>
              <a:t>data model</a:t>
            </a:r>
            <a:r>
              <a:rPr lang="zh-CN" altLang="en-US"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从抽象层次上描述了系统的静态特征、动态行为和约束条件，为数据库系统的信息表示与操作提供了一个抽象的框架。</a:t>
            </a:r>
            <a:endParaRPr lang="en-US" altLang="zh-CN" sz="2400" dirty="0">
              <a:latin typeface="华文细黑" panose="02010600040101010101" pitchFamily="2" charset="-122"/>
              <a:ea typeface="华文细黑" panose="02010600040101010101" pitchFamily="2" charset="-122"/>
            </a:endParaRPr>
          </a:p>
          <a:p>
            <a:r>
              <a:rPr lang="zh-CN" altLang="en-US" sz="2400" dirty="0">
                <a:latin typeface="华文细黑" panose="02010600040101010101" pitchFamily="2" charset="-122"/>
                <a:ea typeface="华文细黑" panose="02010600040101010101" pitchFamily="2" charset="-122"/>
              </a:rPr>
              <a:t>一般有三个部分：</a:t>
            </a:r>
          </a:p>
          <a:p>
            <a:pPr lvl="1"/>
            <a:r>
              <a:rPr lang="zh-CN" altLang="en-US" dirty="0">
                <a:latin typeface="华文细黑" panose="02010600040101010101" pitchFamily="2" charset="-122"/>
                <a:ea typeface="华文细黑" panose="02010600040101010101" pitchFamily="2" charset="-122"/>
              </a:rPr>
              <a:t>数据结构</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主要描述数据的类型、内容、性质以及数据间的联系等</a:t>
            </a:r>
          </a:p>
          <a:p>
            <a:pPr lvl="1"/>
            <a:r>
              <a:rPr lang="zh-CN" altLang="en-US" dirty="0">
                <a:latin typeface="华文细黑" panose="02010600040101010101" pitchFamily="2" charset="-122"/>
                <a:ea typeface="华文细黑" panose="02010600040101010101" pitchFamily="2" charset="-122"/>
              </a:rPr>
              <a:t>数据操作</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描述在相应的数据结构上的操作类型和操作方</a:t>
            </a:r>
            <a:r>
              <a:rPr lang="en-US" altLang="zh-CN" dirty="0">
                <a:latin typeface="华文细黑" panose="02010600040101010101" pitchFamily="2" charset="-122"/>
                <a:ea typeface="华文细黑" panose="02010600040101010101" pitchFamily="2" charset="-122"/>
              </a:rPr>
              <a:t>query</a:t>
            </a:r>
            <a:r>
              <a:rPr lang="zh-CN" altLang="en-US" dirty="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modification</a:t>
            </a:r>
          </a:p>
          <a:p>
            <a:pPr lvl="1"/>
            <a:r>
              <a:rPr lang="zh-CN" altLang="en-US" dirty="0">
                <a:latin typeface="华文细黑" panose="02010600040101010101" pitchFamily="2" charset="-122"/>
                <a:ea typeface="华文细黑" panose="02010600040101010101" pitchFamily="2" charset="-122"/>
              </a:rPr>
              <a:t>数据上的约束</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指给定的数据模型中的数据及其联系所应满足的制约和依存条件</a:t>
            </a:r>
            <a:r>
              <a:rPr lang="en-US" altLang="zh-CN" dirty="0">
                <a:latin typeface="华文细黑" panose="02010600040101010101" pitchFamily="2" charset="-122"/>
                <a:ea typeface="华文细黑" panose="02010600040101010101" pitchFamily="2" charset="-122"/>
              </a:rPr>
              <a:t>constraint</a:t>
            </a:r>
            <a:endParaRPr lang="zh-CN" alt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594266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slide(fromBottom)">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slide(fromBottom)">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1000"/>
                                        <p:tgtEl>
                                          <p:spTgt spid="15363">
                                            <p:txEl>
                                              <p:pRg st="2" end="2"/>
                                            </p:txEl>
                                          </p:spTgt>
                                        </p:tgtEl>
                                      </p:cBhvr>
                                    </p:animEffect>
                                    <p:anim calcmode="lin" valueType="num">
                                      <p:cBhvr>
                                        <p:cTn id="18" dur="1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53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5363">
                                            <p:txEl>
                                              <p:pRg st="3" end="3"/>
                                            </p:txEl>
                                          </p:spTgt>
                                        </p:tgtEl>
                                        <p:attrNameLst>
                                          <p:attrName>style.visibility</p:attrName>
                                        </p:attrNameLst>
                                      </p:cBhvr>
                                      <p:to>
                                        <p:strVal val="visible"/>
                                      </p:to>
                                    </p:set>
                                    <p:animEffect transition="in" filter="fade">
                                      <p:cBhvr>
                                        <p:cTn id="24" dur="1000"/>
                                        <p:tgtEl>
                                          <p:spTgt spid="15363">
                                            <p:txEl>
                                              <p:pRg st="3" end="3"/>
                                            </p:txEl>
                                          </p:spTgt>
                                        </p:tgtEl>
                                      </p:cBhvr>
                                    </p:animEffect>
                                    <p:anim calcmode="lin" valueType="num">
                                      <p:cBhvr>
                                        <p:cTn id="25" dur="1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53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5363">
                                            <p:txEl>
                                              <p:pRg st="4" end="4"/>
                                            </p:txEl>
                                          </p:spTgt>
                                        </p:tgtEl>
                                        <p:attrNameLst>
                                          <p:attrName>style.visibility</p:attrName>
                                        </p:attrNameLst>
                                      </p:cBhvr>
                                      <p:to>
                                        <p:strVal val="visible"/>
                                      </p:to>
                                    </p:set>
                                    <p:animEffect transition="in" filter="fade">
                                      <p:cBhvr>
                                        <p:cTn id="31" dur="1000"/>
                                        <p:tgtEl>
                                          <p:spTgt spid="15363">
                                            <p:txEl>
                                              <p:pRg st="4" end="4"/>
                                            </p:txEl>
                                          </p:spTgt>
                                        </p:tgtEl>
                                      </p:cBhvr>
                                    </p:animEffect>
                                    <p:anim calcmode="lin" valueType="num">
                                      <p:cBhvr>
                                        <p:cTn id="32" dur="10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536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数据模型</a:t>
            </a:r>
            <a:endParaRPr lang="zh-CN" altLang="zh-CN" dirty="0">
              <a:latin typeface="黑体" panose="02010609060101010101" pitchFamily="49" charset="-122"/>
              <a:ea typeface="黑体" panose="02010609060101010101" pitchFamily="49" charset="-122"/>
            </a:endParaRPr>
          </a:p>
        </p:txBody>
      </p:sp>
      <p:sp>
        <p:nvSpPr>
          <p:cNvPr id="16387" name="Rectangle 3"/>
          <p:cNvSpPr>
            <a:spLocks noGrp="1" noChangeArrowheads="1"/>
          </p:cNvSpPr>
          <p:nvPr>
            <p:ph type="body" idx="1"/>
          </p:nvPr>
        </p:nvSpPr>
        <p:spPr>
          <a:xfrm>
            <a:off x="152400" y="1600200"/>
            <a:ext cx="8763000" cy="4419600"/>
          </a:xfrm>
        </p:spPr>
        <p:txBody>
          <a:bodyPr/>
          <a:lstStyle/>
          <a:p>
            <a:pPr eaLnBrk="1" hangingPunct="1"/>
            <a:r>
              <a:rPr lang="zh-CN" altLang="en-US" dirty="0">
                <a:latin typeface="华文细黑" panose="02010600040101010101" pitchFamily="2" charset="-122"/>
                <a:ea typeface="华文细黑" panose="02010600040101010101" pitchFamily="2" charset="-122"/>
              </a:rPr>
              <a:t>数据模型抽象的不同层次</a:t>
            </a:r>
          </a:p>
          <a:p>
            <a:pPr lvl="1">
              <a:lnSpc>
                <a:spcPct val="150000"/>
              </a:lnSpc>
            </a:pPr>
            <a:r>
              <a:rPr lang="zh-CN" altLang="en-US" dirty="0">
                <a:latin typeface="华文细黑" panose="02010600040101010101" pitchFamily="2" charset="-122"/>
                <a:ea typeface="华文细黑" panose="02010600040101010101" pitchFamily="2" charset="-122"/>
              </a:rPr>
              <a:t>概念模型</a:t>
            </a:r>
            <a:r>
              <a:rPr lang="en-US" altLang="zh-CN" dirty="0">
                <a:solidFill>
                  <a:srgbClr val="C00000"/>
                </a:solidFill>
                <a:latin typeface="华文细黑" panose="02010600040101010101" pitchFamily="2" charset="-122"/>
                <a:ea typeface="华文细黑" panose="02010600040101010101" pitchFamily="2" charset="-122"/>
              </a:rPr>
              <a:t>conceptual model </a:t>
            </a:r>
            <a:r>
              <a:rPr lang="zh-CN" altLang="en-US" dirty="0">
                <a:latin typeface="华文细黑" panose="02010600040101010101" pitchFamily="2" charset="-122"/>
                <a:ea typeface="华文细黑" panose="02010600040101010101" pitchFamily="2" charset="-122"/>
              </a:rPr>
              <a:t>：从用户的角度对数据进行建模，用于数据库设计</a:t>
            </a:r>
          </a:p>
          <a:p>
            <a:pPr lvl="1" eaLnBrk="1" hangingPunct="1">
              <a:lnSpc>
                <a:spcPct val="150000"/>
              </a:lnSpc>
            </a:pPr>
            <a:r>
              <a:rPr lang="zh-CN" altLang="en-US" dirty="0">
                <a:latin typeface="华文细黑" panose="02010600040101010101" pitchFamily="2" charset="-122"/>
                <a:ea typeface="华文细黑" panose="02010600040101010101" pitchFamily="2" charset="-122"/>
              </a:rPr>
              <a:t>逻辑模型</a:t>
            </a:r>
            <a:r>
              <a:rPr lang="en-US" altLang="zh-CN" dirty="0">
                <a:solidFill>
                  <a:srgbClr val="C00000"/>
                </a:solidFill>
                <a:latin typeface="华文细黑" panose="02010600040101010101" pitchFamily="2" charset="-122"/>
                <a:ea typeface="华文细黑" panose="02010600040101010101" pitchFamily="2" charset="-122"/>
              </a:rPr>
              <a:t>logical model</a:t>
            </a:r>
            <a:r>
              <a:rPr lang="zh-CN" altLang="en-US" dirty="0">
                <a:latin typeface="华文细黑" panose="02010600040101010101" pitchFamily="2" charset="-122"/>
                <a:ea typeface="华文细黑" panose="02010600040101010101" pitchFamily="2" charset="-122"/>
              </a:rPr>
              <a:t>：按计算机系统的观点对数据建模，主要用于</a:t>
            </a:r>
            <a:r>
              <a:rPr lang="en-US" altLang="zh-CN" dirty="0">
                <a:latin typeface="华文细黑" panose="02010600040101010101" pitchFamily="2" charset="-122"/>
                <a:ea typeface="华文细黑" panose="02010600040101010101" pitchFamily="2" charset="-122"/>
              </a:rPr>
              <a:t>DBMS</a:t>
            </a:r>
            <a:r>
              <a:rPr lang="zh-CN" altLang="en-US" dirty="0">
                <a:latin typeface="华文细黑" panose="02010600040101010101" pitchFamily="2" charset="-122"/>
                <a:ea typeface="华文细黑" panose="02010600040101010101" pitchFamily="2" charset="-122"/>
              </a:rPr>
              <a:t>的实现</a:t>
            </a:r>
          </a:p>
          <a:p>
            <a:pPr lvl="1" eaLnBrk="1" hangingPunct="1">
              <a:lnSpc>
                <a:spcPct val="150000"/>
              </a:lnSpc>
            </a:pPr>
            <a:r>
              <a:rPr lang="zh-CN" altLang="en-US" dirty="0">
                <a:latin typeface="华文细黑" panose="02010600040101010101" pitchFamily="2" charset="-122"/>
                <a:ea typeface="华文细黑" panose="02010600040101010101" pitchFamily="2" charset="-122"/>
              </a:rPr>
              <a:t>物理模型</a:t>
            </a:r>
            <a:r>
              <a:rPr lang="en-US" altLang="zh-CN" dirty="0">
                <a:solidFill>
                  <a:srgbClr val="C00000"/>
                </a:solidFill>
                <a:latin typeface="华文细黑" panose="02010600040101010101" pitchFamily="2" charset="-122"/>
                <a:ea typeface="华文细黑" panose="02010600040101010101" pitchFamily="2" charset="-122"/>
              </a:rPr>
              <a:t>physical model</a:t>
            </a:r>
            <a:r>
              <a:rPr lang="zh-CN" altLang="en-US" dirty="0">
                <a:latin typeface="华文细黑" panose="02010600040101010101" pitchFamily="2" charset="-122"/>
                <a:ea typeface="华文细黑" panose="02010600040101010101" pitchFamily="2" charset="-122"/>
              </a:rPr>
              <a:t>：描述数据在系统内部的表示方式和存取方法</a:t>
            </a:r>
          </a:p>
        </p:txBody>
      </p:sp>
    </p:spTree>
    <p:extLst>
      <p:ext uri="{BB962C8B-B14F-4D97-AF65-F5344CB8AC3E}">
        <p14:creationId xmlns:p14="http://schemas.microsoft.com/office/powerpoint/2010/main" val="3208869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fade">
                                      <p:cBhvr>
                                        <p:cTn id="7" dur="1000"/>
                                        <p:tgtEl>
                                          <p:spTgt spid="16387">
                                            <p:txEl>
                                              <p:pRg st="1" end="1"/>
                                            </p:txEl>
                                          </p:spTgt>
                                        </p:tgtEl>
                                      </p:cBhvr>
                                    </p:animEffect>
                                    <p:anim calcmode="lin" valueType="num">
                                      <p:cBhvr>
                                        <p:cTn id="8" dur="10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63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6387">
                                            <p:txEl>
                                              <p:pRg st="2" end="2"/>
                                            </p:txEl>
                                          </p:spTgt>
                                        </p:tgtEl>
                                        <p:attrNameLst>
                                          <p:attrName>style.visibility</p:attrName>
                                        </p:attrNameLst>
                                      </p:cBhvr>
                                      <p:to>
                                        <p:strVal val="visible"/>
                                      </p:to>
                                    </p:set>
                                    <p:animEffect transition="in" filter="fade">
                                      <p:cBhvr>
                                        <p:cTn id="14" dur="1000"/>
                                        <p:tgtEl>
                                          <p:spTgt spid="16387">
                                            <p:txEl>
                                              <p:pRg st="2" end="2"/>
                                            </p:txEl>
                                          </p:spTgt>
                                        </p:tgtEl>
                                      </p:cBhvr>
                                    </p:animEffect>
                                    <p:anim calcmode="lin" valueType="num">
                                      <p:cBhvr>
                                        <p:cTn id="15" dur="10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3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6387">
                                            <p:txEl>
                                              <p:pRg st="3" end="3"/>
                                            </p:txEl>
                                          </p:spTgt>
                                        </p:tgtEl>
                                        <p:attrNameLst>
                                          <p:attrName>style.visibility</p:attrName>
                                        </p:attrNameLst>
                                      </p:cBhvr>
                                      <p:to>
                                        <p:strVal val="visible"/>
                                      </p:to>
                                    </p:set>
                                    <p:animEffect transition="in" filter="fade">
                                      <p:cBhvr>
                                        <p:cTn id="21" dur="1000"/>
                                        <p:tgtEl>
                                          <p:spTgt spid="16387">
                                            <p:txEl>
                                              <p:pRg st="3" end="3"/>
                                            </p:txEl>
                                          </p:spTgt>
                                        </p:tgtEl>
                                      </p:cBhvr>
                                    </p:animEffect>
                                    <p:anim calcmode="lin" valueType="num">
                                      <p:cBhvr>
                                        <p:cTn id="22" dur="10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638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2069" y="127000"/>
            <a:ext cx="8729662" cy="609600"/>
          </a:xfrm>
        </p:spPr>
        <p:txBody>
          <a:bodyPr/>
          <a:lstStyle/>
          <a:p>
            <a:pPr eaLnBrk="1" hangingPunct="1"/>
            <a:r>
              <a:rPr lang="zh-CN" altLang="en-US" dirty="0">
                <a:latin typeface="黑体" panose="02010609060101010101" pitchFamily="49" charset="-122"/>
                <a:ea typeface="黑体" panose="02010609060101010101" pitchFamily="49" charset="-122"/>
              </a:rPr>
              <a:t>数据模型</a:t>
            </a:r>
          </a:p>
        </p:txBody>
      </p:sp>
      <p:sp>
        <p:nvSpPr>
          <p:cNvPr id="123907" name="Rectangle 3"/>
          <p:cNvSpPr>
            <a:spLocks noChangeArrowheads="1"/>
          </p:cNvSpPr>
          <p:nvPr/>
        </p:nvSpPr>
        <p:spPr bwMode="auto">
          <a:xfrm>
            <a:off x="2814638" y="5330824"/>
            <a:ext cx="2735262" cy="720726"/>
          </a:xfrm>
          <a:prstGeom prst="rect">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en-US" altLang="zh-CN" sz="1800" b="1">
                <a:latin typeface="Times New Roman" pitchFamily="18" charset="0"/>
                <a:ea typeface="宋体" charset="-122"/>
              </a:rPr>
              <a:t>DBMS</a:t>
            </a:r>
            <a:r>
              <a:rPr kumimoji="0" lang="zh-CN" altLang="en-US" sz="1800" b="1">
                <a:latin typeface="Times New Roman" pitchFamily="18" charset="0"/>
                <a:ea typeface="宋体" charset="-122"/>
              </a:rPr>
              <a:t>支持的数据模型</a:t>
            </a:r>
          </a:p>
        </p:txBody>
      </p:sp>
      <p:sp>
        <p:nvSpPr>
          <p:cNvPr id="123908" name="Rectangle 4"/>
          <p:cNvSpPr>
            <a:spLocks noChangeArrowheads="1"/>
          </p:cNvSpPr>
          <p:nvPr/>
        </p:nvSpPr>
        <p:spPr bwMode="auto">
          <a:xfrm>
            <a:off x="3117850" y="4322763"/>
            <a:ext cx="1943100" cy="576263"/>
          </a:xfrm>
          <a:prstGeom prst="rect">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zh-CN" altLang="en-US" sz="1800" b="1">
                <a:latin typeface="Times New Roman" pitchFamily="18" charset="0"/>
                <a:ea typeface="宋体" charset="-122"/>
              </a:rPr>
              <a:t>概念模型</a:t>
            </a:r>
          </a:p>
        </p:txBody>
      </p:sp>
      <p:sp>
        <p:nvSpPr>
          <p:cNvPr id="123909" name="AutoShape 5"/>
          <p:cNvSpPr>
            <a:spLocks noChangeArrowheads="1"/>
          </p:cNvSpPr>
          <p:nvPr/>
        </p:nvSpPr>
        <p:spPr bwMode="auto">
          <a:xfrm>
            <a:off x="3556000" y="3241675"/>
            <a:ext cx="914400" cy="792163"/>
          </a:xfrm>
          <a:prstGeom prst="smileyFace">
            <a:avLst>
              <a:gd name="adj" fmla="val 4653"/>
            </a:avLst>
          </a:prstGeom>
          <a:gradFill rotWithShape="0">
            <a:gsLst>
              <a:gs pos="0">
                <a:srgbClr val="FFFFFF"/>
              </a:gs>
              <a:gs pos="100000">
                <a:srgbClr val="BBBBBB"/>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123910" name="AutoShape 6"/>
          <p:cNvSpPr>
            <a:spLocks noChangeArrowheads="1"/>
          </p:cNvSpPr>
          <p:nvPr/>
        </p:nvSpPr>
        <p:spPr bwMode="auto">
          <a:xfrm flipH="1">
            <a:off x="5191125" y="2809875"/>
            <a:ext cx="1081088" cy="1008063"/>
          </a:xfrm>
          <a:prstGeom prst="wedgeEllipseCallout">
            <a:avLst>
              <a:gd name="adj1" fmla="val 117250"/>
              <a:gd name="adj2" fmla="val 16611"/>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kumimoji="0" lang="zh-CN" altLang="en-US" sz="1800" b="1">
                <a:latin typeface="Times New Roman" pitchFamily="18" charset="0"/>
                <a:ea typeface="宋体" charset="-122"/>
              </a:rPr>
              <a:t>认识</a:t>
            </a:r>
          </a:p>
          <a:p>
            <a:pPr eaLnBrk="1" latinLnBrk="0" hangingPunct="1">
              <a:spcBef>
                <a:spcPct val="0"/>
              </a:spcBef>
              <a:buClrTx/>
              <a:buFontTx/>
              <a:buNone/>
            </a:pPr>
            <a:r>
              <a:rPr kumimoji="0" lang="zh-CN" altLang="en-US" sz="1800" b="1">
                <a:latin typeface="Times New Roman" pitchFamily="18" charset="0"/>
                <a:ea typeface="宋体" charset="-122"/>
              </a:rPr>
              <a:t>抽象</a:t>
            </a:r>
          </a:p>
        </p:txBody>
      </p:sp>
      <p:sp>
        <p:nvSpPr>
          <p:cNvPr id="123911" name="Text Box 7"/>
          <p:cNvSpPr txBox="1">
            <a:spLocks noChangeArrowheads="1"/>
          </p:cNvSpPr>
          <p:nvPr/>
        </p:nvSpPr>
        <p:spPr bwMode="auto">
          <a:xfrm>
            <a:off x="1230164" y="4391025"/>
            <a:ext cx="11049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kumimoji="0" lang="zh-CN" altLang="en-US" sz="1800" b="1" dirty="0">
                <a:latin typeface="Times New Roman" pitchFamily="18" charset="0"/>
                <a:ea typeface="宋体" charset="-122"/>
              </a:rPr>
              <a:t>信息世界</a:t>
            </a:r>
          </a:p>
        </p:txBody>
      </p:sp>
      <p:sp>
        <p:nvSpPr>
          <p:cNvPr id="123912" name="Text Box 8"/>
          <p:cNvSpPr txBox="1">
            <a:spLocks noChangeArrowheads="1"/>
          </p:cNvSpPr>
          <p:nvPr/>
        </p:nvSpPr>
        <p:spPr bwMode="auto">
          <a:xfrm>
            <a:off x="1230164" y="5614988"/>
            <a:ext cx="11049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kumimoji="0" lang="zh-CN" altLang="en-US" sz="1800" b="1">
                <a:latin typeface="Times New Roman" pitchFamily="18" charset="0"/>
                <a:ea typeface="宋体" charset="-122"/>
              </a:rPr>
              <a:t>机器世界</a:t>
            </a:r>
          </a:p>
        </p:txBody>
      </p:sp>
      <p:sp>
        <p:nvSpPr>
          <p:cNvPr id="123914" name="Cloud"/>
          <p:cNvSpPr>
            <a:spLocks noChangeAspect="1" noEditPoints="1" noChangeArrowheads="1"/>
          </p:cNvSpPr>
          <p:nvPr/>
        </p:nvSpPr>
        <p:spPr bwMode="auto">
          <a:xfrm>
            <a:off x="3101974" y="2017713"/>
            <a:ext cx="1758057" cy="9175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kumimoji="0" lang="zh-CN" altLang="en-US" sz="1800" b="1" dirty="0">
                <a:latin typeface="Times New Roman" pitchFamily="18" charset="0"/>
                <a:ea typeface="宋体" charset="-122"/>
              </a:rPr>
              <a:t>现实世界</a:t>
            </a:r>
          </a:p>
        </p:txBody>
      </p:sp>
      <p:sp>
        <p:nvSpPr>
          <p:cNvPr id="123915" name="Line 11"/>
          <p:cNvSpPr>
            <a:spLocks noChangeShapeType="1"/>
          </p:cNvSpPr>
          <p:nvPr/>
        </p:nvSpPr>
        <p:spPr bwMode="auto">
          <a:xfrm>
            <a:off x="3967163" y="2954338"/>
            <a:ext cx="0" cy="28733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6" name="Line 12"/>
          <p:cNvSpPr>
            <a:spLocks noChangeShapeType="1"/>
          </p:cNvSpPr>
          <p:nvPr/>
        </p:nvSpPr>
        <p:spPr bwMode="auto">
          <a:xfrm>
            <a:off x="3967163" y="4033838"/>
            <a:ext cx="0" cy="28733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7" name="Line 13"/>
          <p:cNvSpPr>
            <a:spLocks noChangeShapeType="1"/>
          </p:cNvSpPr>
          <p:nvPr/>
        </p:nvSpPr>
        <p:spPr bwMode="auto">
          <a:xfrm>
            <a:off x="4038600" y="4899025"/>
            <a:ext cx="0" cy="431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3918" name="Group 14"/>
          <p:cNvGrpSpPr>
            <a:grpSpLocks/>
          </p:cNvGrpSpPr>
          <p:nvPr/>
        </p:nvGrpSpPr>
        <p:grpSpPr bwMode="auto">
          <a:xfrm>
            <a:off x="6083300" y="3673475"/>
            <a:ext cx="2514600" cy="606425"/>
            <a:chOff x="3782" y="2568"/>
            <a:chExt cx="1769" cy="382"/>
          </a:xfrm>
        </p:grpSpPr>
        <p:sp>
          <p:nvSpPr>
            <p:cNvPr id="34836" name="Text Box 15"/>
            <p:cNvSpPr txBox="1">
              <a:spLocks noChangeArrowheads="1"/>
            </p:cNvSpPr>
            <p:nvPr/>
          </p:nvSpPr>
          <p:spPr bwMode="auto">
            <a:xfrm>
              <a:off x="3782" y="2568"/>
              <a:ext cx="1769" cy="382"/>
            </a:xfrm>
            <a:prstGeom prst="rect">
              <a:avLst/>
            </a:prstGeom>
            <a:noFill/>
            <a:ln w="254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zh-CN" altLang="en-US" sz="1600" b="1">
                  <a:latin typeface="Times New Roman" pitchFamily="18" charset="0"/>
                  <a:ea typeface="宋体" charset="-122"/>
                </a:rPr>
                <a:t>现实世界       概念模型</a:t>
              </a:r>
            </a:p>
            <a:p>
              <a:pPr algn="ctr" eaLnBrk="1" latinLnBrk="0" hangingPunct="1">
                <a:spcBef>
                  <a:spcPct val="0"/>
                </a:spcBef>
                <a:buClrTx/>
                <a:buFontTx/>
                <a:buNone/>
              </a:pPr>
              <a:r>
                <a:rPr kumimoji="0" lang="zh-CN" altLang="en-US" sz="1600" b="1">
                  <a:latin typeface="Times New Roman" pitchFamily="18" charset="0"/>
                  <a:ea typeface="宋体" charset="-122"/>
                </a:rPr>
                <a:t>数据库设计人员完成</a:t>
              </a:r>
            </a:p>
          </p:txBody>
        </p:sp>
        <p:sp>
          <p:nvSpPr>
            <p:cNvPr id="34837" name="AutoShape 16"/>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grpSp>
      <p:grpSp>
        <p:nvGrpSpPr>
          <p:cNvPr id="123921" name="Group 17"/>
          <p:cNvGrpSpPr>
            <a:grpSpLocks/>
          </p:cNvGrpSpPr>
          <p:nvPr/>
        </p:nvGrpSpPr>
        <p:grpSpPr bwMode="auto">
          <a:xfrm>
            <a:off x="6083300" y="5426075"/>
            <a:ext cx="2514600" cy="606425"/>
            <a:chOff x="3787" y="3218"/>
            <a:chExt cx="1676" cy="382"/>
          </a:xfrm>
        </p:grpSpPr>
        <p:sp>
          <p:nvSpPr>
            <p:cNvPr id="34834" name="Text Box 18"/>
            <p:cNvSpPr txBox="1">
              <a:spLocks noChangeArrowheads="1"/>
            </p:cNvSpPr>
            <p:nvPr/>
          </p:nvSpPr>
          <p:spPr bwMode="auto">
            <a:xfrm>
              <a:off x="3787" y="3218"/>
              <a:ext cx="1676" cy="382"/>
            </a:xfrm>
            <a:prstGeom prst="rect">
              <a:avLst/>
            </a:prstGeom>
            <a:noFill/>
            <a:ln w="254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lvl="1" eaLnBrk="1" latinLnBrk="0" hangingPunct="1">
                <a:spcBef>
                  <a:spcPct val="0"/>
                </a:spcBef>
                <a:buClrTx/>
                <a:buFontTx/>
                <a:buNone/>
              </a:pPr>
              <a:r>
                <a:rPr kumimoji="0" lang="zh-CN" altLang="en-US" sz="1600" b="1">
                  <a:latin typeface="Times New Roman" pitchFamily="18" charset="0"/>
                  <a:ea typeface="宋体" charset="-122"/>
                </a:rPr>
                <a:t>逻辑模型       物理模型</a:t>
              </a:r>
            </a:p>
            <a:p>
              <a:pPr lvl="1" eaLnBrk="1" latinLnBrk="0" hangingPunct="1">
                <a:spcBef>
                  <a:spcPct val="0"/>
                </a:spcBef>
                <a:buClrTx/>
                <a:buFontTx/>
                <a:buNone/>
              </a:pPr>
              <a:r>
                <a:rPr kumimoji="0" lang="zh-CN" altLang="en-US" sz="1600" b="1">
                  <a:latin typeface="Times New Roman" pitchFamily="18" charset="0"/>
                  <a:ea typeface="宋体" charset="-122"/>
                </a:rPr>
                <a:t>由</a:t>
              </a:r>
              <a:r>
                <a:rPr kumimoji="0" lang="en-US" altLang="zh-CN" sz="1600" b="1">
                  <a:latin typeface="Times New Roman" pitchFamily="18" charset="0"/>
                  <a:ea typeface="宋体" charset="-122"/>
                </a:rPr>
                <a:t>DBMS</a:t>
              </a:r>
              <a:r>
                <a:rPr kumimoji="0" lang="zh-CN" altLang="en-US" sz="1600" b="1">
                  <a:latin typeface="Times New Roman" pitchFamily="18" charset="0"/>
                  <a:ea typeface="宋体" charset="-122"/>
                </a:rPr>
                <a:t>完成</a:t>
              </a:r>
            </a:p>
          </p:txBody>
        </p:sp>
        <p:sp>
          <p:nvSpPr>
            <p:cNvPr id="34835" name="AutoShape 19"/>
            <p:cNvSpPr>
              <a:spLocks noChangeArrowheads="1"/>
            </p:cNvSpPr>
            <p:nvPr/>
          </p:nvSpPr>
          <p:spPr bwMode="auto">
            <a:xfrm>
              <a:off x="4678" y="3284"/>
              <a:ext cx="181" cy="90"/>
            </a:xfrm>
            <a:prstGeom prst="rightArrow">
              <a:avLst>
                <a:gd name="adj1" fmla="val 50000"/>
                <a:gd name="adj2" fmla="val 50278"/>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grpSp>
      <p:grpSp>
        <p:nvGrpSpPr>
          <p:cNvPr id="123924" name="Group 20"/>
          <p:cNvGrpSpPr>
            <a:grpSpLocks/>
          </p:cNvGrpSpPr>
          <p:nvPr/>
        </p:nvGrpSpPr>
        <p:grpSpPr bwMode="auto">
          <a:xfrm>
            <a:off x="6083300" y="4546600"/>
            <a:ext cx="2563813" cy="606425"/>
            <a:chOff x="3782" y="2568"/>
            <a:chExt cx="1769" cy="382"/>
          </a:xfrm>
        </p:grpSpPr>
        <p:sp>
          <p:nvSpPr>
            <p:cNvPr id="34832" name="Text Box 21"/>
            <p:cNvSpPr txBox="1">
              <a:spLocks noChangeArrowheads="1"/>
            </p:cNvSpPr>
            <p:nvPr/>
          </p:nvSpPr>
          <p:spPr bwMode="auto">
            <a:xfrm>
              <a:off x="3782" y="2568"/>
              <a:ext cx="1769" cy="382"/>
            </a:xfrm>
            <a:prstGeom prst="rect">
              <a:avLst/>
            </a:prstGeom>
            <a:noFill/>
            <a:ln w="254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zh-CN" altLang="en-US" sz="1600" b="1">
                  <a:latin typeface="Times New Roman" pitchFamily="18" charset="0"/>
                  <a:ea typeface="宋体" charset="-122"/>
                </a:rPr>
                <a:t>概念模型       逻辑模型</a:t>
              </a:r>
            </a:p>
            <a:p>
              <a:pPr algn="ctr" eaLnBrk="1" latinLnBrk="0" hangingPunct="1">
                <a:spcBef>
                  <a:spcPct val="0"/>
                </a:spcBef>
                <a:buClrTx/>
                <a:buFontTx/>
                <a:buNone/>
              </a:pPr>
              <a:r>
                <a:rPr kumimoji="0" lang="zh-CN" altLang="en-US" sz="1600" b="1">
                  <a:latin typeface="Times New Roman" pitchFamily="18" charset="0"/>
                  <a:ea typeface="宋体" charset="-122"/>
                </a:rPr>
                <a:t>数据库设计人员完成</a:t>
              </a:r>
            </a:p>
          </p:txBody>
        </p:sp>
        <p:sp>
          <p:nvSpPr>
            <p:cNvPr id="34833" name="AutoShape 22"/>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grpSp>
      <p:sp>
        <p:nvSpPr>
          <p:cNvPr id="2" name="矩形 1"/>
          <p:cNvSpPr/>
          <p:nvPr/>
        </p:nvSpPr>
        <p:spPr>
          <a:xfrm>
            <a:off x="48593" y="1073973"/>
            <a:ext cx="4515980" cy="461665"/>
          </a:xfrm>
          <a:prstGeom prst="rect">
            <a:avLst/>
          </a:prstGeom>
        </p:spPr>
        <p:txBody>
          <a:bodyPr wrap="none">
            <a:spAutoFit/>
          </a:bodyPr>
          <a:lstStyle/>
          <a:p>
            <a:r>
              <a:rPr lang="zh-CN" altLang="en-US" sz="2400" dirty="0">
                <a:solidFill>
                  <a:schemeClr val="tx1"/>
                </a:solidFill>
                <a:latin typeface="华文细黑" panose="02010600040101010101" pitchFamily="2" charset="-122"/>
                <a:ea typeface="华文细黑" panose="02010600040101010101" pitchFamily="2" charset="-122"/>
              </a:rPr>
              <a:t>现实世界中客观对象的抽象过程</a:t>
            </a:r>
          </a:p>
        </p:txBody>
      </p:sp>
    </p:spTree>
    <p:extLst>
      <p:ext uri="{BB962C8B-B14F-4D97-AF65-F5344CB8AC3E}">
        <p14:creationId xmlns:p14="http://schemas.microsoft.com/office/powerpoint/2010/main" val="3113461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23914"/>
                                        </p:tgtEl>
                                        <p:attrNameLst>
                                          <p:attrName>style.visibility</p:attrName>
                                        </p:attrNameLst>
                                      </p:cBhvr>
                                      <p:to>
                                        <p:strVal val="visible"/>
                                      </p:to>
                                    </p:set>
                                    <p:animEffect transition="in" filter="slide(fromTop)">
                                      <p:cBhvr>
                                        <p:cTn id="7" dur="500"/>
                                        <p:tgtEl>
                                          <p:spTgt spid="123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23915"/>
                                        </p:tgtEl>
                                        <p:attrNameLst>
                                          <p:attrName>style.visibility</p:attrName>
                                        </p:attrNameLst>
                                      </p:cBhvr>
                                      <p:to>
                                        <p:strVal val="visible"/>
                                      </p:to>
                                    </p:set>
                                    <p:anim calcmode="lin" valueType="num">
                                      <p:cBhvr additive="base">
                                        <p:cTn id="12" dur="500" fill="hold"/>
                                        <p:tgtEl>
                                          <p:spTgt spid="123915"/>
                                        </p:tgtEl>
                                        <p:attrNameLst>
                                          <p:attrName>ppt_x</p:attrName>
                                        </p:attrNameLst>
                                      </p:cBhvr>
                                      <p:tavLst>
                                        <p:tav tm="0">
                                          <p:val>
                                            <p:strVal val="#ppt_x"/>
                                          </p:val>
                                        </p:tav>
                                        <p:tav tm="100000">
                                          <p:val>
                                            <p:strVal val="#ppt_x"/>
                                          </p:val>
                                        </p:tav>
                                      </p:tavLst>
                                    </p:anim>
                                    <p:anim calcmode="lin" valueType="num">
                                      <p:cBhvr additive="base">
                                        <p:cTn id="13" dur="500" fill="hold"/>
                                        <p:tgtEl>
                                          <p:spTgt spid="123915"/>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23909"/>
                                        </p:tgtEl>
                                        <p:attrNameLst>
                                          <p:attrName>style.visibility</p:attrName>
                                        </p:attrNameLst>
                                      </p:cBhvr>
                                      <p:to>
                                        <p:strVal val="visible"/>
                                      </p:to>
                                    </p:set>
                                    <p:animEffect transition="in" filter="slide(fromBottom)">
                                      <p:cBhvr>
                                        <p:cTn id="18" dur="500"/>
                                        <p:tgtEl>
                                          <p:spTgt spid="1239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23910"/>
                                        </p:tgtEl>
                                        <p:attrNameLst>
                                          <p:attrName>style.visibility</p:attrName>
                                        </p:attrNameLst>
                                      </p:cBhvr>
                                      <p:to>
                                        <p:strVal val="visible"/>
                                      </p:to>
                                    </p:set>
                                    <p:anim calcmode="lin" valueType="num">
                                      <p:cBhvr additive="base">
                                        <p:cTn id="23" dur="500" fill="hold"/>
                                        <p:tgtEl>
                                          <p:spTgt spid="123910"/>
                                        </p:tgtEl>
                                        <p:attrNameLst>
                                          <p:attrName>ppt_x</p:attrName>
                                        </p:attrNameLst>
                                      </p:cBhvr>
                                      <p:tavLst>
                                        <p:tav tm="0">
                                          <p:val>
                                            <p:strVal val="1+#ppt_w/2"/>
                                          </p:val>
                                        </p:tav>
                                        <p:tav tm="100000">
                                          <p:val>
                                            <p:strVal val="#ppt_x"/>
                                          </p:val>
                                        </p:tav>
                                      </p:tavLst>
                                    </p:anim>
                                    <p:anim calcmode="lin" valueType="num">
                                      <p:cBhvr additive="base">
                                        <p:cTn id="24" dur="500" fill="hold"/>
                                        <p:tgtEl>
                                          <p:spTgt spid="123910"/>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3916"/>
                                        </p:tgtEl>
                                        <p:attrNameLst>
                                          <p:attrName>style.visibility</p:attrName>
                                        </p:attrNameLst>
                                      </p:cBhvr>
                                      <p:to>
                                        <p:strVal val="visible"/>
                                      </p:to>
                                    </p:set>
                                    <p:anim calcmode="lin" valueType="num">
                                      <p:cBhvr additive="base">
                                        <p:cTn id="29" dur="500" fill="hold"/>
                                        <p:tgtEl>
                                          <p:spTgt spid="123916"/>
                                        </p:tgtEl>
                                        <p:attrNameLst>
                                          <p:attrName>ppt_x</p:attrName>
                                        </p:attrNameLst>
                                      </p:cBhvr>
                                      <p:tavLst>
                                        <p:tav tm="0">
                                          <p:val>
                                            <p:strVal val="#ppt_x"/>
                                          </p:val>
                                        </p:tav>
                                        <p:tav tm="100000">
                                          <p:val>
                                            <p:strVal val="#ppt_x"/>
                                          </p:val>
                                        </p:tav>
                                      </p:tavLst>
                                    </p:anim>
                                    <p:anim calcmode="lin" valueType="num">
                                      <p:cBhvr additive="base">
                                        <p:cTn id="30" dur="500" fill="hold"/>
                                        <p:tgtEl>
                                          <p:spTgt spid="12391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23908"/>
                                        </p:tgtEl>
                                        <p:attrNameLst>
                                          <p:attrName>style.visibility</p:attrName>
                                        </p:attrNameLst>
                                      </p:cBhvr>
                                      <p:to>
                                        <p:strVal val="visible"/>
                                      </p:to>
                                    </p:set>
                                    <p:animEffect transition="in" filter="box(in)">
                                      <p:cBhvr>
                                        <p:cTn id="35" dur="500"/>
                                        <p:tgtEl>
                                          <p:spTgt spid="12390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23911"/>
                                        </p:tgtEl>
                                        <p:attrNameLst>
                                          <p:attrName>style.visibility</p:attrName>
                                        </p:attrNameLst>
                                      </p:cBhvr>
                                      <p:to>
                                        <p:strVal val="visible"/>
                                      </p:to>
                                    </p:set>
                                    <p:anim calcmode="lin" valueType="num">
                                      <p:cBhvr additive="base">
                                        <p:cTn id="40" dur="500" fill="hold"/>
                                        <p:tgtEl>
                                          <p:spTgt spid="123911"/>
                                        </p:tgtEl>
                                        <p:attrNameLst>
                                          <p:attrName>ppt_x</p:attrName>
                                        </p:attrNameLst>
                                      </p:cBhvr>
                                      <p:tavLst>
                                        <p:tav tm="0">
                                          <p:val>
                                            <p:strVal val="0-#ppt_w/2"/>
                                          </p:val>
                                        </p:tav>
                                        <p:tav tm="100000">
                                          <p:val>
                                            <p:strVal val="#ppt_x"/>
                                          </p:val>
                                        </p:tav>
                                      </p:tavLst>
                                    </p:anim>
                                    <p:anim calcmode="lin" valueType="num">
                                      <p:cBhvr additive="base">
                                        <p:cTn id="41" dur="500" fill="hold"/>
                                        <p:tgtEl>
                                          <p:spTgt spid="123911"/>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23917"/>
                                        </p:tgtEl>
                                        <p:attrNameLst>
                                          <p:attrName>style.visibility</p:attrName>
                                        </p:attrNameLst>
                                      </p:cBhvr>
                                      <p:to>
                                        <p:strVal val="visible"/>
                                      </p:to>
                                    </p:set>
                                    <p:anim calcmode="lin" valueType="num">
                                      <p:cBhvr additive="base">
                                        <p:cTn id="46" dur="500" fill="hold"/>
                                        <p:tgtEl>
                                          <p:spTgt spid="123917"/>
                                        </p:tgtEl>
                                        <p:attrNameLst>
                                          <p:attrName>ppt_x</p:attrName>
                                        </p:attrNameLst>
                                      </p:cBhvr>
                                      <p:tavLst>
                                        <p:tav tm="0">
                                          <p:val>
                                            <p:strVal val="#ppt_x"/>
                                          </p:val>
                                        </p:tav>
                                        <p:tav tm="100000">
                                          <p:val>
                                            <p:strVal val="#ppt_x"/>
                                          </p:val>
                                        </p:tav>
                                      </p:tavLst>
                                    </p:anim>
                                    <p:anim calcmode="lin" valueType="num">
                                      <p:cBhvr additive="base">
                                        <p:cTn id="47" dur="500" fill="hold"/>
                                        <p:tgtEl>
                                          <p:spTgt spid="123917"/>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23907"/>
                                        </p:tgtEl>
                                        <p:attrNameLst>
                                          <p:attrName>style.visibility</p:attrName>
                                        </p:attrNameLst>
                                      </p:cBhvr>
                                      <p:to>
                                        <p:strVal val="visible"/>
                                      </p:to>
                                    </p:set>
                                    <p:animEffect transition="in" filter="box(in)">
                                      <p:cBhvr>
                                        <p:cTn id="52" dur="500"/>
                                        <p:tgtEl>
                                          <p:spTgt spid="12390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23912"/>
                                        </p:tgtEl>
                                        <p:attrNameLst>
                                          <p:attrName>style.visibility</p:attrName>
                                        </p:attrNameLst>
                                      </p:cBhvr>
                                      <p:to>
                                        <p:strVal val="visible"/>
                                      </p:to>
                                    </p:set>
                                    <p:anim calcmode="lin" valueType="num">
                                      <p:cBhvr additive="base">
                                        <p:cTn id="57" dur="500" fill="hold"/>
                                        <p:tgtEl>
                                          <p:spTgt spid="123912"/>
                                        </p:tgtEl>
                                        <p:attrNameLst>
                                          <p:attrName>ppt_x</p:attrName>
                                        </p:attrNameLst>
                                      </p:cBhvr>
                                      <p:tavLst>
                                        <p:tav tm="0">
                                          <p:val>
                                            <p:strVal val="0-#ppt_w/2"/>
                                          </p:val>
                                        </p:tav>
                                        <p:tav tm="100000">
                                          <p:val>
                                            <p:strVal val="#ppt_x"/>
                                          </p:val>
                                        </p:tav>
                                      </p:tavLst>
                                    </p:anim>
                                    <p:anim calcmode="lin" valueType="num">
                                      <p:cBhvr additive="base">
                                        <p:cTn id="58" dur="500" fill="hold"/>
                                        <p:tgtEl>
                                          <p:spTgt spid="123912"/>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nodeType="clickEffect">
                                  <p:stCondLst>
                                    <p:cond delay="0"/>
                                  </p:stCondLst>
                                  <p:childTnLst>
                                    <p:set>
                                      <p:cBhvr>
                                        <p:cTn id="62" dur="1" fill="hold">
                                          <p:stCondLst>
                                            <p:cond delay="0"/>
                                          </p:stCondLst>
                                        </p:cTn>
                                        <p:tgtEl>
                                          <p:spTgt spid="123918"/>
                                        </p:tgtEl>
                                        <p:attrNameLst>
                                          <p:attrName>style.visibility</p:attrName>
                                        </p:attrNameLst>
                                      </p:cBhvr>
                                      <p:to>
                                        <p:strVal val="visible"/>
                                      </p:to>
                                    </p:set>
                                    <p:anim calcmode="lin" valueType="num">
                                      <p:cBhvr additive="base">
                                        <p:cTn id="63" dur="500" fill="hold"/>
                                        <p:tgtEl>
                                          <p:spTgt spid="123918"/>
                                        </p:tgtEl>
                                        <p:attrNameLst>
                                          <p:attrName>ppt_x</p:attrName>
                                        </p:attrNameLst>
                                      </p:cBhvr>
                                      <p:tavLst>
                                        <p:tav tm="0">
                                          <p:val>
                                            <p:strVal val="1+#ppt_w/2"/>
                                          </p:val>
                                        </p:tav>
                                        <p:tav tm="100000">
                                          <p:val>
                                            <p:strVal val="#ppt_x"/>
                                          </p:val>
                                        </p:tav>
                                      </p:tavLst>
                                    </p:anim>
                                    <p:anim calcmode="lin" valueType="num">
                                      <p:cBhvr additive="base">
                                        <p:cTn id="64" dur="500" fill="hold"/>
                                        <p:tgtEl>
                                          <p:spTgt spid="123918"/>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nodeType="clickEffect">
                                  <p:stCondLst>
                                    <p:cond delay="0"/>
                                  </p:stCondLst>
                                  <p:childTnLst>
                                    <p:set>
                                      <p:cBhvr>
                                        <p:cTn id="68" dur="1" fill="hold">
                                          <p:stCondLst>
                                            <p:cond delay="0"/>
                                          </p:stCondLst>
                                        </p:cTn>
                                        <p:tgtEl>
                                          <p:spTgt spid="123924"/>
                                        </p:tgtEl>
                                        <p:attrNameLst>
                                          <p:attrName>style.visibility</p:attrName>
                                        </p:attrNameLst>
                                      </p:cBhvr>
                                      <p:to>
                                        <p:strVal val="visible"/>
                                      </p:to>
                                    </p:set>
                                    <p:anim calcmode="lin" valueType="num">
                                      <p:cBhvr additive="base">
                                        <p:cTn id="69" dur="500" fill="hold"/>
                                        <p:tgtEl>
                                          <p:spTgt spid="123924"/>
                                        </p:tgtEl>
                                        <p:attrNameLst>
                                          <p:attrName>ppt_x</p:attrName>
                                        </p:attrNameLst>
                                      </p:cBhvr>
                                      <p:tavLst>
                                        <p:tav tm="0">
                                          <p:val>
                                            <p:strVal val="1+#ppt_w/2"/>
                                          </p:val>
                                        </p:tav>
                                        <p:tav tm="100000">
                                          <p:val>
                                            <p:strVal val="#ppt_x"/>
                                          </p:val>
                                        </p:tav>
                                      </p:tavLst>
                                    </p:anim>
                                    <p:anim calcmode="lin" valueType="num">
                                      <p:cBhvr additive="base">
                                        <p:cTn id="70" dur="500" fill="hold"/>
                                        <p:tgtEl>
                                          <p:spTgt spid="123924"/>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123921"/>
                                        </p:tgtEl>
                                        <p:attrNameLst>
                                          <p:attrName>style.visibility</p:attrName>
                                        </p:attrNameLst>
                                      </p:cBhvr>
                                      <p:to>
                                        <p:strVal val="visible"/>
                                      </p:to>
                                    </p:set>
                                    <p:anim calcmode="lin" valueType="num">
                                      <p:cBhvr additive="base">
                                        <p:cTn id="75" dur="500" fill="hold"/>
                                        <p:tgtEl>
                                          <p:spTgt spid="123921"/>
                                        </p:tgtEl>
                                        <p:attrNameLst>
                                          <p:attrName>ppt_x</p:attrName>
                                        </p:attrNameLst>
                                      </p:cBhvr>
                                      <p:tavLst>
                                        <p:tav tm="0">
                                          <p:val>
                                            <p:strVal val="1+#ppt_w/2"/>
                                          </p:val>
                                        </p:tav>
                                        <p:tav tm="100000">
                                          <p:val>
                                            <p:strVal val="#ppt_x"/>
                                          </p:val>
                                        </p:tav>
                                      </p:tavLst>
                                    </p:anim>
                                    <p:anim calcmode="lin" valueType="num">
                                      <p:cBhvr additive="base">
                                        <p:cTn id="76" dur="500" fill="hold"/>
                                        <p:tgtEl>
                                          <p:spTgt spid="1239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nimBg="1" autoUpdateAnimBg="0"/>
      <p:bldP spid="123908" grpId="0" animBg="1" autoUpdateAnimBg="0"/>
      <p:bldP spid="123909" grpId="0" animBg="1"/>
      <p:bldP spid="123910" grpId="0" animBg="1" autoUpdateAnimBg="0"/>
      <p:bldP spid="123911" grpId="0" autoUpdateAnimBg="0"/>
      <p:bldP spid="123912" grpId="0" autoUpdateAnimBg="0"/>
      <p:bldP spid="123914" grpId="0" animBg="1" autoUpdateAnimBg="0"/>
      <p:bldP spid="123915" grpId="0" animBg="1"/>
      <p:bldP spid="123916" grpId="0" animBg="1"/>
      <p:bldP spid="1239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09533" y="109182"/>
            <a:ext cx="8729662" cy="609600"/>
          </a:xfrm>
        </p:spPr>
        <p:txBody>
          <a:bodyPr/>
          <a:lstStyle/>
          <a:p>
            <a:pPr eaLnBrk="1" hangingPunct="1"/>
            <a:r>
              <a:rPr lang="zh-CN" altLang="en-US" dirty="0">
                <a:latin typeface="黑体" panose="02010609060101010101" pitchFamily="49" charset="-122"/>
                <a:ea typeface="黑体" panose="02010609060101010101" pitchFamily="49" charset="-122"/>
              </a:rPr>
              <a:t>常用数据模型 </a:t>
            </a:r>
          </a:p>
        </p:txBody>
      </p:sp>
      <p:sp>
        <p:nvSpPr>
          <p:cNvPr id="50179" name="Rectangle 3"/>
          <p:cNvSpPr>
            <a:spLocks noGrp="1" noChangeArrowheads="1"/>
          </p:cNvSpPr>
          <p:nvPr>
            <p:ph type="body" idx="1"/>
          </p:nvPr>
        </p:nvSpPr>
        <p:spPr>
          <a:xfrm>
            <a:off x="323528" y="1124744"/>
            <a:ext cx="8280920" cy="5276056"/>
          </a:xfrm>
        </p:spPr>
        <p:txBody>
          <a:bodyPr/>
          <a:lstStyle/>
          <a:p>
            <a:pPr eaLnBrk="1" hangingPunct="1">
              <a:lnSpc>
                <a:spcPct val="150000"/>
              </a:lnSpc>
            </a:pPr>
            <a:r>
              <a:rPr lang="zh-CN" altLang="en-US" dirty="0">
                <a:latin typeface="华文细黑" panose="02010600040101010101" pitchFamily="2" charset="-122"/>
                <a:ea typeface="华文细黑" panose="02010600040101010101" pitchFamily="2" charset="-122"/>
              </a:rPr>
              <a:t>非关系模型</a:t>
            </a:r>
          </a:p>
          <a:p>
            <a:pPr lvl="1" eaLnBrk="1" hangingPunct="1">
              <a:lnSpc>
                <a:spcPct val="150000"/>
              </a:lnSpc>
            </a:pPr>
            <a:r>
              <a:rPr lang="zh-CN" altLang="en-US" b="1" dirty="0">
                <a:latin typeface="华文细黑" panose="02010600040101010101" pitchFamily="2" charset="-122"/>
                <a:ea typeface="华文细黑" panose="02010600040101010101" pitchFamily="2" charset="-122"/>
              </a:rPr>
              <a:t>层次模型</a:t>
            </a:r>
            <a:r>
              <a:rPr lang="en-US" altLang="zh-CN" b="1" dirty="0">
                <a:latin typeface="华文细黑" panose="02010600040101010101" pitchFamily="2" charset="-122"/>
                <a:ea typeface="华文细黑" panose="02010600040101010101" pitchFamily="2" charset="-122"/>
              </a:rPr>
              <a:t>(Hierarchical Model)</a:t>
            </a:r>
          </a:p>
          <a:p>
            <a:pPr lvl="1" algn="just" eaLnBrk="1" hangingPunct="1">
              <a:lnSpc>
                <a:spcPct val="150000"/>
              </a:lnSpc>
            </a:pPr>
            <a:r>
              <a:rPr lang="zh-CN" altLang="en-US" b="1" dirty="0">
                <a:latin typeface="华文细黑" panose="02010600040101010101" pitchFamily="2" charset="-122"/>
                <a:ea typeface="华文细黑" panose="02010600040101010101" pitchFamily="2" charset="-122"/>
              </a:rPr>
              <a:t>网状模型</a:t>
            </a:r>
            <a:r>
              <a:rPr lang="en-US" altLang="zh-CN" b="1" dirty="0">
                <a:latin typeface="华文细黑" panose="02010600040101010101" pitchFamily="2" charset="-122"/>
                <a:ea typeface="华文细黑" panose="02010600040101010101" pitchFamily="2" charset="-122"/>
              </a:rPr>
              <a:t>(Network Model)</a:t>
            </a:r>
          </a:p>
          <a:p>
            <a:pPr algn="just" eaLnBrk="1" hangingPunct="1">
              <a:lnSpc>
                <a:spcPct val="150000"/>
              </a:lnSpc>
            </a:pPr>
            <a:r>
              <a:rPr lang="zh-CN" altLang="en-US" dirty="0">
                <a:latin typeface="华文细黑" panose="02010600040101010101" pitchFamily="2" charset="-122"/>
                <a:ea typeface="华文细黑" panose="02010600040101010101" pitchFamily="2" charset="-122"/>
              </a:rPr>
              <a:t>关系模型</a:t>
            </a:r>
            <a:r>
              <a:rPr lang="en-US" altLang="zh-CN" dirty="0">
                <a:latin typeface="华文细黑" panose="02010600040101010101" pitchFamily="2" charset="-122"/>
                <a:ea typeface="华文细黑" panose="02010600040101010101" pitchFamily="2" charset="-122"/>
              </a:rPr>
              <a:t>(Relational Model)  </a:t>
            </a:r>
          </a:p>
          <a:p>
            <a:pPr algn="just" eaLnBrk="1" hangingPunct="1">
              <a:lnSpc>
                <a:spcPct val="150000"/>
              </a:lnSpc>
            </a:pPr>
            <a:endParaRPr lang="en-US" altLang="zh-CN" dirty="0">
              <a:latin typeface="华文细黑" panose="02010600040101010101" pitchFamily="2" charset="-122"/>
              <a:ea typeface="华文细黑" panose="02010600040101010101" pitchFamily="2" charset="-122"/>
            </a:endParaRPr>
          </a:p>
          <a:p>
            <a:pPr algn="just" eaLnBrk="1" hangingPunct="1">
              <a:lnSpc>
                <a:spcPct val="150000"/>
              </a:lnSpc>
            </a:pPr>
            <a:r>
              <a:rPr lang="zh-CN" altLang="en-US" dirty="0">
                <a:latin typeface="华文细黑" panose="02010600040101010101" pitchFamily="2" charset="-122"/>
                <a:ea typeface="华文细黑" panose="02010600040101010101" pitchFamily="2" charset="-122"/>
              </a:rPr>
              <a:t>区别在于：数据之间联系的表达方式不同</a:t>
            </a:r>
            <a:endParaRPr lang="en-US" altLang="zh-CN"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3116296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网状模型</a:t>
            </a:r>
          </a:p>
        </p:txBody>
      </p:sp>
      <p:sp>
        <p:nvSpPr>
          <p:cNvPr id="56323" name="Rectangle 3"/>
          <p:cNvSpPr>
            <a:spLocks noGrp="1" noChangeArrowheads="1"/>
          </p:cNvSpPr>
          <p:nvPr>
            <p:ph type="body" idx="1"/>
          </p:nvPr>
        </p:nvSpPr>
        <p:spPr>
          <a:xfrm>
            <a:off x="424064" y="1412776"/>
            <a:ext cx="8229600" cy="4695825"/>
          </a:xfrm>
        </p:spPr>
        <p:txBody>
          <a:bodyPr/>
          <a:lstStyle/>
          <a:p>
            <a:pPr eaLnBrk="1" hangingPunct="1"/>
            <a:r>
              <a:rPr lang="zh-CN" altLang="en-US" sz="2600" b="1" dirty="0">
                <a:latin typeface="华文细黑" panose="02010600040101010101" pitchFamily="2" charset="-122"/>
                <a:ea typeface="华文细黑" panose="02010600040101010101" pitchFamily="2" charset="-122"/>
              </a:rPr>
              <a:t>网状数据库</a:t>
            </a:r>
            <a:r>
              <a:rPr lang="zh-CN" altLang="en-US" sz="2600" dirty="0">
                <a:latin typeface="华文细黑" panose="02010600040101010101" pitchFamily="2" charset="-122"/>
                <a:ea typeface="华文细黑" panose="02010600040101010101" pitchFamily="2" charset="-122"/>
              </a:rPr>
              <a:t>是第一代产品，</a:t>
            </a:r>
            <a:r>
              <a:rPr lang="zh-CN" altLang="en-US" sz="2600" b="1" dirty="0">
                <a:latin typeface="华文细黑" panose="02010600040101010101" pitchFamily="2" charset="-122"/>
                <a:ea typeface="华文细黑" panose="02010600040101010101" pitchFamily="2" charset="-122"/>
              </a:rPr>
              <a:t>采用</a:t>
            </a:r>
            <a:r>
              <a:rPr lang="zh-CN" altLang="en-US" sz="2600" b="1" dirty="0">
                <a:solidFill>
                  <a:srgbClr val="FB33F1"/>
                </a:solidFill>
                <a:latin typeface="华文细黑" panose="02010600040101010101" pitchFamily="2" charset="-122"/>
                <a:ea typeface="华文细黑" panose="02010600040101010101" pitchFamily="2" charset="-122"/>
              </a:rPr>
              <a:t>网状模型</a:t>
            </a:r>
            <a:r>
              <a:rPr lang="zh-CN" altLang="en-US" sz="2600" b="1" dirty="0">
                <a:latin typeface="华文细黑" panose="02010600040101010101" pitchFamily="2" charset="-122"/>
                <a:ea typeface="华文细黑" panose="02010600040101010101" pitchFamily="2" charset="-122"/>
              </a:rPr>
              <a:t>建立数据之间的联系</a:t>
            </a:r>
          </a:p>
          <a:p>
            <a:pPr eaLnBrk="1" hangingPunct="1"/>
            <a:r>
              <a:rPr lang="en-US" altLang="zh-CN" sz="2600" b="1" dirty="0">
                <a:latin typeface="华文细黑" panose="02010600040101010101" pitchFamily="2" charset="-122"/>
                <a:ea typeface="华文细黑" panose="02010600040101010101" pitchFamily="2" charset="-122"/>
              </a:rPr>
              <a:t>1964</a:t>
            </a:r>
            <a:r>
              <a:rPr lang="zh-CN" altLang="en-US" sz="2600" b="1" dirty="0">
                <a:latin typeface="华文细黑" panose="02010600040101010101" pitchFamily="2" charset="-122"/>
                <a:ea typeface="华文细黑" panose="02010600040101010101" pitchFamily="2" charset="-122"/>
              </a:rPr>
              <a:t>年，世界上第一个数据库系统，</a:t>
            </a:r>
            <a:r>
              <a:rPr lang="en-US" altLang="zh-CN" sz="2600" b="1" dirty="0">
                <a:latin typeface="华文细黑" panose="02010600040101010101" pitchFamily="2" charset="-122"/>
                <a:ea typeface="华文细黑" panose="02010600040101010101" pitchFamily="2" charset="-122"/>
              </a:rPr>
              <a:t>IDS</a:t>
            </a:r>
            <a:r>
              <a:rPr lang="zh-CN" altLang="en-US" sz="2600" b="1" dirty="0">
                <a:latin typeface="华文细黑" panose="02010600040101010101" pitchFamily="2" charset="-122"/>
                <a:ea typeface="华文细黑" panose="02010600040101010101" pitchFamily="2" charset="-122"/>
              </a:rPr>
              <a:t>（诞生于通用电气公司）</a:t>
            </a:r>
            <a:endParaRPr lang="en-US" altLang="zh-CN" sz="2600" b="1" dirty="0">
              <a:latin typeface="华文细黑" panose="02010600040101010101" pitchFamily="2" charset="-122"/>
              <a:ea typeface="华文细黑" panose="02010600040101010101" pitchFamily="2" charset="-122"/>
            </a:endParaRPr>
          </a:p>
          <a:p>
            <a:pPr eaLnBrk="1" hangingPunct="1"/>
            <a:r>
              <a:rPr lang="zh-CN" altLang="en-US" sz="2600" b="1" dirty="0">
                <a:latin typeface="华文细黑" panose="02010600040101010101" pitchFamily="2" charset="-122"/>
                <a:ea typeface="华文细黑" panose="02010600040101010101" pitchFamily="2" charset="-122"/>
              </a:rPr>
              <a:t>流行于</a:t>
            </a:r>
            <a:r>
              <a:rPr lang="en-US" altLang="zh-CN" sz="2600" b="1" dirty="0">
                <a:latin typeface="华文细黑" panose="02010600040101010101" pitchFamily="2" charset="-122"/>
                <a:ea typeface="华文细黑" panose="02010600040101010101" pitchFamily="2" charset="-122"/>
              </a:rPr>
              <a:t>20</a:t>
            </a:r>
            <a:r>
              <a:rPr lang="zh-CN" altLang="en-US" sz="2600" b="1" dirty="0">
                <a:latin typeface="华文细黑" panose="02010600040101010101" pitchFamily="2" charset="-122"/>
                <a:ea typeface="华文细黑" panose="02010600040101010101" pitchFamily="2" charset="-122"/>
              </a:rPr>
              <a:t>世纪</a:t>
            </a:r>
            <a:r>
              <a:rPr lang="en-US" altLang="zh-CN" sz="2600" b="1" dirty="0">
                <a:latin typeface="华文细黑" panose="02010600040101010101" pitchFamily="2" charset="-122"/>
                <a:ea typeface="华文细黑" panose="02010600040101010101" pitchFamily="2" charset="-122"/>
              </a:rPr>
              <a:t>70-80</a:t>
            </a:r>
            <a:r>
              <a:rPr lang="zh-CN" altLang="en-US" sz="2600" b="1" dirty="0">
                <a:latin typeface="华文细黑" panose="02010600040101010101" pitchFamily="2" charset="-122"/>
                <a:ea typeface="华文细黑" panose="02010600040101010101" pitchFamily="2" charset="-122"/>
              </a:rPr>
              <a:t>年代初</a:t>
            </a:r>
            <a:endParaRPr lang="en-US" altLang="zh-CN" sz="2200" dirty="0" err="1">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63705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xfrm>
            <a:off x="184184" y="152400"/>
            <a:ext cx="8729662" cy="609600"/>
          </a:xfrm>
        </p:spPr>
        <p:txBody>
          <a:bodyPr/>
          <a:lstStyle/>
          <a:p>
            <a:r>
              <a:rPr lang="zh-CN" altLang="en-US" dirty="0">
                <a:solidFill>
                  <a:srgbClr val="C00000"/>
                </a:solidFill>
                <a:latin typeface="黑体" panose="02010609060101010101" pitchFamily="49" charset="-122"/>
                <a:ea typeface="黑体" panose="02010609060101010101" pitchFamily="49" charset="-122"/>
              </a:rPr>
              <a:t>课程基本信息</a:t>
            </a:r>
            <a:endParaRPr lang="en-US" altLang="ko-KR" dirty="0">
              <a:solidFill>
                <a:srgbClr val="C00000"/>
              </a:solidFill>
              <a:latin typeface="黑体" panose="02010609060101010101" pitchFamily="49" charset="-122"/>
              <a:ea typeface="黑体" panose="02010609060101010101" pitchFamily="49" charset="-122"/>
            </a:endParaRPr>
          </a:p>
        </p:txBody>
      </p:sp>
      <p:sp>
        <p:nvSpPr>
          <p:cNvPr id="16387" name="Rectangle 3"/>
          <p:cNvSpPr>
            <a:spLocks noGrp="1" noChangeArrowheads="1"/>
          </p:cNvSpPr>
          <p:nvPr>
            <p:ph type="body" idx="1"/>
          </p:nvPr>
        </p:nvSpPr>
        <p:spPr>
          <a:xfrm>
            <a:off x="783428" y="1340768"/>
            <a:ext cx="7531174" cy="5112568"/>
          </a:xfrm>
        </p:spPr>
        <p:txBody>
          <a:bodyPr/>
          <a:lstStyle/>
          <a:p>
            <a:r>
              <a:rPr lang="zh-CN" altLang="en-US" dirty="0">
                <a:latin typeface="华文细黑" panose="02010600040101010101" pitchFamily="2" charset="-122"/>
                <a:ea typeface="华文细黑" panose="02010600040101010101" pitchFamily="2" charset="-122"/>
              </a:rPr>
              <a:t>参考教 材</a:t>
            </a:r>
            <a:endParaRPr lang="en-US" altLang="zh-CN" dirty="0">
              <a:latin typeface="华文细黑" panose="02010600040101010101" pitchFamily="2" charset="-122"/>
              <a:ea typeface="华文细黑" panose="02010600040101010101" pitchFamily="2" charset="-122"/>
            </a:endParaRPr>
          </a:p>
          <a:p>
            <a:pPr>
              <a:buClr>
                <a:srgbClr val="00B0F0"/>
              </a:buClr>
            </a:pPr>
            <a:r>
              <a:rPr lang="zh-CN" altLang="en-US" sz="2400" dirty="0">
                <a:latin typeface="华文细黑" panose="02010600040101010101" pitchFamily="2" charset="-122"/>
                <a:ea typeface="华文细黑" panose="02010600040101010101" pitchFamily="2" charset="-122"/>
              </a:rPr>
              <a:t>王珊</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萨师煊</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数据库系统概论（第</a:t>
            </a:r>
            <a:r>
              <a:rPr lang="en-US" altLang="zh-CN" sz="2400" dirty="0">
                <a:latin typeface="华文细黑" panose="02010600040101010101" pitchFamily="2" charset="-122"/>
                <a:ea typeface="华文细黑" panose="02010600040101010101" pitchFamily="2" charset="-122"/>
              </a:rPr>
              <a:t>5</a:t>
            </a:r>
            <a:r>
              <a:rPr lang="zh-CN" altLang="en-US" sz="2400" dirty="0">
                <a:latin typeface="华文细黑" panose="02010600040101010101" pitchFamily="2" charset="-122"/>
                <a:ea typeface="华文细黑" panose="02010600040101010101" pitchFamily="2" charset="-122"/>
              </a:rPr>
              <a:t>版）</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高等教育出版社</a:t>
            </a:r>
            <a:r>
              <a:rPr lang="en-US" altLang="zh-CN" sz="2400" dirty="0">
                <a:latin typeface="华文细黑" panose="02010600040101010101" pitchFamily="2" charset="-122"/>
                <a:ea typeface="华文细黑" panose="02010600040101010101" pitchFamily="2" charset="-122"/>
              </a:rPr>
              <a:t>.</a:t>
            </a:r>
          </a:p>
          <a:p>
            <a:pPr>
              <a:buClr>
                <a:srgbClr val="00B0F0"/>
              </a:buClr>
            </a:pPr>
            <a:r>
              <a:rPr lang="en-US" altLang="zh-CN" sz="2400" dirty="0">
                <a:latin typeface="华文细黑" panose="02010600040101010101" pitchFamily="2" charset="-122"/>
                <a:ea typeface="华文细黑" panose="02010600040101010101" pitchFamily="2" charset="-122"/>
              </a:rPr>
              <a:t>Jeffrey </a:t>
            </a:r>
            <a:r>
              <a:rPr lang="en-US" altLang="zh-CN" sz="2400" dirty="0" err="1">
                <a:latin typeface="华文细黑" panose="02010600040101010101" pitchFamily="2" charset="-122"/>
                <a:ea typeface="华文细黑" panose="02010600040101010101" pitchFamily="2" charset="-122"/>
              </a:rPr>
              <a:t>D.Ullman</a:t>
            </a:r>
            <a:r>
              <a:rPr lang="en-US" altLang="zh-CN" sz="2400" dirty="0">
                <a:latin typeface="华文细黑" panose="02010600040101010101" pitchFamily="2" charset="-122"/>
                <a:ea typeface="华文细黑" panose="02010600040101010101" pitchFamily="2" charset="-122"/>
              </a:rPr>
              <a:t>, Jennifer </a:t>
            </a:r>
            <a:r>
              <a:rPr lang="en-US" altLang="zh-CN" sz="2400" dirty="0" err="1">
                <a:latin typeface="华文细黑" panose="02010600040101010101" pitchFamily="2" charset="-122"/>
                <a:ea typeface="华文细黑" panose="02010600040101010101" pitchFamily="2" charset="-122"/>
              </a:rPr>
              <a:t>Widom</a:t>
            </a:r>
            <a:r>
              <a:rPr lang="en-US" altLang="zh-CN" sz="2400" dirty="0">
                <a:latin typeface="华文细黑" panose="02010600040101010101" pitchFamily="2" charset="-122"/>
                <a:ea typeface="华文细黑" panose="02010600040101010101" pitchFamily="2" charset="-122"/>
              </a:rPr>
              <a:t>. </a:t>
            </a:r>
            <a:r>
              <a:rPr lang="zh-CN" altLang="zh-CN" sz="2400" dirty="0">
                <a:latin typeface="华文细黑" panose="02010600040101010101" pitchFamily="2" charset="-122"/>
                <a:ea typeface="华文细黑" panose="02010600040101010101" pitchFamily="2" charset="-122"/>
              </a:rPr>
              <a:t>数据库系统基础教程</a:t>
            </a:r>
            <a:endParaRPr lang="en-US" altLang="zh-CN" sz="2400"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答疑时间</a:t>
            </a:r>
            <a:endParaRPr lang="en-US" altLang="zh-CN" dirty="0">
              <a:latin typeface="华文细黑" panose="02010600040101010101" pitchFamily="2" charset="-122"/>
              <a:ea typeface="华文细黑" panose="02010600040101010101" pitchFamily="2" charset="-122"/>
            </a:endParaRPr>
          </a:p>
          <a:p>
            <a:pPr lvl="1"/>
            <a:r>
              <a:rPr lang="zh-CN" altLang="en-US" dirty="0">
                <a:latin typeface="华文细黑" panose="02010600040101010101" pitchFamily="2" charset="-122"/>
                <a:ea typeface="华文细黑" panose="02010600040101010101" pitchFamily="2" charset="-122"/>
              </a:rPr>
              <a:t>待定</a:t>
            </a:r>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638179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层次模型</a:t>
            </a:r>
          </a:p>
        </p:txBody>
      </p:sp>
      <p:sp>
        <p:nvSpPr>
          <p:cNvPr id="51203" name="Rectangle 3"/>
          <p:cNvSpPr>
            <a:spLocks noGrp="1" noChangeArrowheads="1"/>
          </p:cNvSpPr>
          <p:nvPr>
            <p:ph type="body" idx="1"/>
          </p:nvPr>
        </p:nvSpPr>
        <p:spPr>
          <a:xfrm>
            <a:off x="467544" y="1447800"/>
            <a:ext cx="8352928" cy="4953000"/>
          </a:xfrm>
        </p:spPr>
        <p:txBody>
          <a:bodyPr/>
          <a:lstStyle/>
          <a:p>
            <a:pPr eaLnBrk="1" hangingPunct="1">
              <a:lnSpc>
                <a:spcPct val="220000"/>
              </a:lnSpc>
            </a:pPr>
            <a:r>
              <a:rPr lang="en-US" altLang="zh-CN" sz="2400" dirty="0">
                <a:latin typeface="华文细黑" panose="02010600040101010101" pitchFamily="2" charset="-122"/>
                <a:ea typeface="华文细黑" panose="02010600040101010101" pitchFamily="2" charset="-122"/>
              </a:rPr>
              <a:t>1968</a:t>
            </a:r>
            <a:r>
              <a:rPr lang="zh-CN" altLang="en-US" sz="2400" dirty="0">
                <a:latin typeface="华文细黑" panose="02010600040101010101" pitchFamily="2" charset="-122"/>
                <a:ea typeface="华文细黑" panose="02010600040101010101" pitchFamily="2" charset="-122"/>
              </a:rPr>
              <a:t>年，第一个层次数据库系统</a:t>
            </a:r>
            <a:r>
              <a:rPr lang="en-US" altLang="zh-CN" sz="2400" dirty="0">
                <a:latin typeface="华文细黑" panose="02010600040101010101" pitchFamily="2" charset="-122"/>
                <a:ea typeface="华文细黑" panose="02010600040101010101" pitchFamily="2" charset="-122"/>
              </a:rPr>
              <a:t>IMS</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Information Management System</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诞生于</a:t>
            </a:r>
            <a:r>
              <a:rPr lang="en-US" altLang="zh-CN" sz="2400" dirty="0">
                <a:latin typeface="华文细黑" panose="02010600040101010101" pitchFamily="2" charset="-122"/>
                <a:ea typeface="华文细黑" panose="02010600040101010101" pitchFamily="2" charset="-122"/>
              </a:rPr>
              <a:t>IBM</a:t>
            </a:r>
            <a:r>
              <a:rPr lang="zh-CN" altLang="en-US" sz="2400" dirty="0">
                <a:latin typeface="华文细黑" panose="02010600040101010101" pitchFamily="2" charset="-122"/>
                <a:ea typeface="华文细黑" panose="02010600040101010101" pitchFamily="2" charset="-122"/>
              </a:rPr>
              <a:t>公司，是世界上第一个大型商用数据库系统）</a:t>
            </a:r>
          </a:p>
          <a:p>
            <a:pPr eaLnBrk="1" hangingPunct="1">
              <a:lnSpc>
                <a:spcPct val="220000"/>
              </a:lnSpc>
            </a:pPr>
            <a:r>
              <a:rPr lang="zh-CN" altLang="en-US" sz="2400" dirty="0">
                <a:latin typeface="华文细黑" panose="02010600040101010101" pitchFamily="2" charset="-122"/>
                <a:ea typeface="华文细黑" panose="02010600040101010101" pitchFamily="2" charset="-122"/>
              </a:rPr>
              <a:t>层次模型用</a:t>
            </a:r>
            <a:r>
              <a:rPr lang="zh-CN" altLang="en-US" sz="2400" dirty="0">
                <a:solidFill>
                  <a:srgbClr val="003399"/>
                </a:solidFill>
                <a:latin typeface="华文细黑" panose="02010600040101010101" pitchFamily="2" charset="-122"/>
                <a:ea typeface="华文细黑" panose="02010600040101010101" pitchFamily="2" charset="-122"/>
              </a:rPr>
              <a:t>树形结构</a:t>
            </a:r>
            <a:r>
              <a:rPr lang="zh-CN" altLang="en-US" sz="2400" dirty="0">
                <a:latin typeface="华文细黑" panose="02010600040101010101" pitchFamily="2" charset="-122"/>
                <a:ea typeface="华文细黑" panose="02010600040101010101" pitchFamily="2" charset="-122"/>
              </a:rPr>
              <a:t>来表示各类实体以及实体间的联系</a:t>
            </a:r>
            <a:r>
              <a:rPr lang="zh-CN" altLang="en-US" sz="1800" dirty="0">
                <a:latin typeface="华文细黑" panose="02010600040101010101" pitchFamily="2" charset="-122"/>
                <a:ea typeface="华文细黑" panose="02010600040101010101" pitchFamily="2" charset="-122"/>
              </a:rPr>
              <a:t>  </a:t>
            </a:r>
          </a:p>
        </p:txBody>
      </p:sp>
    </p:spTree>
    <p:extLst>
      <p:ext uri="{BB962C8B-B14F-4D97-AF65-F5344CB8AC3E}">
        <p14:creationId xmlns:p14="http://schemas.microsoft.com/office/powerpoint/2010/main" val="16461035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层次模型示例</a:t>
            </a:r>
          </a:p>
        </p:txBody>
      </p:sp>
      <p:sp>
        <p:nvSpPr>
          <p:cNvPr id="53251" name="Rectangle 3"/>
          <p:cNvSpPr>
            <a:spLocks noGrp="1" noChangeArrowheads="1"/>
          </p:cNvSpPr>
          <p:nvPr>
            <p:ph type="body" idx="1"/>
          </p:nvPr>
        </p:nvSpPr>
        <p:spPr>
          <a:xfrm>
            <a:off x="3057525" y="3873500"/>
            <a:ext cx="4090988" cy="223838"/>
          </a:xfrm>
        </p:spPr>
        <p:txBody>
          <a:bodyPr/>
          <a:lstStyle/>
          <a:p>
            <a:pPr eaLnBrk="1" hangingPunct="1">
              <a:lnSpc>
                <a:spcPct val="90000"/>
              </a:lnSpc>
              <a:buFont typeface="Wingdings" pitchFamily="2" charset="2"/>
              <a:buNone/>
            </a:pPr>
            <a:r>
              <a:rPr lang="zh-CN" altLang="en-US" sz="1800">
                <a:ea typeface="宋体" charset="-122"/>
              </a:rPr>
              <a:t>图</a:t>
            </a:r>
            <a:r>
              <a:rPr lang="en-US" altLang="zh-CN" sz="1800">
                <a:ea typeface="宋体" charset="-122"/>
              </a:rPr>
              <a:t>1.17  </a:t>
            </a:r>
            <a:r>
              <a:rPr lang="zh-CN" altLang="en-US" sz="1800">
                <a:ea typeface="宋体" charset="-122"/>
              </a:rPr>
              <a:t>教员学生层次数据库模型 </a:t>
            </a:r>
          </a:p>
        </p:txBody>
      </p:sp>
      <p:pic>
        <p:nvPicPr>
          <p:cNvPr id="53252" name="Picture 4" descr="1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89138"/>
            <a:ext cx="69850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1" name="AutoShape 5"/>
          <p:cNvSpPr>
            <a:spLocks noChangeArrowheads="1"/>
          </p:cNvSpPr>
          <p:nvPr/>
        </p:nvSpPr>
        <p:spPr bwMode="auto">
          <a:xfrm>
            <a:off x="6804025" y="1773238"/>
            <a:ext cx="1706563" cy="503237"/>
          </a:xfrm>
          <a:prstGeom prst="wedgeEllipseCallout">
            <a:avLst>
              <a:gd name="adj1" fmla="val -49347"/>
              <a:gd name="adj2" fmla="val 73028"/>
            </a:avLst>
          </a:prstGeom>
          <a:solidFill>
            <a:srgbClr val="FF9900"/>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en-US" altLang="zh-CN" sz="1800" b="1">
                <a:latin typeface="Times New Roman" pitchFamily="18" charset="0"/>
                <a:ea typeface="宋体" charset="-122"/>
              </a:rPr>
              <a:t> </a:t>
            </a:r>
            <a:r>
              <a:rPr kumimoji="0" lang="zh-CN" altLang="en-US" sz="1800" b="1">
                <a:latin typeface="Times New Roman" pitchFamily="18" charset="0"/>
                <a:ea typeface="宋体" charset="-122"/>
              </a:rPr>
              <a:t>根结点</a:t>
            </a:r>
          </a:p>
        </p:txBody>
      </p:sp>
      <p:sp>
        <p:nvSpPr>
          <p:cNvPr id="162822" name="AutoShape 6"/>
          <p:cNvSpPr>
            <a:spLocks noChangeArrowheads="1"/>
          </p:cNvSpPr>
          <p:nvPr/>
        </p:nvSpPr>
        <p:spPr bwMode="auto">
          <a:xfrm>
            <a:off x="0" y="1773238"/>
            <a:ext cx="2895600" cy="1582737"/>
          </a:xfrm>
          <a:prstGeom prst="cloudCallout">
            <a:avLst>
              <a:gd name="adj1" fmla="val 22259"/>
              <a:gd name="adj2" fmla="val 49597"/>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zh-CN" altLang="en-US" sz="1400" b="1">
                <a:solidFill>
                  <a:srgbClr val="C01014"/>
                </a:solidFill>
                <a:latin typeface="Times New Roman" pitchFamily="18" charset="0"/>
                <a:ea typeface="宋体" charset="-122"/>
              </a:rPr>
              <a:t>记录型系的子女结点</a:t>
            </a:r>
          </a:p>
          <a:p>
            <a:pPr algn="ctr" eaLnBrk="1" latinLnBrk="0" hangingPunct="1">
              <a:spcBef>
                <a:spcPct val="0"/>
              </a:spcBef>
              <a:buClrTx/>
              <a:buFontTx/>
              <a:buNone/>
            </a:pPr>
            <a:r>
              <a:rPr kumimoji="0" lang="zh-CN" altLang="en-US" sz="1400" b="1">
                <a:solidFill>
                  <a:srgbClr val="C01014"/>
                </a:solidFill>
                <a:latin typeface="Times New Roman" pitchFamily="18" charset="0"/>
                <a:ea typeface="宋体" charset="-122"/>
              </a:rPr>
              <a:t>记录型教员的双亲结点</a:t>
            </a:r>
          </a:p>
        </p:txBody>
      </p:sp>
      <p:sp>
        <p:nvSpPr>
          <p:cNvPr id="162823" name="AutoShape 7"/>
          <p:cNvSpPr>
            <a:spLocks noChangeArrowheads="1"/>
          </p:cNvSpPr>
          <p:nvPr/>
        </p:nvSpPr>
        <p:spPr bwMode="auto">
          <a:xfrm>
            <a:off x="7812088" y="3068638"/>
            <a:ext cx="1331912" cy="576262"/>
          </a:xfrm>
          <a:prstGeom prst="cloudCallout">
            <a:avLst>
              <a:gd name="adj1" fmla="val -38083"/>
              <a:gd name="adj2" fmla="val 61296"/>
            </a:avLst>
          </a:prstGeom>
          <a:gradFill rotWithShape="0">
            <a:gsLst>
              <a:gs pos="0">
                <a:srgbClr val="FFFFFF"/>
              </a:gs>
              <a:gs pos="100000">
                <a:srgbClr val="BBBBBB"/>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zh-CN" altLang="en-US" sz="1600" b="1">
                <a:latin typeface="Times New Roman" pitchFamily="18" charset="0"/>
                <a:ea typeface="宋体" charset="-122"/>
              </a:rPr>
              <a:t>叶结点</a:t>
            </a:r>
          </a:p>
        </p:txBody>
      </p:sp>
      <p:sp>
        <p:nvSpPr>
          <p:cNvPr id="162824" name="AutoShape 8"/>
          <p:cNvSpPr>
            <a:spLocks noChangeArrowheads="1"/>
          </p:cNvSpPr>
          <p:nvPr/>
        </p:nvSpPr>
        <p:spPr bwMode="auto">
          <a:xfrm>
            <a:off x="5867400" y="4581525"/>
            <a:ext cx="1331913" cy="576263"/>
          </a:xfrm>
          <a:prstGeom prst="cloudCallout">
            <a:avLst>
              <a:gd name="adj1" fmla="val -84685"/>
              <a:gd name="adj2" fmla="val 4819"/>
            </a:avLst>
          </a:prstGeom>
          <a:gradFill rotWithShape="0">
            <a:gsLst>
              <a:gs pos="0">
                <a:srgbClr val="FFFFFF"/>
              </a:gs>
              <a:gs pos="100000">
                <a:srgbClr val="BBBBBB"/>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zh-CN" altLang="en-US" sz="1600" b="1">
                <a:latin typeface="Times New Roman" pitchFamily="18" charset="0"/>
                <a:ea typeface="宋体" charset="-122"/>
              </a:rPr>
              <a:t>叶结点</a:t>
            </a:r>
          </a:p>
        </p:txBody>
      </p:sp>
      <p:sp>
        <p:nvSpPr>
          <p:cNvPr id="162825" name="AutoShape 9"/>
          <p:cNvSpPr>
            <a:spLocks noChangeArrowheads="1"/>
          </p:cNvSpPr>
          <p:nvPr/>
        </p:nvSpPr>
        <p:spPr bwMode="auto">
          <a:xfrm>
            <a:off x="3851275" y="1125538"/>
            <a:ext cx="914400" cy="914400"/>
          </a:xfrm>
          <a:prstGeom prst="irregularSeal1">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zh-CN" altLang="en-US" sz="1800" b="1">
                <a:solidFill>
                  <a:srgbClr val="1005F5"/>
                </a:solidFill>
                <a:latin typeface="Times New Roman" pitchFamily="18" charset="0"/>
                <a:ea typeface="宋体" charset="-122"/>
              </a:rPr>
              <a:t>字段</a:t>
            </a:r>
          </a:p>
        </p:txBody>
      </p:sp>
    </p:spTree>
    <p:extLst>
      <p:ext uri="{BB962C8B-B14F-4D97-AF65-F5344CB8AC3E}">
        <p14:creationId xmlns:p14="http://schemas.microsoft.com/office/powerpoint/2010/main" val="2576333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2821"/>
                                        </p:tgtEl>
                                        <p:attrNameLst>
                                          <p:attrName>style.visibility</p:attrName>
                                        </p:attrNameLst>
                                      </p:cBhvr>
                                      <p:to>
                                        <p:strVal val="visible"/>
                                      </p:to>
                                    </p:set>
                                    <p:anim calcmode="lin" valueType="num">
                                      <p:cBhvr additive="base">
                                        <p:cTn id="7" dur="500" fill="hold"/>
                                        <p:tgtEl>
                                          <p:spTgt spid="162821"/>
                                        </p:tgtEl>
                                        <p:attrNameLst>
                                          <p:attrName>ppt_x</p:attrName>
                                        </p:attrNameLst>
                                      </p:cBhvr>
                                      <p:tavLst>
                                        <p:tav tm="0">
                                          <p:val>
                                            <p:strVal val="1+#ppt_w/2"/>
                                          </p:val>
                                        </p:tav>
                                        <p:tav tm="100000">
                                          <p:val>
                                            <p:strVal val="#ppt_x"/>
                                          </p:val>
                                        </p:tav>
                                      </p:tavLst>
                                    </p:anim>
                                    <p:anim calcmode="lin" valueType="num">
                                      <p:cBhvr additive="base">
                                        <p:cTn id="8" dur="500" fill="hold"/>
                                        <p:tgtEl>
                                          <p:spTgt spid="1628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62825"/>
                                        </p:tgtEl>
                                        <p:attrNameLst>
                                          <p:attrName>style.visibility</p:attrName>
                                        </p:attrNameLst>
                                      </p:cBhvr>
                                      <p:to>
                                        <p:strVal val="visible"/>
                                      </p:to>
                                    </p:set>
                                    <p:anim calcmode="lin" valueType="num">
                                      <p:cBhvr additive="base">
                                        <p:cTn id="13" dur="500" fill="hold"/>
                                        <p:tgtEl>
                                          <p:spTgt spid="162825"/>
                                        </p:tgtEl>
                                        <p:attrNameLst>
                                          <p:attrName>ppt_x</p:attrName>
                                        </p:attrNameLst>
                                      </p:cBhvr>
                                      <p:tavLst>
                                        <p:tav tm="0">
                                          <p:val>
                                            <p:strVal val="#ppt_x"/>
                                          </p:val>
                                        </p:tav>
                                        <p:tav tm="100000">
                                          <p:val>
                                            <p:strVal val="#ppt_x"/>
                                          </p:val>
                                        </p:tav>
                                      </p:tavLst>
                                    </p:anim>
                                    <p:anim calcmode="lin" valueType="num">
                                      <p:cBhvr additive="base">
                                        <p:cTn id="14" dur="500" fill="hold"/>
                                        <p:tgtEl>
                                          <p:spTgt spid="162825"/>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2822"/>
                                        </p:tgtEl>
                                        <p:attrNameLst>
                                          <p:attrName>style.visibility</p:attrName>
                                        </p:attrNameLst>
                                      </p:cBhvr>
                                      <p:to>
                                        <p:strVal val="visible"/>
                                      </p:to>
                                    </p:set>
                                    <p:anim calcmode="lin" valueType="num">
                                      <p:cBhvr additive="base">
                                        <p:cTn id="19" dur="500" fill="hold"/>
                                        <p:tgtEl>
                                          <p:spTgt spid="162822"/>
                                        </p:tgtEl>
                                        <p:attrNameLst>
                                          <p:attrName>ppt_x</p:attrName>
                                        </p:attrNameLst>
                                      </p:cBhvr>
                                      <p:tavLst>
                                        <p:tav tm="0">
                                          <p:val>
                                            <p:strVal val="0-#ppt_w/2"/>
                                          </p:val>
                                        </p:tav>
                                        <p:tav tm="100000">
                                          <p:val>
                                            <p:strVal val="#ppt_x"/>
                                          </p:val>
                                        </p:tav>
                                      </p:tavLst>
                                    </p:anim>
                                    <p:anim calcmode="lin" valueType="num">
                                      <p:cBhvr additive="base">
                                        <p:cTn id="20" dur="500" fill="hold"/>
                                        <p:tgtEl>
                                          <p:spTgt spid="16282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2823"/>
                                        </p:tgtEl>
                                        <p:attrNameLst>
                                          <p:attrName>style.visibility</p:attrName>
                                        </p:attrNameLst>
                                      </p:cBhvr>
                                      <p:to>
                                        <p:strVal val="visible"/>
                                      </p:to>
                                    </p:set>
                                    <p:anim calcmode="lin" valueType="num">
                                      <p:cBhvr additive="base">
                                        <p:cTn id="25" dur="500" fill="hold"/>
                                        <p:tgtEl>
                                          <p:spTgt spid="162823"/>
                                        </p:tgtEl>
                                        <p:attrNameLst>
                                          <p:attrName>ppt_x</p:attrName>
                                        </p:attrNameLst>
                                      </p:cBhvr>
                                      <p:tavLst>
                                        <p:tav tm="0">
                                          <p:val>
                                            <p:strVal val="#ppt_x"/>
                                          </p:val>
                                        </p:tav>
                                        <p:tav tm="100000">
                                          <p:val>
                                            <p:strVal val="#ppt_x"/>
                                          </p:val>
                                        </p:tav>
                                      </p:tavLst>
                                    </p:anim>
                                    <p:anim calcmode="lin" valueType="num">
                                      <p:cBhvr additive="base">
                                        <p:cTn id="26" dur="500" fill="hold"/>
                                        <p:tgtEl>
                                          <p:spTgt spid="1628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2824"/>
                                        </p:tgtEl>
                                        <p:attrNameLst>
                                          <p:attrName>style.visibility</p:attrName>
                                        </p:attrNameLst>
                                      </p:cBhvr>
                                      <p:to>
                                        <p:strVal val="visible"/>
                                      </p:to>
                                    </p:set>
                                    <p:anim calcmode="lin" valueType="num">
                                      <p:cBhvr additive="base">
                                        <p:cTn id="29" dur="500" fill="hold"/>
                                        <p:tgtEl>
                                          <p:spTgt spid="162824"/>
                                        </p:tgtEl>
                                        <p:attrNameLst>
                                          <p:attrName>ppt_x</p:attrName>
                                        </p:attrNameLst>
                                      </p:cBhvr>
                                      <p:tavLst>
                                        <p:tav tm="0">
                                          <p:val>
                                            <p:strVal val="#ppt_x"/>
                                          </p:val>
                                        </p:tav>
                                        <p:tav tm="100000">
                                          <p:val>
                                            <p:strVal val="#ppt_x"/>
                                          </p:val>
                                        </p:tav>
                                      </p:tavLst>
                                    </p:anim>
                                    <p:anim calcmode="lin" valueType="num">
                                      <p:cBhvr additive="base">
                                        <p:cTn id="30" dur="500" fill="hold"/>
                                        <p:tgtEl>
                                          <p:spTgt spid="1628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animBg="1"/>
      <p:bldP spid="162822" grpId="0" animBg="1"/>
      <p:bldP spid="162823" grpId="0" animBg="1"/>
      <p:bldP spid="162824" grpId="0" animBg="1"/>
      <p:bldP spid="16282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层次模型示例</a:t>
            </a:r>
            <a:endParaRPr lang="zh-CN" altLang="en-US" sz="3600" dirty="0">
              <a:latin typeface="黑体" panose="02010609060101010101" pitchFamily="49" charset="-122"/>
              <a:ea typeface="黑体" panose="02010609060101010101" pitchFamily="49" charset="-122"/>
            </a:endParaRPr>
          </a:p>
        </p:txBody>
      </p:sp>
      <p:sp>
        <p:nvSpPr>
          <p:cNvPr id="54275" name="Rectangle 3"/>
          <p:cNvSpPr>
            <a:spLocks noGrp="1" noChangeArrowheads="1"/>
          </p:cNvSpPr>
          <p:nvPr>
            <p:ph type="body" idx="1"/>
          </p:nvPr>
        </p:nvSpPr>
        <p:spPr>
          <a:xfrm>
            <a:off x="2784475" y="4002088"/>
            <a:ext cx="4692650" cy="222250"/>
          </a:xfrm>
        </p:spPr>
        <p:txBody>
          <a:bodyPr/>
          <a:lstStyle/>
          <a:p>
            <a:pPr eaLnBrk="1" hangingPunct="1">
              <a:lnSpc>
                <a:spcPct val="90000"/>
              </a:lnSpc>
              <a:buFont typeface="Wingdings" pitchFamily="2" charset="2"/>
              <a:buNone/>
            </a:pPr>
            <a:r>
              <a:rPr lang="zh-CN" altLang="en-US" sz="1600">
                <a:ea typeface="宋体" charset="-122"/>
              </a:rPr>
              <a:t>图</a:t>
            </a:r>
            <a:r>
              <a:rPr lang="en-US" altLang="zh-CN" sz="1600">
                <a:ea typeface="宋体" charset="-122"/>
              </a:rPr>
              <a:t>1.18  </a:t>
            </a:r>
            <a:r>
              <a:rPr lang="zh-CN" altLang="en-US" sz="1600">
                <a:ea typeface="宋体" charset="-122"/>
              </a:rPr>
              <a:t>教员学生层次数据库的一个值</a:t>
            </a:r>
            <a:r>
              <a:rPr lang="zh-CN" altLang="en-US" sz="2000">
                <a:ea typeface="宋体" charset="-122"/>
              </a:rPr>
              <a:t> </a:t>
            </a:r>
          </a:p>
        </p:txBody>
      </p:sp>
      <p:pic>
        <p:nvPicPr>
          <p:cNvPr id="54276" name="Picture 4" descr="1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1628775"/>
            <a:ext cx="78486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0535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层次模型</a:t>
            </a:r>
            <a:endParaRPr lang="zh-CN" altLang="zh-CN" dirty="0">
              <a:latin typeface="黑体" panose="02010609060101010101" pitchFamily="49" charset="-122"/>
              <a:ea typeface="黑体" panose="02010609060101010101" pitchFamily="49" charset="-122"/>
            </a:endParaRPr>
          </a:p>
        </p:txBody>
      </p:sp>
      <p:sp>
        <p:nvSpPr>
          <p:cNvPr id="55299" name="Rectangle 3"/>
          <p:cNvSpPr>
            <a:spLocks noGrp="1" noChangeArrowheads="1"/>
          </p:cNvSpPr>
          <p:nvPr>
            <p:ph type="body" idx="1"/>
          </p:nvPr>
        </p:nvSpPr>
        <p:spPr>
          <a:xfrm>
            <a:off x="467544" y="1447800"/>
            <a:ext cx="8280920" cy="4953000"/>
          </a:xfrm>
        </p:spPr>
        <p:txBody>
          <a:bodyPr/>
          <a:lstStyle/>
          <a:p>
            <a:pPr eaLnBrk="1" hangingPunct="1"/>
            <a:r>
              <a:rPr lang="zh-CN" altLang="en-US" dirty="0">
                <a:latin typeface="华文细黑" panose="02010600040101010101" pitchFamily="2" charset="-122"/>
                <a:ea typeface="华文细黑" panose="02010600040101010101" pitchFamily="2" charset="-122"/>
              </a:rPr>
              <a:t>层次模型的主要问题</a:t>
            </a:r>
          </a:p>
          <a:p>
            <a:pPr lvl="1" eaLnBrk="1" hangingPunct="1"/>
            <a:r>
              <a:rPr lang="zh-CN" altLang="en-US" dirty="0">
                <a:latin typeface="华文细黑" panose="02010600040101010101" pitchFamily="2" charset="-122"/>
                <a:ea typeface="华文细黑" panose="02010600040101010101" pitchFamily="2" charset="-122"/>
              </a:rPr>
              <a:t>更适合从上而下</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从根结点到页结点</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的查询操作，但不适合从下到上（从页结点到根结点）的查询操作，因此适合应用在“航空售票”等场景。</a:t>
            </a:r>
          </a:p>
          <a:p>
            <a:pPr lvl="1" eaLnBrk="1" hangingPunct="1"/>
            <a:r>
              <a:rPr lang="zh-CN" altLang="en-US" dirty="0">
                <a:solidFill>
                  <a:srgbClr val="FF0000"/>
                </a:solidFill>
                <a:latin typeface="华文细黑" panose="02010600040101010101" pitchFamily="2" charset="-122"/>
                <a:ea typeface="华文细黑" panose="02010600040101010101" pitchFamily="2" charset="-122"/>
              </a:rPr>
              <a:t>不能够很好地表示多对多联系</a:t>
            </a:r>
            <a:endParaRPr lang="en-US" altLang="zh-CN" dirty="0">
              <a:solidFill>
                <a:srgbClr val="FF0000"/>
              </a:solidFill>
              <a:latin typeface="华文细黑" panose="02010600040101010101" pitchFamily="2" charset="-122"/>
              <a:ea typeface="华文细黑" panose="02010600040101010101" pitchFamily="2" charset="-122"/>
            </a:endParaRPr>
          </a:p>
          <a:p>
            <a:pPr lvl="1" eaLnBrk="1" hangingPunct="1"/>
            <a:endParaRPr lang="en-US" altLang="zh-CN" dirty="0">
              <a:latin typeface="华文细黑" panose="02010600040101010101" pitchFamily="2" charset="-122"/>
              <a:ea typeface="华文细黑" panose="02010600040101010101" pitchFamily="2" charset="-122"/>
            </a:endParaRPr>
          </a:p>
          <a:p>
            <a:pPr lvl="1" eaLnBrk="1" hangingPunct="1"/>
            <a:endParaRPr lang="en-US" altLang="zh-CN" dirty="0">
              <a:latin typeface="华文细黑" panose="02010600040101010101" pitchFamily="2" charset="-122"/>
              <a:ea typeface="华文细黑" panose="02010600040101010101" pitchFamily="2" charset="-122"/>
            </a:endParaRPr>
          </a:p>
          <a:p>
            <a:pPr lvl="1" eaLnBrk="1" hangingPunct="1"/>
            <a:r>
              <a:rPr lang="zh-CN" altLang="en-US" b="1" dirty="0">
                <a:solidFill>
                  <a:srgbClr val="003399"/>
                </a:solidFill>
                <a:latin typeface="华文细黑" panose="02010600040101010101" pitchFamily="2" charset="-122"/>
                <a:ea typeface="华文细黑" panose="02010600040101010101" pitchFamily="2" charset="-122"/>
              </a:rPr>
              <a:t>思考：请再考虑一个层次模型适合应用的场景？</a:t>
            </a:r>
          </a:p>
        </p:txBody>
      </p:sp>
    </p:spTree>
    <p:extLst>
      <p:ext uri="{BB962C8B-B14F-4D97-AF65-F5344CB8AC3E}">
        <p14:creationId xmlns:p14="http://schemas.microsoft.com/office/powerpoint/2010/main" val="41580449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关系模型</a:t>
            </a:r>
          </a:p>
        </p:txBody>
      </p:sp>
      <p:sp>
        <p:nvSpPr>
          <p:cNvPr id="62467" name="Rectangle 3"/>
          <p:cNvSpPr>
            <a:spLocks noGrp="1" noChangeArrowheads="1"/>
          </p:cNvSpPr>
          <p:nvPr>
            <p:ph type="body" idx="1"/>
          </p:nvPr>
        </p:nvSpPr>
        <p:spPr>
          <a:xfrm>
            <a:off x="239427" y="952500"/>
            <a:ext cx="8729662" cy="5572844"/>
          </a:xfrm>
        </p:spPr>
        <p:txBody>
          <a:bodyPr/>
          <a:lstStyle/>
          <a:p>
            <a:pPr eaLnBrk="1" hangingPunct="1">
              <a:lnSpc>
                <a:spcPct val="180000"/>
              </a:lnSpc>
            </a:pPr>
            <a:r>
              <a:rPr lang="zh-CN" altLang="en-US" sz="2400" dirty="0">
                <a:latin typeface="华文细黑" panose="02010600040101010101" pitchFamily="2" charset="-122"/>
                <a:ea typeface="华文细黑" panose="02010600040101010101" pitchFamily="2" charset="-122"/>
              </a:rPr>
              <a:t>关系数据库系统采用关系模型作为数据的组织方式 </a:t>
            </a:r>
          </a:p>
          <a:p>
            <a:pPr eaLnBrk="1" hangingPunct="1">
              <a:lnSpc>
                <a:spcPct val="180000"/>
              </a:lnSpc>
            </a:pPr>
            <a:r>
              <a:rPr lang="en-US" altLang="zh-CN" sz="2400" dirty="0">
                <a:latin typeface="华文细黑" panose="02010600040101010101" pitchFamily="2" charset="-122"/>
                <a:ea typeface="华文细黑" panose="02010600040101010101" pitchFamily="2" charset="-122"/>
              </a:rPr>
              <a:t>1970</a:t>
            </a:r>
            <a:r>
              <a:rPr lang="zh-CN" altLang="en-US" sz="2400" dirty="0">
                <a:latin typeface="华文细黑" panose="02010600040101010101" pitchFamily="2" charset="-122"/>
                <a:ea typeface="华文细黑" panose="02010600040101010101" pitchFamily="2" charset="-122"/>
              </a:rPr>
              <a:t>年美国</a:t>
            </a:r>
            <a:r>
              <a:rPr lang="en-US" altLang="zh-CN" sz="2400" dirty="0">
                <a:latin typeface="华文细黑" panose="02010600040101010101" pitchFamily="2" charset="-122"/>
                <a:ea typeface="华文细黑" panose="02010600040101010101" pitchFamily="2" charset="-122"/>
              </a:rPr>
              <a:t>IBM</a:t>
            </a:r>
            <a:r>
              <a:rPr lang="zh-CN" altLang="en-US" sz="2400" dirty="0">
                <a:latin typeface="华文细黑" panose="02010600040101010101" pitchFamily="2" charset="-122"/>
                <a:ea typeface="华文细黑" panose="02010600040101010101" pitchFamily="2" charset="-122"/>
              </a:rPr>
              <a:t>公司</a:t>
            </a:r>
            <a:r>
              <a:rPr lang="en-US" altLang="zh-CN" sz="2400" dirty="0">
                <a:latin typeface="华文细黑" panose="02010600040101010101" pitchFamily="2" charset="-122"/>
                <a:ea typeface="华文细黑" panose="02010600040101010101" pitchFamily="2" charset="-122"/>
              </a:rPr>
              <a:t>San Jose</a:t>
            </a:r>
            <a:r>
              <a:rPr lang="zh-CN" altLang="en-US" sz="2400" dirty="0">
                <a:latin typeface="华文细黑" panose="02010600040101010101" pitchFamily="2" charset="-122"/>
                <a:ea typeface="华文细黑" panose="02010600040101010101" pitchFamily="2" charset="-122"/>
              </a:rPr>
              <a:t>研究室的研究员</a:t>
            </a:r>
            <a:r>
              <a:rPr lang="en-US" altLang="zh-CN" sz="2400" dirty="0" err="1">
                <a:latin typeface="华文细黑" panose="02010600040101010101" pitchFamily="2" charset="-122"/>
                <a:ea typeface="华文细黑" panose="02010600040101010101" pitchFamily="2" charset="-122"/>
              </a:rPr>
              <a:t>Edgar.Frank.Codd</a:t>
            </a:r>
            <a:r>
              <a:rPr lang="zh-CN" altLang="en-US" sz="2400" dirty="0">
                <a:latin typeface="华文细黑" panose="02010600040101010101" pitchFamily="2" charset="-122"/>
                <a:ea typeface="华文细黑" panose="02010600040101010101" pitchFamily="2" charset="-122"/>
              </a:rPr>
              <a:t>发表了</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大型共享数据库数据的关系模型</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1958</a:t>
            </a:r>
            <a:r>
              <a:rPr lang="zh-CN" altLang="en-US" sz="2400" dirty="0">
                <a:latin typeface="华文细黑" panose="02010600040101010101" pitchFamily="2" charset="-122"/>
                <a:ea typeface="华文细黑" panose="02010600040101010101" pitchFamily="2" charset="-122"/>
              </a:rPr>
              <a:t>年</a:t>
            </a:r>
            <a:r>
              <a:rPr lang="en-US" altLang="zh-CN" sz="2400" dirty="0">
                <a:latin typeface="华文细黑" panose="02010600040101010101" pitchFamily="2" charset="-122"/>
                <a:ea typeface="华文细黑" panose="02010600040101010101" pitchFamily="2" charset="-122"/>
              </a:rPr>
              <a:t>-1983</a:t>
            </a:r>
            <a:r>
              <a:rPr lang="zh-CN" altLang="en-US" sz="2400" dirty="0">
                <a:latin typeface="华文细黑" panose="02010600040101010101" pitchFamily="2" charset="-122"/>
                <a:ea typeface="华文细黑" panose="02010600040101010101" pitchFamily="2" charset="-122"/>
              </a:rPr>
              <a:t>年最具里程碑的</a:t>
            </a:r>
            <a:r>
              <a:rPr lang="en-US" altLang="zh-CN" sz="2400" dirty="0">
                <a:latin typeface="华文细黑" panose="02010600040101010101" pitchFamily="2" charset="-122"/>
                <a:ea typeface="华文细黑" panose="02010600040101010101" pitchFamily="2" charset="-122"/>
              </a:rPr>
              <a:t>25</a:t>
            </a:r>
            <a:r>
              <a:rPr lang="zh-CN" altLang="en-US" sz="2400" dirty="0">
                <a:latin typeface="华文细黑" panose="02010600040101010101" pitchFamily="2" charset="-122"/>
                <a:ea typeface="华文细黑" panose="02010600040101010101" pitchFamily="2" charset="-122"/>
              </a:rPr>
              <a:t>篇论文之一），首次提出了数据库系统的关系模型（鼻祖），</a:t>
            </a:r>
            <a:r>
              <a:rPr lang="en-US" altLang="zh-CN" sz="2400" dirty="0">
                <a:latin typeface="华文细黑" panose="02010600040101010101" pitchFamily="2" charset="-122"/>
                <a:ea typeface="华文细黑" panose="02010600040101010101" pitchFamily="2" charset="-122"/>
              </a:rPr>
              <a:t>1981</a:t>
            </a:r>
            <a:r>
              <a:rPr lang="zh-CN" altLang="en-US" sz="2400" dirty="0">
                <a:latin typeface="华文细黑" panose="02010600040101010101" pitchFamily="2" charset="-122"/>
                <a:ea typeface="华文细黑" panose="02010600040101010101" pitchFamily="2" charset="-122"/>
              </a:rPr>
              <a:t>年获</a:t>
            </a:r>
            <a:r>
              <a:rPr lang="en-US" altLang="zh-CN" sz="2400" dirty="0">
                <a:latin typeface="华文细黑" panose="02010600040101010101" pitchFamily="2" charset="-122"/>
                <a:ea typeface="华文细黑" panose="02010600040101010101" pitchFamily="2" charset="-122"/>
              </a:rPr>
              <a:t>ACM</a:t>
            </a:r>
            <a:r>
              <a:rPr lang="zh-CN" altLang="en-US" sz="2400" dirty="0">
                <a:latin typeface="华文细黑" panose="02010600040101010101" pitchFamily="2" charset="-122"/>
                <a:ea typeface="华文细黑" panose="02010600040101010101" pitchFamily="2" charset="-122"/>
              </a:rPr>
              <a:t>图灵奖 </a:t>
            </a:r>
          </a:p>
          <a:p>
            <a:pPr eaLnBrk="1" hangingPunct="1">
              <a:lnSpc>
                <a:spcPct val="180000"/>
              </a:lnSpc>
            </a:pPr>
            <a:r>
              <a:rPr lang="en-US" altLang="zh-CN" sz="2400" dirty="0">
                <a:latin typeface="华文细黑" panose="02010600040101010101" pitchFamily="2" charset="-122"/>
                <a:ea typeface="华文细黑" panose="02010600040101010101" pitchFamily="2" charset="-122"/>
              </a:rPr>
              <a:t>1974</a:t>
            </a:r>
            <a:r>
              <a:rPr lang="zh-CN" altLang="en-US" sz="2400" dirty="0">
                <a:latin typeface="华文细黑" panose="02010600040101010101" pitchFamily="2" charset="-122"/>
                <a:ea typeface="华文细黑" panose="02010600040101010101" pitchFamily="2" charset="-122"/>
              </a:rPr>
              <a:t>年，</a:t>
            </a:r>
            <a:r>
              <a:rPr lang="en-US" altLang="zh-CN" sz="2400" dirty="0">
                <a:latin typeface="华文细黑" panose="02010600040101010101" pitchFamily="2" charset="-122"/>
                <a:ea typeface="华文细黑" panose="02010600040101010101" pitchFamily="2" charset="-122"/>
              </a:rPr>
              <a:t>IBM</a:t>
            </a:r>
            <a:r>
              <a:rPr lang="zh-CN" altLang="en-US" sz="2400" dirty="0">
                <a:latin typeface="华文细黑" panose="02010600040101010101" pitchFamily="2" charset="-122"/>
                <a:ea typeface="华文细黑" panose="02010600040101010101" pitchFamily="2" charset="-122"/>
              </a:rPr>
              <a:t>的</a:t>
            </a:r>
            <a:r>
              <a:rPr lang="en-US" altLang="zh-CN" sz="2400" dirty="0">
                <a:latin typeface="华文细黑" panose="02010600040101010101" pitchFamily="2" charset="-122"/>
                <a:ea typeface="华文细黑" panose="02010600040101010101" pitchFamily="2" charset="-122"/>
              </a:rPr>
              <a:t>Ray Boyce</a:t>
            </a:r>
            <a:r>
              <a:rPr lang="zh-CN" altLang="en-US" sz="2400" dirty="0">
                <a:latin typeface="华文细黑" panose="02010600040101010101" pitchFamily="2" charset="-122"/>
                <a:ea typeface="华文细黑" panose="02010600040101010101" pitchFamily="2" charset="-122"/>
              </a:rPr>
              <a:t>和</a:t>
            </a:r>
            <a:r>
              <a:rPr lang="en-US" altLang="zh-CN" sz="2400" dirty="0">
                <a:latin typeface="华文细黑" panose="02010600040101010101" pitchFamily="2" charset="-122"/>
                <a:ea typeface="华文细黑" panose="02010600040101010101" pitchFamily="2" charset="-122"/>
              </a:rPr>
              <a:t>Don Chamberlin</a:t>
            </a:r>
            <a:r>
              <a:rPr lang="zh-CN" altLang="en-US" sz="2400" dirty="0">
                <a:latin typeface="华文细黑" panose="02010600040101010101" pitchFamily="2" charset="-122"/>
                <a:ea typeface="华文细黑" panose="02010600040101010101" pitchFamily="2" charset="-122"/>
              </a:rPr>
              <a:t>提出</a:t>
            </a:r>
            <a:r>
              <a:rPr lang="en-US" altLang="zh-CN" sz="2400" dirty="0">
                <a:latin typeface="华文细黑" panose="02010600040101010101" pitchFamily="2" charset="-122"/>
                <a:ea typeface="华文细黑" panose="02010600040101010101" pitchFamily="2" charset="-122"/>
              </a:rPr>
              <a:t>SQL</a:t>
            </a:r>
          </a:p>
          <a:p>
            <a:pPr eaLnBrk="1" hangingPunct="1">
              <a:lnSpc>
                <a:spcPct val="180000"/>
              </a:lnSpc>
            </a:pPr>
            <a:r>
              <a:rPr lang="en-US" altLang="zh-CN" sz="2400" dirty="0">
                <a:latin typeface="华文细黑" panose="02010600040101010101" pitchFamily="2" charset="-122"/>
                <a:ea typeface="华文细黑" panose="02010600040101010101" pitchFamily="2" charset="-122"/>
              </a:rPr>
              <a:t>1979</a:t>
            </a:r>
            <a:r>
              <a:rPr lang="zh-CN" altLang="en-US" sz="2400" dirty="0">
                <a:latin typeface="华文细黑" panose="02010600040101010101" pitchFamily="2" charset="-122"/>
                <a:ea typeface="华文细黑" panose="02010600040101010101" pitchFamily="2" charset="-122"/>
              </a:rPr>
              <a:t>年，第一个商用关系型数据库</a:t>
            </a:r>
            <a:r>
              <a:rPr lang="en-US" altLang="zh-CN" sz="2400" dirty="0">
                <a:latin typeface="华文细黑" panose="02010600040101010101" pitchFamily="2" charset="-122"/>
                <a:ea typeface="华文细黑" panose="02010600040101010101" pitchFamily="2" charset="-122"/>
              </a:rPr>
              <a:t>Oracle</a:t>
            </a:r>
          </a:p>
          <a:p>
            <a:pPr eaLnBrk="1" hangingPunct="1">
              <a:lnSpc>
                <a:spcPct val="180000"/>
              </a:lnSpc>
            </a:pPr>
            <a:r>
              <a:rPr lang="en-US" altLang="zh-CN" sz="2400" dirty="0">
                <a:latin typeface="华文细黑" panose="02010600040101010101" pitchFamily="2" charset="-122"/>
                <a:ea typeface="华文细黑" panose="02010600040101010101" pitchFamily="2" charset="-122"/>
              </a:rPr>
              <a:t>1989</a:t>
            </a:r>
            <a:r>
              <a:rPr lang="zh-CN" altLang="en-US" sz="2400" dirty="0">
                <a:latin typeface="华文细黑" panose="02010600040101010101" pitchFamily="2" charset="-122"/>
                <a:ea typeface="华文细黑" panose="02010600040101010101" pitchFamily="2" charset="-122"/>
              </a:rPr>
              <a:t>年，微软发布</a:t>
            </a:r>
            <a:r>
              <a:rPr lang="en-US" altLang="zh-CN" sz="2400" dirty="0">
                <a:latin typeface="华文细黑" panose="02010600040101010101" pitchFamily="2" charset="-122"/>
                <a:ea typeface="华文细黑" panose="02010600040101010101" pitchFamily="2" charset="-122"/>
              </a:rPr>
              <a:t>SQL server</a:t>
            </a:r>
            <a:endParaRPr lang="zh-CN" alt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725503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关系模型</a:t>
            </a:r>
          </a:p>
        </p:txBody>
      </p:sp>
      <p:sp>
        <p:nvSpPr>
          <p:cNvPr id="62467" name="Rectangle 3"/>
          <p:cNvSpPr>
            <a:spLocks noGrp="1" noChangeArrowheads="1"/>
          </p:cNvSpPr>
          <p:nvPr>
            <p:ph type="body" idx="1"/>
          </p:nvPr>
        </p:nvSpPr>
        <p:spPr>
          <a:xfrm>
            <a:off x="239427" y="952500"/>
            <a:ext cx="8729662" cy="5572844"/>
          </a:xfrm>
        </p:spPr>
        <p:txBody>
          <a:bodyPr/>
          <a:lstStyle/>
          <a:p>
            <a:pPr eaLnBrk="1" hangingPunct="1">
              <a:lnSpc>
                <a:spcPct val="180000"/>
              </a:lnSpc>
            </a:pPr>
            <a:r>
              <a:rPr lang="en-US" altLang="zh-CN" sz="2400" dirty="0">
                <a:latin typeface="华文细黑" panose="02010600040101010101" pitchFamily="2" charset="-122"/>
                <a:ea typeface="华文细黑" panose="02010600040101010101" pitchFamily="2" charset="-122"/>
              </a:rPr>
              <a:t>1995</a:t>
            </a:r>
            <a:r>
              <a:rPr lang="zh-CN" altLang="en-US" sz="2400" dirty="0">
                <a:latin typeface="华文细黑" panose="02010600040101010101" pitchFamily="2" charset="-122"/>
                <a:ea typeface="华文细黑" panose="02010600040101010101" pitchFamily="2" charset="-122"/>
              </a:rPr>
              <a:t>年，瑞典公司</a:t>
            </a:r>
            <a:r>
              <a:rPr lang="en-US" altLang="zh-CN" sz="2400" dirty="0" err="1">
                <a:latin typeface="华文细黑" panose="02010600040101010101" pitchFamily="2" charset="-122"/>
                <a:ea typeface="华文细黑" panose="02010600040101010101" pitchFamily="2" charset="-122"/>
              </a:rPr>
              <a:t>Mysql</a:t>
            </a:r>
            <a:r>
              <a:rPr lang="en-US" altLang="zh-CN" sz="2400" dirty="0">
                <a:latin typeface="华文细黑" panose="02010600040101010101" pitchFamily="2" charset="-122"/>
                <a:ea typeface="华文细黑" panose="02010600040101010101" pitchFamily="2" charset="-122"/>
              </a:rPr>
              <a:t> AB </a:t>
            </a:r>
            <a:r>
              <a:rPr lang="zh-CN" altLang="en-US" sz="2400" dirty="0">
                <a:latin typeface="华文细黑" panose="02010600040101010101" pitchFamily="2" charset="-122"/>
                <a:ea typeface="华文细黑" panose="02010600040101010101" pitchFamily="2" charset="-122"/>
              </a:rPr>
              <a:t>发布</a:t>
            </a:r>
            <a:r>
              <a:rPr lang="en-US" altLang="zh-CN" sz="2400" dirty="0">
                <a:latin typeface="华文细黑" panose="02010600040101010101" pitchFamily="2" charset="-122"/>
                <a:ea typeface="华文细黑" panose="02010600040101010101" pitchFamily="2" charset="-122"/>
              </a:rPr>
              <a:t>MySQL</a:t>
            </a:r>
            <a:r>
              <a:rPr lang="zh-CN" altLang="en-US" sz="2400" dirty="0">
                <a:latin typeface="华文细黑" panose="02010600040101010101" pitchFamily="2" charset="-122"/>
                <a:ea typeface="华文细黑" panose="02010600040101010101" pitchFamily="2" charset="-122"/>
              </a:rPr>
              <a:t>，第一个开源免费（</a:t>
            </a:r>
            <a:r>
              <a:rPr lang="en-US" altLang="zh-CN" sz="2400" dirty="0">
                <a:latin typeface="华文细黑" panose="02010600040101010101" pitchFamily="2" charset="-122"/>
                <a:ea typeface="华文细黑" panose="02010600040101010101" pitchFamily="2" charset="-122"/>
              </a:rPr>
              <a:t>2008</a:t>
            </a:r>
            <a:r>
              <a:rPr lang="zh-CN" altLang="en-US" sz="2400" dirty="0">
                <a:latin typeface="华文细黑" panose="02010600040101010101" pitchFamily="2" charset="-122"/>
                <a:ea typeface="华文细黑" panose="02010600040101010101" pitchFamily="2" charset="-122"/>
              </a:rPr>
              <a:t>年，被</a:t>
            </a:r>
            <a:r>
              <a:rPr lang="en-US" altLang="zh-CN" sz="2400" dirty="0">
                <a:latin typeface="华文细黑" panose="02010600040101010101" pitchFamily="2" charset="-122"/>
                <a:ea typeface="华文细黑" panose="02010600040101010101" pitchFamily="2" charset="-122"/>
              </a:rPr>
              <a:t>sun</a:t>
            </a:r>
            <a:r>
              <a:rPr lang="zh-CN" altLang="en-US" sz="2400" dirty="0">
                <a:latin typeface="华文细黑" panose="02010600040101010101" pitchFamily="2" charset="-122"/>
                <a:ea typeface="华文细黑" panose="02010600040101010101" pitchFamily="2" charset="-122"/>
              </a:rPr>
              <a:t>公司收购），</a:t>
            </a:r>
            <a:r>
              <a:rPr lang="en-US" altLang="zh-CN" sz="2400" dirty="0">
                <a:latin typeface="华文细黑" panose="02010600040101010101" pitchFamily="2" charset="-122"/>
                <a:ea typeface="华文细黑" panose="02010600040101010101" pitchFamily="2" charset="-122"/>
              </a:rPr>
              <a:t>2010</a:t>
            </a:r>
            <a:r>
              <a:rPr lang="zh-CN" altLang="en-US" sz="2400" dirty="0">
                <a:latin typeface="华文细黑" panose="02010600040101010101" pitchFamily="2" charset="-122"/>
                <a:ea typeface="华文细黑" panose="02010600040101010101" pitchFamily="2" charset="-122"/>
              </a:rPr>
              <a:t>年被</a:t>
            </a:r>
            <a:r>
              <a:rPr lang="en-US" altLang="zh-CN" sz="2400" dirty="0" err="1">
                <a:latin typeface="华文细黑" panose="02010600040101010101" pitchFamily="2" charset="-122"/>
                <a:ea typeface="华文细黑" panose="02010600040101010101" pitchFamily="2" charset="-122"/>
              </a:rPr>
              <a:t>Oralce</a:t>
            </a:r>
            <a:r>
              <a:rPr lang="zh-CN" altLang="en-US" sz="2400" dirty="0">
                <a:latin typeface="华文细黑" panose="02010600040101010101" pitchFamily="2" charset="-122"/>
                <a:ea typeface="华文细黑" panose="02010600040101010101" pitchFamily="2" charset="-122"/>
              </a:rPr>
              <a:t>收购</a:t>
            </a:r>
            <a:endParaRPr lang="en-US" altLang="zh-CN" sz="2400" dirty="0">
              <a:latin typeface="华文细黑" panose="02010600040101010101" pitchFamily="2" charset="-122"/>
              <a:ea typeface="华文细黑" panose="02010600040101010101" pitchFamily="2" charset="-122"/>
            </a:endParaRPr>
          </a:p>
          <a:p>
            <a:pPr eaLnBrk="1" hangingPunct="1">
              <a:lnSpc>
                <a:spcPct val="180000"/>
              </a:lnSpc>
            </a:pPr>
            <a:r>
              <a:rPr lang="en-US" altLang="zh-CN" sz="2400" dirty="0">
                <a:latin typeface="华文细黑" panose="02010600040101010101" pitchFamily="2" charset="-122"/>
                <a:ea typeface="华文细黑" panose="02010600040101010101" pitchFamily="2" charset="-122"/>
              </a:rPr>
              <a:t>1999</a:t>
            </a:r>
            <a:r>
              <a:rPr lang="zh-CN" altLang="en-US" sz="2400" dirty="0">
                <a:latin typeface="华文细黑" panose="02010600040101010101" pitchFamily="2" charset="-122"/>
                <a:ea typeface="华文细黑" panose="02010600040101010101" pitchFamily="2" charset="-122"/>
              </a:rPr>
              <a:t>年，北京人大金仓信息技术股份有限公司由中国人民大学及一批最早在国内开展数据库教育、研发和开发的专家正式创立。产研结合将人民大学的科研项目产品化，推出自主可控的大型通用关系型数据库</a:t>
            </a:r>
            <a:r>
              <a:rPr lang="en-US" altLang="zh-CN" sz="2400" dirty="0" err="1">
                <a:latin typeface="华文细黑" panose="02010600040101010101" pitchFamily="2" charset="-122"/>
                <a:ea typeface="华文细黑" panose="02010600040101010101" pitchFamily="2" charset="-122"/>
              </a:rPr>
              <a:t>KingbaseES</a:t>
            </a:r>
            <a:r>
              <a:rPr lang="en-US" altLang="zh-CN" sz="2400" dirty="0">
                <a:latin typeface="华文细黑" panose="02010600040101010101" pitchFamily="2" charset="-122"/>
                <a:ea typeface="华文细黑" panose="02010600040101010101" pitchFamily="2" charset="-122"/>
              </a:rPr>
              <a:t> V1</a:t>
            </a:r>
            <a:r>
              <a:rPr lang="zh-CN" altLang="en-US" sz="2400">
                <a:latin typeface="华文细黑" panose="02010600040101010101" pitchFamily="2" charset="-122"/>
                <a:ea typeface="华文细黑" panose="02010600040101010101" pitchFamily="2" charset="-122"/>
              </a:rPr>
              <a:t>。</a:t>
            </a:r>
            <a:endParaRPr lang="en-US" altLang="zh-CN" sz="2400" dirty="0">
              <a:latin typeface="华文细黑" panose="02010600040101010101" pitchFamily="2" charset="-122"/>
              <a:ea typeface="华文细黑" panose="02010600040101010101" pitchFamily="2" charset="-122"/>
            </a:endParaRPr>
          </a:p>
          <a:p>
            <a:pPr eaLnBrk="1" hangingPunct="1">
              <a:lnSpc>
                <a:spcPct val="180000"/>
              </a:lnSpc>
            </a:pPr>
            <a:r>
              <a:rPr lang="zh-CN" altLang="en-US" sz="2400" dirty="0">
                <a:latin typeface="华文细黑" panose="02010600040101010101" pitchFamily="2" charset="-122"/>
                <a:ea typeface="华文细黑" panose="02010600040101010101" pitchFamily="2" charset="-122"/>
              </a:rPr>
              <a:t>可以了解一下其他一些：</a:t>
            </a:r>
            <a:r>
              <a:rPr lang="en-US" altLang="zh-CN" sz="2400" dirty="0">
                <a:latin typeface="华文细黑" panose="02010600040101010101" pitchFamily="2" charset="-122"/>
                <a:ea typeface="华文细黑" panose="02010600040101010101" pitchFamily="2" charset="-122"/>
              </a:rPr>
              <a:t>dbase</a:t>
            </a:r>
            <a:r>
              <a:rPr lang="zh-CN" altLang="en-US" sz="2400" dirty="0">
                <a:latin typeface="华文细黑" panose="02010600040101010101" pitchFamily="2" charset="-122"/>
                <a:ea typeface="华文细黑" panose="02010600040101010101" pitchFamily="2" charset="-122"/>
              </a:rPr>
              <a:t>，</a:t>
            </a:r>
            <a:r>
              <a:rPr lang="en-US" altLang="zh-CN" sz="2400" dirty="0" err="1">
                <a:solidFill>
                  <a:srgbClr val="FF0000"/>
                </a:solidFill>
                <a:latin typeface="华文细黑" panose="02010600040101010101" pitchFamily="2" charset="-122"/>
                <a:ea typeface="华文细黑" panose="02010600040101010101" pitchFamily="2" charset="-122"/>
              </a:rPr>
              <a:t>foxbase</a:t>
            </a:r>
            <a:r>
              <a:rPr lang="zh-CN" altLang="en-US" sz="2400" dirty="0">
                <a:solidFill>
                  <a:srgbClr val="FF0000"/>
                </a:solidFill>
                <a:latin typeface="华文细黑" panose="02010600040101010101" pitchFamily="2" charset="-122"/>
                <a:ea typeface="华文细黑" panose="02010600040101010101" pitchFamily="2" charset="-122"/>
              </a:rPr>
              <a:t>，</a:t>
            </a:r>
            <a:r>
              <a:rPr lang="en-US" altLang="zh-CN" sz="2400" dirty="0" err="1">
                <a:solidFill>
                  <a:srgbClr val="FF0000"/>
                </a:solidFill>
                <a:latin typeface="华文细黑" panose="02010600040101010101" pitchFamily="2" charset="-122"/>
                <a:ea typeface="华文细黑" panose="02010600040101010101" pitchFamily="2" charset="-122"/>
              </a:rPr>
              <a:t>foxprol</a:t>
            </a:r>
            <a:r>
              <a:rPr lang="zh-CN" altLang="en-US" sz="2400" dirty="0">
                <a:solidFill>
                  <a:srgbClr val="FF0000"/>
                </a:solidFill>
                <a:latin typeface="华文细黑" panose="02010600040101010101" pitchFamily="2" charset="-122"/>
                <a:ea typeface="华文细黑" panose="02010600040101010101" pitchFamily="2" charset="-122"/>
              </a:rPr>
              <a:t>，</a:t>
            </a:r>
            <a:r>
              <a:rPr lang="en-US" altLang="zh-CN" sz="2400" dirty="0">
                <a:solidFill>
                  <a:srgbClr val="FF0000"/>
                </a:solidFill>
                <a:latin typeface="华文细黑" panose="02010600040101010101" pitchFamily="2" charset="-122"/>
                <a:ea typeface="华文细黑" panose="02010600040101010101" pitchFamily="2" charset="-122"/>
              </a:rPr>
              <a:t>db2</a:t>
            </a:r>
            <a:endParaRPr lang="zh-CN" altLang="en-US" sz="2400" dirty="0">
              <a:solidFill>
                <a:srgbClr val="FF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559662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模式</a:t>
            </a:r>
          </a:p>
        </p:txBody>
      </p:sp>
      <p:sp>
        <p:nvSpPr>
          <p:cNvPr id="296963" name="Rectangle 3"/>
          <p:cNvSpPr>
            <a:spLocks noGrp="1" noChangeArrowheads="1"/>
          </p:cNvSpPr>
          <p:nvPr>
            <p:ph type="body" idx="1"/>
          </p:nvPr>
        </p:nvSpPr>
        <p:spPr>
          <a:xfrm>
            <a:off x="164034" y="1052736"/>
            <a:ext cx="8729662" cy="5040560"/>
          </a:xfrm>
        </p:spPr>
        <p:txBody>
          <a:bodyPr/>
          <a:lstStyle/>
          <a:p>
            <a:r>
              <a:rPr lang="zh-CN" altLang="en-US" dirty="0">
                <a:solidFill>
                  <a:srgbClr val="C00000"/>
                </a:solidFill>
                <a:latin typeface="华文细黑" panose="02010600040101010101" pitchFamily="2" charset="-122"/>
                <a:ea typeface="华文细黑" panose="02010600040101010101" pitchFamily="2" charset="-122"/>
              </a:rPr>
              <a:t>型与值</a:t>
            </a:r>
            <a:endParaRPr lang="en-US" altLang="zh-CN" dirty="0">
              <a:solidFill>
                <a:srgbClr val="C00000"/>
              </a:solidFill>
              <a:latin typeface="华文细黑" panose="02010600040101010101" pitchFamily="2" charset="-122"/>
              <a:ea typeface="华文细黑" panose="02010600040101010101" pitchFamily="2" charset="-122"/>
            </a:endParaRPr>
          </a:p>
          <a:p>
            <a:r>
              <a:rPr lang="zh-CN" altLang="en-US" sz="2400" b="0" dirty="0">
                <a:latin typeface="华文细黑" panose="02010600040101010101" pitchFamily="2" charset="-122"/>
                <a:ea typeface="华文细黑" panose="02010600040101010101" pitchFamily="2" charset="-122"/>
              </a:rPr>
              <a:t>型：某一类数据的结构和属性的说明</a:t>
            </a:r>
            <a:endParaRPr lang="en-US" altLang="zh-CN" sz="2400" b="0" dirty="0">
              <a:latin typeface="华文细黑" panose="02010600040101010101" pitchFamily="2" charset="-122"/>
              <a:ea typeface="华文细黑" panose="02010600040101010101" pitchFamily="2" charset="-122"/>
            </a:endParaRPr>
          </a:p>
          <a:p>
            <a:r>
              <a:rPr lang="zh-CN" altLang="en-US" sz="2400" b="0" dirty="0">
                <a:latin typeface="华文细黑" panose="02010600040101010101" pitchFamily="2" charset="-122"/>
                <a:ea typeface="华文细黑" panose="02010600040101010101" pitchFamily="2" charset="-122"/>
              </a:rPr>
              <a:t>值：型的一个具体赋值</a:t>
            </a:r>
            <a:endParaRPr lang="en-US" altLang="zh-CN" sz="2400" b="0" dirty="0">
              <a:latin typeface="华文细黑" panose="02010600040101010101" pitchFamily="2" charset="-122"/>
              <a:ea typeface="华文细黑" panose="02010600040101010101" pitchFamily="2" charset="-122"/>
            </a:endParaRPr>
          </a:p>
          <a:p>
            <a:r>
              <a:rPr lang="zh-CN" altLang="en-US" dirty="0">
                <a:solidFill>
                  <a:srgbClr val="C00000"/>
                </a:solidFill>
                <a:latin typeface="华文细黑" panose="02010600040101010101" pitchFamily="2" charset="-122"/>
                <a:ea typeface="华文细黑" panose="02010600040101010101" pitchFamily="2" charset="-122"/>
              </a:rPr>
              <a:t>模式（</a:t>
            </a:r>
            <a:r>
              <a:rPr lang="en-US" altLang="zh-CN" dirty="0">
                <a:solidFill>
                  <a:srgbClr val="C00000"/>
                </a:solidFill>
                <a:latin typeface="华文细黑" panose="02010600040101010101" pitchFamily="2" charset="-122"/>
                <a:ea typeface="华文细黑" panose="02010600040101010101" pitchFamily="2" charset="-122"/>
              </a:rPr>
              <a:t>schema</a:t>
            </a:r>
            <a:r>
              <a:rPr lang="zh-CN" altLang="en-US" dirty="0">
                <a:solidFill>
                  <a:srgbClr val="C00000"/>
                </a:solidFill>
                <a:latin typeface="华文细黑" panose="02010600040101010101" pitchFamily="2" charset="-122"/>
                <a:ea typeface="华文细黑" panose="02010600040101010101" pitchFamily="2" charset="-122"/>
              </a:rPr>
              <a:t>）</a:t>
            </a:r>
            <a:endParaRPr lang="en-US" altLang="zh-CN" dirty="0">
              <a:solidFill>
                <a:srgbClr val="C00000"/>
              </a:solidFill>
              <a:latin typeface="华文细黑" panose="02010600040101010101" pitchFamily="2" charset="-122"/>
              <a:ea typeface="华文细黑" panose="02010600040101010101" pitchFamily="2" charset="-122"/>
            </a:endParaRPr>
          </a:p>
          <a:p>
            <a:r>
              <a:rPr lang="zh-CN" altLang="en-US" sz="2400" b="0" dirty="0">
                <a:latin typeface="华文细黑" panose="02010600040101010101" pitchFamily="2" charset="-122"/>
                <a:ea typeface="华文细黑" panose="02010600040101010101" pitchFamily="2" charset="-122"/>
              </a:rPr>
              <a:t>数据库中全体数据的逻辑结构和特征的描述，是型</a:t>
            </a:r>
            <a:endParaRPr lang="en-US" altLang="zh-CN" sz="2400" b="0" dirty="0">
              <a:latin typeface="华文细黑" panose="02010600040101010101" pitchFamily="2" charset="-122"/>
              <a:ea typeface="华文细黑" panose="02010600040101010101" pitchFamily="2" charset="-122"/>
            </a:endParaRPr>
          </a:p>
          <a:p>
            <a:r>
              <a:rPr lang="zh-CN" altLang="en-US" dirty="0">
                <a:solidFill>
                  <a:srgbClr val="C00000"/>
                </a:solidFill>
                <a:latin typeface="华文细黑" panose="02010600040101010101" pitchFamily="2" charset="-122"/>
                <a:ea typeface="华文细黑" panose="02010600040101010101" pitchFamily="2" charset="-122"/>
              </a:rPr>
              <a:t>实例</a:t>
            </a:r>
            <a:endParaRPr lang="en-US" altLang="zh-CN" dirty="0">
              <a:solidFill>
                <a:srgbClr val="C00000"/>
              </a:solidFill>
              <a:latin typeface="华文细黑" panose="02010600040101010101" pitchFamily="2" charset="-122"/>
              <a:ea typeface="华文细黑" panose="02010600040101010101" pitchFamily="2" charset="-122"/>
            </a:endParaRPr>
          </a:p>
          <a:p>
            <a:r>
              <a:rPr lang="zh-CN" altLang="en-US" sz="2400" b="0" dirty="0">
                <a:latin typeface="华文细黑" panose="02010600040101010101" pitchFamily="2" charset="-122"/>
                <a:ea typeface="华文细黑" panose="02010600040101010101" pitchFamily="2" charset="-122"/>
              </a:rPr>
              <a:t>模式的一个具体的值</a:t>
            </a:r>
          </a:p>
        </p:txBody>
      </p:sp>
    </p:spTree>
    <p:extLst>
      <p:ext uri="{BB962C8B-B14F-4D97-AF65-F5344CB8AC3E}">
        <p14:creationId xmlns:p14="http://schemas.microsoft.com/office/powerpoint/2010/main" val="557388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fade">
                                      <p:cBhvr>
                                        <p:cTn id="7" dur="1000"/>
                                        <p:tgtEl>
                                          <p:spTgt spid="296963">
                                            <p:txEl>
                                              <p:pRg st="0" end="0"/>
                                            </p:txEl>
                                          </p:spTgt>
                                        </p:tgtEl>
                                      </p:cBhvr>
                                    </p:animEffect>
                                    <p:anim calcmode="lin" valueType="num">
                                      <p:cBhvr>
                                        <p:cTn id="8" dur="1000" fill="hold"/>
                                        <p:tgtEl>
                                          <p:spTgt spid="296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69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6963">
                                            <p:txEl>
                                              <p:pRg st="1" end="1"/>
                                            </p:txEl>
                                          </p:spTgt>
                                        </p:tgtEl>
                                        <p:attrNameLst>
                                          <p:attrName>style.visibility</p:attrName>
                                        </p:attrNameLst>
                                      </p:cBhvr>
                                      <p:to>
                                        <p:strVal val="visible"/>
                                      </p:to>
                                    </p:set>
                                    <p:animEffect transition="in" filter="fade">
                                      <p:cBhvr>
                                        <p:cTn id="14" dur="1000"/>
                                        <p:tgtEl>
                                          <p:spTgt spid="296963">
                                            <p:txEl>
                                              <p:pRg st="1" end="1"/>
                                            </p:txEl>
                                          </p:spTgt>
                                        </p:tgtEl>
                                      </p:cBhvr>
                                    </p:animEffect>
                                    <p:anim calcmode="lin" valueType="num">
                                      <p:cBhvr>
                                        <p:cTn id="15" dur="1000" fill="hold"/>
                                        <p:tgtEl>
                                          <p:spTgt spid="29696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69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96963">
                                            <p:txEl>
                                              <p:pRg st="2" end="2"/>
                                            </p:txEl>
                                          </p:spTgt>
                                        </p:tgtEl>
                                        <p:attrNameLst>
                                          <p:attrName>style.visibility</p:attrName>
                                        </p:attrNameLst>
                                      </p:cBhvr>
                                      <p:to>
                                        <p:strVal val="visible"/>
                                      </p:to>
                                    </p:set>
                                    <p:animEffect transition="in" filter="fade">
                                      <p:cBhvr>
                                        <p:cTn id="21" dur="1000"/>
                                        <p:tgtEl>
                                          <p:spTgt spid="296963">
                                            <p:txEl>
                                              <p:pRg st="2" end="2"/>
                                            </p:txEl>
                                          </p:spTgt>
                                        </p:tgtEl>
                                      </p:cBhvr>
                                    </p:animEffect>
                                    <p:anim calcmode="lin" valueType="num">
                                      <p:cBhvr>
                                        <p:cTn id="22" dur="1000" fill="hold"/>
                                        <p:tgtEl>
                                          <p:spTgt spid="29696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969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96963">
                                            <p:txEl>
                                              <p:pRg st="3" end="3"/>
                                            </p:txEl>
                                          </p:spTgt>
                                        </p:tgtEl>
                                        <p:attrNameLst>
                                          <p:attrName>style.visibility</p:attrName>
                                        </p:attrNameLst>
                                      </p:cBhvr>
                                      <p:to>
                                        <p:strVal val="visible"/>
                                      </p:to>
                                    </p:set>
                                    <p:animEffect transition="in" filter="fade">
                                      <p:cBhvr>
                                        <p:cTn id="28" dur="1000"/>
                                        <p:tgtEl>
                                          <p:spTgt spid="296963">
                                            <p:txEl>
                                              <p:pRg st="3" end="3"/>
                                            </p:txEl>
                                          </p:spTgt>
                                        </p:tgtEl>
                                      </p:cBhvr>
                                    </p:animEffect>
                                    <p:anim calcmode="lin" valueType="num">
                                      <p:cBhvr>
                                        <p:cTn id="29" dur="1000" fill="hold"/>
                                        <p:tgtEl>
                                          <p:spTgt spid="29696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969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96963">
                                            <p:txEl>
                                              <p:pRg st="4" end="4"/>
                                            </p:txEl>
                                          </p:spTgt>
                                        </p:tgtEl>
                                        <p:attrNameLst>
                                          <p:attrName>style.visibility</p:attrName>
                                        </p:attrNameLst>
                                      </p:cBhvr>
                                      <p:to>
                                        <p:strVal val="visible"/>
                                      </p:to>
                                    </p:set>
                                    <p:animEffect transition="in" filter="fade">
                                      <p:cBhvr>
                                        <p:cTn id="35" dur="1000"/>
                                        <p:tgtEl>
                                          <p:spTgt spid="296963">
                                            <p:txEl>
                                              <p:pRg st="4" end="4"/>
                                            </p:txEl>
                                          </p:spTgt>
                                        </p:tgtEl>
                                      </p:cBhvr>
                                    </p:animEffect>
                                    <p:anim calcmode="lin" valueType="num">
                                      <p:cBhvr>
                                        <p:cTn id="36" dur="1000" fill="hold"/>
                                        <p:tgtEl>
                                          <p:spTgt spid="29696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969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96963">
                                            <p:txEl>
                                              <p:pRg st="5" end="5"/>
                                            </p:txEl>
                                          </p:spTgt>
                                        </p:tgtEl>
                                        <p:attrNameLst>
                                          <p:attrName>style.visibility</p:attrName>
                                        </p:attrNameLst>
                                      </p:cBhvr>
                                      <p:to>
                                        <p:strVal val="visible"/>
                                      </p:to>
                                    </p:set>
                                    <p:animEffect transition="in" filter="fade">
                                      <p:cBhvr>
                                        <p:cTn id="42" dur="1000"/>
                                        <p:tgtEl>
                                          <p:spTgt spid="296963">
                                            <p:txEl>
                                              <p:pRg st="5" end="5"/>
                                            </p:txEl>
                                          </p:spTgt>
                                        </p:tgtEl>
                                      </p:cBhvr>
                                    </p:animEffect>
                                    <p:anim calcmode="lin" valueType="num">
                                      <p:cBhvr>
                                        <p:cTn id="43" dur="1000" fill="hold"/>
                                        <p:tgtEl>
                                          <p:spTgt spid="29696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969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96963">
                                            <p:txEl>
                                              <p:pRg st="6" end="6"/>
                                            </p:txEl>
                                          </p:spTgt>
                                        </p:tgtEl>
                                        <p:attrNameLst>
                                          <p:attrName>style.visibility</p:attrName>
                                        </p:attrNameLst>
                                      </p:cBhvr>
                                      <p:to>
                                        <p:strVal val="visible"/>
                                      </p:to>
                                    </p:set>
                                    <p:animEffect transition="in" filter="fade">
                                      <p:cBhvr>
                                        <p:cTn id="49" dur="1000"/>
                                        <p:tgtEl>
                                          <p:spTgt spid="296963">
                                            <p:txEl>
                                              <p:pRg st="6" end="6"/>
                                            </p:txEl>
                                          </p:spTgt>
                                        </p:tgtEl>
                                      </p:cBhvr>
                                    </p:animEffect>
                                    <p:anim calcmode="lin" valueType="num">
                                      <p:cBhvr>
                                        <p:cTn id="50" dur="1000" fill="hold"/>
                                        <p:tgtEl>
                                          <p:spTgt spid="29696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9696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三级模式结构</a:t>
            </a:r>
          </a:p>
        </p:txBody>
      </p:sp>
      <p:sp>
        <p:nvSpPr>
          <p:cNvPr id="296963" name="Rectangle 3"/>
          <p:cNvSpPr>
            <a:spLocks noGrp="1" noChangeArrowheads="1"/>
          </p:cNvSpPr>
          <p:nvPr>
            <p:ph type="body" idx="1"/>
          </p:nvPr>
        </p:nvSpPr>
        <p:spPr>
          <a:xfrm>
            <a:off x="164034" y="1052736"/>
            <a:ext cx="8729662" cy="5040560"/>
          </a:xfrm>
        </p:spPr>
        <p:txBody>
          <a:bodyPr/>
          <a:lstStyle/>
          <a:p>
            <a:r>
              <a:rPr lang="zh-CN" altLang="en-US" dirty="0">
                <a:latin typeface="华文细黑" panose="02010600040101010101" pitchFamily="2" charset="-122"/>
                <a:ea typeface="华文细黑" panose="02010600040101010101" pitchFamily="2" charset="-122"/>
              </a:rPr>
              <a:t>模式（</a:t>
            </a:r>
            <a:r>
              <a:rPr lang="en-US" altLang="zh-CN" dirty="0">
                <a:latin typeface="华文细黑" panose="02010600040101010101" pitchFamily="2" charset="-122"/>
                <a:ea typeface="华文细黑" panose="02010600040101010101" pitchFamily="2" charset="-122"/>
              </a:rPr>
              <a:t>Schema</a:t>
            </a:r>
            <a:r>
              <a:rPr lang="zh-CN" altLang="en-US" dirty="0">
                <a:latin typeface="华文细黑" panose="02010600040101010101" pitchFamily="2" charset="-122"/>
                <a:ea typeface="华文细黑" panose="02010600040101010101" pitchFamily="2" charset="-122"/>
              </a:rPr>
              <a:t>）</a:t>
            </a:r>
            <a:r>
              <a:rPr lang="zh-CN" altLang="en-US" b="0" dirty="0">
                <a:latin typeface="华文细黑" panose="02010600040101010101" pitchFamily="2" charset="-122"/>
                <a:ea typeface="华文细黑" panose="02010600040101010101" pitchFamily="2" charset="-122"/>
              </a:rPr>
              <a:t>：逻辑模式或概念模式，</a:t>
            </a:r>
            <a:r>
              <a:rPr lang="zh-CN" altLang="en-US" sz="2000" b="0" dirty="0"/>
              <a:t>是对数据库总全部数据的逻辑结构和特征的描述，</a:t>
            </a:r>
            <a:r>
              <a:rPr lang="en-US" altLang="zh-CN" sz="2000" b="0" dirty="0"/>
              <a:t>DDL</a:t>
            </a:r>
            <a:r>
              <a:rPr lang="zh-CN" altLang="en-US" sz="2000" b="0" dirty="0"/>
              <a:t>来描述定义。</a:t>
            </a:r>
          </a:p>
          <a:p>
            <a:pPr eaLnBrk="1" hangingPunct="1">
              <a:lnSpc>
                <a:spcPct val="90000"/>
              </a:lnSpc>
            </a:pPr>
            <a:endParaRPr lang="zh-CN" altLang="en-US" b="0" dirty="0">
              <a:latin typeface="华文细黑" panose="02010600040101010101" pitchFamily="2" charset="-122"/>
              <a:ea typeface="华文细黑" panose="02010600040101010101" pitchFamily="2" charset="-122"/>
            </a:endParaRPr>
          </a:p>
          <a:p>
            <a:pPr>
              <a:lnSpc>
                <a:spcPct val="90000"/>
              </a:lnSpc>
            </a:pPr>
            <a:r>
              <a:rPr lang="zh-CN" altLang="en-US" dirty="0">
                <a:latin typeface="华文细黑" panose="02010600040101010101" pitchFamily="2" charset="-122"/>
                <a:ea typeface="华文细黑" panose="02010600040101010101" pitchFamily="2" charset="-122"/>
              </a:rPr>
              <a:t>外模式（</a:t>
            </a:r>
            <a:r>
              <a:rPr lang="en-US" altLang="zh-CN" dirty="0">
                <a:latin typeface="华文细黑" panose="02010600040101010101" pitchFamily="2" charset="-122"/>
                <a:ea typeface="华文细黑" panose="02010600040101010101" pitchFamily="2" charset="-122"/>
              </a:rPr>
              <a:t>External Schema</a:t>
            </a:r>
            <a:r>
              <a:rPr lang="zh-CN" altLang="en-US" dirty="0">
                <a:latin typeface="华文细黑" panose="02010600040101010101" pitchFamily="2" charset="-122"/>
                <a:ea typeface="华文细黑" panose="02010600040101010101" pitchFamily="2" charset="-122"/>
              </a:rPr>
              <a:t>）</a:t>
            </a:r>
            <a:r>
              <a:rPr lang="zh-CN" altLang="en-US" b="0" dirty="0">
                <a:latin typeface="华文细黑" panose="02010600040101010101" pitchFamily="2" charset="-122"/>
                <a:ea typeface="华文细黑" panose="02010600040101010101" pitchFamily="2" charset="-122"/>
              </a:rPr>
              <a:t>：子模式或用户模式，</a:t>
            </a:r>
            <a:r>
              <a:rPr lang="zh-CN" altLang="en-US" sz="2000" b="0" dirty="0"/>
              <a:t>它是某个或某几个用户所看到的数据库的数据视图，是与某一应用有关的数据的逻辑表示。外模式是从模式导出的一个子集，包含模式中允许特定用户使用的那部分数据。</a:t>
            </a:r>
            <a:r>
              <a:rPr lang="zh-CN" altLang="en-US" sz="2000" b="0" dirty="0">
                <a:latin typeface="华文细黑" panose="02010600040101010101" pitchFamily="2" charset="-122"/>
                <a:ea typeface="华文细黑" panose="02010600040101010101" pitchFamily="2" charset="-122"/>
              </a:rPr>
              <a:t>。</a:t>
            </a:r>
            <a:endParaRPr lang="en-US" altLang="zh-CN" sz="2000" b="0" dirty="0">
              <a:latin typeface="华文细黑" panose="02010600040101010101" pitchFamily="2" charset="-122"/>
              <a:ea typeface="华文细黑" panose="02010600040101010101" pitchFamily="2" charset="-122"/>
            </a:endParaRPr>
          </a:p>
          <a:p>
            <a:pPr eaLnBrk="1" hangingPunct="1">
              <a:lnSpc>
                <a:spcPct val="90000"/>
              </a:lnSpc>
            </a:pPr>
            <a:endParaRPr lang="zh-CN" altLang="en-US" b="0" dirty="0">
              <a:latin typeface="华文细黑" panose="02010600040101010101" pitchFamily="2" charset="-122"/>
              <a:ea typeface="华文细黑" panose="02010600040101010101" pitchFamily="2" charset="-122"/>
            </a:endParaRPr>
          </a:p>
          <a:p>
            <a:pPr>
              <a:lnSpc>
                <a:spcPct val="90000"/>
              </a:lnSpc>
            </a:pPr>
            <a:r>
              <a:rPr lang="zh-CN" altLang="en-US" dirty="0">
                <a:latin typeface="华文细黑" panose="02010600040101010101" pitchFamily="2" charset="-122"/>
                <a:ea typeface="华文细黑" panose="02010600040101010101" pitchFamily="2" charset="-122"/>
              </a:rPr>
              <a:t>内模式（</a:t>
            </a:r>
            <a:r>
              <a:rPr lang="en-US" altLang="zh-CN" dirty="0">
                <a:latin typeface="华文细黑" panose="02010600040101010101" pitchFamily="2" charset="-122"/>
                <a:ea typeface="华文细黑" panose="02010600040101010101" pitchFamily="2" charset="-122"/>
              </a:rPr>
              <a:t>Internal Schema</a:t>
            </a:r>
            <a:r>
              <a:rPr lang="zh-CN" altLang="en-US" dirty="0">
                <a:latin typeface="华文细黑" panose="02010600040101010101" pitchFamily="2" charset="-122"/>
                <a:ea typeface="华文细黑" panose="02010600040101010101" pitchFamily="2" charset="-122"/>
              </a:rPr>
              <a:t>）</a:t>
            </a:r>
            <a:r>
              <a:rPr lang="zh-CN" altLang="en-US" b="0" dirty="0">
                <a:latin typeface="华文细黑" panose="02010600040101010101" pitchFamily="2" charset="-122"/>
                <a:ea typeface="华文细黑" panose="02010600040101010101" pitchFamily="2" charset="-122"/>
              </a:rPr>
              <a:t>：物理模式或存储模式，</a:t>
            </a:r>
            <a:r>
              <a:rPr lang="zh-CN" altLang="en-US" sz="2400" b="0" dirty="0"/>
              <a:t>它是数据物理结构和存储方式的描述</a:t>
            </a:r>
            <a:r>
              <a:rPr lang="zh-CN" altLang="en-US" sz="2400" b="0" dirty="0">
                <a:latin typeface="华文细黑" panose="02010600040101010101" pitchFamily="2" charset="-122"/>
                <a:ea typeface="华文细黑" panose="02010600040101010101" pitchFamily="2" charset="-122"/>
              </a:rPr>
              <a:t>。</a:t>
            </a:r>
          </a:p>
        </p:txBody>
      </p:sp>
    </p:spTree>
    <p:extLst>
      <p:ext uri="{BB962C8B-B14F-4D97-AF65-F5344CB8AC3E}">
        <p14:creationId xmlns:p14="http://schemas.microsoft.com/office/powerpoint/2010/main" val="744223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fade">
                                      <p:cBhvr>
                                        <p:cTn id="7" dur="1000"/>
                                        <p:tgtEl>
                                          <p:spTgt spid="296963">
                                            <p:txEl>
                                              <p:pRg st="0" end="0"/>
                                            </p:txEl>
                                          </p:spTgt>
                                        </p:tgtEl>
                                      </p:cBhvr>
                                    </p:animEffect>
                                    <p:anim calcmode="lin" valueType="num">
                                      <p:cBhvr>
                                        <p:cTn id="8" dur="1000" fill="hold"/>
                                        <p:tgtEl>
                                          <p:spTgt spid="296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69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96963">
                                            <p:txEl>
                                              <p:pRg st="2" end="2"/>
                                            </p:txEl>
                                          </p:spTgt>
                                        </p:tgtEl>
                                        <p:attrNameLst>
                                          <p:attrName>style.visibility</p:attrName>
                                        </p:attrNameLst>
                                      </p:cBhvr>
                                      <p:to>
                                        <p:strVal val="visible"/>
                                      </p:to>
                                    </p:set>
                                    <p:animEffect transition="in" filter="fade">
                                      <p:cBhvr>
                                        <p:cTn id="14" dur="1000"/>
                                        <p:tgtEl>
                                          <p:spTgt spid="296963">
                                            <p:txEl>
                                              <p:pRg st="2" end="2"/>
                                            </p:txEl>
                                          </p:spTgt>
                                        </p:tgtEl>
                                      </p:cBhvr>
                                    </p:animEffect>
                                    <p:anim calcmode="lin" valueType="num">
                                      <p:cBhvr>
                                        <p:cTn id="15" dur="1000" fill="hold"/>
                                        <p:tgtEl>
                                          <p:spTgt spid="29696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969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96963">
                                            <p:txEl>
                                              <p:pRg st="4" end="4"/>
                                            </p:txEl>
                                          </p:spTgt>
                                        </p:tgtEl>
                                        <p:attrNameLst>
                                          <p:attrName>style.visibility</p:attrName>
                                        </p:attrNameLst>
                                      </p:cBhvr>
                                      <p:to>
                                        <p:strVal val="visible"/>
                                      </p:to>
                                    </p:set>
                                    <p:animEffect transition="in" filter="fade">
                                      <p:cBhvr>
                                        <p:cTn id="21" dur="1000"/>
                                        <p:tgtEl>
                                          <p:spTgt spid="296963">
                                            <p:txEl>
                                              <p:pRg st="4" end="4"/>
                                            </p:txEl>
                                          </p:spTgt>
                                        </p:tgtEl>
                                      </p:cBhvr>
                                    </p:animEffect>
                                    <p:anim calcmode="lin" valueType="num">
                                      <p:cBhvr>
                                        <p:cTn id="22" dur="1000" fill="hold"/>
                                        <p:tgtEl>
                                          <p:spTgt spid="29696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9696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数据库系统的三级模式结构</a:t>
            </a:r>
          </a:p>
        </p:txBody>
      </p:sp>
      <p:sp>
        <p:nvSpPr>
          <p:cNvPr id="71683" name="Rectangle 6"/>
          <p:cNvSpPr>
            <a:spLocks noChangeArrowheads="1"/>
          </p:cNvSpPr>
          <p:nvPr/>
        </p:nvSpPr>
        <p:spPr bwMode="auto">
          <a:xfrm>
            <a:off x="0" y="1809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graphicFrame>
        <p:nvGraphicFramePr>
          <p:cNvPr id="71684" name="Object 5"/>
          <p:cNvGraphicFramePr>
            <a:graphicFrameLocks noChangeAspect="1"/>
          </p:cNvGraphicFramePr>
          <p:nvPr/>
        </p:nvGraphicFramePr>
        <p:xfrm>
          <a:off x="1638300" y="1591030"/>
          <a:ext cx="5867400" cy="4554538"/>
        </p:xfrm>
        <a:graphic>
          <a:graphicData uri="http://schemas.openxmlformats.org/presentationml/2006/ole">
            <mc:AlternateContent xmlns:mc="http://schemas.openxmlformats.org/markup-compatibility/2006">
              <mc:Choice xmlns:v="urn:schemas-microsoft-com:vml" Requires="v">
                <p:oleObj name="Visio" r:id="rId2" imgW="3458261" imgH="2686202" progId="Visio.Drawing.11">
                  <p:embed/>
                </p:oleObj>
              </mc:Choice>
              <mc:Fallback>
                <p:oleObj name="Visio" r:id="rId2" imgW="3458261" imgH="2686202" progId="Visio.Drawing.11">
                  <p:embed/>
                  <p:pic>
                    <p:nvPicPr>
                      <p:cNvPr id="71684"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1591030"/>
                        <a:ext cx="58674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576472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流行的数据库</a:t>
            </a:r>
          </a:p>
        </p:txBody>
      </p:sp>
      <p:pic>
        <p:nvPicPr>
          <p:cNvPr id="5" name="图片 4">
            <a:extLst>
              <a:ext uri="{FF2B5EF4-FFF2-40B4-BE49-F238E27FC236}">
                <a16:creationId xmlns:a16="http://schemas.microsoft.com/office/drawing/2014/main" id="{587EBF00-4DD5-44DA-8C2F-7D8B876477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11" y="1052736"/>
            <a:ext cx="8799512"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4216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华文新魏" panose="02010800040101010101" pitchFamily="2" charset="-122"/>
                <a:ea typeface="华文新魏" panose="02010800040101010101" pitchFamily="2" charset="-122"/>
              </a:rPr>
              <a:t> 课程介绍</a:t>
            </a:r>
            <a:endParaRPr lang="ko-KR" altLang="en-US" sz="2800" b="0" dirty="0">
              <a:solidFill>
                <a:schemeClr val="tx1"/>
              </a:solidFill>
              <a:latin typeface="华文新魏" panose="02010800040101010101" pitchFamily="2" charset="-122"/>
            </a:endParaRPr>
          </a:p>
        </p:txBody>
      </p:sp>
      <p:sp>
        <p:nvSpPr>
          <p:cNvPr id="33794" name="Rectangle 2"/>
          <p:cNvSpPr>
            <a:spLocks noGrp="1" noChangeArrowheads="1"/>
          </p:cNvSpPr>
          <p:nvPr>
            <p:ph type="title"/>
          </p:nvPr>
        </p:nvSpPr>
        <p:spPr bwMode="black">
          <a:xfrm>
            <a:off x="490538" y="100084"/>
            <a:ext cx="8229600" cy="609600"/>
          </a:xfrm>
        </p:spPr>
        <p:txBody>
          <a:bodyPr/>
          <a:lstStyle/>
          <a:p>
            <a:pPr algn="ctr"/>
            <a:r>
              <a:rPr lang="zh-CN" altLang="en-US" dirty="0">
                <a:solidFill>
                  <a:srgbClr val="C00000"/>
                </a:solidFill>
                <a:latin typeface="黑体" panose="02010609060101010101" pitchFamily="49" charset="-122"/>
                <a:ea typeface="黑体" panose="02010609060101010101" pitchFamily="49" charset="-122"/>
              </a:rPr>
              <a:t>第一讲 概述</a:t>
            </a:r>
            <a:endParaRPr lang="en-US" altLang="ko-KR" dirty="0">
              <a:solidFill>
                <a:srgbClr val="C00000"/>
              </a:solidFill>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数据库系统概述</a:t>
            </a:r>
            <a:endParaRPr lang="ko-KR" altLang="en-US" sz="2800" b="0" dirty="0">
              <a:solidFill>
                <a:schemeClr val="tx1"/>
              </a:solidFill>
              <a:latin typeface="华文新魏" panose="02010800040101010101" pitchFamily="2"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数据模型</a:t>
            </a:r>
            <a:endParaRPr lang="ko-KR" altLang="en-US" sz="2800" b="0" dirty="0">
              <a:solidFill>
                <a:schemeClr val="tx1"/>
              </a:solidFill>
              <a:latin typeface="华文新魏" panose="02010800040101010101" pitchFamily="2"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数据库管理系统的体系结构</a:t>
            </a:r>
            <a:endParaRPr lang="ko-KR" altLang="en-US" sz="2800" b="0" dirty="0">
              <a:solidFill>
                <a:schemeClr val="tx1"/>
              </a:solidFill>
              <a:latin typeface="华文新魏" panose="02010800040101010101" pitchFamily="2"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数据库发展史</a:t>
            </a:r>
            <a:endParaRPr lang="ko-KR" altLang="en-US" sz="2800" b="0" dirty="0">
              <a:solidFill>
                <a:schemeClr val="tx1"/>
              </a:solidFill>
              <a:latin typeface="华文新魏" panose="02010800040101010101" pitchFamily="2"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91FE2106-4711-4DE7-AB7F-74BF27EFDAAE}"/>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Timeline for Database</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51808A5C-4688-4967-BB7C-8C980BA9D4BD}"/>
              </a:ext>
            </a:extLst>
          </p:cNvPr>
          <p:cNvSpPr/>
          <p:nvPr/>
        </p:nvSpPr>
        <p:spPr>
          <a:xfrm>
            <a:off x="250825" y="2335213"/>
            <a:ext cx="1831975" cy="6461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FF00"/>
                </a:solidFill>
              </a:rPr>
              <a:t>Ancient database</a:t>
            </a:r>
            <a:endParaRPr lang="zh-CN" altLang="en-US" dirty="0">
              <a:solidFill>
                <a:srgbClr val="FFFF00"/>
              </a:solidFill>
            </a:endParaRPr>
          </a:p>
        </p:txBody>
      </p:sp>
      <p:sp>
        <p:nvSpPr>
          <p:cNvPr id="6" name="矩形 5">
            <a:extLst>
              <a:ext uri="{FF2B5EF4-FFF2-40B4-BE49-F238E27FC236}">
                <a16:creationId xmlns:a16="http://schemas.microsoft.com/office/drawing/2014/main" id="{1042FE44-0564-4666-8395-761D5F9403DF}"/>
              </a:ext>
            </a:extLst>
          </p:cNvPr>
          <p:cNvSpPr/>
          <p:nvPr/>
        </p:nvSpPr>
        <p:spPr>
          <a:xfrm>
            <a:off x="2268538" y="2335213"/>
            <a:ext cx="6456362" cy="360362"/>
          </a:xfrm>
          <a:prstGeom prst="rect">
            <a:avLst/>
          </a:prstGeom>
          <a:solidFill>
            <a:srgbClr val="AA6D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FF00"/>
                </a:solidFill>
              </a:rPr>
              <a:t>Computerized Database</a:t>
            </a:r>
            <a:endParaRPr lang="zh-CN" altLang="en-US" dirty="0">
              <a:solidFill>
                <a:srgbClr val="FFFF00"/>
              </a:solidFill>
            </a:endParaRPr>
          </a:p>
        </p:txBody>
      </p:sp>
      <p:sp>
        <p:nvSpPr>
          <p:cNvPr id="16389" name="文本框 4">
            <a:extLst>
              <a:ext uri="{FF2B5EF4-FFF2-40B4-BE49-F238E27FC236}">
                <a16:creationId xmlns:a16="http://schemas.microsoft.com/office/drawing/2014/main" id="{F5149AC8-754F-44E4-800D-123A61C0AD59}"/>
              </a:ext>
            </a:extLst>
          </p:cNvPr>
          <p:cNvSpPr txBox="1">
            <a:spLocks noChangeArrowheads="1"/>
          </p:cNvSpPr>
          <p:nvPr/>
        </p:nvSpPr>
        <p:spPr bwMode="auto">
          <a:xfrm>
            <a:off x="2227263" y="1952625"/>
            <a:ext cx="741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1960s</a:t>
            </a:r>
            <a:endParaRPr lang="zh-CN" altLang="en-US"/>
          </a:p>
        </p:txBody>
      </p:sp>
      <p:sp>
        <p:nvSpPr>
          <p:cNvPr id="16390" name="文本框 11">
            <a:extLst>
              <a:ext uri="{FF2B5EF4-FFF2-40B4-BE49-F238E27FC236}">
                <a16:creationId xmlns:a16="http://schemas.microsoft.com/office/drawing/2014/main" id="{86518566-655F-4BA5-8EFD-3024461D15B0}"/>
              </a:ext>
            </a:extLst>
          </p:cNvPr>
          <p:cNvSpPr txBox="1">
            <a:spLocks noChangeArrowheads="1"/>
          </p:cNvSpPr>
          <p:nvPr/>
        </p:nvSpPr>
        <p:spPr bwMode="auto">
          <a:xfrm>
            <a:off x="3784600" y="1941513"/>
            <a:ext cx="1190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1970-1972</a:t>
            </a:r>
            <a:endParaRPr lang="zh-CN" altLang="en-US"/>
          </a:p>
        </p:txBody>
      </p:sp>
      <p:cxnSp>
        <p:nvCxnSpPr>
          <p:cNvPr id="10" name="直接连接符 9">
            <a:extLst>
              <a:ext uri="{FF2B5EF4-FFF2-40B4-BE49-F238E27FC236}">
                <a16:creationId xmlns:a16="http://schemas.microsoft.com/office/drawing/2014/main" id="{B3A3E0F9-E516-4D52-86B7-04E17E38B621}"/>
              </a:ext>
            </a:extLst>
          </p:cNvPr>
          <p:cNvCxnSpPr/>
          <p:nvPr/>
        </p:nvCxnSpPr>
        <p:spPr>
          <a:xfrm>
            <a:off x="2597150" y="2862263"/>
            <a:ext cx="0" cy="2524125"/>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733AD26-E525-4C10-A945-5FCFC2767D41}"/>
              </a:ext>
            </a:extLst>
          </p:cNvPr>
          <p:cNvCxnSpPr/>
          <p:nvPr/>
        </p:nvCxnSpPr>
        <p:spPr>
          <a:xfrm>
            <a:off x="4284663" y="2862263"/>
            <a:ext cx="0" cy="1531937"/>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393" name="文本框 18">
            <a:extLst>
              <a:ext uri="{FF2B5EF4-FFF2-40B4-BE49-F238E27FC236}">
                <a16:creationId xmlns:a16="http://schemas.microsoft.com/office/drawing/2014/main" id="{B01B3245-3916-47CE-B825-97AE60DFA06E}"/>
              </a:ext>
            </a:extLst>
          </p:cNvPr>
          <p:cNvSpPr txBox="1">
            <a:spLocks noChangeArrowheads="1"/>
          </p:cNvSpPr>
          <p:nvPr/>
        </p:nvSpPr>
        <p:spPr bwMode="auto">
          <a:xfrm>
            <a:off x="3248025" y="4433888"/>
            <a:ext cx="5553075" cy="922337"/>
          </a:xfrm>
          <a:prstGeom prst="rect">
            <a:avLst/>
          </a:prstGeom>
          <a:solidFill>
            <a:srgbClr val="F6D19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E.F. Codd</a:t>
            </a:r>
          </a:p>
          <a:p>
            <a:r>
              <a:rPr lang="en-US" altLang="zh-CN" b="1"/>
              <a:t>Relational model</a:t>
            </a:r>
          </a:p>
          <a:p>
            <a:r>
              <a:rPr lang="en-US" altLang="zh-CN"/>
              <a:t>“</a:t>
            </a:r>
            <a:r>
              <a:rPr lang="zh-CN" altLang="en-US"/>
              <a:t>A Relational Model of Data for Large Shared Data Banks</a:t>
            </a:r>
            <a:r>
              <a:rPr lang="en-US" altLang="zh-CN"/>
              <a:t>”</a:t>
            </a:r>
            <a:endParaRPr lang="zh-CN" altLang="en-US"/>
          </a:p>
        </p:txBody>
      </p:sp>
      <p:sp>
        <p:nvSpPr>
          <p:cNvPr id="14" name="文本框 13">
            <a:extLst>
              <a:ext uri="{FF2B5EF4-FFF2-40B4-BE49-F238E27FC236}">
                <a16:creationId xmlns:a16="http://schemas.microsoft.com/office/drawing/2014/main" id="{C110C91F-19B8-45C3-93BD-39A3B7A7A8EC}"/>
              </a:ext>
            </a:extLst>
          </p:cNvPr>
          <p:cNvSpPr txBox="1"/>
          <p:nvPr/>
        </p:nvSpPr>
        <p:spPr>
          <a:xfrm>
            <a:off x="901700" y="5397500"/>
            <a:ext cx="2446338" cy="647700"/>
          </a:xfrm>
          <a:prstGeom prst="rect">
            <a:avLst/>
          </a:prstGeom>
          <a:solidFill>
            <a:schemeClr val="accent3">
              <a:lumMod val="20000"/>
              <a:lumOff val="80000"/>
            </a:schemeClr>
          </a:solidFill>
        </p:spPr>
        <p:txBody>
          <a:bodyPr wrap="none">
            <a:spAutoFit/>
          </a:bodyPr>
          <a:lstStyle/>
          <a:p>
            <a:pPr>
              <a:defRPr/>
            </a:pPr>
            <a:r>
              <a:rPr lang="en-US" altLang="zh-CN" b="1" dirty="0"/>
              <a:t>Network model</a:t>
            </a:r>
            <a:r>
              <a:rPr lang="en-US" altLang="zh-CN" dirty="0"/>
              <a:t>: IDS</a:t>
            </a:r>
          </a:p>
          <a:p>
            <a:pPr>
              <a:defRPr/>
            </a:pPr>
            <a:r>
              <a:rPr lang="en-US" altLang="zh-CN" b="1" dirty="0"/>
              <a:t>Hierarchical model</a:t>
            </a:r>
            <a:r>
              <a:rPr lang="en-US" altLang="zh-CN" dirty="0"/>
              <a:t>: IMS</a:t>
            </a:r>
            <a:endParaRPr lang="zh-CN" altLang="en-US" dirty="0"/>
          </a:p>
        </p:txBody>
      </p:sp>
      <p:sp>
        <p:nvSpPr>
          <p:cNvPr id="20" name="椭圆 19">
            <a:extLst>
              <a:ext uri="{FF2B5EF4-FFF2-40B4-BE49-F238E27FC236}">
                <a16:creationId xmlns:a16="http://schemas.microsoft.com/office/drawing/2014/main" id="{86D19D74-09E9-47EC-BFDF-85EA835B0822}"/>
              </a:ext>
            </a:extLst>
          </p:cNvPr>
          <p:cNvSpPr/>
          <p:nvPr/>
        </p:nvSpPr>
        <p:spPr>
          <a:xfrm>
            <a:off x="1765300" y="742950"/>
            <a:ext cx="1614488" cy="477838"/>
          </a:xfrm>
          <a:prstGeom prst="ellipse">
            <a:avLst/>
          </a:prstGeom>
          <a:solidFill>
            <a:schemeClr val="accent1">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Data model</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1" name="直接连接符 20">
            <a:extLst>
              <a:ext uri="{FF2B5EF4-FFF2-40B4-BE49-F238E27FC236}">
                <a16:creationId xmlns:a16="http://schemas.microsoft.com/office/drawing/2014/main" id="{8F7A8ACF-3B0A-442D-BA60-51787D68CB3B}"/>
              </a:ext>
            </a:extLst>
          </p:cNvPr>
          <p:cNvCxnSpPr/>
          <p:nvPr/>
        </p:nvCxnSpPr>
        <p:spPr>
          <a:xfrm>
            <a:off x="2573338" y="1374775"/>
            <a:ext cx="0" cy="588963"/>
          </a:xfrm>
          <a:prstGeom prst="line">
            <a:avLst/>
          </a:prstGeom>
          <a:ln w="57150">
            <a:solidFill>
              <a:srgbClr val="C0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397" name="矩形 6">
            <a:extLst>
              <a:ext uri="{FF2B5EF4-FFF2-40B4-BE49-F238E27FC236}">
                <a16:creationId xmlns:a16="http://schemas.microsoft.com/office/drawing/2014/main" id="{C07E4F40-69D0-4C84-ADFC-2AB0150CB10B}"/>
              </a:ext>
            </a:extLst>
          </p:cNvPr>
          <p:cNvSpPr>
            <a:spLocks noChangeArrowheads="1"/>
          </p:cNvSpPr>
          <p:nvPr/>
        </p:nvSpPr>
        <p:spPr bwMode="auto">
          <a:xfrm>
            <a:off x="6011863" y="5356225"/>
            <a:ext cx="31321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b="1"/>
              <a:t>A standard principle for Database systems:</a:t>
            </a:r>
          </a:p>
          <a:p>
            <a:r>
              <a:rPr lang="en-US" altLang="zh-CN"/>
              <a:t>separating the logical schema from physical storage</a:t>
            </a:r>
          </a:p>
        </p:txBody>
      </p:sp>
      <p:sp>
        <p:nvSpPr>
          <p:cNvPr id="16398" name="文本框 28">
            <a:extLst>
              <a:ext uri="{FF2B5EF4-FFF2-40B4-BE49-F238E27FC236}">
                <a16:creationId xmlns:a16="http://schemas.microsoft.com/office/drawing/2014/main" id="{904834AD-E9B5-40CA-B958-30372F41AA06}"/>
              </a:ext>
            </a:extLst>
          </p:cNvPr>
          <p:cNvSpPr txBox="1">
            <a:spLocks noChangeArrowheads="1"/>
          </p:cNvSpPr>
          <p:nvPr/>
        </p:nvSpPr>
        <p:spPr bwMode="auto">
          <a:xfrm>
            <a:off x="5472113" y="1965325"/>
            <a:ext cx="6524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1974</a:t>
            </a:r>
            <a:endParaRPr lang="zh-CN" altLang="en-US"/>
          </a:p>
        </p:txBody>
      </p:sp>
      <p:sp>
        <p:nvSpPr>
          <p:cNvPr id="16399" name="文本框 29">
            <a:extLst>
              <a:ext uri="{FF2B5EF4-FFF2-40B4-BE49-F238E27FC236}">
                <a16:creationId xmlns:a16="http://schemas.microsoft.com/office/drawing/2014/main" id="{A1A7A506-705B-452C-82A0-763CFB6797F0}"/>
              </a:ext>
            </a:extLst>
          </p:cNvPr>
          <p:cNvSpPr txBox="1">
            <a:spLocks noChangeArrowheads="1"/>
          </p:cNvSpPr>
          <p:nvPr/>
        </p:nvSpPr>
        <p:spPr bwMode="auto">
          <a:xfrm>
            <a:off x="7773988" y="1958975"/>
            <a:ext cx="6524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1977</a:t>
            </a:r>
            <a:endParaRPr lang="zh-CN" altLang="en-US"/>
          </a:p>
        </p:txBody>
      </p:sp>
      <p:cxnSp>
        <p:nvCxnSpPr>
          <p:cNvPr id="31" name="直接连接符 30">
            <a:extLst>
              <a:ext uri="{FF2B5EF4-FFF2-40B4-BE49-F238E27FC236}">
                <a16:creationId xmlns:a16="http://schemas.microsoft.com/office/drawing/2014/main" id="{A1536135-5A4D-465D-A936-3F6754B849DF}"/>
              </a:ext>
            </a:extLst>
          </p:cNvPr>
          <p:cNvCxnSpPr/>
          <p:nvPr/>
        </p:nvCxnSpPr>
        <p:spPr>
          <a:xfrm>
            <a:off x="5832475" y="2857500"/>
            <a:ext cx="0" cy="808038"/>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0E1E6963-4F8B-4E9C-842E-84FAE2CB65E5}"/>
              </a:ext>
            </a:extLst>
          </p:cNvPr>
          <p:cNvCxnSpPr/>
          <p:nvPr/>
        </p:nvCxnSpPr>
        <p:spPr>
          <a:xfrm flipH="1">
            <a:off x="8101013" y="2798763"/>
            <a:ext cx="0" cy="238125"/>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838560E3-6E39-4718-812E-9A290D7DE3F7}"/>
              </a:ext>
            </a:extLst>
          </p:cNvPr>
          <p:cNvSpPr txBox="1"/>
          <p:nvPr/>
        </p:nvSpPr>
        <p:spPr>
          <a:xfrm>
            <a:off x="4695825" y="3713163"/>
            <a:ext cx="4105275" cy="647700"/>
          </a:xfrm>
          <a:prstGeom prst="rect">
            <a:avLst/>
          </a:prstGeom>
          <a:solidFill>
            <a:schemeClr val="accent5">
              <a:lumMod val="40000"/>
              <a:lumOff val="60000"/>
            </a:schemeClr>
          </a:solidFill>
        </p:spPr>
        <p:txBody>
          <a:bodyPr wrap="none">
            <a:spAutoFit/>
          </a:bodyPr>
          <a:lstStyle/>
          <a:p>
            <a:pPr>
              <a:defRPr/>
            </a:pPr>
            <a:r>
              <a:rPr lang="en-US" altLang="zh-CN" dirty="0"/>
              <a:t>UCB: Ingres</a:t>
            </a:r>
          </a:p>
          <a:p>
            <a:pPr>
              <a:defRPr/>
            </a:pPr>
            <a:r>
              <a:rPr lang="pt-BR" altLang="zh-CN" dirty="0"/>
              <a:t>Ingres Corp., MS SQL Server, Sybase, et al.</a:t>
            </a:r>
            <a:endParaRPr lang="zh-CN" altLang="en-US" dirty="0"/>
          </a:p>
        </p:txBody>
      </p:sp>
      <p:sp>
        <p:nvSpPr>
          <p:cNvPr id="34" name="文本框 33">
            <a:extLst>
              <a:ext uri="{FF2B5EF4-FFF2-40B4-BE49-F238E27FC236}">
                <a16:creationId xmlns:a16="http://schemas.microsoft.com/office/drawing/2014/main" id="{07D0C56D-9C32-4E32-8564-8D158B178F52}"/>
              </a:ext>
            </a:extLst>
          </p:cNvPr>
          <p:cNvSpPr txBox="1"/>
          <p:nvPr/>
        </p:nvSpPr>
        <p:spPr>
          <a:xfrm>
            <a:off x="6388100" y="3016250"/>
            <a:ext cx="2647950" cy="646113"/>
          </a:xfrm>
          <a:prstGeom prst="rect">
            <a:avLst/>
          </a:prstGeom>
          <a:solidFill>
            <a:schemeClr val="accent5">
              <a:lumMod val="60000"/>
              <a:lumOff val="40000"/>
            </a:schemeClr>
          </a:solidFill>
        </p:spPr>
        <p:txBody>
          <a:bodyPr wrap="none">
            <a:spAutoFit/>
          </a:bodyPr>
          <a:lstStyle/>
          <a:p>
            <a:pPr>
              <a:defRPr/>
            </a:pPr>
            <a:r>
              <a:rPr lang="en-US" altLang="zh-CN" dirty="0"/>
              <a:t>IBM San Jose: System R</a:t>
            </a:r>
          </a:p>
          <a:p>
            <a:pPr>
              <a:defRPr/>
            </a:pPr>
            <a:r>
              <a:rPr lang="en-US" altLang="zh-CN" dirty="0"/>
              <a:t>DB2, </a:t>
            </a:r>
            <a:r>
              <a:rPr lang="en-US" altLang="zh-CN" dirty="0" err="1"/>
              <a:t>Allbase</a:t>
            </a:r>
            <a:r>
              <a:rPr lang="en-US" altLang="zh-CN" dirty="0"/>
              <a:t>, Oracle, et al.</a:t>
            </a:r>
            <a:endParaRPr lang="zh-CN" altLang="en-US" dirty="0"/>
          </a:p>
        </p:txBody>
      </p:sp>
      <p:sp>
        <p:nvSpPr>
          <p:cNvPr id="22" name="矩形 21">
            <a:extLst>
              <a:ext uri="{FF2B5EF4-FFF2-40B4-BE49-F238E27FC236}">
                <a16:creationId xmlns:a16="http://schemas.microsoft.com/office/drawing/2014/main" id="{358039EB-5F47-44A7-B220-C77F8153E5E0}"/>
              </a:ext>
            </a:extLst>
          </p:cNvPr>
          <p:cNvSpPr/>
          <p:nvPr/>
        </p:nvSpPr>
        <p:spPr>
          <a:xfrm>
            <a:off x="904875" y="5976938"/>
            <a:ext cx="4746625" cy="646112"/>
          </a:xfrm>
          <a:prstGeom prst="rect">
            <a:avLst/>
          </a:prstGeom>
          <a:solidFill>
            <a:schemeClr val="accent3">
              <a:lumMod val="20000"/>
              <a:lumOff val="80000"/>
            </a:schemeClr>
          </a:solidFill>
        </p:spPr>
        <p:txBody>
          <a:bodyPr>
            <a:spAutoFit/>
          </a:bodyPr>
          <a:lstStyle/>
          <a:p>
            <a:pPr>
              <a:defRPr/>
            </a:pPr>
            <a:r>
              <a:rPr lang="en-US" altLang="zh-CN" b="1" dirty="0"/>
              <a:t>SABRE</a:t>
            </a:r>
            <a:r>
              <a:rPr lang="en-US" altLang="zh-CN" dirty="0"/>
              <a:t>:</a:t>
            </a:r>
          </a:p>
          <a:p>
            <a:pPr>
              <a:defRPr/>
            </a:pPr>
            <a:r>
              <a:rPr lang="en-US" altLang="zh-CN" dirty="0"/>
              <a:t>Managing reservation data for American Airlines</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F5F57161-C55B-406A-83B1-57FE911A8354}"/>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Timeline for Database</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9FF53C2E-6662-40DC-97A4-133117B569B5}"/>
              </a:ext>
            </a:extLst>
          </p:cNvPr>
          <p:cNvSpPr/>
          <p:nvPr/>
        </p:nvSpPr>
        <p:spPr>
          <a:xfrm>
            <a:off x="301625" y="2185987"/>
            <a:ext cx="1817688" cy="52228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FF00"/>
                </a:solidFill>
              </a:rPr>
              <a:t>Ancient database</a:t>
            </a:r>
            <a:endParaRPr lang="zh-CN" altLang="en-US" dirty="0">
              <a:solidFill>
                <a:srgbClr val="FFFF00"/>
              </a:solidFill>
            </a:endParaRPr>
          </a:p>
        </p:txBody>
      </p:sp>
      <p:sp>
        <p:nvSpPr>
          <p:cNvPr id="6" name="矩形 5">
            <a:extLst>
              <a:ext uri="{FF2B5EF4-FFF2-40B4-BE49-F238E27FC236}">
                <a16:creationId xmlns:a16="http://schemas.microsoft.com/office/drawing/2014/main" id="{B743EE2F-0F08-4E87-9DF7-A0610C519DEA}"/>
              </a:ext>
            </a:extLst>
          </p:cNvPr>
          <p:cNvSpPr/>
          <p:nvPr/>
        </p:nvSpPr>
        <p:spPr>
          <a:xfrm>
            <a:off x="2317750" y="2185988"/>
            <a:ext cx="6457950" cy="360362"/>
          </a:xfrm>
          <a:prstGeom prst="rect">
            <a:avLst/>
          </a:prstGeom>
          <a:solidFill>
            <a:srgbClr val="AA6D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FF00"/>
                </a:solidFill>
              </a:rPr>
              <a:t>Computerized Database</a:t>
            </a:r>
            <a:endParaRPr lang="zh-CN" altLang="en-US" dirty="0">
              <a:solidFill>
                <a:srgbClr val="FFFF00"/>
              </a:solidFill>
            </a:endParaRPr>
          </a:p>
        </p:txBody>
      </p:sp>
      <p:sp>
        <p:nvSpPr>
          <p:cNvPr id="17413" name="文本框 4">
            <a:extLst>
              <a:ext uri="{FF2B5EF4-FFF2-40B4-BE49-F238E27FC236}">
                <a16:creationId xmlns:a16="http://schemas.microsoft.com/office/drawing/2014/main" id="{9EB72FE6-07E0-4B89-9BDE-1DDCAA5EEFFC}"/>
              </a:ext>
            </a:extLst>
          </p:cNvPr>
          <p:cNvSpPr txBox="1">
            <a:spLocks noChangeArrowheads="1"/>
          </p:cNvSpPr>
          <p:nvPr/>
        </p:nvSpPr>
        <p:spPr bwMode="auto">
          <a:xfrm>
            <a:off x="2189163" y="1816100"/>
            <a:ext cx="741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1960s</a:t>
            </a:r>
            <a:endParaRPr lang="zh-CN" altLang="en-US"/>
          </a:p>
        </p:txBody>
      </p:sp>
      <p:sp>
        <p:nvSpPr>
          <p:cNvPr id="17414" name="文本框 11">
            <a:extLst>
              <a:ext uri="{FF2B5EF4-FFF2-40B4-BE49-F238E27FC236}">
                <a16:creationId xmlns:a16="http://schemas.microsoft.com/office/drawing/2014/main" id="{7CCA1DB9-9557-4963-9128-45D6842A46BE}"/>
              </a:ext>
            </a:extLst>
          </p:cNvPr>
          <p:cNvSpPr txBox="1">
            <a:spLocks noChangeArrowheads="1"/>
          </p:cNvSpPr>
          <p:nvPr/>
        </p:nvSpPr>
        <p:spPr bwMode="auto">
          <a:xfrm>
            <a:off x="3167063" y="1808163"/>
            <a:ext cx="741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1970s</a:t>
            </a:r>
            <a:endParaRPr lang="zh-CN" altLang="en-US"/>
          </a:p>
        </p:txBody>
      </p:sp>
      <p:sp>
        <p:nvSpPr>
          <p:cNvPr id="17415" name="文本框 22">
            <a:extLst>
              <a:ext uri="{FF2B5EF4-FFF2-40B4-BE49-F238E27FC236}">
                <a16:creationId xmlns:a16="http://schemas.microsoft.com/office/drawing/2014/main" id="{5398F57C-DF65-4D33-B422-72D4DA320F3C}"/>
              </a:ext>
            </a:extLst>
          </p:cNvPr>
          <p:cNvSpPr txBox="1">
            <a:spLocks noChangeArrowheads="1"/>
          </p:cNvSpPr>
          <p:nvPr/>
        </p:nvSpPr>
        <p:spPr bwMode="auto">
          <a:xfrm>
            <a:off x="5241925" y="1817688"/>
            <a:ext cx="742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1980s</a:t>
            </a:r>
            <a:endParaRPr lang="zh-CN" altLang="en-US"/>
          </a:p>
        </p:txBody>
      </p:sp>
      <p:cxnSp>
        <p:nvCxnSpPr>
          <p:cNvPr id="24" name="直接连接符 23">
            <a:extLst>
              <a:ext uri="{FF2B5EF4-FFF2-40B4-BE49-F238E27FC236}">
                <a16:creationId xmlns:a16="http://schemas.microsoft.com/office/drawing/2014/main" id="{3CDEED47-D737-440A-A9F1-2643947F44B1}"/>
              </a:ext>
            </a:extLst>
          </p:cNvPr>
          <p:cNvCxnSpPr/>
          <p:nvPr/>
        </p:nvCxnSpPr>
        <p:spPr>
          <a:xfrm>
            <a:off x="5613400" y="2636838"/>
            <a:ext cx="0" cy="3024187"/>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417" name="文本框 24">
            <a:extLst>
              <a:ext uri="{FF2B5EF4-FFF2-40B4-BE49-F238E27FC236}">
                <a16:creationId xmlns:a16="http://schemas.microsoft.com/office/drawing/2014/main" id="{8D25E02E-6F49-432B-80AB-316954C3454D}"/>
              </a:ext>
            </a:extLst>
          </p:cNvPr>
          <p:cNvSpPr txBox="1">
            <a:spLocks noChangeArrowheads="1"/>
          </p:cNvSpPr>
          <p:nvPr/>
        </p:nvSpPr>
        <p:spPr bwMode="auto">
          <a:xfrm>
            <a:off x="4335463" y="5654675"/>
            <a:ext cx="4302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Object-oriented Database</a:t>
            </a:r>
          </a:p>
          <a:p>
            <a:r>
              <a:rPr lang="en-US" altLang="zh-CN"/>
              <a:t>(ObjectDesign, Versant, O2 and Objectivity)</a:t>
            </a:r>
            <a:endParaRPr lang="zh-CN" altLang="en-US"/>
          </a:p>
        </p:txBody>
      </p:sp>
      <p:sp>
        <p:nvSpPr>
          <p:cNvPr id="30" name="椭圆 29">
            <a:extLst>
              <a:ext uri="{FF2B5EF4-FFF2-40B4-BE49-F238E27FC236}">
                <a16:creationId xmlns:a16="http://schemas.microsoft.com/office/drawing/2014/main" id="{5E0962B9-7693-4E69-9F0D-ED90659C0C96}"/>
              </a:ext>
            </a:extLst>
          </p:cNvPr>
          <p:cNvSpPr/>
          <p:nvPr/>
        </p:nvSpPr>
        <p:spPr>
          <a:xfrm>
            <a:off x="1765300" y="742950"/>
            <a:ext cx="1614488" cy="477838"/>
          </a:xfrm>
          <a:prstGeom prst="ellipse">
            <a:avLst/>
          </a:prstGeom>
          <a:solidFill>
            <a:schemeClr val="accent1">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Data model</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31" name="直接连接符 30">
            <a:extLst>
              <a:ext uri="{FF2B5EF4-FFF2-40B4-BE49-F238E27FC236}">
                <a16:creationId xmlns:a16="http://schemas.microsoft.com/office/drawing/2014/main" id="{45F3EC52-018F-4A9D-9283-BE11D86FCA1D}"/>
              </a:ext>
            </a:extLst>
          </p:cNvPr>
          <p:cNvCxnSpPr/>
          <p:nvPr/>
        </p:nvCxnSpPr>
        <p:spPr>
          <a:xfrm>
            <a:off x="2543175" y="1252538"/>
            <a:ext cx="0" cy="590550"/>
          </a:xfrm>
          <a:prstGeom prst="line">
            <a:avLst/>
          </a:prstGeom>
          <a:ln w="57150">
            <a:solidFill>
              <a:srgbClr val="C0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420" name="文本框 31">
            <a:extLst>
              <a:ext uri="{FF2B5EF4-FFF2-40B4-BE49-F238E27FC236}">
                <a16:creationId xmlns:a16="http://schemas.microsoft.com/office/drawing/2014/main" id="{6C86E30E-F1EA-49A3-A3CD-7084D9EF59C0}"/>
              </a:ext>
            </a:extLst>
          </p:cNvPr>
          <p:cNvSpPr txBox="1">
            <a:spLocks noChangeArrowheads="1"/>
          </p:cNvSpPr>
          <p:nvPr/>
        </p:nvSpPr>
        <p:spPr bwMode="auto">
          <a:xfrm>
            <a:off x="6084888" y="4546600"/>
            <a:ext cx="2690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Object-relational Database</a:t>
            </a:r>
            <a:endParaRPr lang="zh-CN" altLang="en-US"/>
          </a:p>
        </p:txBody>
      </p:sp>
      <p:cxnSp>
        <p:nvCxnSpPr>
          <p:cNvPr id="33" name="直接连接符 32">
            <a:extLst>
              <a:ext uri="{FF2B5EF4-FFF2-40B4-BE49-F238E27FC236}">
                <a16:creationId xmlns:a16="http://schemas.microsoft.com/office/drawing/2014/main" id="{105FC1D7-D5D5-4543-807A-70501F13505B}"/>
              </a:ext>
            </a:extLst>
          </p:cNvPr>
          <p:cNvCxnSpPr/>
          <p:nvPr/>
        </p:nvCxnSpPr>
        <p:spPr>
          <a:xfrm>
            <a:off x="7410450" y="2636838"/>
            <a:ext cx="0" cy="1871662"/>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A5BFEE90-11FE-4C6B-8A70-3710AD8324C1}"/>
              </a:ext>
            </a:extLst>
          </p:cNvPr>
          <p:cNvCxnSpPr/>
          <p:nvPr/>
        </p:nvCxnSpPr>
        <p:spPr>
          <a:xfrm>
            <a:off x="8320088" y="2659063"/>
            <a:ext cx="0" cy="496887"/>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423" name="文本框 39">
            <a:extLst>
              <a:ext uri="{FF2B5EF4-FFF2-40B4-BE49-F238E27FC236}">
                <a16:creationId xmlns:a16="http://schemas.microsoft.com/office/drawing/2014/main" id="{33CADD0C-E3EF-4C8B-AC9B-B82CD6F21A8F}"/>
              </a:ext>
            </a:extLst>
          </p:cNvPr>
          <p:cNvSpPr txBox="1">
            <a:spLocks noChangeArrowheads="1"/>
          </p:cNvSpPr>
          <p:nvPr/>
        </p:nvSpPr>
        <p:spPr bwMode="auto">
          <a:xfrm>
            <a:off x="7410450" y="3130550"/>
            <a:ext cx="17335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XML</a:t>
            </a:r>
          </a:p>
          <a:p>
            <a:r>
              <a:rPr lang="en-US" altLang="zh-CN"/>
              <a:t>Semi-structured DataBase</a:t>
            </a:r>
            <a:endParaRPr lang="zh-CN" altLang="en-US"/>
          </a:p>
        </p:txBody>
      </p:sp>
      <p:sp>
        <p:nvSpPr>
          <p:cNvPr id="17424" name="文本框 40">
            <a:extLst>
              <a:ext uri="{FF2B5EF4-FFF2-40B4-BE49-F238E27FC236}">
                <a16:creationId xmlns:a16="http://schemas.microsoft.com/office/drawing/2014/main" id="{C0D9E770-B264-4DF6-9516-2221F6D08204}"/>
              </a:ext>
            </a:extLst>
          </p:cNvPr>
          <p:cNvSpPr txBox="1">
            <a:spLocks noChangeArrowheads="1"/>
          </p:cNvSpPr>
          <p:nvPr/>
        </p:nvSpPr>
        <p:spPr bwMode="auto">
          <a:xfrm>
            <a:off x="7956550" y="1820863"/>
            <a:ext cx="652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1997</a:t>
            </a:r>
            <a:endParaRPr lang="zh-CN" altLang="en-US"/>
          </a:p>
        </p:txBody>
      </p:sp>
      <p:sp>
        <p:nvSpPr>
          <p:cNvPr id="42" name="椭圆 41">
            <a:extLst>
              <a:ext uri="{FF2B5EF4-FFF2-40B4-BE49-F238E27FC236}">
                <a16:creationId xmlns:a16="http://schemas.microsoft.com/office/drawing/2014/main" id="{7A5549DA-3B49-4933-9F0B-BF668A3FCF4B}"/>
              </a:ext>
            </a:extLst>
          </p:cNvPr>
          <p:cNvSpPr/>
          <p:nvPr/>
        </p:nvSpPr>
        <p:spPr>
          <a:xfrm>
            <a:off x="4578350" y="700088"/>
            <a:ext cx="2070100" cy="563562"/>
          </a:xfrm>
          <a:prstGeom prst="ellipse">
            <a:avLst/>
          </a:prstGeom>
          <a:solidFill>
            <a:schemeClr val="accent1">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Object-oriented</a:t>
            </a:r>
          </a:p>
          <a:p>
            <a:pPr algn="ctr">
              <a:defRPr/>
            </a:pP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Programming</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43" name="直接连接符 42">
            <a:extLst>
              <a:ext uri="{FF2B5EF4-FFF2-40B4-BE49-F238E27FC236}">
                <a16:creationId xmlns:a16="http://schemas.microsoft.com/office/drawing/2014/main" id="{90A6F8D4-3C05-4068-89CC-A27AFD3226D9}"/>
              </a:ext>
            </a:extLst>
          </p:cNvPr>
          <p:cNvCxnSpPr/>
          <p:nvPr/>
        </p:nvCxnSpPr>
        <p:spPr>
          <a:xfrm>
            <a:off x="5635625" y="1289050"/>
            <a:ext cx="0" cy="588963"/>
          </a:xfrm>
          <a:prstGeom prst="line">
            <a:avLst/>
          </a:prstGeom>
          <a:ln w="57150">
            <a:solidFill>
              <a:srgbClr val="C0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427" name="文本框 43">
            <a:extLst>
              <a:ext uri="{FF2B5EF4-FFF2-40B4-BE49-F238E27FC236}">
                <a16:creationId xmlns:a16="http://schemas.microsoft.com/office/drawing/2014/main" id="{FFDA0A5E-182E-4868-B07E-FD26B2194677}"/>
              </a:ext>
            </a:extLst>
          </p:cNvPr>
          <p:cNvSpPr txBox="1">
            <a:spLocks noChangeArrowheads="1"/>
          </p:cNvSpPr>
          <p:nvPr/>
        </p:nvSpPr>
        <p:spPr bwMode="auto">
          <a:xfrm>
            <a:off x="3975100" y="1808163"/>
            <a:ext cx="652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1976</a:t>
            </a:r>
            <a:endParaRPr lang="zh-CN" altLang="en-US"/>
          </a:p>
        </p:txBody>
      </p:sp>
      <p:cxnSp>
        <p:nvCxnSpPr>
          <p:cNvPr id="45" name="直接连接符 44">
            <a:extLst>
              <a:ext uri="{FF2B5EF4-FFF2-40B4-BE49-F238E27FC236}">
                <a16:creationId xmlns:a16="http://schemas.microsoft.com/office/drawing/2014/main" id="{EFD0DB89-9C0C-44F9-B99D-C4CF6609C02D}"/>
              </a:ext>
            </a:extLst>
          </p:cNvPr>
          <p:cNvCxnSpPr/>
          <p:nvPr/>
        </p:nvCxnSpPr>
        <p:spPr>
          <a:xfrm>
            <a:off x="4335463" y="2636838"/>
            <a:ext cx="0" cy="1871662"/>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429" name="文本框 45">
            <a:extLst>
              <a:ext uri="{FF2B5EF4-FFF2-40B4-BE49-F238E27FC236}">
                <a16:creationId xmlns:a16="http://schemas.microsoft.com/office/drawing/2014/main" id="{F554918B-7118-4FF8-B2E1-D822BEC19101}"/>
              </a:ext>
            </a:extLst>
          </p:cNvPr>
          <p:cNvSpPr txBox="1">
            <a:spLocks noChangeArrowheads="1"/>
          </p:cNvSpPr>
          <p:nvPr/>
        </p:nvSpPr>
        <p:spPr bwMode="auto">
          <a:xfrm>
            <a:off x="2882900" y="4508500"/>
            <a:ext cx="25606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b="1"/>
              <a:t>Peter Chen:</a:t>
            </a:r>
          </a:p>
          <a:p>
            <a:r>
              <a:rPr lang="en-US" altLang="zh-CN"/>
              <a:t>Entity-relationship model</a:t>
            </a:r>
            <a:endParaRPr lang="zh-CN" altLang="en-US"/>
          </a:p>
        </p:txBody>
      </p:sp>
      <p:sp>
        <p:nvSpPr>
          <p:cNvPr id="17430" name="文本框 47">
            <a:extLst>
              <a:ext uri="{FF2B5EF4-FFF2-40B4-BE49-F238E27FC236}">
                <a16:creationId xmlns:a16="http://schemas.microsoft.com/office/drawing/2014/main" id="{1AB5702A-27F2-4432-8450-6D40B71A3577}"/>
              </a:ext>
            </a:extLst>
          </p:cNvPr>
          <p:cNvSpPr txBox="1">
            <a:spLocks noChangeArrowheads="1"/>
          </p:cNvSpPr>
          <p:nvPr/>
        </p:nvSpPr>
        <p:spPr bwMode="auto">
          <a:xfrm>
            <a:off x="7081838" y="1816100"/>
            <a:ext cx="741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1990s</a:t>
            </a:r>
            <a:endParaRPr lang="zh-CN" altLang="en-US"/>
          </a:p>
        </p:txBody>
      </p:sp>
      <p:cxnSp>
        <p:nvCxnSpPr>
          <p:cNvPr id="51" name="直接连接符 50">
            <a:extLst>
              <a:ext uri="{FF2B5EF4-FFF2-40B4-BE49-F238E27FC236}">
                <a16:creationId xmlns:a16="http://schemas.microsoft.com/office/drawing/2014/main" id="{A4DFE924-6987-4504-A014-BC98F6F916C2}"/>
              </a:ext>
            </a:extLst>
          </p:cNvPr>
          <p:cNvCxnSpPr/>
          <p:nvPr/>
        </p:nvCxnSpPr>
        <p:spPr>
          <a:xfrm flipH="1">
            <a:off x="6443663" y="2638425"/>
            <a:ext cx="3175" cy="655638"/>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432" name="文本框 55">
            <a:extLst>
              <a:ext uri="{FF2B5EF4-FFF2-40B4-BE49-F238E27FC236}">
                <a16:creationId xmlns:a16="http://schemas.microsoft.com/office/drawing/2014/main" id="{7065ED77-41DD-4FB0-B186-32A374C3A90B}"/>
              </a:ext>
            </a:extLst>
          </p:cNvPr>
          <p:cNvSpPr txBox="1">
            <a:spLocks noChangeArrowheads="1"/>
          </p:cNvSpPr>
          <p:nvPr/>
        </p:nvSpPr>
        <p:spPr bwMode="auto">
          <a:xfrm>
            <a:off x="5749925" y="3284538"/>
            <a:ext cx="1422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SQL standard</a:t>
            </a:r>
            <a:endParaRPr lang="zh-CN" altLang="en-US"/>
          </a:p>
        </p:txBody>
      </p:sp>
      <p:sp>
        <p:nvSpPr>
          <p:cNvPr id="17433" name="文本框 56">
            <a:extLst>
              <a:ext uri="{FF2B5EF4-FFF2-40B4-BE49-F238E27FC236}">
                <a16:creationId xmlns:a16="http://schemas.microsoft.com/office/drawing/2014/main" id="{D3CDD99D-0DC8-4694-900F-149FD1569E22}"/>
              </a:ext>
            </a:extLst>
          </p:cNvPr>
          <p:cNvSpPr txBox="1">
            <a:spLocks noChangeArrowheads="1"/>
          </p:cNvSpPr>
          <p:nvPr/>
        </p:nvSpPr>
        <p:spPr bwMode="auto">
          <a:xfrm>
            <a:off x="6072188" y="1841500"/>
            <a:ext cx="654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1986</a:t>
            </a:r>
            <a:endParaRPr lang="zh-CN" altLang="en-US"/>
          </a:p>
        </p:txBody>
      </p:sp>
      <p:sp>
        <p:nvSpPr>
          <p:cNvPr id="58" name="椭圆 57">
            <a:extLst>
              <a:ext uri="{FF2B5EF4-FFF2-40B4-BE49-F238E27FC236}">
                <a16:creationId xmlns:a16="http://schemas.microsoft.com/office/drawing/2014/main" id="{C840DB44-7570-4825-ACA8-FB9AAA1C41C4}"/>
              </a:ext>
            </a:extLst>
          </p:cNvPr>
          <p:cNvSpPr/>
          <p:nvPr/>
        </p:nvSpPr>
        <p:spPr>
          <a:xfrm>
            <a:off x="6883400" y="700088"/>
            <a:ext cx="1361001" cy="531812"/>
          </a:xfrm>
          <a:prstGeom prst="ellipse">
            <a:avLst/>
          </a:prstGeom>
          <a:solidFill>
            <a:schemeClr val="accent1">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Internet</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59" name="直接连接符 58">
            <a:extLst>
              <a:ext uri="{FF2B5EF4-FFF2-40B4-BE49-F238E27FC236}">
                <a16:creationId xmlns:a16="http://schemas.microsoft.com/office/drawing/2014/main" id="{9667A4C1-1B4F-4EF3-8C18-B4C8AA306A7F}"/>
              </a:ext>
            </a:extLst>
          </p:cNvPr>
          <p:cNvCxnSpPr/>
          <p:nvPr/>
        </p:nvCxnSpPr>
        <p:spPr>
          <a:xfrm>
            <a:off x="7500938" y="1289050"/>
            <a:ext cx="0" cy="588963"/>
          </a:xfrm>
          <a:prstGeom prst="line">
            <a:avLst/>
          </a:prstGeom>
          <a:ln w="57150">
            <a:solidFill>
              <a:srgbClr val="C0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60A1B5ED-1443-4D92-84E9-ADE56B7AE0C0}"/>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Timeline for Database</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9B391032-A89A-4ABB-80C2-EB9E1BEBB25B}"/>
              </a:ext>
            </a:extLst>
          </p:cNvPr>
          <p:cNvSpPr/>
          <p:nvPr/>
        </p:nvSpPr>
        <p:spPr>
          <a:xfrm>
            <a:off x="301625" y="2185988"/>
            <a:ext cx="1830387" cy="52228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FF00"/>
                </a:solidFill>
              </a:rPr>
              <a:t>Ancient database</a:t>
            </a:r>
            <a:endParaRPr lang="zh-CN" altLang="en-US" dirty="0">
              <a:solidFill>
                <a:srgbClr val="FFFF00"/>
              </a:solidFill>
            </a:endParaRPr>
          </a:p>
        </p:txBody>
      </p:sp>
      <p:sp>
        <p:nvSpPr>
          <p:cNvPr id="6" name="矩形 5">
            <a:extLst>
              <a:ext uri="{FF2B5EF4-FFF2-40B4-BE49-F238E27FC236}">
                <a16:creationId xmlns:a16="http://schemas.microsoft.com/office/drawing/2014/main" id="{1D97EC2D-1E77-4C7A-8D8E-8E23C920CE20}"/>
              </a:ext>
            </a:extLst>
          </p:cNvPr>
          <p:cNvSpPr/>
          <p:nvPr/>
        </p:nvSpPr>
        <p:spPr>
          <a:xfrm>
            <a:off x="2247900" y="2185988"/>
            <a:ext cx="6457950" cy="360362"/>
          </a:xfrm>
          <a:prstGeom prst="rect">
            <a:avLst/>
          </a:prstGeom>
          <a:solidFill>
            <a:srgbClr val="AA6D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FF00"/>
                </a:solidFill>
              </a:rPr>
              <a:t>Computerized Database</a:t>
            </a:r>
            <a:endParaRPr lang="zh-CN" altLang="en-US" dirty="0">
              <a:solidFill>
                <a:srgbClr val="FFFF00"/>
              </a:solidFill>
            </a:endParaRPr>
          </a:p>
        </p:txBody>
      </p:sp>
      <p:cxnSp>
        <p:nvCxnSpPr>
          <p:cNvPr id="18" name="直接连接符 17">
            <a:extLst>
              <a:ext uri="{FF2B5EF4-FFF2-40B4-BE49-F238E27FC236}">
                <a16:creationId xmlns:a16="http://schemas.microsoft.com/office/drawing/2014/main" id="{14ACCA97-E0CD-45A3-A6F6-1C671554EFF6}"/>
              </a:ext>
            </a:extLst>
          </p:cNvPr>
          <p:cNvCxnSpPr/>
          <p:nvPr/>
        </p:nvCxnSpPr>
        <p:spPr>
          <a:xfrm>
            <a:off x="2627313" y="2581275"/>
            <a:ext cx="0" cy="1008063"/>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E90E3A8-20F3-4104-8325-BABDAEB12A55}"/>
              </a:ext>
            </a:extLst>
          </p:cNvPr>
          <p:cNvCxnSpPr/>
          <p:nvPr/>
        </p:nvCxnSpPr>
        <p:spPr>
          <a:xfrm>
            <a:off x="8062913" y="2603500"/>
            <a:ext cx="0" cy="1008063"/>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439" name="文本框 25">
            <a:extLst>
              <a:ext uri="{FF2B5EF4-FFF2-40B4-BE49-F238E27FC236}">
                <a16:creationId xmlns:a16="http://schemas.microsoft.com/office/drawing/2014/main" id="{38556D90-EC02-4307-BDD1-6DBC6B4E5B82}"/>
              </a:ext>
            </a:extLst>
          </p:cNvPr>
          <p:cNvSpPr txBox="1">
            <a:spLocks noChangeArrowheads="1"/>
          </p:cNvSpPr>
          <p:nvPr/>
        </p:nvSpPr>
        <p:spPr bwMode="auto">
          <a:xfrm>
            <a:off x="2349500" y="1865313"/>
            <a:ext cx="652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1998</a:t>
            </a:r>
            <a:endParaRPr lang="zh-CN" altLang="en-US"/>
          </a:p>
        </p:txBody>
      </p:sp>
      <p:sp>
        <p:nvSpPr>
          <p:cNvPr id="18440" name="文本框 26">
            <a:extLst>
              <a:ext uri="{FF2B5EF4-FFF2-40B4-BE49-F238E27FC236}">
                <a16:creationId xmlns:a16="http://schemas.microsoft.com/office/drawing/2014/main" id="{B6878300-B6B5-45E6-A101-C112DA53EB9B}"/>
              </a:ext>
            </a:extLst>
          </p:cNvPr>
          <p:cNvSpPr txBox="1">
            <a:spLocks noChangeArrowheads="1"/>
          </p:cNvSpPr>
          <p:nvPr/>
        </p:nvSpPr>
        <p:spPr bwMode="auto">
          <a:xfrm>
            <a:off x="7573963" y="3603625"/>
            <a:ext cx="989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b="1"/>
              <a:t>NewSQL</a:t>
            </a:r>
          </a:p>
        </p:txBody>
      </p:sp>
      <p:sp>
        <p:nvSpPr>
          <p:cNvPr id="18441" name="文本框 27">
            <a:extLst>
              <a:ext uri="{FF2B5EF4-FFF2-40B4-BE49-F238E27FC236}">
                <a16:creationId xmlns:a16="http://schemas.microsoft.com/office/drawing/2014/main" id="{6F0EC07C-0F9E-4FC4-B74A-E2C1EB3DB8CE}"/>
              </a:ext>
            </a:extLst>
          </p:cNvPr>
          <p:cNvSpPr txBox="1">
            <a:spLocks noChangeArrowheads="1"/>
          </p:cNvSpPr>
          <p:nvPr/>
        </p:nvSpPr>
        <p:spPr bwMode="auto">
          <a:xfrm>
            <a:off x="2187575" y="3578225"/>
            <a:ext cx="827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b="1"/>
              <a:t>NoSQL</a:t>
            </a:r>
          </a:p>
        </p:txBody>
      </p:sp>
      <p:sp>
        <p:nvSpPr>
          <p:cNvPr id="29" name="椭圆 28">
            <a:extLst>
              <a:ext uri="{FF2B5EF4-FFF2-40B4-BE49-F238E27FC236}">
                <a16:creationId xmlns:a16="http://schemas.microsoft.com/office/drawing/2014/main" id="{3D3E93FB-C6E1-4F87-ABE7-8D1610EAA8B6}"/>
              </a:ext>
            </a:extLst>
          </p:cNvPr>
          <p:cNvSpPr/>
          <p:nvPr/>
        </p:nvSpPr>
        <p:spPr>
          <a:xfrm>
            <a:off x="3221038" y="1041400"/>
            <a:ext cx="1603375" cy="500063"/>
          </a:xfrm>
          <a:prstGeom prst="ellipse">
            <a:avLst/>
          </a:prstGeom>
          <a:solidFill>
            <a:schemeClr val="accent1">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Big data</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443" name="文本框 20">
            <a:extLst>
              <a:ext uri="{FF2B5EF4-FFF2-40B4-BE49-F238E27FC236}">
                <a16:creationId xmlns:a16="http://schemas.microsoft.com/office/drawing/2014/main" id="{B934E11F-E894-4ADD-B0FE-D8F7BA752E0A}"/>
              </a:ext>
            </a:extLst>
          </p:cNvPr>
          <p:cNvSpPr txBox="1">
            <a:spLocks noChangeArrowheads="1"/>
          </p:cNvSpPr>
          <p:nvPr/>
        </p:nvSpPr>
        <p:spPr bwMode="auto">
          <a:xfrm>
            <a:off x="7769225" y="1776413"/>
            <a:ext cx="652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2011</a:t>
            </a:r>
            <a:endParaRPr lang="zh-CN" altLang="en-US"/>
          </a:p>
        </p:txBody>
      </p:sp>
      <p:sp>
        <p:nvSpPr>
          <p:cNvPr id="18444" name="文本框 21">
            <a:extLst>
              <a:ext uri="{FF2B5EF4-FFF2-40B4-BE49-F238E27FC236}">
                <a16:creationId xmlns:a16="http://schemas.microsoft.com/office/drawing/2014/main" id="{016B8922-DB10-4357-883E-4DCE4550932E}"/>
              </a:ext>
            </a:extLst>
          </p:cNvPr>
          <p:cNvSpPr txBox="1">
            <a:spLocks noChangeArrowheads="1"/>
          </p:cNvSpPr>
          <p:nvPr/>
        </p:nvSpPr>
        <p:spPr bwMode="auto">
          <a:xfrm>
            <a:off x="6089650" y="5356225"/>
            <a:ext cx="1716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b="1"/>
              <a:t>Graph Database</a:t>
            </a:r>
          </a:p>
        </p:txBody>
      </p:sp>
      <p:sp>
        <p:nvSpPr>
          <p:cNvPr id="18445" name="文本框 27">
            <a:extLst>
              <a:ext uri="{FF2B5EF4-FFF2-40B4-BE49-F238E27FC236}">
                <a16:creationId xmlns:a16="http://schemas.microsoft.com/office/drawing/2014/main" id="{45C0B535-E687-448E-A513-BB05661F2105}"/>
              </a:ext>
            </a:extLst>
          </p:cNvPr>
          <p:cNvSpPr txBox="1">
            <a:spLocks noChangeArrowheads="1"/>
          </p:cNvSpPr>
          <p:nvPr/>
        </p:nvSpPr>
        <p:spPr bwMode="auto">
          <a:xfrm>
            <a:off x="2058988" y="3898900"/>
            <a:ext cx="11382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MongoDB</a:t>
            </a:r>
          </a:p>
          <a:p>
            <a:r>
              <a:rPr lang="en-US" altLang="zh-CN"/>
              <a:t>Cassandra</a:t>
            </a:r>
          </a:p>
          <a:p>
            <a:r>
              <a:rPr lang="en-US" altLang="zh-CN"/>
              <a:t>Redis</a:t>
            </a:r>
          </a:p>
        </p:txBody>
      </p:sp>
      <p:sp>
        <p:nvSpPr>
          <p:cNvPr id="18446" name="文本框 26">
            <a:extLst>
              <a:ext uri="{FF2B5EF4-FFF2-40B4-BE49-F238E27FC236}">
                <a16:creationId xmlns:a16="http://schemas.microsoft.com/office/drawing/2014/main" id="{64A57226-0642-4492-82AE-BE6E7135146A}"/>
              </a:ext>
            </a:extLst>
          </p:cNvPr>
          <p:cNvSpPr txBox="1">
            <a:spLocks noChangeArrowheads="1"/>
          </p:cNvSpPr>
          <p:nvPr/>
        </p:nvSpPr>
        <p:spPr bwMode="auto">
          <a:xfrm>
            <a:off x="7648575" y="3952875"/>
            <a:ext cx="893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H-Store</a:t>
            </a:r>
          </a:p>
        </p:txBody>
      </p:sp>
      <p:cxnSp>
        <p:nvCxnSpPr>
          <p:cNvPr id="15" name="直接连接符 14">
            <a:extLst>
              <a:ext uri="{FF2B5EF4-FFF2-40B4-BE49-F238E27FC236}">
                <a16:creationId xmlns:a16="http://schemas.microsoft.com/office/drawing/2014/main" id="{C8182985-D918-4880-90D2-A443899BEF0D}"/>
              </a:ext>
            </a:extLst>
          </p:cNvPr>
          <p:cNvCxnSpPr/>
          <p:nvPr/>
        </p:nvCxnSpPr>
        <p:spPr>
          <a:xfrm>
            <a:off x="4011613" y="1539875"/>
            <a:ext cx="0" cy="588963"/>
          </a:xfrm>
          <a:prstGeom prst="line">
            <a:avLst/>
          </a:prstGeom>
          <a:ln w="57150">
            <a:solidFill>
              <a:srgbClr val="C0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12789A3-1774-4630-882E-7CFF86C3A983}"/>
              </a:ext>
            </a:extLst>
          </p:cNvPr>
          <p:cNvSpPr/>
          <p:nvPr/>
        </p:nvSpPr>
        <p:spPr>
          <a:xfrm>
            <a:off x="4875212" y="949326"/>
            <a:ext cx="1658937" cy="644524"/>
          </a:xfrm>
          <a:prstGeom prst="ellipse">
            <a:avLst/>
          </a:prstGeom>
          <a:solidFill>
            <a:schemeClr val="accent1">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Cloud Computing</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7" name="直接连接符 16">
            <a:extLst>
              <a:ext uri="{FF2B5EF4-FFF2-40B4-BE49-F238E27FC236}">
                <a16:creationId xmlns:a16="http://schemas.microsoft.com/office/drawing/2014/main" id="{1ACA6C8C-F6B9-44F3-BBE8-3AA93AB66C1E}"/>
              </a:ext>
            </a:extLst>
          </p:cNvPr>
          <p:cNvCxnSpPr/>
          <p:nvPr/>
        </p:nvCxnSpPr>
        <p:spPr>
          <a:xfrm>
            <a:off x="5657850" y="1597025"/>
            <a:ext cx="0" cy="588963"/>
          </a:xfrm>
          <a:prstGeom prst="line">
            <a:avLst/>
          </a:prstGeom>
          <a:ln w="57150">
            <a:solidFill>
              <a:srgbClr val="C0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450" name="文本框 4">
            <a:extLst>
              <a:ext uri="{FF2B5EF4-FFF2-40B4-BE49-F238E27FC236}">
                <a16:creationId xmlns:a16="http://schemas.microsoft.com/office/drawing/2014/main" id="{0C75988F-12AA-48F9-8699-C9B343D9EA3C}"/>
              </a:ext>
            </a:extLst>
          </p:cNvPr>
          <p:cNvSpPr txBox="1">
            <a:spLocks noChangeArrowheads="1"/>
          </p:cNvSpPr>
          <p:nvPr/>
        </p:nvSpPr>
        <p:spPr bwMode="auto">
          <a:xfrm>
            <a:off x="3138488" y="1854200"/>
            <a:ext cx="6524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2004</a:t>
            </a:r>
            <a:endParaRPr lang="zh-CN" altLang="en-US"/>
          </a:p>
        </p:txBody>
      </p:sp>
      <p:cxnSp>
        <p:nvCxnSpPr>
          <p:cNvPr id="20" name="直接连接符 19">
            <a:extLst>
              <a:ext uri="{FF2B5EF4-FFF2-40B4-BE49-F238E27FC236}">
                <a16:creationId xmlns:a16="http://schemas.microsoft.com/office/drawing/2014/main" id="{B800E6F4-696A-49CC-801F-A10A8DBAE755}"/>
              </a:ext>
            </a:extLst>
          </p:cNvPr>
          <p:cNvCxnSpPr/>
          <p:nvPr/>
        </p:nvCxnSpPr>
        <p:spPr>
          <a:xfrm>
            <a:off x="3497263" y="2613025"/>
            <a:ext cx="20637" cy="2360613"/>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452" name="文本框 19">
            <a:extLst>
              <a:ext uri="{FF2B5EF4-FFF2-40B4-BE49-F238E27FC236}">
                <a16:creationId xmlns:a16="http://schemas.microsoft.com/office/drawing/2014/main" id="{52E2BAB0-3336-4FB3-B69D-3B0157F6A75E}"/>
              </a:ext>
            </a:extLst>
          </p:cNvPr>
          <p:cNvSpPr txBox="1">
            <a:spLocks noChangeArrowheads="1"/>
          </p:cNvSpPr>
          <p:nvPr/>
        </p:nvSpPr>
        <p:spPr bwMode="auto">
          <a:xfrm>
            <a:off x="2676525" y="5040313"/>
            <a:ext cx="18573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b="1"/>
              <a:t>Column-oriented </a:t>
            </a:r>
          </a:p>
          <a:p>
            <a:r>
              <a:rPr lang="en-US" altLang="zh-CN" b="1"/>
              <a:t>Database</a:t>
            </a:r>
            <a:endParaRPr lang="zh-CN" altLang="en-US" b="1"/>
          </a:p>
        </p:txBody>
      </p:sp>
      <p:sp>
        <p:nvSpPr>
          <p:cNvPr id="18453" name="文本框 12">
            <a:extLst>
              <a:ext uri="{FF2B5EF4-FFF2-40B4-BE49-F238E27FC236}">
                <a16:creationId xmlns:a16="http://schemas.microsoft.com/office/drawing/2014/main" id="{342B2E64-13C4-411D-BF2F-1F7CB55935C6}"/>
              </a:ext>
            </a:extLst>
          </p:cNvPr>
          <p:cNvSpPr txBox="1">
            <a:spLocks noChangeArrowheads="1"/>
          </p:cNvSpPr>
          <p:nvPr/>
        </p:nvSpPr>
        <p:spPr bwMode="auto">
          <a:xfrm>
            <a:off x="2995613" y="5688013"/>
            <a:ext cx="10842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MonetDB</a:t>
            </a:r>
          </a:p>
          <a:p>
            <a:r>
              <a:rPr lang="en-US" altLang="zh-CN"/>
              <a:t>C-Store</a:t>
            </a:r>
            <a:endParaRPr lang="zh-CN" altLang="en-US"/>
          </a:p>
        </p:txBody>
      </p:sp>
      <p:cxnSp>
        <p:nvCxnSpPr>
          <p:cNvPr id="23" name="直接连接符 22">
            <a:extLst>
              <a:ext uri="{FF2B5EF4-FFF2-40B4-BE49-F238E27FC236}">
                <a16:creationId xmlns:a16="http://schemas.microsoft.com/office/drawing/2014/main" id="{088A82EF-1B20-4F7E-AA07-B70A7843D37A}"/>
              </a:ext>
            </a:extLst>
          </p:cNvPr>
          <p:cNvCxnSpPr/>
          <p:nvPr/>
        </p:nvCxnSpPr>
        <p:spPr>
          <a:xfrm>
            <a:off x="4864100" y="2628900"/>
            <a:ext cx="0" cy="1008063"/>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455" name="文本框 20">
            <a:extLst>
              <a:ext uri="{FF2B5EF4-FFF2-40B4-BE49-F238E27FC236}">
                <a16:creationId xmlns:a16="http://schemas.microsoft.com/office/drawing/2014/main" id="{75FF74C1-E132-4E52-8D6D-6A63BEE2EFB4}"/>
              </a:ext>
            </a:extLst>
          </p:cNvPr>
          <p:cNvSpPr txBox="1">
            <a:spLocks noChangeArrowheads="1"/>
          </p:cNvSpPr>
          <p:nvPr/>
        </p:nvSpPr>
        <p:spPr bwMode="auto">
          <a:xfrm>
            <a:off x="4325938" y="3721100"/>
            <a:ext cx="10779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b="1"/>
              <a:t>Memory </a:t>
            </a:r>
          </a:p>
          <a:p>
            <a:r>
              <a:rPr lang="en-US" altLang="zh-CN" b="1"/>
              <a:t>Database</a:t>
            </a:r>
            <a:endParaRPr lang="zh-CN" altLang="en-US" b="1"/>
          </a:p>
        </p:txBody>
      </p:sp>
      <p:cxnSp>
        <p:nvCxnSpPr>
          <p:cNvPr id="26" name="直接连接符 25">
            <a:extLst>
              <a:ext uri="{FF2B5EF4-FFF2-40B4-BE49-F238E27FC236}">
                <a16:creationId xmlns:a16="http://schemas.microsoft.com/office/drawing/2014/main" id="{5606B380-1086-458B-9138-D91DCD4FBCB1}"/>
              </a:ext>
            </a:extLst>
          </p:cNvPr>
          <p:cNvCxnSpPr/>
          <p:nvPr/>
        </p:nvCxnSpPr>
        <p:spPr>
          <a:xfrm>
            <a:off x="5897563" y="2613025"/>
            <a:ext cx="0" cy="1008063"/>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457" name="文本框 20">
            <a:extLst>
              <a:ext uri="{FF2B5EF4-FFF2-40B4-BE49-F238E27FC236}">
                <a16:creationId xmlns:a16="http://schemas.microsoft.com/office/drawing/2014/main" id="{22B1397D-EA2E-4F57-8BFB-A8A6970AD598}"/>
              </a:ext>
            </a:extLst>
          </p:cNvPr>
          <p:cNvSpPr txBox="1">
            <a:spLocks noChangeArrowheads="1"/>
          </p:cNvSpPr>
          <p:nvPr/>
        </p:nvSpPr>
        <p:spPr bwMode="auto">
          <a:xfrm>
            <a:off x="5476875" y="3721100"/>
            <a:ext cx="1077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b="1"/>
              <a:t>Cloud</a:t>
            </a:r>
          </a:p>
          <a:p>
            <a:r>
              <a:rPr lang="en-US" altLang="zh-CN" b="1"/>
              <a:t>Database</a:t>
            </a:r>
            <a:endParaRPr lang="zh-CN" altLang="en-US" b="1"/>
          </a:p>
        </p:txBody>
      </p:sp>
      <p:sp>
        <p:nvSpPr>
          <p:cNvPr id="18458" name="文本框 12">
            <a:extLst>
              <a:ext uri="{FF2B5EF4-FFF2-40B4-BE49-F238E27FC236}">
                <a16:creationId xmlns:a16="http://schemas.microsoft.com/office/drawing/2014/main" id="{BEA415C0-F694-4E45-BEA0-C88616B5F07E}"/>
              </a:ext>
            </a:extLst>
          </p:cNvPr>
          <p:cNvSpPr txBox="1">
            <a:spLocks noChangeArrowheads="1"/>
          </p:cNvSpPr>
          <p:nvPr/>
        </p:nvSpPr>
        <p:spPr bwMode="auto">
          <a:xfrm>
            <a:off x="4408488" y="4311650"/>
            <a:ext cx="2043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Alibaba: OceanBase</a:t>
            </a:r>
            <a:endParaRPr lang="zh-CN" altLang="en-US"/>
          </a:p>
        </p:txBody>
      </p:sp>
      <p:cxnSp>
        <p:nvCxnSpPr>
          <p:cNvPr id="30" name="直接连接符 29">
            <a:extLst>
              <a:ext uri="{FF2B5EF4-FFF2-40B4-BE49-F238E27FC236}">
                <a16:creationId xmlns:a16="http://schemas.microsoft.com/office/drawing/2014/main" id="{1404F8DD-E780-4C05-B2FC-CF458405CFEC}"/>
              </a:ext>
            </a:extLst>
          </p:cNvPr>
          <p:cNvCxnSpPr/>
          <p:nvPr/>
        </p:nvCxnSpPr>
        <p:spPr>
          <a:xfrm>
            <a:off x="6948488" y="2613025"/>
            <a:ext cx="0" cy="2687638"/>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42950534-B75B-4259-B56A-144D91F0B279}"/>
              </a:ext>
            </a:extLst>
          </p:cNvPr>
          <p:cNvSpPr/>
          <p:nvPr/>
        </p:nvSpPr>
        <p:spPr>
          <a:xfrm>
            <a:off x="6534150" y="1065213"/>
            <a:ext cx="1603375" cy="500062"/>
          </a:xfrm>
          <a:prstGeom prst="ellipse">
            <a:avLst/>
          </a:prstGeom>
          <a:solidFill>
            <a:schemeClr val="accent1">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Social Networks</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32" name="直接连接符 31">
            <a:extLst>
              <a:ext uri="{FF2B5EF4-FFF2-40B4-BE49-F238E27FC236}">
                <a16:creationId xmlns:a16="http://schemas.microsoft.com/office/drawing/2014/main" id="{E0FACBFE-95E5-4D26-8B66-0A79E62D6A26}"/>
              </a:ext>
            </a:extLst>
          </p:cNvPr>
          <p:cNvCxnSpPr/>
          <p:nvPr/>
        </p:nvCxnSpPr>
        <p:spPr>
          <a:xfrm>
            <a:off x="7315200" y="1593850"/>
            <a:ext cx="0" cy="588963"/>
          </a:xfrm>
          <a:prstGeom prst="line">
            <a:avLst/>
          </a:prstGeom>
          <a:ln w="57150">
            <a:solidFill>
              <a:srgbClr val="C0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76FF9C3-0577-43A6-B9FD-5C9890BC1135}"/>
              </a:ext>
            </a:extLst>
          </p:cNvPr>
          <p:cNvSpPr/>
          <p:nvPr/>
        </p:nvSpPr>
        <p:spPr>
          <a:xfrm>
            <a:off x="117475" y="984250"/>
            <a:ext cx="8918575" cy="5238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42" name="TextBox 1">
            <a:extLst>
              <a:ext uri="{FF2B5EF4-FFF2-40B4-BE49-F238E27FC236}">
                <a16:creationId xmlns:a16="http://schemas.microsoft.com/office/drawing/2014/main" id="{DF912FEB-FDE0-4845-99CE-4D46CD06D988}"/>
              </a:ext>
            </a:extLst>
          </p:cNvPr>
          <p:cNvSpPr txBox="1">
            <a:spLocks noChangeArrowheads="1"/>
          </p:cNvSpPr>
          <p:nvPr/>
        </p:nvSpPr>
        <p:spPr bwMode="auto">
          <a:xfrm>
            <a:off x="117475" y="95250"/>
            <a:ext cx="6157913" cy="523875"/>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Media &amp; Environment Evolution </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460" name="文本框 1">
            <a:extLst>
              <a:ext uri="{FF2B5EF4-FFF2-40B4-BE49-F238E27FC236}">
                <a16:creationId xmlns:a16="http://schemas.microsoft.com/office/drawing/2014/main" id="{7D1C4A61-F6E2-4C1A-A49D-25CB52100011}"/>
              </a:ext>
            </a:extLst>
          </p:cNvPr>
          <p:cNvSpPr txBox="1">
            <a:spLocks noChangeArrowheads="1"/>
          </p:cNvSpPr>
          <p:nvPr/>
        </p:nvSpPr>
        <p:spPr bwMode="auto">
          <a:xfrm>
            <a:off x="460375" y="990600"/>
            <a:ext cx="24241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a:latin typeface="Times New Roman" panose="02020603050405020304" pitchFamily="18" charset="0"/>
                <a:cs typeface="Times New Roman" panose="02020603050405020304" pitchFamily="18" charset="0"/>
              </a:rPr>
              <a:t>One size fits all</a:t>
            </a:r>
          </a:p>
        </p:txBody>
      </p:sp>
      <p:sp>
        <p:nvSpPr>
          <p:cNvPr id="3" name="右箭头 2">
            <a:extLst>
              <a:ext uri="{FF2B5EF4-FFF2-40B4-BE49-F238E27FC236}">
                <a16:creationId xmlns:a16="http://schemas.microsoft.com/office/drawing/2014/main" id="{58BCA97D-EE9E-4D13-B39C-777C2E88A2ED}"/>
              </a:ext>
            </a:extLst>
          </p:cNvPr>
          <p:cNvSpPr/>
          <p:nvPr/>
        </p:nvSpPr>
        <p:spPr>
          <a:xfrm>
            <a:off x="460375" y="3716338"/>
            <a:ext cx="8509000" cy="576262"/>
          </a:xfrm>
          <a:prstGeom prst="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9" name="椭圆 8">
            <a:extLst>
              <a:ext uri="{FF2B5EF4-FFF2-40B4-BE49-F238E27FC236}">
                <a16:creationId xmlns:a16="http://schemas.microsoft.com/office/drawing/2014/main" id="{BB233CE0-FE33-40C0-AE40-C047A30291A3}"/>
              </a:ext>
            </a:extLst>
          </p:cNvPr>
          <p:cNvSpPr/>
          <p:nvPr/>
        </p:nvSpPr>
        <p:spPr>
          <a:xfrm>
            <a:off x="5418138" y="2701925"/>
            <a:ext cx="1657350" cy="608013"/>
          </a:xfrm>
          <a:prstGeom prst="ellipse">
            <a:avLst/>
          </a:prstGeom>
          <a:solidFill>
            <a:srgbClr val="E7A8F2"/>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Big data</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椭圆 9">
            <a:extLst>
              <a:ext uri="{FF2B5EF4-FFF2-40B4-BE49-F238E27FC236}">
                <a16:creationId xmlns:a16="http://schemas.microsoft.com/office/drawing/2014/main" id="{33E8DE7D-BAF8-4C14-B777-492516D1926F}"/>
              </a:ext>
            </a:extLst>
          </p:cNvPr>
          <p:cNvSpPr/>
          <p:nvPr/>
        </p:nvSpPr>
        <p:spPr>
          <a:xfrm>
            <a:off x="7161213" y="2698750"/>
            <a:ext cx="1657350" cy="608013"/>
          </a:xfrm>
          <a:prstGeom prst="ellipse">
            <a:avLst/>
          </a:prstGeom>
          <a:solidFill>
            <a:srgbClr val="E7A8F2"/>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Cloud computing</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椭圆 10">
            <a:extLst>
              <a:ext uri="{FF2B5EF4-FFF2-40B4-BE49-F238E27FC236}">
                <a16:creationId xmlns:a16="http://schemas.microsoft.com/office/drawing/2014/main" id="{B24ED2EC-CDE3-4A87-81A5-D171F45CC220}"/>
              </a:ext>
            </a:extLst>
          </p:cNvPr>
          <p:cNvSpPr/>
          <p:nvPr/>
        </p:nvSpPr>
        <p:spPr>
          <a:xfrm>
            <a:off x="1925638" y="2701926"/>
            <a:ext cx="1751012" cy="604838"/>
          </a:xfrm>
          <a:prstGeom prst="ellipse">
            <a:avLst/>
          </a:prstGeom>
          <a:solidFill>
            <a:srgbClr val="E7A8F2"/>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Distributed</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椭圆 11">
            <a:extLst>
              <a:ext uri="{FF2B5EF4-FFF2-40B4-BE49-F238E27FC236}">
                <a16:creationId xmlns:a16="http://schemas.microsoft.com/office/drawing/2014/main" id="{4095AED1-3040-4BCE-BD44-08358093DA7D}"/>
              </a:ext>
            </a:extLst>
          </p:cNvPr>
          <p:cNvSpPr/>
          <p:nvPr/>
        </p:nvSpPr>
        <p:spPr>
          <a:xfrm>
            <a:off x="3676650" y="2713038"/>
            <a:ext cx="1657350" cy="606425"/>
          </a:xfrm>
          <a:prstGeom prst="ellipse">
            <a:avLst/>
          </a:prstGeom>
          <a:solidFill>
            <a:srgbClr val="E7A8F2"/>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Memory</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椭圆 12">
            <a:extLst>
              <a:ext uri="{FF2B5EF4-FFF2-40B4-BE49-F238E27FC236}">
                <a16:creationId xmlns:a16="http://schemas.microsoft.com/office/drawing/2014/main" id="{38FD6579-39B7-4F96-988C-5FDF3B8853BD}"/>
              </a:ext>
            </a:extLst>
          </p:cNvPr>
          <p:cNvSpPr/>
          <p:nvPr/>
        </p:nvSpPr>
        <p:spPr>
          <a:xfrm>
            <a:off x="3590925" y="4711700"/>
            <a:ext cx="1657350" cy="606425"/>
          </a:xfrm>
          <a:prstGeom prst="ellipse">
            <a:avLst/>
          </a:prstGeom>
          <a:solidFill>
            <a:srgbClr val="E7A8F2"/>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Open Source</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467" name="文本框 1">
            <a:extLst>
              <a:ext uri="{FF2B5EF4-FFF2-40B4-BE49-F238E27FC236}">
                <a16:creationId xmlns:a16="http://schemas.microsoft.com/office/drawing/2014/main" id="{2AC706BE-7BB5-47C4-8956-72EFC5D97E47}"/>
              </a:ext>
            </a:extLst>
          </p:cNvPr>
          <p:cNvSpPr txBox="1">
            <a:spLocks noChangeArrowheads="1"/>
          </p:cNvSpPr>
          <p:nvPr/>
        </p:nvSpPr>
        <p:spPr bwMode="auto">
          <a:xfrm>
            <a:off x="5264150" y="990600"/>
            <a:ext cx="35798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a:latin typeface="Times New Roman" panose="02020603050405020304" pitchFamily="18" charset="0"/>
                <a:cs typeface="Times New Roman" panose="02020603050405020304" pitchFamily="18" charset="0"/>
              </a:rPr>
              <a:t>One size does not fit all</a:t>
            </a:r>
          </a:p>
        </p:txBody>
      </p:sp>
      <p:sp>
        <p:nvSpPr>
          <p:cNvPr id="15" name="椭圆 14">
            <a:extLst>
              <a:ext uri="{FF2B5EF4-FFF2-40B4-BE49-F238E27FC236}">
                <a16:creationId xmlns:a16="http://schemas.microsoft.com/office/drawing/2014/main" id="{398C3C87-1EF6-4DD6-B6C1-CEC2E7B3F22E}"/>
              </a:ext>
            </a:extLst>
          </p:cNvPr>
          <p:cNvSpPr/>
          <p:nvPr/>
        </p:nvSpPr>
        <p:spPr>
          <a:xfrm>
            <a:off x="174625" y="2701925"/>
            <a:ext cx="1657350" cy="608013"/>
          </a:xfrm>
          <a:prstGeom prst="ellipse">
            <a:avLst/>
          </a:prstGeom>
          <a:solidFill>
            <a:srgbClr val="E7A8F2"/>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Data model</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469" name="文本框 1">
            <a:extLst>
              <a:ext uri="{FF2B5EF4-FFF2-40B4-BE49-F238E27FC236}">
                <a16:creationId xmlns:a16="http://schemas.microsoft.com/office/drawing/2014/main" id="{CC6E485D-2CCE-4FA8-8C0F-0644BD304FA3}"/>
              </a:ext>
            </a:extLst>
          </p:cNvPr>
          <p:cNvSpPr txBox="1">
            <a:spLocks noChangeArrowheads="1"/>
          </p:cNvSpPr>
          <p:nvPr/>
        </p:nvSpPr>
        <p:spPr bwMode="auto">
          <a:xfrm>
            <a:off x="3797300" y="984250"/>
            <a:ext cx="7350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a:solidFill>
                  <a:srgbClr val="0070C0"/>
                </a:solidFill>
                <a:latin typeface="Times New Roman" panose="02020603050405020304" pitchFamily="18" charset="0"/>
                <a:cs typeface="Times New Roman" panose="02020603050405020304" pitchFamily="18" charset="0"/>
              </a:rPr>
              <a:t>VS.</a:t>
            </a:r>
          </a:p>
        </p:txBody>
      </p:sp>
      <p:sp>
        <p:nvSpPr>
          <p:cNvPr id="19470" name="文本框 3">
            <a:extLst>
              <a:ext uri="{FF2B5EF4-FFF2-40B4-BE49-F238E27FC236}">
                <a16:creationId xmlns:a16="http://schemas.microsoft.com/office/drawing/2014/main" id="{AFCDCD4E-35D9-4F00-97F2-84BEFBF513D2}"/>
              </a:ext>
            </a:extLst>
          </p:cNvPr>
          <p:cNvSpPr txBox="1">
            <a:spLocks noChangeArrowheads="1"/>
          </p:cNvSpPr>
          <p:nvPr/>
        </p:nvSpPr>
        <p:spPr bwMode="auto">
          <a:xfrm>
            <a:off x="7748588" y="4325938"/>
            <a:ext cx="10699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latin typeface="Times New Roman" panose="02020603050405020304" pitchFamily="18" charset="0"/>
                <a:cs typeface="Times New Roman" panose="02020603050405020304" pitchFamily="18" charset="0"/>
              </a:rPr>
              <a:t>DataBase</a:t>
            </a:r>
          </a:p>
          <a:p>
            <a:r>
              <a:rPr lang="en-US" altLang="zh-CN">
                <a:latin typeface="Times New Roman" panose="02020603050405020304" pitchFamily="18" charset="0"/>
                <a:cs typeface="Times New Roman" panose="02020603050405020304" pitchFamily="18" charset="0"/>
              </a:rPr>
              <a:t>ecosystm</a:t>
            </a:r>
            <a:endParaRPr lang="zh-CN" altLang="en-US">
              <a:latin typeface="Times New Roman" panose="02020603050405020304" pitchFamily="18" charset="0"/>
              <a:cs typeface="Times New Roman" panose="02020603050405020304" pitchFamily="18" charset="0"/>
            </a:endParaRPr>
          </a:p>
        </p:txBody>
      </p:sp>
      <p:sp>
        <p:nvSpPr>
          <p:cNvPr id="5" name="右箭头 4">
            <a:extLst>
              <a:ext uri="{FF2B5EF4-FFF2-40B4-BE49-F238E27FC236}">
                <a16:creationId xmlns:a16="http://schemas.microsoft.com/office/drawing/2014/main" id="{1F4D39D3-58CA-48E4-A564-ED45CB38469C}"/>
              </a:ext>
            </a:extLst>
          </p:cNvPr>
          <p:cNvSpPr/>
          <p:nvPr/>
        </p:nvSpPr>
        <p:spPr>
          <a:xfrm rot="5400000">
            <a:off x="761207" y="3456781"/>
            <a:ext cx="506412" cy="307975"/>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右箭头 16">
            <a:extLst>
              <a:ext uri="{FF2B5EF4-FFF2-40B4-BE49-F238E27FC236}">
                <a16:creationId xmlns:a16="http://schemas.microsoft.com/office/drawing/2014/main" id="{5CEDD307-184B-4880-AEF0-DBCEC266C2C2}"/>
              </a:ext>
            </a:extLst>
          </p:cNvPr>
          <p:cNvSpPr/>
          <p:nvPr/>
        </p:nvSpPr>
        <p:spPr>
          <a:xfrm rot="16200000">
            <a:off x="4190206" y="4293394"/>
            <a:ext cx="506413" cy="307975"/>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右箭头 17">
            <a:extLst>
              <a:ext uri="{FF2B5EF4-FFF2-40B4-BE49-F238E27FC236}">
                <a16:creationId xmlns:a16="http://schemas.microsoft.com/office/drawing/2014/main" id="{B9987658-C9EC-46EF-B723-7A81968302B1}"/>
              </a:ext>
            </a:extLst>
          </p:cNvPr>
          <p:cNvSpPr/>
          <p:nvPr/>
        </p:nvSpPr>
        <p:spPr>
          <a:xfrm rot="5400000">
            <a:off x="5993606" y="3455194"/>
            <a:ext cx="506413" cy="307975"/>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右箭头 18">
            <a:extLst>
              <a:ext uri="{FF2B5EF4-FFF2-40B4-BE49-F238E27FC236}">
                <a16:creationId xmlns:a16="http://schemas.microsoft.com/office/drawing/2014/main" id="{404676E2-5204-4151-86C4-5B11AFB33AF8}"/>
              </a:ext>
            </a:extLst>
          </p:cNvPr>
          <p:cNvSpPr/>
          <p:nvPr/>
        </p:nvSpPr>
        <p:spPr>
          <a:xfrm rot="5400000">
            <a:off x="7735887" y="3455988"/>
            <a:ext cx="506413" cy="306388"/>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右箭头 19">
            <a:extLst>
              <a:ext uri="{FF2B5EF4-FFF2-40B4-BE49-F238E27FC236}">
                <a16:creationId xmlns:a16="http://schemas.microsoft.com/office/drawing/2014/main" id="{BA386299-1C96-4C49-B55E-8A6ED6897B6B}"/>
              </a:ext>
            </a:extLst>
          </p:cNvPr>
          <p:cNvSpPr/>
          <p:nvPr/>
        </p:nvSpPr>
        <p:spPr>
          <a:xfrm rot="5400000">
            <a:off x="4190207" y="3459956"/>
            <a:ext cx="506412" cy="307975"/>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右箭头 20">
            <a:extLst>
              <a:ext uri="{FF2B5EF4-FFF2-40B4-BE49-F238E27FC236}">
                <a16:creationId xmlns:a16="http://schemas.microsoft.com/office/drawing/2014/main" id="{ACA69A80-7844-4FE6-9108-98DA7C2ED39C}"/>
              </a:ext>
            </a:extLst>
          </p:cNvPr>
          <p:cNvSpPr/>
          <p:nvPr/>
        </p:nvSpPr>
        <p:spPr>
          <a:xfrm rot="5400000">
            <a:off x="2500313" y="3473450"/>
            <a:ext cx="506412" cy="306388"/>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椭圆 21">
            <a:extLst>
              <a:ext uri="{FF2B5EF4-FFF2-40B4-BE49-F238E27FC236}">
                <a16:creationId xmlns:a16="http://schemas.microsoft.com/office/drawing/2014/main" id="{3D2C222D-7900-438A-9093-6A2F913A8C6C}"/>
              </a:ext>
            </a:extLst>
          </p:cNvPr>
          <p:cNvSpPr/>
          <p:nvPr/>
        </p:nvSpPr>
        <p:spPr>
          <a:xfrm>
            <a:off x="1003300" y="4711700"/>
            <a:ext cx="1657350" cy="606425"/>
          </a:xfrm>
          <a:prstGeom prst="ellipse">
            <a:avLst/>
          </a:prstGeom>
          <a:solidFill>
            <a:srgbClr val="E7A8F2"/>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NoSQL</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右箭头 22">
            <a:extLst>
              <a:ext uri="{FF2B5EF4-FFF2-40B4-BE49-F238E27FC236}">
                <a16:creationId xmlns:a16="http://schemas.microsoft.com/office/drawing/2014/main" id="{8E5628A5-2E88-4D47-A3C9-075DEA217FBB}"/>
              </a:ext>
            </a:extLst>
          </p:cNvPr>
          <p:cNvSpPr/>
          <p:nvPr/>
        </p:nvSpPr>
        <p:spPr>
          <a:xfrm rot="16200000">
            <a:off x="1601787" y="4294188"/>
            <a:ext cx="506413" cy="306388"/>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椭圆 23">
            <a:extLst>
              <a:ext uri="{FF2B5EF4-FFF2-40B4-BE49-F238E27FC236}">
                <a16:creationId xmlns:a16="http://schemas.microsoft.com/office/drawing/2014/main" id="{AD572A66-770A-436F-8FB8-4142BF057F25}"/>
              </a:ext>
            </a:extLst>
          </p:cNvPr>
          <p:cNvSpPr/>
          <p:nvPr/>
        </p:nvSpPr>
        <p:spPr>
          <a:xfrm>
            <a:off x="5927725" y="4711700"/>
            <a:ext cx="1657350" cy="606425"/>
          </a:xfrm>
          <a:prstGeom prst="ellipse">
            <a:avLst/>
          </a:prstGeom>
          <a:solidFill>
            <a:srgbClr val="E7A8F2"/>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NewSQL</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 name="右箭头 24">
            <a:extLst>
              <a:ext uri="{FF2B5EF4-FFF2-40B4-BE49-F238E27FC236}">
                <a16:creationId xmlns:a16="http://schemas.microsoft.com/office/drawing/2014/main" id="{1944232A-5FE3-455C-A4A4-B50B90CD72FB}"/>
              </a:ext>
            </a:extLst>
          </p:cNvPr>
          <p:cNvSpPr/>
          <p:nvPr/>
        </p:nvSpPr>
        <p:spPr>
          <a:xfrm rot="16200000">
            <a:off x="6526212" y="4294188"/>
            <a:ext cx="506413" cy="306388"/>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dirty="0">
                <a:latin typeface="黑体" panose="02010609060101010101" pitchFamily="49" charset="-122"/>
                <a:ea typeface="黑体" panose="02010609060101010101" pitchFamily="49" charset="-122"/>
              </a:rPr>
              <a:t>NoSQL</a:t>
            </a:r>
            <a:endParaRPr lang="zh-CN" altLang="en-US" dirty="0">
              <a:latin typeface="黑体" panose="02010609060101010101" pitchFamily="49" charset="-122"/>
              <a:ea typeface="黑体" panose="02010609060101010101" pitchFamily="49" charset="-122"/>
            </a:endParaRPr>
          </a:p>
        </p:txBody>
      </p:sp>
      <p:sp>
        <p:nvSpPr>
          <p:cNvPr id="296963" name="Rectangle 3"/>
          <p:cNvSpPr>
            <a:spLocks noGrp="1" noChangeArrowheads="1"/>
          </p:cNvSpPr>
          <p:nvPr>
            <p:ph type="body" idx="1"/>
          </p:nvPr>
        </p:nvSpPr>
        <p:spPr>
          <a:xfrm>
            <a:off x="164034" y="1268760"/>
            <a:ext cx="8729662" cy="4824536"/>
          </a:xfrm>
        </p:spPr>
        <p:txBody>
          <a:bodyPr/>
          <a:lstStyle/>
          <a:p>
            <a:r>
              <a:rPr lang="zh-CN" altLang="en-US" dirty="0">
                <a:latin typeface="华文细黑" panose="02010600040101010101" pitchFamily="2" charset="-122"/>
                <a:ea typeface="华文细黑" panose="02010600040101010101" pitchFamily="2" charset="-122"/>
              </a:rPr>
              <a:t>泛指非关系型数据库</a:t>
            </a:r>
            <a:endParaRPr lang="en-US" altLang="zh-CN" dirty="0">
              <a:latin typeface="华文细黑" panose="02010600040101010101" pitchFamily="2" charset="-122"/>
              <a:ea typeface="华文细黑" panose="02010600040101010101" pitchFamily="2" charset="-122"/>
            </a:endParaRPr>
          </a:p>
          <a:p>
            <a:r>
              <a:rPr lang="zh-CN" altLang="en-US" sz="2400" b="0" dirty="0">
                <a:latin typeface="华文细黑" panose="02010600040101010101" pitchFamily="2" charset="-122"/>
                <a:ea typeface="华文细黑" panose="02010600040101010101" pitchFamily="2" charset="-122"/>
              </a:rPr>
              <a:t>文档数据库：</a:t>
            </a:r>
            <a:r>
              <a:rPr lang="en-US" altLang="zh-CN" sz="2400" b="0" dirty="0">
                <a:latin typeface="华文细黑" panose="02010600040101010101" pitchFamily="2" charset="-122"/>
                <a:ea typeface="华文细黑" panose="02010600040101010101" pitchFamily="2" charset="-122"/>
              </a:rPr>
              <a:t>MongoDB</a:t>
            </a:r>
          </a:p>
          <a:p>
            <a:r>
              <a:rPr lang="zh-CN" altLang="en-US" sz="2400" b="0" dirty="0">
                <a:latin typeface="华文细黑" panose="02010600040101010101" pitchFamily="2" charset="-122"/>
                <a:ea typeface="华文细黑" panose="02010600040101010101" pitchFamily="2" charset="-122"/>
              </a:rPr>
              <a:t>列蔟式数据库：</a:t>
            </a:r>
            <a:r>
              <a:rPr lang="en-US" altLang="zh-CN" sz="2400" b="0" dirty="0">
                <a:latin typeface="华文细黑" panose="02010600040101010101" pitchFamily="2" charset="-122"/>
                <a:ea typeface="华文细黑" panose="02010600040101010101" pitchFamily="2" charset="-122"/>
              </a:rPr>
              <a:t>HBase</a:t>
            </a:r>
          </a:p>
          <a:p>
            <a:r>
              <a:rPr lang="zh-CN" altLang="en-US" sz="2400" b="0" dirty="0">
                <a:latin typeface="华文细黑" panose="02010600040101010101" pitchFamily="2" charset="-122"/>
                <a:ea typeface="华文细黑" panose="02010600040101010101" pitchFamily="2" charset="-122"/>
              </a:rPr>
              <a:t>键值数据库：</a:t>
            </a:r>
            <a:r>
              <a:rPr lang="en-US" altLang="zh-CN" sz="2400" b="0" dirty="0">
                <a:latin typeface="华文细黑" panose="02010600040101010101" pitchFamily="2" charset="-122"/>
                <a:ea typeface="华文细黑" panose="02010600040101010101" pitchFamily="2" charset="-122"/>
              </a:rPr>
              <a:t>Redis</a:t>
            </a:r>
          </a:p>
          <a:p>
            <a:r>
              <a:rPr lang="zh-CN" altLang="en-US" sz="2400" b="0" dirty="0">
                <a:latin typeface="华文细黑" panose="02010600040101010101" pitchFamily="2" charset="-122"/>
                <a:ea typeface="华文细黑" panose="02010600040101010101" pitchFamily="2" charset="-122"/>
              </a:rPr>
              <a:t>图数据库</a:t>
            </a:r>
          </a:p>
        </p:txBody>
      </p:sp>
    </p:spTree>
    <p:extLst>
      <p:ext uri="{BB962C8B-B14F-4D97-AF65-F5344CB8AC3E}">
        <p14:creationId xmlns:p14="http://schemas.microsoft.com/office/powerpoint/2010/main" val="299967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fade">
                                      <p:cBhvr>
                                        <p:cTn id="7" dur="1000"/>
                                        <p:tgtEl>
                                          <p:spTgt spid="296963">
                                            <p:txEl>
                                              <p:pRg st="0" end="0"/>
                                            </p:txEl>
                                          </p:spTgt>
                                        </p:tgtEl>
                                      </p:cBhvr>
                                    </p:animEffect>
                                    <p:anim calcmode="lin" valueType="num">
                                      <p:cBhvr>
                                        <p:cTn id="8" dur="1000" fill="hold"/>
                                        <p:tgtEl>
                                          <p:spTgt spid="296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69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6963">
                                            <p:txEl>
                                              <p:pRg st="1" end="1"/>
                                            </p:txEl>
                                          </p:spTgt>
                                        </p:tgtEl>
                                        <p:attrNameLst>
                                          <p:attrName>style.visibility</p:attrName>
                                        </p:attrNameLst>
                                      </p:cBhvr>
                                      <p:to>
                                        <p:strVal val="visible"/>
                                      </p:to>
                                    </p:set>
                                    <p:animEffect transition="in" filter="fade">
                                      <p:cBhvr>
                                        <p:cTn id="14" dur="1000"/>
                                        <p:tgtEl>
                                          <p:spTgt spid="296963">
                                            <p:txEl>
                                              <p:pRg st="1" end="1"/>
                                            </p:txEl>
                                          </p:spTgt>
                                        </p:tgtEl>
                                      </p:cBhvr>
                                    </p:animEffect>
                                    <p:anim calcmode="lin" valueType="num">
                                      <p:cBhvr>
                                        <p:cTn id="15" dur="1000" fill="hold"/>
                                        <p:tgtEl>
                                          <p:spTgt spid="29696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69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96963">
                                            <p:txEl>
                                              <p:pRg st="2" end="2"/>
                                            </p:txEl>
                                          </p:spTgt>
                                        </p:tgtEl>
                                        <p:attrNameLst>
                                          <p:attrName>style.visibility</p:attrName>
                                        </p:attrNameLst>
                                      </p:cBhvr>
                                      <p:to>
                                        <p:strVal val="visible"/>
                                      </p:to>
                                    </p:set>
                                    <p:animEffect transition="in" filter="fade">
                                      <p:cBhvr>
                                        <p:cTn id="21" dur="1000"/>
                                        <p:tgtEl>
                                          <p:spTgt spid="296963">
                                            <p:txEl>
                                              <p:pRg st="2" end="2"/>
                                            </p:txEl>
                                          </p:spTgt>
                                        </p:tgtEl>
                                      </p:cBhvr>
                                    </p:animEffect>
                                    <p:anim calcmode="lin" valueType="num">
                                      <p:cBhvr>
                                        <p:cTn id="22" dur="1000" fill="hold"/>
                                        <p:tgtEl>
                                          <p:spTgt spid="29696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969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96963">
                                            <p:txEl>
                                              <p:pRg st="3" end="3"/>
                                            </p:txEl>
                                          </p:spTgt>
                                        </p:tgtEl>
                                        <p:attrNameLst>
                                          <p:attrName>style.visibility</p:attrName>
                                        </p:attrNameLst>
                                      </p:cBhvr>
                                      <p:to>
                                        <p:strVal val="visible"/>
                                      </p:to>
                                    </p:set>
                                    <p:animEffect transition="in" filter="fade">
                                      <p:cBhvr>
                                        <p:cTn id="28" dur="1000"/>
                                        <p:tgtEl>
                                          <p:spTgt spid="296963">
                                            <p:txEl>
                                              <p:pRg st="3" end="3"/>
                                            </p:txEl>
                                          </p:spTgt>
                                        </p:tgtEl>
                                      </p:cBhvr>
                                    </p:animEffect>
                                    <p:anim calcmode="lin" valueType="num">
                                      <p:cBhvr>
                                        <p:cTn id="29" dur="1000" fill="hold"/>
                                        <p:tgtEl>
                                          <p:spTgt spid="29696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969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96963">
                                            <p:txEl>
                                              <p:pRg st="4" end="4"/>
                                            </p:txEl>
                                          </p:spTgt>
                                        </p:tgtEl>
                                        <p:attrNameLst>
                                          <p:attrName>style.visibility</p:attrName>
                                        </p:attrNameLst>
                                      </p:cBhvr>
                                      <p:to>
                                        <p:strVal val="visible"/>
                                      </p:to>
                                    </p:set>
                                    <p:animEffect transition="in" filter="fade">
                                      <p:cBhvr>
                                        <p:cTn id="35" dur="1000"/>
                                        <p:tgtEl>
                                          <p:spTgt spid="296963">
                                            <p:txEl>
                                              <p:pRg st="4" end="4"/>
                                            </p:txEl>
                                          </p:spTgt>
                                        </p:tgtEl>
                                      </p:cBhvr>
                                    </p:animEffect>
                                    <p:anim calcmode="lin" valueType="num">
                                      <p:cBhvr>
                                        <p:cTn id="36" dur="1000" fill="hold"/>
                                        <p:tgtEl>
                                          <p:spTgt spid="29696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9696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endParaRPr lang="zh-CN" altLang="en-US" dirty="0">
              <a:latin typeface="黑体" panose="02010609060101010101" pitchFamily="49" charset="-122"/>
              <a:ea typeface="黑体" panose="02010609060101010101" pitchFamily="49" charset="-122"/>
            </a:endParaRPr>
          </a:p>
        </p:txBody>
      </p:sp>
      <p:sp>
        <p:nvSpPr>
          <p:cNvPr id="296963" name="Rectangle 3"/>
          <p:cNvSpPr>
            <a:spLocks noGrp="1" noChangeArrowheads="1"/>
          </p:cNvSpPr>
          <p:nvPr>
            <p:ph type="body" idx="1"/>
          </p:nvPr>
        </p:nvSpPr>
        <p:spPr>
          <a:xfrm>
            <a:off x="164034" y="1196752"/>
            <a:ext cx="8729662" cy="4896544"/>
          </a:xfrm>
        </p:spPr>
        <p:txBody>
          <a:bodyPr/>
          <a:lstStyle/>
          <a:p>
            <a:r>
              <a:rPr lang="en-US" altLang="zh-CN" dirty="0">
                <a:solidFill>
                  <a:srgbClr val="C00000"/>
                </a:solidFill>
                <a:latin typeface="黑体" panose="02010609060101010101" pitchFamily="49" charset="-122"/>
                <a:ea typeface="黑体" panose="02010609060101010101" pitchFamily="49" charset="-122"/>
              </a:rPr>
              <a:t>NewSQL</a:t>
            </a:r>
            <a:r>
              <a:rPr lang="zh-CN" altLang="en-US" dirty="0">
                <a:solidFill>
                  <a:srgbClr val="C00000"/>
                </a:solidFill>
                <a:latin typeface="黑体" panose="02010609060101010101" pitchFamily="49" charset="-122"/>
                <a:ea typeface="黑体" panose="02010609060101010101" pitchFamily="49" charset="-122"/>
              </a:rPr>
              <a:t>：</a:t>
            </a:r>
            <a:endParaRPr lang="en-US" altLang="zh-CN" dirty="0">
              <a:solidFill>
                <a:srgbClr val="C00000"/>
              </a:solidFill>
              <a:latin typeface="黑体" panose="02010609060101010101" pitchFamily="49" charset="-122"/>
              <a:ea typeface="黑体" panose="02010609060101010101" pitchFamily="49" charset="-122"/>
            </a:endParaRPr>
          </a:p>
          <a:p>
            <a:r>
              <a:rPr lang="zh-CN" altLang="en-US" dirty="0">
                <a:latin typeface="华文细黑" panose="02010600040101010101" pitchFamily="2" charset="-122"/>
                <a:ea typeface="华文细黑" panose="02010600040101010101" pitchFamily="2" charset="-122"/>
              </a:rPr>
              <a:t>新的可扩展</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高性能数据库的简称</a:t>
            </a:r>
            <a:endParaRPr lang="en-US" altLang="zh-CN" dirty="0">
              <a:latin typeface="华文细黑" panose="02010600040101010101" pitchFamily="2" charset="-122"/>
              <a:ea typeface="华文细黑" panose="02010600040101010101" pitchFamily="2" charset="-122"/>
            </a:endParaRPr>
          </a:p>
          <a:p>
            <a:r>
              <a:rPr lang="en-US" altLang="zh-CN" sz="2400" b="0" dirty="0">
                <a:latin typeface="华文细黑" panose="02010600040101010101" pitchFamily="2" charset="-122"/>
                <a:ea typeface="华文细黑" panose="02010600040101010101" pitchFamily="2" charset="-122"/>
              </a:rPr>
              <a:t>2011</a:t>
            </a:r>
            <a:r>
              <a:rPr lang="zh-CN" altLang="en-US" sz="2400" b="0" dirty="0">
                <a:latin typeface="华文细黑" panose="02010600040101010101" pitchFamily="2" charset="-122"/>
                <a:ea typeface="华文细黑" panose="02010600040101010101" pitchFamily="2" charset="-122"/>
              </a:rPr>
              <a:t>年提出</a:t>
            </a:r>
            <a:endParaRPr lang="en-US" altLang="zh-CN" sz="2400" b="0" dirty="0">
              <a:latin typeface="华文细黑" panose="02010600040101010101" pitchFamily="2" charset="-122"/>
              <a:ea typeface="华文细黑" panose="02010600040101010101" pitchFamily="2" charset="-122"/>
            </a:endParaRPr>
          </a:p>
          <a:p>
            <a:endParaRPr lang="en-US" altLang="zh-CN" sz="2400" b="0" dirty="0">
              <a:latin typeface="华文细黑" panose="02010600040101010101" pitchFamily="2" charset="-122"/>
              <a:ea typeface="华文细黑" panose="02010600040101010101" pitchFamily="2" charset="-122"/>
            </a:endParaRPr>
          </a:p>
          <a:p>
            <a:r>
              <a:rPr lang="en-US" altLang="zh-CN" dirty="0">
                <a:solidFill>
                  <a:srgbClr val="C00000"/>
                </a:solidFill>
                <a:latin typeface="黑体" panose="02010609060101010101" pitchFamily="49" charset="-122"/>
                <a:ea typeface="黑体" panose="02010609060101010101" pitchFamily="49" charset="-122"/>
              </a:rPr>
              <a:t>AI</a:t>
            </a:r>
            <a:r>
              <a:rPr lang="zh-CN" altLang="en-US" dirty="0">
                <a:solidFill>
                  <a:srgbClr val="C00000"/>
                </a:solidFill>
                <a:latin typeface="黑体" panose="02010609060101010101" pitchFamily="49" charset="-122"/>
                <a:ea typeface="黑体" panose="02010609060101010101" pitchFamily="49" charset="-122"/>
              </a:rPr>
              <a:t>原生数据库</a:t>
            </a:r>
            <a:endParaRPr lang="en-US" altLang="zh-CN" dirty="0">
              <a:solidFill>
                <a:srgbClr val="C00000"/>
              </a:solidFill>
              <a:latin typeface="黑体" panose="02010609060101010101" pitchFamily="49" charset="-122"/>
              <a:ea typeface="黑体" panose="02010609060101010101" pitchFamily="49" charset="-122"/>
            </a:endParaRPr>
          </a:p>
          <a:p>
            <a:r>
              <a:rPr lang="en-US" altLang="zh-CN" sz="2400" b="0" dirty="0">
                <a:latin typeface="华文细黑" panose="02010600040101010101" pitchFamily="2" charset="-122"/>
                <a:ea typeface="华文细黑" panose="02010600040101010101" pitchFamily="2" charset="-122"/>
              </a:rPr>
              <a:t>2019</a:t>
            </a:r>
            <a:r>
              <a:rPr lang="zh-CN" altLang="en-US" sz="2400" b="0" dirty="0">
                <a:latin typeface="华文细黑" panose="02010600040101010101" pitchFamily="2" charset="-122"/>
                <a:ea typeface="华文细黑" panose="02010600040101010101" pitchFamily="2" charset="-122"/>
              </a:rPr>
              <a:t>年</a:t>
            </a:r>
            <a:r>
              <a:rPr lang="en-US" altLang="zh-CN" sz="2400" b="0" dirty="0">
                <a:latin typeface="华文细黑" panose="02010600040101010101" pitchFamily="2" charset="-122"/>
                <a:ea typeface="华文细黑" panose="02010600040101010101" pitchFamily="2" charset="-122"/>
              </a:rPr>
              <a:t>5</a:t>
            </a:r>
            <a:r>
              <a:rPr lang="zh-CN" altLang="en-US" sz="2400" b="0" dirty="0">
                <a:latin typeface="华文细黑" panose="02010600040101010101" pitchFamily="2" charset="-122"/>
                <a:ea typeface="华文细黑" panose="02010600040101010101" pitchFamily="2" charset="-122"/>
              </a:rPr>
              <a:t>月，华为发布首款</a:t>
            </a:r>
            <a:r>
              <a:rPr lang="en-US" altLang="zh-CN" sz="2400" b="0" dirty="0">
                <a:latin typeface="华文细黑" panose="02010600040101010101" pitchFamily="2" charset="-122"/>
                <a:ea typeface="华文细黑" panose="02010600040101010101" pitchFamily="2" charset="-122"/>
              </a:rPr>
              <a:t>AI</a:t>
            </a:r>
            <a:r>
              <a:rPr lang="zh-CN" altLang="en-US" sz="2400" b="0" dirty="0">
                <a:latin typeface="华文细黑" panose="02010600040101010101" pitchFamily="2" charset="-122"/>
                <a:ea typeface="华文细黑" panose="02010600040101010101" pitchFamily="2" charset="-122"/>
              </a:rPr>
              <a:t>原生数据库</a:t>
            </a:r>
            <a:r>
              <a:rPr lang="en-US" altLang="zh-CN" sz="2400" b="0" dirty="0">
                <a:latin typeface="华文细黑" panose="02010600040101010101" pitchFamily="2" charset="-122"/>
                <a:ea typeface="华文细黑" panose="02010600040101010101" pitchFamily="2" charset="-122"/>
              </a:rPr>
              <a:t>——</a:t>
            </a:r>
            <a:r>
              <a:rPr lang="en-US" altLang="zh-CN" sz="2400" b="0" dirty="0" err="1">
                <a:latin typeface="华文细黑" panose="02010600040101010101" pitchFamily="2" charset="-122"/>
                <a:ea typeface="华文细黑" panose="02010600040101010101" pitchFamily="2" charset="-122"/>
              </a:rPr>
              <a:t>GaussDB</a:t>
            </a:r>
            <a:endParaRPr lang="zh-CN" altLang="en-US" sz="2400" b="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962108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fade">
                                      <p:cBhvr>
                                        <p:cTn id="7" dur="1000"/>
                                        <p:tgtEl>
                                          <p:spTgt spid="296963">
                                            <p:txEl>
                                              <p:pRg st="0" end="0"/>
                                            </p:txEl>
                                          </p:spTgt>
                                        </p:tgtEl>
                                      </p:cBhvr>
                                    </p:animEffect>
                                    <p:anim calcmode="lin" valueType="num">
                                      <p:cBhvr>
                                        <p:cTn id="8" dur="1000" fill="hold"/>
                                        <p:tgtEl>
                                          <p:spTgt spid="296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69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6963">
                                            <p:txEl>
                                              <p:pRg st="1" end="1"/>
                                            </p:txEl>
                                          </p:spTgt>
                                        </p:tgtEl>
                                        <p:attrNameLst>
                                          <p:attrName>style.visibility</p:attrName>
                                        </p:attrNameLst>
                                      </p:cBhvr>
                                      <p:to>
                                        <p:strVal val="visible"/>
                                      </p:to>
                                    </p:set>
                                    <p:animEffect transition="in" filter="fade">
                                      <p:cBhvr>
                                        <p:cTn id="14" dur="1000"/>
                                        <p:tgtEl>
                                          <p:spTgt spid="296963">
                                            <p:txEl>
                                              <p:pRg st="1" end="1"/>
                                            </p:txEl>
                                          </p:spTgt>
                                        </p:tgtEl>
                                      </p:cBhvr>
                                    </p:animEffect>
                                    <p:anim calcmode="lin" valueType="num">
                                      <p:cBhvr>
                                        <p:cTn id="15" dur="1000" fill="hold"/>
                                        <p:tgtEl>
                                          <p:spTgt spid="29696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69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96963">
                                            <p:txEl>
                                              <p:pRg st="2" end="2"/>
                                            </p:txEl>
                                          </p:spTgt>
                                        </p:tgtEl>
                                        <p:attrNameLst>
                                          <p:attrName>style.visibility</p:attrName>
                                        </p:attrNameLst>
                                      </p:cBhvr>
                                      <p:to>
                                        <p:strVal val="visible"/>
                                      </p:to>
                                    </p:set>
                                    <p:animEffect transition="in" filter="fade">
                                      <p:cBhvr>
                                        <p:cTn id="21" dur="1000"/>
                                        <p:tgtEl>
                                          <p:spTgt spid="296963">
                                            <p:txEl>
                                              <p:pRg st="2" end="2"/>
                                            </p:txEl>
                                          </p:spTgt>
                                        </p:tgtEl>
                                      </p:cBhvr>
                                    </p:animEffect>
                                    <p:anim calcmode="lin" valueType="num">
                                      <p:cBhvr>
                                        <p:cTn id="22" dur="1000" fill="hold"/>
                                        <p:tgtEl>
                                          <p:spTgt spid="29696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969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96963">
                                            <p:txEl>
                                              <p:pRg st="4" end="4"/>
                                            </p:txEl>
                                          </p:spTgt>
                                        </p:tgtEl>
                                        <p:attrNameLst>
                                          <p:attrName>style.visibility</p:attrName>
                                        </p:attrNameLst>
                                      </p:cBhvr>
                                      <p:to>
                                        <p:strVal val="visible"/>
                                      </p:to>
                                    </p:set>
                                    <p:animEffect transition="in" filter="fade">
                                      <p:cBhvr>
                                        <p:cTn id="28" dur="1000"/>
                                        <p:tgtEl>
                                          <p:spTgt spid="296963">
                                            <p:txEl>
                                              <p:pRg st="4" end="4"/>
                                            </p:txEl>
                                          </p:spTgt>
                                        </p:tgtEl>
                                      </p:cBhvr>
                                    </p:animEffect>
                                    <p:anim calcmode="lin" valueType="num">
                                      <p:cBhvr>
                                        <p:cTn id="29" dur="1000" fill="hold"/>
                                        <p:tgtEl>
                                          <p:spTgt spid="29696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969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96963">
                                            <p:txEl>
                                              <p:pRg st="5" end="5"/>
                                            </p:txEl>
                                          </p:spTgt>
                                        </p:tgtEl>
                                        <p:attrNameLst>
                                          <p:attrName>style.visibility</p:attrName>
                                        </p:attrNameLst>
                                      </p:cBhvr>
                                      <p:to>
                                        <p:strVal val="visible"/>
                                      </p:to>
                                    </p:set>
                                    <p:animEffect transition="in" filter="fade">
                                      <p:cBhvr>
                                        <p:cTn id="35" dur="1000"/>
                                        <p:tgtEl>
                                          <p:spTgt spid="296963">
                                            <p:txEl>
                                              <p:pRg st="5" end="5"/>
                                            </p:txEl>
                                          </p:spTgt>
                                        </p:tgtEl>
                                      </p:cBhvr>
                                    </p:animEffect>
                                    <p:anim calcmode="lin" valueType="num">
                                      <p:cBhvr>
                                        <p:cTn id="36" dur="1000" fill="hold"/>
                                        <p:tgtEl>
                                          <p:spTgt spid="29696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9696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15816" y="2688288"/>
            <a:ext cx="3877985" cy="1569660"/>
          </a:xfrm>
          <a:prstGeom prst="rect">
            <a:avLst/>
          </a:prstGeom>
          <a:noFill/>
        </p:spPr>
        <p:txBody>
          <a:bodyPr wrap="none" rtlCol="0">
            <a:spAutoFit/>
          </a:bodyPr>
          <a:lstStyle/>
          <a:p>
            <a:r>
              <a:rPr lang="zh-CN" altLang="en-US" sz="4800" dirty="0">
                <a:solidFill>
                  <a:srgbClr val="FF0000"/>
                </a:solidFill>
                <a:latin typeface="华文新魏" panose="02010800040101010101" pitchFamily="2" charset="-122"/>
                <a:ea typeface="华文新魏" panose="02010800040101010101" pitchFamily="2" charset="-122"/>
              </a:rPr>
              <a:t>行是知之始，</a:t>
            </a:r>
            <a:endParaRPr lang="en-US" altLang="zh-CN" sz="4800" dirty="0">
              <a:solidFill>
                <a:srgbClr val="FF0000"/>
              </a:solidFill>
              <a:latin typeface="华文新魏" panose="02010800040101010101" pitchFamily="2" charset="-122"/>
              <a:ea typeface="华文新魏" panose="02010800040101010101" pitchFamily="2" charset="-122"/>
            </a:endParaRPr>
          </a:p>
          <a:p>
            <a:r>
              <a:rPr lang="zh-CN" altLang="en-US" sz="4800" dirty="0">
                <a:solidFill>
                  <a:srgbClr val="FF0000"/>
                </a:solidFill>
                <a:latin typeface="华文新魏" panose="02010800040101010101" pitchFamily="2" charset="-122"/>
                <a:ea typeface="华文新魏" panose="02010800040101010101" pitchFamily="2" charset="-122"/>
              </a:rPr>
              <a:t>知是行之成。</a:t>
            </a:r>
          </a:p>
        </p:txBody>
      </p:sp>
    </p:spTree>
    <p:extLst>
      <p:ext uri="{BB962C8B-B14F-4D97-AF65-F5344CB8AC3E}">
        <p14:creationId xmlns:p14="http://schemas.microsoft.com/office/powerpoint/2010/main" val="83136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xfrm>
            <a:off x="184184" y="152400"/>
            <a:ext cx="8729662" cy="609600"/>
          </a:xfrm>
        </p:spPr>
        <p:txBody>
          <a:bodyPr/>
          <a:lstStyle/>
          <a:p>
            <a:r>
              <a:rPr lang="zh-CN" altLang="en-US" dirty="0">
                <a:solidFill>
                  <a:srgbClr val="C00000"/>
                </a:solidFill>
                <a:latin typeface="黑体" panose="02010609060101010101" pitchFamily="49" charset="-122"/>
                <a:ea typeface="黑体" panose="02010609060101010101" pitchFamily="49" charset="-122"/>
              </a:rPr>
              <a:t>认识工程教育专业认证</a:t>
            </a:r>
            <a:endParaRPr lang="en-US" altLang="ko-KR" dirty="0">
              <a:solidFill>
                <a:srgbClr val="C00000"/>
              </a:solidFill>
              <a:latin typeface="黑体" panose="02010609060101010101" pitchFamily="49" charset="-122"/>
              <a:ea typeface="黑体" panose="02010609060101010101" pitchFamily="49" charset="-122"/>
            </a:endParaRPr>
          </a:p>
        </p:txBody>
      </p:sp>
      <p:sp>
        <p:nvSpPr>
          <p:cNvPr id="16387" name="Rectangle 3"/>
          <p:cNvSpPr>
            <a:spLocks noGrp="1" noChangeArrowheads="1"/>
          </p:cNvSpPr>
          <p:nvPr>
            <p:ph type="body" idx="1"/>
          </p:nvPr>
        </p:nvSpPr>
        <p:spPr>
          <a:xfrm>
            <a:off x="230632" y="1196752"/>
            <a:ext cx="8805863" cy="4608512"/>
          </a:xfrm>
        </p:spPr>
        <p:txBody>
          <a:bodyPr/>
          <a:lstStyle/>
          <a:p>
            <a:pPr>
              <a:lnSpc>
                <a:spcPts val="3600"/>
              </a:lnSpc>
            </a:pPr>
            <a:r>
              <a:rPr lang="zh-CN" altLang="en-US" sz="2800" b="1" dirty="0">
                <a:latin typeface="华文细黑" panose="02010600040101010101" pitchFamily="2" charset="-122"/>
                <a:ea typeface="华文细黑" panose="02010600040101010101" pitchFamily="2" charset="-122"/>
                <a:cs typeface="+mn-cs"/>
              </a:rPr>
              <a:t>工程认证基本理念</a:t>
            </a:r>
            <a:endParaRPr lang="en-US" altLang="zh-CN" sz="2800" b="1" dirty="0">
              <a:latin typeface="华文细黑" panose="02010600040101010101" pitchFamily="2" charset="-122"/>
              <a:ea typeface="华文细黑" panose="02010600040101010101" pitchFamily="2" charset="-122"/>
              <a:cs typeface="+mn-cs"/>
            </a:endParaRPr>
          </a:p>
          <a:p>
            <a:pPr lvl="1">
              <a:lnSpc>
                <a:spcPts val="3600"/>
              </a:lnSpc>
            </a:pPr>
            <a:r>
              <a:rPr lang="zh-CN" altLang="en-US" b="1" dirty="0">
                <a:latin typeface="华文细黑" panose="02010600040101010101" pitchFamily="2" charset="-122"/>
                <a:ea typeface="华文细黑" panose="02010600040101010101" pitchFamily="2" charset="-122"/>
                <a:cs typeface="+mn-cs"/>
              </a:rPr>
              <a:t>产出</a:t>
            </a:r>
            <a:r>
              <a:rPr lang="zh-CN" altLang="en-US" sz="2400" b="1" dirty="0">
                <a:latin typeface="华文细黑" panose="02010600040101010101" pitchFamily="2" charset="-122"/>
                <a:ea typeface="华文细黑" panose="02010600040101010101" pitchFamily="2" charset="-122"/>
                <a:cs typeface="+mn-cs"/>
              </a:rPr>
              <a:t>导向（</a:t>
            </a:r>
            <a:r>
              <a:rPr lang="en-US" altLang="zh-CN" sz="2400" b="1" dirty="0">
                <a:latin typeface="华文细黑" panose="02010600040101010101" pitchFamily="2" charset="-122"/>
                <a:ea typeface="华文细黑" panose="02010600040101010101" pitchFamily="2" charset="-122"/>
                <a:cs typeface="+mn-cs"/>
              </a:rPr>
              <a:t>Outcome-Based Education</a:t>
            </a:r>
            <a:r>
              <a:rPr lang="zh-CN" altLang="en-US" sz="2400" b="1" dirty="0">
                <a:latin typeface="华文细黑" panose="02010600040101010101" pitchFamily="2" charset="-122"/>
                <a:ea typeface="华文细黑" panose="02010600040101010101" pitchFamily="2" charset="-122"/>
                <a:cs typeface="+mn-cs"/>
              </a:rPr>
              <a:t>，</a:t>
            </a:r>
            <a:r>
              <a:rPr lang="en-US" altLang="zh-CN" sz="2400" b="1" dirty="0">
                <a:latin typeface="华文细黑" panose="02010600040101010101" pitchFamily="2" charset="-122"/>
                <a:ea typeface="华文细黑" panose="02010600040101010101" pitchFamily="2" charset="-122"/>
                <a:cs typeface="+mn-cs"/>
              </a:rPr>
              <a:t>OBE</a:t>
            </a:r>
            <a:r>
              <a:rPr lang="zh-CN" altLang="en-US" sz="2400" b="1" dirty="0">
                <a:latin typeface="华文细黑" panose="02010600040101010101" pitchFamily="2" charset="-122"/>
                <a:ea typeface="华文细黑" panose="02010600040101010101" pitchFamily="2" charset="-122"/>
                <a:cs typeface="+mn-cs"/>
              </a:rPr>
              <a:t>）</a:t>
            </a:r>
            <a:endParaRPr lang="en-US" altLang="zh-CN" sz="2400" b="1" dirty="0">
              <a:latin typeface="华文细黑" panose="02010600040101010101" pitchFamily="2" charset="-122"/>
              <a:ea typeface="华文细黑" panose="02010600040101010101" pitchFamily="2" charset="-122"/>
              <a:cs typeface="+mn-cs"/>
            </a:endParaRPr>
          </a:p>
          <a:p>
            <a:pPr lvl="1">
              <a:lnSpc>
                <a:spcPts val="3600"/>
              </a:lnSpc>
            </a:pPr>
            <a:r>
              <a:rPr lang="zh-CN" altLang="en-US" b="1" dirty="0">
                <a:latin typeface="华文细黑" panose="02010600040101010101" pitchFamily="2" charset="-122"/>
                <a:ea typeface="华文细黑" panose="02010600040101010101" pitchFamily="2" charset="-122"/>
                <a:cs typeface="+mn-cs"/>
              </a:rPr>
              <a:t>以学生为中心</a:t>
            </a:r>
            <a:endParaRPr lang="en-US" altLang="zh-CN" b="1" dirty="0">
              <a:latin typeface="华文细黑" panose="02010600040101010101" pitchFamily="2" charset="-122"/>
              <a:ea typeface="华文细黑" panose="02010600040101010101" pitchFamily="2" charset="-122"/>
              <a:cs typeface="+mn-cs"/>
            </a:endParaRPr>
          </a:p>
          <a:p>
            <a:pPr lvl="1">
              <a:lnSpc>
                <a:spcPts val="3600"/>
              </a:lnSpc>
            </a:pPr>
            <a:r>
              <a:rPr lang="zh-CN" altLang="en-US" sz="2400" b="1" dirty="0">
                <a:latin typeface="华文细黑" panose="02010600040101010101" pitchFamily="2" charset="-122"/>
                <a:ea typeface="华文细黑" panose="02010600040101010101" pitchFamily="2" charset="-122"/>
                <a:cs typeface="+mn-cs"/>
              </a:rPr>
              <a:t>持续改进</a:t>
            </a:r>
            <a:endParaRPr lang="en-US" altLang="zh-CN" sz="2400" b="1" dirty="0">
              <a:latin typeface="华文细黑" panose="02010600040101010101" pitchFamily="2" charset="-122"/>
              <a:ea typeface="华文细黑" panose="02010600040101010101" pitchFamily="2" charset="-122"/>
              <a:cs typeface="+mn-cs"/>
            </a:endParaRPr>
          </a:p>
        </p:txBody>
      </p:sp>
      <p:pic>
        <p:nvPicPr>
          <p:cNvPr id="2" name="图片 1"/>
          <p:cNvPicPr>
            <a:picLocks noChangeAspect="1"/>
          </p:cNvPicPr>
          <p:nvPr/>
        </p:nvPicPr>
        <p:blipFill>
          <a:blip r:embed="rId2"/>
          <a:stretch>
            <a:fillRect/>
          </a:stretch>
        </p:blipFill>
        <p:spPr>
          <a:xfrm>
            <a:off x="3131839" y="2420888"/>
            <a:ext cx="5196915" cy="3819128"/>
          </a:xfrm>
          <a:prstGeom prst="rect">
            <a:avLst/>
          </a:prstGeom>
        </p:spPr>
      </p:pic>
    </p:spTree>
    <p:extLst>
      <p:ext uri="{BB962C8B-B14F-4D97-AF65-F5344CB8AC3E}">
        <p14:creationId xmlns:p14="http://schemas.microsoft.com/office/powerpoint/2010/main" val="74686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xfrm>
            <a:off x="184184" y="152400"/>
            <a:ext cx="8729662" cy="609600"/>
          </a:xfrm>
        </p:spPr>
        <p:txBody>
          <a:bodyPr/>
          <a:lstStyle/>
          <a:p>
            <a:r>
              <a:rPr lang="zh-CN" altLang="en-US" dirty="0">
                <a:solidFill>
                  <a:srgbClr val="C00000"/>
                </a:solidFill>
                <a:latin typeface="黑体" panose="02010609060101010101" pitchFamily="49" charset="-122"/>
                <a:ea typeface="黑体" panose="02010609060101010101" pitchFamily="49" charset="-122"/>
              </a:rPr>
              <a:t>认识工程教育专业认证</a:t>
            </a:r>
            <a:endParaRPr lang="en-US" altLang="ko-KR" dirty="0">
              <a:solidFill>
                <a:srgbClr val="C00000"/>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0" y="1412776"/>
            <a:ext cx="9144000" cy="4640375"/>
          </a:xfrm>
          <a:prstGeom prst="rect">
            <a:avLst/>
          </a:prstGeom>
        </p:spPr>
      </p:pic>
    </p:spTree>
    <p:extLst>
      <p:ext uri="{BB962C8B-B14F-4D97-AF65-F5344CB8AC3E}">
        <p14:creationId xmlns:p14="http://schemas.microsoft.com/office/powerpoint/2010/main" val="361837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xfrm>
            <a:off x="184184" y="152400"/>
            <a:ext cx="8729662" cy="609600"/>
          </a:xfrm>
        </p:spPr>
        <p:txBody>
          <a:bodyPr/>
          <a:lstStyle/>
          <a:p>
            <a:r>
              <a:rPr lang="zh-CN" altLang="en-US" dirty="0">
                <a:solidFill>
                  <a:srgbClr val="C00000"/>
                </a:solidFill>
                <a:latin typeface="黑体" panose="02010609060101010101" pitchFamily="49" charset="-122"/>
                <a:ea typeface="黑体" panose="02010609060101010101" pitchFamily="49" charset="-122"/>
              </a:rPr>
              <a:t>课程目标及考核评价方式</a:t>
            </a:r>
            <a:endParaRPr lang="en-US" altLang="ko-KR" dirty="0">
              <a:solidFill>
                <a:srgbClr val="C00000"/>
              </a:solidFill>
              <a:latin typeface="黑体" panose="02010609060101010101" pitchFamily="49" charset="-122"/>
              <a:ea typeface="黑体" panose="02010609060101010101" pitchFamily="49" charset="-122"/>
            </a:endParaRPr>
          </a:p>
        </p:txBody>
      </p:sp>
      <p:graphicFrame>
        <p:nvGraphicFramePr>
          <p:cNvPr id="4" name="表格 2">
            <a:extLst>
              <a:ext uri="{FF2B5EF4-FFF2-40B4-BE49-F238E27FC236}">
                <a16:creationId xmlns:a16="http://schemas.microsoft.com/office/drawing/2014/main" id="{6C4539F6-EB95-4AA5-BC1B-1C04867B5565}"/>
              </a:ext>
            </a:extLst>
          </p:cNvPr>
          <p:cNvGraphicFramePr>
            <a:graphicFrameLocks noGrp="1"/>
          </p:cNvGraphicFramePr>
          <p:nvPr>
            <p:extLst>
              <p:ext uri="{D42A27DB-BD31-4B8C-83A1-F6EECF244321}">
                <p14:modId xmlns:p14="http://schemas.microsoft.com/office/powerpoint/2010/main" val="523376133"/>
              </p:ext>
            </p:extLst>
          </p:nvPr>
        </p:nvGraphicFramePr>
        <p:xfrm>
          <a:off x="179512" y="1196752"/>
          <a:ext cx="8759849" cy="5061992"/>
        </p:xfrm>
        <a:graphic>
          <a:graphicData uri="http://schemas.openxmlformats.org/drawingml/2006/table">
            <a:tbl>
              <a:tblPr firstRow="1" bandRow="1">
                <a:tableStyleId>{5C22544A-7EE6-4342-B048-85BDC9FD1C3A}</a:tableStyleId>
              </a:tblPr>
              <a:tblGrid>
                <a:gridCol w="6264696">
                  <a:extLst>
                    <a:ext uri="{9D8B030D-6E8A-4147-A177-3AD203B41FA5}">
                      <a16:colId xmlns:a16="http://schemas.microsoft.com/office/drawing/2014/main" val="4004769873"/>
                    </a:ext>
                  </a:extLst>
                </a:gridCol>
                <a:gridCol w="2495153">
                  <a:extLst>
                    <a:ext uri="{9D8B030D-6E8A-4147-A177-3AD203B41FA5}">
                      <a16:colId xmlns:a16="http://schemas.microsoft.com/office/drawing/2014/main" val="2439768376"/>
                    </a:ext>
                  </a:extLst>
                </a:gridCol>
              </a:tblGrid>
              <a:tr h="380518">
                <a:tc>
                  <a:txBody>
                    <a:bodyPr/>
                    <a:lstStyle/>
                    <a:p>
                      <a:pPr algn="ctr"/>
                      <a:r>
                        <a:rPr lang="zh-CN" altLang="en-US" sz="2400" dirty="0"/>
                        <a:t>知识、能力及素质要求</a:t>
                      </a:r>
                    </a:p>
                  </a:txBody>
                  <a:tcPr/>
                </a:tc>
                <a:tc>
                  <a:txBody>
                    <a:bodyPr/>
                    <a:lstStyle/>
                    <a:p>
                      <a:pPr algn="ctr"/>
                      <a:r>
                        <a:rPr lang="zh-CN" altLang="en-US" sz="2400" dirty="0"/>
                        <a:t>途径、考核评价方法</a:t>
                      </a:r>
                    </a:p>
                  </a:txBody>
                  <a:tcPr/>
                </a:tc>
                <a:extLst>
                  <a:ext uri="{0D108BD9-81ED-4DB2-BD59-A6C34878D82A}">
                    <a16:rowId xmlns:a16="http://schemas.microsoft.com/office/drawing/2014/main" val="2684720822"/>
                  </a:ext>
                </a:extLst>
              </a:tr>
              <a:tr h="2279104">
                <a:tc>
                  <a:txBody>
                    <a:bodyPr/>
                    <a:lstStyle/>
                    <a:p>
                      <a:pPr>
                        <a:lnSpc>
                          <a:spcPts val="2500"/>
                        </a:lnSpc>
                      </a:pPr>
                      <a:r>
                        <a:rPr lang="en-US" altLang="zh-CN" sz="2000" dirty="0">
                          <a:latin typeface="仿宋" panose="02010609060101010101" pitchFamily="49" charset="-122"/>
                          <a:ea typeface="仿宋" panose="02010609060101010101" pitchFamily="49" charset="-122"/>
                        </a:rPr>
                        <a:t>1.</a:t>
                      </a:r>
                      <a:r>
                        <a:rPr lang="zh-CN" altLang="zh-CN" sz="2000" dirty="0">
                          <a:solidFill>
                            <a:schemeClr val="bg1">
                              <a:lumMod val="10000"/>
                            </a:schemeClr>
                          </a:solidFill>
                          <a:latin typeface="仿宋" panose="02010609060101010101" pitchFamily="49" charset="-122"/>
                          <a:ea typeface="仿宋" panose="02010609060101010101" pitchFamily="49" charset="-122"/>
                        </a:rPr>
                        <a:t>能使用关系代数</a:t>
                      </a:r>
                      <a:r>
                        <a:rPr lang="zh-CN" altLang="en-US" sz="2000" dirty="0">
                          <a:solidFill>
                            <a:schemeClr val="bg1">
                              <a:lumMod val="10000"/>
                            </a:schemeClr>
                          </a:solidFill>
                          <a:latin typeface="仿宋" panose="02010609060101010101" pitchFamily="49" charset="-122"/>
                          <a:ea typeface="仿宋" panose="02010609060101010101" pitchFamily="49" charset="-122"/>
                        </a:rPr>
                        <a:t>、</a:t>
                      </a:r>
                      <a:r>
                        <a:rPr lang="en-US" altLang="zh-CN" sz="2000" dirty="0">
                          <a:solidFill>
                            <a:schemeClr val="bg1">
                              <a:lumMod val="10000"/>
                            </a:schemeClr>
                          </a:solidFill>
                          <a:latin typeface="仿宋" panose="02010609060101010101" pitchFamily="49" charset="-122"/>
                          <a:ea typeface="仿宋" panose="02010609060101010101" pitchFamily="49" charset="-122"/>
                        </a:rPr>
                        <a:t>SQL</a:t>
                      </a:r>
                      <a:r>
                        <a:rPr lang="zh-CN" altLang="zh-CN" sz="2000" dirty="0">
                          <a:solidFill>
                            <a:schemeClr val="bg1">
                              <a:lumMod val="10000"/>
                            </a:schemeClr>
                          </a:solidFill>
                          <a:latin typeface="仿宋" panose="02010609060101010101" pitchFamily="49" charset="-122"/>
                          <a:ea typeface="仿宋" panose="02010609060101010101" pitchFamily="49" charset="-122"/>
                        </a:rPr>
                        <a:t>提出不同</a:t>
                      </a:r>
                      <a:r>
                        <a:rPr lang="zh-CN" altLang="en-US" sz="2000" dirty="0">
                          <a:solidFill>
                            <a:schemeClr val="bg1">
                              <a:lumMod val="10000"/>
                            </a:schemeClr>
                          </a:solidFill>
                          <a:latin typeface="仿宋" panose="02010609060101010101" pitchFamily="49" charset="-122"/>
                          <a:ea typeface="仿宋" panose="02010609060101010101" pitchFamily="49" charset="-122"/>
                        </a:rPr>
                        <a:t>数据查询</a:t>
                      </a:r>
                      <a:r>
                        <a:rPr lang="zh-CN" altLang="zh-CN" sz="2000" dirty="0">
                          <a:solidFill>
                            <a:schemeClr val="bg1">
                              <a:lumMod val="10000"/>
                            </a:schemeClr>
                          </a:solidFill>
                          <a:latin typeface="仿宋" panose="02010609060101010101" pitchFamily="49" charset="-122"/>
                          <a:ea typeface="仿宋" panose="02010609060101010101" pitchFamily="49" charset="-122"/>
                        </a:rPr>
                        <a:t>方案并优化</a:t>
                      </a:r>
                      <a:endParaRPr lang="en-US" altLang="zh-CN" sz="2000" dirty="0">
                        <a:solidFill>
                          <a:schemeClr val="bg1">
                            <a:lumMod val="10000"/>
                          </a:schemeClr>
                        </a:solidFill>
                        <a:latin typeface="仿宋" panose="02010609060101010101" pitchFamily="49" charset="-122"/>
                        <a:ea typeface="仿宋" panose="02010609060101010101" pitchFamily="49" charset="-122"/>
                      </a:endParaRPr>
                    </a:p>
                    <a:p>
                      <a:pPr>
                        <a:lnSpc>
                          <a:spcPts val="2500"/>
                        </a:lnSpc>
                      </a:pPr>
                      <a:r>
                        <a:rPr lang="en-US" altLang="zh-CN" sz="2000" dirty="0">
                          <a:latin typeface="仿宋" panose="02010609060101010101" pitchFamily="49" charset="-122"/>
                          <a:ea typeface="仿宋" panose="02010609060101010101" pitchFamily="49" charset="-122"/>
                        </a:rPr>
                        <a:t>2.</a:t>
                      </a:r>
                      <a:r>
                        <a:rPr lang="zh-CN" altLang="zh-CN" sz="2000" dirty="0">
                          <a:solidFill>
                            <a:schemeClr val="tx1">
                              <a:lumMod val="95000"/>
                              <a:lumOff val="5000"/>
                            </a:schemeClr>
                          </a:solidFill>
                          <a:latin typeface="仿宋" panose="02010609060101010101" pitchFamily="49" charset="-122"/>
                          <a:ea typeface="仿宋" panose="02010609060101010101" pitchFamily="49" charset="-122"/>
                        </a:rPr>
                        <a:t>掌握关系数据库完整性约束和关系规范化理论</a:t>
                      </a:r>
                      <a:endParaRPr lang="en-US" altLang="zh-CN" sz="2000" dirty="0">
                        <a:solidFill>
                          <a:schemeClr val="tx1">
                            <a:lumMod val="95000"/>
                            <a:lumOff val="5000"/>
                          </a:schemeClr>
                        </a:solidFill>
                        <a:latin typeface="仿宋" panose="02010609060101010101" pitchFamily="49" charset="-122"/>
                        <a:ea typeface="仿宋" panose="02010609060101010101" pitchFamily="49" charset="-122"/>
                      </a:endParaRPr>
                    </a:p>
                    <a:p>
                      <a:pPr>
                        <a:lnSpc>
                          <a:spcPts val="2500"/>
                        </a:lnSpc>
                      </a:pPr>
                      <a:r>
                        <a:rPr lang="en-US" altLang="zh-CN" sz="2000" dirty="0">
                          <a:solidFill>
                            <a:schemeClr val="tx1">
                              <a:lumMod val="95000"/>
                              <a:lumOff val="5000"/>
                            </a:schemeClr>
                          </a:solidFill>
                          <a:latin typeface="仿宋" panose="02010609060101010101" pitchFamily="49" charset="-122"/>
                          <a:ea typeface="仿宋" panose="02010609060101010101" pitchFamily="49" charset="-122"/>
                        </a:rPr>
                        <a:t>3.</a:t>
                      </a:r>
                      <a:r>
                        <a:rPr lang="zh-CN" altLang="zh-CN" sz="2000" dirty="0">
                          <a:solidFill>
                            <a:schemeClr val="tx1">
                              <a:lumMod val="95000"/>
                              <a:lumOff val="5000"/>
                            </a:schemeClr>
                          </a:solidFill>
                          <a:latin typeface="仿宋" panose="02010609060101010101" pitchFamily="49" charset="-122"/>
                          <a:ea typeface="仿宋" panose="02010609060101010101" pitchFamily="49" charset="-122"/>
                        </a:rPr>
                        <a:t>能应用关系规范化理论评价</a:t>
                      </a:r>
                      <a:r>
                        <a:rPr lang="zh-CN" altLang="en-US" sz="2000" dirty="0">
                          <a:solidFill>
                            <a:schemeClr val="tx1">
                              <a:lumMod val="95000"/>
                              <a:lumOff val="5000"/>
                            </a:schemeClr>
                          </a:solidFill>
                          <a:latin typeface="仿宋" panose="02010609060101010101" pitchFamily="49" charset="-122"/>
                          <a:ea typeface="仿宋" panose="02010609060101010101" pitchFamily="49" charset="-122"/>
                        </a:rPr>
                        <a:t>数据库模式</a:t>
                      </a:r>
                      <a:endParaRPr lang="en-US" altLang="zh-CN" sz="2000" dirty="0">
                        <a:solidFill>
                          <a:schemeClr val="tx1">
                            <a:lumMod val="95000"/>
                            <a:lumOff val="5000"/>
                          </a:schemeClr>
                        </a:solidFill>
                        <a:latin typeface="仿宋" panose="02010609060101010101" pitchFamily="49" charset="-122"/>
                        <a:ea typeface="仿宋" panose="02010609060101010101" pitchFamily="49" charset="-122"/>
                      </a:endParaRPr>
                    </a:p>
                    <a:p>
                      <a:pPr>
                        <a:lnSpc>
                          <a:spcPts val="2500"/>
                        </a:lnSpc>
                      </a:pPr>
                      <a:r>
                        <a:rPr lang="en-US" altLang="zh-CN" sz="2000" dirty="0">
                          <a:solidFill>
                            <a:schemeClr val="tx1">
                              <a:lumMod val="95000"/>
                              <a:lumOff val="5000"/>
                            </a:schemeClr>
                          </a:solidFill>
                          <a:latin typeface="仿宋" panose="02010609060101010101" pitchFamily="49" charset="-122"/>
                          <a:ea typeface="仿宋" panose="02010609060101010101" pitchFamily="49" charset="-122"/>
                        </a:rPr>
                        <a:t>4.</a:t>
                      </a:r>
                      <a:r>
                        <a:rPr lang="zh-CN" altLang="zh-CN" sz="2000" dirty="0">
                          <a:solidFill>
                            <a:schemeClr val="tx1">
                              <a:lumMod val="95000"/>
                              <a:lumOff val="5000"/>
                            </a:schemeClr>
                          </a:solidFill>
                          <a:latin typeface="仿宋" panose="02010609060101010101" pitchFamily="49" charset="-122"/>
                          <a:ea typeface="仿宋" panose="02010609060101010101" pitchFamily="49" charset="-122"/>
                        </a:rPr>
                        <a:t>能利用范式分解</a:t>
                      </a:r>
                      <a:r>
                        <a:rPr lang="zh-CN" altLang="en-US" sz="2000" dirty="0">
                          <a:solidFill>
                            <a:schemeClr val="tx1">
                              <a:lumMod val="95000"/>
                              <a:lumOff val="5000"/>
                            </a:schemeClr>
                          </a:solidFill>
                          <a:latin typeface="仿宋" panose="02010609060101010101" pitchFamily="49" charset="-122"/>
                          <a:ea typeface="仿宋" panose="02010609060101010101" pitchFamily="49" charset="-122"/>
                        </a:rPr>
                        <a:t>优化</a:t>
                      </a:r>
                      <a:r>
                        <a:rPr lang="zh-CN" altLang="zh-CN" sz="2000" dirty="0">
                          <a:solidFill>
                            <a:schemeClr val="tx1">
                              <a:lumMod val="95000"/>
                              <a:lumOff val="5000"/>
                            </a:schemeClr>
                          </a:solidFill>
                          <a:latin typeface="仿宋" panose="02010609060101010101" pitchFamily="49" charset="-122"/>
                          <a:ea typeface="仿宋" panose="02010609060101010101" pitchFamily="49" charset="-122"/>
                        </a:rPr>
                        <a:t>关系数据库模式</a:t>
                      </a:r>
                      <a:endParaRPr lang="en-US" altLang="zh-CN" sz="2000" dirty="0">
                        <a:solidFill>
                          <a:schemeClr val="tx1">
                            <a:lumMod val="95000"/>
                            <a:lumOff val="5000"/>
                          </a:schemeClr>
                        </a:solidFill>
                        <a:latin typeface="仿宋" panose="02010609060101010101" pitchFamily="49" charset="-122"/>
                        <a:ea typeface="仿宋" panose="02010609060101010101" pitchFamily="49" charset="-122"/>
                      </a:endParaRPr>
                    </a:p>
                    <a:p>
                      <a:pPr>
                        <a:lnSpc>
                          <a:spcPts val="2500"/>
                        </a:lnSpc>
                      </a:pPr>
                      <a:r>
                        <a:rPr lang="en-US" altLang="zh-CN" sz="2000" dirty="0">
                          <a:latin typeface="仿宋" panose="02010609060101010101" pitchFamily="49" charset="-122"/>
                          <a:ea typeface="仿宋" panose="02010609060101010101" pitchFamily="49" charset="-122"/>
                        </a:rPr>
                        <a:t>5.</a:t>
                      </a:r>
                      <a:r>
                        <a:rPr lang="zh-CN" altLang="zh-CN" sz="2000" dirty="0">
                          <a:solidFill>
                            <a:schemeClr val="bg1">
                              <a:lumMod val="10000"/>
                            </a:schemeClr>
                          </a:solidFill>
                          <a:latin typeface="仿宋" panose="02010609060101010101" pitchFamily="49" charset="-122"/>
                          <a:ea typeface="仿宋" panose="02010609060101010101" pitchFamily="49" charset="-122"/>
                        </a:rPr>
                        <a:t>能熟练使用 E/R 模型设计实现数据库模式</a:t>
                      </a:r>
                      <a:endParaRPr lang="zh-CN" altLang="en-US" sz="2000" dirty="0">
                        <a:latin typeface="仿宋" panose="02010609060101010101" pitchFamily="49" charset="-122"/>
                        <a:ea typeface="仿宋" panose="02010609060101010101" pitchFamily="49" charset="-122"/>
                      </a:endParaRPr>
                    </a:p>
                  </a:txBody>
                  <a:tcPr/>
                </a:tc>
                <a:tc>
                  <a:txBody>
                    <a:bodyPr/>
                    <a:lstStyle/>
                    <a:p>
                      <a:r>
                        <a:rPr lang="zh-CN" altLang="en-US" sz="2400" dirty="0"/>
                        <a:t>课堂授课，讨论</a:t>
                      </a:r>
                      <a:endParaRPr lang="en-US" altLang="zh-CN" sz="2400" dirty="0"/>
                    </a:p>
                    <a:p>
                      <a:endParaRPr lang="en-US" altLang="zh-CN" sz="2400" dirty="0"/>
                    </a:p>
                    <a:p>
                      <a:r>
                        <a:rPr lang="zh-CN" altLang="en-US" sz="2400" dirty="0"/>
                        <a:t>课后作业，章节</a:t>
                      </a:r>
                      <a:r>
                        <a:rPr lang="en-US" altLang="zh-CN" sz="2400" dirty="0"/>
                        <a:t>/</a:t>
                      </a:r>
                      <a:r>
                        <a:rPr lang="zh-CN" altLang="en-US" sz="2400" dirty="0"/>
                        <a:t>课堂测验，期末考试</a:t>
                      </a:r>
                    </a:p>
                  </a:txBody>
                  <a:tcPr/>
                </a:tc>
                <a:extLst>
                  <a:ext uri="{0D108BD9-81ED-4DB2-BD59-A6C34878D82A}">
                    <a16:rowId xmlns:a16="http://schemas.microsoft.com/office/drawing/2014/main" val="1599235054"/>
                  </a:ext>
                </a:extLst>
              </a:tr>
              <a:tr h="1434992">
                <a:tc>
                  <a:txBody>
                    <a:bodyPr/>
                    <a:lstStyle/>
                    <a:p>
                      <a:pPr marL="0" marR="0" lvl="0" indent="0" algn="l" defTabSz="914400" rtl="0" eaLnBrk="1" fontAlgn="auto" latinLnBrk="0" hangingPunct="1">
                        <a:lnSpc>
                          <a:spcPts val="2500"/>
                        </a:lnSpc>
                        <a:spcBef>
                          <a:spcPts val="0"/>
                        </a:spcBef>
                        <a:spcAft>
                          <a:spcPts val="0"/>
                        </a:spcAft>
                        <a:buClrTx/>
                        <a:buSzTx/>
                        <a:buFontTx/>
                        <a:buNone/>
                        <a:tabLst/>
                        <a:defRPr/>
                      </a:pPr>
                      <a:r>
                        <a:rPr lang="en-US" altLang="zh-CN" sz="1600" dirty="0"/>
                        <a:t>6.</a:t>
                      </a:r>
                      <a:r>
                        <a:rPr lang="zh-CN" altLang="zh-CN" sz="2000" dirty="0">
                          <a:solidFill>
                            <a:schemeClr val="bg1">
                              <a:lumMod val="10000"/>
                            </a:schemeClr>
                          </a:solidFill>
                          <a:latin typeface="FangSong" panose="02010609060101010101" pitchFamily="49" charset="-122"/>
                          <a:ea typeface="FangSong" panose="02010609060101010101" pitchFamily="49" charset="-122"/>
                        </a:rPr>
                        <a:t>能安装配置 SQL SERVER</a:t>
                      </a:r>
                      <a:r>
                        <a:rPr lang="en-US" altLang="zh-CN" sz="2000" dirty="0">
                          <a:solidFill>
                            <a:schemeClr val="bg1">
                              <a:lumMod val="10000"/>
                            </a:schemeClr>
                          </a:solidFill>
                          <a:latin typeface="FangSong" panose="02010609060101010101" pitchFamily="49" charset="-122"/>
                          <a:ea typeface="FangSong" panose="02010609060101010101" pitchFamily="49" charset="-122"/>
                        </a:rPr>
                        <a:t>/MySQL/Gauss</a:t>
                      </a:r>
                      <a:r>
                        <a:rPr lang="zh-CN" altLang="zh-CN" sz="2000" dirty="0">
                          <a:solidFill>
                            <a:schemeClr val="bg1">
                              <a:lumMod val="10000"/>
                            </a:schemeClr>
                          </a:solidFill>
                          <a:latin typeface="FangSong" panose="02010609060101010101" pitchFamily="49" charset="-122"/>
                          <a:ea typeface="FangSong" panose="02010609060101010101" pitchFamily="49" charset="-122"/>
                        </a:rPr>
                        <a:t> 服务器，能使用数据库建立、备份与恢复方法管理数据库</a:t>
                      </a:r>
                      <a:endParaRPr lang="en-US" altLang="zh-CN" sz="2000" dirty="0">
                        <a:solidFill>
                          <a:schemeClr val="bg1">
                            <a:lumMod val="10000"/>
                          </a:schemeClr>
                        </a:solidFill>
                        <a:latin typeface="FangSong" panose="02010609060101010101" pitchFamily="49" charset="-122"/>
                        <a:ea typeface="FangSong" panose="02010609060101010101" pitchFamily="49" charset="-122"/>
                      </a:endParaRPr>
                    </a:p>
                    <a:p>
                      <a:pPr marL="0" marR="0" lvl="0" indent="0" algn="l" defTabSz="914400" rtl="0" eaLnBrk="1" fontAlgn="auto" latinLnBrk="0" hangingPunct="1">
                        <a:lnSpc>
                          <a:spcPts val="2500"/>
                        </a:lnSpc>
                        <a:spcBef>
                          <a:spcPts val="0"/>
                        </a:spcBef>
                        <a:spcAft>
                          <a:spcPts val="0"/>
                        </a:spcAft>
                        <a:buClrTx/>
                        <a:buSzTx/>
                        <a:buFontTx/>
                        <a:buNone/>
                        <a:tabLst/>
                        <a:defRPr/>
                      </a:pPr>
                      <a:r>
                        <a:rPr lang="en-US" altLang="zh-CN" sz="2000" dirty="0">
                          <a:solidFill>
                            <a:schemeClr val="bg1">
                              <a:lumMod val="10000"/>
                            </a:schemeClr>
                          </a:solidFill>
                          <a:latin typeface="FangSong" panose="02010609060101010101" pitchFamily="49" charset="-122"/>
                          <a:ea typeface="FangSong" panose="02010609060101010101" pitchFamily="49" charset="-122"/>
                        </a:rPr>
                        <a:t>7.</a:t>
                      </a:r>
                      <a:r>
                        <a:rPr lang="zh-CN" altLang="zh-CN" sz="2000" dirty="0">
                          <a:solidFill>
                            <a:schemeClr val="bg1">
                              <a:lumMod val="10000"/>
                            </a:schemeClr>
                          </a:solidFill>
                          <a:latin typeface="FangSong" panose="02010609060101010101" pitchFamily="49" charset="-122"/>
                          <a:ea typeface="FangSong" panose="02010609060101010101" pitchFamily="49" charset="-122"/>
                        </a:rPr>
                        <a:t>能使用 DDL、DML 实现数据库操作</a:t>
                      </a:r>
                      <a:endParaRPr lang="en-US" altLang="zh-CN" sz="2000" dirty="0">
                        <a:latin typeface="FangSong" panose="02010609060101010101" pitchFamily="49" charset="-122"/>
                        <a:ea typeface="FangSong" panose="02010609060101010101" pitchFamily="49" charset="-122"/>
                      </a:endParaRPr>
                    </a:p>
                    <a:p>
                      <a:pPr>
                        <a:lnSpc>
                          <a:spcPts val="2500"/>
                        </a:lnSpc>
                        <a:spcBef>
                          <a:spcPts val="0"/>
                        </a:spcBef>
                        <a:spcAft>
                          <a:spcPts val="0"/>
                        </a:spcAft>
                      </a:pPr>
                      <a:r>
                        <a:rPr lang="en-US" altLang="zh-CN" sz="2000" dirty="0">
                          <a:latin typeface="FangSong" panose="02010609060101010101" pitchFamily="49" charset="-122"/>
                          <a:ea typeface="FangSong" panose="02010609060101010101" pitchFamily="49" charset="-122"/>
                        </a:rPr>
                        <a:t>8.</a:t>
                      </a:r>
                      <a:r>
                        <a:rPr lang="zh-CN" altLang="zh-CN" sz="2000" dirty="0">
                          <a:solidFill>
                            <a:schemeClr val="bg1">
                              <a:lumMod val="10000"/>
                            </a:schemeClr>
                          </a:solidFill>
                          <a:latin typeface="FangSong" panose="02010609060101010101" pitchFamily="49" charset="-122"/>
                          <a:ea typeface="FangSong" panose="02010609060101010101" pitchFamily="49" charset="-122"/>
                        </a:rPr>
                        <a:t>能结合文献分析对数据库安全设计提出建议</a:t>
                      </a:r>
                      <a:endParaRPr lang="en-US" altLang="zh-CN" sz="2000" dirty="0">
                        <a:solidFill>
                          <a:schemeClr val="bg1">
                            <a:lumMod val="10000"/>
                          </a:schemeClr>
                        </a:solidFill>
                        <a:latin typeface="FangSong" panose="02010609060101010101" pitchFamily="49" charset="-122"/>
                        <a:ea typeface="FangSong" panose="02010609060101010101" pitchFamily="49" charset="-122"/>
                      </a:endParaRPr>
                    </a:p>
                    <a:p>
                      <a:pPr>
                        <a:lnSpc>
                          <a:spcPts val="2500"/>
                        </a:lnSpc>
                        <a:spcBef>
                          <a:spcPts val="0"/>
                        </a:spcBef>
                        <a:spcAft>
                          <a:spcPts val="0"/>
                        </a:spcAft>
                      </a:pPr>
                      <a:r>
                        <a:rPr lang="en-US" altLang="zh-CN" sz="2000" dirty="0">
                          <a:solidFill>
                            <a:schemeClr val="bg1">
                              <a:lumMod val="10000"/>
                            </a:schemeClr>
                          </a:solidFill>
                          <a:latin typeface="FangSong" panose="02010609060101010101" pitchFamily="49" charset="-122"/>
                          <a:ea typeface="FangSong" panose="02010609060101010101" pitchFamily="49" charset="-122"/>
                        </a:rPr>
                        <a:t>9.</a:t>
                      </a:r>
                      <a:r>
                        <a:rPr lang="zh-CN" altLang="zh-CN" sz="2000" dirty="0">
                          <a:solidFill>
                            <a:schemeClr val="bg1">
                              <a:lumMod val="10000"/>
                            </a:schemeClr>
                          </a:solidFill>
                          <a:latin typeface="FangSong" panose="02010609060101010101" pitchFamily="49" charset="-122"/>
                          <a:ea typeface="FangSong" panose="02010609060101010101" pitchFamily="49" charset="-122"/>
                        </a:rPr>
                        <a:t>运用相关开发工具完成具体软件系统的设计、开发、调试和测试的一般过程</a:t>
                      </a:r>
                      <a:endParaRPr lang="zh-CN" altLang="en-US" sz="2000" dirty="0">
                        <a:latin typeface="FangSong" panose="02010609060101010101" pitchFamily="49" charset="-122"/>
                        <a:ea typeface="FangSong" panose="02010609060101010101" pitchFamily="49" charset="-122"/>
                      </a:endParaRPr>
                    </a:p>
                  </a:txBody>
                  <a:tcPr/>
                </a:tc>
                <a:tc>
                  <a:txBody>
                    <a:bodyPr/>
                    <a:lstStyle/>
                    <a:p>
                      <a:r>
                        <a:rPr lang="zh-CN" altLang="en-US" sz="2400" dirty="0"/>
                        <a:t>线上实训，独立实验（基础实验</a:t>
                      </a:r>
                      <a:r>
                        <a:rPr lang="en-US" altLang="zh-CN" sz="2400" dirty="0"/>
                        <a:t>/</a:t>
                      </a:r>
                      <a:r>
                        <a:rPr lang="zh-CN" altLang="en-US" sz="2400" dirty="0"/>
                        <a:t>综合实验）验收，报告）</a:t>
                      </a:r>
                    </a:p>
                  </a:txBody>
                  <a:tcPr/>
                </a:tc>
                <a:extLst>
                  <a:ext uri="{0D108BD9-81ED-4DB2-BD59-A6C34878D82A}">
                    <a16:rowId xmlns:a16="http://schemas.microsoft.com/office/drawing/2014/main" val="2807416181"/>
                  </a:ext>
                </a:extLst>
              </a:tr>
            </a:tbl>
          </a:graphicData>
        </a:graphic>
      </p:graphicFrame>
    </p:spTree>
    <p:extLst>
      <p:ext uri="{BB962C8B-B14F-4D97-AF65-F5344CB8AC3E}">
        <p14:creationId xmlns:p14="http://schemas.microsoft.com/office/powerpoint/2010/main" val="247987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28betty_white">
  <a:themeElements>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028betty_whi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lnDef>
  </a:objectDefaults>
  <a:extraClrSchemeLst>
    <a:extraClrScheme>
      <a:clrScheme name="028betty_white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028betty_white</Template>
  <TotalTime>6723</TotalTime>
  <Words>3192</Words>
  <Application>Microsoft Office PowerPoint</Application>
  <PresentationFormat>全屏显示(4:3)</PresentationFormat>
  <Paragraphs>568</Paragraphs>
  <Slides>66</Slides>
  <Notes>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85" baseType="lpstr">
      <vt:lpstr>-apple-system</vt:lpstr>
      <vt:lpstr>Gulim</vt:lpstr>
      <vt:lpstr>Helvetica Neue</vt:lpstr>
      <vt:lpstr>仿宋</vt:lpstr>
      <vt:lpstr>仿宋</vt:lpstr>
      <vt:lpstr>黑体</vt:lpstr>
      <vt:lpstr>华文细黑</vt:lpstr>
      <vt:lpstr>华文新魏</vt:lpstr>
      <vt:lpstr>宋体</vt:lpstr>
      <vt:lpstr>微软雅黑</vt:lpstr>
      <vt:lpstr>Arial</vt:lpstr>
      <vt:lpstr>Arial</vt:lpstr>
      <vt:lpstr>Calibri</vt:lpstr>
      <vt:lpstr>Lucida Sans Unicode</vt:lpstr>
      <vt:lpstr>Times New Roman</vt:lpstr>
      <vt:lpstr>Verdana</vt:lpstr>
      <vt:lpstr>Wingdings</vt:lpstr>
      <vt:lpstr>028betty_white</vt:lpstr>
      <vt:lpstr>Visio</vt:lpstr>
      <vt:lpstr>数据库系统原理</vt:lpstr>
      <vt:lpstr>课程基本信息</vt:lpstr>
      <vt:lpstr>课程基本信息</vt:lpstr>
      <vt:lpstr>课程基本信息</vt:lpstr>
      <vt:lpstr>课程基本信息</vt:lpstr>
      <vt:lpstr>第一讲 概述</vt:lpstr>
      <vt:lpstr>认识工程教育专业认证</vt:lpstr>
      <vt:lpstr>认识工程教育专业认证</vt:lpstr>
      <vt:lpstr>课程目标及考核评价方式</vt:lpstr>
      <vt:lpstr>建立数据库的感性认识</vt:lpstr>
      <vt:lpstr>建立数据库的感性认识</vt:lpstr>
      <vt:lpstr>建立数据库的感性认识</vt:lpstr>
      <vt:lpstr>数据库系统原理 课程介绍</vt:lpstr>
      <vt:lpstr>数据库系统原理　课程介绍</vt:lpstr>
      <vt:lpstr>数据库系统原理　课程介绍</vt:lpstr>
      <vt:lpstr>数据库系统原理 课程介绍   数据库知识结构图</vt:lpstr>
      <vt:lpstr>数据库的世界</vt:lpstr>
      <vt:lpstr>数据库的意义</vt:lpstr>
      <vt:lpstr>数据库在中国</vt:lpstr>
      <vt:lpstr>数据库在中国</vt:lpstr>
      <vt:lpstr>数据库在中国</vt:lpstr>
      <vt:lpstr>数据库在中国</vt:lpstr>
      <vt:lpstr>数据库在中国</vt:lpstr>
      <vt:lpstr>数据库在中国</vt:lpstr>
      <vt:lpstr>数据库在中国</vt:lpstr>
      <vt:lpstr>数据库在中国</vt:lpstr>
      <vt:lpstr>基本概念</vt:lpstr>
      <vt:lpstr>基本概念</vt:lpstr>
      <vt:lpstr>基本概念</vt:lpstr>
      <vt:lpstr>基本概念</vt:lpstr>
      <vt:lpstr>数据库系统结构</vt:lpstr>
      <vt:lpstr>一个典型的数据库系统架构</vt:lpstr>
      <vt:lpstr>数据库系统案例</vt:lpstr>
      <vt:lpstr>数据库系统案例</vt:lpstr>
      <vt:lpstr>模型</vt:lpstr>
      <vt:lpstr>存放所有”系”基本信息的二维表</vt:lpstr>
      <vt:lpstr>存放所有”学生”基本信息的二维表</vt:lpstr>
      <vt:lpstr>存放所有”课程”基本信息的二维表</vt:lpstr>
      <vt:lpstr>存放所有”教师”基本信息的二维表</vt:lpstr>
      <vt:lpstr>PowerPoint 演示文稿</vt:lpstr>
      <vt:lpstr>学生信息与系对应关系的二维表</vt:lpstr>
      <vt:lpstr>教师与课程对应关系的二维表</vt:lpstr>
      <vt:lpstr>学生与课程对应的二维表</vt:lpstr>
      <vt:lpstr>今天的数据库就是这个样子！！！</vt:lpstr>
      <vt:lpstr>数据模型</vt:lpstr>
      <vt:lpstr>数据模型</vt:lpstr>
      <vt:lpstr>数据模型</vt:lpstr>
      <vt:lpstr>常用数据模型 </vt:lpstr>
      <vt:lpstr>网状模型</vt:lpstr>
      <vt:lpstr>层次模型</vt:lpstr>
      <vt:lpstr>层次模型示例</vt:lpstr>
      <vt:lpstr>层次模型示例</vt:lpstr>
      <vt:lpstr>层次模型</vt:lpstr>
      <vt:lpstr>关系模型</vt:lpstr>
      <vt:lpstr>关系模型</vt:lpstr>
      <vt:lpstr>模式</vt:lpstr>
      <vt:lpstr>三级模式结构</vt:lpstr>
      <vt:lpstr>数据库系统的三级模式结构</vt:lpstr>
      <vt:lpstr>流行的数据库</vt:lpstr>
      <vt:lpstr>PowerPoint 演示文稿</vt:lpstr>
      <vt:lpstr>PowerPoint 演示文稿</vt:lpstr>
      <vt:lpstr>PowerPoint 演示文稿</vt:lpstr>
      <vt:lpstr>PowerPoint 演示文稿</vt:lpstr>
      <vt:lpstr>NoSQL</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微软中国</dc:creator>
  <cp:lastModifiedBy>宇英</cp:lastModifiedBy>
  <cp:revision>224</cp:revision>
  <dcterms:created xsi:type="dcterms:W3CDTF">2013-05-28T06:12:06Z</dcterms:created>
  <dcterms:modified xsi:type="dcterms:W3CDTF">2023-02-23T09:18:44Z</dcterms:modified>
</cp:coreProperties>
</file>