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handoutMasterIdLst>
    <p:handoutMasterId r:id="rId44"/>
  </p:handoutMasterIdLst>
  <p:sldIdLst>
    <p:sldId id="283" r:id="rId2"/>
    <p:sldId id="264" r:id="rId3"/>
    <p:sldId id="285" r:id="rId4"/>
    <p:sldId id="286" r:id="rId5"/>
    <p:sldId id="334" r:id="rId6"/>
    <p:sldId id="287" r:id="rId7"/>
    <p:sldId id="288" r:id="rId8"/>
    <p:sldId id="292" r:id="rId9"/>
    <p:sldId id="295" r:id="rId10"/>
    <p:sldId id="298" r:id="rId11"/>
    <p:sldId id="299" r:id="rId12"/>
    <p:sldId id="300" r:id="rId13"/>
    <p:sldId id="304" r:id="rId14"/>
    <p:sldId id="305" r:id="rId15"/>
    <p:sldId id="307" r:id="rId16"/>
    <p:sldId id="306" r:id="rId17"/>
    <p:sldId id="335" r:id="rId18"/>
    <p:sldId id="310" r:id="rId19"/>
    <p:sldId id="311" r:id="rId20"/>
    <p:sldId id="312" r:id="rId21"/>
    <p:sldId id="314" r:id="rId22"/>
    <p:sldId id="315" r:id="rId23"/>
    <p:sldId id="336" r:id="rId24"/>
    <p:sldId id="338" r:id="rId25"/>
    <p:sldId id="316" r:id="rId26"/>
    <p:sldId id="339" r:id="rId27"/>
    <p:sldId id="340" r:id="rId28"/>
    <p:sldId id="341" r:id="rId29"/>
    <p:sldId id="342" r:id="rId30"/>
    <p:sldId id="320" r:id="rId31"/>
    <p:sldId id="321" r:id="rId32"/>
    <p:sldId id="322" r:id="rId33"/>
    <p:sldId id="323" r:id="rId34"/>
    <p:sldId id="325" r:id="rId35"/>
    <p:sldId id="328" r:id="rId36"/>
    <p:sldId id="329" r:id="rId37"/>
    <p:sldId id="330" r:id="rId38"/>
    <p:sldId id="331" r:id="rId39"/>
    <p:sldId id="332" r:id="rId40"/>
    <p:sldId id="337" r:id="rId41"/>
    <p:sldId id="333" r:id="rId42"/>
    <p:sldId id="284" r:id="rId4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14" autoAdjust="0"/>
  </p:normalViewPr>
  <p:slideViewPr>
    <p:cSldViewPr snapToObjects="1">
      <p:cViewPr varScale="1">
        <p:scale>
          <a:sx n="78" d="100"/>
          <a:sy n="78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ko-KR" altLang="en-US" dirty="0">
              <a:latin typeface="黑体" panose="02010609060101010101" pitchFamily="49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876800"/>
            <a:ext cx="6400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0" dirty="0">
                <a:latin typeface="等线" panose="02010600030101010101" pitchFamily="2" charset="-122"/>
                <a:ea typeface="等线" panose="02010600030101010101" pitchFamily="2" charset="-122"/>
              </a:rPr>
              <a:t>主讲：王宇英</a:t>
            </a:r>
            <a:endParaRPr lang="en-US" altLang="zh-CN" sz="2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algn="ctr">
              <a:buFontTx/>
              <a:buNone/>
            </a:pPr>
            <a:r>
              <a:rPr lang="en-US" altLang="ko-KR" sz="20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b="0" dirty="0">
                <a:latin typeface="等线" panose="02010600030101010101" pitchFamily="2" charset="-122"/>
                <a:ea typeface="等线" panose="02010600030101010101" pitchFamily="2" charset="-122"/>
              </a:rPr>
              <a:t>桂林电子科技大学 计算机与信息安全学院</a:t>
            </a:r>
            <a:endParaRPr lang="ko-KR" altLang="en-US" sz="2000" b="0" dirty="0">
              <a:latin typeface="等线" panose="02010600030101010101" pitchFamily="2" charset="-122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关系数据库完整性：参照完整性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3810198" cy="2232248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</a:rPr>
              <a:t>参照完整性违约处理</a:t>
            </a:r>
          </a:p>
          <a:p>
            <a:pPr lvl="1">
              <a:lnSpc>
                <a:spcPts val="3000"/>
              </a:lnSpc>
            </a:pPr>
            <a:r>
              <a:rPr lang="zh-CN" altLang="en-US" sz="1800" dirty="0">
                <a:ea typeface="宋体" pitchFamily="2" charset="-122"/>
              </a:rPr>
              <a:t>拒绝执行</a:t>
            </a:r>
            <a:r>
              <a:rPr lang="en-US" altLang="zh-CN" sz="1800" dirty="0">
                <a:ea typeface="宋体" pitchFamily="2" charset="-122"/>
              </a:rPr>
              <a:t>(NO ACTION)</a:t>
            </a:r>
            <a:endParaRPr lang="zh-CN" altLang="en-US" sz="1800" dirty="0">
              <a:ea typeface="宋体" pitchFamily="2" charset="-122"/>
            </a:endParaRPr>
          </a:p>
          <a:p>
            <a:pPr lvl="2" eaLnBrk="1" hangingPunct="1">
              <a:lnSpc>
                <a:spcPts val="3000"/>
              </a:lnSpc>
            </a:pPr>
            <a:r>
              <a:rPr lang="zh-CN" altLang="en-US" sz="1800" dirty="0">
                <a:ea typeface="宋体" pitchFamily="2" charset="-122"/>
              </a:rPr>
              <a:t>默认策略</a:t>
            </a:r>
            <a:endParaRPr lang="zh-CN" altLang="en-US" sz="1800" b="1" dirty="0">
              <a:ea typeface="宋体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1800" dirty="0">
                <a:ea typeface="宋体" pitchFamily="2" charset="-122"/>
              </a:rPr>
              <a:t>级联操作</a:t>
            </a:r>
            <a:r>
              <a:rPr lang="en-US" altLang="zh-CN" sz="1800" dirty="0">
                <a:ea typeface="宋体" pitchFamily="2" charset="-122"/>
              </a:rPr>
              <a:t>(CASCADE)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>
              <a:lnSpc>
                <a:spcPts val="3000"/>
              </a:lnSpc>
            </a:pPr>
            <a:r>
              <a:rPr lang="zh-CN" altLang="en-US" sz="1800" dirty="0">
                <a:ea typeface="宋体" pitchFamily="2" charset="-122"/>
              </a:rPr>
              <a:t>设置为空值（</a:t>
            </a:r>
            <a:r>
              <a:rPr lang="en-US" altLang="zh-CN" sz="1800" dirty="0">
                <a:ea typeface="宋体" pitchFamily="2" charset="-122"/>
              </a:rPr>
              <a:t>SET-NULL</a:t>
            </a:r>
            <a:r>
              <a:rPr lang="zh-CN" altLang="en-US" sz="1800" dirty="0">
                <a:ea typeface="宋体" pitchFamily="2" charset="-122"/>
              </a:rPr>
              <a:t>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33601"/>
              </p:ext>
            </p:extLst>
          </p:nvPr>
        </p:nvGraphicFramePr>
        <p:xfrm>
          <a:off x="703040" y="3549518"/>
          <a:ext cx="7829400" cy="263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可能破坏参照完整性的情况</a:t>
                      </a:r>
                      <a:endParaRPr kumimoji="1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（被参照表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=Student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，参照表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=SC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违约处理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往参照表中插入元组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修改参照表中外码值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删除被参照表中元组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级连删除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设置为空值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修改被参照表中主码值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级连修改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设置为空值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2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关系数据库完整性：参照完整性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490718" cy="38884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ea typeface="宋体" pitchFamily="2" charset="-122"/>
              </a:rPr>
              <a:t>显式说明参照完整性的违约处理</a:t>
            </a:r>
            <a:endParaRPr lang="en-US" altLang="zh-CN" sz="1800" dirty="0">
              <a:ea typeface="宋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600" b="0" dirty="0">
                <a:ea typeface="宋体" pitchFamily="2" charset="-122"/>
              </a:rPr>
              <a:t>   </a:t>
            </a:r>
            <a:r>
              <a:rPr lang="en-US" altLang="zh-CN" sz="1600" b="0" dirty="0">
                <a:ea typeface="宋体" pitchFamily="2" charset="-122"/>
              </a:rPr>
              <a:t>CREATE TABLE SC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       ( </a:t>
            </a:r>
            <a:r>
              <a:rPr lang="en-US" altLang="zh-CN" sz="1600" b="0" dirty="0" err="1">
                <a:ea typeface="宋体" pitchFamily="2" charset="-122"/>
              </a:rPr>
              <a:t>Sno</a:t>
            </a:r>
            <a:r>
              <a:rPr lang="en-US" altLang="zh-CN" sz="1600" b="0" dirty="0">
                <a:ea typeface="宋体" pitchFamily="2" charset="-122"/>
              </a:rPr>
              <a:t>   CHAR(9)  NOT NULL</a:t>
            </a:r>
            <a:r>
              <a:rPr lang="zh-CN" altLang="en-US" sz="1600" b="0" dirty="0">
                <a:ea typeface="宋体" pitchFamily="2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 dirty="0">
                <a:ea typeface="宋体" pitchFamily="2" charset="-122"/>
              </a:rPr>
              <a:t>         </a:t>
            </a:r>
            <a:r>
              <a:rPr lang="en-US" altLang="zh-CN" sz="1600" b="0" dirty="0" err="1">
                <a:ea typeface="宋体" pitchFamily="2" charset="-122"/>
              </a:rPr>
              <a:t>Cno</a:t>
            </a:r>
            <a:r>
              <a:rPr lang="en-US" altLang="zh-CN" sz="1600" b="0" dirty="0">
                <a:ea typeface="宋体" pitchFamily="2" charset="-122"/>
              </a:rPr>
              <a:t>   CHAR(4)  NOT NULL</a:t>
            </a:r>
            <a:r>
              <a:rPr lang="zh-CN" altLang="en-US" sz="1600" b="0" dirty="0">
                <a:ea typeface="宋体" pitchFamily="2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 dirty="0">
                <a:ea typeface="宋体" pitchFamily="2" charset="-122"/>
              </a:rPr>
              <a:t>         </a:t>
            </a:r>
            <a:r>
              <a:rPr lang="en-US" altLang="zh-CN" sz="1600" b="0" dirty="0">
                <a:ea typeface="宋体" pitchFamily="2" charset="-122"/>
              </a:rPr>
              <a:t>Grade  SMALLINT</a:t>
            </a:r>
            <a:r>
              <a:rPr lang="zh-CN" altLang="en-US" sz="1600" b="0" dirty="0">
                <a:ea typeface="宋体" pitchFamily="2" charset="-122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 dirty="0">
                <a:ea typeface="宋体" pitchFamily="2" charset="-122"/>
              </a:rPr>
              <a:t>         </a:t>
            </a:r>
            <a:r>
              <a:rPr lang="en-US" altLang="zh-CN" sz="1600" b="0" dirty="0">
                <a:ea typeface="宋体" pitchFamily="2" charset="-122"/>
              </a:rPr>
              <a:t>PRIMARY KEY</a:t>
            </a:r>
            <a:r>
              <a:rPr lang="zh-CN" altLang="en-US" sz="1600" b="0" dirty="0">
                <a:ea typeface="宋体" pitchFamily="2" charset="-122"/>
              </a:rPr>
              <a:t>（</a:t>
            </a:r>
            <a:r>
              <a:rPr lang="en-US" altLang="zh-CN" sz="1600" b="0" dirty="0" err="1">
                <a:ea typeface="宋体" pitchFamily="2" charset="-122"/>
              </a:rPr>
              <a:t>Sno</a:t>
            </a:r>
            <a:r>
              <a:rPr lang="zh-CN" altLang="en-US" sz="1600" b="0" dirty="0">
                <a:ea typeface="宋体" pitchFamily="2" charset="-122"/>
              </a:rPr>
              <a:t>，</a:t>
            </a:r>
            <a:r>
              <a:rPr lang="en-US" altLang="zh-CN" sz="1600" b="0" dirty="0" err="1">
                <a:ea typeface="宋体" pitchFamily="2" charset="-122"/>
              </a:rPr>
              <a:t>Cno</a:t>
            </a:r>
            <a:r>
              <a:rPr lang="zh-CN" altLang="en-US" sz="1600" b="0" dirty="0">
                <a:ea typeface="宋体" pitchFamily="2" charset="-122"/>
              </a:rPr>
              <a:t>）， 			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0" dirty="0">
                <a:ea typeface="宋体" pitchFamily="2" charset="-122"/>
              </a:rPr>
              <a:t>         </a:t>
            </a:r>
            <a:r>
              <a:rPr lang="en-US" altLang="zh-CN" sz="1600" b="0" dirty="0">
                <a:ea typeface="宋体" pitchFamily="2" charset="-122"/>
              </a:rPr>
              <a:t>FOREIGN KEY (</a:t>
            </a:r>
            <a:r>
              <a:rPr lang="en-US" altLang="zh-CN" sz="1600" b="0" dirty="0" err="1">
                <a:ea typeface="宋体" pitchFamily="2" charset="-122"/>
              </a:rPr>
              <a:t>Sno</a:t>
            </a:r>
            <a:r>
              <a:rPr lang="en-US" altLang="zh-CN" sz="1600" b="0" dirty="0">
                <a:ea typeface="宋体" pitchFamily="2" charset="-122"/>
              </a:rPr>
              <a:t>) REFERENCES Student(</a:t>
            </a:r>
            <a:r>
              <a:rPr lang="en-US" altLang="zh-CN" sz="1600" b="0" dirty="0" err="1">
                <a:ea typeface="宋体" pitchFamily="2" charset="-122"/>
              </a:rPr>
              <a:t>Sno</a:t>
            </a:r>
            <a:r>
              <a:rPr lang="en-US" altLang="zh-CN" sz="1600" b="0" dirty="0">
                <a:ea typeface="宋体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	</a:t>
            </a: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ON DELETE CASCADE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             ON UPDATE CASCADE</a:t>
            </a:r>
            <a:r>
              <a:rPr lang="zh-CN" altLang="en-US" sz="1600" b="0" dirty="0">
                <a:solidFill>
                  <a:srgbClr val="FF0000"/>
                </a:solidFill>
                <a:ea typeface="宋体" pitchFamily="2" charset="-122"/>
              </a:rPr>
              <a:t>， </a:t>
            </a:r>
            <a:endParaRPr lang="en-US" altLang="zh-CN" sz="1600" b="0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         FOREIGN KEY (</a:t>
            </a:r>
            <a:r>
              <a:rPr lang="en-US" altLang="zh-CN" sz="1600" b="0" dirty="0" err="1">
                <a:ea typeface="宋体" pitchFamily="2" charset="-122"/>
              </a:rPr>
              <a:t>Cno</a:t>
            </a:r>
            <a:r>
              <a:rPr lang="en-US" altLang="zh-CN" sz="1600" b="0" dirty="0">
                <a:ea typeface="宋体" pitchFamily="2" charset="-122"/>
              </a:rPr>
              <a:t>) REFERENCES Course(</a:t>
            </a:r>
            <a:r>
              <a:rPr lang="en-US" altLang="zh-CN" sz="1600" b="0" dirty="0" err="1">
                <a:ea typeface="宋体" pitchFamily="2" charset="-122"/>
              </a:rPr>
              <a:t>Cno</a:t>
            </a:r>
            <a:r>
              <a:rPr lang="en-US" altLang="zh-CN" sz="1600" b="0" dirty="0">
                <a:ea typeface="宋体" pitchFamily="2" charset="-122"/>
              </a:rPr>
              <a:t>) 	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             ON DELETE NO ACTION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ea typeface="宋体" pitchFamily="2" charset="-122"/>
              </a:rPr>
              <a:t>             ON UPDATE CASCADE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      )</a:t>
            </a:r>
            <a:r>
              <a:rPr lang="zh-CN" altLang="en-US" sz="1600" b="0" dirty="0">
                <a:ea typeface="宋体" pitchFamily="2" charset="-122"/>
              </a:rPr>
              <a:t>；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97200"/>
              </p:ext>
            </p:extLst>
          </p:nvPr>
        </p:nvGraphicFramePr>
        <p:xfrm>
          <a:off x="204839" y="1916833"/>
          <a:ext cx="5375275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502"/>
          <p:cNvSpPr txBox="1">
            <a:spLocks noChangeArrowheads="1"/>
          </p:cNvSpPr>
          <p:nvPr/>
        </p:nvSpPr>
        <p:spPr bwMode="auto">
          <a:xfrm>
            <a:off x="253406" y="1514542"/>
            <a:ext cx="13979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5839843" y="1326827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3399"/>
                </a:solidFill>
              </a:rPr>
              <a:t>SC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20692"/>
              </p:ext>
            </p:extLst>
          </p:nvPr>
        </p:nvGraphicFramePr>
        <p:xfrm>
          <a:off x="5839843" y="1916833"/>
          <a:ext cx="3055589" cy="274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5361" y="5199022"/>
            <a:ext cx="716503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dirty="0">
                <a:solidFill>
                  <a:srgbClr val="C00000"/>
                </a:solidFill>
              </a:rPr>
              <a:t>执行如下语句：</a:t>
            </a:r>
            <a:endParaRPr lang="en-US" altLang="zh-CN" sz="1800" b="0" dirty="0">
              <a:solidFill>
                <a:srgbClr val="C00000"/>
              </a:solidFill>
            </a:endParaRP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</a:rPr>
              <a:t>      DELETE FROM Student WHERE </a:t>
            </a:r>
            <a:r>
              <a:rPr lang="en-US" altLang="zh-CN" sz="1800" b="0" dirty="0" err="1">
                <a:solidFill>
                  <a:srgbClr val="C00000"/>
                </a:solidFill>
              </a:rPr>
              <a:t>Sno</a:t>
            </a:r>
            <a:r>
              <a:rPr lang="en-US" altLang="zh-CN" sz="1800" b="0" dirty="0">
                <a:solidFill>
                  <a:srgbClr val="C00000"/>
                </a:solidFill>
              </a:rPr>
              <a:t>=‘03001’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</a:rPr>
              <a:t>对</a:t>
            </a:r>
            <a:r>
              <a:rPr lang="en-US" altLang="zh-CN" sz="1800" b="0" dirty="0">
                <a:solidFill>
                  <a:srgbClr val="C00000"/>
                </a:solidFill>
              </a:rPr>
              <a:t>SC</a:t>
            </a:r>
            <a:r>
              <a:rPr lang="zh-CN" altLang="en-US" sz="1800" b="0" dirty="0">
                <a:solidFill>
                  <a:srgbClr val="C00000"/>
                </a:solidFill>
              </a:rPr>
              <a:t>表将产生什么影响？</a:t>
            </a:r>
          </a:p>
        </p:txBody>
      </p:sp>
    </p:spTree>
    <p:extLst>
      <p:ext uri="{BB962C8B-B14F-4D97-AF65-F5344CB8AC3E}">
        <p14:creationId xmlns:p14="http://schemas.microsoft.com/office/powerpoint/2010/main" val="7648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5" grpId="0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关系数据库完整性：用户定义的完整性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418710" cy="79208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dirty="0">
                <a:ea typeface="宋体" pitchFamily="2" charset="-122"/>
              </a:rPr>
              <a:t>用户定义完整性指具体应用中必须满足的数据语义要求 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2132856"/>
            <a:ext cx="841871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pitchFamily="2" charset="-122"/>
              </a:rPr>
              <a:t>按照约束对象进行划分</a:t>
            </a:r>
            <a:endParaRPr lang="en-US" altLang="zh-CN" sz="2400" kern="0" dirty="0">
              <a:ea typeface="宋体" pitchFamily="2" charset="-122"/>
            </a:endParaRPr>
          </a:p>
          <a:p>
            <a:pPr marL="717550" lvl="2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属性列上的约束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2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列值非空（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NOT NULL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  <a:p>
            <a:pPr lvl="2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列值唯一（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UNIQUE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  <a:p>
            <a:pPr lvl="2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检查列值是否满足一个布尔表达式（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元组上的约束 （适用于多属性</a:t>
            </a:r>
            <a:r>
              <a:rPr lang="zh-CN" altLang="en-US" sz="2000" kern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列的值互相制约的情形）</a:t>
            </a:r>
          </a:p>
        </p:txBody>
      </p:sp>
    </p:spTree>
    <p:extLst>
      <p:ext uri="{BB962C8B-B14F-4D97-AF65-F5344CB8AC3E}">
        <p14:creationId xmlns:p14="http://schemas.microsoft.com/office/powerpoint/2010/main" val="14970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958262" cy="609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关系数据库完整性：用户定义的完整性  属性级约束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076" y="1268760"/>
            <a:ext cx="7834064" cy="3709392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建立部门表</a:t>
            </a:r>
            <a:r>
              <a:rPr lang="en-US" altLang="zh-CN" sz="2000" dirty="0">
                <a:ea typeface="宋体" pitchFamily="2" charset="-122"/>
              </a:rPr>
              <a:t>DEPT</a:t>
            </a:r>
            <a:r>
              <a:rPr lang="zh-CN" altLang="en-US" sz="2000" dirty="0">
                <a:ea typeface="宋体" pitchFamily="2" charset="-122"/>
              </a:rPr>
              <a:t>，要求部门名称</a:t>
            </a:r>
            <a:r>
              <a:rPr lang="en-US" altLang="zh-CN" sz="2000" dirty="0" err="1">
                <a:ea typeface="宋体" pitchFamily="2" charset="-122"/>
              </a:rPr>
              <a:t>Dname</a:t>
            </a:r>
            <a:r>
              <a:rPr lang="zh-CN" altLang="en-US" sz="2000" dirty="0">
                <a:ea typeface="宋体" pitchFamily="2" charset="-122"/>
              </a:rPr>
              <a:t>列取值唯一，部门编号</a:t>
            </a:r>
            <a:r>
              <a:rPr lang="en-US" altLang="zh-CN" sz="2000" dirty="0" err="1">
                <a:ea typeface="宋体" pitchFamily="2" charset="-122"/>
              </a:rPr>
              <a:t>Deptno</a:t>
            </a:r>
            <a:r>
              <a:rPr lang="zh-CN" altLang="en-US" sz="2000" dirty="0">
                <a:ea typeface="宋体" pitchFamily="2" charset="-122"/>
              </a:rPr>
              <a:t>列为主码</a:t>
            </a:r>
            <a:r>
              <a:rPr lang="en-US" altLang="zh-CN" sz="2000" dirty="0">
                <a:ea typeface="宋体" pitchFamily="2" charset="-122"/>
              </a:rPr>
              <a:t>.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    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DEPT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( 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Deptno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NUMERIC(2)</a:t>
            </a:r>
            <a:r>
              <a:rPr lang="zh-CN" altLang="en-US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Dname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CHAR(9)  UNIQUE</a:t>
            </a:r>
            <a:r>
              <a:rPr lang="zh-CN" altLang="en-US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endParaRPr lang="en-US" altLang="zh-CN" sz="2000" b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Location  CHAR(10)</a:t>
            </a:r>
            <a:r>
              <a:rPr lang="zh-CN" altLang="en-US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PRIMARY KEY (</a:t>
            </a:r>
            <a:r>
              <a:rPr lang="en-US" altLang="zh-CN" sz="20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Deptno</a:t>
            </a: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)</a:t>
            </a:r>
            <a:endParaRPr lang="zh-CN" altLang="en-US" sz="2000" b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1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958262" cy="609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关系数据库完整性：用户定义的完整性  属性级约束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7626622" cy="57606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用</a:t>
            </a:r>
            <a:r>
              <a:rPr lang="en-US" altLang="zh-CN" sz="2400" dirty="0">
                <a:ea typeface="宋体" pitchFamily="2" charset="-122"/>
              </a:rPr>
              <a:t>CHECK</a:t>
            </a:r>
            <a:r>
              <a:rPr lang="zh-CN" altLang="en-US" sz="2400" dirty="0">
                <a:ea typeface="宋体" pitchFamily="2" charset="-122"/>
              </a:rPr>
              <a:t>短语指定列值应该满足的条件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1913384"/>
            <a:ext cx="872966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pitchFamily="2" charset="-122"/>
              </a:rPr>
              <a:t>限定</a:t>
            </a:r>
            <a:r>
              <a:rPr lang="en-US" altLang="zh-CN" sz="2000" kern="0" dirty="0">
                <a:ea typeface="宋体" pitchFamily="2" charset="-122"/>
              </a:rPr>
              <a:t>Student</a:t>
            </a:r>
            <a:r>
              <a:rPr lang="zh-CN" altLang="en-US" sz="2000" kern="0" dirty="0">
                <a:ea typeface="宋体" pitchFamily="2" charset="-122"/>
              </a:rPr>
              <a:t>表的</a:t>
            </a:r>
            <a:r>
              <a:rPr lang="en-US" altLang="zh-CN" sz="2000" kern="0" dirty="0" err="1">
                <a:ea typeface="宋体" pitchFamily="2" charset="-122"/>
              </a:rPr>
              <a:t>Ssex</a:t>
            </a:r>
            <a:r>
              <a:rPr lang="zh-CN" altLang="en-US" sz="2000" kern="0" dirty="0">
                <a:ea typeface="宋体" pitchFamily="2" charset="-122"/>
              </a:rPr>
              <a:t>列定义新的值域，使其值只能取“男”或“女”。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Student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( 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CHAR(9) PRIMARY KEY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Sname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CHAR(8) NOT NULL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                   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2000" b="0" kern="0" dirty="0" err="1">
                <a:solidFill>
                  <a:srgbClr val="FF0000"/>
                </a:solidFill>
                <a:ea typeface="宋体" pitchFamily="2" charset="-122"/>
              </a:rPr>
              <a:t>Ssex</a:t>
            </a:r>
            <a:r>
              <a:rPr lang="en-US" altLang="zh-CN" sz="2000" b="0" kern="0" dirty="0">
                <a:solidFill>
                  <a:srgbClr val="FF0000"/>
                </a:solidFill>
                <a:ea typeface="宋体" pitchFamily="2" charset="-122"/>
              </a:rPr>
              <a:t>  CHAR(2)  CHECK ( </a:t>
            </a:r>
            <a:r>
              <a:rPr lang="en-US" altLang="zh-CN" sz="2000" b="0" kern="0" dirty="0" err="1">
                <a:solidFill>
                  <a:srgbClr val="FF0000"/>
                </a:solidFill>
                <a:ea typeface="宋体" pitchFamily="2" charset="-122"/>
              </a:rPr>
              <a:t>Ssex</a:t>
            </a:r>
            <a:r>
              <a:rPr lang="en-US" altLang="zh-CN" sz="2000" b="0" kern="0" dirty="0">
                <a:solidFill>
                  <a:srgbClr val="FF0000"/>
                </a:solidFill>
                <a:ea typeface="宋体" pitchFamily="2" charset="-122"/>
              </a:rPr>
              <a:t> IN (‘</a:t>
            </a:r>
            <a:r>
              <a:rPr lang="zh-CN" altLang="en-US" sz="2000" b="0" kern="0" dirty="0">
                <a:solidFill>
                  <a:srgbClr val="FF0000"/>
                </a:solidFill>
                <a:ea typeface="宋体" pitchFamily="2" charset="-122"/>
              </a:rPr>
              <a:t>男’，‘女’</a:t>
            </a:r>
            <a:r>
              <a:rPr lang="en-US" altLang="zh-CN" sz="2000" b="0" kern="0" dirty="0">
                <a:solidFill>
                  <a:srgbClr val="FF0000"/>
                </a:solidFill>
                <a:ea typeface="宋体" pitchFamily="2" charset="-122"/>
              </a:rPr>
              <a:t>) ) </a:t>
            </a:r>
            <a:r>
              <a:rPr lang="zh-CN" altLang="en-US" sz="20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Sage  SMALLINT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Sdept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);</a:t>
            </a:r>
          </a:p>
        </p:txBody>
      </p:sp>
    </p:spTree>
    <p:extLst>
      <p:ext uri="{BB962C8B-B14F-4D97-AF65-F5344CB8AC3E}">
        <p14:creationId xmlns:p14="http://schemas.microsoft.com/office/powerpoint/2010/main" val="415092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958262" cy="609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关系数据库完整性：用户定义的完整性  元组级约束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043862" cy="93610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CHECK</a:t>
            </a:r>
            <a:r>
              <a:rPr lang="zh-CN" altLang="en-US" sz="2400" dirty="0">
                <a:ea typeface="宋体" pitchFamily="2" charset="-122"/>
              </a:rPr>
              <a:t>短语也支持定义元组上的约束条件。即设置不同属性之间的取值的相互约束条件。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2132856"/>
            <a:ext cx="72008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pitchFamily="2" charset="-122"/>
              </a:rPr>
              <a:t>当学生的性别是男时，其名字不能以</a:t>
            </a:r>
            <a:r>
              <a:rPr lang="en-US" altLang="zh-CN" sz="2000" kern="0" dirty="0">
                <a:ea typeface="宋体" pitchFamily="2" charset="-122"/>
              </a:rPr>
              <a:t>Ms.</a:t>
            </a:r>
            <a:r>
              <a:rPr lang="zh-CN" altLang="en-US" sz="2000" kern="0" dirty="0">
                <a:ea typeface="宋体" pitchFamily="2" charset="-122"/>
              </a:rPr>
              <a:t>打头。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2000" kern="0" dirty="0">
                <a:ea typeface="宋体" pitchFamily="2" charset="-122"/>
              </a:rPr>
              <a:t>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Student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(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CHAR(9) PRIMARY KEY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Sname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CHAR(8) NOT NULL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Ssex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CHAR(2)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Sage   SMALLINT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Sdept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CHECK (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Ssex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='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女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' OR 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Sname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 NOT LIKE 'Ms.%')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)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996704"/>
            <a:ext cx="741682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请问下面语句的执行结果：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</a:rPr>
              <a:t>INSERT INTO Student VALUES(‘01’,  ‘Ms.Wang’,  ‘</a:t>
            </a:r>
            <a:r>
              <a:rPr lang="zh-CN" altLang="en-US" sz="1600" dirty="0">
                <a:solidFill>
                  <a:schemeClr val="tx1"/>
                </a:solidFill>
              </a:rPr>
              <a:t>女</a:t>
            </a:r>
            <a:r>
              <a:rPr lang="en-US" altLang="zh-CN" sz="1600" dirty="0">
                <a:solidFill>
                  <a:schemeClr val="tx1"/>
                </a:solidFill>
              </a:rPr>
              <a:t>’,  20,  ‘CS’)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</a:rPr>
              <a:t>INSERT INTO Student VALUES(‘02’,  ‘Mr.Zhou’,   ‘</a:t>
            </a:r>
            <a:r>
              <a:rPr lang="zh-CN" altLang="en-US" sz="1600" dirty="0">
                <a:solidFill>
                  <a:schemeClr val="tx1"/>
                </a:solidFill>
              </a:rPr>
              <a:t>男</a:t>
            </a:r>
            <a:r>
              <a:rPr lang="en-US" altLang="zh-CN" sz="1600" dirty="0">
                <a:solidFill>
                  <a:schemeClr val="tx1"/>
                </a:solidFill>
              </a:rPr>
              <a:t>’,   22,   ‘IS’)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</a:rPr>
              <a:t>INSERT INTO Student VALUES(‘03’,  ‘</a:t>
            </a:r>
            <a:r>
              <a:rPr lang="en-US" altLang="zh-CN" sz="1600" dirty="0" err="1">
                <a:solidFill>
                  <a:schemeClr val="tx1"/>
                </a:solidFill>
              </a:rPr>
              <a:t>Ms.Li</a:t>
            </a:r>
            <a:r>
              <a:rPr lang="en-US" altLang="zh-CN" sz="1600" dirty="0">
                <a:solidFill>
                  <a:schemeClr val="tx1"/>
                </a:solidFill>
              </a:rPr>
              <a:t>’,   ‘</a:t>
            </a:r>
            <a:r>
              <a:rPr lang="zh-CN" altLang="en-US" sz="1600" dirty="0">
                <a:solidFill>
                  <a:schemeClr val="tx1"/>
                </a:solidFill>
              </a:rPr>
              <a:t>男</a:t>
            </a:r>
            <a:r>
              <a:rPr lang="en-US" altLang="zh-CN" sz="1600" dirty="0">
                <a:solidFill>
                  <a:schemeClr val="tx1"/>
                </a:solidFill>
              </a:rPr>
              <a:t>’,   22,   ‘MA’)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278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关系数据库完整性：用户定义的完整性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52928" cy="1656184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pitchFamily="2" charset="-122"/>
              </a:rPr>
              <a:t>约束检查与违约处理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pitchFamily="2" charset="-122"/>
              </a:rPr>
              <a:t>插入元组或修改属性值时，</a:t>
            </a:r>
            <a:r>
              <a:rPr lang="en-US" altLang="zh-CN" sz="2000" dirty="0">
                <a:ea typeface="宋体" pitchFamily="2" charset="-122"/>
              </a:rPr>
              <a:t>RDBMS</a:t>
            </a:r>
            <a:r>
              <a:rPr lang="zh-CN" altLang="en-US" sz="2000" dirty="0">
                <a:ea typeface="宋体" pitchFamily="2" charset="-122"/>
              </a:rPr>
              <a:t>检查属性或元组上的约束条件是否被满足；如果不满足则操作被拒绝执行。</a:t>
            </a:r>
          </a:p>
        </p:txBody>
      </p:sp>
    </p:spTree>
    <p:extLst>
      <p:ext uri="{BB962C8B-B14F-4D97-AF65-F5344CB8AC3E}">
        <p14:creationId xmlns:p14="http://schemas.microsoft.com/office/powerpoint/2010/main" val="387335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数据库完整性介绍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关系数据库完整性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触发器介绍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077096" y="33226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完整性约束命名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49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关系数据库完整性：完整性约束命名子句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04" y="2348880"/>
            <a:ext cx="8795567" cy="3528392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pitchFamily="2" charset="-122"/>
              </a:rPr>
              <a:t>约束是数据库的基本对象，每个约束都有一个唯一的名字（无论用户是否主动赋予），数据库使用</a:t>
            </a:r>
            <a:r>
              <a:rPr lang="en-US" altLang="zh-CN" sz="2400" dirty="0">
                <a:ea typeface="宋体" pitchFamily="2" charset="-122"/>
              </a:rPr>
              <a:t>CONSTRAINT</a:t>
            </a:r>
            <a:r>
              <a:rPr lang="zh-CN" altLang="en-US" sz="2400" dirty="0">
                <a:ea typeface="宋体" pitchFamily="2" charset="-122"/>
              </a:rPr>
              <a:t>来显式地定义约束。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CONSTRAINT &lt;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完整性约束名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</a:t>
            </a:r>
          </a:p>
          <a:p>
            <a:pPr lvl="1">
              <a:lnSpc>
                <a:spcPts val="3500"/>
              </a:lnSpc>
              <a:buNone/>
            </a:pP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［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PRIMARY KEY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短语］</a:t>
            </a:r>
          </a:p>
          <a:p>
            <a:pPr lvl="1">
              <a:lnSpc>
                <a:spcPts val="3500"/>
              </a:lnSpc>
              <a:buNone/>
            </a:pP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| 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［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FOREIGN KEY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短语］</a:t>
            </a:r>
          </a:p>
          <a:p>
            <a:pPr lvl="1">
              <a:lnSpc>
                <a:spcPts val="3500"/>
              </a:lnSpc>
              <a:buNone/>
            </a:pP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|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［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CHECK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短语］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904" y="1124744"/>
            <a:ext cx="8651552" cy="93610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solidFill>
                  <a:srgbClr val="C00000"/>
                </a:solidFill>
                <a:ea typeface="宋体" pitchFamily="2" charset="-122"/>
              </a:rPr>
              <a:t>存在问题：如果定义好表结构之后，需要添加新的完整性约束，该如何处理？或者要删除某个约束，该怎么办？</a:t>
            </a:r>
            <a:endParaRPr lang="en-US" altLang="zh-CN" sz="2400" kern="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1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关系数据库完整性：完整性约束命名子句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807896" cy="86409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ea typeface="宋体" pitchFamily="2" charset="-122"/>
              </a:rPr>
              <a:t>建立学生表</a:t>
            </a:r>
            <a:r>
              <a:rPr lang="en-US" altLang="zh-CN" sz="2000" b="0" dirty="0">
                <a:ea typeface="宋体" pitchFamily="2" charset="-122"/>
              </a:rPr>
              <a:t>Student</a:t>
            </a:r>
            <a:r>
              <a:rPr lang="zh-CN" altLang="en-US" sz="2000" b="0" dirty="0">
                <a:ea typeface="宋体" pitchFamily="2" charset="-122"/>
              </a:rPr>
              <a:t>，要求学号在</a:t>
            </a:r>
            <a:r>
              <a:rPr lang="en-US" altLang="zh-CN" sz="2000" b="0" dirty="0">
                <a:ea typeface="宋体" pitchFamily="2" charset="-122"/>
              </a:rPr>
              <a:t>90000~99999</a:t>
            </a:r>
            <a:r>
              <a:rPr lang="zh-CN" altLang="en-US" sz="2000" b="0" dirty="0">
                <a:ea typeface="宋体" pitchFamily="2" charset="-122"/>
              </a:rPr>
              <a:t>之间，姓名不能取空值，年龄小于</a:t>
            </a:r>
            <a:r>
              <a:rPr lang="en-US" altLang="zh-CN" sz="2000" b="0" dirty="0">
                <a:ea typeface="宋体" pitchFamily="2" charset="-122"/>
              </a:rPr>
              <a:t>30</a:t>
            </a:r>
            <a:r>
              <a:rPr lang="zh-CN" altLang="en-US" sz="2000" b="0" dirty="0">
                <a:ea typeface="宋体" pitchFamily="2" charset="-122"/>
              </a:rPr>
              <a:t>，性别只能是“男”或“女”。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960" y="1996976"/>
            <a:ext cx="8605464" cy="452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Student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(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NUMERIC(6)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CONSTRAINT C1 CHECK (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 BETWEEN 90000 AND 99999)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Sname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 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        CONSTRAINT C2 NOT NULL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Sage  NUMERIC(3)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CONSTRAINT C3 CHECK (Sage &lt; 30)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Ssex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CONSTRAINT C4 CHECK (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Ssex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 IN ( '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男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女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'))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CONSTRAINT 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StudentKey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 PRIMARY KEY(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102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03848" y="16986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数据库完整性介绍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203848" y="25273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关系数据库完整性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触发器介绍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077096" y="33226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完整性约束命名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关系数据库完整性：完整性约束命名子句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562726" cy="72008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ea typeface="宋体" pitchFamily="2" charset="-122"/>
              </a:rPr>
              <a:t>ALTER TABLE</a:t>
            </a:r>
            <a:r>
              <a:rPr lang="zh-CN" altLang="en-US" sz="2400" dirty="0">
                <a:ea typeface="宋体" pitchFamily="2" charset="-122"/>
              </a:rPr>
              <a:t>：修改表中的完整性约束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8" y="1844824"/>
            <a:ext cx="872966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0" kern="0" dirty="0">
                <a:ea typeface="宋体" pitchFamily="2" charset="-122"/>
              </a:rPr>
              <a:t>修改</a:t>
            </a:r>
            <a:r>
              <a:rPr lang="en-US" altLang="zh-CN" sz="2000" b="0" kern="0" dirty="0">
                <a:ea typeface="宋体" pitchFamily="2" charset="-122"/>
              </a:rPr>
              <a:t>Student</a:t>
            </a:r>
            <a:r>
              <a:rPr lang="zh-CN" altLang="en-US" sz="2000" b="0" kern="0" dirty="0">
                <a:ea typeface="宋体" pitchFamily="2" charset="-122"/>
              </a:rPr>
              <a:t>表中的约束，要求学号改为在</a:t>
            </a:r>
            <a:r>
              <a:rPr lang="en-US" altLang="zh-CN" sz="2000" b="0" kern="0" dirty="0">
                <a:ea typeface="宋体" pitchFamily="2" charset="-122"/>
              </a:rPr>
              <a:t>900000~999999</a:t>
            </a:r>
            <a:r>
              <a:rPr lang="zh-CN" altLang="en-US" sz="2000" b="0" kern="0" dirty="0">
                <a:ea typeface="宋体" pitchFamily="2" charset="-122"/>
              </a:rPr>
              <a:t>之间，年龄由小于</a:t>
            </a:r>
            <a:r>
              <a:rPr lang="en-US" altLang="zh-CN" sz="2000" b="0" kern="0" dirty="0">
                <a:ea typeface="宋体" pitchFamily="2" charset="-122"/>
              </a:rPr>
              <a:t>30</a:t>
            </a:r>
            <a:r>
              <a:rPr lang="zh-CN" altLang="en-US" sz="2000" b="0" kern="0" dirty="0">
                <a:ea typeface="宋体" pitchFamily="2" charset="-122"/>
              </a:rPr>
              <a:t>改为小于</a:t>
            </a:r>
            <a:r>
              <a:rPr lang="en-US" altLang="zh-CN" sz="2000" b="0" kern="0" dirty="0">
                <a:ea typeface="宋体" pitchFamily="2" charset="-122"/>
              </a:rPr>
              <a:t>40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0466" y="3383456"/>
            <a:ext cx="5760640" cy="2646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ALTER TABLE Student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DROP CONSTRAINT C1;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ALTER TABLE Student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ADD CONSTRAINT C1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CHECK 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 BETWEEN 900000 AND 999999);</a:t>
            </a:r>
            <a:endParaRPr lang="zh-CN" altLang="en-US" sz="160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63480" y="2465783"/>
            <a:ext cx="4680520" cy="1728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ALTER TABLE Student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DROP CONSTRAINT C3;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ALTER TABLE Student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ADD CONSTRAINT C3 CHECK (Sage &lt; 40)</a:t>
            </a:r>
            <a:r>
              <a:rPr lang="en-US" altLang="zh-CN" sz="1600" kern="0" dirty="0">
                <a:solidFill>
                  <a:srgbClr val="FF0000"/>
                </a:solidFill>
                <a:ea typeface="宋体" pitchFamily="2" charset="-122"/>
              </a:rPr>
              <a:t>;</a:t>
            </a:r>
            <a:endParaRPr lang="zh-CN" altLang="en-US" sz="1600" kern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5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关系数据库完整性：定义域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346702" cy="86409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SQL</a:t>
            </a:r>
            <a:r>
              <a:rPr lang="zh-CN" altLang="en-US" sz="2000" dirty="0">
                <a:ea typeface="宋体" pitchFamily="2" charset="-122"/>
              </a:rPr>
              <a:t>支持域的概念，提供了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CREATE DOMAIN</a:t>
            </a:r>
            <a:r>
              <a:rPr lang="zh-CN" altLang="en-US" sz="2000" dirty="0">
                <a:ea typeface="宋体" pitchFamily="2" charset="-122"/>
              </a:rPr>
              <a:t>语句建立域并定义域应满足的完整性约束条件。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1606" y="2132856"/>
            <a:ext cx="834670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0" kern="0" dirty="0">
                <a:ea typeface="宋体" pitchFamily="2" charset="-122"/>
              </a:rPr>
              <a:t>建立一个性别域，并声明性别域的取值范围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0" kern="0" dirty="0">
                <a:ea typeface="宋体" pitchFamily="2" charset="-122"/>
              </a:rPr>
              <a:t> 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DOMAIN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GenderDomain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CHAR(2)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CHECK ( VALUE IN ('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男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女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') 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1800" b="0" kern="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0" kern="0" dirty="0">
                <a:ea typeface="宋体" pitchFamily="2" charset="-122"/>
              </a:rPr>
              <a:t>建立一个性别域，并对定义中的约束命名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0" kern="0" dirty="0">
                <a:ea typeface="宋体" pitchFamily="2" charset="-122"/>
              </a:rPr>
              <a:t> 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DOMAIN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GenderDomain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CHAR(2)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CONSTRAINT GD CHECK ( VALUE IN ('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男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女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') );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596644" y="5630118"/>
            <a:ext cx="3096344" cy="510778"/>
          </a:xfrm>
          <a:prstGeom prst="wedgeRoundRectCallout">
            <a:avLst>
              <a:gd name="adj1" fmla="val -67706"/>
              <a:gd name="adj2" fmla="val -177576"/>
              <a:gd name="adj3" fmla="val 16667"/>
            </a:avLst>
          </a:prstGeom>
          <a:solidFill>
            <a:srgbClr val="FF66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err="1">
                <a:solidFill>
                  <a:schemeClr val="tx1"/>
                </a:solidFill>
                <a:ea typeface="宋体" pitchFamily="2" charset="-122"/>
              </a:rPr>
              <a:t>Ssex</a:t>
            </a:r>
            <a:r>
              <a:rPr lang="en-US" altLang="zh-CN" b="0" kern="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b="0" kern="0" dirty="0" err="1">
                <a:solidFill>
                  <a:schemeClr val="tx1"/>
                </a:solidFill>
                <a:ea typeface="宋体" pitchFamily="2" charset="-122"/>
              </a:rPr>
              <a:t>GenderDomain</a:t>
            </a:r>
            <a:endParaRPr lang="en-US" altLang="zh-CN" b="0" kern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关系数据库完整性：定义域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390" y="1196752"/>
            <a:ext cx="7372350" cy="3600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删除域</a:t>
            </a:r>
            <a:r>
              <a:rPr lang="en-US" altLang="zh-CN" sz="2000" dirty="0" err="1">
                <a:ea typeface="宋体" pitchFamily="2" charset="-122"/>
              </a:rPr>
              <a:t>GenderDomain</a:t>
            </a:r>
            <a:r>
              <a:rPr lang="zh-CN" altLang="en-US" sz="2000" dirty="0">
                <a:ea typeface="宋体" pitchFamily="2" charset="-122"/>
              </a:rPr>
              <a:t>的约束</a:t>
            </a:r>
            <a:r>
              <a:rPr lang="en-US" altLang="zh-CN" sz="2000" dirty="0">
                <a:ea typeface="宋体" pitchFamily="2" charset="-122"/>
              </a:rPr>
              <a:t>GD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           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ALTER  DOMAIN 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GenderDomain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DROP CONSTRAINT GD;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000" b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在域</a:t>
            </a:r>
            <a:r>
              <a:rPr lang="en-US" altLang="zh-CN" sz="2000" dirty="0" err="1">
                <a:ea typeface="宋体" pitchFamily="2" charset="-122"/>
              </a:rPr>
              <a:t>GenderDomain</a:t>
            </a:r>
            <a:r>
              <a:rPr lang="zh-CN" altLang="en-US" sz="2000" dirty="0">
                <a:ea typeface="宋体" pitchFamily="2" charset="-122"/>
              </a:rPr>
              <a:t>上增加约束</a:t>
            </a:r>
            <a:r>
              <a:rPr lang="en-US" altLang="zh-CN" sz="2000" dirty="0">
                <a:ea typeface="宋体" pitchFamily="2" charset="-122"/>
              </a:rPr>
              <a:t>GDD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           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ALTER  DOMAIN 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GenderDomain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ADD CONSTRAINT GDD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CHECK ( VALUE IN ( '1'</a:t>
            </a:r>
            <a:r>
              <a:rPr lang="zh-CN" altLang="en-US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'0') ); 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1691680" y="5229200"/>
            <a:ext cx="6768752" cy="519221"/>
          </a:xfrm>
          <a:prstGeom prst="wedgeRoundRectCallout">
            <a:avLst>
              <a:gd name="adj1" fmla="val -44532"/>
              <a:gd name="adj2" fmla="val -152702"/>
              <a:gd name="adj3" fmla="val 16667"/>
            </a:avLst>
          </a:prstGeom>
          <a:solidFill>
            <a:srgbClr val="FF66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l"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将性别的取值范围由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(‘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男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‘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女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’)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改为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 '1'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'0') </a:t>
            </a:r>
          </a:p>
        </p:txBody>
      </p:sp>
    </p:spTree>
    <p:extLst>
      <p:ext uri="{BB962C8B-B14F-4D97-AF65-F5344CB8AC3E}">
        <p14:creationId xmlns:p14="http://schemas.microsoft.com/office/powerpoint/2010/main" val="205999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03848" y="16986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数据库完整性介绍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203848" y="25273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关系数据库完整性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 触发器介绍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077096" y="33226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完整性约束命名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数据库完整性：触发器</a:t>
            </a:r>
            <a:r>
              <a:rPr lang="en-US" altLang="zh-CN" sz="3200" dirty="0">
                <a:ea typeface="宋体" pitchFamily="2" charset="-122"/>
              </a:rPr>
              <a:t>Trigger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ED8792F-1F49-4CD3-9772-56F4BFA5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752"/>
            <a:ext cx="7920880" cy="1872208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触发器类似于过程和函数，都有程序主体部分（声明段、可执行段、异常处理段），但是调用其和函数不同，触发器为依靠事件执行的，且由于其是隐式调用的，触发器没有参数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1BDDC2-AAB2-4BEB-A200-F2A9BC05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419709"/>
            <a:ext cx="608371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查看系统中有哪些触发器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 * from sysobjects where xtype='TR'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D395856-29F1-4448-8C90-94392F94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59289"/>
            <a:ext cx="525817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查看触发器内容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 sp_helptext '触发器名称'</a:t>
            </a:r>
            <a:r>
              <a:rPr kumimoji="0" lang="zh-CN" altLang="zh-CN" sz="800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</a:rPr>
              <a:t> </a:t>
            </a:r>
            <a:endParaRPr kumimoji="0" lang="zh-CN" altLang="zh-CN" sz="5400" i="0" u="none" strike="noStrike" cap="none" normalizeH="0" baseline="0" dirty="0">
              <a:ln>
                <a:noFill/>
              </a:ln>
              <a:solidFill>
                <a:srgbClr val="FF66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940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7364" y="1650098"/>
            <a:ext cx="769863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TRIGGER &lt;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触发器名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 ON &lt;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表名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[</a:t>
            </a:r>
            <a:r>
              <a:rPr lang="zh-CN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ENCRYPTION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]{BEFORE | AFTER | INSTEAD OF } &lt;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触发事件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FOR EACH  { ROW | STATEMENT }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［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WHEN &lt;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触发条件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］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&lt;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触发动作体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6823000" y="1366019"/>
            <a:ext cx="2111152" cy="646986"/>
          </a:xfrm>
          <a:prstGeom prst="wedgeRoundRectCallout">
            <a:avLst>
              <a:gd name="adj1" fmla="val -39704"/>
              <a:gd name="adj2" fmla="val 73438"/>
              <a:gd name="adj3" fmla="val 16667"/>
            </a:avLst>
          </a:prstGeom>
          <a:solidFill>
            <a:srgbClr val="FF66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ea typeface="宋体" pitchFamily="2" charset="-122"/>
              </a:rPr>
              <a:t>INSERT</a:t>
            </a:r>
            <a:r>
              <a:rPr lang="zh-CN" altLang="en-US" sz="16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ea typeface="宋体" pitchFamily="2" charset="-122"/>
              </a:rPr>
              <a:t>DELETE</a:t>
            </a:r>
            <a:r>
              <a:rPr lang="zh-CN" altLang="en-US" sz="16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ea typeface="宋体" pitchFamily="2" charset="-122"/>
              </a:rPr>
              <a:t>UPDATE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827604" y="2708920"/>
            <a:ext cx="3992868" cy="1736646"/>
          </a:xfrm>
          <a:prstGeom prst="wedgeRoundRectCallout">
            <a:avLst>
              <a:gd name="adj1" fmla="val -63672"/>
              <a:gd name="adj2" fmla="val -378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触发器类型：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行级触发器（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 EACH ROW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16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en-US" altLang="zh-CN" sz="1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server</a:t>
            </a:r>
            <a:r>
              <a:rPr lang="zh-CN" altLang="en-US" sz="1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不支持行级触发器，可用游标代替实现功能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语句级触发器（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 EACH STATEMENT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747914-5FB3-441B-A4E9-7CF296E49EA0}"/>
              </a:ext>
            </a:extLst>
          </p:cNvPr>
          <p:cNvSpPr txBox="1"/>
          <p:nvPr/>
        </p:nvSpPr>
        <p:spPr>
          <a:xfrm>
            <a:off x="207364" y="4397814"/>
            <a:ext cx="8462866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SqlServer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服务器在执行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触发器时：先建立临时的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inserted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表和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deleted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表，然后执行代码中对数据库操作，最后才激活触发器中的代码。而对于替代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(instead of)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触发器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SqlServer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服务器在执行触发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instead of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触发器的代码时，先建立临时的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inserted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表和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deleted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表，然后直接触发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instead of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触发器，而拒绝执行用户输入的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DML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操作语句。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945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数据库完整性：触发器工作原理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143850" cy="4608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 sz="1800" b="0" ker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触发器触发时：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系统自动在内存中创建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deleted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表或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inserted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表；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只读，不允许修改，触发器执行完成后，自动删除。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inserted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表：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临时保存了插入或更新后的记录行；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可以从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inserted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表中检查插入的数据是否满足业务需求；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如果不满足，则向用户发送报告错误消息，并回滚插入操作。　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deleted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表：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临时保存了删除或更新前的记录行；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可以从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deleted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表中检查被删除的数据是否满足业务需求；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如果不满足，则向用户报告错误消息，并回滚插入操作。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30991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数据库完整性：触发器工作原理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9F0ACE-854D-4711-8387-A3439BE2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6" y="1772816"/>
            <a:ext cx="7139414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26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数据库完整性：触发器工作原理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46915E-6324-45C5-89C6-7FFDE0A4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268760"/>
            <a:ext cx="3939867" cy="3744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B6E2BC-D2A5-4392-B8F5-B8E25AA1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7109"/>
            <a:ext cx="4074507" cy="38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579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数据库完整性：触发器工作原理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C58F09-601A-4900-9490-B8131726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59" y="1196752"/>
            <a:ext cx="4639258" cy="4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912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34" y="188640"/>
            <a:ext cx="8729662" cy="41071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数据库完整性介绍</a:t>
            </a:r>
            <a:endParaRPr lang="ko-KR" altLang="en-US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806" y="3356992"/>
            <a:ext cx="8362950" cy="2304256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pitchFamily="2" charset="-122"/>
              </a:rPr>
              <a:t>数据库的完整性：数据本身的正确性和规范性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ea typeface="宋体" pitchFamily="2" charset="-122"/>
                <a:cs typeface="+mn-cs"/>
              </a:rPr>
              <a:t>防止数据库中存在不符合语义（不正确）的数据</a:t>
            </a:r>
            <a:endParaRPr lang="en-US" altLang="zh-CN" sz="2000" kern="1200" dirty="0">
              <a:ea typeface="宋体" pitchFamily="2" charset="-122"/>
              <a:cs typeface="+mn-cs"/>
            </a:endParaRP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ea typeface="宋体" pitchFamily="2" charset="-122"/>
                <a:cs typeface="+mn-cs"/>
              </a:rPr>
              <a:t>防范对象：不合语义的、不正确的数据</a:t>
            </a:r>
          </a:p>
        </p:txBody>
      </p:sp>
      <p:graphicFrame>
        <p:nvGraphicFramePr>
          <p:cNvPr id="4100" name="对象 1"/>
          <p:cNvGraphicFramePr>
            <a:graphicFrameLocks noChangeAspect="1"/>
          </p:cNvGraphicFramePr>
          <p:nvPr/>
        </p:nvGraphicFramePr>
        <p:xfrm>
          <a:off x="8485188" y="28368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1080000" imgH="1080000" progId="FoxitReader.Document">
                  <p:embed/>
                </p:oleObj>
              </mc:Choice>
              <mc:Fallback>
                <p:oleObj name="PDF" r:id="rId2" imgW="1080000" imgH="1080000" progId="FoxitReader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2836863"/>
                        <a:ext cx="1079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3842" y="1340768"/>
            <a:ext cx="8362950" cy="165618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 kern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  <a:lvl2pPr marL="742950" lvl="1" indent="-285750" algn="l" eaLnBrk="1" hangingPunct="1">
              <a:lnSpc>
                <a:spcPts val="35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b="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/>
              <a:t>数据库的安全性：主体对数据操作的合规性和合法性</a:t>
            </a:r>
            <a:endParaRPr lang="en-US" altLang="zh-CN" dirty="0"/>
          </a:p>
          <a:p>
            <a:pPr lvl="1"/>
            <a:r>
              <a:rPr lang="zh-CN" altLang="en-US" dirty="0"/>
              <a:t>保护数据库，防止恶意的破坏和非法的存取</a:t>
            </a:r>
          </a:p>
          <a:p>
            <a:pPr lvl="1"/>
            <a:r>
              <a:rPr lang="zh-CN" altLang="en-US" dirty="0"/>
              <a:t>防范对象：非法用户和非法操作</a:t>
            </a:r>
          </a:p>
        </p:txBody>
      </p:sp>
    </p:spTree>
    <p:extLst>
      <p:ext uri="{BB962C8B-B14F-4D97-AF65-F5344CB8AC3E}">
        <p14:creationId xmlns:p14="http://schemas.microsoft.com/office/powerpoint/2010/main" val="37735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490718" cy="520404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dirty="0"/>
              <a:t>触发器类型</a:t>
            </a:r>
          </a:p>
          <a:p>
            <a:pPr lvl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行级触发器（</a:t>
            </a:r>
            <a:r>
              <a:rPr lang="en-US" altLang="zh-CN" sz="1800" dirty="0">
                <a:ea typeface="宋体" pitchFamily="2" charset="-122"/>
              </a:rPr>
              <a:t>FOR EACH ROW</a:t>
            </a:r>
            <a:r>
              <a:rPr lang="zh-CN" altLang="en-US" sz="1800" dirty="0">
                <a:ea typeface="宋体" pitchFamily="2" charset="-122"/>
              </a:rPr>
              <a:t>）：指定操作每影响一行，都执行一次触发动作体</a:t>
            </a:r>
          </a:p>
          <a:p>
            <a:pPr lvl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语句级触发器（</a:t>
            </a:r>
            <a:r>
              <a:rPr lang="en-US" altLang="zh-CN" sz="1800" dirty="0">
                <a:ea typeface="宋体" pitchFamily="2" charset="-122"/>
              </a:rPr>
              <a:t>FOR EACH STATEMENT</a:t>
            </a:r>
            <a:r>
              <a:rPr lang="zh-CN" altLang="en-US" sz="1800" dirty="0">
                <a:ea typeface="宋体" pitchFamily="2" charset="-122"/>
              </a:rPr>
              <a:t>）：指定操作每执行一次，则执行一次触发动作体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pitchFamily="2" charset="-122"/>
              </a:rPr>
              <a:t>触发条件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触发条件为真时执行触发动作体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可以省略</a:t>
            </a:r>
            <a:r>
              <a:rPr lang="en-US" altLang="zh-CN" sz="1800" dirty="0">
                <a:ea typeface="宋体" pitchFamily="2" charset="-122"/>
              </a:rPr>
              <a:t>WHEN</a:t>
            </a:r>
            <a:r>
              <a:rPr lang="zh-CN" altLang="en-US" sz="1800" dirty="0">
                <a:ea typeface="宋体" pitchFamily="2" charset="-122"/>
              </a:rPr>
              <a:t>触发条件，即默认触发条件为真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pitchFamily="2" charset="-122"/>
              </a:rPr>
              <a:t>触发动作体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一个类似函数的</a:t>
            </a:r>
            <a:r>
              <a:rPr lang="en-US" altLang="zh-CN" sz="1800" dirty="0">
                <a:ea typeface="宋体" pitchFamily="2" charset="-122"/>
              </a:rPr>
              <a:t>PL/SQL</a:t>
            </a:r>
            <a:r>
              <a:rPr lang="zh-CN" altLang="en-US" sz="1800" dirty="0">
                <a:ea typeface="宋体" pitchFamily="2" charset="-122"/>
              </a:rPr>
              <a:t>过程块（或存储过程）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2060848"/>
            <a:ext cx="8772524" cy="3960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b="0" kern="0" dirty="0">
                <a:ea typeface="宋体" pitchFamily="2" charset="-122"/>
              </a:rPr>
              <a:t>在有</a:t>
            </a:r>
            <a:r>
              <a:rPr lang="en-US" altLang="zh-CN" sz="2000" b="0" kern="0" dirty="0">
                <a:ea typeface="宋体" pitchFamily="2" charset="-122"/>
              </a:rPr>
              <a:t>1000</a:t>
            </a:r>
            <a:r>
              <a:rPr lang="zh-CN" altLang="en-US" sz="2000" b="0" kern="0" dirty="0">
                <a:ea typeface="宋体" pitchFamily="2" charset="-122"/>
              </a:rPr>
              <a:t>条记录的</a:t>
            </a:r>
            <a:r>
              <a:rPr lang="en-US" altLang="zh-CN" sz="2000" b="0" kern="0" dirty="0">
                <a:ea typeface="宋体" pitchFamily="2" charset="-122"/>
              </a:rPr>
              <a:t>Student</a:t>
            </a:r>
            <a:r>
              <a:rPr lang="zh-CN" altLang="en-US" sz="2000" b="0" kern="0" dirty="0">
                <a:ea typeface="宋体" pitchFamily="2" charset="-122"/>
              </a:rPr>
              <a:t>表上创建了一个</a:t>
            </a:r>
            <a:r>
              <a:rPr lang="en-US" altLang="zh-CN" sz="2000" b="0" kern="0" dirty="0">
                <a:ea typeface="宋体" pitchFamily="2" charset="-122"/>
              </a:rPr>
              <a:t>AFTER UPDATE</a:t>
            </a:r>
            <a:r>
              <a:rPr lang="zh-CN" altLang="en-US" sz="2000" b="0" kern="0" dirty="0">
                <a:ea typeface="宋体" pitchFamily="2" charset="-122"/>
              </a:rPr>
              <a:t>触发器。然后执行如下语句：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0" kern="0" dirty="0">
                <a:ea typeface="宋体" pitchFamily="2" charset="-122"/>
              </a:rPr>
              <a:t>          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UPDATE Student SET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Sdept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=‘CS’; </a:t>
            </a:r>
          </a:p>
          <a:p>
            <a:pPr lvl="1">
              <a:lnSpc>
                <a:spcPct val="140000"/>
              </a:lnSpc>
            </a:pPr>
            <a:r>
              <a:rPr lang="zh-CN" altLang="en-US" sz="1800" b="0" kern="0" dirty="0">
                <a:ea typeface="宋体" pitchFamily="2" charset="-122"/>
              </a:rPr>
              <a:t>如果该触发器为语句级触发器，那么执行完该语句后，触发动作只发生一次；</a:t>
            </a:r>
          </a:p>
          <a:p>
            <a:pPr lvl="1">
              <a:lnSpc>
                <a:spcPct val="140000"/>
              </a:lnSpc>
            </a:pPr>
            <a:r>
              <a:rPr lang="zh-CN" altLang="en-US" sz="1800" b="0" kern="0" dirty="0">
                <a:ea typeface="宋体" pitchFamily="2" charset="-122"/>
              </a:rPr>
              <a:t>如果是行级触发器，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影响到几行记录，就执行几次触发器</a:t>
            </a:r>
            <a:r>
              <a:rPr lang="zh-CN" altLang="en-US" sz="1800" b="0" kern="0" dirty="0"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  <a:endParaRPr lang="en-US" altLang="zh-CN" sz="1800" b="0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行级触发器能够通过：</a:t>
            </a:r>
            <a:r>
              <a:rPr lang="en-US" altLang="zh-CN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new.</a:t>
            </a:r>
            <a:r>
              <a:rPr lang="zh-CN" altLang="en-US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属性 和 </a:t>
            </a:r>
            <a:r>
              <a:rPr lang="en-US" altLang="zh-CN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:old.</a:t>
            </a:r>
            <a:r>
              <a:rPr lang="zh-CN" altLang="en-US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属性等获得</a:t>
            </a:r>
            <a:r>
              <a:rPr lang="en-US" altLang="zh-CN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update</a:t>
            </a:r>
            <a:r>
              <a:rPr lang="zh-CN" altLang="en-US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或者</a:t>
            </a:r>
            <a:r>
              <a:rPr lang="en-US" altLang="zh-CN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insert</a:t>
            </a:r>
            <a:r>
              <a:rPr lang="zh-CN" altLang="en-US" b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发生之前的新值和发生值之后的旧值</a:t>
            </a:r>
            <a:endParaRPr lang="zh-CN" altLang="en-US" sz="1800" b="0" kern="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2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4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098" y="1124744"/>
            <a:ext cx="8729662" cy="3312368"/>
          </a:xfrm>
        </p:spPr>
        <p:txBody>
          <a:bodyPr/>
          <a:lstStyle/>
          <a:p>
            <a:r>
              <a:rPr lang="en-US" altLang="zh-CN" sz="1600" dirty="0"/>
              <a:t>create TRIGGER </a:t>
            </a:r>
            <a:r>
              <a:rPr lang="en-US" altLang="zh-CN" sz="1600" dirty="0" err="1"/>
              <a:t>t_laptop</a:t>
            </a:r>
            <a:r>
              <a:rPr lang="en-US" altLang="zh-CN" sz="1600" dirty="0"/>
              <a:t>     ON laptop after insert</a:t>
            </a:r>
          </a:p>
          <a:p>
            <a:r>
              <a:rPr lang="en-US" altLang="zh-CN" sz="1600" dirty="0"/>
              <a:t>as</a:t>
            </a:r>
          </a:p>
          <a:p>
            <a:r>
              <a:rPr lang="en-US" altLang="zh-CN" sz="1600" dirty="0">
                <a:solidFill>
                  <a:srgbClr val="FF66FF"/>
                </a:solidFill>
              </a:rPr>
              <a:t>declare @model varchar(20)</a:t>
            </a:r>
          </a:p>
          <a:p>
            <a:r>
              <a:rPr lang="en-US" altLang="zh-CN" sz="1600" dirty="0">
                <a:solidFill>
                  <a:srgbClr val="FF66FF"/>
                </a:solidFill>
              </a:rPr>
              <a:t>declare @price integer</a:t>
            </a:r>
          </a:p>
          <a:p>
            <a:r>
              <a:rPr lang="en-US" altLang="zh-CN" sz="1600" dirty="0">
                <a:solidFill>
                  <a:srgbClr val="FF66FF"/>
                </a:solidFill>
              </a:rPr>
              <a:t>declare @cnt integer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begin</a:t>
            </a:r>
          </a:p>
          <a:p>
            <a:r>
              <a:rPr lang="en-US" altLang="zh-CN" sz="1600" dirty="0"/>
              <a:t>select @model=model,@price=price from inserted</a:t>
            </a:r>
          </a:p>
          <a:p>
            <a:r>
              <a:rPr lang="en-US" altLang="zh-CN" sz="1600" dirty="0"/>
              <a:t>select @cnt=count(*) from product where model=@model</a:t>
            </a:r>
          </a:p>
          <a:p>
            <a:r>
              <a:rPr lang="en-US" altLang="zh-CN" sz="1600" dirty="0"/>
              <a:t>if @cnt=0 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begin</a:t>
            </a:r>
          </a:p>
          <a:p>
            <a:r>
              <a:rPr lang="en-US" altLang="zh-CN" sz="1600" dirty="0"/>
              <a:t>  rollback 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raiserror</a:t>
            </a:r>
            <a:r>
              <a:rPr lang="en-US" altLang="zh-CN" sz="1600" dirty="0"/>
              <a:t>('</a:t>
            </a:r>
            <a:r>
              <a:rPr lang="zh-CN" altLang="en-US" sz="1600" dirty="0"/>
              <a:t>型号不存在，不能插入</a:t>
            </a:r>
            <a:r>
              <a:rPr lang="en-US" altLang="zh-CN" sz="1600" dirty="0"/>
              <a:t>laptop',16,1)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CN" sz="1600" dirty="0"/>
              <a:t>else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 begin</a:t>
            </a:r>
          </a:p>
          <a:p>
            <a:r>
              <a:rPr lang="en-US" altLang="zh-CN" sz="1600" dirty="0"/>
              <a:t>   update laptop set price = @price where model=@model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 end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end</a:t>
            </a:r>
            <a:endParaRPr lang="en-US" altLang="zh-CN" sz="1600" b="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086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0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229600" cy="100811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定义</a:t>
            </a:r>
            <a:r>
              <a:rPr lang="en-US" altLang="zh-CN" sz="2000" dirty="0">
                <a:ea typeface="宋体" pitchFamily="2" charset="-122"/>
              </a:rPr>
              <a:t>AFTER</a:t>
            </a:r>
            <a:r>
              <a:rPr lang="zh-CN" altLang="en-US" sz="2000" dirty="0">
                <a:ea typeface="宋体" pitchFamily="2" charset="-122"/>
              </a:rPr>
              <a:t>行级触发器，当选课表</a:t>
            </a:r>
            <a:r>
              <a:rPr lang="en-US" altLang="zh-CN" sz="2000" dirty="0">
                <a:ea typeface="宋体" pitchFamily="2" charset="-122"/>
              </a:rPr>
              <a:t>SC</a:t>
            </a:r>
            <a:r>
              <a:rPr lang="zh-CN" altLang="en-US" sz="2000" dirty="0">
                <a:ea typeface="宋体" pitchFamily="2" charset="-122"/>
              </a:rPr>
              <a:t>中的成绩发生变化后，就自动在成绩变化表</a:t>
            </a:r>
            <a:r>
              <a:rPr lang="en-US" altLang="zh-CN" sz="2000" dirty="0" err="1">
                <a:ea typeface="宋体" pitchFamily="2" charset="-122"/>
              </a:rPr>
              <a:t>Grade_log</a:t>
            </a:r>
            <a:r>
              <a:rPr lang="zh-CN" altLang="en-US" sz="2000" dirty="0">
                <a:ea typeface="宋体" pitchFamily="2" charset="-122"/>
              </a:rPr>
              <a:t>中增加一条相应记录。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2347020"/>
            <a:ext cx="7280150" cy="2677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Grade_log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(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NUMERIC(4)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oldGrade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NUMERIC(7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2)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newGrade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NUMERIC(7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2)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Username  char(10)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Date   TIMESTAMP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)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1472479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0679" y="1340768"/>
            <a:ext cx="9143850" cy="4608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  <a:defRPr sz="1800" b="0" ker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600" dirty="0"/>
              <a:t>1.</a:t>
            </a:r>
            <a:r>
              <a:rPr lang="zh-CN" altLang="en-US" sz="1600" dirty="0"/>
              <a:t>先创建一个函数</a:t>
            </a:r>
            <a:br>
              <a:rPr lang="zh-CN" altLang="en-US" sz="1600" dirty="0"/>
            </a:br>
            <a:r>
              <a:rPr lang="en-US" altLang="zh-CN" sz="1600" dirty="0"/>
              <a:t>create function </a:t>
            </a:r>
            <a:r>
              <a:rPr lang="en-US" altLang="zh-CN" sz="1600" dirty="0" err="1"/>
              <a:t>f_t_laptop_new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r>
              <a:rPr lang="en-US" altLang="zh-CN" sz="1600" dirty="0"/>
              <a:t>  returns trigger as $</a:t>
            </a:r>
            <a:r>
              <a:rPr lang="en-US" altLang="zh-CN" sz="1600" dirty="0" err="1"/>
              <a:t>t_laptop</a:t>
            </a:r>
            <a:r>
              <a:rPr lang="en-US" altLang="zh-CN" sz="1600" dirty="0"/>
              <a:t>$</a:t>
            </a:r>
            <a:br>
              <a:rPr lang="en-US" altLang="zh-CN" sz="1600" dirty="0"/>
            </a:br>
            <a:r>
              <a:rPr lang="en-US" altLang="zh-CN" sz="1600" dirty="0"/>
              <a:t>  begin</a:t>
            </a:r>
            <a:br>
              <a:rPr lang="en-US" altLang="zh-CN" sz="1600"/>
            </a:br>
            <a:r>
              <a:rPr lang="en-US" altLang="zh-CN" sz="1600" dirty="0"/>
              <a:t>   update laptop set price = </a:t>
            </a:r>
            <a:r>
              <a:rPr lang="en-US" altLang="zh-CN" sz="1600" dirty="0" err="1"/>
              <a:t>new.price</a:t>
            </a:r>
            <a:r>
              <a:rPr lang="en-US" altLang="zh-CN" sz="1600" dirty="0"/>
              <a:t> where model=</a:t>
            </a:r>
            <a:r>
              <a:rPr lang="en-US" altLang="zh-CN" sz="1600" dirty="0" err="1"/>
              <a:t>new.model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   return new;</a:t>
            </a:r>
            <a:br>
              <a:rPr lang="en-US" altLang="zh-CN" sz="1600" dirty="0"/>
            </a:br>
            <a:r>
              <a:rPr lang="en-US" altLang="zh-CN" sz="1600" dirty="0"/>
              <a:t>end;</a:t>
            </a:r>
            <a:br>
              <a:rPr lang="en-US" altLang="zh-CN" sz="1600" dirty="0"/>
            </a:br>
            <a:r>
              <a:rPr lang="en-US" altLang="zh-CN" sz="1600" dirty="0"/>
              <a:t>$</a:t>
            </a:r>
            <a:r>
              <a:rPr lang="en-US" altLang="zh-CN" sz="1600" dirty="0" err="1"/>
              <a:t>t_laptop</a:t>
            </a:r>
            <a:r>
              <a:rPr lang="en-US" altLang="zh-CN" sz="1600" dirty="0"/>
              <a:t>$ language </a:t>
            </a:r>
            <a:r>
              <a:rPr lang="en-US" altLang="zh-CN" sz="1600" dirty="0" err="1"/>
              <a:t>plpgsql</a:t>
            </a:r>
            <a:r>
              <a:rPr lang="en-US" altLang="zh-CN" sz="1600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创建触发器指向这个函数</a:t>
            </a:r>
            <a:br>
              <a:rPr lang="zh-CN" altLang="en-US" dirty="0"/>
            </a:br>
            <a:r>
              <a:rPr lang="en-US" altLang="zh-CN" dirty="0"/>
              <a:t>create   TRIGGER </a:t>
            </a:r>
            <a:r>
              <a:rPr lang="en-US" altLang="zh-CN" dirty="0" err="1"/>
              <a:t>t_laptop_new</a:t>
            </a:r>
            <a:r>
              <a:rPr lang="en-US" altLang="zh-CN" dirty="0"/>
              <a:t>     after insert   ON laptop for each row execute procedure </a:t>
            </a:r>
            <a:r>
              <a:rPr lang="en-US" altLang="zh-CN" dirty="0" err="1"/>
              <a:t>f_t_laptop_new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试试触发器的效果</a:t>
            </a:r>
            <a:br>
              <a:rPr lang="zh-CN" altLang="en-US" dirty="0"/>
            </a:br>
            <a:r>
              <a:rPr lang="en-US" altLang="zh-CN" dirty="0"/>
              <a:t>insert into laptop(</a:t>
            </a:r>
            <a:r>
              <a:rPr lang="en-US" altLang="zh-CN" dirty="0" err="1"/>
              <a:t>model,price</a:t>
            </a:r>
            <a:r>
              <a:rPr lang="en-US" altLang="zh-CN" dirty="0"/>
              <a:t>) values(&amp;apos;2006&amp;apos;,2007);</a:t>
            </a:r>
          </a:p>
        </p:txBody>
      </p:sp>
    </p:spTree>
    <p:extLst>
      <p:ext uri="{BB962C8B-B14F-4D97-AF65-F5344CB8AC3E}">
        <p14:creationId xmlns:p14="http://schemas.microsoft.com/office/powerpoint/2010/main" val="83321779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数据库完整性：触发器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634734" cy="295232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触发器的执行，是基于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触发事件自动激活</a:t>
            </a:r>
            <a:r>
              <a:rPr lang="zh-CN" altLang="en-US" sz="2400" dirty="0">
                <a:ea typeface="宋体" pitchFamily="2" charset="-122"/>
              </a:rPr>
              <a:t>的，并由数据库服务器执行。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一个数据表上可定义了多个触发器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执行该表上的</a:t>
            </a:r>
            <a:r>
              <a:rPr lang="en-US" altLang="zh-CN" sz="2000" dirty="0">
                <a:ea typeface="宋体" pitchFamily="2" charset="-122"/>
              </a:rPr>
              <a:t>BEFORE</a:t>
            </a:r>
            <a:r>
              <a:rPr lang="zh-CN" altLang="en-US" sz="2000" dirty="0">
                <a:ea typeface="宋体" pitchFamily="2" charset="-122"/>
              </a:rPr>
              <a:t>触发器；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执行激活触发器的</a:t>
            </a:r>
            <a:r>
              <a:rPr lang="en-US" altLang="zh-CN" sz="2000" dirty="0">
                <a:ea typeface="宋体" pitchFamily="2" charset="-122"/>
              </a:rPr>
              <a:t>SQL</a:t>
            </a:r>
            <a:r>
              <a:rPr lang="zh-CN" altLang="en-US" sz="2000" dirty="0">
                <a:ea typeface="宋体" pitchFamily="2" charset="-122"/>
              </a:rPr>
              <a:t>语句；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执行该表上的</a:t>
            </a:r>
            <a:r>
              <a:rPr lang="en-US" altLang="zh-CN" sz="2000" dirty="0">
                <a:ea typeface="宋体" pitchFamily="2" charset="-122"/>
              </a:rPr>
              <a:t>AFTER</a:t>
            </a:r>
            <a:r>
              <a:rPr lang="zh-CN" altLang="en-US" sz="2000" dirty="0">
                <a:ea typeface="宋体" pitchFamily="2" charset="-122"/>
              </a:rPr>
              <a:t>触发器。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4293096"/>
            <a:ext cx="835292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pitchFamily="2" charset="-122"/>
              </a:rPr>
              <a:t>删除触发器</a:t>
            </a:r>
            <a:endParaRPr lang="en-US" altLang="zh-CN" sz="2400" kern="0" dirty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buFontTx/>
              <a:buNone/>
            </a:pPr>
            <a:r>
              <a:rPr lang="zh-CN" altLang="en-US" sz="2000" kern="0" dirty="0">
                <a:ea typeface="宋体" pitchFamily="2" charset="-122"/>
              </a:rPr>
              <a:t>     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DROP TRIGGER &lt;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触发器名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 ON &lt;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表名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&gt;;</a:t>
            </a:r>
          </a:p>
          <a:p>
            <a:pPr marL="0" indent="0">
              <a:lnSpc>
                <a:spcPts val="3500"/>
              </a:lnSpc>
              <a:buFontTx/>
              <a:buNone/>
            </a:pPr>
            <a:r>
              <a:rPr lang="zh-CN" altLang="en-US" sz="2000" kern="0" dirty="0">
                <a:ea typeface="宋体" pitchFamily="2" charset="-122"/>
              </a:rPr>
              <a:t>注：触发器必须是一个已经创建的触发器，并且只能由具有相应权限的用户删除。</a:t>
            </a:r>
          </a:p>
        </p:txBody>
      </p:sp>
    </p:spTree>
    <p:extLst>
      <p:ext uri="{BB962C8B-B14F-4D97-AF65-F5344CB8AC3E}">
        <p14:creationId xmlns:p14="http://schemas.microsoft.com/office/powerpoint/2010/main" val="19134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</a:t>
            </a:r>
            <a:r>
              <a:rPr lang="en-US" altLang="zh-CN" dirty="0">
                <a:ea typeface="宋体" pitchFamily="2" charset="-122"/>
              </a:rPr>
              <a:t>SQL Server</a:t>
            </a:r>
            <a:r>
              <a:rPr lang="zh-CN" altLang="en-US" dirty="0">
                <a:ea typeface="宋体" pitchFamily="2" charset="-122"/>
              </a:rPr>
              <a:t>触发器示例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030" y="1340768"/>
            <a:ext cx="8490718" cy="2736304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itchFamily="2" charset="-122"/>
              </a:rPr>
              <a:t>触发器（</a:t>
            </a:r>
            <a:r>
              <a:rPr lang="en-US" altLang="zh-CN" sz="2400" dirty="0">
                <a:ea typeface="宋体" pitchFamily="2" charset="-122"/>
              </a:rPr>
              <a:t>Trigger</a:t>
            </a:r>
            <a:r>
              <a:rPr lang="zh-CN" altLang="en-US" sz="2400" dirty="0">
                <a:ea typeface="宋体" pitchFamily="2" charset="-122"/>
              </a:rPr>
              <a:t>）：用户定义在关系表上的一类由事件驱动的特殊过程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由服务器基于触发事件自动激活；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可以进行更为复杂的检查和操作，具有更精细和更强大的数据控制能力。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触发器由系统自动执行，不能由应用程序调用。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68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</a:t>
            </a:r>
            <a:r>
              <a:rPr lang="en-US" altLang="zh-CN" dirty="0">
                <a:ea typeface="宋体" pitchFamily="2" charset="-122"/>
              </a:rPr>
              <a:t>SQL Server</a:t>
            </a:r>
            <a:r>
              <a:rPr lang="zh-CN" altLang="en-US" dirty="0">
                <a:ea typeface="宋体" pitchFamily="2" charset="-122"/>
              </a:rPr>
              <a:t>触发器示例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729662" cy="252028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altLang="zh-CN" sz="2400" dirty="0">
                <a:ea typeface="宋体" pitchFamily="2" charset="-122"/>
              </a:rPr>
              <a:t>SQL Server</a:t>
            </a:r>
            <a:r>
              <a:rPr lang="zh-CN" altLang="en-US" sz="2400" dirty="0">
                <a:ea typeface="宋体" pitchFamily="2" charset="-122"/>
              </a:rPr>
              <a:t>中与触发器相关的数据表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Inserted</a:t>
            </a:r>
            <a:r>
              <a:rPr lang="zh-CN" altLang="en-US" sz="2000" dirty="0">
                <a:ea typeface="宋体" pitchFamily="2" charset="-122"/>
              </a:rPr>
              <a:t>表：存放由</a:t>
            </a:r>
            <a:r>
              <a:rPr lang="en-US" altLang="zh-CN" sz="2000" dirty="0">
                <a:ea typeface="宋体" pitchFamily="2" charset="-122"/>
              </a:rPr>
              <a:t>INSERT</a:t>
            </a:r>
            <a:r>
              <a:rPr lang="zh-CN" altLang="en-US" sz="2000" dirty="0">
                <a:ea typeface="宋体" pitchFamily="2" charset="-122"/>
              </a:rPr>
              <a:t>或</a:t>
            </a:r>
            <a:r>
              <a:rPr lang="en-US" altLang="zh-CN" sz="2000" dirty="0">
                <a:ea typeface="宋体" pitchFamily="2" charset="-122"/>
              </a:rPr>
              <a:t>UPDATE</a:t>
            </a:r>
            <a:r>
              <a:rPr lang="zh-CN" altLang="en-US" sz="2000" dirty="0">
                <a:ea typeface="宋体" pitchFamily="2" charset="-122"/>
              </a:rPr>
              <a:t>语句的执行而导致要加到触发器作用的表中的任何新行。</a:t>
            </a:r>
          </a:p>
          <a:p>
            <a:pPr lvl="1">
              <a:lnSpc>
                <a:spcPts val="3500"/>
              </a:lnSpc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Deleted</a:t>
            </a:r>
            <a:r>
              <a:rPr lang="zh-CN" altLang="en-US" sz="2000" dirty="0">
                <a:ea typeface="宋体" pitchFamily="2" charset="-122"/>
              </a:rPr>
              <a:t>表：存放由</a:t>
            </a:r>
            <a:r>
              <a:rPr lang="en-US" altLang="zh-CN" sz="2000" dirty="0">
                <a:ea typeface="宋体" pitchFamily="2" charset="-122"/>
              </a:rPr>
              <a:t>DELETE</a:t>
            </a:r>
            <a:r>
              <a:rPr lang="zh-CN" altLang="en-US" sz="2000" dirty="0">
                <a:ea typeface="宋体" pitchFamily="2" charset="-122"/>
              </a:rPr>
              <a:t>或</a:t>
            </a:r>
            <a:r>
              <a:rPr lang="en-US" altLang="zh-CN" sz="2000" dirty="0">
                <a:ea typeface="宋体" pitchFamily="2" charset="-122"/>
              </a:rPr>
              <a:t>UPDATE</a:t>
            </a:r>
            <a:r>
              <a:rPr lang="zh-CN" altLang="en-US" sz="2000" dirty="0">
                <a:ea typeface="宋体" pitchFamily="2" charset="-122"/>
              </a:rPr>
              <a:t>语句的执行而导致要从被触发器作用的表中删除的任何行。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819056" y="3848596"/>
            <a:ext cx="3096344" cy="408623"/>
          </a:xfrm>
          <a:prstGeom prst="wedgeRoundRectCallout">
            <a:avLst>
              <a:gd name="adj1" fmla="val -92201"/>
              <a:gd name="adj2" fmla="val -1957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굴림" pitchFamily="50" charset="-127"/>
              </a:rPr>
              <a:t>UPDATE=DELETE+INSERT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7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</a:t>
            </a:r>
            <a:r>
              <a:rPr lang="en-US" altLang="zh-CN" dirty="0">
                <a:ea typeface="宋体" pitchFamily="2" charset="-122"/>
              </a:rPr>
              <a:t>SQL Server</a:t>
            </a:r>
            <a:r>
              <a:rPr lang="zh-CN" altLang="en-US" dirty="0">
                <a:ea typeface="宋体" pitchFamily="2" charset="-122"/>
              </a:rPr>
              <a:t>触发器示例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274694" cy="1117104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定义一个触发器，用于当删除一个学生基本信息时，也删除该学生的所有选课记录。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323528" y="2313856"/>
            <a:ext cx="8281988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CREATE TRIGGER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del_student</a:t>
            </a:r>
            <a:endParaRPr lang="en-US" altLang="zh-CN" sz="1800" b="0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ON Student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AFTER DELETE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AS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BEGIN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    DELETE FROM SC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    WHERE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Sno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IN ( </a:t>
            </a:r>
            <a:r>
              <a:rPr lang="en-US" altLang="zh-CN" sz="1800" b="0" dirty="0">
                <a:solidFill>
                  <a:srgbClr val="C00000"/>
                </a:solidFill>
                <a:latin typeface="Arial" charset="0"/>
              </a:rPr>
              <a:t>SELECT </a:t>
            </a:r>
            <a:r>
              <a:rPr lang="en-US" altLang="zh-CN" sz="1800" b="0" dirty="0" err="1">
                <a:solidFill>
                  <a:srgbClr val="C00000"/>
                </a:solidFill>
                <a:latin typeface="Arial" charset="0"/>
              </a:rPr>
              <a:t>Sno</a:t>
            </a:r>
            <a:r>
              <a:rPr lang="en-US" altLang="zh-CN" sz="1800" b="0" dirty="0">
                <a:solidFill>
                  <a:srgbClr val="C00000"/>
                </a:solidFill>
                <a:latin typeface="Arial" charset="0"/>
              </a:rPr>
              <a:t> FROM deleted 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 END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56352"/>
              </p:ext>
            </p:extLst>
          </p:nvPr>
        </p:nvGraphicFramePr>
        <p:xfrm>
          <a:off x="185738" y="1944689"/>
          <a:ext cx="5375275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17720"/>
              </p:ext>
            </p:extLst>
          </p:nvPr>
        </p:nvGraphicFramePr>
        <p:xfrm>
          <a:off x="5839843" y="1916833"/>
          <a:ext cx="3055589" cy="274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61" y="5199022"/>
            <a:ext cx="716503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dirty="0">
                <a:solidFill>
                  <a:srgbClr val="C00000"/>
                </a:solidFill>
              </a:rPr>
              <a:t>执行如下语句：</a:t>
            </a:r>
            <a:endParaRPr lang="en-US" altLang="zh-CN" sz="1800" b="0" dirty="0">
              <a:solidFill>
                <a:srgbClr val="C00000"/>
              </a:solidFill>
            </a:endParaRP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</a:rPr>
              <a:t>      DELETE FROM Student WHERE </a:t>
            </a:r>
            <a:r>
              <a:rPr lang="en-US" altLang="zh-CN" sz="1800" b="0" dirty="0" err="1">
                <a:solidFill>
                  <a:srgbClr val="C00000"/>
                </a:solidFill>
              </a:rPr>
              <a:t>Sno</a:t>
            </a:r>
            <a:r>
              <a:rPr lang="en-US" altLang="zh-CN" sz="1800" b="0" dirty="0">
                <a:solidFill>
                  <a:srgbClr val="C00000"/>
                </a:solidFill>
              </a:rPr>
              <a:t>=‘03001’</a:t>
            </a:r>
          </a:p>
          <a:p>
            <a:pPr algn="l"/>
            <a:r>
              <a:rPr lang="zh-CN" altLang="en-US" sz="1800" b="0" dirty="0">
                <a:solidFill>
                  <a:srgbClr val="C00000"/>
                </a:solidFill>
              </a:rPr>
              <a:t>对</a:t>
            </a:r>
            <a:r>
              <a:rPr lang="en-US" altLang="zh-CN" sz="1800" b="0" dirty="0">
                <a:solidFill>
                  <a:srgbClr val="C00000"/>
                </a:solidFill>
              </a:rPr>
              <a:t>Student</a:t>
            </a:r>
            <a:r>
              <a:rPr lang="zh-CN" altLang="en-US" sz="1800" b="0" dirty="0">
                <a:solidFill>
                  <a:srgbClr val="C00000"/>
                </a:solidFill>
              </a:rPr>
              <a:t>表和</a:t>
            </a:r>
            <a:r>
              <a:rPr lang="en-US" altLang="zh-CN" sz="1800" b="0" dirty="0">
                <a:solidFill>
                  <a:srgbClr val="C00000"/>
                </a:solidFill>
              </a:rPr>
              <a:t>SC</a:t>
            </a:r>
            <a:r>
              <a:rPr lang="zh-CN" altLang="en-US" sz="1800" b="0" dirty="0">
                <a:solidFill>
                  <a:srgbClr val="C00000"/>
                </a:solidFill>
              </a:rPr>
              <a:t>表将产生什么影响？</a:t>
            </a:r>
          </a:p>
        </p:txBody>
      </p:sp>
    </p:spTree>
    <p:extLst>
      <p:ext uri="{BB962C8B-B14F-4D97-AF65-F5344CB8AC3E}">
        <p14:creationId xmlns:p14="http://schemas.microsoft.com/office/powerpoint/2010/main" val="38119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66276" grpId="0"/>
      <p:bldP spid="566276" grpId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</a:t>
            </a:r>
            <a:r>
              <a:rPr lang="en-US" altLang="zh-CN" dirty="0">
                <a:ea typeface="宋体" pitchFamily="2" charset="-122"/>
              </a:rPr>
              <a:t>SQL Server</a:t>
            </a:r>
            <a:r>
              <a:rPr lang="zh-CN" altLang="en-US" dirty="0">
                <a:ea typeface="宋体" pitchFamily="2" charset="-122"/>
              </a:rPr>
              <a:t>触发器示例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530" y="1196752"/>
            <a:ext cx="8385918" cy="151216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一个复杂点的例子：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2000" dirty="0">
                <a:ea typeface="宋体" pitchFamily="2" charset="-122"/>
              </a:rPr>
              <a:t>     当向选课表中插入一条记录时，请使用触发器保证选课表中不会出现学生表中不存在的学号。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942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238" y="1052736"/>
            <a:ext cx="8739162" cy="5327650"/>
          </a:xfrm>
        </p:spPr>
        <p:txBody>
          <a:bodyPr/>
          <a:lstStyle/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CREATE TRIGGER check_ID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ON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SC</a:t>
            </a:r>
            <a:endParaRPr lang="en-US" altLang="zh-CN" sz="1600" b="0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INSTEAD OF INSERT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BEGIN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DECLARE 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student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CHAR(20)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DECLARE 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course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CHAR(20)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DECLARE 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score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endParaRPr lang="en-US" altLang="zh-CN" sz="1600" b="0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endParaRPr lang="en-US" altLang="zh-CN" sz="1600" b="0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 SELECT @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student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=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, @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course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=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Cno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,@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score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=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grade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FROM inserted </a:t>
            </a:r>
          </a:p>
          <a:p>
            <a:pPr eaLnBrk="1" hangingPunct="1">
              <a:lnSpc>
                <a:spcPts val="2100"/>
              </a:lnSpc>
            </a:pPr>
            <a:endParaRPr lang="en-US" altLang="zh-CN" sz="1600" b="0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IF EXISTS(SELECT * FROM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Student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=@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student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)</a:t>
            </a:r>
          </a:p>
          <a:p>
            <a:pPr>
              <a:lnSpc>
                <a:spcPts val="2100"/>
              </a:lnSpc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    INSERT INTO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SC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VALUES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( 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student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ID, @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course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ID ,@ 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score</a:t>
            </a: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)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ELSE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    PRINT '</a:t>
            </a:r>
            <a:r>
              <a:rPr lang="zh-CN" altLang="en-US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插入的记录值不合法</a:t>
            </a:r>
            <a:r>
              <a:rPr lang="zh-CN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'   </a:t>
            </a:r>
          </a:p>
          <a:p>
            <a:pPr eaLnBrk="1" hangingPunct="1">
              <a:lnSpc>
                <a:spcPts val="2100"/>
              </a:lnSpc>
              <a:buFont typeface="Wingdings" pitchFamily="2" charset="2"/>
              <a:buNone/>
            </a:pPr>
            <a:r>
              <a:rPr lang="en-US" altLang="zh-CN" sz="1600" b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END</a:t>
            </a:r>
            <a:endParaRPr lang="en-US" altLang="zh-CN" sz="1600" b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数据库完整性：</a:t>
            </a:r>
            <a:r>
              <a:rPr lang="en-US" altLang="zh-CN" dirty="0">
                <a:ea typeface="宋体" pitchFamily="2" charset="-122"/>
              </a:rPr>
              <a:t>SQL Server</a:t>
            </a:r>
            <a:r>
              <a:rPr lang="zh-CN" altLang="en-US" dirty="0">
                <a:ea typeface="宋体" pitchFamily="2" charset="-122"/>
              </a:rPr>
              <a:t>触发器示例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6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8" y="116632"/>
            <a:ext cx="8729662" cy="50135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数据库完整性介绍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545462" cy="49530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数据库完整性的主要使命</a:t>
            </a:r>
          </a:p>
          <a:p>
            <a:pPr lvl="1" eaLnBrk="1" hangingPunct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itchFamily="2" charset="-122"/>
              </a:rPr>
              <a:t>提供定义完整性约束条件的机制；</a:t>
            </a:r>
          </a:p>
          <a:p>
            <a:pPr lvl="1" eaLnBrk="1" hangingPunct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itchFamily="2" charset="-122"/>
              </a:rPr>
              <a:t>提供完整性检查的方法；</a:t>
            </a:r>
          </a:p>
          <a:p>
            <a:pPr lvl="1" eaLnBrk="1" hangingPunct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itchFamily="2" charset="-122"/>
              </a:rPr>
              <a:t>违约处理。</a:t>
            </a:r>
          </a:p>
        </p:txBody>
      </p:sp>
    </p:spTree>
    <p:extLst>
      <p:ext uri="{BB962C8B-B14F-4D97-AF65-F5344CB8AC3E}">
        <p14:creationId xmlns:p14="http://schemas.microsoft.com/office/powerpoint/2010/main" val="284413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03848" y="16986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数据库完整性介绍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203848" y="25273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关系数据库完整性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 触发器介绍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077096" y="33226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Verdana" pitchFamily="34" charset="0"/>
              </a:rPr>
              <a:t>完整性约束命名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00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宋体" pitchFamily="2" charset="-122"/>
              </a:rPr>
              <a:t>作 业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7372350" cy="1008112"/>
          </a:xfrm>
        </p:spPr>
        <p:txBody>
          <a:bodyPr/>
          <a:lstStyle/>
          <a:p>
            <a:pPr eaLnBrk="1" hangingPunct="1"/>
            <a:endParaRPr lang="en-US" altLang="zh-CN" b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72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800600"/>
            <a:ext cx="81534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数据库完整性介绍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关系数据库完整性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ko-KR" altLang="en-US" sz="28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触发器介绍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3077096" y="33226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完整性约束命名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93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关系数据库完整性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7992888" cy="331236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回顾：关系模型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数据结构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数据操作集合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数据完整性约束</a:t>
            </a:r>
          </a:p>
          <a:p>
            <a:pPr lvl="2"/>
            <a:r>
              <a:rPr lang="zh-CN" altLang="en-US" sz="2000" dirty="0">
                <a:ea typeface="宋体" pitchFamily="2" charset="-122"/>
              </a:rPr>
              <a:t>实体完整性</a:t>
            </a:r>
          </a:p>
          <a:p>
            <a:pPr lvl="2"/>
            <a:r>
              <a:rPr lang="zh-CN" altLang="en-US" sz="2000" dirty="0">
                <a:ea typeface="宋体" pitchFamily="2" charset="-122"/>
              </a:rPr>
              <a:t>参照完整性</a:t>
            </a:r>
          </a:p>
          <a:p>
            <a:pPr lvl="2"/>
            <a:r>
              <a:rPr lang="zh-CN" altLang="en-US" sz="2000" dirty="0">
                <a:ea typeface="宋体" pitchFamily="2" charset="-122"/>
              </a:rPr>
              <a:t>用户自定义完整性</a:t>
            </a:r>
          </a:p>
        </p:txBody>
      </p:sp>
    </p:spTree>
    <p:extLst>
      <p:ext uri="{BB962C8B-B14F-4D97-AF65-F5344CB8AC3E}">
        <p14:creationId xmlns:p14="http://schemas.microsoft.com/office/powerpoint/2010/main" val="36767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关系数据库完整性：实体完整性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052736"/>
            <a:ext cx="8064896" cy="2304256"/>
          </a:xfrm>
          <a:noFill/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zh-CN" altLang="en-US" sz="2400" dirty="0">
                <a:ea typeface="宋体" pitchFamily="2" charset="-122"/>
              </a:rPr>
              <a:t>关系模型的实体完整性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</a:rPr>
              <a:t>码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400" dirty="0">
                <a:ea typeface="宋体" pitchFamily="2" charset="-122"/>
              </a:rPr>
              <a:t>实体完整性的定义：</a:t>
            </a:r>
            <a:r>
              <a:rPr lang="en-US" altLang="zh-CN" sz="2400" dirty="0">
                <a:ea typeface="宋体" pitchFamily="2" charset="-122"/>
              </a:rPr>
              <a:t>PRIMARY KEY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ts val="3000"/>
              </a:lnSpc>
            </a:pPr>
            <a:r>
              <a:rPr lang="zh-CN" altLang="en-US" sz="2200" dirty="0">
                <a:ea typeface="宋体" pitchFamily="2" charset="-122"/>
              </a:rPr>
              <a:t>定义为列级约束（仅适用于码是单属性的情形）</a:t>
            </a:r>
          </a:p>
          <a:p>
            <a:pPr lvl="1" eaLnBrk="1" hangingPunct="1">
              <a:lnSpc>
                <a:spcPts val="3000"/>
              </a:lnSpc>
            </a:pPr>
            <a:r>
              <a:rPr lang="zh-CN" altLang="en-US" sz="2200" dirty="0">
                <a:ea typeface="宋体" pitchFamily="2" charset="-122"/>
              </a:rPr>
              <a:t>定义为表级约束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356992"/>
            <a:ext cx="4860032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pitchFamily="2" charset="-122"/>
              </a:rPr>
              <a:t>将</a:t>
            </a:r>
            <a:r>
              <a:rPr lang="en-US" altLang="zh-CN" sz="2000" kern="0" dirty="0">
                <a:ea typeface="宋体" pitchFamily="2" charset="-122"/>
              </a:rPr>
              <a:t>Student</a:t>
            </a:r>
            <a:r>
              <a:rPr lang="zh-CN" altLang="en-US" sz="2000" kern="0" dirty="0">
                <a:ea typeface="宋体" pitchFamily="2" charset="-122"/>
              </a:rPr>
              <a:t>表中的</a:t>
            </a:r>
            <a:r>
              <a:rPr lang="en-US" altLang="zh-CN" sz="2000" kern="0" dirty="0" err="1">
                <a:ea typeface="宋体" pitchFamily="2" charset="-122"/>
              </a:rPr>
              <a:t>Sno</a:t>
            </a:r>
            <a:r>
              <a:rPr lang="zh-CN" altLang="en-US" sz="2000" kern="0" dirty="0">
                <a:ea typeface="宋体" pitchFamily="2" charset="-122"/>
              </a:rPr>
              <a:t>属性定义为码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Student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( 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  CHAR(9)  PRIMARY KEY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Sname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 NOT NULL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Ssex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CHAR(2) 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 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Sage  SMALLINT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  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3600" y="3356992"/>
            <a:ext cx="4270400" cy="309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Student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(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CHAR(9)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Sname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 NOT NULL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Ssex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CHAR(2) 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Sage  SMALLINT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CHAR(20)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1600" b="0" kern="0" dirty="0">
                <a:solidFill>
                  <a:srgbClr val="FF0000"/>
                </a:solidFill>
                <a:ea typeface="宋体" pitchFamily="2" charset="-122"/>
              </a:rPr>
              <a:t>         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PRIMARY KEY 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);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DE473-D4AC-4890-AFC5-2679D2C6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" y="2387352"/>
            <a:ext cx="9131824" cy="41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关系数据库完整性：实体完整性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18" y="1052736"/>
            <a:ext cx="8490718" cy="230425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dirty="0">
                <a:ea typeface="宋体" pitchFamily="2" charset="-122"/>
              </a:rPr>
              <a:t>插入记录或对主码列进行更新操作时，</a:t>
            </a:r>
            <a:r>
              <a:rPr lang="en-US" altLang="zh-CN" sz="2000" dirty="0">
                <a:ea typeface="宋体" pitchFamily="2" charset="-122"/>
              </a:rPr>
              <a:t>RDBMS</a:t>
            </a:r>
            <a:r>
              <a:rPr lang="zh-CN" altLang="en-US" sz="2000" dirty="0">
                <a:ea typeface="宋体" pitchFamily="2" charset="-122"/>
              </a:rPr>
              <a:t>将自动实施实体完整性规则检查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检查主码值是否唯一，如果不唯一则拒绝插入或修改；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1800" dirty="0">
                <a:ea typeface="宋体" pitchFamily="2" charset="-122"/>
              </a:rPr>
              <a:t>检查主码的各个属性是否为空，只要有一个为空就拒绝插入或修改。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472" y="3356992"/>
            <a:ext cx="56792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pitchFamily="2" charset="-122"/>
              </a:rPr>
              <a:t>将</a:t>
            </a:r>
            <a:r>
              <a:rPr lang="en-US" altLang="zh-CN" sz="2000" kern="0" dirty="0">
                <a:ea typeface="宋体" pitchFamily="2" charset="-122"/>
              </a:rPr>
              <a:t>SC</a:t>
            </a:r>
            <a:r>
              <a:rPr lang="zh-CN" altLang="en-US" sz="2000" kern="0" dirty="0">
                <a:ea typeface="宋体" pitchFamily="2" charset="-122"/>
              </a:rPr>
              <a:t>表中的（</a:t>
            </a:r>
            <a:r>
              <a:rPr lang="en-US" altLang="zh-CN" sz="2000" kern="0" dirty="0" err="1">
                <a:ea typeface="宋体" pitchFamily="2" charset="-122"/>
              </a:rPr>
              <a:t>Sno</a:t>
            </a:r>
            <a:r>
              <a:rPr lang="zh-CN" altLang="en-US" sz="2000" kern="0" dirty="0">
                <a:ea typeface="宋体" pitchFamily="2" charset="-122"/>
              </a:rPr>
              <a:t>，</a:t>
            </a:r>
            <a:r>
              <a:rPr lang="en-US" altLang="zh-CN" sz="2000" kern="0" dirty="0" err="1">
                <a:ea typeface="宋体" pitchFamily="2" charset="-122"/>
              </a:rPr>
              <a:t>Cno</a:t>
            </a:r>
            <a:r>
              <a:rPr lang="zh-CN" altLang="en-US" sz="2000" kern="0" dirty="0">
                <a:ea typeface="宋体" pitchFamily="2" charset="-122"/>
              </a:rPr>
              <a:t>）属性组定义为码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kern="0" dirty="0">
                <a:ea typeface="宋体" pitchFamily="2" charset="-122"/>
              </a:rPr>
              <a:t>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CREATE TABLE SC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(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CHAR(9)  NOT NULL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CHAR(4)  NOT NULL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Grade    SMALLINT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PRIMARY KEY (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zh-CN" altLang="en-US" sz="1800" b="0" kern="0"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pitchFamily="2" charset="-122"/>
              </a:rPr>
              <a:t>Cno</a:t>
            </a:r>
            <a:r>
              <a:rPr lang="en-US" altLang="zh-CN" sz="1800" b="0" kern="0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);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0201" y="5845353"/>
            <a:ext cx="506420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0" dirty="0">
                <a:solidFill>
                  <a:srgbClr val="C00000"/>
                </a:solidFill>
              </a:rPr>
              <a:t>下面语句执行结果如何？</a:t>
            </a:r>
            <a:endParaRPr lang="en-US" altLang="zh-CN" sz="1800" b="0" dirty="0">
              <a:solidFill>
                <a:srgbClr val="C00000"/>
              </a:solidFill>
            </a:endParaRPr>
          </a:p>
          <a:p>
            <a:pPr algn="l"/>
            <a:r>
              <a:rPr lang="en-US" altLang="zh-CN" sz="1800" b="0" dirty="0">
                <a:solidFill>
                  <a:srgbClr val="C00000"/>
                </a:solidFill>
              </a:rPr>
              <a:t>INSERT INTO SC VALUES(‘03001’, NULL, 90)</a:t>
            </a:r>
            <a:endParaRPr lang="zh-CN" altLang="en-US" sz="18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关系数据库完整性：参照完整性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7906072" cy="144016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zh-CN" altLang="en-US" sz="2400" dirty="0">
                <a:ea typeface="宋体" pitchFamily="2" charset="-122"/>
              </a:rPr>
              <a:t>关系模型的参照完整性</a:t>
            </a:r>
          </a:p>
          <a:p>
            <a:pPr lvl="1" eaLnBrk="1" hangingPunct="1"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</a:rPr>
              <a:t>外码（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FOREIGN KEY</a:t>
            </a:r>
            <a:r>
              <a:rPr lang="zh-CN" altLang="en-US" sz="2000" dirty="0">
                <a:ea typeface="宋体" pitchFamily="2" charset="-122"/>
              </a:rPr>
              <a:t>）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REFERENCES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2662312"/>
            <a:ext cx="8274694" cy="364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ea typeface="宋体" pitchFamily="2" charset="-122"/>
              </a:rPr>
              <a:t>关系</a:t>
            </a:r>
            <a:r>
              <a:rPr lang="en-US" altLang="zh-CN" sz="1800" kern="0" dirty="0">
                <a:ea typeface="宋体" pitchFamily="2" charset="-122"/>
              </a:rPr>
              <a:t>SC</a:t>
            </a:r>
            <a:r>
              <a:rPr lang="zh-CN" altLang="en-US" sz="1800" kern="0" dirty="0">
                <a:ea typeface="宋体" pitchFamily="2" charset="-122"/>
              </a:rPr>
              <a:t>中（</a:t>
            </a:r>
            <a:r>
              <a:rPr lang="en-US" altLang="zh-CN" sz="1800" kern="0" dirty="0" err="1">
                <a:ea typeface="宋体" pitchFamily="2" charset="-122"/>
              </a:rPr>
              <a:t>Sno</a:t>
            </a:r>
            <a:r>
              <a:rPr lang="zh-CN" altLang="en-US" sz="1800" kern="0" dirty="0">
                <a:ea typeface="宋体" pitchFamily="2" charset="-122"/>
              </a:rPr>
              <a:t>，</a:t>
            </a:r>
            <a:r>
              <a:rPr lang="en-US" altLang="zh-CN" sz="1800" kern="0" dirty="0" err="1">
                <a:ea typeface="宋体" pitchFamily="2" charset="-122"/>
              </a:rPr>
              <a:t>Cno</a:t>
            </a:r>
            <a:r>
              <a:rPr lang="zh-CN" altLang="en-US" sz="1800" kern="0" dirty="0">
                <a:ea typeface="宋体" pitchFamily="2" charset="-122"/>
              </a:rPr>
              <a:t>）是主码。同时</a:t>
            </a:r>
            <a:r>
              <a:rPr lang="en-US" altLang="zh-CN" sz="1800" kern="0" dirty="0" err="1">
                <a:ea typeface="宋体" pitchFamily="2" charset="-122"/>
              </a:rPr>
              <a:t>Sno</a:t>
            </a:r>
            <a:r>
              <a:rPr lang="zh-CN" altLang="en-US" sz="1800" kern="0" dirty="0">
                <a:ea typeface="宋体" pitchFamily="2" charset="-122"/>
              </a:rPr>
              <a:t>，</a:t>
            </a:r>
            <a:r>
              <a:rPr lang="en-US" altLang="zh-CN" sz="1800" kern="0" dirty="0" err="1">
                <a:ea typeface="宋体" pitchFamily="2" charset="-122"/>
              </a:rPr>
              <a:t>Cno</a:t>
            </a:r>
            <a:r>
              <a:rPr lang="zh-CN" altLang="en-US" sz="1800" kern="0" dirty="0">
                <a:ea typeface="宋体" pitchFamily="2" charset="-122"/>
              </a:rPr>
              <a:t>分别参照引用</a:t>
            </a:r>
            <a:r>
              <a:rPr lang="en-US" altLang="zh-CN" sz="1800" kern="0" dirty="0">
                <a:ea typeface="宋体" pitchFamily="2" charset="-122"/>
              </a:rPr>
              <a:t>Student</a:t>
            </a:r>
            <a:r>
              <a:rPr lang="zh-CN" altLang="en-US" sz="1800" kern="0" dirty="0">
                <a:ea typeface="宋体" pitchFamily="2" charset="-122"/>
              </a:rPr>
              <a:t>表的主码和</a:t>
            </a:r>
            <a:r>
              <a:rPr lang="en-US" altLang="zh-CN" sz="1800" kern="0" dirty="0">
                <a:ea typeface="宋体" pitchFamily="2" charset="-122"/>
              </a:rPr>
              <a:t>Course</a:t>
            </a:r>
            <a:r>
              <a:rPr lang="zh-CN" altLang="en-US" sz="1800" kern="0" dirty="0">
                <a:ea typeface="宋体" pitchFamily="2" charset="-122"/>
              </a:rPr>
              <a:t>表的主码 。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CREATE TABLE SC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(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CHAR(9)  NOT NULL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Cno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CHAR(4)  NOT NULL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 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Grade    SMALLINT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      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PRIMARY KEY (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Sno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Cno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， </a:t>
            </a:r>
            <a:endParaRPr lang="en-US" altLang="zh-CN" sz="16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            FOREIGN KEY 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) REFERENCES Student(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Sno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1600" b="0" kern="0" dirty="0">
                <a:solidFill>
                  <a:srgbClr val="FF0000"/>
                </a:solidFill>
                <a:ea typeface="宋体" pitchFamily="2" charset="-122"/>
              </a:rPr>
              <a:t>，  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            FOREIGN KEY 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Cno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) REFERENCES Course(</a:t>
            </a:r>
            <a:r>
              <a:rPr lang="en-US" altLang="zh-CN" sz="1600" b="0" kern="0" dirty="0" err="1">
                <a:solidFill>
                  <a:srgbClr val="FF0000"/>
                </a:solidFill>
                <a:ea typeface="宋体" pitchFamily="2" charset="-122"/>
              </a:rPr>
              <a:t>Cno</a:t>
            </a:r>
            <a:r>
              <a:rPr lang="en-US" altLang="zh-CN" sz="1600" b="0" kern="0" dirty="0">
                <a:solidFill>
                  <a:srgbClr val="FF0000"/>
                </a:solidFill>
                <a:ea typeface="宋体" pitchFamily="2" charset="-122"/>
              </a:rPr>
              <a:t>)    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31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3825</TotalTime>
  <Words>3160</Words>
  <Application>Microsoft Office PowerPoint</Application>
  <PresentationFormat>全屏显示(4:3)</PresentationFormat>
  <Paragraphs>482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-apple-system</vt:lpstr>
      <vt:lpstr>Microsoft YaHei Light</vt:lpstr>
      <vt:lpstr>PingFang SC</vt:lpstr>
      <vt:lpstr>等线</vt:lpstr>
      <vt:lpstr>黑体</vt:lpstr>
      <vt:lpstr>Arial</vt:lpstr>
      <vt:lpstr>Courier New</vt:lpstr>
      <vt:lpstr>Lucida Sans Unicode</vt:lpstr>
      <vt:lpstr>Times New Roman</vt:lpstr>
      <vt:lpstr>Verdana</vt:lpstr>
      <vt:lpstr>Wingdings</vt:lpstr>
      <vt:lpstr>028betty_white</vt:lpstr>
      <vt:lpstr>PDF</vt:lpstr>
      <vt:lpstr>数据库系统原理</vt:lpstr>
      <vt:lpstr>讲解纲要</vt:lpstr>
      <vt:lpstr>数据库完整性介绍</vt:lpstr>
      <vt:lpstr>数据库完整性介绍</vt:lpstr>
      <vt:lpstr>讲解纲要</vt:lpstr>
      <vt:lpstr>关系数据库完整性</vt:lpstr>
      <vt:lpstr>关系数据库完整性：实体完整性</vt:lpstr>
      <vt:lpstr>关系数据库完整性：实体完整性</vt:lpstr>
      <vt:lpstr>关系数据库完整性：参照完整性</vt:lpstr>
      <vt:lpstr>关系数据库完整性：参照完整性</vt:lpstr>
      <vt:lpstr>关系数据库完整性：参照完整性</vt:lpstr>
      <vt:lpstr>关系数据库完整性：用户定义的完整性</vt:lpstr>
      <vt:lpstr>关系数据库完整性：用户定义的完整性  属性级约束</vt:lpstr>
      <vt:lpstr>关系数据库完整性：用户定义的完整性  属性级约束</vt:lpstr>
      <vt:lpstr>关系数据库完整性：用户定义的完整性  元组级约束</vt:lpstr>
      <vt:lpstr>关系数据库完整性：用户定义的完整性</vt:lpstr>
      <vt:lpstr>讲解纲要</vt:lpstr>
      <vt:lpstr>关系数据库完整性：完整性约束命名子句</vt:lpstr>
      <vt:lpstr>关系数据库完整性：完整性约束命名子句</vt:lpstr>
      <vt:lpstr>关系数据库完整性：完整性约束命名子句</vt:lpstr>
      <vt:lpstr>关系数据库完整性：定义域</vt:lpstr>
      <vt:lpstr>关系数据库完整性：定义域</vt:lpstr>
      <vt:lpstr>讲解纲要</vt:lpstr>
      <vt:lpstr>数据库完整性：触发器Trigger</vt:lpstr>
      <vt:lpstr>数据库完整性：触发器</vt:lpstr>
      <vt:lpstr>数据库完整性：触发器工作原理</vt:lpstr>
      <vt:lpstr>数据库完整性：触发器工作原理</vt:lpstr>
      <vt:lpstr>数据库完整性：触发器工作原理</vt:lpstr>
      <vt:lpstr>数据库完整性：触发器工作原理</vt:lpstr>
      <vt:lpstr>数据库完整性：触发器</vt:lpstr>
      <vt:lpstr>数据库完整性：触发器</vt:lpstr>
      <vt:lpstr>数据库完整性：触发器</vt:lpstr>
      <vt:lpstr>数据库完整性：触发器</vt:lpstr>
      <vt:lpstr>数据库完整性：触发器</vt:lpstr>
      <vt:lpstr>数据库完整性：SQL Server触发器示例</vt:lpstr>
      <vt:lpstr>数据库完整性：SQL Server触发器示例</vt:lpstr>
      <vt:lpstr>数据库完整性：SQL Server触发器示例</vt:lpstr>
      <vt:lpstr>数据库完整性：SQL Server触发器示例</vt:lpstr>
      <vt:lpstr>数据库完整性：SQL Server触发器示例</vt:lpstr>
      <vt:lpstr>讲解纲要</vt:lpstr>
      <vt:lpstr>作 业</vt:lpstr>
      <vt:lpstr>Thank you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112103880@qq.com</cp:lastModifiedBy>
  <cp:revision>61</cp:revision>
  <dcterms:created xsi:type="dcterms:W3CDTF">2013-05-28T06:12:06Z</dcterms:created>
  <dcterms:modified xsi:type="dcterms:W3CDTF">2021-04-06T08:40:24Z</dcterms:modified>
</cp:coreProperties>
</file>