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51"/>
  </p:notesMasterIdLst>
  <p:handoutMasterIdLst>
    <p:handoutMasterId r:id="rId52"/>
  </p:handoutMasterIdLst>
  <p:sldIdLst>
    <p:sldId id="283" r:id="rId2"/>
    <p:sldId id="264" r:id="rId3"/>
    <p:sldId id="285" r:id="rId4"/>
    <p:sldId id="287" r:id="rId5"/>
    <p:sldId id="292" r:id="rId6"/>
    <p:sldId id="289" r:id="rId7"/>
    <p:sldId id="344" r:id="rId8"/>
    <p:sldId id="345" r:id="rId9"/>
    <p:sldId id="295" r:id="rId10"/>
    <p:sldId id="296" r:id="rId11"/>
    <p:sldId id="297" r:id="rId12"/>
    <p:sldId id="298" r:id="rId13"/>
    <p:sldId id="299" r:id="rId14"/>
    <p:sldId id="347" r:id="rId15"/>
    <p:sldId id="349" r:id="rId16"/>
    <p:sldId id="359" r:id="rId17"/>
    <p:sldId id="346" r:id="rId18"/>
    <p:sldId id="352" r:id="rId19"/>
    <p:sldId id="301" r:id="rId20"/>
    <p:sldId id="302" r:id="rId21"/>
    <p:sldId id="304" r:id="rId22"/>
    <p:sldId id="305" r:id="rId23"/>
    <p:sldId id="308" r:id="rId24"/>
    <p:sldId id="309" r:id="rId25"/>
    <p:sldId id="311" r:id="rId26"/>
    <p:sldId id="312" r:id="rId27"/>
    <p:sldId id="314" r:id="rId28"/>
    <p:sldId id="354" r:id="rId29"/>
    <p:sldId id="315" r:id="rId30"/>
    <p:sldId id="316" r:id="rId31"/>
    <p:sldId id="318" r:id="rId32"/>
    <p:sldId id="320" r:id="rId33"/>
    <p:sldId id="324" r:id="rId34"/>
    <p:sldId id="355" r:id="rId35"/>
    <p:sldId id="325" r:id="rId36"/>
    <p:sldId id="353" r:id="rId37"/>
    <p:sldId id="356" r:id="rId38"/>
    <p:sldId id="332" r:id="rId39"/>
    <p:sldId id="333" r:id="rId40"/>
    <p:sldId id="357" r:id="rId41"/>
    <p:sldId id="335" r:id="rId42"/>
    <p:sldId id="336" r:id="rId43"/>
    <p:sldId id="337" r:id="rId44"/>
    <p:sldId id="339" r:id="rId45"/>
    <p:sldId id="340" r:id="rId46"/>
    <p:sldId id="341" r:id="rId47"/>
    <p:sldId id="358" r:id="rId48"/>
    <p:sldId id="342" r:id="rId49"/>
    <p:sldId id="284" r:id="rId50"/>
  </p:sldIdLst>
  <p:sldSz cx="9144000" cy="6858000" type="screen4x3"/>
  <p:notesSz cx="6858000" cy="9144000"/>
  <p:defaultTextStyle>
    <a:defPPr>
      <a:defRPr lang="en-US"/>
    </a:defPPr>
    <a:lvl1pPr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1pPr>
    <a:lvl2pPr marL="4572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2pPr>
    <a:lvl3pPr marL="9144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3pPr>
    <a:lvl4pPr marL="13716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4pPr>
    <a:lvl5pPr marL="18288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5pPr>
    <a:lvl6pPr marL="2286000" algn="l" defTabSz="914400" rtl="0" eaLnBrk="1" latinLnBrk="0" hangingPunct="1">
      <a:defRPr sz="2000" b="1" kern="1200">
        <a:solidFill>
          <a:schemeClr val="accent1"/>
        </a:solidFill>
        <a:latin typeface="Lucida Sans Unicode" pitchFamily="34" charset="0"/>
        <a:ea typeface="굴림" pitchFamily="50" charset="-127"/>
        <a:cs typeface="+mn-cs"/>
      </a:defRPr>
    </a:lvl6pPr>
    <a:lvl7pPr marL="2743200" algn="l" defTabSz="914400" rtl="0" eaLnBrk="1" latinLnBrk="0" hangingPunct="1">
      <a:defRPr sz="2000" b="1" kern="1200">
        <a:solidFill>
          <a:schemeClr val="accent1"/>
        </a:solidFill>
        <a:latin typeface="Lucida Sans Unicode" pitchFamily="34" charset="0"/>
        <a:ea typeface="굴림" pitchFamily="50" charset="-127"/>
        <a:cs typeface="+mn-cs"/>
      </a:defRPr>
    </a:lvl7pPr>
    <a:lvl8pPr marL="3200400" algn="l" defTabSz="914400" rtl="0" eaLnBrk="1" latinLnBrk="0" hangingPunct="1">
      <a:defRPr sz="2000" b="1" kern="1200">
        <a:solidFill>
          <a:schemeClr val="accent1"/>
        </a:solidFill>
        <a:latin typeface="Lucida Sans Unicode" pitchFamily="34" charset="0"/>
        <a:ea typeface="굴림" pitchFamily="50" charset="-127"/>
        <a:cs typeface="+mn-cs"/>
      </a:defRPr>
    </a:lvl8pPr>
    <a:lvl9pPr marL="3657600" algn="l" defTabSz="914400" rtl="0" eaLnBrk="1" latinLnBrk="0" hangingPunct="1">
      <a:defRPr sz="2000" b="1" kern="1200">
        <a:solidFill>
          <a:schemeClr val="accent1"/>
        </a:solidFill>
        <a:latin typeface="Lucida Sans Unicode" pitchFamily="34"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FF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92" autoAdjust="0"/>
    <p:restoredTop sz="86188" autoAdjust="0"/>
  </p:normalViewPr>
  <p:slideViewPr>
    <p:cSldViewPr snapToObjects="1">
      <p:cViewPr varScale="1">
        <p:scale>
          <a:sx n="73" d="100"/>
          <a:sy n="73" d="100"/>
        </p:scale>
        <p:origin x="2146" y="67"/>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fld id="{DEB00FB7-8EC4-4130-9116-883AC193307D}" type="slidenum">
              <a:rPr lang="ko-KR" altLang="en-US"/>
              <a:pPr/>
              <a:t>‹#›</a:t>
            </a:fld>
            <a:endParaRPr lang="en-US" altLang="ko-KR"/>
          </a:p>
        </p:txBody>
      </p:sp>
    </p:spTree>
    <p:extLst>
      <p:ext uri="{BB962C8B-B14F-4D97-AF65-F5344CB8AC3E}">
        <p14:creationId xmlns:p14="http://schemas.microsoft.com/office/powerpoint/2010/main" val="520538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05F35-3CE3-4E0B-B095-AA3CCBE05A79}" type="datetimeFigureOut">
              <a:rPr lang="zh-CN" altLang="en-US" smtClean="0"/>
              <a:t>2023/3/23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C2B641-8559-41B5-9D72-3CC859901203}" type="slidenum">
              <a:rPr lang="zh-CN" altLang="en-US" smtClean="0"/>
              <a:t>‹#›</a:t>
            </a:fld>
            <a:endParaRPr lang="zh-CN" altLang="en-US"/>
          </a:p>
        </p:txBody>
      </p:sp>
    </p:spTree>
    <p:extLst>
      <p:ext uri="{BB962C8B-B14F-4D97-AF65-F5344CB8AC3E}">
        <p14:creationId xmlns:p14="http://schemas.microsoft.com/office/powerpoint/2010/main" val="2365795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C2B641-8559-41B5-9D72-3CC859901203}" type="slidenum">
              <a:rPr lang="zh-CN" altLang="en-US" smtClean="0"/>
              <a:t>8</a:t>
            </a:fld>
            <a:endParaRPr lang="zh-CN" altLang="en-US"/>
          </a:p>
        </p:txBody>
      </p:sp>
    </p:spTree>
    <p:extLst>
      <p:ext uri="{BB962C8B-B14F-4D97-AF65-F5344CB8AC3E}">
        <p14:creationId xmlns:p14="http://schemas.microsoft.com/office/powerpoint/2010/main" val="288503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数据库的安全理念：你拥有合法的身份，但不一定做合法的事情。</a:t>
            </a:r>
          </a:p>
        </p:txBody>
      </p:sp>
      <p:sp>
        <p:nvSpPr>
          <p:cNvPr id="4" name="灯片编号占位符 3"/>
          <p:cNvSpPr>
            <a:spLocks noGrp="1"/>
          </p:cNvSpPr>
          <p:nvPr>
            <p:ph type="sldNum" sz="quarter" idx="10"/>
          </p:nvPr>
        </p:nvSpPr>
        <p:spPr/>
        <p:txBody>
          <a:bodyPr/>
          <a:lstStyle/>
          <a:p>
            <a:fld id="{5DC2B641-8559-41B5-9D72-3CC859901203}" type="slidenum">
              <a:rPr lang="zh-CN" altLang="en-US" smtClean="0"/>
              <a:t>9</a:t>
            </a:fld>
            <a:endParaRPr lang="zh-CN" altLang="en-US"/>
          </a:p>
        </p:txBody>
      </p:sp>
    </p:spTree>
    <p:extLst>
      <p:ext uri="{BB962C8B-B14F-4D97-AF65-F5344CB8AC3E}">
        <p14:creationId xmlns:p14="http://schemas.microsoft.com/office/powerpoint/2010/main" val="291141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b="1" i="0" u="none" strike="noStrike" cap="none" normalizeH="0" baseline="0" dirty="0">
                <a:ln>
                  <a:noFill/>
                </a:ln>
                <a:solidFill>
                  <a:schemeClr val="tx1"/>
                </a:solidFill>
                <a:effectLst/>
              </a:rPr>
              <a:t>拥有高许可证级别的主体通常掌握的是高密级的信息，允许其对低密级的数据对象进行更新，相当于泄密。</a:t>
            </a:r>
            <a:endParaRPr lang="zh-CN" altLang="en-US" dirty="0"/>
          </a:p>
        </p:txBody>
      </p:sp>
      <p:sp>
        <p:nvSpPr>
          <p:cNvPr id="4" name="灯片编号占位符 3"/>
          <p:cNvSpPr>
            <a:spLocks noGrp="1"/>
          </p:cNvSpPr>
          <p:nvPr>
            <p:ph type="sldNum" sz="quarter" idx="10"/>
          </p:nvPr>
        </p:nvSpPr>
        <p:spPr/>
        <p:txBody>
          <a:bodyPr/>
          <a:lstStyle/>
          <a:p>
            <a:fld id="{5DC2B641-8559-41B5-9D72-3CC859901203}" type="slidenum">
              <a:rPr lang="zh-CN" altLang="en-US" smtClean="0"/>
              <a:t>15</a:t>
            </a:fld>
            <a:endParaRPr lang="zh-CN" altLang="en-US"/>
          </a:p>
        </p:txBody>
      </p:sp>
    </p:spTree>
    <p:extLst>
      <p:ext uri="{BB962C8B-B14F-4D97-AF65-F5344CB8AC3E}">
        <p14:creationId xmlns:p14="http://schemas.microsoft.com/office/powerpoint/2010/main" val="824928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b="1" i="0" u="none" strike="noStrike" cap="none" normalizeH="0" baseline="0" dirty="0">
                <a:ln>
                  <a:noFill/>
                </a:ln>
                <a:solidFill>
                  <a:schemeClr val="tx1"/>
                </a:solidFill>
                <a:effectLst/>
              </a:rPr>
              <a:t>拥有高许可证级别的主体通常掌握的是高密级的信息，允许其对低密级的数据对象进行更新，相当于泄密。</a:t>
            </a:r>
            <a:endParaRPr lang="zh-CN" altLang="en-US" dirty="0"/>
          </a:p>
        </p:txBody>
      </p:sp>
      <p:sp>
        <p:nvSpPr>
          <p:cNvPr id="4" name="灯片编号占位符 3"/>
          <p:cNvSpPr>
            <a:spLocks noGrp="1"/>
          </p:cNvSpPr>
          <p:nvPr>
            <p:ph type="sldNum" sz="quarter" idx="10"/>
          </p:nvPr>
        </p:nvSpPr>
        <p:spPr/>
        <p:txBody>
          <a:bodyPr/>
          <a:lstStyle/>
          <a:p>
            <a:fld id="{5DC2B641-8559-41B5-9D72-3CC859901203}" type="slidenum">
              <a:rPr lang="zh-CN" altLang="en-US" smtClean="0"/>
              <a:t>16</a:t>
            </a:fld>
            <a:endParaRPr lang="zh-CN" altLang="en-US"/>
          </a:p>
        </p:txBody>
      </p:sp>
    </p:spTree>
    <p:extLst>
      <p:ext uri="{BB962C8B-B14F-4D97-AF65-F5344CB8AC3E}">
        <p14:creationId xmlns:p14="http://schemas.microsoft.com/office/powerpoint/2010/main" val="3302273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C2B641-8559-41B5-9D72-3CC859901203}" type="slidenum">
              <a:rPr lang="zh-CN" altLang="en-US" smtClean="0"/>
              <a:t>34</a:t>
            </a:fld>
            <a:endParaRPr lang="zh-CN" altLang="en-US"/>
          </a:p>
        </p:txBody>
      </p:sp>
    </p:spTree>
    <p:extLst>
      <p:ext uri="{BB962C8B-B14F-4D97-AF65-F5344CB8AC3E}">
        <p14:creationId xmlns:p14="http://schemas.microsoft.com/office/powerpoint/2010/main" val="13157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fld id="{7A91C573-2D04-48A9-BBE9-92E48C217653}" type="slidenum">
              <a:rPr lang="en-US" altLang="zh-CN" b="0"/>
              <a:pPr eaLnBrk="1" hangingPunct="1"/>
              <a:t>38</a:t>
            </a:fld>
            <a:endParaRPr lang="en-US" altLang="zh-CN" b="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272269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8343" name="Group 2807"/>
          <p:cNvGrpSpPr>
            <a:grpSpLocks/>
          </p:cNvGrpSpPr>
          <p:nvPr/>
        </p:nvGrpSpPr>
        <p:grpSpPr bwMode="auto">
          <a:xfrm>
            <a:off x="0" y="1081088"/>
            <a:ext cx="9144000" cy="5776912"/>
            <a:chOff x="0" y="681"/>
            <a:chExt cx="5760" cy="3639"/>
          </a:xfrm>
        </p:grpSpPr>
        <p:sp>
          <p:nvSpPr>
            <p:cNvPr id="68339" name="Rectangle 2803" descr="어두운 수평선"/>
            <p:cNvSpPr>
              <a:spLocks noChangeArrowheads="1"/>
            </p:cNvSpPr>
            <p:nvPr/>
          </p:nvSpPr>
          <p:spPr bwMode="ltGray">
            <a:xfrm>
              <a:off x="0" y="2325"/>
              <a:ext cx="5760" cy="1995"/>
            </a:xfrm>
            <a:prstGeom prst="rect">
              <a:avLst/>
            </a:prstGeom>
            <a:pattFill prst="dkHorz">
              <a:fgClr>
                <a:schemeClr val="folHlink"/>
              </a:fgClr>
              <a:bgClr>
                <a:srgbClr val="FFFFFF"/>
              </a:bgClr>
            </a:patt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8342" name="Group 2806"/>
            <p:cNvGrpSpPr>
              <a:grpSpLocks/>
            </p:cNvGrpSpPr>
            <p:nvPr userDrawn="1"/>
          </p:nvGrpSpPr>
          <p:grpSpPr bwMode="auto">
            <a:xfrm>
              <a:off x="0" y="681"/>
              <a:ext cx="5760" cy="1775"/>
              <a:chOff x="0" y="681"/>
              <a:chExt cx="5760" cy="1775"/>
            </a:xfrm>
          </p:grpSpPr>
          <p:sp>
            <p:nvSpPr>
              <p:cNvPr id="68320" name="Rectangle 2784"/>
              <p:cNvSpPr>
                <a:spLocks noChangeArrowheads="1"/>
              </p:cNvSpPr>
              <p:nvPr/>
            </p:nvSpPr>
            <p:spPr bwMode="ltGray">
              <a:xfrm>
                <a:off x="0" y="2078"/>
                <a:ext cx="5760" cy="247"/>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3" name="Rectangle 2787"/>
              <p:cNvSpPr>
                <a:spLocks noChangeArrowheads="1"/>
              </p:cNvSpPr>
              <p:nvPr/>
            </p:nvSpPr>
            <p:spPr bwMode="ltGray">
              <a:xfrm>
                <a:off x="0" y="2325"/>
                <a:ext cx="5760" cy="13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340" name="Group 2804"/>
              <p:cNvGrpSpPr>
                <a:grpSpLocks/>
              </p:cNvGrpSpPr>
              <p:nvPr userDrawn="1"/>
            </p:nvGrpSpPr>
            <p:grpSpPr bwMode="auto">
              <a:xfrm>
                <a:off x="329" y="681"/>
                <a:ext cx="1063" cy="759"/>
                <a:chOff x="329" y="681"/>
                <a:chExt cx="1063" cy="759"/>
              </a:xfrm>
            </p:grpSpPr>
            <p:sp>
              <p:nvSpPr>
                <p:cNvPr id="68331" name="Rectangle 2795"/>
                <p:cNvSpPr>
                  <a:spLocks noChangeArrowheads="1"/>
                </p:cNvSpPr>
                <p:nvPr/>
              </p:nvSpPr>
              <p:spPr bwMode="ltGray">
                <a:xfrm>
                  <a:off x="329" y="681"/>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2" name="Rectangle 2796"/>
                <p:cNvSpPr>
                  <a:spLocks noChangeArrowheads="1"/>
                </p:cNvSpPr>
                <p:nvPr/>
              </p:nvSpPr>
              <p:spPr bwMode="ltGray">
                <a:xfrm>
                  <a:off x="569" y="870"/>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3" name="Rectangle 2797"/>
                <p:cNvSpPr>
                  <a:spLocks noChangeArrowheads="1"/>
                </p:cNvSpPr>
                <p:nvPr/>
              </p:nvSpPr>
              <p:spPr bwMode="ltGray">
                <a:xfrm>
                  <a:off x="912" y="76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4" name="Rectangle 2798"/>
                <p:cNvSpPr>
                  <a:spLocks noChangeArrowheads="1"/>
                </p:cNvSpPr>
                <p:nvPr/>
              </p:nvSpPr>
              <p:spPr bwMode="ltGray">
                <a:xfrm>
                  <a:off x="80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5" name="Rectangle 2799"/>
                <p:cNvSpPr>
                  <a:spLocks noChangeArrowheads="1"/>
                </p:cNvSpPr>
                <p:nvPr/>
              </p:nvSpPr>
              <p:spPr bwMode="ltGray">
                <a:xfrm>
                  <a:off x="1049" y="133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6" name="Rectangle 2800"/>
                <p:cNvSpPr>
                  <a:spLocks noChangeArrowheads="1"/>
                </p:cNvSpPr>
                <p:nvPr/>
              </p:nvSpPr>
              <p:spPr bwMode="ltGray">
                <a:xfrm>
                  <a:off x="128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7" name="Rectangle 2801"/>
                <p:cNvSpPr>
                  <a:spLocks noChangeArrowheads="1"/>
                </p:cNvSpPr>
                <p:nvPr/>
              </p:nvSpPr>
              <p:spPr bwMode="ltGray">
                <a:xfrm>
                  <a:off x="517" y="1284"/>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3335" name="Rectangle 23"/>
          <p:cNvSpPr>
            <a:spLocks noGrp="1" noChangeArrowheads="1"/>
          </p:cNvSpPr>
          <p:nvPr>
            <p:ph type="dt" sz="quarter" idx="2"/>
          </p:nvPr>
        </p:nvSpPr>
        <p:spPr bwMode="auto">
          <a:xfrm>
            <a:off x="457200" y="6553200"/>
            <a:ext cx="2133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6" name="Rectangle 24"/>
          <p:cNvSpPr>
            <a:spLocks noGrp="1" noChangeArrowheads="1"/>
          </p:cNvSpPr>
          <p:nvPr>
            <p:ph type="ftr" sz="quarter" idx="3"/>
          </p:nvPr>
        </p:nvSpPr>
        <p:spPr bwMode="auto">
          <a:xfrm>
            <a:off x="3200400" y="6629400"/>
            <a:ext cx="2895600" cy="152400"/>
          </a:xfrm>
          <a:prstGeom prst="rect">
            <a:avLst/>
          </a:prstGeom>
        </p:spPr>
        <p:txBody>
          <a:bodyPr/>
          <a:lstStyle>
            <a:lvl1pPr algn="ctr">
              <a:defRPr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7" name="Rectangle 25"/>
          <p:cNvSpPr>
            <a:spLocks noGrp="1" noChangeArrowheads="1"/>
          </p:cNvSpPr>
          <p:nvPr>
            <p:ph type="sldNum" sz="quarter" idx="4"/>
          </p:nvPr>
        </p:nvSpPr>
        <p:spPr bwMode="auto">
          <a:xfrm>
            <a:off x="661035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itchFamily="18" charset="0"/>
              </a:defRPr>
            </a:lvl1pPr>
          </a:lstStyle>
          <a:p>
            <a:fld id="{A43F59F9-53E2-4787-9B2F-6BC8745F5CA0}" type="slidenum">
              <a:rPr lang="ko-KR" altLang="en-US"/>
              <a:pPr/>
              <a:t>‹#›</a:t>
            </a:fld>
            <a:endParaRPr lang="en-US" altLang="ko-KR"/>
          </a:p>
        </p:txBody>
      </p:sp>
      <p:sp>
        <p:nvSpPr>
          <p:cNvPr id="13848" name="Rectangle 536"/>
          <p:cNvSpPr>
            <a:spLocks noGrp="1" noChangeArrowheads="1"/>
          </p:cNvSpPr>
          <p:nvPr>
            <p:ph type="ctrTitle" sz="quarter"/>
          </p:nvPr>
        </p:nvSpPr>
        <p:spPr bwMode="black">
          <a:xfrm>
            <a:off x="457200" y="2617788"/>
            <a:ext cx="8486775" cy="1611312"/>
          </a:xfrm>
          <a:extLst>
            <a:ext uri="{AF507438-7753-43E0-B8FC-AC1667EBCBE1}">
              <a14:hiddenEffects xmlns:a14="http://schemas.microsoft.com/office/drawing/2010/main">
                <a:effectLst>
                  <a:outerShdw dist="53882" dir="2700000" algn="ctr" rotWithShape="0">
                    <a:schemeClr val="tx2"/>
                  </a:outerShdw>
                </a:effectLst>
              </a14:hiddenEffects>
            </a:ext>
          </a:extLst>
        </p:spPr>
        <p:txBody>
          <a:bodyPr anchor="t"/>
          <a:lstStyle>
            <a:lvl1pPr>
              <a:lnSpc>
                <a:spcPct val="80000"/>
              </a:lnSpc>
              <a:defRPr sz="5000">
                <a:ea typeface="굴림" pitchFamily="50" charset="-127"/>
              </a:defRPr>
            </a:lvl1pPr>
          </a:lstStyle>
          <a:p>
            <a:pPr lvl="0"/>
            <a:r>
              <a:rPr lang="zh-CN" altLang="en-US" noProof="0" dirty="0"/>
              <a:t>单击此处编辑母版标题样式</a:t>
            </a:r>
            <a:endParaRPr lang="en-US" altLang="ko-KR" noProof="0" dirty="0"/>
          </a:p>
        </p:txBody>
      </p:sp>
      <p:grpSp>
        <p:nvGrpSpPr>
          <p:cNvPr id="68341" name="Group 2805"/>
          <p:cNvGrpSpPr>
            <a:grpSpLocks/>
          </p:cNvGrpSpPr>
          <p:nvPr/>
        </p:nvGrpSpPr>
        <p:grpSpPr bwMode="auto">
          <a:xfrm>
            <a:off x="4953000" y="3857625"/>
            <a:ext cx="3657600" cy="741363"/>
            <a:chOff x="3120" y="2430"/>
            <a:chExt cx="2304" cy="467"/>
          </a:xfrm>
        </p:grpSpPr>
        <p:sp>
          <p:nvSpPr>
            <p:cNvPr id="68324" name="AutoShape 2788"/>
            <p:cNvSpPr>
              <a:spLocks noChangeArrowheads="1"/>
            </p:cNvSpPr>
            <p:nvPr/>
          </p:nvSpPr>
          <p:spPr bwMode="auto">
            <a:xfrm>
              <a:off x="312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8" name="AutoShape 2792"/>
            <p:cNvSpPr>
              <a:spLocks noChangeArrowheads="1"/>
            </p:cNvSpPr>
            <p:nvPr/>
          </p:nvSpPr>
          <p:spPr bwMode="auto">
            <a:xfrm>
              <a:off x="369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9" name="AutoShape 2793"/>
            <p:cNvSpPr>
              <a:spLocks noChangeArrowheads="1"/>
            </p:cNvSpPr>
            <p:nvPr/>
          </p:nvSpPr>
          <p:spPr bwMode="auto">
            <a:xfrm>
              <a:off x="4247"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0" name="AutoShape 2794"/>
            <p:cNvSpPr>
              <a:spLocks noChangeArrowheads="1"/>
            </p:cNvSpPr>
            <p:nvPr/>
          </p:nvSpPr>
          <p:spPr bwMode="auto">
            <a:xfrm>
              <a:off x="4823"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1697E2A2-6052-4A7D-9DFA-6CAD9ACB9324}" type="slidenum">
              <a:rPr lang="ko-KR" altLang="en-US"/>
              <a:pPr/>
              <a:t>‹#›</a:t>
            </a:fld>
            <a:endParaRPr lang="en-US" altLang="ko-KR"/>
          </a:p>
        </p:txBody>
      </p:sp>
    </p:spTree>
    <p:extLst>
      <p:ext uri="{BB962C8B-B14F-4D97-AF65-F5344CB8AC3E}">
        <p14:creationId xmlns:p14="http://schemas.microsoft.com/office/powerpoint/2010/main" val="383307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394BCAC6-B601-414B-934A-098EEB0E0320}" type="slidenum">
              <a:rPr lang="ko-KR" altLang="en-US"/>
              <a:pPr/>
              <a:t>‹#›</a:t>
            </a:fld>
            <a:endParaRPr lang="en-US" altLang="ko-KR"/>
          </a:p>
        </p:txBody>
      </p:sp>
    </p:spTree>
    <p:extLst>
      <p:ext uri="{BB962C8B-B14F-4D97-AF65-F5344CB8AC3E}">
        <p14:creationId xmlns:p14="http://schemas.microsoft.com/office/powerpoint/2010/main" val="321548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图表占位符 2"/>
          <p:cNvSpPr>
            <a:spLocks noGrp="1"/>
          </p:cNvSpPr>
          <p:nvPr>
            <p:ph type="chart" idx="1"/>
          </p:nvPr>
        </p:nvSpPr>
        <p:spPr>
          <a:xfrm>
            <a:off x="857250" y="1447800"/>
            <a:ext cx="7372350" cy="4953000"/>
          </a:xfrm>
        </p:spPr>
        <p:txBody>
          <a:bodyPr/>
          <a:lstStyle/>
          <a:p>
            <a:r>
              <a:rPr lang="zh-CN" altLang="en-US"/>
              <a:t>单击图标添加图表</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24CBDCF-C641-4CFC-A765-B78651F1ADB0}" type="slidenum">
              <a:rPr lang="ko-KR" altLang="en-US"/>
              <a:pPr/>
              <a:t>‹#›</a:t>
            </a:fld>
            <a:endParaRPr lang="en-US" altLang="ko-KR"/>
          </a:p>
        </p:txBody>
      </p:sp>
    </p:spTree>
    <p:extLst>
      <p:ext uri="{BB962C8B-B14F-4D97-AF65-F5344CB8AC3E}">
        <p14:creationId xmlns:p14="http://schemas.microsoft.com/office/powerpoint/2010/main" val="2733053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表格占位符 2"/>
          <p:cNvSpPr>
            <a:spLocks noGrp="1"/>
          </p:cNvSpPr>
          <p:nvPr>
            <p:ph type="tbl" idx="1"/>
          </p:nvPr>
        </p:nvSpPr>
        <p:spPr>
          <a:xfrm>
            <a:off x="857250" y="1447800"/>
            <a:ext cx="7372350" cy="4953000"/>
          </a:xfrm>
        </p:spPr>
        <p:txBody>
          <a:bodyPr/>
          <a:lstStyle/>
          <a:p>
            <a:r>
              <a:rPr lang="zh-CN" altLang="en-US"/>
              <a:t>单击图标添加表格</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4B341EF-CE49-4E87-9F77-A0CCC093AC9D}" type="slidenum">
              <a:rPr lang="ko-KR" altLang="en-US"/>
              <a:pPr/>
              <a:t>‹#›</a:t>
            </a:fld>
            <a:endParaRPr lang="en-US" altLang="ko-KR"/>
          </a:p>
        </p:txBody>
      </p:sp>
    </p:spTree>
    <p:extLst>
      <p:ext uri="{BB962C8B-B14F-4D97-AF65-F5344CB8AC3E}">
        <p14:creationId xmlns:p14="http://schemas.microsoft.com/office/powerpoint/2010/main" val="1205409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21943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FA7A665F-799B-4E8D-8454-3F76BE853753}" type="slidenum">
              <a:rPr lang="ko-KR" altLang="en-US"/>
              <a:pPr/>
              <a:t>‹#›</a:t>
            </a:fld>
            <a:endParaRPr lang="en-US" altLang="ko-KR"/>
          </a:p>
        </p:txBody>
      </p:sp>
    </p:spTree>
    <p:extLst>
      <p:ext uri="{BB962C8B-B14F-4D97-AF65-F5344CB8AC3E}">
        <p14:creationId xmlns:p14="http://schemas.microsoft.com/office/powerpoint/2010/main" val="26141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fld id="{800B8C9A-3502-4B0D-BBB8-D8387D812DB4}" type="slidenum">
              <a:rPr lang="ko-KR" altLang="en-US"/>
              <a:pPr/>
              <a:t>‹#›</a:t>
            </a:fld>
            <a:endParaRPr lang="en-US" altLang="ko-KR"/>
          </a:p>
        </p:txBody>
      </p:sp>
    </p:spTree>
    <p:extLst>
      <p:ext uri="{BB962C8B-B14F-4D97-AF65-F5344CB8AC3E}">
        <p14:creationId xmlns:p14="http://schemas.microsoft.com/office/powerpoint/2010/main" val="36310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30DFA384-C2BE-461A-A654-6E8DA0EB28A3}" type="slidenum">
              <a:rPr lang="ko-KR" altLang="en-US"/>
              <a:pPr/>
              <a:t>‹#›</a:t>
            </a:fld>
            <a:endParaRPr lang="en-US" altLang="ko-KR"/>
          </a:p>
        </p:txBody>
      </p:sp>
    </p:spTree>
    <p:extLst>
      <p:ext uri="{BB962C8B-B14F-4D97-AF65-F5344CB8AC3E}">
        <p14:creationId xmlns:p14="http://schemas.microsoft.com/office/powerpoint/2010/main" val="190114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57B5FA25-458B-4A87-8EC7-A4299E204F12}" type="slidenum">
              <a:rPr lang="ko-KR" altLang="en-US"/>
              <a:pPr/>
              <a:t>‹#›</a:t>
            </a:fld>
            <a:endParaRPr lang="en-US" altLang="ko-KR"/>
          </a:p>
        </p:txBody>
      </p:sp>
    </p:spTree>
    <p:extLst>
      <p:ext uri="{BB962C8B-B14F-4D97-AF65-F5344CB8AC3E}">
        <p14:creationId xmlns:p14="http://schemas.microsoft.com/office/powerpoint/2010/main" val="130178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96AAA5A2-33FB-4106-9EEA-2527576A5530}" type="slidenum">
              <a:rPr lang="ko-KR" altLang="en-US"/>
              <a:pPr/>
              <a:t>‹#›</a:t>
            </a:fld>
            <a:endParaRPr lang="en-US" altLang="ko-KR"/>
          </a:p>
        </p:txBody>
      </p:sp>
    </p:spTree>
    <p:extLst>
      <p:ext uri="{BB962C8B-B14F-4D97-AF65-F5344CB8AC3E}">
        <p14:creationId xmlns:p14="http://schemas.microsoft.com/office/powerpoint/2010/main" val="415782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F02F7F51-2E33-4E9B-8823-AC3CAE6C89AE}" type="slidenum">
              <a:rPr lang="ko-KR" altLang="en-US"/>
              <a:pPr/>
              <a:t>‹#›</a:t>
            </a:fld>
            <a:endParaRPr lang="en-US" altLang="ko-KR"/>
          </a:p>
        </p:txBody>
      </p:sp>
    </p:spTree>
    <p:extLst>
      <p:ext uri="{BB962C8B-B14F-4D97-AF65-F5344CB8AC3E}">
        <p14:creationId xmlns:p14="http://schemas.microsoft.com/office/powerpoint/2010/main" val="366665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AD29E45D-FC59-416C-B145-E3C4271A509B}" type="slidenum">
              <a:rPr lang="ko-KR" altLang="en-US"/>
              <a:pPr/>
              <a:t>‹#›</a:t>
            </a:fld>
            <a:endParaRPr lang="en-US" altLang="ko-KR"/>
          </a:p>
        </p:txBody>
      </p:sp>
    </p:spTree>
    <p:extLst>
      <p:ext uri="{BB962C8B-B14F-4D97-AF65-F5344CB8AC3E}">
        <p14:creationId xmlns:p14="http://schemas.microsoft.com/office/powerpoint/2010/main" val="286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6" name="灯片编号占位符 5"/>
          <p:cNvSpPr>
            <a:spLocks noGrp="1"/>
          </p:cNvSpPr>
          <p:nvPr>
            <p:ph type="sldNum" sz="quarter" idx="11"/>
          </p:nvPr>
        </p:nvSpPr>
        <p:spPr/>
        <p:txBody>
          <a:bodyPr/>
          <a:lstStyle>
            <a:lvl1pPr>
              <a:defRPr/>
            </a:lvl1pPr>
          </a:lstStyle>
          <a:p>
            <a:fld id="{447C9FAA-8384-4A11-B8A1-F3F04CF1ED4A}" type="slidenum">
              <a:rPr lang="ko-KR" altLang="en-US"/>
              <a:pPr/>
              <a:t>‹#›</a:t>
            </a:fld>
            <a:endParaRPr lang="en-US" altLang="ko-KR"/>
          </a:p>
        </p:txBody>
      </p:sp>
    </p:spTree>
    <p:extLst>
      <p:ext uri="{BB962C8B-B14F-4D97-AF65-F5344CB8AC3E}">
        <p14:creationId xmlns:p14="http://schemas.microsoft.com/office/powerpoint/2010/main" val="276884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2599" name="Rectangle 311"/>
          <p:cNvSpPr>
            <a:spLocks noChangeArrowheads="1"/>
          </p:cNvSpPr>
          <p:nvPr/>
        </p:nvSpPr>
        <p:spPr bwMode="auto">
          <a:xfrm>
            <a:off x="0" y="6477000"/>
            <a:ext cx="9144000"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Grp="1" noChangeArrowheads="1"/>
          </p:cNvSpPr>
          <p:nvPr>
            <p:ph type="body" idx="1"/>
          </p:nvPr>
        </p:nvSpPr>
        <p:spPr bwMode="auto">
          <a:xfrm>
            <a:off x="857250" y="1447800"/>
            <a:ext cx="73723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white">
          <a:xfrm>
            <a:off x="228600" y="647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solidFill>
                  <a:schemeClr val="bg1"/>
                </a:solidFill>
                <a:latin typeface="+mn-lt"/>
              </a:defRPr>
            </a:lvl1pPr>
          </a:lstStyle>
          <a:p>
            <a:fld id="{1E9C4616-5194-4606-8A63-4CF8C1388173}" type="slidenum">
              <a:rPr lang="ko-KR" altLang="en-US"/>
              <a:pPr/>
              <a:t>‹#›</a:t>
            </a:fld>
            <a:endParaRPr lang="en-US" altLang="ko-KR"/>
          </a:p>
        </p:txBody>
      </p:sp>
      <p:grpSp>
        <p:nvGrpSpPr>
          <p:cNvPr id="12607" name="Group 319"/>
          <p:cNvGrpSpPr>
            <a:grpSpLocks/>
          </p:cNvGrpSpPr>
          <p:nvPr/>
        </p:nvGrpSpPr>
        <p:grpSpPr bwMode="auto">
          <a:xfrm>
            <a:off x="0" y="685800"/>
            <a:ext cx="9144000" cy="776288"/>
            <a:chOff x="0" y="432"/>
            <a:chExt cx="5760" cy="489"/>
          </a:xfrm>
        </p:grpSpPr>
        <p:sp>
          <p:nvSpPr>
            <p:cNvPr id="12592" name="Rectangle 304"/>
            <p:cNvSpPr>
              <a:spLocks noChangeArrowheads="1"/>
            </p:cNvSpPr>
            <p:nvPr/>
          </p:nvSpPr>
          <p:spPr bwMode="gray">
            <a:xfrm>
              <a:off x="0" y="432"/>
              <a:ext cx="5760" cy="146"/>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3" name="Rectangle 305"/>
            <p:cNvSpPr>
              <a:spLocks noChangeArrowheads="1"/>
            </p:cNvSpPr>
            <p:nvPr/>
          </p:nvSpPr>
          <p:spPr bwMode="auto">
            <a:xfrm>
              <a:off x="0" y="578"/>
              <a:ext cx="5760" cy="7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 name="AutoShape 309"/>
            <p:cNvSpPr>
              <a:spLocks noChangeArrowheads="1"/>
            </p:cNvSpPr>
            <p:nvPr/>
          </p:nvSpPr>
          <p:spPr bwMode="auto">
            <a:xfrm>
              <a:off x="4882"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 name="AutoShape 310"/>
            <p:cNvSpPr>
              <a:spLocks noChangeArrowheads="1"/>
            </p:cNvSpPr>
            <p:nvPr/>
          </p:nvSpPr>
          <p:spPr bwMode="auto">
            <a:xfrm>
              <a:off x="5307"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09" name="Rectangle 21"/>
          <p:cNvSpPr>
            <a:spLocks noGrp="1" noChangeArrowheads="1"/>
          </p:cNvSpPr>
          <p:nvPr>
            <p:ph type="title"/>
          </p:nvPr>
        </p:nvSpPr>
        <p:spPr bwMode="gray">
          <a:xfrm>
            <a:off x="185738" y="152400"/>
            <a:ext cx="87296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sldNum="0" hdr="0" dt="0"/>
  <p:txStyles>
    <p:title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p:titleStyle>
    <p:body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ctrTitle"/>
          </p:nvPr>
        </p:nvSpPr>
        <p:spPr>
          <a:xfrm>
            <a:off x="2771800" y="2617788"/>
            <a:ext cx="6172175" cy="1611312"/>
          </a:xfrm>
          <a:extLst>
            <a:ext uri="{AF507438-7753-43E0-B8FC-AC1667EBCBE1}">
              <a14:hiddenEffects xmlns:a14="http://schemas.microsoft.com/office/drawing/2010/main">
                <a:effectLst>
                  <a:outerShdw dist="71842" dir="2700000" algn="ctr" rotWithShape="0">
                    <a:schemeClr val="tx2"/>
                  </a:outerShdw>
                </a:effectLst>
              </a14:hiddenEffects>
            </a:ext>
          </a:extLst>
        </p:spPr>
        <p:txBody>
          <a:bodyPr/>
          <a:lstStyle/>
          <a:p>
            <a:r>
              <a:rPr lang="zh-CN" altLang="en-US" dirty="0">
                <a:solidFill>
                  <a:srgbClr val="C00000"/>
                </a:solidFill>
                <a:latin typeface="黑体" panose="02010609060101010101" pitchFamily="49" charset="-122"/>
                <a:ea typeface="黑体" panose="02010609060101010101" pitchFamily="49" charset="-122"/>
              </a:rPr>
              <a:t>数据库系统原理</a:t>
            </a:r>
            <a:endParaRPr lang="ko-KR" altLang="en-US" dirty="0">
              <a:solidFill>
                <a:srgbClr val="C00000"/>
              </a:solidFill>
              <a:latin typeface="黑体" panose="02010609060101010101" pitchFamily="49" charset="-122"/>
            </a:endParaRPr>
          </a:p>
        </p:txBody>
      </p:sp>
      <p:sp>
        <p:nvSpPr>
          <p:cNvPr id="70659" name="Rectangle 1027"/>
          <p:cNvSpPr>
            <a:spLocks noGrp="1" noChangeArrowheads="1"/>
          </p:cNvSpPr>
          <p:nvPr>
            <p:ph type="subTitle" idx="1"/>
          </p:nvPr>
        </p:nvSpPr>
        <p:spPr bwMode="auto">
          <a:xfrm>
            <a:off x="1371600" y="4876800"/>
            <a:ext cx="6400800" cy="914400"/>
          </a:xfrm>
          <a:prstGeom prst="rect">
            <a:avLst/>
          </a:prstGeom>
          <a:ln>
            <a:noFill/>
          </a:ln>
        </p:spPr>
        <p:style>
          <a:lnRef idx="2">
            <a:schemeClr val="accent3"/>
          </a:lnRef>
          <a:fillRef idx="1">
            <a:schemeClr val="lt1"/>
          </a:fillRef>
          <a:effectRef idx="0">
            <a:schemeClr val="accent3"/>
          </a:effectRef>
          <a:fontRef idx="minor">
            <a:schemeClr val="dk1"/>
          </a:fontRef>
        </p:style>
        <p:txBody>
          <a:bodyPr/>
          <a:lstStyle/>
          <a:p>
            <a:pPr marL="0" indent="0" algn="ctr">
              <a:buFontTx/>
              <a:buNone/>
            </a:pPr>
            <a:r>
              <a:rPr lang="zh-CN" altLang="en-US" sz="2000" b="0">
                <a:latin typeface="等线" panose="02010600030101010101" pitchFamily="2" charset="-122"/>
                <a:ea typeface="等线" panose="02010600030101010101" pitchFamily="2" charset="-122"/>
              </a:rPr>
              <a:t>主讲：王宇英</a:t>
            </a:r>
            <a:endParaRPr lang="en-US" altLang="zh-CN" sz="2000" b="0" dirty="0">
              <a:latin typeface="等线" panose="02010600030101010101" pitchFamily="2" charset="-122"/>
              <a:ea typeface="等线" panose="02010600030101010101" pitchFamily="2" charset="-122"/>
            </a:endParaRPr>
          </a:p>
          <a:p>
            <a:pPr marL="0" indent="0" algn="ctr">
              <a:buFontTx/>
              <a:buNone/>
            </a:pPr>
            <a:r>
              <a:rPr lang="en-US" altLang="ko-KR" sz="2000" b="0" dirty="0">
                <a:latin typeface="等线" panose="02010600030101010101" pitchFamily="2" charset="-122"/>
                <a:ea typeface="等线" panose="02010600030101010101" pitchFamily="2" charset="-122"/>
              </a:rPr>
              <a:t> </a:t>
            </a:r>
            <a:r>
              <a:rPr lang="zh-CN" altLang="en-US" sz="2000" b="0" dirty="0">
                <a:latin typeface="等线" panose="02010600030101010101" pitchFamily="2" charset="-122"/>
                <a:ea typeface="等线" panose="02010600030101010101" pitchFamily="2" charset="-122"/>
              </a:rPr>
              <a:t>桂林电子科技大学 计算机与信息安全学院</a:t>
            </a:r>
            <a:endParaRPr lang="ko-KR" altLang="en-US" sz="2000" b="0" dirty="0">
              <a:latin typeface="等线" panose="02010600030101010101" pitchFamily="2" charset="-122"/>
              <a:ea typeface="굴림"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ea typeface="宋体" charset="-122"/>
              </a:rPr>
              <a:t>数据库安全机制</a:t>
            </a:r>
          </a:p>
        </p:txBody>
      </p:sp>
      <p:sp>
        <p:nvSpPr>
          <p:cNvPr id="15363" name="Rectangle 3"/>
          <p:cNvSpPr>
            <a:spLocks noGrp="1" noChangeArrowheads="1"/>
          </p:cNvSpPr>
          <p:nvPr>
            <p:ph type="body" idx="1"/>
          </p:nvPr>
        </p:nvSpPr>
        <p:spPr>
          <a:xfrm>
            <a:off x="209278" y="1340768"/>
            <a:ext cx="8539186" cy="4736976"/>
          </a:xfrm>
        </p:spPr>
        <p:txBody>
          <a:bodyPr/>
          <a:lstStyle/>
          <a:p>
            <a:pPr eaLnBrk="1" hangingPunct="1">
              <a:lnSpc>
                <a:spcPts val="3500"/>
              </a:lnSpc>
            </a:pPr>
            <a:r>
              <a:rPr lang="zh-CN" altLang="en-US" dirty="0">
                <a:ea typeface="宋体" charset="-122"/>
              </a:rPr>
              <a:t>数据库安全的基本机制</a:t>
            </a:r>
          </a:p>
          <a:p>
            <a:pPr lvl="1">
              <a:lnSpc>
                <a:spcPts val="3500"/>
              </a:lnSpc>
            </a:pPr>
            <a:r>
              <a:rPr lang="zh-CN" altLang="en-US" dirty="0">
                <a:solidFill>
                  <a:schemeClr val="tx2">
                    <a:lumMod val="60000"/>
                    <a:lumOff val="40000"/>
                  </a:schemeClr>
                </a:solidFill>
                <a:ea typeface="宋体" charset="-122"/>
              </a:rPr>
              <a:t>身份认证</a:t>
            </a:r>
            <a:r>
              <a:rPr lang="zh-CN" altLang="en-US" dirty="0">
                <a:ea typeface="宋体" charset="-122"/>
              </a:rPr>
              <a:t>（用户标识和鉴定）</a:t>
            </a:r>
          </a:p>
          <a:p>
            <a:pPr lvl="1" eaLnBrk="1" hangingPunct="1">
              <a:lnSpc>
                <a:spcPts val="3500"/>
              </a:lnSpc>
            </a:pPr>
            <a:r>
              <a:rPr lang="zh-CN" altLang="en-US" dirty="0">
                <a:solidFill>
                  <a:schemeClr val="tx2">
                    <a:lumMod val="60000"/>
                    <a:lumOff val="40000"/>
                  </a:schemeClr>
                </a:solidFill>
                <a:ea typeface="宋体" charset="-122"/>
              </a:rPr>
              <a:t>存取（访问）控制</a:t>
            </a:r>
          </a:p>
          <a:p>
            <a:pPr lvl="1" eaLnBrk="1" hangingPunct="1">
              <a:lnSpc>
                <a:spcPts val="3500"/>
              </a:lnSpc>
            </a:pPr>
            <a:r>
              <a:rPr lang="zh-CN" altLang="en-US" dirty="0">
                <a:ea typeface="宋体" charset="-122"/>
              </a:rPr>
              <a:t>视图</a:t>
            </a:r>
          </a:p>
          <a:p>
            <a:pPr lvl="1" eaLnBrk="1" hangingPunct="1">
              <a:lnSpc>
                <a:spcPts val="3500"/>
              </a:lnSpc>
            </a:pPr>
            <a:r>
              <a:rPr lang="zh-CN" altLang="en-US" dirty="0">
                <a:ea typeface="宋体" charset="-122"/>
              </a:rPr>
              <a:t>审计</a:t>
            </a:r>
          </a:p>
          <a:p>
            <a:pPr lvl="1" eaLnBrk="1" hangingPunct="1">
              <a:lnSpc>
                <a:spcPts val="3500"/>
              </a:lnSpc>
            </a:pPr>
            <a:r>
              <a:rPr lang="zh-CN" altLang="en-US" dirty="0">
                <a:ea typeface="宋体" charset="-122"/>
              </a:rPr>
              <a:t>密码存储</a:t>
            </a:r>
          </a:p>
        </p:txBody>
      </p:sp>
    </p:spTree>
    <p:extLst>
      <p:ext uri="{BB962C8B-B14F-4D97-AF65-F5344CB8AC3E}">
        <p14:creationId xmlns:p14="http://schemas.microsoft.com/office/powerpoint/2010/main" val="323590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a:ea typeface="宋体" charset="-122"/>
              </a:rPr>
              <a:t>数据库安全机制</a:t>
            </a:r>
          </a:p>
        </p:txBody>
      </p:sp>
      <p:sp>
        <p:nvSpPr>
          <p:cNvPr id="16387" name="Rectangle 3"/>
          <p:cNvSpPr>
            <a:spLocks noGrp="1" noChangeArrowheads="1"/>
          </p:cNvSpPr>
          <p:nvPr>
            <p:ph type="body" idx="1"/>
          </p:nvPr>
        </p:nvSpPr>
        <p:spPr>
          <a:xfrm>
            <a:off x="218158" y="1268760"/>
            <a:ext cx="8713788" cy="3096344"/>
          </a:xfrm>
        </p:spPr>
        <p:txBody>
          <a:bodyPr/>
          <a:lstStyle/>
          <a:p>
            <a:pPr eaLnBrk="1" hangingPunct="1">
              <a:lnSpc>
                <a:spcPct val="150000"/>
              </a:lnSpc>
            </a:pPr>
            <a:r>
              <a:rPr lang="zh-CN" altLang="en-US" dirty="0">
                <a:ea typeface="宋体" charset="-122"/>
              </a:rPr>
              <a:t>身份认证</a:t>
            </a:r>
            <a:endParaRPr lang="en-US" altLang="zh-CN" dirty="0">
              <a:ea typeface="宋体" charset="-122"/>
            </a:endParaRPr>
          </a:p>
          <a:p>
            <a:pPr lvl="1">
              <a:lnSpc>
                <a:spcPct val="150000"/>
              </a:lnSpc>
            </a:pPr>
            <a:r>
              <a:rPr lang="zh-CN" altLang="en-US" dirty="0">
                <a:ea typeface="宋体" charset="-122"/>
              </a:rPr>
              <a:t>系统提供的最外层安全保护措施，系统提供一定的方式让用户标识自己的名字或身份</a:t>
            </a:r>
          </a:p>
          <a:p>
            <a:pPr lvl="1" eaLnBrk="1" hangingPunct="1">
              <a:lnSpc>
                <a:spcPct val="130000"/>
              </a:lnSpc>
            </a:pPr>
            <a:r>
              <a:rPr lang="zh-CN" altLang="en-US" dirty="0">
                <a:solidFill>
                  <a:srgbClr val="0000FF"/>
                </a:solidFill>
                <a:ea typeface="宋体" charset="-122"/>
              </a:rPr>
              <a:t>用户标识 </a:t>
            </a:r>
            <a:r>
              <a:rPr lang="en-US" altLang="zh-CN" dirty="0">
                <a:solidFill>
                  <a:srgbClr val="0000FF"/>
                </a:solidFill>
                <a:ea typeface="宋体" charset="-122"/>
              </a:rPr>
              <a:t>+ </a:t>
            </a:r>
            <a:r>
              <a:rPr lang="zh-CN" altLang="en-US" dirty="0">
                <a:solidFill>
                  <a:srgbClr val="0000FF"/>
                </a:solidFill>
                <a:ea typeface="宋体" charset="-122"/>
              </a:rPr>
              <a:t>口令</a:t>
            </a:r>
          </a:p>
        </p:txBody>
      </p:sp>
    </p:spTree>
    <p:extLst>
      <p:ext uri="{BB962C8B-B14F-4D97-AF65-F5344CB8AC3E}">
        <p14:creationId xmlns:p14="http://schemas.microsoft.com/office/powerpoint/2010/main" val="155278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a:ea typeface="宋体" charset="-122"/>
              </a:rPr>
              <a:t>数据库安全机制</a:t>
            </a:r>
          </a:p>
        </p:txBody>
      </p:sp>
      <p:sp>
        <p:nvSpPr>
          <p:cNvPr id="17411" name="Rectangle 3"/>
          <p:cNvSpPr>
            <a:spLocks noGrp="1" noChangeArrowheads="1"/>
          </p:cNvSpPr>
          <p:nvPr>
            <p:ph type="body" idx="1"/>
          </p:nvPr>
        </p:nvSpPr>
        <p:spPr>
          <a:xfrm>
            <a:off x="395536" y="1340768"/>
            <a:ext cx="8064896" cy="4953000"/>
          </a:xfrm>
        </p:spPr>
        <p:txBody>
          <a:bodyPr/>
          <a:lstStyle/>
          <a:p>
            <a:pPr eaLnBrk="1" hangingPunct="1">
              <a:lnSpc>
                <a:spcPct val="140000"/>
              </a:lnSpc>
            </a:pPr>
            <a:r>
              <a:rPr lang="zh-CN" altLang="en-US" dirty="0">
                <a:ea typeface="宋体" charset="-122"/>
              </a:rPr>
              <a:t>访问控制</a:t>
            </a:r>
            <a:endParaRPr lang="en-US" altLang="zh-CN" dirty="0">
              <a:ea typeface="宋体" charset="-122"/>
            </a:endParaRPr>
          </a:p>
          <a:p>
            <a:pPr lvl="1">
              <a:lnSpc>
                <a:spcPct val="140000"/>
              </a:lnSpc>
            </a:pPr>
            <a:r>
              <a:rPr lang="zh-CN" altLang="en-US" dirty="0">
                <a:ea typeface="宋体" charset="-122"/>
              </a:rPr>
              <a:t>定义用户权限：将用户权限登记到数据字典中</a:t>
            </a:r>
          </a:p>
          <a:p>
            <a:pPr lvl="1" eaLnBrk="1" hangingPunct="1">
              <a:lnSpc>
                <a:spcPct val="140000"/>
              </a:lnSpc>
              <a:spcBef>
                <a:spcPct val="60000"/>
              </a:spcBef>
            </a:pPr>
            <a:r>
              <a:rPr lang="zh-CN" altLang="en-US" dirty="0">
                <a:ea typeface="宋体" charset="-122"/>
              </a:rPr>
              <a:t>权限检查 </a:t>
            </a:r>
          </a:p>
          <a:p>
            <a:pPr lvl="1" eaLnBrk="1" hangingPunct="1">
              <a:lnSpc>
                <a:spcPct val="140000"/>
              </a:lnSpc>
              <a:spcBef>
                <a:spcPct val="60000"/>
              </a:spcBef>
            </a:pPr>
            <a:endParaRPr lang="zh-CN" altLang="en-US" dirty="0">
              <a:ea typeface="宋体" charset="-122"/>
            </a:endParaRPr>
          </a:p>
          <a:p>
            <a:pPr eaLnBrk="1" hangingPunct="1">
              <a:lnSpc>
                <a:spcPct val="140000"/>
              </a:lnSpc>
            </a:pPr>
            <a:r>
              <a:rPr lang="zh-CN" altLang="en-US" dirty="0">
                <a:ea typeface="宋体" charset="-122"/>
              </a:rPr>
              <a:t>用户权限定义和权限检查机制一起组成了  </a:t>
            </a:r>
            <a:r>
              <a:rPr lang="en-US" altLang="zh-CN" dirty="0">
                <a:ea typeface="宋体" charset="-122"/>
              </a:rPr>
              <a:t>DBMS</a:t>
            </a:r>
            <a:r>
              <a:rPr lang="zh-CN" altLang="en-US" dirty="0">
                <a:ea typeface="宋体" charset="-122"/>
              </a:rPr>
              <a:t>的安全子系统</a:t>
            </a:r>
          </a:p>
          <a:p>
            <a:pPr eaLnBrk="1" hangingPunct="1">
              <a:lnSpc>
                <a:spcPct val="140000"/>
              </a:lnSpc>
              <a:buFont typeface="Wingdings" pitchFamily="2" charset="2"/>
              <a:buNone/>
            </a:pPr>
            <a:endParaRPr lang="en-US" altLang="zh-CN" dirty="0">
              <a:ea typeface="宋体" charset="-122"/>
            </a:endParaRPr>
          </a:p>
        </p:txBody>
      </p:sp>
    </p:spTree>
    <p:extLst>
      <p:ext uri="{BB962C8B-B14F-4D97-AF65-F5344CB8AC3E}">
        <p14:creationId xmlns:p14="http://schemas.microsoft.com/office/powerpoint/2010/main" val="43067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ea typeface="宋体" charset="-122"/>
              </a:rPr>
              <a:t>数据库安全机制：存取（访问）控制</a:t>
            </a:r>
          </a:p>
        </p:txBody>
      </p:sp>
      <p:sp>
        <p:nvSpPr>
          <p:cNvPr id="18435" name="Rectangle 3"/>
          <p:cNvSpPr>
            <a:spLocks noGrp="1" noChangeArrowheads="1"/>
          </p:cNvSpPr>
          <p:nvPr>
            <p:ph type="body" idx="1"/>
          </p:nvPr>
        </p:nvSpPr>
        <p:spPr>
          <a:xfrm>
            <a:off x="251520" y="1340768"/>
            <a:ext cx="8424936" cy="5060032"/>
          </a:xfrm>
        </p:spPr>
        <p:txBody>
          <a:bodyPr/>
          <a:lstStyle/>
          <a:p>
            <a:pPr>
              <a:lnSpc>
                <a:spcPts val="3500"/>
              </a:lnSpc>
            </a:pPr>
            <a:r>
              <a:rPr lang="zh-CN" altLang="en-US" sz="2400" dirty="0">
                <a:solidFill>
                  <a:srgbClr val="0000FF"/>
                </a:solidFill>
                <a:ea typeface="宋体" charset="-122"/>
              </a:rPr>
              <a:t>自主存取控制</a:t>
            </a:r>
            <a:r>
              <a:rPr lang="zh-CN" altLang="en-US" sz="2400" dirty="0">
                <a:ea typeface="宋体" charset="-122"/>
              </a:rPr>
              <a:t>（</a:t>
            </a:r>
            <a:r>
              <a:rPr lang="en-US" altLang="zh-CN" sz="2400" dirty="0">
                <a:ea typeface="宋体" charset="-122"/>
              </a:rPr>
              <a:t>Discretionary Access Control </a:t>
            </a:r>
            <a:r>
              <a:rPr lang="zh-CN" altLang="en-US" sz="2400" dirty="0">
                <a:ea typeface="宋体" charset="-122"/>
              </a:rPr>
              <a:t>，</a:t>
            </a:r>
            <a:r>
              <a:rPr lang="en-US" altLang="zh-CN" sz="2400" dirty="0">
                <a:ea typeface="宋体" charset="-122"/>
              </a:rPr>
              <a:t>DAC</a:t>
            </a:r>
            <a:r>
              <a:rPr lang="zh-CN" altLang="en-US" sz="2400" dirty="0">
                <a:ea typeface="宋体" charset="-122"/>
              </a:rPr>
              <a:t>）</a:t>
            </a:r>
          </a:p>
          <a:p>
            <a:pPr lvl="1">
              <a:lnSpc>
                <a:spcPts val="3500"/>
              </a:lnSpc>
              <a:buFont typeface="Wingdings" pitchFamily="2" charset="2"/>
              <a:buChar char="Ø"/>
            </a:pPr>
            <a:r>
              <a:rPr lang="zh-CN" altLang="en-US" sz="2000" dirty="0">
                <a:ea typeface="宋体" charset="-122"/>
              </a:rPr>
              <a:t>采用权限授予机制，让用户对不同的数据库对象具有不同的存取权限。即事先定义好用户可以在哪些数据库对象上进行哪些类型的操作。</a:t>
            </a:r>
            <a:endParaRPr lang="en-US" altLang="zh-CN" sz="2000" dirty="0">
              <a:ea typeface="宋体" charset="-122"/>
            </a:endParaRPr>
          </a:p>
          <a:p>
            <a:pPr lvl="1">
              <a:lnSpc>
                <a:spcPts val="3500"/>
              </a:lnSpc>
              <a:buFont typeface="Wingdings" pitchFamily="2" charset="2"/>
              <a:buChar char="Ø"/>
            </a:pPr>
            <a:r>
              <a:rPr lang="zh-CN" altLang="en-US" sz="2000" dirty="0">
                <a:ea typeface="宋体" charset="-122"/>
              </a:rPr>
              <a:t> </a:t>
            </a:r>
            <a:r>
              <a:rPr lang="en-US" altLang="zh-CN" sz="2000" dirty="0">
                <a:ea typeface="宋体" charset="-122"/>
              </a:rPr>
              <a:t>C2</a:t>
            </a:r>
            <a:r>
              <a:rPr lang="zh-CN" altLang="en-US" sz="2000" dirty="0">
                <a:ea typeface="宋体" charset="-122"/>
              </a:rPr>
              <a:t>级</a:t>
            </a:r>
          </a:p>
          <a:p>
            <a:pPr>
              <a:lnSpc>
                <a:spcPts val="3500"/>
              </a:lnSpc>
            </a:pPr>
            <a:r>
              <a:rPr lang="zh-CN" altLang="en-US" sz="2400" dirty="0">
                <a:solidFill>
                  <a:srgbClr val="0000FF"/>
                </a:solidFill>
                <a:ea typeface="宋体" charset="-122"/>
              </a:rPr>
              <a:t>强制存取控制</a:t>
            </a:r>
            <a:r>
              <a:rPr lang="zh-CN" altLang="en-US" sz="2400" dirty="0">
                <a:ea typeface="宋体" charset="-122"/>
              </a:rPr>
              <a:t>（</a:t>
            </a:r>
            <a:r>
              <a:rPr lang="en-US" altLang="zh-CN" sz="2400" dirty="0">
                <a:ea typeface="宋体" charset="-122"/>
              </a:rPr>
              <a:t>Mandatory Access Control</a:t>
            </a:r>
            <a:r>
              <a:rPr lang="zh-CN" altLang="en-US" sz="2400" dirty="0">
                <a:ea typeface="宋体" charset="-122"/>
              </a:rPr>
              <a:t>，</a:t>
            </a:r>
            <a:r>
              <a:rPr lang="en-US" altLang="zh-CN" sz="2400" dirty="0">
                <a:ea typeface="宋体" charset="-122"/>
              </a:rPr>
              <a:t>MAC</a:t>
            </a:r>
            <a:r>
              <a:rPr lang="zh-CN" altLang="en-US" sz="2400" dirty="0">
                <a:ea typeface="宋体" charset="-122"/>
              </a:rPr>
              <a:t>）</a:t>
            </a:r>
          </a:p>
          <a:p>
            <a:pPr lvl="1">
              <a:lnSpc>
                <a:spcPts val="3500"/>
              </a:lnSpc>
              <a:buFont typeface="Wingdings" pitchFamily="2" charset="2"/>
              <a:buChar char="Ø"/>
            </a:pPr>
            <a:r>
              <a:rPr lang="zh-CN" altLang="en-US" sz="2000" dirty="0">
                <a:ea typeface="宋体" charset="-122"/>
              </a:rPr>
              <a:t>数据库对象标以密级，对用户授予某个级别的许可证。通过用户许可证与数据库对象密级的对应规则，来决定访问权。</a:t>
            </a:r>
            <a:endParaRPr lang="en-US" altLang="zh-CN" sz="2000" dirty="0">
              <a:ea typeface="宋体" charset="-122"/>
            </a:endParaRPr>
          </a:p>
          <a:p>
            <a:pPr lvl="1">
              <a:lnSpc>
                <a:spcPts val="3500"/>
              </a:lnSpc>
              <a:buFont typeface="Wingdings" pitchFamily="2" charset="2"/>
              <a:buChar char="Ø"/>
            </a:pPr>
            <a:r>
              <a:rPr lang="en-US" altLang="zh-CN" sz="2000" dirty="0">
                <a:ea typeface="宋体" charset="-122"/>
              </a:rPr>
              <a:t>B1</a:t>
            </a:r>
            <a:r>
              <a:rPr lang="zh-CN" altLang="en-US" sz="2000" dirty="0">
                <a:ea typeface="宋体" charset="-122"/>
              </a:rPr>
              <a:t>级</a:t>
            </a:r>
          </a:p>
        </p:txBody>
      </p:sp>
    </p:spTree>
    <p:extLst>
      <p:ext uri="{BB962C8B-B14F-4D97-AF65-F5344CB8AC3E}">
        <p14:creationId xmlns:p14="http://schemas.microsoft.com/office/powerpoint/2010/main" val="2191316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a:ea typeface="宋体" charset="-122"/>
              </a:rPr>
              <a:t>数据库安全机制：强制存取控制</a:t>
            </a:r>
          </a:p>
        </p:txBody>
      </p:sp>
      <p:sp>
        <p:nvSpPr>
          <p:cNvPr id="47107" name="Rectangle 3"/>
          <p:cNvSpPr>
            <a:spLocks noGrp="1" noChangeArrowheads="1"/>
          </p:cNvSpPr>
          <p:nvPr>
            <p:ph type="body" idx="1"/>
          </p:nvPr>
        </p:nvSpPr>
        <p:spPr>
          <a:xfrm>
            <a:off x="139700" y="1196752"/>
            <a:ext cx="8915400" cy="5112568"/>
          </a:xfrm>
          <a:solidFill>
            <a:schemeClr val="bg1">
              <a:lumMod val="90000"/>
            </a:schemeClr>
          </a:solidFill>
        </p:spPr>
        <p:txBody>
          <a:bodyPr/>
          <a:lstStyle/>
          <a:p>
            <a:pPr eaLnBrk="1" hangingPunct="1">
              <a:lnSpc>
                <a:spcPts val="3500"/>
              </a:lnSpc>
            </a:pPr>
            <a:r>
              <a:rPr lang="zh-CN" altLang="en-US" sz="2400" dirty="0">
                <a:ea typeface="宋体" charset="-122"/>
              </a:rPr>
              <a:t>强制存取控制组成</a:t>
            </a:r>
            <a:endParaRPr lang="en-US" altLang="zh-CN" sz="2400" dirty="0">
              <a:ea typeface="宋体" charset="-122"/>
            </a:endParaRPr>
          </a:p>
          <a:p>
            <a:pPr lvl="1">
              <a:lnSpc>
                <a:spcPts val="3500"/>
              </a:lnSpc>
            </a:pPr>
            <a:r>
              <a:rPr lang="zh-CN" altLang="en-US" sz="2000" dirty="0">
                <a:solidFill>
                  <a:schemeClr val="tx2">
                    <a:lumMod val="60000"/>
                    <a:lumOff val="40000"/>
                  </a:schemeClr>
                </a:solidFill>
                <a:ea typeface="宋体" charset="-122"/>
              </a:rPr>
              <a:t>主体</a:t>
            </a:r>
            <a:r>
              <a:rPr lang="zh-CN" altLang="en-US" sz="2000" dirty="0">
                <a:ea typeface="宋体" charset="-122"/>
              </a:rPr>
              <a:t>：系统中的活动实体，</a:t>
            </a:r>
            <a:r>
              <a:rPr lang="en-US" altLang="zh-CN" sz="2000" dirty="0">
                <a:ea typeface="宋体" charset="-122"/>
              </a:rPr>
              <a:t>DBMS</a:t>
            </a:r>
            <a:r>
              <a:rPr lang="zh-CN" altLang="en-US" sz="2000" dirty="0">
                <a:ea typeface="宋体" charset="-122"/>
              </a:rPr>
              <a:t>所管理的实际用户或代表用户的各进程。</a:t>
            </a:r>
          </a:p>
          <a:p>
            <a:pPr lvl="1">
              <a:lnSpc>
                <a:spcPts val="3500"/>
              </a:lnSpc>
            </a:pPr>
            <a:r>
              <a:rPr lang="zh-CN" altLang="en-US" sz="2000" dirty="0">
                <a:solidFill>
                  <a:schemeClr val="tx2">
                    <a:lumMod val="60000"/>
                    <a:lumOff val="40000"/>
                  </a:schemeClr>
                </a:solidFill>
                <a:ea typeface="宋体" charset="-122"/>
              </a:rPr>
              <a:t>客体</a:t>
            </a:r>
            <a:r>
              <a:rPr lang="zh-CN" altLang="en-US" sz="2000" dirty="0">
                <a:ea typeface="宋体" charset="-122"/>
              </a:rPr>
              <a:t>：系统中的被动实体，是受主体操纵的数据库对象，例如存储文件、基本表、索引、视图等。</a:t>
            </a:r>
          </a:p>
        </p:txBody>
      </p:sp>
      <p:sp>
        <p:nvSpPr>
          <p:cNvPr id="3" name="矩形 2"/>
          <p:cNvSpPr/>
          <p:nvPr/>
        </p:nvSpPr>
        <p:spPr>
          <a:xfrm>
            <a:off x="139700" y="3645024"/>
            <a:ext cx="8915400" cy="2304256"/>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800100" lvl="1" indent="-342900" algn="l" eaLnBrk="1" hangingPunct="1">
              <a:lnSpc>
                <a:spcPts val="3500"/>
              </a:lnSpc>
              <a:spcBef>
                <a:spcPct val="20000"/>
              </a:spcBef>
              <a:buClr>
                <a:schemeClr val="folHlink"/>
              </a:buClr>
              <a:buSzPct val="110000"/>
              <a:buChar char="•"/>
            </a:pPr>
            <a:r>
              <a:rPr lang="zh-CN" altLang="en-US" b="0" dirty="0">
                <a:solidFill>
                  <a:schemeClr val="tx2">
                    <a:lumMod val="60000"/>
                    <a:lumOff val="40000"/>
                  </a:schemeClr>
                </a:solidFill>
                <a:latin typeface="+mn-lt"/>
                <a:ea typeface="宋体" charset="-122"/>
              </a:rPr>
              <a:t>敏感度标记</a:t>
            </a:r>
          </a:p>
          <a:p>
            <a:pPr marL="1200150" lvl="2" indent="-285750" algn="l" eaLnBrk="1" hangingPunct="1">
              <a:lnSpc>
                <a:spcPts val="3500"/>
              </a:lnSpc>
              <a:spcBef>
                <a:spcPct val="20000"/>
              </a:spcBef>
              <a:buClr>
                <a:schemeClr val="hlink"/>
              </a:buClr>
              <a:buSzPct val="120000"/>
              <a:buChar char="•"/>
            </a:pPr>
            <a:r>
              <a:rPr lang="zh-CN" altLang="en-US" sz="1600" b="0" dirty="0">
                <a:solidFill>
                  <a:schemeClr val="tx2">
                    <a:lumMod val="60000"/>
                    <a:lumOff val="40000"/>
                  </a:schemeClr>
                </a:solidFill>
                <a:latin typeface="+mn-lt"/>
                <a:ea typeface="宋体" charset="-122"/>
              </a:rPr>
              <a:t>绝密（</a:t>
            </a:r>
            <a:r>
              <a:rPr lang="en-US" altLang="zh-CN" sz="1600" b="0" dirty="0">
                <a:solidFill>
                  <a:schemeClr val="tx2">
                    <a:lumMod val="60000"/>
                    <a:lumOff val="40000"/>
                  </a:schemeClr>
                </a:solidFill>
                <a:latin typeface="+mn-lt"/>
                <a:ea typeface="宋体" charset="-122"/>
              </a:rPr>
              <a:t>Top Secret</a:t>
            </a:r>
            <a:r>
              <a:rPr lang="zh-CN" altLang="en-US" sz="1600" b="0" dirty="0">
                <a:solidFill>
                  <a:schemeClr val="tx2">
                    <a:lumMod val="60000"/>
                    <a:lumOff val="40000"/>
                  </a:schemeClr>
                </a:solidFill>
                <a:latin typeface="+mn-lt"/>
                <a:ea typeface="宋体" charset="-122"/>
              </a:rPr>
              <a:t>）</a:t>
            </a:r>
            <a:r>
              <a:rPr lang="en-US" altLang="zh-CN" sz="1600" b="0" dirty="0">
                <a:solidFill>
                  <a:schemeClr val="tx2">
                    <a:lumMod val="60000"/>
                    <a:lumOff val="40000"/>
                  </a:schemeClr>
                </a:solidFill>
                <a:latin typeface="+mn-lt"/>
                <a:ea typeface="宋体" charset="-122"/>
              </a:rPr>
              <a:t>/ </a:t>
            </a:r>
            <a:r>
              <a:rPr lang="zh-CN" altLang="en-US" sz="1600" b="0" dirty="0">
                <a:solidFill>
                  <a:schemeClr val="tx2">
                    <a:lumMod val="60000"/>
                    <a:lumOff val="40000"/>
                  </a:schemeClr>
                </a:solidFill>
                <a:latin typeface="+mn-lt"/>
                <a:ea typeface="宋体" charset="-122"/>
              </a:rPr>
              <a:t>机密（</a:t>
            </a:r>
            <a:r>
              <a:rPr lang="en-US" altLang="zh-CN" sz="1600" b="0" dirty="0">
                <a:solidFill>
                  <a:schemeClr val="tx2">
                    <a:lumMod val="60000"/>
                    <a:lumOff val="40000"/>
                  </a:schemeClr>
                </a:solidFill>
                <a:latin typeface="+mn-lt"/>
                <a:ea typeface="宋体" charset="-122"/>
              </a:rPr>
              <a:t>Secret</a:t>
            </a:r>
            <a:r>
              <a:rPr lang="zh-CN" altLang="en-US" sz="1600" b="0" dirty="0">
                <a:solidFill>
                  <a:schemeClr val="tx2">
                    <a:lumMod val="60000"/>
                    <a:lumOff val="40000"/>
                  </a:schemeClr>
                </a:solidFill>
                <a:latin typeface="+mn-lt"/>
                <a:ea typeface="宋体" charset="-122"/>
              </a:rPr>
              <a:t>）</a:t>
            </a:r>
            <a:r>
              <a:rPr lang="en-US" altLang="zh-CN" sz="1600" b="0" dirty="0">
                <a:solidFill>
                  <a:schemeClr val="tx2">
                    <a:lumMod val="60000"/>
                    <a:lumOff val="40000"/>
                  </a:schemeClr>
                </a:solidFill>
                <a:latin typeface="+mn-lt"/>
                <a:ea typeface="宋体" charset="-122"/>
              </a:rPr>
              <a:t>/ </a:t>
            </a:r>
            <a:r>
              <a:rPr lang="zh-CN" altLang="en-US" sz="1600" b="0" dirty="0">
                <a:solidFill>
                  <a:schemeClr val="tx2">
                    <a:lumMod val="60000"/>
                    <a:lumOff val="40000"/>
                  </a:schemeClr>
                </a:solidFill>
                <a:latin typeface="+mn-lt"/>
                <a:ea typeface="宋体" charset="-122"/>
              </a:rPr>
              <a:t>可信（</a:t>
            </a:r>
            <a:r>
              <a:rPr lang="en-US" altLang="zh-CN" sz="1600" b="0" dirty="0">
                <a:solidFill>
                  <a:schemeClr val="tx2">
                    <a:lumMod val="60000"/>
                    <a:lumOff val="40000"/>
                  </a:schemeClr>
                </a:solidFill>
                <a:latin typeface="+mn-lt"/>
                <a:ea typeface="宋体" charset="-122"/>
              </a:rPr>
              <a:t>Confidential</a:t>
            </a:r>
            <a:r>
              <a:rPr lang="zh-CN" altLang="en-US" sz="1600" b="0" dirty="0">
                <a:solidFill>
                  <a:schemeClr val="tx2">
                    <a:lumMod val="60000"/>
                    <a:lumOff val="40000"/>
                  </a:schemeClr>
                </a:solidFill>
                <a:latin typeface="+mn-lt"/>
                <a:ea typeface="宋体" charset="-122"/>
              </a:rPr>
              <a:t>）</a:t>
            </a:r>
            <a:r>
              <a:rPr lang="en-US" altLang="zh-CN" sz="1600" b="0" dirty="0">
                <a:solidFill>
                  <a:schemeClr val="tx2">
                    <a:lumMod val="60000"/>
                    <a:lumOff val="40000"/>
                  </a:schemeClr>
                </a:solidFill>
                <a:latin typeface="+mn-lt"/>
                <a:ea typeface="宋体" charset="-122"/>
              </a:rPr>
              <a:t>/ </a:t>
            </a:r>
            <a:r>
              <a:rPr lang="zh-CN" altLang="en-US" sz="1600" b="0" dirty="0">
                <a:solidFill>
                  <a:schemeClr val="tx2">
                    <a:lumMod val="60000"/>
                    <a:lumOff val="40000"/>
                  </a:schemeClr>
                </a:solidFill>
                <a:latin typeface="+mn-lt"/>
                <a:ea typeface="宋体" charset="-122"/>
              </a:rPr>
              <a:t>公开（</a:t>
            </a:r>
            <a:r>
              <a:rPr lang="en-US" altLang="zh-CN" sz="1600" b="0" dirty="0">
                <a:solidFill>
                  <a:schemeClr val="tx2">
                    <a:lumMod val="60000"/>
                    <a:lumOff val="40000"/>
                  </a:schemeClr>
                </a:solidFill>
                <a:latin typeface="+mn-lt"/>
                <a:ea typeface="宋体" charset="-122"/>
              </a:rPr>
              <a:t>Public</a:t>
            </a:r>
            <a:r>
              <a:rPr lang="zh-CN" altLang="en-US" sz="1600" b="0" dirty="0">
                <a:solidFill>
                  <a:schemeClr val="tx2">
                    <a:lumMod val="60000"/>
                    <a:lumOff val="40000"/>
                  </a:schemeClr>
                </a:solidFill>
                <a:latin typeface="+mn-lt"/>
                <a:ea typeface="宋体" charset="-122"/>
              </a:rPr>
              <a:t>）</a:t>
            </a:r>
          </a:p>
          <a:p>
            <a:pPr marL="1257300" lvl="2" indent="-342900" algn="l" eaLnBrk="1" hangingPunct="1">
              <a:lnSpc>
                <a:spcPts val="3500"/>
              </a:lnSpc>
              <a:spcBef>
                <a:spcPct val="20000"/>
              </a:spcBef>
              <a:buClr>
                <a:schemeClr val="folHlink"/>
              </a:buClr>
              <a:buSzPct val="110000"/>
              <a:buChar char="•"/>
            </a:pPr>
            <a:r>
              <a:rPr lang="zh-CN" altLang="en-US" sz="1600" b="0" dirty="0">
                <a:solidFill>
                  <a:schemeClr val="tx1"/>
                </a:solidFill>
                <a:latin typeface="+mn-lt"/>
                <a:ea typeface="宋体" charset="-122"/>
              </a:rPr>
              <a:t>主体的敏感度标记称为</a:t>
            </a:r>
            <a:r>
              <a:rPr lang="zh-CN" altLang="en-US" sz="1600" b="0" dirty="0">
                <a:solidFill>
                  <a:srgbClr val="FF0000"/>
                </a:solidFill>
                <a:latin typeface="+mn-lt"/>
                <a:ea typeface="宋体" charset="-122"/>
              </a:rPr>
              <a:t>许可证级别</a:t>
            </a:r>
            <a:r>
              <a:rPr lang="zh-CN" altLang="en-US" sz="1600" b="0" dirty="0">
                <a:solidFill>
                  <a:schemeClr val="tx1"/>
                </a:solidFill>
                <a:latin typeface="+mn-lt"/>
                <a:ea typeface="宋体" charset="-122"/>
              </a:rPr>
              <a:t>（</a:t>
            </a:r>
            <a:r>
              <a:rPr lang="en-US" altLang="zh-CN" sz="1600" b="0" dirty="0">
                <a:solidFill>
                  <a:schemeClr val="tx1"/>
                </a:solidFill>
                <a:latin typeface="+mn-lt"/>
                <a:ea typeface="宋体" charset="-122"/>
              </a:rPr>
              <a:t>Clearance Level</a:t>
            </a:r>
            <a:r>
              <a:rPr lang="zh-CN" altLang="en-US" sz="1600" b="0" dirty="0">
                <a:solidFill>
                  <a:schemeClr val="tx1"/>
                </a:solidFill>
                <a:latin typeface="+mn-lt"/>
                <a:ea typeface="宋体" charset="-122"/>
              </a:rPr>
              <a:t>）</a:t>
            </a:r>
          </a:p>
          <a:p>
            <a:pPr marL="1257300" lvl="2" indent="-342900" algn="l" eaLnBrk="1" hangingPunct="1">
              <a:lnSpc>
                <a:spcPts val="3500"/>
              </a:lnSpc>
              <a:spcBef>
                <a:spcPct val="20000"/>
              </a:spcBef>
              <a:buClr>
                <a:schemeClr val="folHlink"/>
              </a:buClr>
              <a:buSzPct val="110000"/>
              <a:buChar char="•"/>
            </a:pPr>
            <a:r>
              <a:rPr lang="zh-CN" altLang="en-US" sz="1600" b="0" dirty="0">
                <a:solidFill>
                  <a:schemeClr val="tx1"/>
                </a:solidFill>
                <a:latin typeface="+mn-lt"/>
                <a:ea typeface="宋体" charset="-122"/>
              </a:rPr>
              <a:t>客体的敏感度标记称为</a:t>
            </a:r>
            <a:r>
              <a:rPr lang="zh-CN" altLang="en-US" sz="1600" b="0" dirty="0">
                <a:solidFill>
                  <a:srgbClr val="FF0000"/>
                </a:solidFill>
                <a:latin typeface="+mn-lt"/>
                <a:ea typeface="宋体" charset="-122"/>
              </a:rPr>
              <a:t>密级</a:t>
            </a:r>
            <a:r>
              <a:rPr lang="zh-CN" altLang="en-US" sz="1600" b="0" dirty="0">
                <a:solidFill>
                  <a:schemeClr val="tx1"/>
                </a:solidFill>
                <a:latin typeface="+mn-lt"/>
                <a:ea typeface="宋体" charset="-122"/>
              </a:rPr>
              <a:t>（</a:t>
            </a:r>
            <a:r>
              <a:rPr lang="en-US" altLang="zh-CN" sz="1600" b="0" dirty="0">
                <a:solidFill>
                  <a:schemeClr val="tx1"/>
                </a:solidFill>
                <a:latin typeface="+mn-lt"/>
                <a:ea typeface="宋体" charset="-122"/>
              </a:rPr>
              <a:t>Classification Level</a:t>
            </a:r>
            <a:r>
              <a:rPr lang="zh-CN" altLang="en-US" sz="1600" b="0" dirty="0">
                <a:solidFill>
                  <a:schemeClr val="tx1"/>
                </a:solidFill>
                <a:latin typeface="+mn-lt"/>
                <a:ea typeface="宋体" charset="-122"/>
              </a:rPr>
              <a:t>）</a:t>
            </a:r>
          </a:p>
        </p:txBody>
      </p:sp>
    </p:spTree>
    <p:extLst>
      <p:ext uri="{BB962C8B-B14F-4D97-AF65-F5344CB8AC3E}">
        <p14:creationId xmlns:p14="http://schemas.microsoft.com/office/powerpoint/2010/main" val="27341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a:ea typeface="宋体" charset="-122"/>
              </a:rPr>
              <a:t>数据库安全机制：强制存取控制</a:t>
            </a:r>
          </a:p>
        </p:txBody>
      </p:sp>
      <p:sp>
        <p:nvSpPr>
          <p:cNvPr id="4" name="Rectangle 3"/>
          <p:cNvSpPr txBox="1">
            <a:spLocks noChangeArrowheads="1"/>
          </p:cNvSpPr>
          <p:nvPr/>
        </p:nvSpPr>
        <p:spPr bwMode="auto">
          <a:xfrm>
            <a:off x="169342" y="1268760"/>
            <a:ext cx="8746058" cy="2376264"/>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solidFill>
                  <a:schemeClr val="tx2">
                    <a:lumMod val="60000"/>
                    <a:lumOff val="40000"/>
                  </a:schemeClr>
                </a:solidFill>
                <a:ea typeface="宋体" charset="-122"/>
              </a:rPr>
              <a:t>强制存取控制规则</a:t>
            </a:r>
            <a:endParaRPr lang="en-US" altLang="zh-CN" sz="2400" kern="0" dirty="0">
              <a:solidFill>
                <a:schemeClr val="tx2">
                  <a:lumMod val="60000"/>
                  <a:lumOff val="40000"/>
                </a:schemeClr>
              </a:solidFill>
              <a:ea typeface="宋体" charset="-122"/>
            </a:endParaRPr>
          </a:p>
          <a:p>
            <a:pPr lvl="1">
              <a:lnSpc>
                <a:spcPts val="3500"/>
              </a:lnSpc>
            </a:pPr>
            <a:r>
              <a:rPr lang="zh-CN" altLang="en-US" sz="2000" b="0" kern="0" dirty="0">
                <a:ea typeface="宋体" charset="-122"/>
              </a:rPr>
              <a:t>仅当主体的许可证级别</a:t>
            </a:r>
            <a:r>
              <a:rPr lang="zh-CN" altLang="en-US" sz="2000" b="0" kern="0" dirty="0">
                <a:solidFill>
                  <a:srgbClr val="FF0000"/>
                </a:solidFill>
                <a:ea typeface="宋体" charset="-122"/>
              </a:rPr>
              <a:t>大于或等于</a:t>
            </a:r>
            <a:r>
              <a:rPr lang="zh-CN" altLang="en-US" sz="2000" b="0" kern="0" dirty="0">
                <a:ea typeface="宋体" charset="-122"/>
              </a:rPr>
              <a:t>客体的密级时，该主体才能</a:t>
            </a:r>
            <a:r>
              <a:rPr lang="zh-CN" altLang="en-US" sz="2000" b="0" kern="0" dirty="0">
                <a:solidFill>
                  <a:srgbClr val="FF0000"/>
                </a:solidFill>
                <a:ea typeface="宋体" charset="-122"/>
              </a:rPr>
              <a:t>读</a:t>
            </a:r>
            <a:r>
              <a:rPr lang="zh-CN" altLang="en-US" sz="2000" b="0" kern="0" dirty="0">
                <a:ea typeface="宋体" charset="-122"/>
              </a:rPr>
              <a:t>取相应的客体；</a:t>
            </a:r>
            <a:endParaRPr lang="en-US" altLang="zh-CN" sz="2000" b="0" kern="0" dirty="0">
              <a:ea typeface="宋体" charset="-122"/>
            </a:endParaRPr>
          </a:p>
          <a:p>
            <a:pPr lvl="1">
              <a:lnSpc>
                <a:spcPts val="3500"/>
              </a:lnSpc>
            </a:pPr>
            <a:r>
              <a:rPr lang="zh-CN" altLang="en-US" sz="2000" b="0" kern="0" dirty="0">
                <a:ea typeface="宋体" charset="-122"/>
              </a:rPr>
              <a:t>仅当主体的许可证级别</a:t>
            </a:r>
            <a:r>
              <a:rPr lang="zh-CN" altLang="en-US" sz="2000" b="0" kern="0" dirty="0">
                <a:solidFill>
                  <a:srgbClr val="FF0000"/>
                </a:solidFill>
                <a:ea typeface="宋体" charset="-122"/>
              </a:rPr>
              <a:t>小于等于</a:t>
            </a:r>
            <a:r>
              <a:rPr lang="zh-CN" altLang="en-US" sz="2000" b="0" kern="0" dirty="0">
                <a:ea typeface="宋体" charset="-122"/>
              </a:rPr>
              <a:t>客体的密级时，该主体才能</a:t>
            </a:r>
            <a:r>
              <a:rPr lang="zh-CN" altLang="en-US" sz="2000" b="0" kern="0" dirty="0">
                <a:solidFill>
                  <a:srgbClr val="FF0000"/>
                </a:solidFill>
                <a:ea typeface="宋体" charset="-122"/>
              </a:rPr>
              <a:t>写</a:t>
            </a:r>
            <a:r>
              <a:rPr lang="zh-CN" altLang="en-US" sz="2000" b="0" kern="0" dirty="0">
                <a:ea typeface="宋体" charset="-122"/>
              </a:rPr>
              <a:t>相应的客体。</a:t>
            </a:r>
            <a:endParaRPr lang="en-US" altLang="zh-CN" sz="2000" b="0" kern="0" dirty="0">
              <a:ea typeface="宋体" charset="-122"/>
            </a:endParaRPr>
          </a:p>
        </p:txBody>
      </p:sp>
      <p:sp>
        <p:nvSpPr>
          <p:cNvPr id="5" name="矩形 4"/>
          <p:cNvSpPr/>
          <p:nvPr/>
        </p:nvSpPr>
        <p:spPr>
          <a:xfrm>
            <a:off x="185738" y="4119860"/>
            <a:ext cx="8729662" cy="1033616"/>
          </a:xfrm>
          <a:prstGeom prst="rect">
            <a:avLst/>
          </a:prstGeom>
          <a:solidFill>
            <a:srgbClr val="FFC000"/>
          </a:solidFill>
          <a:ln>
            <a:noFill/>
          </a:ln>
          <a:effectLst/>
        </p:spPr>
        <p:txBody>
          <a:bodyPr vert="horz" wrap="square" lIns="91440" tIns="45720" rIns="91440" bIns="45720" numCol="1" anchor="t" anchorCtr="0" compatLnSpc="1">
            <a:prstTxWarp prst="textNoShape">
              <a:avLst/>
            </a:prstTxWarp>
          </a:bodyPr>
          <a:lstStyle/>
          <a:p>
            <a:pPr marL="342900" indent="-342900" algn="l" eaLnBrk="1" hangingPunct="1">
              <a:spcBef>
                <a:spcPct val="20000"/>
              </a:spcBef>
              <a:buClr>
                <a:schemeClr val="folHlink"/>
              </a:buClr>
              <a:buSzPct val="110000"/>
              <a:buChar char="•"/>
            </a:pPr>
            <a:r>
              <a:rPr lang="zh-CN" altLang="en-US" sz="2400" dirty="0">
                <a:solidFill>
                  <a:schemeClr val="tx1"/>
                </a:solidFill>
                <a:latin typeface="+mn-lt"/>
                <a:ea typeface="+mn-ea"/>
              </a:rPr>
              <a:t>修正规则</a:t>
            </a:r>
          </a:p>
          <a:p>
            <a:pPr marL="742950" lvl="1" indent="-285750" algn="l" eaLnBrk="1" hangingPunct="1">
              <a:lnSpc>
                <a:spcPts val="3500"/>
              </a:lnSpc>
              <a:spcBef>
                <a:spcPct val="20000"/>
              </a:spcBef>
              <a:buClr>
                <a:schemeClr val="hlink"/>
              </a:buClr>
              <a:buSzPct val="120000"/>
              <a:buChar char="•"/>
            </a:pPr>
            <a:r>
              <a:rPr lang="zh-CN" altLang="en-US" b="0" kern="0" dirty="0">
                <a:solidFill>
                  <a:schemeClr val="tx1"/>
                </a:solidFill>
                <a:latin typeface="+mn-lt"/>
                <a:ea typeface="宋体" charset="-122"/>
              </a:rPr>
              <a:t>主体的许可证级别 </a:t>
            </a:r>
            <a:r>
              <a:rPr lang="en-US" altLang="zh-CN" b="0" kern="0" dirty="0">
                <a:solidFill>
                  <a:schemeClr val="tx1"/>
                </a:solidFill>
                <a:latin typeface="+mn-lt"/>
                <a:ea typeface="宋体" charset="-122"/>
              </a:rPr>
              <a:t>&lt;=</a:t>
            </a:r>
            <a:r>
              <a:rPr lang="zh-CN" altLang="en-US" b="0" kern="0" dirty="0">
                <a:solidFill>
                  <a:schemeClr val="tx1"/>
                </a:solidFill>
                <a:latin typeface="+mn-lt"/>
                <a:ea typeface="宋体" charset="-122"/>
              </a:rPr>
              <a:t>客体的密级  </a:t>
            </a:r>
            <a:r>
              <a:rPr lang="zh-CN" altLang="en-US" b="0" kern="0" dirty="0">
                <a:solidFill>
                  <a:schemeClr val="tx1"/>
                </a:solidFill>
                <a:latin typeface="+mn-lt"/>
                <a:ea typeface="宋体" charset="-122"/>
                <a:sym typeface="Wingdings" pitchFamily="2" charset="2"/>
              </a:rPr>
              <a:t></a:t>
            </a:r>
            <a:r>
              <a:rPr lang="zh-CN" altLang="en-US" b="0" kern="0" dirty="0">
                <a:solidFill>
                  <a:schemeClr val="tx1"/>
                </a:solidFill>
                <a:latin typeface="+mn-lt"/>
                <a:ea typeface="宋体" charset="-122"/>
              </a:rPr>
              <a:t>   主体能写客体</a:t>
            </a:r>
          </a:p>
        </p:txBody>
      </p:sp>
      <p:sp>
        <p:nvSpPr>
          <p:cNvPr id="3" name="圆角矩形标注 2"/>
          <p:cNvSpPr/>
          <p:nvPr/>
        </p:nvSpPr>
        <p:spPr bwMode="auto">
          <a:xfrm>
            <a:off x="683568" y="5706184"/>
            <a:ext cx="7488832" cy="442674"/>
          </a:xfrm>
          <a:prstGeom prst="wedgeRoundRectCallout">
            <a:avLst>
              <a:gd name="adj1" fmla="val 9017"/>
              <a:gd name="adj2" fmla="val -220024"/>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lvl="1" algn="l"/>
            <a:r>
              <a:rPr lang="zh-CN" altLang="en-US" b="0" dirty="0">
                <a:solidFill>
                  <a:schemeClr val="tx1"/>
                </a:solidFill>
                <a:ea typeface="宋体" charset="-122"/>
              </a:rPr>
              <a:t>禁止了拥有高许可证级别的主体更新低密级的数据对象，</a:t>
            </a:r>
            <a:r>
              <a:rPr lang="en-US" altLang="zh-CN" dirty="0">
                <a:solidFill>
                  <a:schemeClr val="tx1"/>
                </a:solidFill>
              </a:rPr>
              <a:t> Why? </a:t>
            </a:r>
            <a:endParaRPr kumimoji="0" lang="zh-CN" altLang="en-US" sz="2000" b="0" i="0" u="none" strike="noStrike" cap="none" normalizeH="0" baseline="0" dirty="0">
              <a:ln>
                <a:noFill/>
              </a:ln>
              <a:solidFill>
                <a:schemeClr val="tx1"/>
              </a:solidFill>
              <a:effectLst/>
            </a:endParaRPr>
          </a:p>
        </p:txBody>
      </p:sp>
      <p:graphicFrame>
        <p:nvGraphicFramePr>
          <p:cNvPr id="2" name="表格 1">
            <a:extLst>
              <a:ext uri="{FF2B5EF4-FFF2-40B4-BE49-F238E27FC236}">
                <a16:creationId xmlns:a16="http://schemas.microsoft.com/office/drawing/2014/main" id="{4AECD830-F245-4709-AFBA-384D6CE1C9D1}"/>
              </a:ext>
            </a:extLst>
          </p:cNvPr>
          <p:cNvGraphicFramePr>
            <a:graphicFrameLocks noGrp="1"/>
          </p:cNvGraphicFramePr>
          <p:nvPr/>
        </p:nvGraphicFramePr>
        <p:xfrm>
          <a:off x="1837690" y="3604260"/>
          <a:ext cx="5411470" cy="640080"/>
        </p:xfrm>
        <a:graphic>
          <a:graphicData uri="http://schemas.openxmlformats.org/drawingml/2006/table">
            <a:tbl>
              <a:tblPr firstRow="1" firstCol="1" bandRow="1">
                <a:tableStyleId>{5C22544A-7EE6-4342-B048-85BDC9FD1C3A}</a:tableStyleId>
              </a:tblPr>
              <a:tblGrid>
                <a:gridCol w="1082040">
                  <a:extLst>
                    <a:ext uri="{9D8B030D-6E8A-4147-A177-3AD203B41FA5}">
                      <a16:colId xmlns:a16="http://schemas.microsoft.com/office/drawing/2014/main" val="1286136018"/>
                    </a:ext>
                  </a:extLst>
                </a:gridCol>
                <a:gridCol w="1082040">
                  <a:extLst>
                    <a:ext uri="{9D8B030D-6E8A-4147-A177-3AD203B41FA5}">
                      <a16:colId xmlns:a16="http://schemas.microsoft.com/office/drawing/2014/main" val="3562101522"/>
                    </a:ext>
                  </a:extLst>
                </a:gridCol>
                <a:gridCol w="1082040">
                  <a:extLst>
                    <a:ext uri="{9D8B030D-6E8A-4147-A177-3AD203B41FA5}">
                      <a16:colId xmlns:a16="http://schemas.microsoft.com/office/drawing/2014/main" val="3887726782"/>
                    </a:ext>
                  </a:extLst>
                </a:gridCol>
                <a:gridCol w="1082675">
                  <a:extLst>
                    <a:ext uri="{9D8B030D-6E8A-4147-A177-3AD203B41FA5}">
                      <a16:colId xmlns:a16="http://schemas.microsoft.com/office/drawing/2014/main" val="1082017802"/>
                    </a:ext>
                  </a:extLst>
                </a:gridCol>
                <a:gridCol w="1082675">
                  <a:extLst>
                    <a:ext uri="{9D8B030D-6E8A-4147-A177-3AD203B41FA5}">
                      <a16:colId xmlns:a16="http://schemas.microsoft.com/office/drawing/2014/main" val="2739510769"/>
                    </a:ext>
                  </a:extLst>
                </a:gridCol>
              </a:tblGrid>
              <a:tr h="0">
                <a:tc>
                  <a:txBody>
                    <a:bodyPr/>
                    <a:lstStyle/>
                    <a:p>
                      <a:pPr algn="ctr"/>
                      <a:r>
                        <a:rPr lang="en-US" sz="1050" kern="100">
                          <a:effectLst/>
                        </a:rPr>
                        <a:t>SNO</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SNAME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STATUS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CITY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CLASS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0195626"/>
                  </a:ext>
                </a:extLst>
              </a:tr>
              <a:tr h="0">
                <a:tc>
                  <a:txBody>
                    <a:bodyPr/>
                    <a:lstStyle/>
                    <a:p>
                      <a:pPr algn="ctr"/>
                      <a:r>
                        <a:rPr lang="en-US" sz="1050" kern="100">
                          <a:effectLst/>
                        </a:rPr>
                        <a:t>S1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Smith</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London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6103535"/>
                  </a:ext>
                </a:extLst>
              </a:tr>
              <a:tr h="0">
                <a:tc>
                  <a:txBody>
                    <a:bodyPr/>
                    <a:lstStyle/>
                    <a:p>
                      <a:pPr algn="ctr"/>
                      <a:r>
                        <a:rPr lang="en-US" sz="1050" kern="100">
                          <a:effectLst/>
                        </a:rPr>
                        <a:t>S2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Jones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Paris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96599115"/>
                  </a:ext>
                </a:extLst>
              </a:tr>
              <a:tr h="0">
                <a:tc>
                  <a:txBody>
                    <a:bodyPr/>
                    <a:lstStyle/>
                    <a:p>
                      <a:pPr algn="ctr"/>
                      <a:r>
                        <a:rPr lang="en-US" sz="1050" kern="100">
                          <a:effectLst/>
                        </a:rPr>
                        <a:t>S3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Clark</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London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4</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98569342"/>
                  </a:ext>
                </a:extLst>
              </a:tr>
            </a:tbl>
          </a:graphicData>
        </a:graphic>
      </p:graphicFrame>
      <p:sp>
        <p:nvSpPr>
          <p:cNvPr id="6" name="Rectangle 1">
            <a:extLst>
              <a:ext uri="{FF2B5EF4-FFF2-40B4-BE49-F238E27FC236}">
                <a16:creationId xmlns:a16="http://schemas.microsoft.com/office/drawing/2014/main" id="{477AA44F-7B42-4B46-B426-D543247BD97B}"/>
              </a:ext>
            </a:extLst>
          </p:cNvPr>
          <p:cNvSpPr>
            <a:spLocks noChangeArrowheads="1"/>
          </p:cNvSpPr>
          <p:nvPr/>
        </p:nvSpPr>
        <p:spPr bwMode="auto">
          <a:xfrm>
            <a:off x="1838325" y="3603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在数据库强制存取控制中，</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DBMS</a:t>
            </a: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所管理的全部实体被分为主体和客体。假设有用户</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U1</a:t>
            </a: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，要访问的客体为如下关系</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a:t>
            </a: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中的元组，每个元组标以密级</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CLASS</a:t>
            </a: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4=</a:t>
            </a: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绝密，</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机密，</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秘密）。</a:t>
            </a:r>
            <a:endParaRPr kumimoji="0" lang="zh-CN"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关系</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a:t>
            </a:r>
            <a:endParaRPr kumimoji="0" lang="en-US" altLang="zh-CN"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）给出强制存取控制中主体存取客体应遵循的规则？ （</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分）</a:t>
            </a:r>
            <a:endParaRPr kumimoji="0" lang="zh-CN"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）假定用户</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U1</a:t>
            </a: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的许可证级别为</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4</a:t>
            </a: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，请回答用户</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U1</a:t>
            </a: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能读取哪些元祖、修改哪些元祖？（</a:t>
            </a:r>
            <a:r>
              <a:rPr kumimoji="0" lang="en-US"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kumimoji="0" lang="zh-CN" altLang="en-US"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分）</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748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a:ea typeface="宋体" charset="-122"/>
              </a:rPr>
              <a:t>数据库安全机制：强制存取控制</a:t>
            </a:r>
          </a:p>
        </p:txBody>
      </p:sp>
      <p:graphicFrame>
        <p:nvGraphicFramePr>
          <p:cNvPr id="2" name="表格 1">
            <a:extLst>
              <a:ext uri="{FF2B5EF4-FFF2-40B4-BE49-F238E27FC236}">
                <a16:creationId xmlns:a16="http://schemas.microsoft.com/office/drawing/2014/main" id="{4AECD830-F245-4709-AFBA-384D6CE1C9D1}"/>
              </a:ext>
            </a:extLst>
          </p:cNvPr>
          <p:cNvGraphicFramePr>
            <a:graphicFrameLocks noGrp="1"/>
          </p:cNvGraphicFramePr>
          <p:nvPr>
            <p:extLst>
              <p:ext uri="{D42A27DB-BD31-4B8C-83A1-F6EECF244321}">
                <p14:modId xmlns:p14="http://schemas.microsoft.com/office/powerpoint/2010/main" val="951774531"/>
              </p:ext>
            </p:extLst>
          </p:nvPr>
        </p:nvGraphicFramePr>
        <p:xfrm>
          <a:off x="1619672" y="3631664"/>
          <a:ext cx="4953715" cy="2284989"/>
        </p:xfrm>
        <a:graphic>
          <a:graphicData uri="http://schemas.openxmlformats.org/drawingml/2006/table">
            <a:tbl>
              <a:tblPr firstRow="1" firstCol="1" bandRow="1">
                <a:tableStyleId>{5C22544A-7EE6-4342-B048-85BDC9FD1C3A}</a:tableStyleId>
              </a:tblPr>
              <a:tblGrid>
                <a:gridCol w="1238247">
                  <a:extLst>
                    <a:ext uri="{9D8B030D-6E8A-4147-A177-3AD203B41FA5}">
                      <a16:colId xmlns:a16="http://schemas.microsoft.com/office/drawing/2014/main" val="1286136018"/>
                    </a:ext>
                  </a:extLst>
                </a:gridCol>
                <a:gridCol w="1238247">
                  <a:extLst>
                    <a:ext uri="{9D8B030D-6E8A-4147-A177-3AD203B41FA5}">
                      <a16:colId xmlns:a16="http://schemas.microsoft.com/office/drawing/2014/main" val="3562101522"/>
                    </a:ext>
                  </a:extLst>
                </a:gridCol>
                <a:gridCol w="1238247">
                  <a:extLst>
                    <a:ext uri="{9D8B030D-6E8A-4147-A177-3AD203B41FA5}">
                      <a16:colId xmlns:a16="http://schemas.microsoft.com/office/drawing/2014/main" val="3887726782"/>
                    </a:ext>
                  </a:extLst>
                </a:gridCol>
                <a:gridCol w="1238974">
                  <a:extLst>
                    <a:ext uri="{9D8B030D-6E8A-4147-A177-3AD203B41FA5}">
                      <a16:colId xmlns:a16="http://schemas.microsoft.com/office/drawing/2014/main" val="2739510769"/>
                    </a:ext>
                  </a:extLst>
                </a:gridCol>
              </a:tblGrid>
              <a:tr h="719068">
                <a:tc>
                  <a:txBody>
                    <a:bodyPr/>
                    <a:lstStyle/>
                    <a:p>
                      <a:pPr algn="ctr"/>
                      <a:r>
                        <a:rPr lang="en-US" altLang="zh-CN" sz="2000" kern="100" dirty="0">
                          <a:effectLst/>
                        </a:rPr>
                        <a:t>id</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SNAME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sage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CLASS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0195626"/>
                  </a:ext>
                </a:extLst>
              </a:tr>
              <a:tr h="485801">
                <a:tc>
                  <a:txBody>
                    <a:bodyPr/>
                    <a:lstStyle/>
                    <a:p>
                      <a:pPr algn="ctr"/>
                      <a:r>
                        <a:rPr lang="en-US" sz="2000" kern="100" dirty="0">
                          <a:effectLst/>
                        </a:rPr>
                        <a:t>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Lily</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18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6103535"/>
                  </a:ext>
                </a:extLst>
              </a:tr>
              <a:tr h="594319">
                <a:tc>
                  <a:txBody>
                    <a:bodyPr/>
                    <a:lstStyle/>
                    <a:p>
                      <a:pPr algn="ctr"/>
                      <a:r>
                        <a:rPr lang="en-US" sz="2000" kern="100" dirty="0">
                          <a:effectLst/>
                        </a:rPr>
                        <a:t>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err="1">
                          <a:effectLst/>
                        </a:rPr>
                        <a:t>lamda</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96599115"/>
                  </a:ext>
                </a:extLst>
              </a:tr>
              <a:tr h="485801">
                <a:tc>
                  <a:txBody>
                    <a:bodyPr/>
                    <a:lstStyle/>
                    <a:p>
                      <a:pPr algn="ctr"/>
                      <a:r>
                        <a:rPr lang="en-US" sz="2000" kern="100" dirty="0">
                          <a:effectLst/>
                        </a:rPr>
                        <a:t>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Karl</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23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98569342"/>
                  </a:ext>
                </a:extLst>
              </a:tr>
            </a:tbl>
          </a:graphicData>
        </a:graphic>
      </p:graphicFrame>
      <p:sp>
        <p:nvSpPr>
          <p:cNvPr id="6" name="Rectangle 1">
            <a:extLst>
              <a:ext uri="{FF2B5EF4-FFF2-40B4-BE49-F238E27FC236}">
                <a16:creationId xmlns:a16="http://schemas.microsoft.com/office/drawing/2014/main" id="{477AA44F-7B42-4B46-B426-D543247BD97B}"/>
              </a:ext>
            </a:extLst>
          </p:cNvPr>
          <p:cNvSpPr>
            <a:spLocks noChangeArrowheads="1"/>
          </p:cNvSpPr>
          <p:nvPr/>
        </p:nvSpPr>
        <p:spPr bwMode="auto">
          <a:xfrm>
            <a:off x="227104" y="1157868"/>
            <a:ext cx="8646929" cy="2308324"/>
          </a:xfrm>
          <a:prstGeom prst="rect">
            <a:avLst/>
          </a:prstGeom>
          <a:solidFill>
            <a:schemeClr val="bg1">
              <a:lumMod val="9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在数据库强制存取控制中，</a:t>
            </a: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DBMS</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所管理的全部实体被分为主体和客体。假设有用户</a:t>
            </a: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U1</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，要访问的客体为如下关系中的元组，</a:t>
            </a:r>
            <a:endPar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每个元组标以密级</a:t>
            </a: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CLASS</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绝密，</a:t>
            </a: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机密，</a:t>
            </a: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秘密）</a:t>
            </a:r>
            <a:endPar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）给出强制存取控制中主体存取客体应遵循的规则？ </a:t>
            </a:r>
            <a:endPar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）假定用户</a:t>
            </a: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U1</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的许可证级别为</a:t>
            </a: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，请回答用户</a:t>
            </a: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U1</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能读取哪些元组、修改哪些元组？</a:t>
            </a: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7" name="表格 6">
            <a:extLst>
              <a:ext uri="{FF2B5EF4-FFF2-40B4-BE49-F238E27FC236}">
                <a16:creationId xmlns:a16="http://schemas.microsoft.com/office/drawing/2014/main" id="{C0B0CDFC-DA98-434E-ABE1-D70F383D739D}"/>
              </a:ext>
            </a:extLst>
          </p:cNvPr>
          <p:cNvGraphicFramePr>
            <a:graphicFrameLocks noGrp="1"/>
          </p:cNvGraphicFramePr>
          <p:nvPr>
            <p:extLst>
              <p:ext uri="{D42A27DB-BD31-4B8C-83A1-F6EECF244321}">
                <p14:modId xmlns:p14="http://schemas.microsoft.com/office/powerpoint/2010/main" val="2840474769"/>
              </p:ext>
            </p:extLst>
          </p:nvPr>
        </p:nvGraphicFramePr>
        <p:xfrm>
          <a:off x="1619671" y="5823519"/>
          <a:ext cx="4953715" cy="485801"/>
        </p:xfrm>
        <a:graphic>
          <a:graphicData uri="http://schemas.openxmlformats.org/drawingml/2006/table">
            <a:tbl>
              <a:tblPr firstRow="1" firstCol="1" bandRow="1">
                <a:tableStyleId>{5C22544A-7EE6-4342-B048-85BDC9FD1C3A}</a:tableStyleId>
              </a:tblPr>
              <a:tblGrid>
                <a:gridCol w="1238247">
                  <a:extLst>
                    <a:ext uri="{9D8B030D-6E8A-4147-A177-3AD203B41FA5}">
                      <a16:colId xmlns:a16="http://schemas.microsoft.com/office/drawing/2014/main" val="3047166694"/>
                    </a:ext>
                  </a:extLst>
                </a:gridCol>
                <a:gridCol w="1238247">
                  <a:extLst>
                    <a:ext uri="{9D8B030D-6E8A-4147-A177-3AD203B41FA5}">
                      <a16:colId xmlns:a16="http://schemas.microsoft.com/office/drawing/2014/main" val="4225673440"/>
                    </a:ext>
                  </a:extLst>
                </a:gridCol>
                <a:gridCol w="1238247">
                  <a:extLst>
                    <a:ext uri="{9D8B030D-6E8A-4147-A177-3AD203B41FA5}">
                      <a16:colId xmlns:a16="http://schemas.microsoft.com/office/drawing/2014/main" val="2656474133"/>
                    </a:ext>
                  </a:extLst>
                </a:gridCol>
                <a:gridCol w="1238974">
                  <a:extLst>
                    <a:ext uri="{9D8B030D-6E8A-4147-A177-3AD203B41FA5}">
                      <a16:colId xmlns:a16="http://schemas.microsoft.com/office/drawing/2014/main" val="2530913569"/>
                    </a:ext>
                  </a:extLst>
                </a:gridCol>
              </a:tblGrid>
              <a:tr h="485801">
                <a:tc>
                  <a:txBody>
                    <a:bodyPr/>
                    <a:lstStyle/>
                    <a:p>
                      <a:pPr algn="ctr"/>
                      <a:r>
                        <a:rPr lang="en-US" sz="2000" kern="100" dirty="0">
                          <a:effectLst/>
                        </a:rPr>
                        <a:t>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lucy</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13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4048765"/>
                  </a:ext>
                </a:extLst>
              </a:tr>
            </a:tbl>
          </a:graphicData>
        </a:graphic>
      </p:graphicFrame>
    </p:spTree>
    <p:extLst>
      <p:ext uri="{BB962C8B-B14F-4D97-AF65-F5344CB8AC3E}">
        <p14:creationId xmlns:p14="http://schemas.microsoft.com/office/powerpoint/2010/main" val="300692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ea typeface="宋体" charset="-122"/>
              </a:rPr>
              <a:t>数据库安全机制：强制存取控制</a:t>
            </a:r>
          </a:p>
        </p:txBody>
      </p:sp>
      <p:sp>
        <p:nvSpPr>
          <p:cNvPr id="46083" name="Rectangle 3"/>
          <p:cNvSpPr>
            <a:spLocks noGrp="1" noChangeArrowheads="1"/>
          </p:cNvSpPr>
          <p:nvPr>
            <p:ph type="body" idx="1"/>
          </p:nvPr>
        </p:nvSpPr>
        <p:spPr>
          <a:xfrm>
            <a:off x="185738" y="1196752"/>
            <a:ext cx="8562726" cy="3528392"/>
          </a:xfrm>
        </p:spPr>
        <p:txBody>
          <a:bodyPr/>
          <a:lstStyle/>
          <a:p>
            <a:pPr eaLnBrk="1" hangingPunct="1">
              <a:lnSpc>
                <a:spcPts val="3500"/>
              </a:lnSpc>
            </a:pPr>
            <a:r>
              <a:rPr lang="zh-CN" altLang="en-US" dirty="0">
                <a:ea typeface="宋体" charset="-122"/>
              </a:rPr>
              <a:t>强制存取控制（</a:t>
            </a:r>
            <a:r>
              <a:rPr lang="en-US" altLang="zh-CN" dirty="0">
                <a:ea typeface="宋体" charset="-122"/>
              </a:rPr>
              <a:t>MAC)</a:t>
            </a:r>
          </a:p>
          <a:p>
            <a:pPr lvl="1" eaLnBrk="1" hangingPunct="1">
              <a:lnSpc>
                <a:spcPts val="3500"/>
              </a:lnSpc>
            </a:pPr>
            <a:r>
              <a:rPr lang="zh-CN" altLang="en-US" dirty="0">
                <a:ea typeface="宋体" charset="-122"/>
              </a:rPr>
              <a:t>保证更高程度的安全性</a:t>
            </a:r>
          </a:p>
          <a:p>
            <a:pPr lvl="1" eaLnBrk="1" hangingPunct="1">
              <a:lnSpc>
                <a:spcPts val="3500"/>
              </a:lnSpc>
              <a:spcBef>
                <a:spcPct val="50000"/>
              </a:spcBef>
            </a:pPr>
            <a:r>
              <a:rPr lang="zh-CN" altLang="en-US" dirty="0">
                <a:ea typeface="宋体" charset="-122"/>
              </a:rPr>
              <a:t>用户不能直接感知或进行控制</a:t>
            </a:r>
          </a:p>
          <a:p>
            <a:pPr lvl="1" eaLnBrk="1" hangingPunct="1">
              <a:lnSpc>
                <a:spcPts val="3500"/>
              </a:lnSpc>
              <a:spcBef>
                <a:spcPct val="50000"/>
              </a:spcBef>
            </a:pPr>
            <a:r>
              <a:rPr lang="zh-CN" altLang="en-US" dirty="0">
                <a:ea typeface="宋体" charset="-122"/>
              </a:rPr>
              <a:t>适用于对数据有严格而固定密级分类的部门</a:t>
            </a:r>
          </a:p>
          <a:p>
            <a:pPr lvl="2" eaLnBrk="1" hangingPunct="1">
              <a:lnSpc>
                <a:spcPts val="3500"/>
              </a:lnSpc>
              <a:buFont typeface="Wingdings" pitchFamily="2" charset="2"/>
              <a:buChar char="Ø"/>
            </a:pPr>
            <a:r>
              <a:rPr lang="zh-CN" altLang="en-US" sz="2600" dirty="0">
                <a:ea typeface="宋体" charset="-122"/>
              </a:rPr>
              <a:t> </a:t>
            </a:r>
            <a:r>
              <a:rPr lang="zh-CN" altLang="en-US" dirty="0">
                <a:ea typeface="宋体" charset="-122"/>
              </a:rPr>
              <a:t>军事部门</a:t>
            </a:r>
          </a:p>
          <a:p>
            <a:pPr lvl="2" eaLnBrk="1" hangingPunct="1">
              <a:lnSpc>
                <a:spcPts val="3500"/>
              </a:lnSpc>
              <a:buFont typeface="Wingdings" pitchFamily="2" charset="2"/>
              <a:buChar char="Ø"/>
            </a:pPr>
            <a:r>
              <a:rPr lang="zh-CN" altLang="en-US" dirty="0">
                <a:ea typeface="宋体" charset="-122"/>
              </a:rPr>
              <a:t> 政府部门</a:t>
            </a:r>
          </a:p>
        </p:txBody>
      </p:sp>
    </p:spTree>
    <p:extLst>
      <p:ext uri="{BB962C8B-B14F-4D97-AF65-F5344CB8AC3E}">
        <p14:creationId xmlns:p14="http://schemas.microsoft.com/office/powerpoint/2010/main" val="1424864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a:ea typeface="宋体" charset="-122"/>
              </a:rPr>
              <a:t>数据库安全机制：自主存取控制实现</a:t>
            </a:r>
          </a:p>
        </p:txBody>
      </p:sp>
      <p:sp>
        <p:nvSpPr>
          <p:cNvPr id="19459" name="Rectangle 3"/>
          <p:cNvSpPr>
            <a:spLocks noGrp="1" noChangeArrowheads="1"/>
          </p:cNvSpPr>
          <p:nvPr>
            <p:ph type="body" idx="1"/>
          </p:nvPr>
        </p:nvSpPr>
        <p:spPr>
          <a:xfrm>
            <a:off x="395536" y="1447800"/>
            <a:ext cx="8208912" cy="4953000"/>
          </a:xfrm>
        </p:spPr>
        <p:txBody>
          <a:bodyPr/>
          <a:lstStyle/>
          <a:p>
            <a:pPr eaLnBrk="1" hangingPunct="1">
              <a:lnSpc>
                <a:spcPct val="150000"/>
              </a:lnSpc>
              <a:spcBef>
                <a:spcPct val="0"/>
              </a:spcBef>
            </a:pPr>
            <a:r>
              <a:rPr lang="zh-CN" altLang="en-US" sz="2400" dirty="0">
                <a:ea typeface="宋体" charset="-122"/>
              </a:rPr>
              <a:t>用户权限组成</a:t>
            </a:r>
          </a:p>
          <a:p>
            <a:pPr lvl="1">
              <a:lnSpc>
                <a:spcPct val="150000"/>
              </a:lnSpc>
              <a:spcBef>
                <a:spcPct val="0"/>
              </a:spcBef>
              <a:buClr>
                <a:schemeClr val="accent1"/>
              </a:buClr>
              <a:buSzPct val="75000"/>
              <a:buFont typeface="Wingdings" pitchFamily="2" charset="2"/>
              <a:buChar char="n"/>
            </a:pPr>
            <a:r>
              <a:rPr lang="zh-CN" altLang="en-US" dirty="0">
                <a:ea typeface="宋体" charset="-122"/>
              </a:rPr>
              <a:t>数据对象</a:t>
            </a:r>
          </a:p>
          <a:p>
            <a:pPr lvl="1">
              <a:lnSpc>
                <a:spcPct val="150000"/>
              </a:lnSpc>
              <a:spcBef>
                <a:spcPct val="0"/>
              </a:spcBef>
              <a:buClr>
                <a:schemeClr val="accent1"/>
              </a:buClr>
              <a:buSzPct val="75000"/>
              <a:buFont typeface="Wingdings" pitchFamily="2" charset="2"/>
              <a:buChar char="n"/>
            </a:pPr>
            <a:r>
              <a:rPr lang="zh-CN" altLang="en-US" dirty="0">
                <a:ea typeface="宋体" charset="-122"/>
              </a:rPr>
              <a:t>操作类型</a:t>
            </a:r>
            <a:endParaRPr lang="en-US" altLang="zh-CN" sz="2400" dirty="0">
              <a:ea typeface="宋体" charset="-122"/>
            </a:endParaRPr>
          </a:p>
          <a:p>
            <a:pPr>
              <a:lnSpc>
                <a:spcPct val="150000"/>
              </a:lnSpc>
            </a:pPr>
            <a:r>
              <a:rPr lang="en-US" altLang="zh-CN" sz="2400" dirty="0">
                <a:ea typeface="宋体" charset="-122"/>
              </a:rPr>
              <a:t>SQL </a:t>
            </a:r>
            <a:r>
              <a:rPr lang="zh-CN" altLang="en-US" sz="2400" dirty="0">
                <a:ea typeface="宋体" charset="-122"/>
              </a:rPr>
              <a:t>的 </a:t>
            </a:r>
            <a:r>
              <a:rPr lang="en-US" altLang="zh-CN" sz="2400" dirty="0">
                <a:solidFill>
                  <a:schemeClr val="tx2">
                    <a:lumMod val="60000"/>
                    <a:lumOff val="40000"/>
                  </a:schemeClr>
                </a:solidFill>
                <a:ea typeface="宋体" charset="-122"/>
              </a:rPr>
              <a:t>GRANT</a:t>
            </a:r>
            <a:r>
              <a:rPr lang="en-US" altLang="zh-CN" sz="2400" dirty="0">
                <a:ea typeface="宋体" charset="-122"/>
              </a:rPr>
              <a:t> </a:t>
            </a:r>
            <a:r>
              <a:rPr lang="zh-CN" altLang="en-US" sz="2400" dirty="0">
                <a:ea typeface="宋体" charset="-122"/>
              </a:rPr>
              <a:t>和 </a:t>
            </a:r>
            <a:r>
              <a:rPr lang="en-US" altLang="zh-CN" sz="2400" dirty="0">
                <a:solidFill>
                  <a:schemeClr val="tx2">
                    <a:lumMod val="60000"/>
                    <a:lumOff val="40000"/>
                  </a:schemeClr>
                </a:solidFill>
                <a:ea typeface="宋体" charset="-122"/>
              </a:rPr>
              <a:t>REVOKE</a:t>
            </a:r>
            <a:r>
              <a:rPr lang="en-US" altLang="zh-CN" sz="2400" dirty="0">
                <a:ea typeface="宋体" charset="-122"/>
              </a:rPr>
              <a:t> </a:t>
            </a:r>
            <a:r>
              <a:rPr lang="zh-CN" altLang="en-US" sz="2400" dirty="0">
                <a:ea typeface="宋体" charset="-122"/>
              </a:rPr>
              <a:t>语句支持自主存取控制的实现</a:t>
            </a:r>
          </a:p>
          <a:p>
            <a:pPr>
              <a:lnSpc>
                <a:spcPct val="150000"/>
              </a:lnSpc>
            </a:pPr>
            <a:r>
              <a:rPr lang="zh-CN" altLang="en-US" sz="2400" dirty="0">
                <a:ea typeface="宋体" charset="-122"/>
              </a:rPr>
              <a:t>存取权限的定义称为</a:t>
            </a:r>
            <a:r>
              <a:rPr lang="zh-CN" altLang="en-US" sz="2400" dirty="0">
                <a:solidFill>
                  <a:schemeClr val="tx2">
                    <a:lumMod val="60000"/>
                    <a:lumOff val="40000"/>
                  </a:schemeClr>
                </a:solidFill>
                <a:ea typeface="宋体" charset="-122"/>
              </a:rPr>
              <a:t>授权</a:t>
            </a:r>
            <a:r>
              <a:rPr lang="zh-CN" altLang="en-US" dirty="0">
                <a:ea typeface="宋体" charset="-122"/>
              </a:rPr>
              <a:t> </a:t>
            </a:r>
            <a:endParaRPr lang="zh-CN" altLang="en-US" sz="3600" dirty="0">
              <a:ea typeface="宋体" charset="-122"/>
            </a:endParaRPr>
          </a:p>
        </p:txBody>
      </p:sp>
    </p:spTree>
    <p:extLst>
      <p:ext uri="{BB962C8B-B14F-4D97-AF65-F5344CB8AC3E}">
        <p14:creationId xmlns:p14="http://schemas.microsoft.com/office/powerpoint/2010/main" val="2315781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122237"/>
            <a:ext cx="7391400" cy="563563"/>
          </a:xfrm>
        </p:spPr>
        <p:txBody>
          <a:bodyPr/>
          <a:lstStyle/>
          <a:p>
            <a:r>
              <a:rPr lang="zh-CN" altLang="en-US" dirty="0">
                <a:ea typeface="宋体" charset="-122"/>
              </a:rPr>
              <a:t>数据库安全机制：自主存取控制实现</a:t>
            </a:r>
          </a:p>
        </p:txBody>
      </p:sp>
      <p:sp>
        <p:nvSpPr>
          <p:cNvPr id="20483" name="Rectangle 3"/>
          <p:cNvSpPr>
            <a:spLocks noGrp="1" noChangeArrowheads="1"/>
          </p:cNvSpPr>
          <p:nvPr>
            <p:ph type="body" sz="half" idx="1"/>
          </p:nvPr>
        </p:nvSpPr>
        <p:spPr>
          <a:xfrm>
            <a:off x="251520" y="1196753"/>
            <a:ext cx="8017396" cy="576064"/>
          </a:xfrm>
          <a:solidFill>
            <a:schemeClr val="bg1">
              <a:lumMod val="90000"/>
            </a:schemeClr>
          </a:solidFill>
        </p:spPr>
        <p:txBody>
          <a:bodyPr/>
          <a:lstStyle/>
          <a:p>
            <a:pPr eaLnBrk="1" hangingPunct="1"/>
            <a:r>
              <a:rPr lang="zh-CN" altLang="en-US" sz="2400" dirty="0">
                <a:ea typeface="宋体" charset="-122"/>
              </a:rPr>
              <a:t>关系数据库中的存取控制对象 </a:t>
            </a:r>
          </a:p>
        </p:txBody>
      </p:sp>
      <p:graphicFrame>
        <p:nvGraphicFramePr>
          <p:cNvPr id="2" name="表格 1"/>
          <p:cNvGraphicFramePr>
            <a:graphicFrameLocks noGrp="1"/>
          </p:cNvGraphicFramePr>
          <p:nvPr>
            <p:extLst>
              <p:ext uri="{D42A27DB-BD31-4B8C-83A1-F6EECF244321}">
                <p14:modId xmlns:p14="http://schemas.microsoft.com/office/powerpoint/2010/main" val="3609370384"/>
              </p:ext>
            </p:extLst>
          </p:nvPr>
        </p:nvGraphicFramePr>
        <p:xfrm>
          <a:off x="262856" y="2250728"/>
          <a:ext cx="8352929" cy="3256240"/>
        </p:xfrm>
        <a:graphic>
          <a:graphicData uri="http://schemas.openxmlformats.org/drawingml/2006/table">
            <a:tbl>
              <a:tblPr firstRow="1" bandRow="1">
                <a:tableStyleId>{5C22544A-7EE6-4342-B048-85BDC9FD1C3A}</a:tableStyleId>
              </a:tblPr>
              <a:tblGrid>
                <a:gridCol w="1418422">
                  <a:extLst>
                    <a:ext uri="{9D8B030D-6E8A-4147-A177-3AD203B41FA5}">
                      <a16:colId xmlns:a16="http://schemas.microsoft.com/office/drawing/2014/main" val="20000"/>
                    </a:ext>
                  </a:extLst>
                </a:gridCol>
                <a:gridCol w="2127633">
                  <a:extLst>
                    <a:ext uri="{9D8B030D-6E8A-4147-A177-3AD203B41FA5}">
                      <a16:colId xmlns:a16="http://schemas.microsoft.com/office/drawing/2014/main" val="20001"/>
                    </a:ext>
                  </a:extLst>
                </a:gridCol>
                <a:gridCol w="4806874">
                  <a:extLst>
                    <a:ext uri="{9D8B030D-6E8A-4147-A177-3AD203B41FA5}">
                      <a16:colId xmlns:a16="http://schemas.microsoft.com/office/drawing/2014/main" val="20002"/>
                    </a:ext>
                  </a:extLst>
                </a:gridCol>
              </a:tblGrid>
              <a:tr h="37084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accent3"/>
                          </a:solidFill>
                          <a:effectLst/>
                          <a:latin typeface="Times New Roman" pitchFamily="18" charset="0"/>
                          <a:ea typeface="宋体" pitchFamily="2" charset="-122"/>
                        </a:rPr>
                        <a:t>对象类型</a:t>
                      </a:r>
                    </a:p>
                  </a:txBody>
                  <a:tcPr marT="45710" marB="45710" horzOverflow="overflow">
                    <a:solidFill>
                      <a:schemeClr val="tx2">
                        <a:lumMod val="60000"/>
                        <a:lumOff val="4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accent3"/>
                          </a:solidFill>
                          <a:effectLst/>
                          <a:latin typeface="Times New Roman" pitchFamily="18" charset="0"/>
                          <a:ea typeface="宋体" pitchFamily="2" charset="-122"/>
                        </a:rPr>
                        <a:t>对象</a:t>
                      </a:r>
                    </a:p>
                  </a:txBody>
                  <a:tcPr marT="45710" marB="45710" horzOverflow="overflow">
                    <a:solidFill>
                      <a:schemeClr val="tx2">
                        <a:lumMod val="60000"/>
                        <a:lumOff val="4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accent3"/>
                          </a:solidFill>
                          <a:effectLst/>
                          <a:latin typeface="Times New Roman" pitchFamily="18" charset="0"/>
                          <a:ea typeface="宋体" pitchFamily="2" charset="-122"/>
                        </a:rPr>
                        <a:t>操 作 类 型</a:t>
                      </a:r>
                    </a:p>
                  </a:txBody>
                  <a:tcPr marT="45710" marB="45710" horzOverflow="overflow">
                    <a:solidFill>
                      <a:schemeClr val="tx2">
                        <a:lumMod val="60000"/>
                        <a:lumOff val="40000"/>
                      </a:schemeClr>
                    </a:solidFill>
                  </a:tcPr>
                </a:tc>
                <a:extLst>
                  <a:ext uri="{0D108BD9-81ED-4DB2-BD59-A6C34878D82A}">
                    <a16:rowId xmlns:a16="http://schemas.microsoft.com/office/drawing/2014/main" val="10000"/>
                  </a:ext>
                </a:extLst>
              </a:tr>
              <a:tr h="370840">
                <a:tc rowSpan="2">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数据库</a:t>
                      </a:r>
                    </a:p>
                  </a:txBody>
                  <a:tcPr marT="45710" marB="45710"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模式</a:t>
                      </a:r>
                    </a:p>
                  </a:txBody>
                  <a:tcPr marT="45710" marB="45710"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CREATE SCHEMA</a:t>
                      </a:r>
                    </a:p>
                  </a:txBody>
                  <a:tcPr marT="45710" marB="45710" horzOverflow="overflow"/>
                </a:tc>
                <a:extLst>
                  <a:ext uri="{0D108BD9-81ED-4DB2-BD59-A6C34878D82A}">
                    <a16:rowId xmlns:a16="http://schemas.microsoft.com/office/drawing/2014/main" val="10001"/>
                  </a:ext>
                </a:extLst>
              </a:tr>
              <a:tr h="370840">
                <a:tc vMerge="1">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dirty="0">
                        <a:ln>
                          <a:noFill/>
                        </a:ln>
                        <a:solidFill>
                          <a:schemeClr val="tx1"/>
                        </a:solidFill>
                        <a:effectLst/>
                        <a:latin typeface="Arial" charset="0"/>
                        <a:ea typeface="宋体" pitchFamily="2" charset="-122"/>
                      </a:endParaRPr>
                    </a:p>
                  </a:txBody>
                  <a:tcPr marT="45710" marB="45710"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基本表</a:t>
                      </a:r>
                    </a:p>
                  </a:txBody>
                  <a:tcPr marT="45710" marB="45710"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CREATE TABLE</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ALTER TABLE</a:t>
                      </a:r>
                    </a:p>
                  </a:txBody>
                  <a:tcPr marT="45710" marB="45710" horzOverflow="overflow"/>
                </a:tc>
                <a:extLst>
                  <a:ext uri="{0D108BD9-81ED-4DB2-BD59-A6C34878D82A}">
                    <a16:rowId xmlns:a16="http://schemas.microsoft.com/office/drawing/2014/main" val="10002"/>
                  </a:ext>
                </a:extLst>
              </a:tr>
              <a:tr h="370840">
                <a:tc rowSpan="2">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模式</a:t>
                      </a:r>
                    </a:p>
                  </a:txBody>
                  <a:tcPr marT="45710" marB="45710"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视图</a:t>
                      </a:r>
                    </a:p>
                  </a:txBody>
                  <a:tcPr marT="45710" marB="45710"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CREATE VIEW</a:t>
                      </a:r>
                    </a:p>
                  </a:txBody>
                  <a:tcPr marT="45710" marB="45710" horzOverflow="overflow"/>
                </a:tc>
                <a:extLst>
                  <a:ext uri="{0D108BD9-81ED-4DB2-BD59-A6C34878D82A}">
                    <a16:rowId xmlns:a16="http://schemas.microsoft.com/office/drawing/2014/main" val="10003"/>
                  </a:ext>
                </a:extLst>
              </a:tr>
              <a:tr h="370840">
                <a:tc vMerge="1">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dirty="0">
                        <a:ln>
                          <a:noFill/>
                        </a:ln>
                        <a:solidFill>
                          <a:schemeClr val="tx1"/>
                        </a:solidFill>
                        <a:effectLst/>
                        <a:latin typeface="Arial" charset="0"/>
                        <a:ea typeface="宋体" pitchFamily="2" charset="-122"/>
                      </a:endParaRPr>
                    </a:p>
                  </a:txBody>
                  <a:tcPr marT="45710" marB="45710"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索引</a:t>
                      </a:r>
                    </a:p>
                  </a:txBody>
                  <a:tcPr marT="45710" marB="45710"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CREATE INDEX</a:t>
                      </a:r>
                    </a:p>
                  </a:txBody>
                  <a:tcPr marT="45710" marB="45710" horzOverflow="overflow"/>
                </a:tc>
                <a:extLst>
                  <a:ext uri="{0D108BD9-81ED-4DB2-BD59-A6C34878D82A}">
                    <a16:rowId xmlns:a16="http://schemas.microsoft.com/office/drawing/2014/main" val="10004"/>
                  </a:ext>
                </a:extLst>
              </a:tr>
              <a:tr h="37084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数据</a:t>
                      </a:r>
                    </a:p>
                  </a:txBody>
                  <a:tcPr marT="45710" marB="45710"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基本表和视图</a:t>
                      </a:r>
                    </a:p>
                  </a:txBody>
                  <a:tcPr marT="45710" marB="45710"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INSERT</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UPDATE</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DELETE</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REFERENCES</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ALL PRIVILEGES</a:t>
                      </a:r>
                    </a:p>
                  </a:txBody>
                  <a:tcPr marT="45710" marB="45710" horzOverflow="overflow"/>
                </a:tc>
                <a:extLst>
                  <a:ext uri="{0D108BD9-81ED-4DB2-BD59-A6C34878D82A}">
                    <a16:rowId xmlns:a16="http://schemas.microsoft.com/office/drawing/2014/main" val="10005"/>
                  </a:ext>
                </a:extLst>
              </a:tr>
              <a:tr h="37084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数据</a:t>
                      </a:r>
                    </a:p>
                  </a:txBody>
                  <a:tcPr marT="45710" marB="45710"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属性列</a:t>
                      </a:r>
                    </a:p>
                  </a:txBody>
                  <a:tcPr marT="45710" marB="45710"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INSERT</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UPDATE</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REFERENCES</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ALL PRIVILEGES</a:t>
                      </a:r>
                    </a:p>
                  </a:txBody>
                  <a:tcPr marT="45710" marB="45710"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2497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计算机安全与数据库安全</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数据库安全机制</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视图与数据库安全</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审计、加密与统计安全应用</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a:ea typeface="宋体" charset="-122"/>
              </a:rPr>
              <a:t>数据库安全机制：自主存取控制实现</a:t>
            </a:r>
          </a:p>
        </p:txBody>
      </p:sp>
      <p:sp>
        <p:nvSpPr>
          <p:cNvPr id="21507" name="Rectangle 3"/>
          <p:cNvSpPr>
            <a:spLocks noGrp="1" noChangeArrowheads="1"/>
          </p:cNvSpPr>
          <p:nvPr>
            <p:ph type="body" idx="1"/>
          </p:nvPr>
        </p:nvSpPr>
        <p:spPr>
          <a:xfrm>
            <a:off x="7268" y="1124743"/>
            <a:ext cx="8607002" cy="3122069"/>
          </a:xfrm>
        </p:spPr>
        <p:txBody>
          <a:bodyPr/>
          <a:lstStyle/>
          <a:p>
            <a:pPr algn="just" eaLnBrk="1" hangingPunct="1">
              <a:lnSpc>
                <a:spcPct val="110000"/>
              </a:lnSpc>
              <a:buSzPct val="65000"/>
              <a:buFont typeface="Wingdings" panose="05000000000000000000" pitchFamily="2" charset="2"/>
              <a:buChar char="l"/>
            </a:pPr>
            <a:r>
              <a:rPr lang="zh-CN" altLang="en-US" sz="2400" b="1" dirty="0">
                <a:ea typeface="宋体" charset="-122"/>
              </a:rPr>
              <a:t>授予权限：</a:t>
            </a:r>
            <a:r>
              <a:rPr lang="en-US" altLang="zh-CN" sz="2400" b="1" dirty="0">
                <a:ea typeface="宋体" charset="-122"/>
              </a:rPr>
              <a:t>GRANT</a:t>
            </a:r>
          </a:p>
          <a:p>
            <a:pPr marL="457200" lvl="1" indent="0" algn="just">
              <a:lnSpc>
                <a:spcPct val="150000"/>
              </a:lnSpc>
              <a:buNone/>
            </a:pPr>
            <a:r>
              <a:rPr lang="zh-CN" altLang="en-US" sz="2000" dirty="0">
                <a:ea typeface="宋体" charset="-122"/>
              </a:rPr>
              <a:t>  </a:t>
            </a:r>
            <a:r>
              <a:rPr lang="en-US" altLang="zh-CN" sz="2000" dirty="0">
                <a:solidFill>
                  <a:schemeClr val="tx2">
                    <a:lumMod val="60000"/>
                    <a:lumOff val="40000"/>
                  </a:schemeClr>
                </a:solidFill>
                <a:ea typeface="宋体" charset="-122"/>
              </a:rPr>
              <a:t>GRANT &lt;</a:t>
            </a:r>
            <a:r>
              <a:rPr lang="zh-CN" altLang="en-US" sz="2000" dirty="0">
                <a:solidFill>
                  <a:schemeClr val="tx2">
                    <a:lumMod val="60000"/>
                    <a:lumOff val="40000"/>
                  </a:schemeClr>
                </a:solidFill>
                <a:ea typeface="宋体" charset="-122"/>
              </a:rPr>
              <a:t>权限</a:t>
            </a:r>
            <a:r>
              <a:rPr lang="en-US" altLang="zh-CN" sz="2000" dirty="0">
                <a:solidFill>
                  <a:schemeClr val="tx2">
                    <a:lumMod val="60000"/>
                    <a:lumOff val="40000"/>
                  </a:schemeClr>
                </a:solidFill>
                <a:ea typeface="宋体" charset="-122"/>
              </a:rPr>
              <a:t>&gt;  [,&lt;</a:t>
            </a:r>
            <a:r>
              <a:rPr lang="zh-CN" altLang="en-US" sz="2000" dirty="0">
                <a:solidFill>
                  <a:schemeClr val="tx2">
                    <a:lumMod val="60000"/>
                    <a:lumOff val="40000"/>
                  </a:schemeClr>
                </a:solidFill>
                <a:ea typeface="宋体" charset="-122"/>
              </a:rPr>
              <a:t>权限</a:t>
            </a:r>
            <a:r>
              <a:rPr lang="en-US" altLang="zh-CN" sz="2000" dirty="0">
                <a:solidFill>
                  <a:schemeClr val="tx2">
                    <a:lumMod val="60000"/>
                    <a:lumOff val="40000"/>
                  </a:schemeClr>
                </a:solidFill>
                <a:ea typeface="宋体" charset="-122"/>
              </a:rPr>
              <a:t>&gt;]... </a:t>
            </a:r>
          </a:p>
          <a:p>
            <a:pPr algn="just" eaLnBrk="1" hangingPunct="1">
              <a:lnSpc>
                <a:spcPct val="150000"/>
              </a:lnSpc>
              <a:buFont typeface="Wingdings" pitchFamily="2" charset="2"/>
              <a:buNone/>
            </a:pPr>
            <a:r>
              <a:rPr lang="en-US" altLang="zh-CN" sz="2000" b="0" dirty="0">
                <a:solidFill>
                  <a:schemeClr val="tx2">
                    <a:lumMod val="60000"/>
                    <a:lumOff val="40000"/>
                  </a:schemeClr>
                </a:solidFill>
                <a:ea typeface="宋体" charset="-122"/>
              </a:rPr>
              <a:t>       [ON &lt;</a:t>
            </a:r>
            <a:r>
              <a:rPr lang="zh-CN" altLang="en-US" sz="2000" b="0" dirty="0">
                <a:solidFill>
                  <a:schemeClr val="tx2">
                    <a:lumMod val="60000"/>
                    <a:lumOff val="40000"/>
                  </a:schemeClr>
                </a:solidFill>
                <a:ea typeface="宋体" charset="-122"/>
              </a:rPr>
              <a:t>对象类型</a:t>
            </a:r>
            <a:r>
              <a:rPr lang="en-US" altLang="zh-CN" sz="2000" b="0" dirty="0">
                <a:solidFill>
                  <a:schemeClr val="tx2">
                    <a:lumMod val="60000"/>
                    <a:lumOff val="40000"/>
                  </a:schemeClr>
                </a:solidFill>
                <a:ea typeface="宋体" charset="-122"/>
              </a:rPr>
              <a:t>&gt;  &lt;</a:t>
            </a:r>
            <a:r>
              <a:rPr lang="zh-CN" altLang="en-US" sz="2000" b="0" dirty="0">
                <a:solidFill>
                  <a:schemeClr val="tx2">
                    <a:lumMod val="60000"/>
                    <a:lumOff val="40000"/>
                  </a:schemeClr>
                </a:solidFill>
                <a:ea typeface="宋体" charset="-122"/>
              </a:rPr>
              <a:t>对象名</a:t>
            </a:r>
            <a:r>
              <a:rPr lang="en-US" altLang="zh-CN" sz="2000" b="0" dirty="0">
                <a:solidFill>
                  <a:schemeClr val="tx2">
                    <a:lumMod val="60000"/>
                    <a:lumOff val="40000"/>
                  </a:schemeClr>
                </a:solidFill>
                <a:ea typeface="宋体" charset="-122"/>
              </a:rPr>
              <a:t>&gt; ]</a:t>
            </a:r>
          </a:p>
          <a:p>
            <a:pPr algn="just" eaLnBrk="1" hangingPunct="1">
              <a:lnSpc>
                <a:spcPct val="150000"/>
              </a:lnSpc>
              <a:buFont typeface="Wingdings" pitchFamily="2" charset="2"/>
              <a:buNone/>
            </a:pPr>
            <a:r>
              <a:rPr lang="en-US" altLang="zh-CN" sz="2000" b="0" dirty="0">
                <a:solidFill>
                  <a:schemeClr val="tx2">
                    <a:lumMod val="60000"/>
                    <a:lumOff val="40000"/>
                  </a:schemeClr>
                </a:solidFill>
                <a:ea typeface="宋体" charset="-122"/>
              </a:rPr>
              <a:t>       TO &lt;</a:t>
            </a:r>
            <a:r>
              <a:rPr lang="zh-CN" altLang="en-US" sz="2000" b="0" dirty="0">
                <a:solidFill>
                  <a:schemeClr val="tx2">
                    <a:lumMod val="60000"/>
                    <a:lumOff val="40000"/>
                  </a:schemeClr>
                </a:solidFill>
                <a:ea typeface="宋体" charset="-122"/>
              </a:rPr>
              <a:t>用户</a:t>
            </a:r>
            <a:r>
              <a:rPr lang="en-US" altLang="zh-CN" sz="2000" b="0" dirty="0">
                <a:solidFill>
                  <a:schemeClr val="tx2">
                    <a:lumMod val="60000"/>
                    <a:lumOff val="40000"/>
                  </a:schemeClr>
                </a:solidFill>
                <a:ea typeface="宋体" charset="-122"/>
              </a:rPr>
              <a:t>&gt; [,&lt;</a:t>
            </a:r>
            <a:r>
              <a:rPr lang="zh-CN" altLang="en-US" sz="2000" b="0" dirty="0">
                <a:solidFill>
                  <a:schemeClr val="tx2">
                    <a:lumMod val="60000"/>
                    <a:lumOff val="40000"/>
                  </a:schemeClr>
                </a:solidFill>
                <a:ea typeface="宋体" charset="-122"/>
              </a:rPr>
              <a:t>用户</a:t>
            </a:r>
            <a:r>
              <a:rPr lang="en-US" altLang="zh-CN" sz="2000" b="0" dirty="0">
                <a:solidFill>
                  <a:schemeClr val="tx2">
                    <a:lumMod val="60000"/>
                    <a:lumOff val="40000"/>
                  </a:schemeClr>
                </a:solidFill>
                <a:ea typeface="宋体" charset="-122"/>
              </a:rPr>
              <a:t>&gt;] ...</a:t>
            </a:r>
          </a:p>
          <a:p>
            <a:pPr algn="just" eaLnBrk="1" hangingPunct="1">
              <a:lnSpc>
                <a:spcPct val="150000"/>
              </a:lnSpc>
              <a:buFont typeface="Wingdings" pitchFamily="2" charset="2"/>
              <a:buNone/>
            </a:pPr>
            <a:r>
              <a:rPr lang="en-US" altLang="zh-CN" sz="2000" b="0" dirty="0">
                <a:solidFill>
                  <a:schemeClr val="tx2">
                    <a:lumMod val="60000"/>
                    <a:lumOff val="40000"/>
                  </a:schemeClr>
                </a:solidFill>
                <a:ea typeface="宋体" charset="-122"/>
              </a:rPr>
              <a:t>       [WITH GRANT OPTION];</a:t>
            </a:r>
          </a:p>
          <a:p>
            <a:pPr algn="just" eaLnBrk="1" hangingPunct="1">
              <a:lnSpc>
                <a:spcPct val="150000"/>
              </a:lnSpc>
            </a:pPr>
            <a:r>
              <a:rPr lang="zh-CN" altLang="en-US" sz="2000" dirty="0">
                <a:ea typeface="宋体" charset="-122"/>
              </a:rPr>
              <a:t>语义：将对指定操作对象的指定操作权限授予指定的用户。</a:t>
            </a:r>
            <a:r>
              <a:rPr lang="zh-CN" altLang="en-US" sz="1600" dirty="0">
                <a:ea typeface="宋体" charset="-122"/>
              </a:rPr>
              <a:t> </a:t>
            </a:r>
          </a:p>
        </p:txBody>
      </p:sp>
      <p:sp>
        <p:nvSpPr>
          <p:cNvPr id="2" name="矩形 1"/>
          <p:cNvSpPr/>
          <p:nvPr/>
        </p:nvSpPr>
        <p:spPr>
          <a:xfrm>
            <a:off x="4801122" y="4246812"/>
            <a:ext cx="4114278" cy="2185214"/>
          </a:xfrm>
          <a:prstGeom prst="rect">
            <a:avLst/>
          </a:prstGeom>
          <a:solidFill>
            <a:schemeClr val="tx2">
              <a:lumMod val="20000"/>
              <a:lumOff val="80000"/>
            </a:schemeClr>
          </a:solidFill>
        </p:spPr>
        <p:txBody>
          <a:bodyPr wrap="square">
            <a:spAutoFit/>
          </a:bodyPr>
          <a:lstStyle/>
          <a:p>
            <a:pPr marL="342900" indent="-342900" algn="l">
              <a:lnSpc>
                <a:spcPts val="3000"/>
              </a:lnSpc>
              <a:spcBef>
                <a:spcPct val="60000"/>
              </a:spcBef>
              <a:buFont typeface="Wingdings" panose="05000000000000000000" pitchFamily="2" charset="2"/>
              <a:buChar char="l"/>
            </a:pPr>
            <a:r>
              <a:rPr lang="zh-CN" altLang="en-US" b="0" kern="0" dirty="0">
                <a:solidFill>
                  <a:schemeClr val="tx1"/>
                </a:solidFill>
                <a:ea typeface="宋体" charset="-122"/>
              </a:rPr>
              <a:t>接受权限的用户的表达方式</a:t>
            </a:r>
          </a:p>
          <a:p>
            <a:pPr lvl="1" algn="l">
              <a:lnSpc>
                <a:spcPts val="3000"/>
              </a:lnSpc>
              <a:spcBef>
                <a:spcPct val="60000"/>
              </a:spcBef>
              <a:buFont typeface="Wingdings" pitchFamily="2" charset="2"/>
              <a:buChar char="Ø"/>
            </a:pPr>
            <a:r>
              <a:rPr lang="zh-CN" altLang="en-US" b="0" kern="0" dirty="0">
                <a:solidFill>
                  <a:schemeClr val="tx1"/>
                </a:solidFill>
                <a:ea typeface="宋体" charset="-122"/>
              </a:rPr>
              <a:t>一个或多个具体用户的名称</a:t>
            </a:r>
          </a:p>
          <a:p>
            <a:pPr lvl="1" algn="l">
              <a:lnSpc>
                <a:spcPts val="3000"/>
              </a:lnSpc>
              <a:spcBef>
                <a:spcPct val="60000"/>
              </a:spcBef>
              <a:buFont typeface="Wingdings" pitchFamily="2" charset="2"/>
              <a:buChar char="Ø"/>
            </a:pPr>
            <a:r>
              <a:rPr lang="en-US" altLang="zh-CN" b="0" kern="0" dirty="0">
                <a:solidFill>
                  <a:schemeClr val="tx1"/>
                </a:solidFill>
                <a:ea typeface="宋体" charset="-122"/>
              </a:rPr>
              <a:t>PUBLIC</a:t>
            </a:r>
            <a:r>
              <a:rPr lang="zh-CN" altLang="en-US" b="0" kern="0" dirty="0">
                <a:solidFill>
                  <a:schemeClr val="tx1"/>
                </a:solidFill>
                <a:ea typeface="宋体" charset="-122"/>
              </a:rPr>
              <a:t>（全体用户） </a:t>
            </a:r>
            <a:endParaRPr lang="en-US" altLang="zh-CN" b="0" kern="0" dirty="0">
              <a:solidFill>
                <a:schemeClr val="tx1"/>
              </a:solidFill>
              <a:ea typeface="宋体" charset="-122"/>
            </a:endParaRPr>
          </a:p>
          <a:p>
            <a:pPr lvl="1" algn="l">
              <a:lnSpc>
                <a:spcPts val="3000"/>
              </a:lnSpc>
              <a:spcBef>
                <a:spcPct val="60000"/>
              </a:spcBef>
            </a:pPr>
            <a:r>
              <a:rPr lang="zh-CN" altLang="en-US" b="0" kern="0" dirty="0">
                <a:solidFill>
                  <a:schemeClr val="tx1"/>
                </a:solidFill>
                <a:ea typeface="宋体" charset="-122"/>
              </a:rPr>
              <a:t> </a:t>
            </a:r>
          </a:p>
        </p:txBody>
      </p:sp>
      <p:sp>
        <p:nvSpPr>
          <p:cNvPr id="3" name="矩形 2"/>
          <p:cNvSpPr/>
          <p:nvPr/>
        </p:nvSpPr>
        <p:spPr>
          <a:xfrm>
            <a:off x="395536" y="4246812"/>
            <a:ext cx="3628628" cy="2185214"/>
          </a:xfrm>
          <a:prstGeom prst="rect">
            <a:avLst/>
          </a:prstGeom>
          <a:solidFill>
            <a:schemeClr val="tx2">
              <a:lumMod val="20000"/>
              <a:lumOff val="80000"/>
            </a:schemeClr>
          </a:solidFill>
        </p:spPr>
        <p:txBody>
          <a:bodyPr wrap="square">
            <a:spAutoFit/>
          </a:bodyPr>
          <a:lstStyle/>
          <a:p>
            <a:pPr marL="342900" indent="-342900" algn="l">
              <a:lnSpc>
                <a:spcPts val="3000"/>
              </a:lnSpc>
              <a:spcBef>
                <a:spcPct val="60000"/>
              </a:spcBef>
              <a:buFont typeface="Wingdings" panose="05000000000000000000" pitchFamily="2" charset="2"/>
              <a:buChar char="l"/>
            </a:pPr>
            <a:r>
              <a:rPr lang="zh-CN" altLang="en-US" b="0" kern="0" dirty="0">
                <a:solidFill>
                  <a:schemeClr val="tx1"/>
                </a:solidFill>
                <a:ea typeface="宋体" charset="-122"/>
              </a:rPr>
              <a:t>谁可以授予权限</a:t>
            </a:r>
          </a:p>
          <a:p>
            <a:pPr lvl="1" algn="l">
              <a:lnSpc>
                <a:spcPts val="3000"/>
              </a:lnSpc>
              <a:spcBef>
                <a:spcPct val="60000"/>
              </a:spcBef>
              <a:buFont typeface="Wingdings" pitchFamily="2" charset="2"/>
              <a:buChar char="Ø"/>
            </a:pPr>
            <a:r>
              <a:rPr lang="en-US" altLang="zh-CN" b="0" kern="0" dirty="0">
                <a:solidFill>
                  <a:schemeClr val="tx1"/>
                </a:solidFill>
                <a:ea typeface="宋体" charset="-122"/>
              </a:rPr>
              <a:t>DBA</a:t>
            </a:r>
          </a:p>
          <a:p>
            <a:pPr lvl="1" algn="l">
              <a:lnSpc>
                <a:spcPts val="3000"/>
              </a:lnSpc>
              <a:spcBef>
                <a:spcPct val="60000"/>
              </a:spcBef>
              <a:buFont typeface="Wingdings" pitchFamily="2" charset="2"/>
              <a:buChar char="Ø"/>
            </a:pPr>
            <a:r>
              <a:rPr lang="zh-CN" altLang="en-US" b="0" kern="0" dirty="0">
                <a:solidFill>
                  <a:schemeClr val="tx1"/>
                </a:solidFill>
                <a:ea typeface="宋体" charset="-122"/>
              </a:rPr>
              <a:t>数据库对象创建者</a:t>
            </a:r>
          </a:p>
          <a:p>
            <a:pPr lvl="1" algn="l">
              <a:lnSpc>
                <a:spcPts val="3000"/>
              </a:lnSpc>
              <a:spcBef>
                <a:spcPct val="60000"/>
              </a:spcBef>
              <a:buFont typeface="Wingdings" pitchFamily="2" charset="2"/>
              <a:buChar char="Ø"/>
            </a:pPr>
            <a:r>
              <a:rPr lang="zh-CN" altLang="en-US" b="0" kern="0" dirty="0">
                <a:solidFill>
                  <a:schemeClr val="tx1"/>
                </a:solidFill>
                <a:ea typeface="宋体" charset="-122"/>
              </a:rPr>
              <a:t>拥有权限的用户</a:t>
            </a:r>
          </a:p>
        </p:txBody>
      </p:sp>
    </p:spTree>
    <p:extLst>
      <p:ext uri="{BB962C8B-B14F-4D97-AF65-F5344CB8AC3E}">
        <p14:creationId xmlns:p14="http://schemas.microsoft.com/office/powerpoint/2010/main" val="91807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a:ea typeface="宋体" charset="-122"/>
              </a:rPr>
              <a:t>数据库安全机制：自主存取控制实现</a:t>
            </a:r>
          </a:p>
        </p:txBody>
      </p:sp>
      <p:sp>
        <p:nvSpPr>
          <p:cNvPr id="23555" name="Rectangle 3"/>
          <p:cNvSpPr>
            <a:spLocks noGrp="1" noChangeArrowheads="1"/>
          </p:cNvSpPr>
          <p:nvPr>
            <p:ph type="body" idx="1"/>
          </p:nvPr>
        </p:nvSpPr>
        <p:spPr>
          <a:xfrm>
            <a:off x="323528" y="1484784"/>
            <a:ext cx="8060060" cy="792088"/>
          </a:xfrm>
          <a:solidFill>
            <a:schemeClr val="bg1">
              <a:lumMod val="90000"/>
            </a:schemeClr>
          </a:solidFill>
        </p:spPr>
        <p:txBody>
          <a:bodyPr/>
          <a:lstStyle/>
          <a:p>
            <a:pPr>
              <a:lnSpc>
                <a:spcPts val="3000"/>
              </a:lnSpc>
            </a:pPr>
            <a:r>
              <a:rPr lang="en-US" altLang="zh-CN" sz="2000" dirty="0">
                <a:ea typeface="宋体" charset="-122"/>
              </a:rPr>
              <a:t>WITH GRANT OPTION</a:t>
            </a:r>
            <a:r>
              <a:rPr lang="zh-CN" altLang="en-US" sz="2000" dirty="0">
                <a:ea typeface="宋体" charset="-122"/>
              </a:rPr>
              <a:t>：授权选项，指用户可以把当前接收的操作权限</a:t>
            </a:r>
            <a:r>
              <a:rPr lang="zh-CN" altLang="en-US" sz="2000" dirty="0">
                <a:solidFill>
                  <a:srgbClr val="E02920"/>
                </a:solidFill>
                <a:ea typeface="宋体" charset="-122"/>
              </a:rPr>
              <a:t>再授予</a:t>
            </a:r>
            <a:r>
              <a:rPr lang="zh-CN" altLang="en-US" sz="2000" dirty="0">
                <a:ea typeface="宋体" charset="-122"/>
              </a:rPr>
              <a:t>其他用户，即让用户具有传播权限的能力。</a:t>
            </a:r>
            <a:endParaRPr lang="en-US" altLang="zh-CN" sz="2000" dirty="0">
              <a:ea typeface="宋体"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08919"/>
            <a:ext cx="7056784" cy="2998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082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dirty="0">
                <a:ea typeface="宋体" charset="-122"/>
              </a:rPr>
              <a:t>数据库安全机制：自主存取控制实现</a:t>
            </a:r>
          </a:p>
        </p:txBody>
      </p:sp>
      <p:sp>
        <p:nvSpPr>
          <p:cNvPr id="24579" name="Rectangle 3"/>
          <p:cNvSpPr>
            <a:spLocks noGrp="1" noChangeArrowheads="1"/>
          </p:cNvSpPr>
          <p:nvPr>
            <p:ph type="body" idx="1"/>
          </p:nvPr>
        </p:nvSpPr>
        <p:spPr>
          <a:xfrm>
            <a:off x="185738" y="1133252"/>
            <a:ext cx="7372350" cy="504056"/>
          </a:xfrm>
          <a:solidFill>
            <a:schemeClr val="bg1">
              <a:lumMod val="90000"/>
            </a:schemeClr>
          </a:solidFill>
        </p:spPr>
        <p:txBody>
          <a:bodyPr/>
          <a:lstStyle/>
          <a:p>
            <a:pPr algn="just" eaLnBrk="1" hangingPunct="1">
              <a:buFont typeface="Wingdings" panose="05000000000000000000" pitchFamily="2" charset="2"/>
              <a:buChar char="Ø"/>
            </a:pPr>
            <a:r>
              <a:rPr lang="zh-CN" altLang="en-US" sz="2400" dirty="0">
                <a:latin typeface="宋体" charset="-122"/>
                <a:ea typeface="宋体" charset="-122"/>
              </a:rPr>
              <a:t>把查询</a:t>
            </a:r>
            <a:r>
              <a:rPr lang="en-US" altLang="zh-CN" sz="2400" dirty="0">
                <a:ea typeface="宋体" charset="-122"/>
              </a:rPr>
              <a:t>Student</a:t>
            </a:r>
            <a:r>
              <a:rPr lang="zh-CN" altLang="en-US" sz="2400" dirty="0">
                <a:latin typeface="宋体" charset="-122"/>
                <a:ea typeface="宋体" charset="-122"/>
              </a:rPr>
              <a:t>表权限授给用户</a:t>
            </a:r>
            <a:r>
              <a:rPr lang="en-US" altLang="zh-CN" sz="2400" dirty="0">
                <a:latin typeface="宋体" charset="-122"/>
                <a:ea typeface="宋体" charset="-122"/>
              </a:rPr>
              <a:t>U1</a:t>
            </a:r>
          </a:p>
          <a:p>
            <a:pPr algn="just" eaLnBrk="1" hangingPunct="1">
              <a:buFont typeface="Wingdings" pitchFamily="2" charset="2"/>
              <a:buNone/>
            </a:pPr>
            <a:endParaRPr lang="en-US" altLang="zh-CN" dirty="0">
              <a:latin typeface="宋体" charset="-122"/>
              <a:ea typeface="宋体" charset="-122"/>
            </a:endParaRPr>
          </a:p>
          <a:p>
            <a:pPr algn="just" eaLnBrk="1" hangingPunct="1">
              <a:buFont typeface="Wingdings" pitchFamily="2" charset="2"/>
              <a:buNone/>
            </a:pPr>
            <a:r>
              <a:rPr lang="en-US" altLang="zh-CN" dirty="0">
                <a:ea typeface="宋体" charset="-122"/>
              </a:rPr>
              <a:t>      </a:t>
            </a:r>
          </a:p>
        </p:txBody>
      </p:sp>
      <p:sp>
        <p:nvSpPr>
          <p:cNvPr id="4" name="Rectangle 3"/>
          <p:cNvSpPr txBox="1">
            <a:spLocks noChangeArrowheads="1"/>
          </p:cNvSpPr>
          <p:nvPr/>
        </p:nvSpPr>
        <p:spPr bwMode="auto">
          <a:xfrm>
            <a:off x="2267744" y="1781324"/>
            <a:ext cx="3686175"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buFont typeface="Wingdings" pitchFamily="2" charset="2"/>
              <a:buNone/>
            </a:pPr>
            <a:r>
              <a:rPr lang="en-US" altLang="zh-CN" sz="2000" b="0" kern="0" dirty="0">
                <a:solidFill>
                  <a:schemeClr val="tx2">
                    <a:lumMod val="60000"/>
                    <a:lumOff val="40000"/>
                  </a:schemeClr>
                </a:solidFill>
                <a:ea typeface="宋体" charset="-122"/>
              </a:rPr>
              <a:t>GRANT  </a:t>
            </a:r>
            <a:r>
              <a:rPr lang="en-US" altLang="zh-CN" sz="2000" b="0" kern="0" dirty="0">
                <a:solidFill>
                  <a:srgbClr val="C00000"/>
                </a:solidFill>
                <a:ea typeface="宋体" charset="-122"/>
              </a:rPr>
              <a:t>SELECT</a:t>
            </a:r>
            <a:r>
              <a:rPr lang="en-US" altLang="zh-CN" sz="2000" b="0" kern="0" dirty="0">
                <a:solidFill>
                  <a:schemeClr val="tx2">
                    <a:lumMod val="60000"/>
                    <a:lumOff val="40000"/>
                  </a:schemeClr>
                </a:solidFill>
                <a:ea typeface="宋体" charset="-122"/>
              </a:rPr>
              <a:t> </a:t>
            </a:r>
          </a:p>
          <a:p>
            <a:pPr algn="just">
              <a:buFont typeface="Wingdings" pitchFamily="2" charset="2"/>
              <a:buNone/>
            </a:pPr>
            <a:r>
              <a:rPr lang="en-US" altLang="zh-CN" sz="2000" b="0" kern="0" dirty="0">
                <a:solidFill>
                  <a:schemeClr val="tx2">
                    <a:lumMod val="60000"/>
                    <a:lumOff val="40000"/>
                  </a:schemeClr>
                </a:solidFill>
                <a:ea typeface="宋体" charset="-122"/>
              </a:rPr>
              <a:t>ON </a:t>
            </a:r>
            <a:r>
              <a:rPr lang="en-US" altLang="zh-CN" sz="2000" b="0" kern="0" dirty="0">
                <a:solidFill>
                  <a:srgbClr val="C00000"/>
                </a:solidFill>
                <a:ea typeface="宋体" charset="-122"/>
              </a:rPr>
              <a:t>TABLE  Student </a:t>
            </a:r>
          </a:p>
          <a:p>
            <a:pPr algn="just">
              <a:buFont typeface="Wingdings" pitchFamily="2" charset="2"/>
              <a:buNone/>
            </a:pPr>
            <a:r>
              <a:rPr lang="en-US" altLang="zh-CN" sz="2000" b="0" kern="0" dirty="0">
                <a:solidFill>
                  <a:schemeClr val="tx2">
                    <a:lumMod val="60000"/>
                    <a:lumOff val="40000"/>
                  </a:schemeClr>
                </a:solidFill>
                <a:ea typeface="宋体" charset="-122"/>
              </a:rPr>
              <a:t>TO  </a:t>
            </a:r>
            <a:r>
              <a:rPr lang="en-US" altLang="zh-CN" sz="2000" b="0" kern="0" dirty="0">
                <a:solidFill>
                  <a:srgbClr val="C00000"/>
                </a:solidFill>
                <a:ea typeface="宋体" charset="-122"/>
              </a:rPr>
              <a:t>U1</a:t>
            </a:r>
          </a:p>
        </p:txBody>
      </p:sp>
      <p:sp>
        <p:nvSpPr>
          <p:cNvPr id="5" name="Rectangle 3"/>
          <p:cNvSpPr txBox="1">
            <a:spLocks noChangeArrowheads="1"/>
          </p:cNvSpPr>
          <p:nvPr/>
        </p:nvSpPr>
        <p:spPr bwMode="auto">
          <a:xfrm>
            <a:off x="2267744" y="3577456"/>
            <a:ext cx="3960440" cy="1108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342900" indent="-342900" algn="just" eaLnBrk="1" hangingPunct="1">
              <a:spcBef>
                <a:spcPct val="20000"/>
              </a:spcBef>
              <a:buClr>
                <a:schemeClr val="folHlink"/>
              </a:buClr>
              <a:buSzPct val="110000"/>
              <a:buFont typeface="Wingdings" pitchFamily="2" charset="2"/>
              <a:buNone/>
              <a:defRPr b="0" kern="0">
                <a:solidFill>
                  <a:schemeClr val="tx2">
                    <a:lumMod val="60000"/>
                    <a:lumOff val="40000"/>
                  </a:schemeClr>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en-US" altLang="zh-CN" dirty="0"/>
              <a:t>GRANT </a:t>
            </a:r>
            <a:r>
              <a:rPr lang="en-US" altLang="zh-CN" dirty="0">
                <a:solidFill>
                  <a:srgbClr val="C00000"/>
                </a:solidFill>
              </a:rPr>
              <a:t>ALL PRIVILIGES </a:t>
            </a:r>
          </a:p>
          <a:p>
            <a:r>
              <a:rPr lang="en-US" altLang="zh-CN" dirty="0"/>
              <a:t>ON </a:t>
            </a:r>
            <a:r>
              <a:rPr lang="en-US" altLang="zh-CN" dirty="0">
                <a:solidFill>
                  <a:srgbClr val="C00000"/>
                </a:solidFill>
              </a:rPr>
              <a:t>TABLE Student, Course </a:t>
            </a:r>
          </a:p>
          <a:p>
            <a:r>
              <a:rPr lang="en-US" altLang="zh-CN" dirty="0"/>
              <a:t>TO </a:t>
            </a:r>
            <a:r>
              <a:rPr lang="en-US" altLang="zh-CN" dirty="0">
                <a:solidFill>
                  <a:srgbClr val="C00000"/>
                </a:solidFill>
              </a:rPr>
              <a:t>U2, U3</a:t>
            </a:r>
          </a:p>
          <a:p>
            <a:endParaRPr lang="en-US" altLang="zh-CN" dirty="0"/>
          </a:p>
        </p:txBody>
      </p:sp>
      <p:sp>
        <p:nvSpPr>
          <p:cNvPr id="6" name="Rectangle 3"/>
          <p:cNvSpPr txBox="1">
            <a:spLocks noChangeArrowheads="1"/>
          </p:cNvSpPr>
          <p:nvPr/>
        </p:nvSpPr>
        <p:spPr bwMode="auto">
          <a:xfrm>
            <a:off x="185738" y="3006280"/>
            <a:ext cx="8092430" cy="571176"/>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eaLnBrk="1" hangingPunct="1">
              <a:spcBef>
                <a:spcPct val="20000"/>
              </a:spcBef>
              <a:buClr>
                <a:schemeClr val="folHlink"/>
              </a:buClr>
              <a:buSzPct val="110000"/>
              <a:buFont typeface="Wingdings" panose="05000000000000000000" pitchFamily="2" charset="2"/>
              <a:buChar char="Ø"/>
              <a:defRPr sz="2400">
                <a:solidFill>
                  <a:schemeClr val="tx1"/>
                </a:solidFill>
                <a:latin typeface="宋体" charset="-122"/>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把对</a:t>
            </a:r>
            <a:r>
              <a:rPr lang="en-US" altLang="zh-CN" dirty="0"/>
              <a:t>Student</a:t>
            </a:r>
            <a:r>
              <a:rPr lang="zh-CN" altLang="en-US" dirty="0"/>
              <a:t>表和</a:t>
            </a:r>
            <a:r>
              <a:rPr lang="en-US" altLang="zh-CN" dirty="0"/>
              <a:t>Course</a:t>
            </a:r>
            <a:r>
              <a:rPr lang="zh-CN" altLang="en-US" dirty="0"/>
              <a:t>表的全部权限授予用户</a:t>
            </a:r>
            <a:r>
              <a:rPr lang="en-US" altLang="zh-CN" dirty="0"/>
              <a:t>U2</a:t>
            </a:r>
            <a:r>
              <a:rPr lang="zh-CN" altLang="en-US" dirty="0"/>
              <a:t>和</a:t>
            </a:r>
            <a:r>
              <a:rPr lang="en-US" altLang="zh-CN" dirty="0"/>
              <a:t>U3      </a:t>
            </a:r>
          </a:p>
        </p:txBody>
      </p:sp>
      <p:sp>
        <p:nvSpPr>
          <p:cNvPr id="7" name="Rectangle 3"/>
          <p:cNvSpPr txBox="1">
            <a:spLocks noChangeArrowheads="1"/>
          </p:cNvSpPr>
          <p:nvPr/>
        </p:nvSpPr>
        <p:spPr bwMode="auto">
          <a:xfrm>
            <a:off x="2051720" y="5332124"/>
            <a:ext cx="2975260" cy="113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342900" indent="-342900" algn="just" eaLnBrk="1" hangingPunct="1">
              <a:spcBef>
                <a:spcPct val="20000"/>
              </a:spcBef>
              <a:buClr>
                <a:schemeClr val="folHlink"/>
              </a:buClr>
              <a:buSzPct val="110000"/>
              <a:buFont typeface="Wingdings" pitchFamily="2" charset="2"/>
              <a:buNone/>
              <a:defRPr b="0" kern="0">
                <a:solidFill>
                  <a:schemeClr val="tx2">
                    <a:lumMod val="60000"/>
                    <a:lumOff val="40000"/>
                  </a:schemeClr>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     </a:t>
            </a:r>
            <a:r>
              <a:rPr lang="en-US" altLang="zh-CN" dirty="0"/>
              <a:t>GRANT </a:t>
            </a:r>
            <a:r>
              <a:rPr lang="en-US" altLang="zh-CN" dirty="0">
                <a:solidFill>
                  <a:srgbClr val="C00000"/>
                </a:solidFill>
              </a:rPr>
              <a:t>SELECT </a:t>
            </a:r>
          </a:p>
          <a:p>
            <a:r>
              <a:rPr lang="en-US" altLang="zh-CN" dirty="0"/>
              <a:t>     ON </a:t>
            </a:r>
            <a:r>
              <a:rPr lang="en-US" altLang="zh-CN" dirty="0">
                <a:solidFill>
                  <a:srgbClr val="C00000"/>
                </a:solidFill>
              </a:rPr>
              <a:t>TABLE SC </a:t>
            </a:r>
          </a:p>
          <a:p>
            <a:r>
              <a:rPr lang="en-US" altLang="zh-CN" dirty="0"/>
              <a:t>	  TO </a:t>
            </a:r>
            <a:r>
              <a:rPr lang="en-US" altLang="zh-CN" dirty="0">
                <a:solidFill>
                  <a:srgbClr val="C00000"/>
                </a:solidFill>
              </a:rPr>
              <a:t>PUBLIC</a:t>
            </a:r>
            <a:endParaRPr lang="en-US" altLang="zh-CN" dirty="0"/>
          </a:p>
        </p:txBody>
      </p:sp>
      <p:sp>
        <p:nvSpPr>
          <p:cNvPr id="8" name="Rectangle 3"/>
          <p:cNvSpPr txBox="1">
            <a:spLocks noChangeArrowheads="1"/>
          </p:cNvSpPr>
          <p:nvPr/>
        </p:nvSpPr>
        <p:spPr bwMode="auto">
          <a:xfrm>
            <a:off x="167730" y="4685804"/>
            <a:ext cx="7372350" cy="640296"/>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342900" indent="-342900" algn="just" eaLnBrk="1" hangingPunct="1">
              <a:spcBef>
                <a:spcPct val="20000"/>
              </a:spcBef>
              <a:buClr>
                <a:schemeClr val="folHlink"/>
              </a:buClr>
              <a:buSzPct val="110000"/>
              <a:buFont typeface="Wingdings" panose="05000000000000000000" pitchFamily="2" charset="2"/>
              <a:buChar char="Ø"/>
              <a:defRPr sz="2400">
                <a:solidFill>
                  <a:schemeClr val="tx1"/>
                </a:solidFill>
                <a:latin typeface="宋体" charset="-122"/>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把对表</a:t>
            </a:r>
            <a:r>
              <a:rPr lang="en-US" altLang="zh-CN" dirty="0"/>
              <a:t>SC</a:t>
            </a:r>
            <a:r>
              <a:rPr lang="zh-CN" altLang="en-US" dirty="0"/>
              <a:t>的查询权限授予所有用户  </a:t>
            </a:r>
            <a:endParaRPr lang="en-US" altLang="zh-CN" dirty="0"/>
          </a:p>
        </p:txBody>
      </p:sp>
    </p:spTree>
    <p:extLst>
      <p:ext uri="{BB962C8B-B14F-4D97-AF65-F5344CB8AC3E}">
        <p14:creationId xmlns:p14="http://schemas.microsoft.com/office/powerpoint/2010/main" val="378412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ea typeface="宋体" charset="-122"/>
              </a:rPr>
              <a:t>数据库安全机制：自主存取控制实现</a:t>
            </a:r>
          </a:p>
        </p:txBody>
      </p:sp>
      <p:sp>
        <p:nvSpPr>
          <p:cNvPr id="27651" name="Rectangle 3"/>
          <p:cNvSpPr>
            <a:spLocks noGrp="1" noChangeArrowheads="1"/>
          </p:cNvSpPr>
          <p:nvPr>
            <p:ph type="body" idx="1"/>
          </p:nvPr>
        </p:nvSpPr>
        <p:spPr>
          <a:xfrm>
            <a:off x="251520" y="1500076"/>
            <a:ext cx="8148637" cy="545480"/>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buFont typeface="Wingdings" panose="05000000000000000000" pitchFamily="2" charset="2"/>
              <a:buChar char="Ø"/>
            </a:pPr>
            <a:r>
              <a:rPr lang="zh-CN" altLang="en-US" sz="2400" kern="1200" dirty="0">
                <a:latin typeface="宋体" charset="-122"/>
                <a:ea typeface="宋体" charset="-122"/>
              </a:rPr>
              <a:t>把查询</a:t>
            </a:r>
            <a:r>
              <a:rPr lang="en-US" altLang="zh-CN" sz="2400" kern="1200" dirty="0">
                <a:latin typeface="宋体" charset="-122"/>
                <a:ea typeface="宋体" charset="-122"/>
              </a:rPr>
              <a:t>Student</a:t>
            </a:r>
            <a:r>
              <a:rPr lang="zh-CN" altLang="en-US" sz="2400" kern="1200" dirty="0">
                <a:latin typeface="宋体" charset="-122"/>
                <a:ea typeface="宋体" charset="-122"/>
              </a:rPr>
              <a:t>表和修改学生学号的权限授给用户</a:t>
            </a:r>
            <a:r>
              <a:rPr lang="en-US" altLang="zh-CN" sz="2400" kern="1200" dirty="0">
                <a:latin typeface="宋体" charset="-122"/>
                <a:ea typeface="宋体" charset="-122"/>
              </a:rPr>
              <a:t>U4</a:t>
            </a:r>
          </a:p>
        </p:txBody>
      </p:sp>
      <p:sp>
        <p:nvSpPr>
          <p:cNvPr id="4" name="Rectangle 3"/>
          <p:cNvSpPr txBox="1">
            <a:spLocks noChangeArrowheads="1"/>
          </p:cNvSpPr>
          <p:nvPr/>
        </p:nvSpPr>
        <p:spPr bwMode="auto">
          <a:xfrm>
            <a:off x="1259632" y="2250084"/>
            <a:ext cx="5904656" cy="1250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342900" indent="-342900" algn="just" eaLnBrk="1" hangingPunct="1">
              <a:spcBef>
                <a:spcPct val="20000"/>
              </a:spcBef>
              <a:buClr>
                <a:schemeClr val="folHlink"/>
              </a:buClr>
              <a:buSzPct val="110000"/>
              <a:buFont typeface="Wingdings" pitchFamily="2" charset="2"/>
              <a:buNone/>
              <a:defRPr b="0" kern="0">
                <a:solidFill>
                  <a:schemeClr val="tx2">
                    <a:lumMod val="60000"/>
                    <a:lumOff val="40000"/>
                  </a:schemeClr>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　   	</a:t>
            </a:r>
            <a:r>
              <a:rPr lang="en-US" altLang="zh-CN" dirty="0"/>
              <a:t>GRANT UPDATE(</a:t>
            </a:r>
            <a:r>
              <a:rPr lang="en-US" altLang="zh-CN" dirty="0" err="1"/>
              <a:t>Sno</a:t>
            </a:r>
            <a:r>
              <a:rPr lang="en-US" altLang="zh-CN" dirty="0"/>
              <a:t>), SELECT </a:t>
            </a:r>
          </a:p>
          <a:p>
            <a:r>
              <a:rPr lang="en-US" altLang="zh-CN" dirty="0"/>
              <a:t>		ON TABLE Student </a:t>
            </a:r>
          </a:p>
          <a:p>
            <a:r>
              <a:rPr lang="en-US" altLang="zh-CN" dirty="0"/>
              <a:t>		TO U4</a:t>
            </a:r>
          </a:p>
        </p:txBody>
      </p:sp>
      <p:sp>
        <p:nvSpPr>
          <p:cNvPr id="5" name="Rectangle 3"/>
          <p:cNvSpPr txBox="1">
            <a:spLocks noChangeArrowheads="1"/>
          </p:cNvSpPr>
          <p:nvPr/>
        </p:nvSpPr>
        <p:spPr bwMode="auto">
          <a:xfrm>
            <a:off x="560140" y="3356992"/>
            <a:ext cx="6480720" cy="504056"/>
          </a:xfrm>
          <a:prstGeom prst="rect">
            <a:avLst/>
          </a:prstGeom>
          <a:solidFill>
            <a:srgbClr val="92D050"/>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buFont typeface="Wingdings" pitchFamily="2" charset="2"/>
              <a:buNone/>
            </a:pPr>
            <a:r>
              <a:rPr lang="zh-CN" altLang="en-US" sz="2000" kern="0" dirty="0">
                <a:solidFill>
                  <a:srgbClr val="C00000"/>
                </a:solidFill>
                <a:ea typeface="宋体" charset="-122"/>
              </a:rPr>
              <a:t>注：对属性列的授权时必须明确指出相应属性列名。</a:t>
            </a:r>
          </a:p>
        </p:txBody>
      </p:sp>
      <p:sp>
        <p:nvSpPr>
          <p:cNvPr id="7" name="文本框 6">
            <a:extLst>
              <a:ext uri="{FF2B5EF4-FFF2-40B4-BE49-F238E27FC236}">
                <a16:creationId xmlns:a16="http://schemas.microsoft.com/office/drawing/2014/main" id="{34F79858-4B27-42CD-BFA1-78D05A3BDC2D}"/>
              </a:ext>
            </a:extLst>
          </p:cNvPr>
          <p:cNvSpPr txBox="1"/>
          <p:nvPr/>
        </p:nvSpPr>
        <p:spPr>
          <a:xfrm>
            <a:off x="-21432" y="4103162"/>
            <a:ext cx="5097487" cy="713983"/>
          </a:xfrm>
          <a:prstGeom prst="rect">
            <a:avLst/>
          </a:prstGeom>
          <a:noFill/>
        </p:spPr>
        <p:txBody>
          <a:bodyPr wrap="square">
            <a:spAutoFit/>
          </a:bodyPr>
          <a:lstStyle/>
          <a:p>
            <a:r>
              <a:rPr lang="en-US" altLang="zh-CN" sz="2000" dirty="0">
                <a:solidFill>
                  <a:srgbClr val="0000FF"/>
                </a:solidFill>
                <a:latin typeface="新宋体" panose="02010609030101010101" pitchFamily="49" charset="-122"/>
                <a:ea typeface="新宋体" panose="02010609030101010101" pitchFamily="49" charset="-122"/>
              </a:rPr>
              <a:t>exec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FF00"/>
                </a:solidFill>
                <a:latin typeface="新宋体" panose="02010609030101010101" pitchFamily="49" charset="-122"/>
                <a:ea typeface="新宋体" panose="02010609030101010101" pitchFamily="49" charset="-122"/>
              </a:rPr>
              <a:t>sys</a:t>
            </a:r>
            <a:r>
              <a:rPr lang="en-US" altLang="zh-CN" sz="2000" dirty="0" err="1">
                <a:solidFill>
                  <a:srgbClr val="808080"/>
                </a:solidFill>
                <a:latin typeface="新宋体" panose="02010609030101010101" pitchFamily="49" charset="-122"/>
                <a:ea typeface="新宋体" panose="02010609030101010101" pitchFamily="49" charset="-122"/>
              </a:rPr>
              <a:t>.</a:t>
            </a:r>
            <a:r>
              <a:rPr lang="en-US" altLang="zh-CN" sz="2000" dirty="0" err="1">
                <a:solidFill>
                  <a:srgbClr val="800000"/>
                </a:solidFill>
                <a:latin typeface="新宋体" panose="02010609030101010101" pitchFamily="49" charset="-122"/>
                <a:ea typeface="新宋体" panose="02010609030101010101" pitchFamily="49" charset="-122"/>
              </a:rPr>
              <a:t>sp_helprotect</a:t>
            </a:r>
            <a:r>
              <a:rPr lang="en-US" altLang="zh-CN" sz="2000" dirty="0">
                <a:solidFill>
                  <a:srgbClr val="0000FF"/>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null,</a:t>
            </a:r>
            <a:r>
              <a:rPr lang="en-US" altLang="zh-CN" sz="2000" dirty="0">
                <a:solidFill>
                  <a:srgbClr val="000000"/>
                </a:solidFill>
                <a:latin typeface="新宋体" panose="02010609030101010101" pitchFamily="49" charset="-122"/>
                <a:ea typeface="新宋体" panose="02010609030101010101" pitchFamily="49" charset="-122"/>
              </a:rPr>
              <a:t> </a:t>
            </a:r>
          </a:p>
          <a:p>
            <a:r>
              <a:rPr lang="en-US" altLang="zh-CN" sz="2000" dirty="0">
                <a:solidFill>
                  <a:srgbClr val="000000"/>
                </a:solidFill>
                <a:latin typeface="新宋体" panose="02010609030101010101" pitchFamily="49" charset="-122"/>
                <a:ea typeface="新宋体" panose="02010609030101010101" pitchFamily="49" charset="-122"/>
              </a:rPr>
              <a:t>   @username</a:t>
            </a:r>
            <a:r>
              <a:rPr lang="en-US" altLang="zh-CN" sz="2000" dirty="0">
                <a:solidFill>
                  <a:srgbClr val="808080"/>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'user3'</a:t>
            </a:r>
            <a:endParaRPr lang="zh-CN" altLang="en-US" dirty="0"/>
          </a:p>
        </p:txBody>
      </p:sp>
      <p:pic>
        <p:nvPicPr>
          <p:cNvPr id="6" name="图片 5">
            <a:extLst>
              <a:ext uri="{FF2B5EF4-FFF2-40B4-BE49-F238E27FC236}">
                <a16:creationId xmlns:a16="http://schemas.microsoft.com/office/drawing/2014/main" id="{14224604-9E6E-485C-B849-EF3B2737EDF6}"/>
              </a:ext>
            </a:extLst>
          </p:cNvPr>
          <p:cNvPicPr>
            <a:picLocks noChangeAspect="1"/>
          </p:cNvPicPr>
          <p:nvPr/>
        </p:nvPicPr>
        <p:blipFill>
          <a:blip r:embed="rId2"/>
          <a:stretch>
            <a:fillRect/>
          </a:stretch>
        </p:blipFill>
        <p:spPr>
          <a:xfrm>
            <a:off x="883555" y="4817146"/>
            <a:ext cx="7246490" cy="1420166"/>
          </a:xfrm>
          <a:prstGeom prst="rect">
            <a:avLst/>
          </a:prstGeom>
        </p:spPr>
      </p:pic>
    </p:spTree>
    <p:extLst>
      <p:ext uri="{BB962C8B-B14F-4D97-AF65-F5344CB8AC3E}">
        <p14:creationId xmlns:p14="http://schemas.microsoft.com/office/powerpoint/2010/main" val="347063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a:ea typeface="宋体" charset="-122"/>
              </a:rPr>
              <a:t>数据库安全机制：自主存取控制实现</a:t>
            </a:r>
          </a:p>
        </p:txBody>
      </p:sp>
      <p:sp>
        <p:nvSpPr>
          <p:cNvPr id="28675" name="Rectangle 3"/>
          <p:cNvSpPr>
            <a:spLocks noGrp="1" noChangeArrowheads="1"/>
          </p:cNvSpPr>
          <p:nvPr>
            <p:ph type="body" idx="1"/>
          </p:nvPr>
        </p:nvSpPr>
        <p:spPr>
          <a:xfrm>
            <a:off x="185738" y="1196752"/>
            <a:ext cx="7772400" cy="864096"/>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buFont typeface="Wingdings" panose="05000000000000000000" pitchFamily="2" charset="2"/>
              <a:buChar char="Ø"/>
            </a:pPr>
            <a:r>
              <a:rPr lang="zh-CN" altLang="en-US" sz="2400" kern="1200" dirty="0">
                <a:latin typeface="宋体" charset="-122"/>
                <a:ea typeface="宋体" charset="-122"/>
              </a:rPr>
              <a:t>把对表</a:t>
            </a:r>
            <a:r>
              <a:rPr lang="en-US" altLang="zh-CN" sz="2400" kern="1200" dirty="0">
                <a:latin typeface="宋体" charset="-122"/>
                <a:ea typeface="宋体" charset="-122"/>
              </a:rPr>
              <a:t>SC</a:t>
            </a:r>
            <a:r>
              <a:rPr lang="zh-CN" altLang="en-US" sz="2400" kern="1200" dirty="0">
                <a:latin typeface="宋体" charset="-122"/>
                <a:ea typeface="宋体" charset="-122"/>
              </a:rPr>
              <a:t>的</a:t>
            </a:r>
            <a:r>
              <a:rPr lang="en-US" altLang="zh-CN" sz="2400" kern="1200" dirty="0">
                <a:latin typeface="宋体" charset="-122"/>
                <a:ea typeface="宋体" charset="-122"/>
              </a:rPr>
              <a:t>INSERT</a:t>
            </a:r>
            <a:r>
              <a:rPr lang="zh-CN" altLang="en-US" sz="2400" kern="1200" dirty="0">
                <a:latin typeface="宋体" charset="-122"/>
                <a:ea typeface="宋体" charset="-122"/>
              </a:rPr>
              <a:t>权限授予</a:t>
            </a:r>
            <a:r>
              <a:rPr lang="en-US" altLang="zh-CN" sz="2400" kern="1200" dirty="0">
                <a:latin typeface="宋体" charset="-122"/>
                <a:ea typeface="宋体" charset="-122"/>
              </a:rPr>
              <a:t>U5</a:t>
            </a:r>
            <a:r>
              <a:rPr lang="zh-CN" altLang="en-US" sz="2400" kern="1200" dirty="0">
                <a:latin typeface="宋体" charset="-122"/>
                <a:ea typeface="宋体" charset="-122"/>
              </a:rPr>
              <a:t>用户，并允许他再将此权限授予其他用户</a:t>
            </a:r>
          </a:p>
        </p:txBody>
      </p:sp>
      <p:sp>
        <p:nvSpPr>
          <p:cNvPr id="4" name="Rectangle 3"/>
          <p:cNvSpPr txBox="1">
            <a:spLocks noChangeArrowheads="1"/>
          </p:cNvSpPr>
          <p:nvPr/>
        </p:nvSpPr>
        <p:spPr bwMode="auto">
          <a:xfrm>
            <a:off x="2123728" y="2077120"/>
            <a:ext cx="3672408" cy="154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342900" indent="-342900" algn="just" eaLnBrk="1" hangingPunct="1">
              <a:spcBef>
                <a:spcPct val="20000"/>
              </a:spcBef>
              <a:buClr>
                <a:schemeClr val="folHlink"/>
              </a:buClr>
              <a:buSzPct val="110000"/>
              <a:buFont typeface="Wingdings" pitchFamily="2" charset="2"/>
              <a:buNone/>
              <a:defRPr b="0" kern="0">
                <a:solidFill>
                  <a:schemeClr val="tx2">
                    <a:lumMod val="60000"/>
                    <a:lumOff val="40000"/>
                  </a:schemeClr>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en-US" altLang="zh-CN" sz="1800" dirty="0"/>
              <a:t>GRANT INSERT </a:t>
            </a:r>
          </a:p>
          <a:p>
            <a:r>
              <a:rPr lang="en-US" altLang="zh-CN" sz="1800" dirty="0"/>
              <a:t>ON TABLE SC </a:t>
            </a:r>
          </a:p>
          <a:p>
            <a:r>
              <a:rPr lang="en-US" altLang="zh-CN" sz="1800" dirty="0"/>
              <a:t>TO U5</a:t>
            </a:r>
          </a:p>
          <a:p>
            <a:r>
              <a:rPr lang="en-US" altLang="zh-CN" sz="1800" dirty="0">
                <a:solidFill>
                  <a:srgbClr val="C00000"/>
                </a:solidFill>
              </a:rPr>
              <a:t>WITH GRANT OPTION</a:t>
            </a:r>
          </a:p>
        </p:txBody>
      </p:sp>
      <p:sp>
        <p:nvSpPr>
          <p:cNvPr id="7" name="Rectangle 3"/>
          <p:cNvSpPr txBox="1">
            <a:spLocks noChangeArrowheads="1"/>
          </p:cNvSpPr>
          <p:nvPr/>
        </p:nvSpPr>
        <p:spPr bwMode="auto">
          <a:xfrm>
            <a:off x="185738" y="3429000"/>
            <a:ext cx="8276456" cy="3024336"/>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buFont typeface="Wingdings" panose="05000000000000000000" pitchFamily="2" charset="2"/>
              <a:buChar char="Ø"/>
            </a:pPr>
            <a:r>
              <a:rPr lang="en-US" altLang="zh-CN" sz="2000" b="0" kern="0" dirty="0">
                <a:ea typeface="宋体" charset="-122"/>
              </a:rPr>
              <a:t>U5</a:t>
            </a:r>
            <a:r>
              <a:rPr lang="zh-CN" altLang="en-US" sz="2000" b="0" kern="0" dirty="0">
                <a:ea typeface="宋体" charset="-122"/>
              </a:rPr>
              <a:t>授予</a:t>
            </a:r>
            <a:r>
              <a:rPr lang="en-US" altLang="zh-CN" sz="2000" b="0" kern="0" dirty="0">
                <a:ea typeface="宋体" charset="-122"/>
              </a:rPr>
              <a:t>U6</a:t>
            </a:r>
            <a:r>
              <a:rPr lang="zh-CN" altLang="en-US" sz="2000" b="0" kern="0" dirty="0">
                <a:ea typeface="宋体" charset="-122"/>
              </a:rPr>
              <a:t>权限</a:t>
            </a:r>
          </a:p>
          <a:p>
            <a:pPr algn="just">
              <a:buFont typeface="Wingdings" pitchFamily="2" charset="2"/>
              <a:buNone/>
            </a:pPr>
            <a:r>
              <a:rPr lang="en-US" altLang="zh-CN" sz="2000" b="0" kern="0" dirty="0">
                <a:ea typeface="宋体" charset="-122"/>
              </a:rPr>
              <a:t>      </a:t>
            </a:r>
            <a:r>
              <a:rPr lang="en-US" altLang="zh-CN" sz="1800" b="0" kern="0" dirty="0">
                <a:solidFill>
                  <a:schemeClr val="tx2">
                    <a:lumMod val="60000"/>
                    <a:lumOff val="40000"/>
                  </a:schemeClr>
                </a:solidFill>
                <a:ea typeface="宋体" charset="-122"/>
              </a:rPr>
              <a:t>GRANT INSERT ON TABLE SC </a:t>
            </a:r>
            <a:r>
              <a:rPr lang="en-US" altLang="zh-CN" sz="1800" b="0" kern="0" dirty="0">
                <a:solidFill>
                  <a:srgbClr val="E02920"/>
                </a:solidFill>
                <a:ea typeface="宋体" charset="-122"/>
              </a:rPr>
              <a:t>TO U6</a:t>
            </a:r>
            <a:endParaRPr lang="en-US" altLang="zh-CN" sz="1800" b="0" kern="0" dirty="0">
              <a:ea typeface="宋体" charset="-122"/>
            </a:endParaRPr>
          </a:p>
          <a:p>
            <a:pPr algn="just">
              <a:buFont typeface="Wingdings" pitchFamily="2" charset="2"/>
              <a:buNone/>
            </a:pPr>
            <a:r>
              <a:rPr lang="en-US" altLang="zh-CN" sz="1800" b="0" kern="0" dirty="0">
                <a:solidFill>
                  <a:srgbClr val="E02920"/>
                </a:solidFill>
                <a:ea typeface="宋体" charset="-122"/>
              </a:rPr>
              <a:t>      WITH GRANT OPTION</a:t>
            </a:r>
          </a:p>
          <a:p>
            <a:pPr algn="just">
              <a:buFont typeface="Wingdings" pitchFamily="2" charset="2"/>
              <a:buNone/>
            </a:pPr>
            <a:endParaRPr lang="en-US" altLang="zh-CN" sz="2000" b="0" kern="0" dirty="0">
              <a:ea typeface="宋体" charset="-122"/>
            </a:endParaRPr>
          </a:p>
          <a:p>
            <a:pPr algn="just">
              <a:buFont typeface="Wingdings" panose="05000000000000000000" pitchFamily="2" charset="2"/>
              <a:buChar char="Ø"/>
            </a:pPr>
            <a:r>
              <a:rPr lang="en-US" altLang="zh-CN" sz="2000" b="0" kern="0" dirty="0">
                <a:ea typeface="宋体" charset="-122"/>
              </a:rPr>
              <a:t>U6</a:t>
            </a:r>
            <a:r>
              <a:rPr lang="zh-CN" altLang="en-US" sz="2000" b="0" kern="0" dirty="0">
                <a:ea typeface="宋体" charset="-122"/>
              </a:rPr>
              <a:t>授予</a:t>
            </a:r>
            <a:r>
              <a:rPr lang="en-US" altLang="zh-CN" sz="2000" b="0" kern="0" dirty="0">
                <a:ea typeface="宋体" charset="-122"/>
              </a:rPr>
              <a:t>U7</a:t>
            </a:r>
            <a:r>
              <a:rPr lang="zh-CN" altLang="en-US" sz="2000" b="0" kern="0" dirty="0">
                <a:ea typeface="宋体" charset="-122"/>
              </a:rPr>
              <a:t>权限</a:t>
            </a:r>
          </a:p>
          <a:p>
            <a:pPr algn="just">
              <a:buFont typeface="Wingdings" pitchFamily="2" charset="2"/>
              <a:buNone/>
            </a:pPr>
            <a:r>
              <a:rPr lang="en-US" altLang="zh-CN" sz="2000" b="0" kern="0" dirty="0">
                <a:ea typeface="宋体" charset="-122"/>
              </a:rPr>
              <a:t>      </a:t>
            </a:r>
            <a:r>
              <a:rPr lang="en-US" altLang="zh-CN" sz="1800" b="0" kern="0" dirty="0">
                <a:solidFill>
                  <a:schemeClr val="tx2">
                    <a:lumMod val="60000"/>
                    <a:lumOff val="40000"/>
                  </a:schemeClr>
                </a:solidFill>
                <a:ea typeface="宋体" charset="-122"/>
              </a:rPr>
              <a:t>GRANT INSERT ON TABLE SC </a:t>
            </a:r>
            <a:r>
              <a:rPr lang="en-US" altLang="zh-CN" sz="1800" b="0" kern="0" dirty="0">
                <a:solidFill>
                  <a:srgbClr val="E02920"/>
                </a:solidFill>
                <a:ea typeface="宋体" charset="-122"/>
              </a:rPr>
              <a:t>TO U7</a:t>
            </a:r>
          </a:p>
          <a:p>
            <a:pPr algn="just">
              <a:buFont typeface="Wingdings" pitchFamily="2" charset="2"/>
              <a:buNone/>
            </a:pPr>
            <a:endParaRPr lang="en-US" altLang="zh-CN" sz="2000" b="0" kern="0" dirty="0">
              <a:ea typeface="宋体" charset="-122"/>
            </a:endParaRPr>
          </a:p>
          <a:p>
            <a:pPr algn="just">
              <a:buFont typeface="Wingdings" panose="05000000000000000000" pitchFamily="2" charset="2"/>
              <a:buChar char="Ø"/>
            </a:pPr>
            <a:r>
              <a:rPr lang="en-US" altLang="zh-CN" sz="2000" b="0" kern="0" dirty="0">
                <a:ea typeface="宋体" charset="-122"/>
              </a:rPr>
              <a:t>U7</a:t>
            </a:r>
            <a:r>
              <a:rPr lang="zh-CN" altLang="en-US" sz="2000" b="0" kern="0" dirty="0">
                <a:ea typeface="宋体" charset="-122"/>
              </a:rPr>
              <a:t>不能再传播此权限</a:t>
            </a:r>
            <a:endParaRPr lang="zh-CN" altLang="en-US" kern="0" dirty="0">
              <a:ea typeface="宋体" charset="-122"/>
            </a:endParaRPr>
          </a:p>
        </p:txBody>
      </p:sp>
    </p:spTree>
    <p:extLst>
      <p:ext uri="{BB962C8B-B14F-4D97-AF65-F5344CB8AC3E}">
        <p14:creationId xmlns:p14="http://schemas.microsoft.com/office/powerpoint/2010/main" val="31247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a:ea typeface="宋体" charset="-122"/>
              </a:rPr>
              <a:t>数据库安全机制：自主存取控制实现</a:t>
            </a:r>
          </a:p>
        </p:txBody>
      </p:sp>
      <p:sp>
        <p:nvSpPr>
          <p:cNvPr id="30723" name="Rectangle 3"/>
          <p:cNvSpPr>
            <a:spLocks noGrp="1" noChangeArrowheads="1"/>
          </p:cNvSpPr>
          <p:nvPr>
            <p:ph type="body" idx="1"/>
          </p:nvPr>
        </p:nvSpPr>
        <p:spPr>
          <a:xfrm>
            <a:off x="323528" y="1124744"/>
            <a:ext cx="7906072" cy="3816424"/>
          </a:xfrm>
        </p:spPr>
        <p:txBody>
          <a:bodyPr/>
          <a:lstStyle/>
          <a:p>
            <a:pPr algn="just" eaLnBrk="1" hangingPunct="1">
              <a:lnSpc>
                <a:spcPts val="3500"/>
              </a:lnSpc>
              <a:buSzPct val="65000"/>
              <a:buFont typeface="Wingdings" panose="05000000000000000000" pitchFamily="2" charset="2"/>
              <a:buChar char="l"/>
            </a:pPr>
            <a:r>
              <a:rPr lang="en-US" altLang="zh-CN" b="1" dirty="0">
                <a:ea typeface="宋体" charset="-122"/>
              </a:rPr>
              <a:t>REVOKE</a:t>
            </a:r>
            <a:r>
              <a:rPr lang="zh-CN" altLang="en-US" b="1" dirty="0">
                <a:ea typeface="宋体" charset="-122"/>
              </a:rPr>
              <a:t>：撤销已</a:t>
            </a:r>
            <a:r>
              <a:rPr lang="zh-CN" altLang="en-US" dirty="0">
                <a:ea typeface="宋体" charset="-122"/>
              </a:rPr>
              <a:t>授予用户的权限，</a:t>
            </a:r>
            <a:r>
              <a:rPr lang="en-US" altLang="zh-CN" dirty="0">
                <a:ea typeface="宋体" charset="-122"/>
              </a:rPr>
              <a:t>DBA</a:t>
            </a:r>
            <a:r>
              <a:rPr lang="zh-CN" altLang="en-US" dirty="0">
                <a:ea typeface="宋体" charset="-122"/>
              </a:rPr>
              <a:t>或授权者可执行</a:t>
            </a:r>
            <a:r>
              <a:rPr lang="en-US" altLang="zh-CN" dirty="0">
                <a:ea typeface="宋体" charset="-122"/>
              </a:rPr>
              <a:t>REVOKE</a:t>
            </a:r>
            <a:r>
              <a:rPr lang="zh-CN" altLang="en-US" dirty="0">
                <a:ea typeface="宋体" charset="-122"/>
              </a:rPr>
              <a:t>指令。</a:t>
            </a:r>
          </a:p>
          <a:p>
            <a:pPr marL="0" indent="0" algn="just" eaLnBrk="1" hangingPunct="1">
              <a:lnSpc>
                <a:spcPts val="3500"/>
              </a:lnSpc>
              <a:buNone/>
            </a:pPr>
            <a:endParaRPr lang="en-US" altLang="zh-CN" dirty="0">
              <a:ea typeface="宋体" charset="-122"/>
            </a:endParaRPr>
          </a:p>
          <a:p>
            <a:pPr marL="0" indent="0" algn="just" eaLnBrk="1" hangingPunct="1">
              <a:lnSpc>
                <a:spcPts val="3500"/>
              </a:lnSpc>
              <a:buNone/>
            </a:pPr>
            <a:r>
              <a:rPr lang="en-US" altLang="zh-CN" dirty="0">
                <a:ea typeface="宋体" charset="-122"/>
              </a:rPr>
              <a:t>      </a:t>
            </a:r>
            <a:r>
              <a:rPr lang="en-US" altLang="zh-CN" sz="2400" b="0" dirty="0">
                <a:solidFill>
                  <a:schemeClr val="tx2">
                    <a:lumMod val="60000"/>
                    <a:lumOff val="40000"/>
                  </a:schemeClr>
                </a:solidFill>
                <a:ea typeface="宋体" charset="-122"/>
              </a:rPr>
              <a:t>REVOKE &lt;</a:t>
            </a:r>
            <a:r>
              <a:rPr lang="zh-CN" altLang="en-US" sz="2400" b="0" dirty="0">
                <a:solidFill>
                  <a:schemeClr val="tx2">
                    <a:lumMod val="60000"/>
                    <a:lumOff val="40000"/>
                  </a:schemeClr>
                </a:solidFill>
                <a:ea typeface="宋体" charset="-122"/>
              </a:rPr>
              <a:t>权限</a:t>
            </a:r>
            <a:r>
              <a:rPr lang="en-US" altLang="zh-CN" sz="2400" b="0" dirty="0">
                <a:solidFill>
                  <a:schemeClr val="tx2">
                    <a:lumMod val="60000"/>
                    <a:lumOff val="40000"/>
                  </a:schemeClr>
                </a:solidFill>
                <a:ea typeface="宋体" charset="-122"/>
              </a:rPr>
              <a:t>&gt; [,&lt;</a:t>
            </a:r>
            <a:r>
              <a:rPr lang="zh-CN" altLang="en-US" sz="2400" b="0" dirty="0">
                <a:solidFill>
                  <a:schemeClr val="tx2">
                    <a:lumMod val="60000"/>
                    <a:lumOff val="40000"/>
                  </a:schemeClr>
                </a:solidFill>
                <a:ea typeface="宋体" charset="-122"/>
              </a:rPr>
              <a:t>权限</a:t>
            </a:r>
            <a:r>
              <a:rPr lang="en-US" altLang="zh-CN" sz="2400" b="0" dirty="0">
                <a:solidFill>
                  <a:schemeClr val="tx2">
                    <a:lumMod val="60000"/>
                    <a:lumOff val="40000"/>
                  </a:schemeClr>
                </a:solidFill>
                <a:ea typeface="宋体" charset="-122"/>
              </a:rPr>
              <a:t>&gt;]... </a:t>
            </a:r>
          </a:p>
          <a:p>
            <a:pPr algn="just" eaLnBrk="1" hangingPunct="1">
              <a:lnSpc>
                <a:spcPts val="3500"/>
              </a:lnSpc>
              <a:buFont typeface="Wingdings" pitchFamily="2" charset="2"/>
              <a:buNone/>
            </a:pPr>
            <a:r>
              <a:rPr lang="en-US" altLang="zh-CN" sz="2400" b="0" dirty="0">
                <a:solidFill>
                  <a:schemeClr val="tx2">
                    <a:lumMod val="60000"/>
                    <a:lumOff val="40000"/>
                  </a:schemeClr>
                </a:solidFill>
                <a:ea typeface="宋体" charset="-122"/>
              </a:rPr>
              <a:t>       [ON &lt;</a:t>
            </a:r>
            <a:r>
              <a:rPr lang="zh-CN" altLang="en-US" sz="2400" b="0" dirty="0">
                <a:solidFill>
                  <a:schemeClr val="tx2">
                    <a:lumMod val="60000"/>
                    <a:lumOff val="40000"/>
                  </a:schemeClr>
                </a:solidFill>
                <a:ea typeface="宋体" charset="-122"/>
              </a:rPr>
              <a:t>对象类型</a:t>
            </a:r>
            <a:r>
              <a:rPr lang="en-US" altLang="zh-CN" sz="2400" b="0" dirty="0">
                <a:solidFill>
                  <a:schemeClr val="tx2">
                    <a:lumMod val="60000"/>
                    <a:lumOff val="40000"/>
                  </a:schemeClr>
                </a:solidFill>
                <a:ea typeface="宋体" charset="-122"/>
              </a:rPr>
              <a:t>&gt; &lt;</a:t>
            </a:r>
            <a:r>
              <a:rPr lang="zh-CN" altLang="en-US" sz="2400" b="0" dirty="0">
                <a:solidFill>
                  <a:schemeClr val="tx2">
                    <a:lumMod val="60000"/>
                    <a:lumOff val="40000"/>
                  </a:schemeClr>
                </a:solidFill>
                <a:ea typeface="宋体" charset="-122"/>
              </a:rPr>
              <a:t>对象名</a:t>
            </a:r>
            <a:r>
              <a:rPr lang="en-US" altLang="zh-CN" sz="2400" b="0" dirty="0">
                <a:solidFill>
                  <a:schemeClr val="tx2">
                    <a:lumMod val="60000"/>
                    <a:lumOff val="40000"/>
                  </a:schemeClr>
                </a:solidFill>
                <a:ea typeface="宋体" charset="-122"/>
              </a:rPr>
              <a:t>&gt;]</a:t>
            </a:r>
          </a:p>
          <a:p>
            <a:pPr algn="just" eaLnBrk="1" hangingPunct="1">
              <a:lnSpc>
                <a:spcPts val="3500"/>
              </a:lnSpc>
              <a:buFont typeface="Wingdings" pitchFamily="2" charset="2"/>
              <a:buNone/>
            </a:pPr>
            <a:r>
              <a:rPr lang="en-US" altLang="zh-CN" sz="2400" b="0" dirty="0">
                <a:solidFill>
                  <a:schemeClr val="tx2">
                    <a:lumMod val="60000"/>
                    <a:lumOff val="40000"/>
                  </a:schemeClr>
                </a:solidFill>
                <a:ea typeface="宋体" charset="-122"/>
              </a:rPr>
              <a:t>       FROM &lt;</a:t>
            </a:r>
            <a:r>
              <a:rPr lang="zh-CN" altLang="en-US" sz="2400" b="0" dirty="0">
                <a:solidFill>
                  <a:schemeClr val="tx2">
                    <a:lumMod val="60000"/>
                    <a:lumOff val="40000"/>
                  </a:schemeClr>
                </a:solidFill>
                <a:ea typeface="宋体" charset="-122"/>
              </a:rPr>
              <a:t>用户</a:t>
            </a:r>
            <a:r>
              <a:rPr lang="en-US" altLang="zh-CN" sz="2400" b="0" dirty="0">
                <a:solidFill>
                  <a:schemeClr val="tx2">
                    <a:lumMod val="60000"/>
                    <a:lumOff val="40000"/>
                  </a:schemeClr>
                </a:solidFill>
                <a:ea typeface="宋体" charset="-122"/>
              </a:rPr>
              <a:t>&gt; [,&lt;</a:t>
            </a:r>
            <a:r>
              <a:rPr lang="zh-CN" altLang="en-US" sz="2400" b="0" dirty="0">
                <a:solidFill>
                  <a:schemeClr val="tx2">
                    <a:lumMod val="60000"/>
                    <a:lumOff val="40000"/>
                  </a:schemeClr>
                </a:solidFill>
                <a:ea typeface="宋体" charset="-122"/>
              </a:rPr>
              <a:t>用户</a:t>
            </a:r>
            <a:r>
              <a:rPr lang="en-US" altLang="zh-CN" sz="2400" b="0" dirty="0">
                <a:solidFill>
                  <a:schemeClr val="tx2">
                    <a:lumMod val="60000"/>
                    <a:lumOff val="40000"/>
                  </a:schemeClr>
                </a:solidFill>
                <a:ea typeface="宋体" charset="-122"/>
              </a:rPr>
              <a:t>&gt;]... </a:t>
            </a:r>
          </a:p>
          <a:p>
            <a:pPr algn="just" eaLnBrk="1" hangingPunct="1">
              <a:lnSpc>
                <a:spcPts val="3500"/>
              </a:lnSpc>
              <a:buFont typeface="Wingdings" pitchFamily="2" charset="2"/>
              <a:buNone/>
            </a:pPr>
            <a:r>
              <a:rPr lang="en-US" altLang="zh-CN" sz="2400" b="0" dirty="0">
                <a:solidFill>
                  <a:schemeClr val="tx2">
                    <a:lumMod val="60000"/>
                    <a:lumOff val="40000"/>
                  </a:schemeClr>
                </a:solidFill>
                <a:ea typeface="宋体" charset="-122"/>
              </a:rPr>
              <a:t>       [CASCADE];</a:t>
            </a:r>
          </a:p>
          <a:p>
            <a:pPr algn="just" eaLnBrk="1" hangingPunct="1">
              <a:buFont typeface="Wingdings" pitchFamily="2" charset="2"/>
              <a:buNone/>
            </a:pPr>
            <a:endParaRPr lang="en-US" altLang="zh-CN" dirty="0">
              <a:ea typeface="宋体" charset="-122"/>
            </a:endParaRPr>
          </a:p>
          <a:p>
            <a:pPr eaLnBrk="1" hangingPunct="1"/>
            <a:endParaRPr lang="en-US" altLang="zh-CN" dirty="0">
              <a:ea typeface="宋体" charset="-122"/>
            </a:endParaRPr>
          </a:p>
        </p:txBody>
      </p:sp>
    </p:spTree>
    <p:extLst>
      <p:ext uri="{BB962C8B-B14F-4D97-AF65-F5344CB8AC3E}">
        <p14:creationId xmlns:p14="http://schemas.microsoft.com/office/powerpoint/2010/main" val="1936983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ea typeface="宋体" charset="-122"/>
              </a:rPr>
              <a:t>数据库安全机制：自主存取控制实现</a:t>
            </a:r>
            <a:endParaRPr lang="en-US" altLang="zh-CN" dirty="0">
              <a:ea typeface="宋体" charset="-122"/>
            </a:endParaRPr>
          </a:p>
        </p:txBody>
      </p:sp>
      <p:sp>
        <p:nvSpPr>
          <p:cNvPr id="31747" name="Rectangle 3"/>
          <p:cNvSpPr>
            <a:spLocks noGrp="1" noChangeArrowheads="1"/>
          </p:cNvSpPr>
          <p:nvPr>
            <p:ph type="body" idx="1"/>
          </p:nvPr>
        </p:nvSpPr>
        <p:spPr>
          <a:xfrm>
            <a:off x="185738" y="1196752"/>
            <a:ext cx="7842646" cy="648072"/>
          </a:xfrm>
          <a:solidFill>
            <a:schemeClr val="bg1">
              <a:lumMod val="90000"/>
            </a:schemeClr>
          </a:solidFill>
        </p:spPr>
        <p:txBody>
          <a:bodyPr/>
          <a:lstStyle/>
          <a:p>
            <a:pPr algn="just" eaLnBrk="1" hangingPunct="1">
              <a:buFont typeface="Wingdings" panose="05000000000000000000" pitchFamily="2" charset="2"/>
              <a:buChar char="Ø"/>
            </a:pPr>
            <a:r>
              <a:rPr lang="zh-CN" altLang="en-US" sz="2400" dirty="0">
                <a:ea typeface="宋体" charset="-122"/>
              </a:rPr>
              <a:t>把用户</a:t>
            </a:r>
            <a:r>
              <a:rPr lang="en-US" altLang="zh-CN" sz="2400" dirty="0">
                <a:ea typeface="宋体" charset="-122"/>
              </a:rPr>
              <a:t>U4</a:t>
            </a:r>
            <a:r>
              <a:rPr lang="zh-CN" altLang="en-US" sz="2400" dirty="0">
                <a:ea typeface="宋体" charset="-122"/>
              </a:rPr>
              <a:t>修改学生学号的权限收回</a:t>
            </a:r>
          </a:p>
          <a:p>
            <a:pPr algn="just" eaLnBrk="1" hangingPunct="1">
              <a:buFont typeface="Wingdings" pitchFamily="2" charset="2"/>
              <a:buNone/>
            </a:pPr>
            <a:endParaRPr lang="zh-CN" altLang="en-US" sz="2400" dirty="0">
              <a:ea typeface="宋体" charset="-122"/>
            </a:endParaRPr>
          </a:p>
          <a:p>
            <a:pPr algn="just" eaLnBrk="1" hangingPunct="1">
              <a:lnSpc>
                <a:spcPct val="130000"/>
              </a:lnSpc>
              <a:buFont typeface="Wingdings" pitchFamily="2" charset="2"/>
              <a:buNone/>
            </a:pPr>
            <a:r>
              <a:rPr lang="zh-CN" altLang="zh-CN" sz="2400" dirty="0">
                <a:ea typeface="宋体" charset="-122"/>
              </a:rPr>
              <a:t>		</a:t>
            </a:r>
            <a:endParaRPr lang="en-US" altLang="zh-CN" sz="2400" dirty="0">
              <a:ea typeface="宋体" charset="-122"/>
            </a:endParaRPr>
          </a:p>
        </p:txBody>
      </p:sp>
      <p:sp>
        <p:nvSpPr>
          <p:cNvPr id="4" name="Rectangle 3"/>
          <p:cNvSpPr txBox="1">
            <a:spLocks noChangeArrowheads="1"/>
          </p:cNvSpPr>
          <p:nvPr/>
        </p:nvSpPr>
        <p:spPr bwMode="auto">
          <a:xfrm>
            <a:off x="1331640" y="1844824"/>
            <a:ext cx="3600400" cy="139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lnSpc>
                <a:spcPct val="130000"/>
              </a:lnSpc>
              <a:buFont typeface="Wingdings" pitchFamily="2" charset="2"/>
              <a:buNone/>
            </a:pPr>
            <a:r>
              <a:rPr lang="en-US" altLang="zh-CN" sz="2000" b="0" kern="0" dirty="0">
                <a:solidFill>
                  <a:schemeClr val="tx2">
                    <a:lumMod val="60000"/>
                    <a:lumOff val="40000"/>
                  </a:schemeClr>
                </a:solidFill>
                <a:ea typeface="宋体" charset="-122"/>
              </a:rPr>
              <a:t>REVOKE UPDATE(</a:t>
            </a:r>
            <a:r>
              <a:rPr lang="en-US" altLang="zh-CN" sz="2000" b="0" kern="0" dirty="0" err="1">
                <a:solidFill>
                  <a:schemeClr val="tx2">
                    <a:lumMod val="60000"/>
                    <a:lumOff val="40000"/>
                  </a:schemeClr>
                </a:solidFill>
                <a:ea typeface="宋体" charset="-122"/>
              </a:rPr>
              <a:t>Sno</a:t>
            </a:r>
            <a:r>
              <a:rPr lang="en-US" altLang="zh-CN" sz="2000" b="0" kern="0" dirty="0">
                <a:solidFill>
                  <a:schemeClr val="tx2">
                    <a:lumMod val="60000"/>
                    <a:lumOff val="40000"/>
                  </a:schemeClr>
                </a:solidFill>
                <a:ea typeface="宋体" charset="-122"/>
              </a:rPr>
              <a:t>)</a:t>
            </a:r>
          </a:p>
          <a:p>
            <a:pPr algn="just">
              <a:lnSpc>
                <a:spcPct val="130000"/>
              </a:lnSpc>
              <a:buFont typeface="Wingdings" pitchFamily="2" charset="2"/>
              <a:buNone/>
            </a:pPr>
            <a:r>
              <a:rPr lang="en-US" altLang="zh-CN" sz="2000" b="0" kern="0" dirty="0">
                <a:solidFill>
                  <a:schemeClr val="tx2">
                    <a:lumMod val="60000"/>
                    <a:lumOff val="40000"/>
                  </a:schemeClr>
                </a:solidFill>
                <a:ea typeface="宋体" charset="-122"/>
              </a:rPr>
              <a:t>ON TABLE Student </a:t>
            </a:r>
          </a:p>
          <a:p>
            <a:pPr algn="just">
              <a:lnSpc>
                <a:spcPct val="130000"/>
              </a:lnSpc>
              <a:buFont typeface="Wingdings" pitchFamily="2" charset="2"/>
              <a:buNone/>
            </a:pPr>
            <a:r>
              <a:rPr lang="en-US" altLang="zh-CN" sz="2000" b="0" kern="0" dirty="0">
                <a:solidFill>
                  <a:schemeClr val="tx2">
                    <a:lumMod val="60000"/>
                    <a:lumOff val="40000"/>
                  </a:schemeClr>
                </a:solidFill>
                <a:ea typeface="宋体" charset="-122"/>
              </a:rPr>
              <a:t>FROM U4;</a:t>
            </a:r>
          </a:p>
        </p:txBody>
      </p:sp>
      <p:sp>
        <p:nvSpPr>
          <p:cNvPr id="5" name="Rectangle 3"/>
          <p:cNvSpPr txBox="1">
            <a:spLocks noChangeArrowheads="1"/>
          </p:cNvSpPr>
          <p:nvPr/>
        </p:nvSpPr>
        <p:spPr bwMode="auto">
          <a:xfrm>
            <a:off x="185738" y="3501008"/>
            <a:ext cx="7372350" cy="720080"/>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eaLnBrk="1" hangingPunct="1">
              <a:spcBef>
                <a:spcPct val="20000"/>
              </a:spcBef>
              <a:buClr>
                <a:schemeClr val="folHlink"/>
              </a:buClr>
              <a:buSzPct val="110000"/>
              <a:buFont typeface="Wingdings" panose="05000000000000000000" pitchFamily="2" charset="2"/>
              <a:buChar char="Ø"/>
              <a:defRPr sz="2400">
                <a:solidFill>
                  <a:schemeClr val="tx1"/>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收回所有用户对表</a:t>
            </a:r>
            <a:r>
              <a:rPr lang="en-US" altLang="zh-CN" dirty="0"/>
              <a:t>SC</a:t>
            </a:r>
            <a:r>
              <a:rPr lang="zh-CN" altLang="en-US" dirty="0"/>
              <a:t>的查询权限</a:t>
            </a:r>
          </a:p>
        </p:txBody>
      </p:sp>
      <p:sp>
        <p:nvSpPr>
          <p:cNvPr id="6" name="Rectangle 3"/>
          <p:cNvSpPr txBox="1">
            <a:spLocks noChangeArrowheads="1"/>
          </p:cNvSpPr>
          <p:nvPr/>
        </p:nvSpPr>
        <p:spPr bwMode="auto">
          <a:xfrm>
            <a:off x="1324496" y="4315544"/>
            <a:ext cx="3240360" cy="134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342900" indent="-342900" algn="just" eaLnBrk="1" hangingPunct="1">
              <a:lnSpc>
                <a:spcPct val="130000"/>
              </a:lnSpc>
              <a:spcBef>
                <a:spcPct val="20000"/>
              </a:spcBef>
              <a:buClr>
                <a:schemeClr val="folHlink"/>
              </a:buClr>
              <a:buSzPct val="110000"/>
              <a:buFont typeface="Wingdings" pitchFamily="2" charset="2"/>
              <a:buNone/>
              <a:defRPr b="0" kern="0">
                <a:solidFill>
                  <a:schemeClr val="tx2">
                    <a:lumMod val="60000"/>
                    <a:lumOff val="40000"/>
                  </a:schemeClr>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en-US" altLang="zh-CN" dirty="0"/>
              <a:t>REVOKE SELECT </a:t>
            </a:r>
          </a:p>
          <a:p>
            <a:r>
              <a:rPr lang="en-US" altLang="zh-CN" dirty="0"/>
              <a:t>ON TABLE SC </a:t>
            </a:r>
          </a:p>
          <a:p>
            <a:r>
              <a:rPr lang="en-US" altLang="zh-CN" dirty="0"/>
              <a:t>FROM PUBLIC;</a:t>
            </a:r>
          </a:p>
          <a:p>
            <a:r>
              <a:rPr lang="en-US" altLang="zh-CN" dirty="0"/>
              <a:t>    </a:t>
            </a:r>
          </a:p>
          <a:p>
            <a:endParaRPr lang="en-US" altLang="zh-CN" dirty="0"/>
          </a:p>
        </p:txBody>
      </p:sp>
    </p:spTree>
    <p:extLst>
      <p:ext uri="{BB962C8B-B14F-4D97-AF65-F5344CB8AC3E}">
        <p14:creationId xmlns:p14="http://schemas.microsoft.com/office/powerpoint/2010/main" val="90356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32311"/>
            <a:ext cx="6088655" cy="1634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794" name="Rectangle 2"/>
          <p:cNvSpPr>
            <a:spLocks noGrp="1" noChangeArrowheads="1"/>
          </p:cNvSpPr>
          <p:nvPr>
            <p:ph type="title"/>
          </p:nvPr>
        </p:nvSpPr>
        <p:spPr/>
        <p:txBody>
          <a:bodyPr/>
          <a:lstStyle/>
          <a:p>
            <a:r>
              <a:rPr lang="zh-CN" altLang="en-US" dirty="0">
                <a:ea typeface="宋体" charset="-122"/>
              </a:rPr>
              <a:t>数据库安全机制：自主存取控制实现</a:t>
            </a:r>
            <a:endParaRPr lang="en-US" altLang="zh-CN" dirty="0">
              <a:ea typeface="宋体" charset="-122"/>
            </a:endParaRPr>
          </a:p>
        </p:txBody>
      </p:sp>
      <p:sp>
        <p:nvSpPr>
          <p:cNvPr id="33795" name="Rectangle 3"/>
          <p:cNvSpPr>
            <a:spLocks noGrp="1" noChangeArrowheads="1"/>
          </p:cNvSpPr>
          <p:nvPr>
            <p:ph type="body" idx="1"/>
          </p:nvPr>
        </p:nvSpPr>
        <p:spPr>
          <a:xfrm>
            <a:off x="395536" y="3102620"/>
            <a:ext cx="8634734" cy="3312368"/>
          </a:xfrm>
          <a:solidFill>
            <a:schemeClr val="bg1">
              <a:lumMod val="90000"/>
            </a:schemeClr>
          </a:solidFill>
        </p:spPr>
        <p:txBody>
          <a:bodyPr/>
          <a:lstStyle/>
          <a:p>
            <a:pPr eaLnBrk="1" hangingPunct="1">
              <a:buFont typeface="Wingdings" panose="05000000000000000000" pitchFamily="2" charset="2"/>
              <a:buChar char="Ø"/>
            </a:pPr>
            <a:r>
              <a:rPr lang="zh-CN" altLang="en-US" sz="2400" dirty="0">
                <a:ea typeface="宋体" charset="-122"/>
              </a:rPr>
              <a:t>把用户</a:t>
            </a:r>
            <a:r>
              <a:rPr lang="en-US" altLang="zh-CN" sz="2400" dirty="0">
                <a:ea typeface="宋体" charset="-122"/>
              </a:rPr>
              <a:t>U5</a:t>
            </a:r>
            <a:r>
              <a:rPr lang="zh-CN" altLang="en-US" sz="2400" dirty="0">
                <a:ea typeface="宋体" charset="-122"/>
              </a:rPr>
              <a:t>对</a:t>
            </a:r>
            <a:r>
              <a:rPr lang="en-US" altLang="zh-CN" sz="2400" dirty="0">
                <a:ea typeface="宋体" charset="-122"/>
              </a:rPr>
              <a:t>SC</a:t>
            </a:r>
            <a:r>
              <a:rPr lang="zh-CN" altLang="en-US" sz="2400" dirty="0">
                <a:ea typeface="宋体" charset="-122"/>
              </a:rPr>
              <a:t>表的</a:t>
            </a:r>
            <a:r>
              <a:rPr lang="en-US" altLang="zh-CN" sz="2400" dirty="0">
                <a:ea typeface="宋体" charset="-122"/>
              </a:rPr>
              <a:t>INSERT</a:t>
            </a:r>
            <a:r>
              <a:rPr lang="zh-CN" altLang="en-US" sz="2400" dirty="0">
                <a:ea typeface="宋体" charset="-122"/>
              </a:rPr>
              <a:t>权限收回</a:t>
            </a:r>
          </a:p>
          <a:p>
            <a:pPr eaLnBrk="1" hangingPunct="1">
              <a:buFont typeface="Wingdings" pitchFamily="2" charset="2"/>
              <a:buNone/>
            </a:pPr>
            <a:r>
              <a:rPr lang="zh-CN" altLang="zh-CN" dirty="0">
                <a:ea typeface="宋体" charset="-122"/>
              </a:rPr>
              <a:t>		</a:t>
            </a:r>
            <a:r>
              <a:rPr lang="en-US" altLang="zh-CN" sz="2000" b="0" dirty="0">
                <a:solidFill>
                  <a:schemeClr val="tx2">
                    <a:lumMod val="60000"/>
                    <a:lumOff val="40000"/>
                  </a:schemeClr>
                </a:solidFill>
                <a:ea typeface="宋体" charset="-122"/>
              </a:rPr>
              <a:t>REVOKE INSERT </a:t>
            </a:r>
          </a:p>
          <a:p>
            <a:pPr eaLnBrk="1" hangingPunct="1">
              <a:buFont typeface="Wingdings" pitchFamily="2" charset="2"/>
              <a:buNone/>
            </a:pPr>
            <a:r>
              <a:rPr lang="en-US" altLang="zh-CN" sz="2000" b="0" dirty="0">
                <a:solidFill>
                  <a:schemeClr val="tx2">
                    <a:lumMod val="60000"/>
                    <a:lumOff val="40000"/>
                  </a:schemeClr>
                </a:solidFill>
                <a:ea typeface="宋体" charset="-122"/>
              </a:rPr>
              <a:t>		ON TABLE SC </a:t>
            </a:r>
          </a:p>
          <a:p>
            <a:pPr eaLnBrk="1" hangingPunct="1">
              <a:buFont typeface="Wingdings" pitchFamily="2" charset="2"/>
              <a:buNone/>
            </a:pPr>
            <a:r>
              <a:rPr lang="en-US" altLang="zh-CN" sz="2000" b="0" dirty="0">
                <a:solidFill>
                  <a:schemeClr val="tx2">
                    <a:lumMod val="60000"/>
                    <a:lumOff val="40000"/>
                  </a:schemeClr>
                </a:solidFill>
                <a:ea typeface="宋体" charset="-122"/>
              </a:rPr>
              <a:t>		FROM U5 </a:t>
            </a:r>
            <a:r>
              <a:rPr lang="en-US" altLang="zh-CN" sz="2000" b="0" dirty="0">
                <a:solidFill>
                  <a:srgbClr val="FF0000"/>
                </a:solidFill>
                <a:ea typeface="宋体" charset="-122"/>
              </a:rPr>
              <a:t>CASCADE</a:t>
            </a:r>
            <a:r>
              <a:rPr lang="en-US" altLang="zh-CN" sz="2000" b="0" dirty="0">
                <a:solidFill>
                  <a:schemeClr val="tx2">
                    <a:lumMod val="60000"/>
                    <a:lumOff val="40000"/>
                  </a:schemeClr>
                </a:solidFill>
                <a:ea typeface="宋体" charset="-122"/>
              </a:rPr>
              <a:t> ;</a:t>
            </a:r>
            <a:endParaRPr lang="en-US" altLang="zh-CN" dirty="0">
              <a:ea typeface="宋体" charset="-122"/>
            </a:endParaRPr>
          </a:p>
          <a:p>
            <a:pPr lvl="1" eaLnBrk="1" hangingPunct="1">
              <a:lnSpc>
                <a:spcPct val="150000"/>
              </a:lnSpc>
            </a:pPr>
            <a:endParaRPr lang="en-US" altLang="zh-CN" sz="2000" dirty="0">
              <a:ea typeface="宋体" charset="-122"/>
            </a:endParaRPr>
          </a:p>
          <a:p>
            <a:pPr lvl="1" eaLnBrk="1" hangingPunct="1">
              <a:lnSpc>
                <a:spcPct val="150000"/>
              </a:lnSpc>
            </a:pPr>
            <a:r>
              <a:rPr lang="zh-CN" altLang="en-US" sz="2000" dirty="0">
                <a:ea typeface="宋体" charset="-122"/>
              </a:rPr>
              <a:t>将用户</a:t>
            </a:r>
            <a:r>
              <a:rPr lang="en-US" altLang="zh-CN" sz="2000" dirty="0">
                <a:ea typeface="宋体" charset="-122"/>
              </a:rPr>
              <a:t>U5</a:t>
            </a:r>
            <a:r>
              <a:rPr lang="zh-CN" altLang="en-US" sz="2000" dirty="0">
                <a:ea typeface="宋体" charset="-122"/>
              </a:rPr>
              <a:t>的</a:t>
            </a:r>
            <a:r>
              <a:rPr lang="en-US" altLang="zh-CN" sz="2000" dirty="0">
                <a:ea typeface="宋体" charset="-122"/>
              </a:rPr>
              <a:t>INSERT</a:t>
            </a:r>
            <a:r>
              <a:rPr lang="zh-CN" altLang="en-US" sz="2000" dirty="0">
                <a:ea typeface="宋体" charset="-122"/>
              </a:rPr>
              <a:t>权限收回的时候必须级联（</a:t>
            </a:r>
            <a:r>
              <a:rPr lang="en-US" altLang="zh-CN" sz="2000" dirty="0">
                <a:ea typeface="宋体" charset="-122"/>
              </a:rPr>
              <a:t>CASCADE</a:t>
            </a:r>
            <a:r>
              <a:rPr lang="zh-CN" altLang="en-US" sz="2000" dirty="0">
                <a:ea typeface="宋体" charset="-122"/>
              </a:rPr>
              <a:t>）收回 </a:t>
            </a:r>
          </a:p>
          <a:p>
            <a:pPr lvl="1" eaLnBrk="1" hangingPunct="1">
              <a:lnSpc>
                <a:spcPct val="150000"/>
              </a:lnSpc>
            </a:pPr>
            <a:r>
              <a:rPr lang="zh-CN" altLang="en-US" sz="2000" dirty="0">
                <a:ea typeface="宋体" charset="-122"/>
              </a:rPr>
              <a:t>系统只收回其他用户直接或间接从</a:t>
            </a:r>
            <a:r>
              <a:rPr lang="en-US" altLang="zh-CN" sz="2000" dirty="0">
                <a:ea typeface="宋体" charset="-122"/>
              </a:rPr>
              <a:t>U5</a:t>
            </a:r>
            <a:r>
              <a:rPr lang="zh-CN" altLang="en-US" sz="2000" dirty="0">
                <a:ea typeface="宋体" charset="-122"/>
              </a:rPr>
              <a:t>处获得的权限</a:t>
            </a:r>
            <a:r>
              <a:rPr lang="zh-CN" altLang="en-US" dirty="0">
                <a:ea typeface="宋体" charset="-122"/>
              </a:rPr>
              <a:t> </a:t>
            </a:r>
          </a:p>
        </p:txBody>
      </p:sp>
      <p:sp>
        <p:nvSpPr>
          <p:cNvPr id="2" name="TextBox 1"/>
          <p:cNvSpPr txBox="1"/>
          <p:nvPr/>
        </p:nvSpPr>
        <p:spPr>
          <a:xfrm rot="991284">
            <a:off x="2415514" y="2243667"/>
            <a:ext cx="357790" cy="584775"/>
          </a:xfrm>
          <a:prstGeom prst="rect">
            <a:avLst/>
          </a:prstGeom>
          <a:noFill/>
        </p:spPr>
        <p:txBody>
          <a:bodyPr wrap="none" rtlCol="0">
            <a:spAutoFit/>
          </a:bodyPr>
          <a:lstStyle/>
          <a:p>
            <a:r>
              <a:rPr lang="en-US" altLang="zh-CN" sz="3200" dirty="0">
                <a:solidFill>
                  <a:srgbClr val="FFFF00"/>
                </a:solidFill>
              </a:rPr>
              <a:t>?</a:t>
            </a:r>
            <a:endParaRPr lang="zh-CN" altLang="en-US" sz="3200" dirty="0">
              <a:solidFill>
                <a:srgbClr val="FFFF00"/>
              </a:solidFill>
            </a:endParaRPr>
          </a:p>
        </p:txBody>
      </p:sp>
    </p:spTree>
    <p:extLst>
      <p:ext uri="{BB962C8B-B14F-4D97-AF65-F5344CB8AC3E}">
        <p14:creationId xmlns:p14="http://schemas.microsoft.com/office/powerpoint/2010/main" val="131840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3795">
                                            <p:bg/>
                                          </p:spTgt>
                                        </p:tgtEl>
                                        <p:attrNameLst>
                                          <p:attrName>style.visibility</p:attrName>
                                        </p:attrNameLst>
                                      </p:cBhvr>
                                      <p:to>
                                        <p:strVal val="visible"/>
                                      </p:to>
                                    </p:set>
                                    <p:animEffect transition="in" filter="barn(inVertical)">
                                      <p:cBhvr>
                                        <p:cTn id="25" dur="500"/>
                                        <p:tgtEl>
                                          <p:spTgt spid="33795">
                                            <p:bg/>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3795">
                                            <p:txEl>
                                              <p:pRg st="0" end="0"/>
                                            </p:txEl>
                                          </p:spTgt>
                                        </p:tgtEl>
                                        <p:attrNameLst>
                                          <p:attrName>style.visibility</p:attrName>
                                        </p:attrNameLst>
                                      </p:cBhvr>
                                      <p:to>
                                        <p:strVal val="visible"/>
                                      </p:to>
                                    </p:set>
                                    <p:animEffect transition="in" filter="barn(inVertical)">
                                      <p:cBhvr>
                                        <p:cTn id="30" dur="500"/>
                                        <p:tgtEl>
                                          <p:spTgt spid="3379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3795">
                                            <p:txEl>
                                              <p:pRg st="1" end="1"/>
                                            </p:txEl>
                                          </p:spTgt>
                                        </p:tgtEl>
                                        <p:attrNameLst>
                                          <p:attrName>style.visibility</p:attrName>
                                        </p:attrNameLst>
                                      </p:cBhvr>
                                      <p:to>
                                        <p:strVal val="visible"/>
                                      </p:to>
                                    </p:set>
                                    <p:animEffect transition="in" filter="barn(inVertical)">
                                      <p:cBhvr>
                                        <p:cTn id="35" dur="500"/>
                                        <p:tgtEl>
                                          <p:spTgt spid="33795">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3795">
                                            <p:txEl>
                                              <p:pRg st="2" end="2"/>
                                            </p:txEl>
                                          </p:spTgt>
                                        </p:tgtEl>
                                        <p:attrNameLst>
                                          <p:attrName>style.visibility</p:attrName>
                                        </p:attrNameLst>
                                      </p:cBhvr>
                                      <p:to>
                                        <p:strVal val="visible"/>
                                      </p:to>
                                    </p:set>
                                    <p:animEffect transition="in" filter="barn(inVertical)">
                                      <p:cBhvr>
                                        <p:cTn id="40" dur="500"/>
                                        <p:tgtEl>
                                          <p:spTgt spid="33795">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3795">
                                            <p:txEl>
                                              <p:pRg st="3" end="3"/>
                                            </p:txEl>
                                          </p:spTgt>
                                        </p:tgtEl>
                                        <p:attrNameLst>
                                          <p:attrName>style.visibility</p:attrName>
                                        </p:attrNameLst>
                                      </p:cBhvr>
                                      <p:to>
                                        <p:strVal val="visible"/>
                                      </p:to>
                                    </p:set>
                                    <p:animEffect transition="in" filter="barn(inVertical)">
                                      <p:cBhvr>
                                        <p:cTn id="45" dur="500"/>
                                        <p:tgtEl>
                                          <p:spTgt spid="33795">
                                            <p:txEl>
                                              <p:pRg st="3" end="3"/>
                                            </p:txEl>
                                          </p:spTgt>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33795">
                                            <p:txEl>
                                              <p:pRg st="5" end="5"/>
                                            </p:txEl>
                                          </p:spTgt>
                                        </p:tgtEl>
                                        <p:attrNameLst>
                                          <p:attrName>style.visibility</p:attrName>
                                        </p:attrNameLst>
                                      </p:cBhvr>
                                      <p:to>
                                        <p:strVal val="visible"/>
                                      </p:to>
                                    </p:set>
                                    <p:animEffect transition="in" filter="barn(inVertical)">
                                      <p:cBhvr>
                                        <p:cTn id="48" dur="500"/>
                                        <p:tgtEl>
                                          <p:spTgt spid="33795">
                                            <p:txEl>
                                              <p:pRg st="5" end="5"/>
                                            </p:txEl>
                                          </p:spTgt>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3795">
                                            <p:txEl>
                                              <p:pRg st="6" end="6"/>
                                            </p:txEl>
                                          </p:spTgt>
                                        </p:tgtEl>
                                        <p:attrNameLst>
                                          <p:attrName>style.visibility</p:attrName>
                                        </p:attrNameLst>
                                      </p:cBhvr>
                                      <p:to>
                                        <p:strVal val="visible"/>
                                      </p:to>
                                    </p:set>
                                    <p:animEffect transition="in" filter="barn(inVertical)">
                                      <p:cBhvr>
                                        <p:cTn id="51"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nimBg="1"/>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charset="-122"/>
              </a:rPr>
              <a:t>数据库安全机制：自主存取控制实现</a:t>
            </a:r>
            <a:endParaRPr lang="zh-CN" altLang="en-US" dirty="0"/>
          </a:p>
        </p:txBody>
      </p:sp>
      <p:sp>
        <p:nvSpPr>
          <p:cNvPr id="3" name="内容占位符 2"/>
          <p:cNvSpPr>
            <a:spLocks noGrp="1"/>
          </p:cNvSpPr>
          <p:nvPr>
            <p:ph idx="1"/>
          </p:nvPr>
        </p:nvSpPr>
        <p:spPr>
          <a:xfrm>
            <a:off x="49436" y="1044407"/>
            <a:ext cx="2506340" cy="720080"/>
          </a:xfrm>
        </p:spPr>
        <p:txBody>
          <a:bodyPr/>
          <a:lstStyle/>
          <a:p>
            <a:r>
              <a:rPr lang="zh-CN" altLang="en-US" dirty="0"/>
              <a:t>课堂练习</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4" y="2708920"/>
            <a:ext cx="69723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95536" y="1556792"/>
            <a:ext cx="8208912" cy="1015663"/>
          </a:xfrm>
          <a:prstGeom prst="rect">
            <a:avLst/>
          </a:prstGeom>
          <a:solidFill>
            <a:schemeClr val="accent1">
              <a:lumMod val="40000"/>
              <a:lumOff val="60000"/>
            </a:schemeClr>
          </a:solidFill>
        </p:spPr>
        <p:txBody>
          <a:bodyPr wrap="square" rtlCol="0">
            <a:spAutoFit/>
          </a:bodyPr>
          <a:lstStyle/>
          <a:p>
            <a:pPr algn="l"/>
            <a:r>
              <a:rPr lang="zh-CN" altLang="en-US" dirty="0">
                <a:solidFill>
                  <a:schemeClr val="tx1"/>
                </a:solidFill>
              </a:rPr>
              <a:t>若</a:t>
            </a:r>
            <a:r>
              <a:rPr lang="en-US" altLang="zh-CN" dirty="0">
                <a:solidFill>
                  <a:schemeClr val="tx1"/>
                </a:solidFill>
              </a:rPr>
              <a:t>User1</a:t>
            </a:r>
            <a:r>
              <a:rPr lang="zh-CN" altLang="en-US" dirty="0">
                <a:solidFill>
                  <a:schemeClr val="tx1"/>
                </a:solidFill>
              </a:rPr>
              <a:t>执行如下指令：</a:t>
            </a:r>
            <a:endParaRPr lang="en-US" altLang="zh-CN" dirty="0">
              <a:solidFill>
                <a:schemeClr val="tx1"/>
              </a:solidFill>
            </a:endParaRPr>
          </a:p>
          <a:p>
            <a:pPr algn="l"/>
            <a:r>
              <a:rPr lang="en-US" altLang="zh-CN" dirty="0">
                <a:solidFill>
                  <a:schemeClr val="tx2">
                    <a:lumMod val="60000"/>
                    <a:lumOff val="40000"/>
                  </a:schemeClr>
                </a:solidFill>
              </a:rPr>
              <a:t>      REVOKE SELECT ON Table Student FROM User3 CASCADE</a:t>
            </a:r>
          </a:p>
          <a:p>
            <a:pPr algn="l"/>
            <a:r>
              <a:rPr lang="zh-CN" altLang="en-US" dirty="0">
                <a:solidFill>
                  <a:schemeClr val="tx1"/>
                </a:solidFill>
              </a:rPr>
              <a:t>请问</a:t>
            </a:r>
            <a:r>
              <a:rPr lang="en-US" altLang="zh-CN" dirty="0">
                <a:solidFill>
                  <a:schemeClr val="tx1"/>
                </a:solidFill>
              </a:rPr>
              <a:t>User5</a:t>
            </a:r>
            <a:r>
              <a:rPr lang="zh-CN" altLang="en-US" dirty="0">
                <a:solidFill>
                  <a:schemeClr val="tx1"/>
                </a:solidFill>
              </a:rPr>
              <a:t>、</a:t>
            </a:r>
            <a:r>
              <a:rPr lang="en-US" altLang="zh-CN" dirty="0">
                <a:solidFill>
                  <a:schemeClr val="tx1"/>
                </a:solidFill>
              </a:rPr>
              <a:t>User7</a:t>
            </a:r>
            <a:r>
              <a:rPr lang="zh-CN" altLang="en-US" dirty="0">
                <a:solidFill>
                  <a:schemeClr val="tx1"/>
                </a:solidFill>
              </a:rPr>
              <a:t>能够对</a:t>
            </a:r>
            <a:r>
              <a:rPr lang="en-US" altLang="zh-CN" dirty="0">
                <a:solidFill>
                  <a:schemeClr val="tx1"/>
                </a:solidFill>
              </a:rPr>
              <a:t>Student</a:t>
            </a:r>
            <a:r>
              <a:rPr lang="zh-CN" altLang="en-US" dirty="0">
                <a:solidFill>
                  <a:schemeClr val="tx1"/>
                </a:solidFill>
              </a:rPr>
              <a:t>表执行何种操作？</a:t>
            </a:r>
            <a:endParaRPr lang="en-US" altLang="zh-CN" dirty="0">
              <a:solidFill>
                <a:schemeClr val="tx1"/>
              </a:solidFill>
            </a:endParaRPr>
          </a:p>
        </p:txBody>
      </p:sp>
      <p:sp>
        <p:nvSpPr>
          <p:cNvPr id="8" name="TextBox 7"/>
          <p:cNvSpPr txBox="1"/>
          <p:nvPr/>
        </p:nvSpPr>
        <p:spPr>
          <a:xfrm>
            <a:off x="403052" y="1560080"/>
            <a:ext cx="8208912" cy="1015663"/>
          </a:xfrm>
          <a:prstGeom prst="rect">
            <a:avLst/>
          </a:prstGeom>
          <a:solidFill>
            <a:srgbClr val="FFC000"/>
          </a:solidFill>
        </p:spPr>
        <p:txBody>
          <a:bodyPr wrap="square" rtlCol="0">
            <a:spAutoFit/>
          </a:bodyPr>
          <a:lstStyle/>
          <a:p>
            <a:pPr algn="l"/>
            <a:r>
              <a:rPr lang="zh-CN" altLang="en-US" dirty="0">
                <a:solidFill>
                  <a:schemeClr val="tx1"/>
                </a:solidFill>
              </a:rPr>
              <a:t>若</a:t>
            </a:r>
            <a:r>
              <a:rPr lang="en-US" altLang="zh-CN" dirty="0">
                <a:solidFill>
                  <a:schemeClr val="tx1"/>
                </a:solidFill>
              </a:rPr>
              <a:t>User2</a:t>
            </a:r>
            <a:r>
              <a:rPr lang="zh-CN" altLang="en-US" dirty="0">
                <a:solidFill>
                  <a:schemeClr val="tx1"/>
                </a:solidFill>
              </a:rPr>
              <a:t>执行如下指令：</a:t>
            </a:r>
            <a:endParaRPr lang="en-US" altLang="zh-CN" dirty="0">
              <a:solidFill>
                <a:schemeClr val="tx1"/>
              </a:solidFill>
            </a:endParaRPr>
          </a:p>
          <a:p>
            <a:pPr algn="l"/>
            <a:r>
              <a:rPr lang="en-US" altLang="zh-CN" dirty="0">
                <a:solidFill>
                  <a:schemeClr val="tx2">
                    <a:lumMod val="60000"/>
                    <a:lumOff val="40000"/>
                  </a:schemeClr>
                </a:solidFill>
              </a:rPr>
              <a:t>      REVOKE INSERT ON Table Student FROM User5 CASCADE</a:t>
            </a:r>
          </a:p>
          <a:p>
            <a:pPr algn="l"/>
            <a:r>
              <a:rPr lang="zh-CN" altLang="en-US" dirty="0">
                <a:solidFill>
                  <a:schemeClr val="tx1"/>
                </a:solidFill>
              </a:rPr>
              <a:t>请问</a:t>
            </a:r>
            <a:r>
              <a:rPr lang="en-US" altLang="zh-CN" dirty="0">
                <a:solidFill>
                  <a:schemeClr val="tx1"/>
                </a:solidFill>
              </a:rPr>
              <a:t>User6</a:t>
            </a:r>
            <a:r>
              <a:rPr lang="zh-CN" altLang="en-US" dirty="0">
                <a:solidFill>
                  <a:schemeClr val="tx1"/>
                </a:solidFill>
              </a:rPr>
              <a:t>、</a:t>
            </a:r>
            <a:r>
              <a:rPr lang="en-US" altLang="zh-CN" dirty="0">
                <a:solidFill>
                  <a:schemeClr val="tx1"/>
                </a:solidFill>
              </a:rPr>
              <a:t>User7</a:t>
            </a:r>
            <a:r>
              <a:rPr lang="zh-CN" altLang="en-US" dirty="0">
                <a:solidFill>
                  <a:schemeClr val="tx1"/>
                </a:solidFill>
              </a:rPr>
              <a:t>能够对</a:t>
            </a:r>
            <a:r>
              <a:rPr lang="en-US" altLang="zh-CN" dirty="0">
                <a:solidFill>
                  <a:schemeClr val="tx1"/>
                </a:solidFill>
              </a:rPr>
              <a:t>Student</a:t>
            </a:r>
            <a:r>
              <a:rPr lang="zh-CN" altLang="en-US" dirty="0">
                <a:solidFill>
                  <a:schemeClr val="tx1"/>
                </a:solidFill>
              </a:rPr>
              <a:t>表执行何种操作？</a:t>
            </a:r>
            <a:endParaRPr lang="en-US" altLang="zh-CN" dirty="0">
              <a:solidFill>
                <a:schemeClr val="tx1"/>
              </a:solidFill>
            </a:endParaRPr>
          </a:p>
        </p:txBody>
      </p:sp>
      <p:sp>
        <p:nvSpPr>
          <p:cNvPr id="9" name="TextBox 8"/>
          <p:cNvSpPr txBox="1"/>
          <p:nvPr/>
        </p:nvSpPr>
        <p:spPr>
          <a:xfrm>
            <a:off x="395536" y="1560080"/>
            <a:ext cx="8208912" cy="1015663"/>
          </a:xfrm>
          <a:prstGeom prst="rect">
            <a:avLst/>
          </a:prstGeom>
          <a:solidFill>
            <a:srgbClr val="FFFF00"/>
          </a:solidFill>
        </p:spPr>
        <p:txBody>
          <a:bodyPr wrap="square" rtlCol="0">
            <a:spAutoFit/>
          </a:bodyPr>
          <a:lstStyle/>
          <a:p>
            <a:pPr algn="l"/>
            <a:r>
              <a:rPr lang="zh-CN" altLang="en-US" dirty="0">
                <a:solidFill>
                  <a:schemeClr val="tx1"/>
                </a:solidFill>
              </a:rPr>
              <a:t>若</a:t>
            </a:r>
            <a:r>
              <a:rPr lang="en-US" altLang="zh-CN" dirty="0">
                <a:solidFill>
                  <a:schemeClr val="tx1"/>
                </a:solidFill>
              </a:rPr>
              <a:t>User1</a:t>
            </a:r>
            <a:r>
              <a:rPr lang="zh-CN" altLang="en-US" dirty="0">
                <a:solidFill>
                  <a:schemeClr val="tx1"/>
                </a:solidFill>
              </a:rPr>
              <a:t>执行如下指令：</a:t>
            </a:r>
            <a:endParaRPr lang="en-US" altLang="zh-CN" dirty="0">
              <a:solidFill>
                <a:schemeClr val="tx1"/>
              </a:solidFill>
            </a:endParaRPr>
          </a:p>
          <a:p>
            <a:pPr algn="l"/>
            <a:r>
              <a:rPr lang="en-US" altLang="zh-CN" dirty="0">
                <a:solidFill>
                  <a:schemeClr val="tx2">
                    <a:lumMod val="60000"/>
                    <a:lumOff val="40000"/>
                  </a:schemeClr>
                </a:solidFill>
              </a:rPr>
              <a:t>     REVOKE INSERT ON Table Student FROM User2 CASCADE</a:t>
            </a:r>
          </a:p>
          <a:p>
            <a:pPr algn="l"/>
            <a:r>
              <a:rPr lang="zh-CN" altLang="en-US" dirty="0">
                <a:solidFill>
                  <a:schemeClr val="tx1"/>
                </a:solidFill>
              </a:rPr>
              <a:t>请问</a:t>
            </a:r>
            <a:r>
              <a:rPr lang="en-US" altLang="zh-CN" dirty="0">
                <a:solidFill>
                  <a:schemeClr val="tx1"/>
                </a:solidFill>
              </a:rPr>
              <a:t>User4</a:t>
            </a:r>
            <a:r>
              <a:rPr lang="zh-CN" altLang="en-US" dirty="0">
                <a:solidFill>
                  <a:schemeClr val="tx1"/>
                </a:solidFill>
              </a:rPr>
              <a:t>、</a:t>
            </a:r>
            <a:r>
              <a:rPr lang="en-US" altLang="zh-CN" dirty="0">
                <a:solidFill>
                  <a:schemeClr val="tx1"/>
                </a:solidFill>
              </a:rPr>
              <a:t>User6</a:t>
            </a:r>
            <a:r>
              <a:rPr lang="zh-CN" altLang="en-US" dirty="0">
                <a:solidFill>
                  <a:schemeClr val="tx1"/>
                </a:solidFill>
              </a:rPr>
              <a:t>能够对</a:t>
            </a:r>
            <a:r>
              <a:rPr lang="en-US" altLang="zh-CN" dirty="0">
                <a:solidFill>
                  <a:schemeClr val="tx1"/>
                </a:solidFill>
              </a:rPr>
              <a:t>Student</a:t>
            </a:r>
            <a:r>
              <a:rPr lang="zh-CN" altLang="en-US" dirty="0">
                <a:solidFill>
                  <a:schemeClr val="tx1"/>
                </a:solidFill>
              </a:rPr>
              <a:t>表执行何种操作？</a:t>
            </a:r>
            <a:endParaRPr lang="en-US" altLang="zh-CN" dirty="0">
              <a:solidFill>
                <a:schemeClr val="tx1"/>
              </a:solidFill>
            </a:endParaRPr>
          </a:p>
        </p:txBody>
      </p:sp>
    </p:spTree>
    <p:extLst>
      <p:ext uri="{BB962C8B-B14F-4D97-AF65-F5344CB8AC3E}">
        <p14:creationId xmlns:p14="http://schemas.microsoft.com/office/powerpoint/2010/main" val="59725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a:ea typeface="宋体" charset="-122"/>
              </a:rPr>
              <a:t>数据库安全机制：自主存取控制实现</a:t>
            </a:r>
            <a:endParaRPr lang="zh-CN" altLang="zh-CN" dirty="0">
              <a:ea typeface="宋体" charset="-122"/>
            </a:endParaRPr>
          </a:p>
        </p:txBody>
      </p:sp>
      <p:sp>
        <p:nvSpPr>
          <p:cNvPr id="34819" name="Rectangle 3"/>
          <p:cNvSpPr>
            <a:spLocks noGrp="1" noChangeArrowheads="1"/>
          </p:cNvSpPr>
          <p:nvPr>
            <p:ph type="body" idx="1"/>
          </p:nvPr>
        </p:nvSpPr>
        <p:spPr>
          <a:xfrm>
            <a:off x="158974" y="3501008"/>
            <a:ext cx="8562726" cy="2179712"/>
          </a:xfrm>
        </p:spPr>
        <p:txBody>
          <a:bodyPr/>
          <a:lstStyle/>
          <a:p>
            <a:pPr eaLnBrk="1" hangingPunct="1"/>
            <a:r>
              <a:rPr lang="en-US" altLang="zh-CN" sz="2400" dirty="0">
                <a:ea typeface="宋体" charset="-122"/>
              </a:rPr>
              <a:t>DENY</a:t>
            </a:r>
            <a:r>
              <a:rPr lang="zh-CN" altLang="en-US" sz="2400" dirty="0">
                <a:ea typeface="宋体" charset="-122"/>
              </a:rPr>
              <a:t>：拒绝权限</a:t>
            </a:r>
          </a:p>
          <a:p>
            <a:pPr marL="457200" lvl="1" indent="0" eaLnBrk="1" hangingPunct="1">
              <a:buNone/>
            </a:pPr>
            <a:r>
              <a:rPr lang="en-US" altLang="zh-CN" sz="2000" dirty="0">
                <a:solidFill>
                  <a:schemeClr val="tx2">
                    <a:lumMod val="60000"/>
                    <a:lumOff val="40000"/>
                  </a:schemeClr>
                </a:solidFill>
                <a:ea typeface="宋体" charset="-122"/>
              </a:rPr>
              <a:t>DENY SELECT, INSERT, UPDATE, DELETE</a:t>
            </a:r>
          </a:p>
          <a:p>
            <a:pPr marL="457200" lvl="1" indent="0" eaLnBrk="1" hangingPunct="1">
              <a:buNone/>
            </a:pPr>
            <a:r>
              <a:rPr lang="en-US" altLang="zh-CN" sz="2000" dirty="0">
                <a:solidFill>
                  <a:schemeClr val="tx2">
                    <a:lumMod val="60000"/>
                    <a:lumOff val="40000"/>
                  </a:schemeClr>
                </a:solidFill>
                <a:ea typeface="宋体" charset="-122"/>
              </a:rPr>
              <a:t>ON Student</a:t>
            </a:r>
          </a:p>
          <a:p>
            <a:pPr marL="457200" lvl="1" indent="0" eaLnBrk="1" hangingPunct="1">
              <a:buNone/>
            </a:pPr>
            <a:r>
              <a:rPr lang="en-US" altLang="zh-CN" sz="2000" dirty="0">
                <a:solidFill>
                  <a:schemeClr val="tx2">
                    <a:lumMod val="60000"/>
                    <a:lumOff val="40000"/>
                  </a:schemeClr>
                </a:solidFill>
                <a:ea typeface="宋体" charset="-122"/>
              </a:rPr>
              <a:t>TO </a:t>
            </a:r>
            <a:r>
              <a:rPr lang="en-US" altLang="zh-CN" sz="2000" dirty="0" err="1">
                <a:solidFill>
                  <a:schemeClr val="tx2">
                    <a:lumMod val="60000"/>
                    <a:lumOff val="40000"/>
                  </a:schemeClr>
                </a:solidFill>
                <a:ea typeface="宋体" charset="-122"/>
              </a:rPr>
              <a:t>zhang</a:t>
            </a:r>
            <a:endParaRPr lang="en-US" altLang="zh-CN" sz="2000" dirty="0">
              <a:solidFill>
                <a:schemeClr val="tx2">
                  <a:lumMod val="60000"/>
                  <a:lumOff val="40000"/>
                </a:schemeClr>
              </a:solidFill>
              <a:ea typeface="宋体" charset="-122"/>
            </a:endParaRPr>
          </a:p>
          <a:p>
            <a:pPr eaLnBrk="1" hangingPunct="1"/>
            <a:endParaRPr lang="en-US" altLang="zh-CN" dirty="0">
              <a:ea typeface="宋体" charset="-122"/>
            </a:endParaRPr>
          </a:p>
        </p:txBody>
      </p:sp>
      <p:sp>
        <p:nvSpPr>
          <p:cNvPr id="4" name="Rectangle 3"/>
          <p:cNvSpPr txBox="1">
            <a:spLocks noChangeArrowheads="1"/>
          </p:cNvSpPr>
          <p:nvPr/>
        </p:nvSpPr>
        <p:spPr bwMode="auto">
          <a:xfrm>
            <a:off x="244178" y="1124744"/>
            <a:ext cx="8562726" cy="2088232"/>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ea typeface="宋体" charset="-122"/>
              </a:rPr>
              <a:t>多途径的权限授予带来的困惑</a:t>
            </a:r>
            <a:endParaRPr lang="en-US" altLang="zh-CN" sz="2400" kern="0" dirty="0">
              <a:ea typeface="宋体" charset="-122"/>
            </a:endParaRPr>
          </a:p>
          <a:p>
            <a:pPr lvl="1">
              <a:lnSpc>
                <a:spcPts val="3500"/>
              </a:lnSpc>
            </a:pPr>
            <a:r>
              <a:rPr lang="zh-CN" altLang="en-US" sz="2000" b="0" kern="0" dirty="0">
                <a:ea typeface="宋体" charset="-122"/>
              </a:rPr>
              <a:t>由于用户可以从多个途径继承同一个操作权限，这使得当需要禁止该用户具有该操作权限时，也必须从多个途径进行取消。这是一个繁琐的过程。</a:t>
            </a:r>
            <a:endParaRPr lang="en-US" altLang="zh-CN" sz="2000" b="0" kern="0" dirty="0">
              <a:ea typeface="宋体" charset="-122"/>
            </a:endParaRPr>
          </a:p>
        </p:txBody>
      </p:sp>
    </p:spTree>
    <p:extLst>
      <p:ext uri="{BB962C8B-B14F-4D97-AF65-F5344CB8AC3E}">
        <p14:creationId xmlns:p14="http://schemas.microsoft.com/office/powerpoint/2010/main" val="140006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arn(inVertical)">
                                      <p:cBhvr>
                                        <p:cTn id="7" dur="500"/>
                                        <p:tgtEl>
                                          <p:spTgt spid="34819">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barn(inVertical)">
                                      <p:cBhvr>
                                        <p:cTn id="10" dur="500"/>
                                        <p:tgtEl>
                                          <p:spTgt spid="34819">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barn(inVertical)">
                                      <p:cBhvr>
                                        <p:cTn id="13" dur="500"/>
                                        <p:tgtEl>
                                          <p:spTgt spid="34819">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4819">
                                            <p:txEl>
                                              <p:pRg st="3" end="3"/>
                                            </p:txEl>
                                          </p:spTgt>
                                        </p:tgtEl>
                                        <p:attrNameLst>
                                          <p:attrName>style.visibility</p:attrName>
                                        </p:attrNameLst>
                                      </p:cBhvr>
                                      <p:to>
                                        <p:strVal val="visible"/>
                                      </p:to>
                                    </p:set>
                                    <p:animEffect transition="in" filter="barn(inVertical)">
                                      <p:cBhvr>
                                        <p:cTn id="16"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a:ea typeface="宋体" charset="-122"/>
              </a:rPr>
              <a:t>引子</a:t>
            </a:r>
            <a:endParaRPr lang="zh-CN" altLang="zh-CN" dirty="0">
              <a:ea typeface="宋体" charset="-122"/>
            </a:endParaRPr>
          </a:p>
        </p:txBody>
      </p:sp>
      <p:sp>
        <p:nvSpPr>
          <p:cNvPr id="5" name="Rectangle 3"/>
          <p:cNvSpPr txBox="1">
            <a:spLocks noChangeArrowheads="1"/>
          </p:cNvSpPr>
          <p:nvPr/>
        </p:nvSpPr>
        <p:spPr bwMode="auto">
          <a:xfrm>
            <a:off x="185738" y="1484784"/>
            <a:ext cx="8729662"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lnSpc>
                <a:spcPts val="3500"/>
              </a:lnSpc>
            </a:pPr>
            <a:r>
              <a:rPr lang="en-US" altLang="zh-CN" sz="2400" kern="0" dirty="0">
                <a:ea typeface="宋体" charset="-122"/>
              </a:rPr>
              <a:t> </a:t>
            </a:r>
            <a:r>
              <a:rPr lang="zh-CN" altLang="en-US" kern="0" dirty="0">
                <a:ea typeface="宋体" charset="-122"/>
              </a:rPr>
              <a:t>问题的提出</a:t>
            </a:r>
          </a:p>
          <a:p>
            <a:pPr lvl="1" algn="just">
              <a:lnSpc>
                <a:spcPts val="3500"/>
              </a:lnSpc>
            </a:pPr>
            <a:r>
              <a:rPr lang="zh-CN" altLang="en-US" b="0" kern="0" dirty="0">
                <a:ea typeface="宋体" charset="-122"/>
              </a:rPr>
              <a:t>数据本身即蕴含着安全语义</a:t>
            </a:r>
            <a:endParaRPr lang="en-US" altLang="zh-CN" b="0" kern="0" dirty="0">
              <a:ea typeface="宋体" charset="-122"/>
            </a:endParaRPr>
          </a:p>
          <a:p>
            <a:pPr lvl="1" algn="just">
              <a:lnSpc>
                <a:spcPts val="3500"/>
              </a:lnSpc>
            </a:pPr>
            <a:r>
              <a:rPr lang="zh-CN" altLang="en-US" b="0" kern="0" dirty="0">
                <a:ea typeface="宋体" charset="-122"/>
              </a:rPr>
              <a:t>数据库的特点之一即是数据共享，但不是无条件的共享</a:t>
            </a:r>
            <a:endParaRPr lang="en-US" altLang="zh-CN" b="0" kern="0" dirty="0">
              <a:ea typeface="宋体" charset="-122"/>
            </a:endParaRPr>
          </a:p>
          <a:p>
            <a:pPr lvl="2" algn="just">
              <a:lnSpc>
                <a:spcPts val="3500"/>
              </a:lnSpc>
            </a:pPr>
            <a:r>
              <a:rPr lang="zh-CN" altLang="en-US" b="0" kern="0" dirty="0">
                <a:ea typeface="宋体" charset="-122"/>
              </a:rPr>
              <a:t>银行业数据与数据安全</a:t>
            </a:r>
            <a:endParaRPr lang="en-US" altLang="zh-CN" b="0" kern="0" dirty="0">
              <a:ea typeface="宋体" charset="-122"/>
            </a:endParaRPr>
          </a:p>
          <a:p>
            <a:pPr lvl="2" algn="just">
              <a:lnSpc>
                <a:spcPts val="3500"/>
              </a:lnSpc>
            </a:pPr>
            <a:r>
              <a:rPr lang="zh-CN" altLang="en-US" b="0" kern="0" dirty="0">
                <a:ea typeface="宋体" charset="-122"/>
              </a:rPr>
              <a:t>网络购物数据、用户轨迹数据与隐私保护</a:t>
            </a:r>
          </a:p>
          <a:p>
            <a:pPr lvl="1" algn="just">
              <a:lnSpc>
                <a:spcPct val="80000"/>
              </a:lnSpc>
              <a:buFont typeface="Wingdings" pitchFamily="2" charset="2"/>
              <a:buNone/>
            </a:pPr>
            <a:endParaRPr lang="en-US" altLang="zh-CN" sz="2800" b="0" kern="0" dirty="0">
              <a:ea typeface="宋体" charset="-122"/>
            </a:endParaRPr>
          </a:p>
        </p:txBody>
      </p:sp>
    </p:spTree>
    <p:extLst>
      <p:ext uri="{BB962C8B-B14F-4D97-AF65-F5344CB8AC3E}">
        <p14:creationId xmlns:p14="http://schemas.microsoft.com/office/powerpoint/2010/main" val="4104797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a:ea typeface="宋体" charset="-122"/>
              </a:rPr>
              <a:t>数据库安全机制：自主存取控制实现</a:t>
            </a:r>
            <a:endParaRPr lang="zh-CN" altLang="zh-CN" dirty="0">
              <a:ea typeface="宋体" charset="-122"/>
            </a:endParaRPr>
          </a:p>
        </p:txBody>
      </p:sp>
      <p:sp>
        <p:nvSpPr>
          <p:cNvPr id="35843" name="Rectangle 3"/>
          <p:cNvSpPr>
            <a:spLocks noGrp="1" noChangeArrowheads="1"/>
          </p:cNvSpPr>
          <p:nvPr>
            <p:ph type="body" idx="1"/>
          </p:nvPr>
        </p:nvSpPr>
        <p:spPr>
          <a:xfrm>
            <a:off x="185738" y="1268760"/>
            <a:ext cx="8043862" cy="1800200"/>
          </a:xfrm>
          <a:solidFill>
            <a:schemeClr val="bg1">
              <a:lumMod val="90000"/>
            </a:schemeClr>
          </a:solidFill>
        </p:spPr>
        <p:txBody>
          <a:bodyPr/>
          <a:lstStyle/>
          <a:p>
            <a:pPr eaLnBrk="1" hangingPunct="1">
              <a:lnSpc>
                <a:spcPts val="3500"/>
              </a:lnSpc>
            </a:pPr>
            <a:r>
              <a:rPr lang="zh-CN" altLang="en-US" sz="2400" dirty="0">
                <a:solidFill>
                  <a:schemeClr val="tx2">
                    <a:lumMod val="60000"/>
                    <a:lumOff val="40000"/>
                  </a:schemeClr>
                </a:solidFill>
                <a:ea typeface="宋体" charset="-122"/>
              </a:rPr>
              <a:t>思考问题</a:t>
            </a:r>
            <a:r>
              <a:rPr lang="zh-CN" altLang="en-US" sz="2400" dirty="0">
                <a:ea typeface="宋体" charset="-122"/>
              </a:rPr>
              <a:t>：对一个有</a:t>
            </a:r>
            <a:r>
              <a:rPr lang="en-US" altLang="zh-CN" sz="2400" dirty="0">
                <a:ea typeface="宋体" charset="-122"/>
              </a:rPr>
              <a:t>1000</a:t>
            </a:r>
            <a:r>
              <a:rPr lang="zh-CN" altLang="en-US" sz="2400" dirty="0">
                <a:ea typeface="宋体" charset="-122"/>
              </a:rPr>
              <a:t>张表的数据库，若其存在</a:t>
            </a:r>
            <a:r>
              <a:rPr lang="en-US" altLang="zh-CN" sz="2400" dirty="0">
                <a:ea typeface="宋体" charset="-122"/>
              </a:rPr>
              <a:t>10000</a:t>
            </a:r>
            <a:r>
              <a:rPr lang="zh-CN" altLang="en-US" sz="2400" dirty="0">
                <a:ea typeface="宋体" charset="-122"/>
              </a:rPr>
              <a:t>个用户，我们如何为这些用户授予、收回或拒绝对表的操作权限？显然，逐一数据库对象、逐一用户的处理模式并不高效。</a:t>
            </a:r>
          </a:p>
        </p:txBody>
      </p:sp>
      <p:sp>
        <p:nvSpPr>
          <p:cNvPr id="4" name="Rectangle 3"/>
          <p:cNvSpPr txBox="1">
            <a:spLocks noChangeArrowheads="1"/>
          </p:cNvSpPr>
          <p:nvPr/>
        </p:nvSpPr>
        <p:spPr bwMode="auto">
          <a:xfrm>
            <a:off x="176486" y="3429000"/>
            <a:ext cx="8562726"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ea typeface="宋体" charset="-122"/>
              </a:rPr>
              <a:t>数据库角色：被命名的一组与数据库操作相关的权限</a:t>
            </a:r>
          </a:p>
          <a:p>
            <a:pPr lvl="1">
              <a:lnSpc>
                <a:spcPts val="3500"/>
              </a:lnSpc>
            </a:pPr>
            <a:r>
              <a:rPr lang="zh-CN" altLang="en-US" sz="2000" b="0" kern="0" dirty="0">
                <a:ea typeface="宋体" charset="-122"/>
              </a:rPr>
              <a:t>角色是权限的集合；</a:t>
            </a:r>
          </a:p>
          <a:p>
            <a:pPr lvl="1">
              <a:lnSpc>
                <a:spcPts val="3500"/>
              </a:lnSpc>
            </a:pPr>
            <a:r>
              <a:rPr lang="zh-CN" altLang="en-US" sz="2000" b="0" kern="0" dirty="0">
                <a:ea typeface="宋体" charset="-122"/>
              </a:rPr>
              <a:t>可以为一组具有相同权限的用户创建一个角色；</a:t>
            </a:r>
          </a:p>
          <a:p>
            <a:pPr lvl="1">
              <a:lnSpc>
                <a:spcPts val="3500"/>
              </a:lnSpc>
            </a:pPr>
            <a:r>
              <a:rPr lang="zh-CN" altLang="en-US" sz="2000" b="0" kern="0" dirty="0">
                <a:ea typeface="宋体" charset="-122"/>
              </a:rPr>
              <a:t>简化授权的过程。</a:t>
            </a:r>
          </a:p>
          <a:p>
            <a:endParaRPr lang="en-US" altLang="zh-CN" sz="3200" kern="0" dirty="0">
              <a:ea typeface="宋体" charset="-122"/>
            </a:endParaRPr>
          </a:p>
        </p:txBody>
      </p:sp>
    </p:spTree>
    <p:extLst>
      <p:ext uri="{BB962C8B-B14F-4D97-AF65-F5344CB8AC3E}">
        <p14:creationId xmlns:p14="http://schemas.microsoft.com/office/powerpoint/2010/main" val="3160924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a:ea typeface="宋体" charset="-122"/>
              </a:rPr>
              <a:t>数据库安全机制：自主存取控制实现</a:t>
            </a:r>
          </a:p>
        </p:txBody>
      </p:sp>
      <p:sp>
        <p:nvSpPr>
          <p:cNvPr id="37891" name="Rectangle 3"/>
          <p:cNvSpPr>
            <a:spLocks noGrp="1" noChangeArrowheads="1"/>
          </p:cNvSpPr>
          <p:nvPr>
            <p:ph type="body" idx="1"/>
          </p:nvPr>
        </p:nvSpPr>
        <p:spPr>
          <a:xfrm>
            <a:off x="0" y="1052736"/>
            <a:ext cx="4427984" cy="3096344"/>
          </a:xfrm>
          <a:solidFill>
            <a:schemeClr val="bg1">
              <a:lumMod val="90000"/>
            </a:schemeClr>
          </a:solidFill>
        </p:spPr>
        <p:txBody>
          <a:bodyPr/>
          <a:lstStyle/>
          <a:p>
            <a:pPr eaLnBrk="1" hangingPunct="1">
              <a:lnSpc>
                <a:spcPct val="120000"/>
              </a:lnSpc>
            </a:pPr>
            <a:r>
              <a:rPr lang="zh-CN" altLang="en-US" sz="2000" b="1" dirty="0">
                <a:ea typeface="宋体" charset="-122"/>
              </a:rPr>
              <a:t>角色的创建</a:t>
            </a:r>
          </a:p>
          <a:p>
            <a:pPr lvl="1" eaLnBrk="1" hangingPunct="1">
              <a:lnSpc>
                <a:spcPct val="120000"/>
              </a:lnSpc>
              <a:buFont typeface="Wingdings" pitchFamily="2" charset="2"/>
              <a:buNone/>
            </a:pPr>
            <a:r>
              <a:rPr lang="en-US" altLang="zh-CN" sz="1800" dirty="0">
                <a:solidFill>
                  <a:schemeClr val="tx2">
                    <a:lumMod val="60000"/>
                    <a:lumOff val="40000"/>
                  </a:schemeClr>
                </a:solidFill>
                <a:ea typeface="宋体" charset="-122"/>
              </a:rPr>
              <a:t>CREATE  ROLE  &lt;</a:t>
            </a:r>
            <a:r>
              <a:rPr lang="zh-CN" altLang="en-US" sz="1800" dirty="0">
                <a:solidFill>
                  <a:schemeClr val="tx2">
                    <a:lumMod val="60000"/>
                    <a:lumOff val="40000"/>
                  </a:schemeClr>
                </a:solidFill>
                <a:ea typeface="宋体" charset="-122"/>
              </a:rPr>
              <a:t>角色名</a:t>
            </a:r>
            <a:r>
              <a:rPr lang="en-US" altLang="zh-CN" sz="1800" dirty="0">
                <a:solidFill>
                  <a:schemeClr val="tx2">
                    <a:lumMod val="60000"/>
                    <a:lumOff val="40000"/>
                  </a:schemeClr>
                </a:solidFill>
                <a:ea typeface="宋体" charset="-122"/>
              </a:rPr>
              <a:t>&gt; </a:t>
            </a:r>
          </a:p>
          <a:p>
            <a:pPr lvl="1" eaLnBrk="1" hangingPunct="1">
              <a:lnSpc>
                <a:spcPct val="120000"/>
              </a:lnSpc>
              <a:buFont typeface="Wingdings" pitchFamily="2" charset="2"/>
              <a:buNone/>
            </a:pPr>
            <a:endParaRPr lang="en-US" altLang="zh-CN" sz="2200" dirty="0">
              <a:ea typeface="宋体" charset="-122"/>
            </a:endParaRPr>
          </a:p>
          <a:p>
            <a:pPr eaLnBrk="1" hangingPunct="1">
              <a:lnSpc>
                <a:spcPct val="120000"/>
              </a:lnSpc>
            </a:pPr>
            <a:r>
              <a:rPr lang="zh-CN" altLang="en-US" sz="2000" b="1" dirty="0">
                <a:ea typeface="宋体" charset="-122"/>
              </a:rPr>
              <a:t>给角色授权</a:t>
            </a:r>
            <a:r>
              <a:rPr lang="zh-CN" altLang="en-US" sz="2000" dirty="0">
                <a:ea typeface="宋体" charset="-122"/>
              </a:rPr>
              <a:t> </a:t>
            </a:r>
          </a:p>
          <a:p>
            <a:pPr lvl="1" eaLnBrk="1" hangingPunct="1">
              <a:lnSpc>
                <a:spcPct val="120000"/>
              </a:lnSpc>
              <a:buFont typeface="Wingdings" pitchFamily="2" charset="2"/>
              <a:buNone/>
            </a:pPr>
            <a:r>
              <a:rPr lang="zh-CN" altLang="en-US" sz="2200" dirty="0">
                <a:solidFill>
                  <a:schemeClr val="tx2">
                    <a:lumMod val="60000"/>
                    <a:lumOff val="40000"/>
                  </a:schemeClr>
                </a:solidFill>
                <a:ea typeface="宋体" charset="-122"/>
              </a:rPr>
              <a:t> </a:t>
            </a:r>
            <a:r>
              <a:rPr lang="en-US" altLang="zh-CN" sz="1800" dirty="0">
                <a:solidFill>
                  <a:schemeClr val="tx2">
                    <a:lumMod val="60000"/>
                    <a:lumOff val="40000"/>
                  </a:schemeClr>
                </a:solidFill>
                <a:ea typeface="宋体" charset="-122"/>
              </a:rPr>
              <a:t>GRANT  &lt;</a:t>
            </a:r>
            <a:r>
              <a:rPr lang="zh-CN" altLang="en-US" sz="1800" dirty="0">
                <a:solidFill>
                  <a:schemeClr val="tx2">
                    <a:lumMod val="60000"/>
                    <a:lumOff val="40000"/>
                  </a:schemeClr>
                </a:solidFill>
                <a:ea typeface="宋体" charset="-122"/>
              </a:rPr>
              <a:t>权限</a:t>
            </a:r>
            <a:r>
              <a:rPr lang="en-US" altLang="zh-CN" sz="1800" dirty="0">
                <a:solidFill>
                  <a:schemeClr val="tx2">
                    <a:lumMod val="60000"/>
                    <a:lumOff val="40000"/>
                  </a:schemeClr>
                </a:solidFill>
                <a:ea typeface="宋体" charset="-122"/>
              </a:rPr>
              <a:t>&gt;</a:t>
            </a:r>
            <a:r>
              <a:rPr lang="zh-CN" altLang="en-US" sz="1800" dirty="0">
                <a:solidFill>
                  <a:schemeClr val="tx2">
                    <a:lumMod val="60000"/>
                    <a:lumOff val="40000"/>
                  </a:schemeClr>
                </a:solidFill>
                <a:ea typeface="宋体" charset="-122"/>
              </a:rPr>
              <a:t>［，</a:t>
            </a:r>
            <a:r>
              <a:rPr lang="en-US" altLang="zh-CN" sz="1800" dirty="0">
                <a:solidFill>
                  <a:schemeClr val="tx2">
                    <a:lumMod val="60000"/>
                    <a:lumOff val="40000"/>
                  </a:schemeClr>
                </a:solidFill>
                <a:ea typeface="宋体" charset="-122"/>
              </a:rPr>
              <a:t>&lt;</a:t>
            </a:r>
            <a:r>
              <a:rPr lang="zh-CN" altLang="en-US" sz="1800" dirty="0">
                <a:solidFill>
                  <a:schemeClr val="tx2">
                    <a:lumMod val="60000"/>
                    <a:lumOff val="40000"/>
                  </a:schemeClr>
                </a:solidFill>
                <a:ea typeface="宋体" charset="-122"/>
              </a:rPr>
              <a:t>权限</a:t>
            </a:r>
            <a:r>
              <a:rPr lang="en-US" altLang="zh-CN" sz="1800" dirty="0">
                <a:solidFill>
                  <a:schemeClr val="tx2">
                    <a:lumMod val="60000"/>
                    <a:lumOff val="40000"/>
                  </a:schemeClr>
                </a:solidFill>
                <a:ea typeface="宋体" charset="-122"/>
              </a:rPr>
              <a:t>&gt;</a:t>
            </a:r>
            <a:r>
              <a:rPr lang="zh-CN" altLang="en-US" sz="1800" dirty="0">
                <a:solidFill>
                  <a:schemeClr val="tx2">
                    <a:lumMod val="60000"/>
                    <a:lumOff val="40000"/>
                  </a:schemeClr>
                </a:solidFill>
                <a:ea typeface="宋体" charset="-122"/>
              </a:rPr>
              <a:t>］</a:t>
            </a:r>
            <a:r>
              <a:rPr lang="en-US" altLang="zh-CN" sz="1800" dirty="0">
                <a:solidFill>
                  <a:schemeClr val="tx2">
                    <a:lumMod val="60000"/>
                    <a:lumOff val="40000"/>
                  </a:schemeClr>
                </a:solidFill>
                <a:ea typeface="宋体" charset="-122"/>
              </a:rPr>
              <a:t>… </a:t>
            </a:r>
          </a:p>
          <a:p>
            <a:pPr lvl="1" eaLnBrk="1" hangingPunct="1">
              <a:lnSpc>
                <a:spcPct val="120000"/>
              </a:lnSpc>
              <a:buFont typeface="Wingdings" pitchFamily="2" charset="2"/>
              <a:buNone/>
            </a:pPr>
            <a:r>
              <a:rPr lang="en-US" altLang="zh-CN" sz="1800" dirty="0">
                <a:solidFill>
                  <a:schemeClr val="tx2">
                    <a:lumMod val="60000"/>
                    <a:lumOff val="40000"/>
                  </a:schemeClr>
                </a:solidFill>
                <a:ea typeface="宋体" charset="-122"/>
              </a:rPr>
              <a:t> ON &lt;</a:t>
            </a:r>
            <a:r>
              <a:rPr lang="zh-CN" altLang="en-US" sz="1800" dirty="0">
                <a:solidFill>
                  <a:schemeClr val="tx2">
                    <a:lumMod val="60000"/>
                    <a:lumOff val="40000"/>
                  </a:schemeClr>
                </a:solidFill>
                <a:ea typeface="宋体" charset="-122"/>
              </a:rPr>
              <a:t>对象类型</a:t>
            </a:r>
            <a:r>
              <a:rPr lang="en-US" altLang="zh-CN" sz="1800" dirty="0">
                <a:solidFill>
                  <a:schemeClr val="tx2">
                    <a:lumMod val="60000"/>
                    <a:lumOff val="40000"/>
                  </a:schemeClr>
                </a:solidFill>
                <a:ea typeface="宋体" charset="-122"/>
              </a:rPr>
              <a:t>&gt; </a:t>
            </a:r>
            <a:r>
              <a:rPr lang="zh-CN" altLang="en-US" sz="1800" dirty="0">
                <a:solidFill>
                  <a:schemeClr val="tx2">
                    <a:lumMod val="60000"/>
                    <a:lumOff val="40000"/>
                  </a:schemeClr>
                </a:solidFill>
                <a:ea typeface="宋体" charset="-122"/>
              </a:rPr>
              <a:t>对象名  </a:t>
            </a:r>
          </a:p>
          <a:p>
            <a:pPr lvl="1" eaLnBrk="1" hangingPunct="1">
              <a:lnSpc>
                <a:spcPct val="120000"/>
              </a:lnSpc>
              <a:buFont typeface="Wingdings" pitchFamily="2" charset="2"/>
              <a:buNone/>
            </a:pPr>
            <a:r>
              <a:rPr lang="zh-CN" altLang="en-US" sz="1800" dirty="0">
                <a:solidFill>
                  <a:schemeClr val="tx2">
                    <a:lumMod val="60000"/>
                    <a:lumOff val="40000"/>
                  </a:schemeClr>
                </a:solidFill>
                <a:ea typeface="宋体" charset="-122"/>
              </a:rPr>
              <a:t> </a:t>
            </a:r>
            <a:r>
              <a:rPr lang="en-US" altLang="zh-CN" sz="1800" dirty="0">
                <a:solidFill>
                  <a:schemeClr val="tx2">
                    <a:lumMod val="60000"/>
                    <a:lumOff val="40000"/>
                  </a:schemeClr>
                </a:solidFill>
                <a:ea typeface="宋体" charset="-122"/>
              </a:rPr>
              <a:t>TO &lt;</a:t>
            </a:r>
            <a:r>
              <a:rPr lang="zh-CN" altLang="en-US" sz="1800" dirty="0">
                <a:solidFill>
                  <a:schemeClr val="tx2">
                    <a:lumMod val="60000"/>
                    <a:lumOff val="40000"/>
                  </a:schemeClr>
                </a:solidFill>
                <a:ea typeface="宋体" charset="-122"/>
              </a:rPr>
              <a:t>角色</a:t>
            </a:r>
            <a:r>
              <a:rPr lang="en-US" altLang="zh-CN" sz="1800" dirty="0">
                <a:solidFill>
                  <a:schemeClr val="tx2">
                    <a:lumMod val="60000"/>
                    <a:lumOff val="40000"/>
                  </a:schemeClr>
                </a:solidFill>
                <a:ea typeface="宋体" charset="-122"/>
              </a:rPr>
              <a:t>&gt;</a:t>
            </a:r>
            <a:r>
              <a:rPr lang="zh-CN" altLang="en-US" sz="1800" dirty="0">
                <a:solidFill>
                  <a:schemeClr val="tx2">
                    <a:lumMod val="60000"/>
                    <a:lumOff val="40000"/>
                  </a:schemeClr>
                </a:solidFill>
                <a:ea typeface="宋体" charset="-122"/>
              </a:rPr>
              <a:t>［，</a:t>
            </a:r>
            <a:r>
              <a:rPr lang="en-US" altLang="zh-CN" sz="1800" dirty="0">
                <a:solidFill>
                  <a:schemeClr val="tx2">
                    <a:lumMod val="60000"/>
                    <a:lumOff val="40000"/>
                  </a:schemeClr>
                </a:solidFill>
                <a:ea typeface="宋体" charset="-122"/>
              </a:rPr>
              <a:t>&lt;</a:t>
            </a:r>
            <a:r>
              <a:rPr lang="zh-CN" altLang="en-US" sz="1800" dirty="0">
                <a:solidFill>
                  <a:schemeClr val="tx2">
                    <a:lumMod val="60000"/>
                    <a:lumOff val="40000"/>
                  </a:schemeClr>
                </a:solidFill>
                <a:ea typeface="宋体" charset="-122"/>
              </a:rPr>
              <a:t>角色</a:t>
            </a:r>
            <a:r>
              <a:rPr lang="en-US" altLang="zh-CN" sz="1800" dirty="0">
                <a:solidFill>
                  <a:schemeClr val="tx2">
                    <a:lumMod val="60000"/>
                    <a:lumOff val="40000"/>
                  </a:schemeClr>
                </a:solidFill>
                <a:ea typeface="宋体" charset="-122"/>
              </a:rPr>
              <a:t>&gt;</a:t>
            </a:r>
            <a:r>
              <a:rPr lang="zh-CN" altLang="en-US" sz="1800" dirty="0">
                <a:solidFill>
                  <a:schemeClr val="tx2">
                    <a:lumMod val="60000"/>
                    <a:lumOff val="40000"/>
                  </a:schemeClr>
                </a:solidFill>
                <a:ea typeface="宋体" charset="-122"/>
              </a:rPr>
              <a:t>］</a:t>
            </a:r>
            <a:r>
              <a:rPr lang="en-US" altLang="zh-CN" sz="1800" dirty="0">
                <a:solidFill>
                  <a:schemeClr val="tx2">
                    <a:lumMod val="60000"/>
                    <a:lumOff val="40000"/>
                  </a:schemeClr>
                </a:solidFill>
                <a:ea typeface="宋体" charset="-122"/>
              </a:rPr>
              <a:t>…</a:t>
            </a:r>
          </a:p>
          <a:p>
            <a:pPr lvl="1" eaLnBrk="1" hangingPunct="1">
              <a:lnSpc>
                <a:spcPct val="120000"/>
              </a:lnSpc>
              <a:buFont typeface="Wingdings" pitchFamily="2" charset="2"/>
              <a:buNone/>
            </a:pPr>
            <a:endParaRPr lang="en-US" altLang="zh-CN" sz="2200" dirty="0">
              <a:ea typeface="宋体" charset="-122"/>
            </a:endParaRPr>
          </a:p>
        </p:txBody>
      </p:sp>
      <p:sp>
        <p:nvSpPr>
          <p:cNvPr id="4" name="Rectangle 3"/>
          <p:cNvSpPr txBox="1">
            <a:spLocks noChangeArrowheads="1"/>
          </p:cNvSpPr>
          <p:nvPr/>
        </p:nvSpPr>
        <p:spPr bwMode="auto">
          <a:xfrm>
            <a:off x="4427984" y="2726432"/>
            <a:ext cx="4716016" cy="3709392"/>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eaLnBrk="1" hangingPunct="1">
              <a:lnSpc>
                <a:spcPct val="120000"/>
              </a:lnSpc>
              <a:spcBef>
                <a:spcPct val="20000"/>
              </a:spcBef>
              <a:buClr>
                <a:schemeClr val="folHlink"/>
              </a:buClr>
              <a:buSzPct val="110000"/>
              <a:buChar char="•"/>
              <a:defRPr sz="2400">
                <a:solidFill>
                  <a:schemeClr val="tx1"/>
                </a:solidFill>
                <a:latin typeface="+mn-lt"/>
                <a:ea typeface="宋体" charset="-122"/>
              </a:defRPr>
            </a:lvl1pPr>
            <a:lvl2pPr marL="742950" lvl="1" indent="-285750" algn="l" eaLnBrk="1" hangingPunct="1">
              <a:lnSpc>
                <a:spcPct val="120000"/>
              </a:lnSpc>
              <a:spcBef>
                <a:spcPct val="20000"/>
              </a:spcBef>
              <a:buClr>
                <a:schemeClr val="hlink"/>
              </a:buClr>
              <a:buSzPct val="120000"/>
              <a:buFont typeface="Wingdings" pitchFamily="2" charset="2"/>
              <a:buNone/>
              <a:defRPr sz="2200">
                <a:solidFill>
                  <a:schemeClr val="tx1"/>
                </a:solidFill>
                <a:latin typeface="+mn-lt"/>
                <a:ea typeface="宋体" charset="-122"/>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sz="2000" dirty="0"/>
              <a:t>将一个角色授予其他角色或用户</a:t>
            </a:r>
          </a:p>
          <a:p>
            <a:pPr lvl="1"/>
            <a:r>
              <a:rPr lang="en-US" altLang="zh-CN" sz="1800" b="0" dirty="0">
                <a:solidFill>
                  <a:schemeClr val="tx2">
                    <a:lumMod val="60000"/>
                    <a:lumOff val="40000"/>
                  </a:schemeClr>
                </a:solidFill>
              </a:rPr>
              <a:t>GRANT  &lt;</a:t>
            </a:r>
            <a:r>
              <a:rPr lang="zh-CN" altLang="en-US" sz="1800" b="0" dirty="0">
                <a:solidFill>
                  <a:schemeClr val="tx2">
                    <a:lumMod val="60000"/>
                    <a:lumOff val="40000"/>
                  </a:schemeClr>
                </a:solidFill>
              </a:rPr>
              <a:t>角色</a:t>
            </a:r>
            <a:r>
              <a:rPr lang="en-US" altLang="zh-CN" sz="1800" b="0" dirty="0">
                <a:solidFill>
                  <a:schemeClr val="tx2">
                    <a:lumMod val="60000"/>
                    <a:lumOff val="40000"/>
                  </a:schemeClr>
                </a:solidFill>
              </a:rPr>
              <a:t>1&gt;</a:t>
            </a:r>
            <a:r>
              <a:rPr lang="zh-CN" altLang="en-US" sz="1800" b="0" dirty="0">
                <a:solidFill>
                  <a:schemeClr val="tx2">
                    <a:lumMod val="60000"/>
                    <a:lumOff val="40000"/>
                  </a:schemeClr>
                </a:solidFill>
              </a:rPr>
              <a:t>［，</a:t>
            </a:r>
            <a:r>
              <a:rPr lang="en-US" altLang="zh-CN" sz="1800" b="0" dirty="0">
                <a:solidFill>
                  <a:schemeClr val="tx2">
                    <a:lumMod val="60000"/>
                    <a:lumOff val="40000"/>
                  </a:schemeClr>
                </a:solidFill>
              </a:rPr>
              <a:t>&lt;</a:t>
            </a:r>
            <a:r>
              <a:rPr lang="zh-CN" altLang="en-US" sz="1800" b="0" dirty="0">
                <a:solidFill>
                  <a:schemeClr val="tx2">
                    <a:lumMod val="60000"/>
                    <a:lumOff val="40000"/>
                  </a:schemeClr>
                </a:solidFill>
              </a:rPr>
              <a:t>角色</a:t>
            </a:r>
            <a:r>
              <a:rPr lang="en-US" altLang="zh-CN" sz="1800" b="0" dirty="0">
                <a:solidFill>
                  <a:schemeClr val="tx2">
                    <a:lumMod val="60000"/>
                    <a:lumOff val="40000"/>
                  </a:schemeClr>
                </a:solidFill>
              </a:rPr>
              <a:t>2&gt;</a:t>
            </a:r>
            <a:r>
              <a:rPr lang="zh-CN" altLang="en-US" sz="1800" b="0" dirty="0">
                <a:solidFill>
                  <a:schemeClr val="tx2">
                    <a:lumMod val="60000"/>
                    <a:lumOff val="40000"/>
                  </a:schemeClr>
                </a:solidFill>
              </a:rPr>
              <a:t>］</a:t>
            </a:r>
            <a:r>
              <a:rPr lang="en-US" altLang="zh-CN" sz="1800" b="0" dirty="0">
                <a:solidFill>
                  <a:schemeClr val="tx2">
                    <a:lumMod val="60000"/>
                    <a:lumOff val="40000"/>
                  </a:schemeClr>
                </a:solidFill>
              </a:rPr>
              <a:t>…</a:t>
            </a:r>
          </a:p>
          <a:p>
            <a:pPr lvl="1"/>
            <a:r>
              <a:rPr lang="en-US" altLang="zh-CN" sz="1800" b="0" dirty="0">
                <a:solidFill>
                  <a:schemeClr val="tx2">
                    <a:lumMod val="60000"/>
                    <a:lumOff val="40000"/>
                  </a:schemeClr>
                </a:solidFill>
              </a:rPr>
              <a:t>TO  &lt;</a:t>
            </a:r>
            <a:r>
              <a:rPr lang="zh-CN" altLang="en-US" sz="1800" b="0" dirty="0">
                <a:solidFill>
                  <a:schemeClr val="tx2">
                    <a:lumMod val="60000"/>
                    <a:lumOff val="40000"/>
                  </a:schemeClr>
                </a:solidFill>
              </a:rPr>
              <a:t>角色</a:t>
            </a:r>
            <a:r>
              <a:rPr lang="en-US" altLang="zh-CN" sz="1800" b="0" dirty="0">
                <a:solidFill>
                  <a:schemeClr val="tx2">
                    <a:lumMod val="60000"/>
                    <a:lumOff val="40000"/>
                  </a:schemeClr>
                </a:solidFill>
              </a:rPr>
              <a:t>3&gt;</a:t>
            </a:r>
            <a:r>
              <a:rPr lang="zh-CN" altLang="en-US" sz="1800" b="0" dirty="0">
                <a:solidFill>
                  <a:schemeClr val="tx2">
                    <a:lumMod val="60000"/>
                    <a:lumOff val="40000"/>
                  </a:schemeClr>
                </a:solidFill>
              </a:rPr>
              <a:t>［，</a:t>
            </a:r>
            <a:r>
              <a:rPr lang="en-US" altLang="zh-CN" sz="1800" b="0" dirty="0">
                <a:solidFill>
                  <a:schemeClr val="tx2">
                    <a:lumMod val="60000"/>
                    <a:lumOff val="40000"/>
                  </a:schemeClr>
                </a:solidFill>
              </a:rPr>
              <a:t>&lt;</a:t>
            </a:r>
            <a:r>
              <a:rPr lang="zh-CN" altLang="en-US" sz="1800" b="0" dirty="0">
                <a:solidFill>
                  <a:schemeClr val="tx2">
                    <a:lumMod val="60000"/>
                    <a:lumOff val="40000"/>
                  </a:schemeClr>
                </a:solidFill>
              </a:rPr>
              <a:t>用户</a:t>
            </a:r>
            <a:r>
              <a:rPr lang="en-US" altLang="zh-CN" sz="1800" b="0" dirty="0">
                <a:solidFill>
                  <a:schemeClr val="tx2">
                    <a:lumMod val="60000"/>
                    <a:lumOff val="40000"/>
                  </a:schemeClr>
                </a:solidFill>
              </a:rPr>
              <a:t>1&gt;</a:t>
            </a:r>
            <a:r>
              <a:rPr lang="zh-CN" altLang="en-US" sz="1800" b="0" dirty="0">
                <a:solidFill>
                  <a:schemeClr val="tx2">
                    <a:lumMod val="60000"/>
                    <a:lumOff val="40000"/>
                  </a:schemeClr>
                </a:solidFill>
              </a:rPr>
              <a:t>］</a:t>
            </a:r>
            <a:endParaRPr lang="en-US" altLang="zh-CN" sz="1800" b="0" dirty="0">
              <a:solidFill>
                <a:schemeClr val="tx2">
                  <a:lumMod val="60000"/>
                  <a:lumOff val="40000"/>
                </a:schemeClr>
              </a:solidFill>
            </a:endParaRPr>
          </a:p>
          <a:p>
            <a:pPr lvl="1"/>
            <a:r>
              <a:rPr lang="zh-CN" altLang="en-US" sz="1800" b="0" dirty="0">
                <a:solidFill>
                  <a:schemeClr val="tx2">
                    <a:lumMod val="60000"/>
                    <a:lumOff val="40000"/>
                  </a:schemeClr>
                </a:solidFill>
              </a:rPr>
              <a:t>［</a:t>
            </a:r>
            <a:r>
              <a:rPr lang="en-US" altLang="zh-CN" sz="1800" b="0" dirty="0">
                <a:solidFill>
                  <a:schemeClr val="tx2">
                    <a:lumMod val="60000"/>
                    <a:lumOff val="40000"/>
                  </a:schemeClr>
                </a:solidFill>
              </a:rPr>
              <a:t>WITH ADMIN OPTION</a:t>
            </a:r>
            <a:r>
              <a:rPr lang="zh-CN" altLang="en-US" sz="1800" b="0" dirty="0">
                <a:solidFill>
                  <a:schemeClr val="tx2">
                    <a:lumMod val="60000"/>
                    <a:lumOff val="40000"/>
                  </a:schemeClr>
                </a:solidFill>
              </a:rPr>
              <a:t>］ </a:t>
            </a:r>
          </a:p>
          <a:p>
            <a:endParaRPr lang="zh-CN" altLang="en-US" sz="2000" dirty="0"/>
          </a:p>
          <a:p>
            <a:r>
              <a:rPr lang="zh-CN" altLang="en-US" sz="2000" dirty="0"/>
              <a:t>角色权限的收回 </a:t>
            </a:r>
          </a:p>
          <a:p>
            <a:pPr lvl="1"/>
            <a:r>
              <a:rPr lang="en-US" altLang="zh-CN" sz="1800" b="0" dirty="0">
                <a:solidFill>
                  <a:schemeClr val="tx2">
                    <a:lumMod val="60000"/>
                    <a:lumOff val="40000"/>
                  </a:schemeClr>
                </a:solidFill>
              </a:rPr>
              <a:t>REVOKE &lt;</a:t>
            </a:r>
            <a:r>
              <a:rPr lang="zh-CN" altLang="en-US" sz="1800" b="0" dirty="0">
                <a:solidFill>
                  <a:schemeClr val="tx2">
                    <a:lumMod val="60000"/>
                    <a:lumOff val="40000"/>
                  </a:schemeClr>
                </a:solidFill>
              </a:rPr>
              <a:t>权限</a:t>
            </a:r>
            <a:r>
              <a:rPr lang="en-US" altLang="zh-CN" sz="1800" b="0" dirty="0">
                <a:solidFill>
                  <a:schemeClr val="tx2">
                    <a:lumMod val="60000"/>
                    <a:lumOff val="40000"/>
                  </a:schemeClr>
                </a:solidFill>
              </a:rPr>
              <a:t>&gt;</a:t>
            </a:r>
            <a:r>
              <a:rPr lang="zh-CN" altLang="en-US" sz="1800" b="0" dirty="0">
                <a:solidFill>
                  <a:schemeClr val="tx2">
                    <a:lumMod val="60000"/>
                    <a:lumOff val="40000"/>
                  </a:schemeClr>
                </a:solidFill>
              </a:rPr>
              <a:t>［，</a:t>
            </a:r>
            <a:r>
              <a:rPr lang="en-US" altLang="zh-CN" sz="1800" b="0" dirty="0">
                <a:solidFill>
                  <a:schemeClr val="tx2">
                    <a:lumMod val="60000"/>
                    <a:lumOff val="40000"/>
                  </a:schemeClr>
                </a:solidFill>
              </a:rPr>
              <a:t>&lt;</a:t>
            </a:r>
            <a:r>
              <a:rPr lang="zh-CN" altLang="en-US" sz="1800" b="0" dirty="0">
                <a:solidFill>
                  <a:schemeClr val="tx2">
                    <a:lumMod val="60000"/>
                    <a:lumOff val="40000"/>
                  </a:schemeClr>
                </a:solidFill>
              </a:rPr>
              <a:t>权限</a:t>
            </a:r>
            <a:r>
              <a:rPr lang="en-US" altLang="zh-CN" sz="1800" b="0" dirty="0">
                <a:solidFill>
                  <a:schemeClr val="tx2">
                    <a:lumMod val="60000"/>
                    <a:lumOff val="40000"/>
                  </a:schemeClr>
                </a:solidFill>
              </a:rPr>
              <a:t>&gt;</a:t>
            </a:r>
            <a:r>
              <a:rPr lang="zh-CN" altLang="en-US" sz="1800" b="0" dirty="0">
                <a:solidFill>
                  <a:schemeClr val="tx2">
                    <a:lumMod val="60000"/>
                    <a:lumOff val="40000"/>
                  </a:schemeClr>
                </a:solidFill>
              </a:rPr>
              <a:t>］</a:t>
            </a:r>
            <a:r>
              <a:rPr lang="en-US" altLang="zh-CN" sz="1800" b="0" dirty="0">
                <a:solidFill>
                  <a:schemeClr val="tx2">
                    <a:lumMod val="60000"/>
                    <a:lumOff val="40000"/>
                  </a:schemeClr>
                </a:solidFill>
              </a:rPr>
              <a:t>…</a:t>
            </a:r>
          </a:p>
          <a:p>
            <a:pPr lvl="1"/>
            <a:r>
              <a:rPr lang="en-US" altLang="zh-CN" sz="1800" b="0" dirty="0">
                <a:solidFill>
                  <a:schemeClr val="tx2">
                    <a:lumMod val="60000"/>
                    <a:lumOff val="40000"/>
                  </a:schemeClr>
                </a:solidFill>
              </a:rPr>
              <a:t>ON &lt;</a:t>
            </a:r>
            <a:r>
              <a:rPr lang="zh-CN" altLang="en-US" sz="1800" b="0" dirty="0">
                <a:solidFill>
                  <a:schemeClr val="tx2">
                    <a:lumMod val="60000"/>
                    <a:lumOff val="40000"/>
                  </a:schemeClr>
                </a:solidFill>
              </a:rPr>
              <a:t>对象类型</a:t>
            </a:r>
            <a:r>
              <a:rPr lang="en-US" altLang="zh-CN" sz="1800" b="0" dirty="0">
                <a:solidFill>
                  <a:schemeClr val="tx2">
                    <a:lumMod val="60000"/>
                    <a:lumOff val="40000"/>
                  </a:schemeClr>
                </a:solidFill>
              </a:rPr>
              <a:t>&gt; &lt;</a:t>
            </a:r>
            <a:r>
              <a:rPr lang="zh-CN" altLang="en-US" sz="1800" b="0" dirty="0">
                <a:solidFill>
                  <a:schemeClr val="tx2">
                    <a:lumMod val="60000"/>
                    <a:lumOff val="40000"/>
                  </a:schemeClr>
                </a:solidFill>
              </a:rPr>
              <a:t>对象名</a:t>
            </a:r>
            <a:r>
              <a:rPr lang="en-US" altLang="zh-CN" sz="1800" b="0" dirty="0">
                <a:solidFill>
                  <a:schemeClr val="tx2">
                    <a:lumMod val="60000"/>
                    <a:lumOff val="40000"/>
                  </a:schemeClr>
                </a:solidFill>
              </a:rPr>
              <a:t>&gt;</a:t>
            </a:r>
          </a:p>
          <a:p>
            <a:pPr lvl="1"/>
            <a:r>
              <a:rPr lang="en-US" altLang="zh-CN" sz="1800" b="0" dirty="0">
                <a:solidFill>
                  <a:schemeClr val="tx2">
                    <a:lumMod val="60000"/>
                    <a:lumOff val="40000"/>
                  </a:schemeClr>
                </a:solidFill>
              </a:rPr>
              <a:t>FROM &lt;</a:t>
            </a:r>
            <a:r>
              <a:rPr lang="zh-CN" altLang="en-US" sz="1800" b="0" dirty="0">
                <a:solidFill>
                  <a:schemeClr val="tx2">
                    <a:lumMod val="60000"/>
                    <a:lumOff val="40000"/>
                  </a:schemeClr>
                </a:solidFill>
              </a:rPr>
              <a:t>角色</a:t>
            </a:r>
            <a:r>
              <a:rPr lang="en-US" altLang="zh-CN" sz="1800" b="0" dirty="0">
                <a:solidFill>
                  <a:schemeClr val="tx2">
                    <a:lumMod val="60000"/>
                    <a:lumOff val="40000"/>
                  </a:schemeClr>
                </a:solidFill>
              </a:rPr>
              <a:t>&gt;</a:t>
            </a:r>
            <a:r>
              <a:rPr lang="zh-CN" altLang="en-US" sz="1800" b="0" dirty="0">
                <a:solidFill>
                  <a:schemeClr val="tx2">
                    <a:lumMod val="60000"/>
                    <a:lumOff val="40000"/>
                  </a:schemeClr>
                </a:solidFill>
              </a:rPr>
              <a:t>［，</a:t>
            </a:r>
            <a:r>
              <a:rPr lang="en-US" altLang="zh-CN" sz="1800" b="0" dirty="0">
                <a:solidFill>
                  <a:schemeClr val="tx2">
                    <a:lumMod val="60000"/>
                    <a:lumOff val="40000"/>
                  </a:schemeClr>
                </a:solidFill>
              </a:rPr>
              <a:t>&lt;</a:t>
            </a:r>
            <a:r>
              <a:rPr lang="zh-CN" altLang="en-US" sz="1800" b="0" dirty="0">
                <a:solidFill>
                  <a:schemeClr val="tx2">
                    <a:lumMod val="60000"/>
                    <a:lumOff val="40000"/>
                  </a:schemeClr>
                </a:solidFill>
              </a:rPr>
              <a:t>角色</a:t>
            </a:r>
            <a:r>
              <a:rPr lang="en-US" altLang="zh-CN" sz="1800" b="0" dirty="0">
                <a:solidFill>
                  <a:schemeClr val="tx2">
                    <a:lumMod val="60000"/>
                    <a:lumOff val="40000"/>
                  </a:schemeClr>
                </a:solidFill>
              </a:rPr>
              <a:t>&gt;</a:t>
            </a:r>
            <a:r>
              <a:rPr lang="zh-CN" altLang="en-US" sz="1800" b="0" dirty="0">
                <a:solidFill>
                  <a:schemeClr val="tx2">
                    <a:lumMod val="60000"/>
                    <a:lumOff val="40000"/>
                  </a:schemeClr>
                </a:solidFill>
              </a:rPr>
              <a:t>］</a:t>
            </a:r>
            <a:r>
              <a:rPr lang="en-US" altLang="zh-CN" sz="1800" b="0" dirty="0">
                <a:solidFill>
                  <a:schemeClr val="tx2">
                    <a:lumMod val="60000"/>
                    <a:lumOff val="40000"/>
                  </a:schemeClr>
                </a:solidFill>
              </a:rPr>
              <a:t>…</a:t>
            </a:r>
          </a:p>
        </p:txBody>
      </p:sp>
    </p:spTree>
    <p:extLst>
      <p:ext uri="{BB962C8B-B14F-4D97-AF65-F5344CB8AC3E}">
        <p14:creationId xmlns:p14="http://schemas.microsoft.com/office/powerpoint/2010/main" val="152499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dirty="0">
                <a:ea typeface="宋体" charset="-122"/>
              </a:rPr>
              <a:t>数据库安全机制：自主存取控制实现</a:t>
            </a:r>
          </a:p>
        </p:txBody>
      </p:sp>
      <p:sp>
        <p:nvSpPr>
          <p:cNvPr id="39939" name="Rectangle 3"/>
          <p:cNvSpPr>
            <a:spLocks noGrp="1" noChangeArrowheads="1"/>
          </p:cNvSpPr>
          <p:nvPr>
            <p:ph type="body" idx="1"/>
          </p:nvPr>
        </p:nvSpPr>
        <p:spPr>
          <a:xfrm>
            <a:off x="185738" y="1081029"/>
            <a:ext cx="8634734" cy="5040560"/>
          </a:xfrm>
        </p:spPr>
        <p:txBody>
          <a:bodyPr/>
          <a:lstStyle/>
          <a:p>
            <a:pPr>
              <a:lnSpc>
                <a:spcPct val="120000"/>
              </a:lnSpc>
              <a:buFont typeface="Wingdings" panose="05000000000000000000" pitchFamily="2" charset="2"/>
              <a:buChar char="Ø"/>
            </a:pPr>
            <a:r>
              <a:rPr lang="zh-CN" altLang="en-US" sz="2000" dirty="0">
                <a:ea typeface="宋体" charset="-122"/>
              </a:rPr>
              <a:t>通过角色来实现将一组权限授予一个用户</a:t>
            </a:r>
          </a:p>
          <a:p>
            <a:pPr lvl="1" eaLnBrk="1" hangingPunct="1">
              <a:lnSpc>
                <a:spcPct val="120000"/>
              </a:lnSpc>
              <a:buFont typeface="Wingdings" pitchFamily="2" charset="2"/>
              <a:buNone/>
            </a:pPr>
            <a:r>
              <a:rPr lang="en-US" altLang="zh-CN" sz="1600" dirty="0">
                <a:ea typeface="宋体" charset="-122"/>
              </a:rPr>
              <a:t>1. </a:t>
            </a:r>
            <a:r>
              <a:rPr lang="zh-CN" altLang="en-US" sz="1600" dirty="0">
                <a:ea typeface="宋体" charset="-122"/>
              </a:rPr>
              <a:t>创建角色 </a:t>
            </a:r>
            <a:r>
              <a:rPr lang="en-US" altLang="zh-CN" sz="1600" dirty="0">
                <a:ea typeface="宋体" charset="-122"/>
              </a:rPr>
              <a:t>R1</a:t>
            </a:r>
          </a:p>
          <a:p>
            <a:pPr lvl="1" eaLnBrk="1" hangingPunct="1">
              <a:lnSpc>
                <a:spcPct val="120000"/>
              </a:lnSpc>
              <a:buFont typeface="Wingdings" pitchFamily="2" charset="2"/>
              <a:buNone/>
            </a:pPr>
            <a:r>
              <a:rPr lang="en-US" altLang="zh-CN" sz="1600" dirty="0">
                <a:ea typeface="宋体" charset="-122"/>
              </a:rPr>
              <a:t>    CREATE  ROLE  R1;</a:t>
            </a:r>
            <a:endParaRPr lang="zh-CN" altLang="en-US" sz="1600" dirty="0">
              <a:ea typeface="宋体" charset="-122"/>
            </a:endParaRPr>
          </a:p>
          <a:p>
            <a:pPr lvl="1" eaLnBrk="1" hangingPunct="1">
              <a:lnSpc>
                <a:spcPct val="120000"/>
              </a:lnSpc>
              <a:buFont typeface="Wingdings" pitchFamily="2" charset="2"/>
              <a:buNone/>
            </a:pPr>
            <a:r>
              <a:rPr lang="en-US" altLang="zh-CN" sz="1600" dirty="0">
                <a:ea typeface="宋体" charset="-122"/>
              </a:rPr>
              <a:t>2. </a:t>
            </a:r>
            <a:r>
              <a:rPr lang="zh-CN" altLang="en-US" sz="1600" dirty="0">
                <a:ea typeface="宋体" charset="-122"/>
              </a:rPr>
              <a:t>使用</a:t>
            </a:r>
            <a:r>
              <a:rPr lang="en-US" altLang="zh-CN" sz="1600" dirty="0">
                <a:ea typeface="宋体" charset="-122"/>
              </a:rPr>
              <a:t>GRANT</a:t>
            </a:r>
            <a:r>
              <a:rPr lang="zh-CN" altLang="en-US" sz="1600" dirty="0">
                <a:ea typeface="宋体" charset="-122"/>
              </a:rPr>
              <a:t>语句，使角色</a:t>
            </a:r>
            <a:r>
              <a:rPr lang="en-US" altLang="zh-CN" sz="1600" dirty="0">
                <a:ea typeface="宋体" charset="-122"/>
              </a:rPr>
              <a:t>R1</a:t>
            </a:r>
            <a:r>
              <a:rPr lang="zh-CN" altLang="en-US" sz="1600" dirty="0">
                <a:ea typeface="宋体" charset="-122"/>
              </a:rPr>
              <a:t>拥有</a:t>
            </a:r>
            <a:r>
              <a:rPr lang="en-US" altLang="zh-CN" sz="1600" dirty="0">
                <a:ea typeface="宋体" charset="-122"/>
              </a:rPr>
              <a:t>Student</a:t>
            </a:r>
            <a:r>
              <a:rPr lang="zh-CN" altLang="en-US" sz="1600" dirty="0">
                <a:ea typeface="宋体" charset="-122"/>
              </a:rPr>
              <a:t>表的</a:t>
            </a:r>
            <a:r>
              <a:rPr lang="en-US" altLang="zh-CN" sz="1600" dirty="0">
                <a:ea typeface="宋体" charset="-122"/>
              </a:rPr>
              <a:t>SELECT</a:t>
            </a:r>
            <a:r>
              <a:rPr lang="zh-CN" altLang="en-US" sz="1600" dirty="0">
                <a:ea typeface="宋体" charset="-122"/>
              </a:rPr>
              <a:t>、</a:t>
            </a:r>
            <a:r>
              <a:rPr lang="en-US" altLang="zh-CN" sz="1600" dirty="0">
                <a:ea typeface="宋体" charset="-122"/>
              </a:rPr>
              <a:t>UPDATE</a:t>
            </a:r>
            <a:r>
              <a:rPr lang="zh-CN" altLang="en-US" sz="1600" dirty="0">
                <a:ea typeface="宋体" charset="-122"/>
              </a:rPr>
              <a:t>、</a:t>
            </a:r>
            <a:r>
              <a:rPr lang="en-US" altLang="zh-CN" sz="1600" dirty="0">
                <a:ea typeface="宋体" charset="-122"/>
              </a:rPr>
              <a:t>INSERT</a:t>
            </a:r>
            <a:r>
              <a:rPr lang="zh-CN" altLang="en-US" sz="1600" dirty="0">
                <a:ea typeface="宋体" charset="-122"/>
              </a:rPr>
              <a:t>权限</a:t>
            </a:r>
          </a:p>
          <a:p>
            <a:pPr lvl="1" eaLnBrk="1" hangingPunct="1">
              <a:lnSpc>
                <a:spcPct val="120000"/>
              </a:lnSpc>
              <a:buFont typeface="Wingdings" pitchFamily="2" charset="2"/>
              <a:buNone/>
            </a:pPr>
            <a:r>
              <a:rPr lang="zh-CN" altLang="en-US" sz="1600" dirty="0">
                <a:ea typeface="宋体" charset="-122"/>
              </a:rPr>
              <a:t>    </a:t>
            </a:r>
            <a:r>
              <a:rPr lang="en-US" altLang="zh-CN" sz="1600" dirty="0">
                <a:ea typeface="宋体" charset="-122"/>
              </a:rPr>
              <a:t>GRANT SELECT</a:t>
            </a:r>
            <a:r>
              <a:rPr lang="zh-CN" altLang="en-US" sz="1600" dirty="0">
                <a:ea typeface="宋体" charset="-122"/>
              </a:rPr>
              <a:t>，</a:t>
            </a:r>
            <a:r>
              <a:rPr lang="en-US" altLang="zh-CN" sz="1600" dirty="0">
                <a:ea typeface="宋体" charset="-122"/>
              </a:rPr>
              <a:t>UPDATE</a:t>
            </a:r>
            <a:r>
              <a:rPr lang="zh-CN" altLang="en-US" sz="1600" dirty="0">
                <a:ea typeface="宋体" charset="-122"/>
              </a:rPr>
              <a:t>，</a:t>
            </a:r>
            <a:r>
              <a:rPr lang="en-US" altLang="zh-CN" sz="1600" dirty="0">
                <a:ea typeface="宋体" charset="-122"/>
              </a:rPr>
              <a:t>INSERT </a:t>
            </a:r>
          </a:p>
          <a:p>
            <a:pPr lvl="1" eaLnBrk="1" hangingPunct="1">
              <a:lnSpc>
                <a:spcPct val="120000"/>
              </a:lnSpc>
              <a:buFont typeface="Wingdings" pitchFamily="2" charset="2"/>
              <a:buNone/>
            </a:pPr>
            <a:r>
              <a:rPr lang="en-US" altLang="zh-CN" sz="1600" dirty="0">
                <a:ea typeface="宋体" charset="-122"/>
              </a:rPr>
              <a:t>    ON TABLE Student </a:t>
            </a:r>
          </a:p>
          <a:p>
            <a:pPr lvl="1" eaLnBrk="1" hangingPunct="1">
              <a:lnSpc>
                <a:spcPct val="120000"/>
              </a:lnSpc>
              <a:buFont typeface="Wingdings" pitchFamily="2" charset="2"/>
              <a:buNone/>
            </a:pPr>
            <a:r>
              <a:rPr lang="en-US" altLang="zh-CN" sz="1600" dirty="0">
                <a:ea typeface="宋体" charset="-122"/>
              </a:rPr>
              <a:t>    TO R1;</a:t>
            </a:r>
          </a:p>
          <a:p>
            <a:pPr lvl="1" eaLnBrk="1" hangingPunct="1">
              <a:lnSpc>
                <a:spcPct val="120000"/>
              </a:lnSpc>
              <a:buFont typeface="Wingdings" pitchFamily="2" charset="2"/>
              <a:buNone/>
            </a:pPr>
            <a:r>
              <a:rPr lang="en-US" altLang="zh-CN" sz="1600" dirty="0">
                <a:ea typeface="宋体" charset="-122"/>
              </a:rPr>
              <a:t>3. </a:t>
            </a:r>
            <a:r>
              <a:rPr lang="zh-CN" altLang="en-US" sz="1600" dirty="0">
                <a:ea typeface="宋体" charset="-122"/>
              </a:rPr>
              <a:t>将这个角色授予王平，张明，赵玲。使他们具有角色</a:t>
            </a:r>
            <a:r>
              <a:rPr lang="en-US" altLang="zh-CN" sz="1600" dirty="0">
                <a:ea typeface="宋体" charset="-122"/>
              </a:rPr>
              <a:t>R1</a:t>
            </a:r>
            <a:r>
              <a:rPr lang="zh-CN" altLang="en-US" sz="1600" dirty="0">
                <a:ea typeface="宋体" charset="-122"/>
              </a:rPr>
              <a:t>所包含的全部权限</a:t>
            </a:r>
          </a:p>
          <a:p>
            <a:pPr lvl="1">
              <a:lnSpc>
                <a:spcPct val="130000"/>
              </a:lnSpc>
              <a:buNone/>
            </a:pPr>
            <a:r>
              <a:rPr lang="zh-CN" altLang="en-US" sz="1600" dirty="0">
                <a:ea typeface="宋体" charset="-122"/>
              </a:rPr>
              <a:t>    </a:t>
            </a:r>
            <a:r>
              <a:rPr lang="en-US" altLang="zh-CN" sz="1600" dirty="0">
                <a:ea typeface="宋体" charset="-122"/>
              </a:rPr>
              <a:t>GRANT  R1 </a:t>
            </a:r>
          </a:p>
          <a:p>
            <a:pPr lvl="1">
              <a:lnSpc>
                <a:spcPct val="130000"/>
              </a:lnSpc>
              <a:buNone/>
            </a:pPr>
            <a:r>
              <a:rPr lang="en-US" altLang="zh-CN" sz="1600" dirty="0">
                <a:ea typeface="宋体" charset="-122"/>
              </a:rPr>
              <a:t>    TO  </a:t>
            </a:r>
            <a:r>
              <a:rPr lang="zh-CN" altLang="en-US" sz="1600" dirty="0">
                <a:ea typeface="宋体" charset="-122"/>
              </a:rPr>
              <a:t>王平，张明，赵玲</a:t>
            </a:r>
            <a:r>
              <a:rPr lang="en-US" altLang="zh-CN" sz="1600" dirty="0">
                <a:ea typeface="宋体" charset="-122"/>
              </a:rPr>
              <a:t>;</a:t>
            </a:r>
            <a:endParaRPr lang="zh-CN" altLang="en-US" sz="1600" dirty="0">
              <a:ea typeface="宋体" charset="-122"/>
            </a:endParaRPr>
          </a:p>
          <a:p>
            <a:pPr lvl="1">
              <a:lnSpc>
                <a:spcPct val="130000"/>
              </a:lnSpc>
              <a:buNone/>
            </a:pPr>
            <a:r>
              <a:rPr lang="en-US" altLang="zh-CN" sz="1600" dirty="0">
                <a:ea typeface="宋体" charset="-122"/>
              </a:rPr>
              <a:t>4. </a:t>
            </a:r>
            <a:r>
              <a:rPr lang="zh-CN" altLang="en-US" sz="1600" dirty="0">
                <a:ea typeface="宋体" charset="-122"/>
              </a:rPr>
              <a:t>可以一次性通过</a:t>
            </a:r>
            <a:r>
              <a:rPr lang="en-US" altLang="zh-CN" sz="1600" dirty="0">
                <a:ea typeface="宋体" charset="-122"/>
              </a:rPr>
              <a:t>R1</a:t>
            </a:r>
            <a:r>
              <a:rPr lang="zh-CN" altLang="en-US" sz="1600" dirty="0">
                <a:ea typeface="宋体" charset="-122"/>
              </a:rPr>
              <a:t>来回收王平的这</a:t>
            </a:r>
            <a:r>
              <a:rPr lang="en-US" altLang="zh-CN" sz="1600" dirty="0">
                <a:ea typeface="宋体" charset="-122"/>
              </a:rPr>
              <a:t>3</a:t>
            </a:r>
            <a:r>
              <a:rPr lang="zh-CN" altLang="en-US" sz="1600" dirty="0">
                <a:ea typeface="宋体" charset="-122"/>
              </a:rPr>
              <a:t>个权限</a:t>
            </a:r>
          </a:p>
          <a:p>
            <a:pPr lvl="1">
              <a:lnSpc>
                <a:spcPct val="130000"/>
              </a:lnSpc>
              <a:buNone/>
            </a:pPr>
            <a:r>
              <a:rPr lang="zh-CN" altLang="en-US" sz="1600" dirty="0">
                <a:ea typeface="宋体" charset="-122"/>
              </a:rPr>
              <a:t>     </a:t>
            </a:r>
            <a:r>
              <a:rPr lang="en-US" altLang="zh-CN" sz="1600" dirty="0">
                <a:ea typeface="宋体" charset="-122"/>
              </a:rPr>
              <a:t>REVOKE  R1 </a:t>
            </a:r>
          </a:p>
          <a:p>
            <a:pPr lvl="1">
              <a:lnSpc>
                <a:spcPct val="130000"/>
              </a:lnSpc>
              <a:buNone/>
            </a:pPr>
            <a:r>
              <a:rPr lang="en-US" altLang="zh-CN" sz="1600" dirty="0">
                <a:ea typeface="宋体" charset="-122"/>
              </a:rPr>
              <a:t>     FROM </a:t>
            </a:r>
            <a:r>
              <a:rPr lang="zh-CN" altLang="en-US" sz="1600" dirty="0">
                <a:ea typeface="宋体" charset="-122"/>
              </a:rPr>
              <a:t>王平</a:t>
            </a:r>
            <a:r>
              <a:rPr lang="en-US" altLang="zh-CN" sz="1600" dirty="0">
                <a:ea typeface="宋体" charset="-122"/>
              </a:rPr>
              <a:t>;</a:t>
            </a:r>
            <a:endParaRPr lang="zh-CN" altLang="en-US" sz="1600" dirty="0">
              <a:ea typeface="宋体" charset="-122"/>
            </a:endParaRPr>
          </a:p>
          <a:p>
            <a:pPr lvl="1" eaLnBrk="1" hangingPunct="1">
              <a:lnSpc>
                <a:spcPct val="120000"/>
              </a:lnSpc>
              <a:buFont typeface="Wingdings" pitchFamily="2" charset="2"/>
              <a:buNone/>
            </a:pPr>
            <a:endParaRPr lang="zh-CN" altLang="en-US" sz="1600" dirty="0">
              <a:ea typeface="宋体" charset="-122"/>
            </a:endParaRPr>
          </a:p>
        </p:txBody>
      </p:sp>
      <p:sp>
        <p:nvSpPr>
          <p:cNvPr id="2" name="TextBox 1"/>
          <p:cNvSpPr txBox="1"/>
          <p:nvPr/>
        </p:nvSpPr>
        <p:spPr>
          <a:xfrm>
            <a:off x="4284836" y="5543083"/>
            <a:ext cx="3966150" cy="400110"/>
          </a:xfrm>
          <a:prstGeom prst="rect">
            <a:avLst/>
          </a:prstGeom>
          <a:noFill/>
        </p:spPr>
        <p:txBody>
          <a:bodyPr wrap="none" rtlCol="0">
            <a:spAutoFit/>
          </a:bodyPr>
          <a:lstStyle/>
          <a:p>
            <a:r>
              <a:rPr lang="zh-CN" altLang="en-US" dirty="0">
                <a:solidFill>
                  <a:srgbClr val="C00000"/>
                </a:solidFill>
              </a:rPr>
              <a:t>引入角色的权限分配，有何特点？</a:t>
            </a:r>
          </a:p>
        </p:txBody>
      </p:sp>
    </p:spTree>
    <p:extLst>
      <p:ext uri="{BB962C8B-B14F-4D97-AF65-F5344CB8AC3E}">
        <p14:creationId xmlns:p14="http://schemas.microsoft.com/office/powerpoint/2010/main" val="111226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z="3200" dirty="0">
                <a:ea typeface="宋体" charset="-122"/>
              </a:rPr>
              <a:t>数据库安全机制：自主存取控制实现演示</a:t>
            </a:r>
          </a:p>
        </p:txBody>
      </p:sp>
      <p:sp>
        <p:nvSpPr>
          <p:cNvPr id="44035" name="Rectangle 3"/>
          <p:cNvSpPr>
            <a:spLocks noGrp="1" noChangeArrowheads="1"/>
          </p:cNvSpPr>
          <p:nvPr>
            <p:ph type="body" idx="1"/>
          </p:nvPr>
        </p:nvSpPr>
        <p:spPr>
          <a:xfrm>
            <a:off x="170806" y="1124744"/>
            <a:ext cx="8496944" cy="504056"/>
          </a:xfrm>
          <a:solidFill>
            <a:schemeClr val="bg1">
              <a:lumMod val="90000"/>
            </a:schemeClr>
          </a:solidFill>
        </p:spPr>
        <p:txBody>
          <a:bodyPr/>
          <a:lstStyle/>
          <a:p>
            <a:pPr eaLnBrk="1" hangingPunct="1">
              <a:lnSpc>
                <a:spcPct val="90000"/>
              </a:lnSpc>
            </a:pPr>
            <a:r>
              <a:rPr lang="zh-CN" altLang="en-US" sz="2000" dirty="0">
                <a:ea typeface="宋体" charset="-122"/>
              </a:rPr>
              <a:t>登录用户、数据库用户、角色的对应关系</a:t>
            </a:r>
            <a:endParaRPr lang="en-US" altLang="zh-CN" sz="2000" dirty="0">
              <a:ea typeface="宋体" charset="-122"/>
            </a:endParaRPr>
          </a:p>
          <a:p>
            <a:pPr lvl="1" eaLnBrk="1" hangingPunct="1">
              <a:lnSpc>
                <a:spcPct val="90000"/>
              </a:lnSpc>
            </a:pPr>
            <a:endParaRPr lang="en-US" altLang="zh-CN" dirty="0">
              <a:ea typeface="宋体"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650504"/>
            <a:ext cx="6457029" cy="3433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85738" y="5805264"/>
            <a:ext cx="6984776" cy="1015663"/>
          </a:xfrm>
          <a:prstGeom prst="rect">
            <a:avLst/>
          </a:prstGeom>
          <a:solidFill>
            <a:schemeClr val="accent6">
              <a:lumMod val="40000"/>
              <a:lumOff val="60000"/>
            </a:schemeClr>
          </a:solidFill>
        </p:spPr>
        <p:txBody>
          <a:bodyPr wrap="square" rtlCol="0">
            <a:spAutoFit/>
          </a:bodyPr>
          <a:lstStyle/>
          <a:p>
            <a:pPr algn="l"/>
            <a:r>
              <a:rPr lang="zh-CN" altLang="en-US" dirty="0">
                <a:solidFill>
                  <a:schemeClr val="tx1"/>
                </a:solidFill>
                <a:latin typeface="黑体" panose="02010609060101010101" pitchFamily="49" charset="-122"/>
                <a:ea typeface="黑体" panose="02010609060101010101" pitchFamily="49" charset="-122"/>
              </a:rPr>
              <a:t>具体地讲，登录是让某个人（进程）与数据库服务器建立合法连接，而将登录用户映射到某个数据库中的具体用户，才能开始对数据库的具体操作。</a:t>
            </a:r>
          </a:p>
        </p:txBody>
      </p:sp>
      <p:sp>
        <p:nvSpPr>
          <p:cNvPr id="2" name="TextBox 1"/>
          <p:cNvSpPr txBox="1"/>
          <p:nvPr/>
        </p:nvSpPr>
        <p:spPr>
          <a:xfrm>
            <a:off x="2267744" y="4941168"/>
            <a:ext cx="6984776" cy="707886"/>
          </a:xfrm>
          <a:prstGeom prst="rect">
            <a:avLst/>
          </a:prstGeom>
          <a:solidFill>
            <a:schemeClr val="accent1">
              <a:lumMod val="40000"/>
              <a:lumOff val="60000"/>
            </a:schemeClr>
          </a:solidFill>
        </p:spPr>
        <p:txBody>
          <a:bodyPr wrap="square" rtlCol="0">
            <a:spAutoFit/>
          </a:bodyPr>
          <a:lstStyle/>
          <a:p>
            <a:pPr algn="l"/>
            <a:r>
              <a:rPr lang="zh-CN" altLang="en-US" dirty="0">
                <a:solidFill>
                  <a:srgbClr val="C00000"/>
                </a:solidFill>
                <a:latin typeface="黑体" panose="02010609060101010101" pitchFamily="49" charset="-122"/>
                <a:ea typeface="黑体" panose="02010609060101010101" pitchFamily="49" charset="-122"/>
              </a:rPr>
              <a:t>一个登录用户映射到的</a:t>
            </a:r>
            <a:r>
              <a:rPr lang="en-US" altLang="zh-CN" dirty="0">
                <a:solidFill>
                  <a:srgbClr val="C00000"/>
                </a:solidFill>
                <a:latin typeface="黑体" panose="02010609060101010101" pitchFamily="49" charset="-122"/>
                <a:ea typeface="黑体" panose="02010609060101010101" pitchFamily="49" charset="-122"/>
              </a:rPr>
              <a:t>DB</a:t>
            </a:r>
            <a:r>
              <a:rPr lang="zh-CN" altLang="en-US" dirty="0">
                <a:solidFill>
                  <a:srgbClr val="C00000"/>
                </a:solidFill>
                <a:latin typeface="黑体" panose="02010609060101010101" pitchFamily="49" charset="-122"/>
                <a:ea typeface="黑体" panose="02010609060101010101" pitchFamily="49" charset="-122"/>
              </a:rPr>
              <a:t>用户，决定了这个登录用户能对数据库做何种类型的操作。</a:t>
            </a:r>
          </a:p>
        </p:txBody>
      </p:sp>
    </p:spTree>
    <p:extLst>
      <p:ext uri="{BB962C8B-B14F-4D97-AF65-F5344CB8AC3E}">
        <p14:creationId xmlns:p14="http://schemas.microsoft.com/office/powerpoint/2010/main" val="94916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z="3200" dirty="0">
                <a:ea typeface="宋体" charset="-122"/>
              </a:rPr>
              <a:t>数据库安全机制：自主存取控制实现演示</a:t>
            </a:r>
          </a:p>
        </p:txBody>
      </p:sp>
      <p:sp>
        <p:nvSpPr>
          <p:cNvPr id="44035" name="Rectangle 3"/>
          <p:cNvSpPr>
            <a:spLocks noGrp="1" noChangeArrowheads="1"/>
          </p:cNvSpPr>
          <p:nvPr>
            <p:ph type="body" idx="1"/>
          </p:nvPr>
        </p:nvSpPr>
        <p:spPr>
          <a:xfrm>
            <a:off x="170806" y="1124744"/>
            <a:ext cx="8496944" cy="504056"/>
          </a:xfrm>
          <a:solidFill>
            <a:schemeClr val="bg1">
              <a:lumMod val="90000"/>
            </a:schemeClr>
          </a:solidFill>
        </p:spPr>
        <p:txBody>
          <a:bodyPr/>
          <a:lstStyle/>
          <a:p>
            <a:pPr eaLnBrk="1" hangingPunct="1">
              <a:lnSpc>
                <a:spcPct val="90000"/>
              </a:lnSpc>
            </a:pPr>
            <a:r>
              <a:rPr lang="zh-CN" altLang="en-US" sz="2000" dirty="0">
                <a:ea typeface="宋体" charset="-122"/>
              </a:rPr>
              <a:t>登录用户、数据库用户、角色的对应关系</a:t>
            </a:r>
            <a:endParaRPr lang="en-US" altLang="zh-CN" sz="2000" dirty="0">
              <a:ea typeface="宋体" charset="-122"/>
            </a:endParaRPr>
          </a:p>
          <a:p>
            <a:pPr lvl="1" eaLnBrk="1" hangingPunct="1">
              <a:lnSpc>
                <a:spcPct val="90000"/>
              </a:lnSpc>
            </a:pPr>
            <a:endParaRPr lang="en-US" altLang="zh-CN" dirty="0">
              <a:ea typeface="宋体" charset="-122"/>
            </a:endParaRPr>
          </a:p>
        </p:txBody>
      </p:sp>
      <p:sp>
        <p:nvSpPr>
          <p:cNvPr id="5" name="Rectangle 3"/>
          <p:cNvSpPr txBox="1">
            <a:spLocks noChangeArrowheads="1"/>
          </p:cNvSpPr>
          <p:nvPr/>
        </p:nvSpPr>
        <p:spPr bwMode="auto">
          <a:xfrm>
            <a:off x="185738" y="1772816"/>
            <a:ext cx="8729662" cy="4248472"/>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000"/>
              </a:lnSpc>
              <a:buFont typeface="Wingdings" panose="05000000000000000000" pitchFamily="2" charset="2"/>
              <a:buChar char="Ø"/>
            </a:pPr>
            <a:r>
              <a:rPr lang="zh-CN" altLang="en-US" sz="1600" b="0" kern="0" dirty="0">
                <a:ea typeface="宋体" charset="-122"/>
              </a:rPr>
              <a:t>案例演示：</a:t>
            </a:r>
            <a:endParaRPr lang="en-US" altLang="zh-CN" sz="1600" b="0" kern="0" dirty="0">
              <a:ea typeface="宋体" charset="-122"/>
            </a:endParaRPr>
          </a:p>
          <a:p>
            <a:pPr marL="0" indent="0">
              <a:lnSpc>
                <a:spcPts val="3000"/>
              </a:lnSpc>
              <a:buNone/>
            </a:pPr>
            <a:r>
              <a:rPr lang="zh-CN" altLang="en-US" sz="1600" b="0" kern="0" dirty="0">
                <a:ea typeface="宋体" charset="-122"/>
              </a:rPr>
              <a:t>（</a:t>
            </a:r>
            <a:r>
              <a:rPr lang="en-US" altLang="zh-CN" sz="1600" b="0" kern="0" dirty="0">
                <a:ea typeface="宋体" charset="-122"/>
              </a:rPr>
              <a:t>1</a:t>
            </a:r>
            <a:r>
              <a:rPr lang="zh-CN" altLang="en-US" sz="1600" b="0" kern="0" dirty="0">
                <a:ea typeface="宋体" charset="-122"/>
              </a:rPr>
              <a:t>）在</a:t>
            </a:r>
            <a:r>
              <a:rPr lang="en-US" altLang="zh-CN" sz="1600" b="0" kern="0" dirty="0">
                <a:ea typeface="宋体" charset="-122"/>
              </a:rPr>
              <a:t>SQL Server</a:t>
            </a:r>
            <a:r>
              <a:rPr lang="zh-CN" altLang="en-US" sz="1600" b="0" kern="0" dirty="0">
                <a:ea typeface="宋体" charset="-122"/>
              </a:rPr>
              <a:t>服务器中新建一个登录：</a:t>
            </a:r>
            <a:r>
              <a:rPr lang="en-US" altLang="zh-CN" sz="1600" b="0" kern="0" dirty="0">
                <a:ea typeface="宋体" charset="-122"/>
              </a:rPr>
              <a:t>LoginName_1</a:t>
            </a:r>
          </a:p>
          <a:p>
            <a:pPr marL="0" lvl="1" indent="0">
              <a:lnSpc>
                <a:spcPts val="3000"/>
              </a:lnSpc>
              <a:buClr>
                <a:schemeClr val="folHlink"/>
              </a:buClr>
              <a:buSzPct val="110000"/>
              <a:buNone/>
            </a:pPr>
            <a:r>
              <a:rPr lang="zh-CN" altLang="en-US" sz="1600" b="0" kern="0" dirty="0">
                <a:ea typeface="宋体" charset="-122"/>
              </a:rPr>
              <a:t>（</a:t>
            </a:r>
            <a:r>
              <a:rPr lang="en-US" altLang="zh-CN" sz="1600" b="0" kern="0" dirty="0">
                <a:ea typeface="宋体" charset="-122"/>
              </a:rPr>
              <a:t>2</a:t>
            </a:r>
            <a:r>
              <a:rPr lang="zh-CN" altLang="en-US" sz="1600" b="0" kern="0" dirty="0">
                <a:ea typeface="宋体" charset="-122"/>
              </a:rPr>
              <a:t>）在</a:t>
            </a:r>
            <a:r>
              <a:rPr lang="en-US" altLang="zh-CN" sz="1600" b="0" kern="0" dirty="0">
                <a:ea typeface="宋体" charset="-122"/>
              </a:rPr>
              <a:t>Teaching</a:t>
            </a:r>
            <a:r>
              <a:rPr lang="zh-CN" altLang="en-US" sz="1600" b="0" kern="0" dirty="0">
                <a:ea typeface="宋体" charset="-122"/>
              </a:rPr>
              <a:t>数据库中建立一个新的</a:t>
            </a:r>
            <a:r>
              <a:rPr lang="en-US" altLang="zh-CN" sz="1600" b="0" kern="0" dirty="0">
                <a:ea typeface="宋体" charset="-122"/>
              </a:rPr>
              <a:t>DB</a:t>
            </a:r>
            <a:r>
              <a:rPr lang="zh-CN" altLang="en-US" sz="1600" b="0" kern="0" dirty="0">
                <a:ea typeface="宋体" charset="-122"/>
              </a:rPr>
              <a:t>用户：</a:t>
            </a:r>
            <a:r>
              <a:rPr lang="en-US" altLang="zh-CN" sz="1600" b="0" kern="0" dirty="0">
                <a:ea typeface="宋体" charset="-122"/>
              </a:rPr>
              <a:t>DBName_2</a:t>
            </a:r>
          </a:p>
          <a:p>
            <a:pPr marL="0" lvl="1" indent="0">
              <a:lnSpc>
                <a:spcPts val="3000"/>
              </a:lnSpc>
              <a:buClr>
                <a:schemeClr val="folHlink"/>
              </a:buClr>
              <a:buSzPct val="110000"/>
              <a:buNone/>
            </a:pPr>
            <a:r>
              <a:rPr lang="zh-CN" altLang="en-US" sz="1600" b="0" kern="0" dirty="0">
                <a:ea typeface="宋体" charset="-122"/>
              </a:rPr>
              <a:t>（</a:t>
            </a:r>
            <a:r>
              <a:rPr lang="en-US" altLang="zh-CN" sz="1600" b="0" kern="0" dirty="0">
                <a:ea typeface="宋体" charset="-122"/>
              </a:rPr>
              <a:t>3</a:t>
            </a:r>
            <a:r>
              <a:rPr lang="zh-CN" altLang="en-US" sz="1600" b="0" kern="0" dirty="0">
                <a:ea typeface="宋体" charset="-122"/>
              </a:rPr>
              <a:t>）让登录</a:t>
            </a:r>
            <a:r>
              <a:rPr lang="en-US" altLang="zh-CN" sz="1600" b="0" kern="0" dirty="0">
                <a:ea typeface="宋体" charset="-122"/>
              </a:rPr>
              <a:t>LoginName_1</a:t>
            </a:r>
            <a:r>
              <a:rPr lang="zh-CN" altLang="en-US" sz="1600" b="0" kern="0" dirty="0">
                <a:ea typeface="宋体" charset="-122"/>
              </a:rPr>
              <a:t>映射到</a:t>
            </a:r>
            <a:r>
              <a:rPr lang="en-US" altLang="zh-CN" sz="1600" b="0" kern="0" dirty="0">
                <a:ea typeface="宋体" charset="-122"/>
              </a:rPr>
              <a:t>Teaching</a:t>
            </a:r>
            <a:r>
              <a:rPr lang="zh-CN" altLang="en-US" sz="1600" b="0" kern="0" dirty="0">
                <a:ea typeface="宋体" charset="-122"/>
              </a:rPr>
              <a:t>数据库中的用户</a:t>
            </a:r>
            <a:r>
              <a:rPr lang="en-US" altLang="zh-CN" sz="1600" b="0" kern="0" dirty="0">
                <a:ea typeface="宋体" charset="-122"/>
              </a:rPr>
              <a:t>DBName_2</a:t>
            </a:r>
            <a:r>
              <a:rPr lang="zh-CN" altLang="en-US" sz="1600" b="0" kern="0" dirty="0">
                <a:ea typeface="宋体" charset="-122"/>
              </a:rPr>
              <a:t>，   并使用      </a:t>
            </a:r>
            <a:r>
              <a:rPr lang="en-US" altLang="zh-CN" sz="1600" b="0" kern="0" dirty="0">
                <a:ea typeface="宋体" charset="-122"/>
              </a:rPr>
              <a:t>LoginName_1</a:t>
            </a:r>
            <a:r>
              <a:rPr lang="zh-CN" altLang="en-US" sz="1600" b="0" kern="0" dirty="0">
                <a:ea typeface="宋体" charset="-122"/>
              </a:rPr>
              <a:t>登录服务器，执行如下语句：</a:t>
            </a:r>
          </a:p>
          <a:p>
            <a:pPr marL="0" lvl="2" indent="0">
              <a:lnSpc>
                <a:spcPts val="3000"/>
              </a:lnSpc>
              <a:buClr>
                <a:schemeClr val="folHlink"/>
              </a:buClr>
              <a:buSzPct val="110000"/>
              <a:buNone/>
            </a:pPr>
            <a:r>
              <a:rPr lang="en-US" altLang="zh-CN" sz="1600" b="0" kern="0" dirty="0">
                <a:ea typeface="宋体" charset="-122"/>
              </a:rPr>
              <a:t>          SELECT * FROM Student</a:t>
            </a:r>
          </a:p>
          <a:p>
            <a:pPr marL="0" lvl="1" indent="0">
              <a:lnSpc>
                <a:spcPts val="3000"/>
              </a:lnSpc>
              <a:buClr>
                <a:schemeClr val="folHlink"/>
              </a:buClr>
              <a:buSzPct val="110000"/>
              <a:buNone/>
            </a:pPr>
            <a:r>
              <a:rPr lang="zh-CN" altLang="en-US" sz="1600" b="0" kern="0" dirty="0">
                <a:ea typeface="宋体" charset="-122"/>
              </a:rPr>
              <a:t>（</a:t>
            </a:r>
            <a:r>
              <a:rPr lang="en-US" altLang="zh-CN" sz="1600" b="0" kern="0" dirty="0">
                <a:ea typeface="宋体" charset="-122"/>
              </a:rPr>
              <a:t>4</a:t>
            </a:r>
            <a:r>
              <a:rPr lang="zh-CN" altLang="en-US" sz="1600" b="0" kern="0" dirty="0">
                <a:ea typeface="宋体" charset="-122"/>
              </a:rPr>
              <a:t>）让系统管理员对用户</a:t>
            </a:r>
            <a:r>
              <a:rPr lang="en-US" altLang="zh-CN" sz="1600" b="0" kern="0" dirty="0">
                <a:ea typeface="宋体" charset="-122"/>
              </a:rPr>
              <a:t>DBName_2</a:t>
            </a:r>
            <a:r>
              <a:rPr lang="zh-CN" altLang="en-US" sz="1600" b="0" kern="0" dirty="0">
                <a:ea typeface="宋体" charset="-122"/>
              </a:rPr>
              <a:t>进行授权</a:t>
            </a:r>
          </a:p>
          <a:p>
            <a:pPr marL="0" lvl="2" indent="0">
              <a:lnSpc>
                <a:spcPts val="3000"/>
              </a:lnSpc>
              <a:buClr>
                <a:schemeClr val="folHlink"/>
              </a:buClr>
              <a:buSzPct val="110000"/>
              <a:buNone/>
            </a:pPr>
            <a:r>
              <a:rPr lang="en-US" altLang="zh-CN" sz="1600" b="0" kern="0" dirty="0">
                <a:ea typeface="宋体" charset="-122"/>
              </a:rPr>
              <a:t>      GRANT SELECT  ON Student  TO DBName_2</a:t>
            </a:r>
          </a:p>
          <a:p>
            <a:pPr marL="0" lvl="1" indent="0">
              <a:lnSpc>
                <a:spcPts val="3000"/>
              </a:lnSpc>
              <a:buClr>
                <a:schemeClr val="folHlink"/>
              </a:buClr>
              <a:buSzPct val="110000"/>
              <a:buNone/>
            </a:pPr>
            <a:r>
              <a:rPr lang="zh-CN" altLang="en-US" sz="1600" b="0" kern="0" dirty="0">
                <a:ea typeface="宋体" charset="-122"/>
              </a:rPr>
              <a:t>（</a:t>
            </a:r>
            <a:r>
              <a:rPr lang="en-US" altLang="zh-CN" sz="1600" b="0" kern="0" dirty="0">
                <a:ea typeface="宋体" charset="-122"/>
              </a:rPr>
              <a:t>5</a:t>
            </a:r>
            <a:r>
              <a:rPr lang="zh-CN" altLang="en-US" sz="1600" b="0" kern="0" dirty="0">
                <a:ea typeface="宋体" charset="-122"/>
              </a:rPr>
              <a:t>）使用</a:t>
            </a:r>
            <a:r>
              <a:rPr lang="en-US" altLang="zh-CN" sz="1600" b="0" kern="0" dirty="0">
                <a:ea typeface="宋体" charset="-122"/>
              </a:rPr>
              <a:t>LoginName_1</a:t>
            </a:r>
            <a:r>
              <a:rPr lang="zh-CN" altLang="en-US" sz="1600" b="0" kern="0" dirty="0">
                <a:ea typeface="宋体" charset="-122"/>
              </a:rPr>
              <a:t>登录服务器，再执行如下语句：</a:t>
            </a:r>
          </a:p>
          <a:p>
            <a:pPr marL="0" lvl="2" indent="0">
              <a:lnSpc>
                <a:spcPts val="3000"/>
              </a:lnSpc>
              <a:buClr>
                <a:schemeClr val="folHlink"/>
              </a:buClr>
              <a:buSzPct val="110000"/>
              <a:buNone/>
            </a:pPr>
            <a:r>
              <a:rPr lang="en-US" altLang="zh-CN" sz="1600" b="0" kern="0" dirty="0">
                <a:ea typeface="宋体" charset="-122"/>
              </a:rPr>
              <a:t>        SELECT * FROM Student</a:t>
            </a:r>
          </a:p>
        </p:txBody>
      </p:sp>
      <p:sp>
        <p:nvSpPr>
          <p:cNvPr id="3" name="圆角矩形标注 2"/>
          <p:cNvSpPr/>
          <p:nvPr/>
        </p:nvSpPr>
        <p:spPr bwMode="auto">
          <a:xfrm>
            <a:off x="6948264" y="3897052"/>
            <a:ext cx="1967136" cy="1464231"/>
          </a:xfrm>
          <a:prstGeom prst="wedgeRoundRectCallout">
            <a:avLst>
              <a:gd name="adj1" fmla="val -128650"/>
              <a:gd name="adj2" fmla="val 77245"/>
              <a:gd name="adj3" fmla="val 16667"/>
            </a:avLst>
          </a:prstGeom>
          <a:solidFill>
            <a:schemeClr val="tx2">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3"/>
                </a:solidFill>
                <a:effectLst/>
                <a:latin typeface="黑体" panose="02010609060101010101" pitchFamily="49" charset="-122"/>
                <a:ea typeface="黑体" panose="02010609060101010101" pitchFamily="49" charset="-122"/>
              </a:rPr>
              <a:t>请问两次登录后执行命令的情况有何不同？</a:t>
            </a:r>
          </a:p>
        </p:txBody>
      </p:sp>
    </p:spTree>
    <p:extLst>
      <p:ext uri="{BB962C8B-B14F-4D97-AF65-F5344CB8AC3E}">
        <p14:creationId xmlns:p14="http://schemas.microsoft.com/office/powerpoint/2010/main" val="143530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dirty="0">
                <a:ea typeface="宋体" charset="-122"/>
              </a:rPr>
              <a:t>数据库安全机制：自主存取控制实现</a:t>
            </a:r>
            <a:endParaRPr lang="zh-CN" altLang="zh-CN" dirty="0">
              <a:ea typeface="宋体" charset="-122"/>
            </a:endParaRPr>
          </a:p>
        </p:txBody>
      </p:sp>
      <p:sp>
        <p:nvSpPr>
          <p:cNvPr id="45059" name="Rectangle 3"/>
          <p:cNvSpPr>
            <a:spLocks noGrp="1" noChangeArrowheads="1"/>
          </p:cNvSpPr>
          <p:nvPr>
            <p:ph type="body" idx="1"/>
          </p:nvPr>
        </p:nvSpPr>
        <p:spPr>
          <a:xfrm>
            <a:off x="323528" y="1196752"/>
            <a:ext cx="8496944" cy="4176464"/>
          </a:xfrm>
        </p:spPr>
        <p:txBody>
          <a:bodyPr/>
          <a:lstStyle/>
          <a:p>
            <a:pPr eaLnBrk="1" hangingPunct="1">
              <a:lnSpc>
                <a:spcPts val="3500"/>
              </a:lnSpc>
            </a:pPr>
            <a:r>
              <a:rPr lang="zh-CN" altLang="en-US" sz="2400" dirty="0">
                <a:ea typeface="宋体" charset="-122"/>
              </a:rPr>
              <a:t>为什么数据库知道一个登录用户映射到哪个数据库用户，并可以进行什么操作？</a:t>
            </a:r>
            <a:endParaRPr lang="en-US" altLang="zh-CN" sz="2400" dirty="0">
              <a:ea typeface="宋体" charset="-122"/>
            </a:endParaRPr>
          </a:p>
          <a:p>
            <a:pPr eaLnBrk="1" hangingPunct="1">
              <a:lnSpc>
                <a:spcPts val="3500"/>
              </a:lnSpc>
            </a:pPr>
            <a:endParaRPr lang="en-US" altLang="zh-CN" dirty="0">
              <a:ea typeface="宋体" charset="-122"/>
            </a:endParaRPr>
          </a:p>
          <a:p>
            <a:pPr eaLnBrk="1" hangingPunct="1">
              <a:lnSpc>
                <a:spcPts val="3500"/>
              </a:lnSpc>
            </a:pPr>
            <a:endParaRPr lang="en-US" altLang="zh-CN" dirty="0">
              <a:ea typeface="宋体" charset="-122"/>
            </a:endParaRPr>
          </a:p>
          <a:p>
            <a:pPr eaLnBrk="1" hangingPunct="1">
              <a:lnSpc>
                <a:spcPts val="3500"/>
              </a:lnSpc>
            </a:pPr>
            <a:r>
              <a:rPr lang="zh-CN" altLang="en-US" sz="2400" dirty="0">
                <a:ea typeface="宋体" charset="-122"/>
              </a:rPr>
              <a:t>系统表</a:t>
            </a:r>
          </a:p>
          <a:p>
            <a:pPr lvl="1" eaLnBrk="1" hangingPunct="1">
              <a:lnSpc>
                <a:spcPts val="3500"/>
              </a:lnSpc>
            </a:pPr>
            <a:r>
              <a:rPr lang="en-US" altLang="zh-CN" sz="2000" dirty="0" err="1">
                <a:ea typeface="宋体" charset="-122"/>
              </a:rPr>
              <a:t>syslogins</a:t>
            </a:r>
            <a:endParaRPr lang="en-US" altLang="zh-CN" sz="2000" dirty="0">
              <a:ea typeface="宋体" charset="-122"/>
            </a:endParaRPr>
          </a:p>
          <a:p>
            <a:pPr lvl="1" eaLnBrk="1" hangingPunct="1">
              <a:lnSpc>
                <a:spcPts val="3500"/>
              </a:lnSpc>
            </a:pPr>
            <a:r>
              <a:rPr lang="en-US" altLang="zh-CN" sz="2000" dirty="0" err="1">
                <a:ea typeface="宋体" charset="-122"/>
              </a:rPr>
              <a:t>sysusers</a:t>
            </a:r>
            <a:endParaRPr lang="en-US" altLang="zh-CN" sz="2000" dirty="0">
              <a:ea typeface="宋体" charset="-122"/>
            </a:endParaRPr>
          </a:p>
          <a:p>
            <a:pPr lvl="1" eaLnBrk="1" hangingPunct="1">
              <a:lnSpc>
                <a:spcPts val="3500"/>
              </a:lnSpc>
            </a:pPr>
            <a:r>
              <a:rPr lang="en-US" altLang="zh-CN" sz="2000" dirty="0" err="1">
                <a:ea typeface="宋体" charset="-122"/>
              </a:rPr>
              <a:t>syspermissions</a:t>
            </a:r>
            <a:endParaRPr lang="en-US" altLang="zh-CN" sz="2000" dirty="0">
              <a:ea typeface="宋体" charset="-122"/>
            </a:endParaRPr>
          </a:p>
        </p:txBody>
      </p:sp>
      <p:sp>
        <p:nvSpPr>
          <p:cNvPr id="4" name="圆角矩形标注 3"/>
          <p:cNvSpPr/>
          <p:nvPr/>
        </p:nvSpPr>
        <p:spPr bwMode="auto">
          <a:xfrm>
            <a:off x="6372200" y="3164936"/>
            <a:ext cx="1967136" cy="1123712"/>
          </a:xfrm>
          <a:prstGeom prst="wedgeRoundRectCallout">
            <a:avLst>
              <a:gd name="adj1" fmla="val -208705"/>
              <a:gd name="adj2" fmla="val 85156"/>
              <a:gd name="adj3" fmla="val 16667"/>
            </a:avLst>
          </a:prstGeom>
          <a:solidFill>
            <a:schemeClr val="tx2">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3"/>
                </a:solidFill>
                <a:effectLst/>
                <a:latin typeface="黑体" panose="02010609060101010101" pitchFamily="49" charset="-122"/>
                <a:ea typeface="黑体" panose="02010609060101010101" pitchFamily="49" charset="-122"/>
              </a:rPr>
              <a:t>再一次理解数据库的数据字典。</a:t>
            </a:r>
          </a:p>
        </p:txBody>
      </p:sp>
    </p:spTree>
    <p:extLst>
      <p:ext uri="{BB962C8B-B14F-4D97-AF65-F5344CB8AC3E}">
        <p14:creationId xmlns:p14="http://schemas.microsoft.com/office/powerpoint/2010/main" val="140672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85738" y="152400"/>
            <a:ext cx="8729662" cy="468288"/>
          </a:xfrm>
        </p:spPr>
        <p:txBody>
          <a:bodyPr/>
          <a:lstStyle/>
          <a:p>
            <a:pPr eaLnBrk="1" hangingPunct="1"/>
            <a:r>
              <a:rPr lang="zh-CN" altLang="en-US" dirty="0">
                <a:ea typeface="宋体" charset="-122"/>
              </a:rPr>
              <a:t>数据库安全机制：存取（访问）控制</a:t>
            </a:r>
            <a:endParaRPr lang="en-US" altLang="zh-CN" dirty="0">
              <a:ea typeface="宋体" charset="-122"/>
            </a:endParaRPr>
          </a:p>
        </p:txBody>
      </p:sp>
      <p:sp>
        <p:nvSpPr>
          <p:cNvPr id="51203" name="Rectangle 3"/>
          <p:cNvSpPr>
            <a:spLocks noGrp="1" noChangeArrowheads="1"/>
          </p:cNvSpPr>
          <p:nvPr>
            <p:ph type="body" idx="1"/>
          </p:nvPr>
        </p:nvSpPr>
        <p:spPr>
          <a:xfrm>
            <a:off x="185738" y="1196752"/>
            <a:ext cx="8280920" cy="2232248"/>
          </a:xfrm>
        </p:spPr>
        <p:txBody>
          <a:bodyPr/>
          <a:lstStyle/>
          <a:p>
            <a:pPr eaLnBrk="1" hangingPunct="1">
              <a:lnSpc>
                <a:spcPts val="3500"/>
              </a:lnSpc>
            </a:pPr>
            <a:r>
              <a:rPr lang="en-US" altLang="zh-CN" sz="2400" dirty="0">
                <a:ea typeface="宋体" charset="-122"/>
              </a:rPr>
              <a:t>DAC</a:t>
            </a:r>
            <a:r>
              <a:rPr lang="zh-CN" altLang="en-US" sz="2400" dirty="0">
                <a:ea typeface="宋体" charset="-122"/>
              </a:rPr>
              <a:t>与</a:t>
            </a:r>
            <a:r>
              <a:rPr lang="en-US" altLang="zh-CN" sz="2400" dirty="0">
                <a:ea typeface="宋体" charset="-122"/>
              </a:rPr>
              <a:t>MAC</a:t>
            </a:r>
            <a:r>
              <a:rPr lang="zh-CN" altLang="en-US" sz="2400" dirty="0">
                <a:ea typeface="宋体" charset="-122"/>
              </a:rPr>
              <a:t>共同构筑了</a:t>
            </a:r>
            <a:r>
              <a:rPr lang="en-US" altLang="zh-CN" sz="2400" dirty="0">
                <a:ea typeface="宋体" charset="-122"/>
              </a:rPr>
              <a:t>DBMS</a:t>
            </a:r>
            <a:r>
              <a:rPr lang="zh-CN" altLang="en-US" sz="2400" dirty="0">
                <a:ea typeface="宋体" charset="-122"/>
              </a:rPr>
              <a:t>的安全机制</a:t>
            </a:r>
          </a:p>
          <a:p>
            <a:pPr eaLnBrk="1" hangingPunct="1">
              <a:lnSpc>
                <a:spcPts val="3500"/>
              </a:lnSpc>
            </a:pPr>
            <a:r>
              <a:rPr lang="zh-CN" altLang="en-US" sz="2400" dirty="0">
                <a:ea typeface="宋体" charset="-122"/>
              </a:rPr>
              <a:t>实现</a:t>
            </a:r>
            <a:r>
              <a:rPr lang="en-US" altLang="zh-CN" sz="2400" dirty="0">
                <a:ea typeface="宋体" charset="-122"/>
              </a:rPr>
              <a:t>MAC</a:t>
            </a:r>
            <a:r>
              <a:rPr lang="zh-CN" altLang="en-US" sz="2400" dirty="0">
                <a:ea typeface="宋体" charset="-122"/>
              </a:rPr>
              <a:t>时要首先实现</a:t>
            </a:r>
            <a:r>
              <a:rPr lang="en-US" altLang="zh-CN" sz="2400" dirty="0">
                <a:ea typeface="宋体" charset="-122"/>
              </a:rPr>
              <a:t>DAC</a:t>
            </a:r>
          </a:p>
          <a:p>
            <a:pPr lvl="1" eaLnBrk="1" hangingPunct="1">
              <a:lnSpc>
                <a:spcPts val="3500"/>
              </a:lnSpc>
              <a:spcBef>
                <a:spcPct val="30000"/>
              </a:spcBef>
            </a:pPr>
            <a:r>
              <a:rPr lang="zh-CN" altLang="en-US" sz="2200" dirty="0">
                <a:ea typeface="宋体" charset="-122"/>
              </a:rPr>
              <a:t>原因：较高安全性级别提供的安全保护要包含较低级别的所有保护。</a:t>
            </a:r>
          </a:p>
        </p:txBody>
      </p:sp>
    </p:spTree>
    <p:extLst>
      <p:ext uri="{BB962C8B-B14F-4D97-AF65-F5344CB8AC3E}">
        <p14:creationId xmlns:p14="http://schemas.microsoft.com/office/powerpoint/2010/main" val="1801000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计算机安全与数据库安全</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数据库安全机制</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视图与数据库安全</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审计、加密与统计安全应用</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4221851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dirty="0">
                <a:ea typeface="宋体" charset="-122"/>
              </a:rPr>
              <a:t>视图与数据库安全</a:t>
            </a:r>
          </a:p>
        </p:txBody>
      </p:sp>
      <p:sp>
        <p:nvSpPr>
          <p:cNvPr id="52227" name="Rectangle 3"/>
          <p:cNvSpPr>
            <a:spLocks noGrp="1" noChangeArrowheads="1"/>
          </p:cNvSpPr>
          <p:nvPr>
            <p:ph type="body" idx="1"/>
          </p:nvPr>
        </p:nvSpPr>
        <p:spPr>
          <a:xfrm>
            <a:off x="323528" y="2204864"/>
            <a:ext cx="8043862" cy="1728192"/>
          </a:xfrm>
        </p:spPr>
        <p:txBody>
          <a:bodyPr/>
          <a:lstStyle/>
          <a:p>
            <a:pPr eaLnBrk="1" hangingPunct="1">
              <a:lnSpc>
                <a:spcPct val="150000"/>
              </a:lnSpc>
            </a:pPr>
            <a:r>
              <a:rPr lang="zh-CN" altLang="en-US" sz="2400" dirty="0">
                <a:ea typeface="宋体" charset="-122"/>
              </a:rPr>
              <a:t>视图限定了用户查看数据的视角，对无权进行（指定）数据存取的用户实行数据隐藏，对数据提供一定程度的安全保护 。</a:t>
            </a:r>
          </a:p>
        </p:txBody>
      </p:sp>
      <p:sp>
        <p:nvSpPr>
          <p:cNvPr id="5" name="Rectangle 3"/>
          <p:cNvSpPr txBox="1">
            <a:spLocks noChangeArrowheads="1"/>
          </p:cNvSpPr>
          <p:nvPr/>
        </p:nvSpPr>
        <p:spPr bwMode="auto">
          <a:xfrm>
            <a:off x="323528" y="1124744"/>
            <a:ext cx="8043862" cy="648072"/>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150000"/>
              </a:lnSpc>
            </a:pPr>
            <a:r>
              <a:rPr lang="zh-CN" altLang="en-US" sz="2400" kern="0" dirty="0">
                <a:ea typeface="宋体" charset="-122"/>
              </a:rPr>
              <a:t>思考问题：视图能够提供数据库安全防护机制吗？</a:t>
            </a:r>
          </a:p>
        </p:txBody>
      </p:sp>
    </p:spTree>
    <p:extLst>
      <p:ext uri="{BB962C8B-B14F-4D97-AF65-F5344CB8AC3E}">
        <p14:creationId xmlns:p14="http://schemas.microsoft.com/office/powerpoint/2010/main" val="1762011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dirty="0">
                <a:ea typeface="宋体" charset="-122"/>
              </a:rPr>
              <a:t>视图与数据库安全</a:t>
            </a:r>
          </a:p>
        </p:txBody>
      </p:sp>
      <p:sp>
        <p:nvSpPr>
          <p:cNvPr id="53251" name="Rectangle 3"/>
          <p:cNvSpPr>
            <a:spLocks noGrp="1" noChangeArrowheads="1"/>
          </p:cNvSpPr>
          <p:nvPr>
            <p:ph type="body" idx="1"/>
          </p:nvPr>
        </p:nvSpPr>
        <p:spPr>
          <a:xfrm>
            <a:off x="185738" y="1124744"/>
            <a:ext cx="8202686" cy="1008112"/>
          </a:xfrm>
          <a:solidFill>
            <a:schemeClr val="bg1">
              <a:lumMod val="90000"/>
            </a:schemeClr>
          </a:solidFill>
        </p:spPr>
        <p:txBody>
          <a:bodyPr/>
          <a:lstStyle/>
          <a:p>
            <a:pPr eaLnBrk="1" hangingPunct="1">
              <a:lnSpc>
                <a:spcPts val="3500"/>
              </a:lnSpc>
              <a:buFont typeface="Wingdings" panose="05000000000000000000" pitchFamily="2" charset="2"/>
              <a:buChar char="Ø"/>
            </a:pPr>
            <a:r>
              <a:rPr lang="zh-CN" altLang="en-US" sz="2400" dirty="0">
                <a:ea typeface="宋体" charset="-122"/>
              </a:rPr>
              <a:t>建立计算机系学生的视图，把对该视图的</a:t>
            </a:r>
            <a:r>
              <a:rPr lang="en-US" altLang="zh-CN" sz="2400" dirty="0">
                <a:ea typeface="宋体" charset="-122"/>
              </a:rPr>
              <a:t>SELECT</a:t>
            </a:r>
            <a:r>
              <a:rPr lang="zh-CN" altLang="en-US" sz="2400" dirty="0">
                <a:ea typeface="宋体" charset="-122"/>
              </a:rPr>
              <a:t>权限授于王平，把该视图上的所有操作权限授于张明。 </a:t>
            </a:r>
          </a:p>
        </p:txBody>
      </p:sp>
      <p:sp>
        <p:nvSpPr>
          <p:cNvPr id="4" name="Rectangle 3"/>
          <p:cNvSpPr txBox="1">
            <a:spLocks noChangeArrowheads="1"/>
          </p:cNvSpPr>
          <p:nvPr/>
        </p:nvSpPr>
        <p:spPr bwMode="auto">
          <a:xfrm>
            <a:off x="185738" y="2276872"/>
            <a:ext cx="3882206" cy="2304256"/>
          </a:xfrm>
          <a:prstGeom prst="rect">
            <a:avLst/>
          </a:prstGeom>
          <a:solidFill>
            <a:srgbClr val="FF3399"/>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Font typeface="Wingdings" pitchFamily="2" charset="2"/>
              <a:buNone/>
            </a:pPr>
            <a:r>
              <a:rPr lang="en-US" altLang="zh-CN" sz="2000" b="0" kern="0" dirty="0">
                <a:solidFill>
                  <a:schemeClr val="tx2">
                    <a:lumMod val="60000"/>
                    <a:lumOff val="40000"/>
                  </a:schemeClr>
                </a:solidFill>
                <a:ea typeface="宋体" charset="-122"/>
              </a:rPr>
              <a:t>Step 1</a:t>
            </a:r>
            <a:r>
              <a:rPr lang="zh-CN" altLang="en-US" sz="2000" b="0" kern="0" dirty="0">
                <a:solidFill>
                  <a:schemeClr val="tx2">
                    <a:lumMod val="60000"/>
                    <a:lumOff val="40000"/>
                  </a:schemeClr>
                </a:solidFill>
                <a:ea typeface="宋体" charset="-122"/>
              </a:rPr>
              <a:t>：</a:t>
            </a:r>
            <a:endParaRPr lang="en-US" altLang="zh-CN" sz="2000" b="0" kern="0" dirty="0">
              <a:solidFill>
                <a:schemeClr val="tx2">
                  <a:lumMod val="60000"/>
                  <a:lumOff val="40000"/>
                </a:schemeClr>
              </a:solidFill>
              <a:ea typeface="宋体" charset="-122"/>
            </a:endParaRPr>
          </a:p>
          <a:p>
            <a:pPr>
              <a:buFont typeface="Wingdings" pitchFamily="2" charset="2"/>
              <a:buNone/>
            </a:pPr>
            <a:r>
              <a:rPr lang="en-US" altLang="zh-CN" sz="2000" b="0" kern="0" dirty="0">
                <a:ea typeface="宋体" charset="-122"/>
              </a:rPr>
              <a:t>CREATE VIEW </a:t>
            </a:r>
            <a:r>
              <a:rPr lang="en-US" altLang="zh-CN" sz="2000" b="0" kern="0" dirty="0" err="1">
                <a:ea typeface="宋体" charset="-122"/>
              </a:rPr>
              <a:t>CS_Student</a:t>
            </a:r>
            <a:endParaRPr lang="en-US" altLang="zh-CN" sz="2000" b="0" kern="0" dirty="0">
              <a:ea typeface="宋体" charset="-122"/>
            </a:endParaRPr>
          </a:p>
          <a:p>
            <a:pPr>
              <a:buFont typeface="Wingdings" pitchFamily="2" charset="2"/>
              <a:buNone/>
            </a:pPr>
            <a:r>
              <a:rPr lang="en-US" altLang="zh-CN" sz="2000" b="0" kern="0" dirty="0">
                <a:ea typeface="宋体" charset="-122"/>
              </a:rPr>
              <a:t>AS </a:t>
            </a:r>
          </a:p>
          <a:p>
            <a:pPr>
              <a:buFont typeface="Wingdings" pitchFamily="2" charset="2"/>
              <a:buNone/>
            </a:pPr>
            <a:r>
              <a:rPr lang="en-US" altLang="zh-CN" sz="2000" b="0" kern="0" dirty="0">
                <a:ea typeface="宋体" charset="-122"/>
              </a:rPr>
              <a:t>   SELECT  *</a:t>
            </a:r>
            <a:endParaRPr lang="en-US" altLang="zh-CN" sz="2000" b="0" kern="0" baseline="-16000" dirty="0">
              <a:ea typeface="宋体" charset="-122"/>
            </a:endParaRPr>
          </a:p>
          <a:p>
            <a:pPr>
              <a:buFont typeface="Wingdings" pitchFamily="2" charset="2"/>
              <a:buNone/>
            </a:pPr>
            <a:r>
              <a:rPr lang="en-US" altLang="zh-CN" sz="2000" b="0" kern="0" dirty="0">
                <a:ea typeface="宋体" charset="-122"/>
              </a:rPr>
              <a:t>   FROM   Student</a:t>
            </a:r>
          </a:p>
          <a:p>
            <a:pPr>
              <a:buFont typeface="Wingdings" pitchFamily="2" charset="2"/>
              <a:buNone/>
            </a:pPr>
            <a:r>
              <a:rPr lang="en-US" altLang="zh-CN" sz="2000" b="0" kern="0" dirty="0">
                <a:ea typeface="宋体" charset="-122"/>
              </a:rPr>
              <a:t>   WHERE  </a:t>
            </a:r>
            <a:r>
              <a:rPr lang="en-US" altLang="zh-CN" sz="2000" b="0" kern="0" dirty="0" err="1">
                <a:ea typeface="宋体" charset="-122"/>
              </a:rPr>
              <a:t>Sdept</a:t>
            </a:r>
            <a:r>
              <a:rPr lang="en-US" altLang="zh-CN" sz="2000" b="0" kern="0" dirty="0">
                <a:ea typeface="宋体" charset="-122"/>
              </a:rPr>
              <a:t>='CS'</a:t>
            </a:r>
            <a:endParaRPr lang="zh-CN" altLang="en-US" sz="2000" b="0" kern="0" dirty="0">
              <a:ea typeface="宋体" charset="-122"/>
            </a:endParaRPr>
          </a:p>
        </p:txBody>
      </p:sp>
      <p:sp>
        <p:nvSpPr>
          <p:cNvPr id="5" name="Rectangle 3"/>
          <p:cNvSpPr txBox="1">
            <a:spLocks noChangeArrowheads="1"/>
          </p:cNvSpPr>
          <p:nvPr/>
        </p:nvSpPr>
        <p:spPr bwMode="auto">
          <a:xfrm>
            <a:off x="4547220" y="2276872"/>
            <a:ext cx="4129236" cy="1721892"/>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defPPr>
              <a:defRPr lang="en-US"/>
            </a:defPPr>
            <a:lvl1pPr marL="342900" indent="-342900" algn="l" eaLnBrk="1" hangingPunct="1">
              <a:spcBef>
                <a:spcPct val="20000"/>
              </a:spcBef>
              <a:buClr>
                <a:schemeClr val="folHlink"/>
              </a:buClr>
              <a:buSzPct val="110000"/>
              <a:buFont typeface="Wingdings" pitchFamily="2" charset="2"/>
              <a:buNone/>
              <a:defRPr b="0" kern="0">
                <a:solidFill>
                  <a:schemeClr val="tx2">
                    <a:lumMod val="60000"/>
                    <a:lumOff val="40000"/>
                  </a:schemeClr>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en-US" altLang="zh-CN" dirty="0"/>
              <a:t>Step 2</a:t>
            </a:r>
            <a:r>
              <a:rPr lang="zh-CN" altLang="en-US" dirty="0"/>
              <a:t>：</a:t>
            </a:r>
            <a:endParaRPr lang="en-US" altLang="zh-CN" dirty="0"/>
          </a:p>
          <a:p>
            <a:r>
              <a:rPr lang="en-US" altLang="zh-CN" dirty="0">
                <a:solidFill>
                  <a:schemeClr val="tx1"/>
                </a:solidFill>
              </a:rPr>
              <a:t>GRANT  SELECT</a:t>
            </a:r>
          </a:p>
          <a:p>
            <a:r>
              <a:rPr lang="en-US" altLang="zh-CN" dirty="0">
                <a:solidFill>
                  <a:schemeClr val="tx1"/>
                </a:solidFill>
              </a:rPr>
              <a:t>ON  </a:t>
            </a:r>
            <a:r>
              <a:rPr lang="en-US" altLang="zh-CN" dirty="0" err="1">
                <a:solidFill>
                  <a:schemeClr val="tx1"/>
                </a:solidFill>
              </a:rPr>
              <a:t>CS_Student</a:t>
            </a:r>
            <a:r>
              <a:rPr lang="en-US" altLang="zh-CN" dirty="0">
                <a:solidFill>
                  <a:schemeClr val="tx1"/>
                </a:solidFill>
              </a:rPr>
              <a:t>  </a:t>
            </a:r>
          </a:p>
          <a:p>
            <a:r>
              <a:rPr lang="en-US" altLang="zh-CN" dirty="0">
                <a:solidFill>
                  <a:schemeClr val="tx1"/>
                </a:solidFill>
              </a:rPr>
              <a:t>TO </a:t>
            </a:r>
            <a:r>
              <a:rPr lang="zh-CN" altLang="en-US" dirty="0">
                <a:solidFill>
                  <a:schemeClr val="tx1"/>
                </a:solidFill>
              </a:rPr>
              <a:t>王平</a:t>
            </a:r>
          </a:p>
        </p:txBody>
      </p:sp>
      <p:sp>
        <p:nvSpPr>
          <p:cNvPr id="6" name="Rectangle 3"/>
          <p:cNvSpPr txBox="1">
            <a:spLocks noChangeArrowheads="1"/>
          </p:cNvSpPr>
          <p:nvPr/>
        </p:nvSpPr>
        <p:spPr bwMode="auto">
          <a:xfrm>
            <a:off x="4547220" y="4221088"/>
            <a:ext cx="4129236" cy="1800200"/>
          </a:xfrm>
          <a:prstGeom prst="rect">
            <a:avLst/>
          </a:prstGeom>
          <a:solidFill>
            <a:srgbClr val="FFC000"/>
          </a:solidFill>
          <a:ln>
            <a:noFill/>
          </a:ln>
          <a:effectLst/>
        </p:spPr>
        <p:txBody>
          <a:bodyPr vert="horz" wrap="square" lIns="91440" tIns="45720" rIns="91440" bIns="45720" numCol="1" anchor="t" anchorCtr="0" compatLnSpc="1">
            <a:prstTxWarp prst="textNoShape">
              <a:avLst/>
            </a:prstTxWarp>
          </a:bodyPr>
          <a:lstStyle>
            <a:defPPr>
              <a:defRPr lang="en-US"/>
            </a:defPPr>
            <a:lvl1pPr marL="342900" indent="-342900" algn="l" eaLnBrk="1" hangingPunct="1">
              <a:spcBef>
                <a:spcPct val="20000"/>
              </a:spcBef>
              <a:buClr>
                <a:schemeClr val="folHlink"/>
              </a:buClr>
              <a:buSzPct val="110000"/>
              <a:buFont typeface="Wingdings" pitchFamily="2" charset="2"/>
              <a:buNone/>
              <a:defRPr b="0" kern="0">
                <a:solidFill>
                  <a:schemeClr val="tx2">
                    <a:lumMod val="60000"/>
                    <a:lumOff val="40000"/>
                  </a:schemeClr>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en-US" altLang="zh-CN" dirty="0"/>
              <a:t>Step 3</a:t>
            </a:r>
            <a:r>
              <a:rPr lang="zh-CN" altLang="en-US" dirty="0"/>
              <a:t>：</a:t>
            </a:r>
            <a:endParaRPr lang="en-US" altLang="zh-CN" dirty="0"/>
          </a:p>
          <a:p>
            <a:r>
              <a:rPr lang="en-US" altLang="zh-CN" dirty="0">
                <a:solidFill>
                  <a:schemeClr val="tx1"/>
                </a:solidFill>
              </a:rPr>
              <a:t>GRANT ALL PRIVILIGES</a:t>
            </a:r>
          </a:p>
          <a:p>
            <a:r>
              <a:rPr lang="en-US" altLang="zh-CN" dirty="0">
                <a:solidFill>
                  <a:schemeClr val="tx1"/>
                </a:solidFill>
              </a:rPr>
              <a:t>ON  </a:t>
            </a:r>
            <a:r>
              <a:rPr lang="en-US" altLang="zh-CN" dirty="0" err="1">
                <a:solidFill>
                  <a:schemeClr val="tx1"/>
                </a:solidFill>
              </a:rPr>
              <a:t>CS_Student</a:t>
            </a:r>
            <a:r>
              <a:rPr lang="en-US" altLang="zh-CN" dirty="0">
                <a:solidFill>
                  <a:schemeClr val="tx1"/>
                </a:solidFill>
              </a:rPr>
              <a:t>  </a:t>
            </a:r>
          </a:p>
          <a:p>
            <a:r>
              <a:rPr lang="en-US" altLang="zh-CN" dirty="0">
                <a:solidFill>
                  <a:schemeClr val="tx1"/>
                </a:solidFill>
              </a:rPr>
              <a:t>TO  </a:t>
            </a:r>
            <a:r>
              <a:rPr lang="zh-CN" altLang="en-US" dirty="0">
                <a:solidFill>
                  <a:schemeClr val="tx1"/>
                </a:solidFill>
              </a:rPr>
              <a:t>张明</a:t>
            </a:r>
          </a:p>
        </p:txBody>
      </p:sp>
    </p:spTree>
    <p:extLst>
      <p:ext uri="{BB962C8B-B14F-4D97-AF65-F5344CB8AC3E}">
        <p14:creationId xmlns:p14="http://schemas.microsoft.com/office/powerpoint/2010/main" val="191969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ea typeface="宋体" charset="-122"/>
              </a:rPr>
              <a:t>计算机安全标准</a:t>
            </a:r>
          </a:p>
        </p:txBody>
      </p:sp>
      <p:sp>
        <p:nvSpPr>
          <p:cNvPr id="6147" name="Rectangle 4"/>
          <p:cNvSpPr>
            <a:spLocks noGrp="1" noChangeArrowheads="1"/>
          </p:cNvSpPr>
          <p:nvPr>
            <p:ph type="body" idx="1"/>
          </p:nvPr>
        </p:nvSpPr>
        <p:spPr>
          <a:xfrm>
            <a:off x="395536" y="1196752"/>
            <a:ext cx="8280920" cy="2232248"/>
          </a:xfrm>
        </p:spPr>
        <p:txBody>
          <a:bodyPr/>
          <a:lstStyle/>
          <a:p>
            <a:pPr eaLnBrk="1" hangingPunct="1">
              <a:lnSpc>
                <a:spcPts val="3500"/>
              </a:lnSpc>
            </a:pPr>
            <a:r>
              <a:rPr lang="zh-CN" altLang="en-US" b="1" dirty="0">
                <a:ea typeface="宋体" charset="-122"/>
              </a:rPr>
              <a:t>安全标准简介</a:t>
            </a:r>
          </a:p>
          <a:p>
            <a:pPr lvl="1" eaLnBrk="1" hangingPunct="1">
              <a:lnSpc>
                <a:spcPts val="3500"/>
              </a:lnSpc>
            </a:pPr>
            <a:r>
              <a:rPr lang="en-US" altLang="zh-CN" dirty="0">
                <a:ea typeface="宋体" charset="-122"/>
              </a:rPr>
              <a:t>TCSEC</a:t>
            </a:r>
            <a:r>
              <a:rPr lang="zh-CN" altLang="en-US" dirty="0">
                <a:ea typeface="宋体" charset="-122"/>
              </a:rPr>
              <a:t>标准</a:t>
            </a:r>
            <a:r>
              <a:rPr lang="en-US" altLang="zh-CN" dirty="0">
                <a:ea typeface="宋体" charset="-122"/>
              </a:rPr>
              <a:t>( Trusted Computer System Evaluation Criteria )</a:t>
            </a:r>
          </a:p>
          <a:p>
            <a:pPr lvl="1" eaLnBrk="1" hangingPunct="1">
              <a:lnSpc>
                <a:spcPts val="3500"/>
              </a:lnSpc>
            </a:pPr>
            <a:r>
              <a:rPr lang="en-US" altLang="zh-CN" dirty="0">
                <a:ea typeface="宋体" charset="-122"/>
              </a:rPr>
              <a:t>CC</a:t>
            </a:r>
            <a:r>
              <a:rPr lang="zh-CN" altLang="en-US" dirty="0">
                <a:ea typeface="宋体" charset="-122"/>
              </a:rPr>
              <a:t>标准</a:t>
            </a:r>
            <a:r>
              <a:rPr lang="en-US" altLang="zh-CN" dirty="0">
                <a:ea typeface="宋体" charset="-122"/>
              </a:rPr>
              <a:t>( Common Criteria )</a:t>
            </a:r>
            <a:endParaRPr lang="en-US" altLang="zh-CN" sz="2000" dirty="0">
              <a:ea typeface="宋体" charset="-122"/>
            </a:endParaRPr>
          </a:p>
          <a:p>
            <a:pPr eaLnBrk="1" hangingPunct="1"/>
            <a:endParaRPr lang="en-US" altLang="zh-CN" b="1" dirty="0">
              <a:ea typeface="宋体" charset="-122"/>
            </a:endParaRPr>
          </a:p>
          <a:p>
            <a:pPr eaLnBrk="1" hangingPunct="1"/>
            <a:endParaRPr lang="en-US" altLang="zh-CN" dirty="0">
              <a:ea typeface="宋体" charset="-122"/>
            </a:endParaRPr>
          </a:p>
        </p:txBody>
      </p:sp>
      <p:pic>
        <p:nvPicPr>
          <p:cNvPr id="4" name="Picture 4" descr="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3356992"/>
            <a:ext cx="6409134" cy="28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3740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计算机安全与数据库安全</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数据库安全机制</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视图与数据库安全</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审计、加密与统计安全应用</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2395978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dirty="0">
                <a:ea typeface="宋体" charset="-122"/>
              </a:rPr>
              <a:t>审计、加密与统计安全应用</a:t>
            </a:r>
          </a:p>
        </p:txBody>
      </p:sp>
      <p:sp>
        <p:nvSpPr>
          <p:cNvPr id="55299" name="Rectangle 3"/>
          <p:cNvSpPr>
            <a:spLocks noGrp="1" noChangeArrowheads="1"/>
          </p:cNvSpPr>
          <p:nvPr>
            <p:ph type="body" idx="1"/>
          </p:nvPr>
        </p:nvSpPr>
        <p:spPr>
          <a:xfrm>
            <a:off x="188070" y="2924944"/>
            <a:ext cx="8280920" cy="2088232"/>
          </a:xfrm>
        </p:spPr>
        <p:txBody>
          <a:bodyPr/>
          <a:lstStyle/>
          <a:p>
            <a:pPr eaLnBrk="1" hangingPunct="1">
              <a:lnSpc>
                <a:spcPct val="90000"/>
              </a:lnSpc>
            </a:pPr>
            <a:r>
              <a:rPr lang="zh-CN" altLang="en-US" sz="2400" dirty="0">
                <a:ea typeface="宋体" charset="-122"/>
              </a:rPr>
              <a:t>什么是审计</a:t>
            </a:r>
          </a:p>
          <a:p>
            <a:pPr lvl="1" eaLnBrk="1" hangingPunct="1">
              <a:spcBef>
                <a:spcPct val="60000"/>
              </a:spcBef>
            </a:pPr>
            <a:r>
              <a:rPr lang="zh-CN" altLang="en-US" sz="2000" dirty="0">
                <a:ea typeface="宋体" charset="-122"/>
              </a:rPr>
              <a:t>审计日志（</a:t>
            </a:r>
            <a:r>
              <a:rPr lang="en-US" altLang="zh-CN" sz="2000" dirty="0">
                <a:ea typeface="宋体" charset="-122"/>
              </a:rPr>
              <a:t>Audit Log</a:t>
            </a:r>
            <a:r>
              <a:rPr lang="zh-CN" altLang="en-US" sz="2000" dirty="0">
                <a:ea typeface="宋体" charset="-122"/>
              </a:rPr>
              <a:t>）：记录用户对数据库的所有操作记录；</a:t>
            </a:r>
          </a:p>
          <a:p>
            <a:pPr lvl="1" eaLnBrk="1" hangingPunct="1">
              <a:spcBef>
                <a:spcPct val="60000"/>
              </a:spcBef>
            </a:pPr>
            <a:r>
              <a:rPr lang="en-US" altLang="zh-CN" sz="2000" dirty="0">
                <a:ea typeface="宋体" charset="-122"/>
              </a:rPr>
              <a:t>DBA</a:t>
            </a:r>
            <a:r>
              <a:rPr lang="zh-CN" altLang="en-US" sz="2000" dirty="0">
                <a:ea typeface="宋体" charset="-122"/>
              </a:rPr>
              <a:t>可以利用审计日志，找出非法存取数据的人、时间和内容；</a:t>
            </a:r>
          </a:p>
          <a:p>
            <a:pPr lvl="1" eaLnBrk="1" hangingPunct="1">
              <a:spcBef>
                <a:spcPct val="60000"/>
              </a:spcBef>
            </a:pPr>
            <a:r>
              <a:rPr lang="zh-CN" altLang="en-US" sz="2000" dirty="0">
                <a:ea typeface="宋体" charset="-122"/>
              </a:rPr>
              <a:t>符合</a:t>
            </a:r>
            <a:r>
              <a:rPr lang="en-US" altLang="zh-CN" sz="2000" dirty="0">
                <a:ea typeface="宋体" charset="-122"/>
              </a:rPr>
              <a:t>C2</a:t>
            </a:r>
            <a:r>
              <a:rPr lang="zh-CN" altLang="en-US" sz="2000" dirty="0">
                <a:ea typeface="宋体" charset="-122"/>
              </a:rPr>
              <a:t>及以上安全级别的</a:t>
            </a:r>
            <a:r>
              <a:rPr lang="en-US" altLang="zh-CN" sz="2000" dirty="0">
                <a:ea typeface="宋体" charset="-122"/>
              </a:rPr>
              <a:t>DBMS</a:t>
            </a:r>
            <a:r>
              <a:rPr lang="zh-CN" altLang="en-US" sz="2000" dirty="0">
                <a:ea typeface="宋体" charset="-122"/>
              </a:rPr>
              <a:t>必须具备审计功能。</a:t>
            </a:r>
          </a:p>
        </p:txBody>
      </p:sp>
      <p:sp>
        <p:nvSpPr>
          <p:cNvPr id="4" name="Rectangle 3"/>
          <p:cNvSpPr txBox="1">
            <a:spLocks noChangeArrowheads="1"/>
          </p:cNvSpPr>
          <p:nvPr/>
        </p:nvSpPr>
        <p:spPr bwMode="auto">
          <a:xfrm>
            <a:off x="185738" y="1124744"/>
            <a:ext cx="8280920" cy="1584176"/>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b="0" kern="0" dirty="0">
                <a:ea typeface="宋体" charset="-122"/>
              </a:rPr>
              <a:t>身份认证</a:t>
            </a:r>
            <a:r>
              <a:rPr lang="en-US" altLang="zh-CN" sz="2400" b="0" kern="0" dirty="0">
                <a:ea typeface="宋体" charset="-122"/>
              </a:rPr>
              <a:t>+</a:t>
            </a:r>
            <a:r>
              <a:rPr lang="zh-CN" altLang="en-US" sz="2400" b="0" kern="0" dirty="0">
                <a:ea typeface="宋体" charset="-122"/>
              </a:rPr>
              <a:t>存取（访问）控制：预防不合法的数据库访问</a:t>
            </a:r>
            <a:endParaRPr lang="en-US" altLang="zh-CN" sz="2400" b="0" kern="0" dirty="0">
              <a:ea typeface="宋体" charset="-122"/>
            </a:endParaRPr>
          </a:p>
          <a:p>
            <a:pPr>
              <a:lnSpc>
                <a:spcPct val="90000"/>
              </a:lnSpc>
            </a:pPr>
            <a:endParaRPr lang="en-US" altLang="zh-CN" sz="2400" b="0" kern="0" dirty="0">
              <a:ea typeface="宋体" charset="-122"/>
            </a:endParaRPr>
          </a:p>
          <a:p>
            <a:pPr>
              <a:lnSpc>
                <a:spcPct val="90000"/>
              </a:lnSpc>
            </a:pPr>
            <a:r>
              <a:rPr lang="zh-CN" altLang="en-US" sz="2400" b="0" kern="0" dirty="0">
                <a:ea typeface="宋体" charset="-122"/>
              </a:rPr>
              <a:t>但是，一旦发生了不合法的访问，如何进行验证和确认？</a:t>
            </a:r>
          </a:p>
        </p:txBody>
      </p:sp>
    </p:spTree>
    <p:extLst>
      <p:ext uri="{BB962C8B-B14F-4D97-AF65-F5344CB8AC3E}">
        <p14:creationId xmlns:p14="http://schemas.microsoft.com/office/powerpoint/2010/main" val="302680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arn(inVertical)">
                                      <p:cBhvr>
                                        <p:cTn id="7" dur="500"/>
                                        <p:tgtEl>
                                          <p:spTgt spid="55299">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5299">
                                            <p:txEl>
                                              <p:pRg st="1" end="1"/>
                                            </p:txEl>
                                          </p:spTgt>
                                        </p:tgtEl>
                                        <p:attrNameLst>
                                          <p:attrName>style.visibility</p:attrName>
                                        </p:attrNameLst>
                                      </p:cBhvr>
                                      <p:to>
                                        <p:strVal val="visible"/>
                                      </p:to>
                                    </p:set>
                                    <p:animEffect transition="in" filter="barn(inVertical)">
                                      <p:cBhvr>
                                        <p:cTn id="10" dur="500"/>
                                        <p:tgtEl>
                                          <p:spTgt spid="55299">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animEffect transition="in" filter="barn(inVertical)">
                                      <p:cBhvr>
                                        <p:cTn id="13" dur="500"/>
                                        <p:tgtEl>
                                          <p:spTgt spid="55299">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5299">
                                            <p:txEl>
                                              <p:pRg st="3" end="3"/>
                                            </p:txEl>
                                          </p:spTgt>
                                        </p:tgtEl>
                                        <p:attrNameLst>
                                          <p:attrName>style.visibility</p:attrName>
                                        </p:attrNameLst>
                                      </p:cBhvr>
                                      <p:to>
                                        <p:strVal val="visible"/>
                                      </p:to>
                                    </p:set>
                                    <p:animEffect transition="in" filter="barn(inVertical)">
                                      <p:cBhvr>
                                        <p:cTn id="16" dur="5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dirty="0">
                <a:ea typeface="宋体" charset="-122"/>
              </a:rPr>
              <a:t>审计、加密与统计安全应用</a:t>
            </a:r>
          </a:p>
        </p:txBody>
      </p:sp>
      <p:sp>
        <p:nvSpPr>
          <p:cNvPr id="56323" name="Rectangle 3"/>
          <p:cNvSpPr>
            <a:spLocks noGrp="1" noChangeArrowheads="1"/>
          </p:cNvSpPr>
          <p:nvPr>
            <p:ph type="body" idx="1"/>
          </p:nvPr>
        </p:nvSpPr>
        <p:spPr>
          <a:xfrm>
            <a:off x="185738" y="1340768"/>
            <a:ext cx="8346702" cy="4717504"/>
          </a:xfrm>
        </p:spPr>
        <p:txBody>
          <a:bodyPr/>
          <a:lstStyle/>
          <a:p>
            <a:pPr eaLnBrk="1" hangingPunct="1">
              <a:lnSpc>
                <a:spcPct val="80000"/>
              </a:lnSpc>
            </a:pPr>
            <a:r>
              <a:rPr lang="zh-CN" altLang="en-US" sz="2400" dirty="0">
                <a:ea typeface="宋体" charset="-122"/>
              </a:rPr>
              <a:t>审计类型</a:t>
            </a:r>
            <a:endParaRPr lang="en-US" altLang="zh-CN" sz="2400" dirty="0">
              <a:ea typeface="宋体" charset="-122"/>
            </a:endParaRPr>
          </a:p>
          <a:p>
            <a:pPr lvl="1">
              <a:lnSpc>
                <a:spcPct val="150000"/>
              </a:lnSpc>
            </a:pPr>
            <a:r>
              <a:rPr lang="zh-CN" altLang="en-US" sz="2000" dirty="0">
                <a:ea typeface="宋体" charset="-122"/>
              </a:rPr>
              <a:t>用户级审计</a:t>
            </a:r>
          </a:p>
          <a:p>
            <a:pPr lvl="2" eaLnBrk="1" hangingPunct="1">
              <a:lnSpc>
                <a:spcPct val="150000"/>
              </a:lnSpc>
              <a:buFont typeface="Wingdings" pitchFamily="2" charset="2"/>
              <a:buChar char="Ø"/>
            </a:pPr>
            <a:r>
              <a:rPr lang="zh-CN" altLang="en-US" sz="2000" dirty="0">
                <a:ea typeface="宋体" charset="-122"/>
              </a:rPr>
              <a:t>针对自己创建的数据库表或视图进行审计 </a:t>
            </a:r>
          </a:p>
          <a:p>
            <a:pPr lvl="2" eaLnBrk="1" hangingPunct="1">
              <a:lnSpc>
                <a:spcPct val="150000"/>
              </a:lnSpc>
              <a:buFont typeface="Wingdings" pitchFamily="2" charset="2"/>
              <a:buChar char="Ø"/>
            </a:pPr>
            <a:r>
              <a:rPr lang="zh-CN" altLang="en-US" sz="2000" dirty="0">
                <a:ea typeface="宋体" charset="-122"/>
              </a:rPr>
              <a:t>记录所有用户对这些表或视图的一切成功和不成功的访问要求以及各种类型的</a:t>
            </a:r>
            <a:r>
              <a:rPr lang="en-US" altLang="zh-CN" sz="2000" dirty="0">
                <a:ea typeface="宋体" charset="-122"/>
              </a:rPr>
              <a:t>SQL</a:t>
            </a:r>
            <a:r>
              <a:rPr lang="zh-CN" altLang="en-US" sz="2000" dirty="0">
                <a:ea typeface="宋体" charset="-122"/>
              </a:rPr>
              <a:t>操作 </a:t>
            </a:r>
          </a:p>
          <a:p>
            <a:pPr lvl="1" eaLnBrk="1" hangingPunct="1">
              <a:lnSpc>
                <a:spcPct val="150000"/>
              </a:lnSpc>
            </a:pPr>
            <a:r>
              <a:rPr lang="zh-CN" altLang="en-US" sz="2000" dirty="0">
                <a:ea typeface="宋体" charset="-122"/>
              </a:rPr>
              <a:t>系统级审计 </a:t>
            </a:r>
          </a:p>
          <a:p>
            <a:pPr lvl="2" eaLnBrk="1" hangingPunct="1">
              <a:lnSpc>
                <a:spcPct val="150000"/>
              </a:lnSpc>
              <a:buFont typeface="Wingdings" pitchFamily="2" charset="2"/>
              <a:buChar char="Ø"/>
            </a:pPr>
            <a:r>
              <a:rPr lang="en-US" altLang="zh-CN" sz="2000" dirty="0">
                <a:ea typeface="宋体" charset="-122"/>
              </a:rPr>
              <a:t>DBA</a:t>
            </a:r>
            <a:r>
              <a:rPr lang="zh-CN" altLang="en-US" sz="2000" dirty="0">
                <a:ea typeface="宋体" charset="-122"/>
              </a:rPr>
              <a:t>设置 </a:t>
            </a:r>
          </a:p>
          <a:p>
            <a:pPr lvl="2" eaLnBrk="1" hangingPunct="1">
              <a:lnSpc>
                <a:spcPct val="150000"/>
              </a:lnSpc>
              <a:buFont typeface="Wingdings" pitchFamily="2" charset="2"/>
              <a:buChar char="Ø"/>
            </a:pPr>
            <a:r>
              <a:rPr lang="zh-CN" altLang="en-US" sz="2000" dirty="0">
                <a:ea typeface="宋体" charset="-122"/>
              </a:rPr>
              <a:t>监测成功或失败的登录要求 </a:t>
            </a:r>
          </a:p>
          <a:p>
            <a:pPr lvl="2" eaLnBrk="1" hangingPunct="1">
              <a:lnSpc>
                <a:spcPct val="150000"/>
              </a:lnSpc>
              <a:buFont typeface="Wingdings" pitchFamily="2" charset="2"/>
              <a:buChar char="Ø"/>
            </a:pPr>
            <a:r>
              <a:rPr lang="zh-CN" altLang="en-US" sz="2000" dirty="0">
                <a:ea typeface="宋体" charset="-122"/>
              </a:rPr>
              <a:t>监测</a:t>
            </a:r>
            <a:r>
              <a:rPr lang="en-US" altLang="zh-CN" sz="2000" dirty="0">
                <a:ea typeface="宋体" charset="-122"/>
              </a:rPr>
              <a:t>GRANT</a:t>
            </a:r>
            <a:r>
              <a:rPr lang="zh-CN" altLang="en-US" sz="2000" dirty="0">
                <a:ea typeface="宋体" charset="-122"/>
              </a:rPr>
              <a:t>和</a:t>
            </a:r>
            <a:r>
              <a:rPr lang="en-US" altLang="zh-CN" sz="2000" dirty="0">
                <a:ea typeface="宋体" charset="-122"/>
              </a:rPr>
              <a:t>REVOKE</a:t>
            </a:r>
            <a:r>
              <a:rPr lang="zh-CN" altLang="en-US" sz="2000" dirty="0">
                <a:ea typeface="宋体" charset="-122"/>
              </a:rPr>
              <a:t>操作以及其它数据库级权限下的操作</a:t>
            </a:r>
          </a:p>
        </p:txBody>
      </p:sp>
    </p:spTree>
    <p:extLst>
      <p:ext uri="{BB962C8B-B14F-4D97-AF65-F5344CB8AC3E}">
        <p14:creationId xmlns:p14="http://schemas.microsoft.com/office/powerpoint/2010/main" val="1605285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dirty="0">
                <a:ea typeface="宋体" charset="-122"/>
              </a:rPr>
              <a:t>审计、加密与统计安全应用</a:t>
            </a:r>
          </a:p>
        </p:txBody>
      </p:sp>
      <p:sp>
        <p:nvSpPr>
          <p:cNvPr id="57347" name="Rectangle 3"/>
          <p:cNvSpPr>
            <a:spLocks noGrp="1" noChangeArrowheads="1"/>
          </p:cNvSpPr>
          <p:nvPr>
            <p:ph type="body" idx="1"/>
          </p:nvPr>
        </p:nvSpPr>
        <p:spPr>
          <a:xfrm>
            <a:off x="185738" y="3573016"/>
            <a:ext cx="8634734" cy="2376264"/>
          </a:xfrm>
          <a:solidFill>
            <a:schemeClr val="accent1">
              <a:lumMod val="40000"/>
              <a:lumOff val="60000"/>
            </a:schemeClr>
          </a:solidFill>
        </p:spPr>
        <p:txBody>
          <a:bodyPr/>
          <a:lstStyle/>
          <a:p>
            <a:pPr eaLnBrk="1" hangingPunct="1">
              <a:lnSpc>
                <a:spcPct val="170000"/>
              </a:lnSpc>
            </a:pPr>
            <a:r>
              <a:rPr lang="en-US" altLang="zh-CN" sz="2400" dirty="0">
                <a:ea typeface="宋体" charset="-122"/>
              </a:rPr>
              <a:t>NOAUDIT</a:t>
            </a:r>
            <a:r>
              <a:rPr lang="zh-CN" altLang="en-US" sz="2400" dirty="0">
                <a:ea typeface="宋体" charset="-122"/>
              </a:rPr>
              <a:t>语句：取消审计功能</a:t>
            </a:r>
            <a:endParaRPr lang="en-US" altLang="zh-CN" sz="2400" dirty="0">
              <a:ea typeface="宋体" charset="-122"/>
            </a:endParaRPr>
          </a:p>
          <a:p>
            <a:pPr lvl="1">
              <a:lnSpc>
                <a:spcPts val="3500"/>
              </a:lnSpc>
              <a:buFont typeface="Wingdings" panose="05000000000000000000" pitchFamily="2" charset="2"/>
              <a:buChar char="Ø"/>
            </a:pPr>
            <a:r>
              <a:rPr lang="zh-CN" altLang="en-US" sz="2000" kern="1200" dirty="0">
                <a:ea typeface="宋体" charset="-122"/>
                <a:cs typeface="+mn-cs"/>
              </a:rPr>
              <a:t>取消对</a:t>
            </a:r>
            <a:r>
              <a:rPr lang="en-US" altLang="zh-CN" sz="2000" kern="1200" dirty="0">
                <a:ea typeface="宋体" charset="-122"/>
                <a:cs typeface="+mn-cs"/>
              </a:rPr>
              <a:t>SC</a:t>
            </a:r>
            <a:r>
              <a:rPr lang="zh-CN" altLang="en-US" sz="2000" kern="1200" dirty="0">
                <a:ea typeface="宋体" charset="-122"/>
                <a:cs typeface="+mn-cs"/>
              </a:rPr>
              <a:t>表的一切审计</a:t>
            </a:r>
          </a:p>
          <a:p>
            <a:pPr>
              <a:lnSpc>
                <a:spcPts val="3500"/>
              </a:lnSpc>
              <a:buNone/>
            </a:pPr>
            <a:r>
              <a:rPr lang="zh-CN" altLang="en-US" sz="2000" b="0" kern="1200" dirty="0">
                <a:ea typeface="宋体" charset="-122"/>
              </a:rPr>
              <a:t>           </a:t>
            </a:r>
            <a:r>
              <a:rPr lang="en-US" altLang="zh-CN" sz="2000" b="0" kern="1200" dirty="0">
                <a:solidFill>
                  <a:schemeClr val="tx2">
                    <a:lumMod val="40000"/>
                    <a:lumOff val="60000"/>
                  </a:schemeClr>
                </a:solidFill>
                <a:ea typeface="宋体" charset="-122"/>
              </a:rPr>
              <a:t>NOAUDIT  ALTER</a:t>
            </a:r>
            <a:r>
              <a:rPr lang="zh-CN" altLang="en-US" sz="2000" b="0" kern="1200" dirty="0">
                <a:solidFill>
                  <a:schemeClr val="tx2">
                    <a:lumMod val="40000"/>
                    <a:lumOff val="60000"/>
                  </a:schemeClr>
                </a:solidFill>
                <a:ea typeface="宋体" charset="-122"/>
              </a:rPr>
              <a:t>，</a:t>
            </a:r>
            <a:r>
              <a:rPr lang="en-US" altLang="zh-CN" sz="2000" b="0" kern="1200" dirty="0">
                <a:solidFill>
                  <a:schemeClr val="tx2">
                    <a:lumMod val="40000"/>
                    <a:lumOff val="60000"/>
                  </a:schemeClr>
                </a:solidFill>
                <a:ea typeface="宋体" charset="-122"/>
              </a:rPr>
              <a:t>UPDATE  </a:t>
            </a:r>
          </a:p>
          <a:p>
            <a:pPr>
              <a:lnSpc>
                <a:spcPts val="3500"/>
              </a:lnSpc>
              <a:buNone/>
            </a:pPr>
            <a:r>
              <a:rPr lang="en-US" altLang="zh-CN" sz="2000" b="0" kern="1200" dirty="0">
                <a:solidFill>
                  <a:schemeClr val="tx2">
                    <a:lumMod val="40000"/>
                    <a:lumOff val="60000"/>
                  </a:schemeClr>
                </a:solidFill>
                <a:ea typeface="宋体" charset="-122"/>
              </a:rPr>
              <a:t>           ON  SC</a:t>
            </a:r>
            <a:endParaRPr lang="zh-CN" altLang="en-US" sz="2000" b="0" kern="1200" dirty="0">
              <a:solidFill>
                <a:schemeClr val="tx2">
                  <a:lumMod val="40000"/>
                  <a:lumOff val="60000"/>
                </a:schemeClr>
              </a:solidFill>
              <a:ea typeface="宋体" charset="-122"/>
            </a:endParaRPr>
          </a:p>
        </p:txBody>
      </p:sp>
      <p:sp>
        <p:nvSpPr>
          <p:cNvPr id="4" name="Rectangle 3"/>
          <p:cNvSpPr txBox="1">
            <a:spLocks noChangeArrowheads="1"/>
          </p:cNvSpPr>
          <p:nvPr/>
        </p:nvSpPr>
        <p:spPr bwMode="auto">
          <a:xfrm>
            <a:off x="185738" y="1124744"/>
            <a:ext cx="8634734" cy="2304256"/>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en-US" altLang="zh-CN" sz="2400" kern="0" dirty="0">
                <a:ea typeface="宋体" charset="-122"/>
              </a:rPr>
              <a:t>AUDIT</a:t>
            </a:r>
            <a:r>
              <a:rPr lang="zh-CN" altLang="en-US" sz="2400" kern="0" dirty="0">
                <a:ea typeface="宋体" charset="-122"/>
              </a:rPr>
              <a:t>语句：设置审计功能 </a:t>
            </a:r>
            <a:endParaRPr lang="en-US" altLang="zh-CN" sz="2400" kern="0" dirty="0">
              <a:ea typeface="宋体" charset="-122"/>
            </a:endParaRPr>
          </a:p>
          <a:p>
            <a:pPr lvl="1">
              <a:lnSpc>
                <a:spcPts val="3500"/>
              </a:lnSpc>
              <a:buFont typeface="Wingdings" panose="05000000000000000000" pitchFamily="2" charset="2"/>
              <a:buChar char="Ø"/>
            </a:pPr>
            <a:r>
              <a:rPr lang="zh-CN" altLang="en-US" sz="2000" b="0" dirty="0">
                <a:ea typeface="宋体" charset="-122"/>
              </a:rPr>
              <a:t>对修改</a:t>
            </a:r>
            <a:r>
              <a:rPr lang="en-US" altLang="zh-CN" sz="2000" b="0" dirty="0">
                <a:ea typeface="宋体" charset="-122"/>
              </a:rPr>
              <a:t>SC</a:t>
            </a:r>
            <a:r>
              <a:rPr lang="zh-CN" altLang="en-US" sz="2000" b="0" dirty="0">
                <a:ea typeface="宋体" charset="-122"/>
              </a:rPr>
              <a:t>表结构或修改</a:t>
            </a:r>
            <a:r>
              <a:rPr lang="en-US" altLang="zh-CN" sz="2000" b="0" dirty="0">
                <a:ea typeface="宋体" charset="-122"/>
              </a:rPr>
              <a:t>SC</a:t>
            </a:r>
            <a:r>
              <a:rPr lang="zh-CN" altLang="en-US" sz="2000" b="0" dirty="0">
                <a:ea typeface="宋体" charset="-122"/>
              </a:rPr>
              <a:t>表数据的操作进行审计</a:t>
            </a:r>
          </a:p>
          <a:p>
            <a:pPr>
              <a:lnSpc>
                <a:spcPts val="3500"/>
              </a:lnSpc>
              <a:buNone/>
            </a:pPr>
            <a:r>
              <a:rPr lang="zh-CN" altLang="en-US" sz="2000" b="0" dirty="0">
                <a:ea typeface="宋体" charset="-122"/>
              </a:rPr>
              <a:t>           </a:t>
            </a:r>
            <a:r>
              <a:rPr lang="en-US" altLang="zh-CN" sz="2000" b="0" dirty="0">
                <a:solidFill>
                  <a:schemeClr val="tx2">
                    <a:lumMod val="40000"/>
                    <a:lumOff val="60000"/>
                  </a:schemeClr>
                </a:solidFill>
                <a:ea typeface="宋体" charset="-122"/>
              </a:rPr>
              <a:t>AUDIT ALTER</a:t>
            </a:r>
            <a:r>
              <a:rPr lang="zh-CN" altLang="en-US" sz="2000" b="0" dirty="0">
                <a:solidFill>
                  <a:schemeClr val="tx2">
                    <a:lumMod val="40000"/>
                    <a:lumOff val="60000"/>
                  </a:schemeClr>
                </a:solidFill>
                <a:ea typeface="宋体" charset="-122"/>
              </a:rPr>
              <a:t>，</a:t>
            </a:r>
            <a:r>
              <a:rPr lang="en-US" altLang="zh-CN" sz="2000" b="0" dirty="0">
                <a:solidFill>
                  <a:schemeClr val="tx2">
                    <a:lumMod val="40000"/>
                    <a:lumOff val="60000"/>
                  </a:schemeClr>
                </a:solidFill>
                <a:ea typeface="宋体" charset="-122"/>
              </a:rPr>
              <a:t>UPDATE  </a:t>
            </a:r>
          </a:p>
          <a:p>
            <a:pPr>
              <a:lnSpc>
                <a:spcPts val="3500"/>
              </a:lnSpc>
              <a:buNone/>
            </a:pPr>
            <a:r>
              <a:rPr lang="en-US" altLang="zh-CN" sz="2000" b="0" dirty="0">
                <a:solidFill>
                  <a:schemeClr val="tx2">
                    <a:lumMod val="40000"/>
                    <a:lumOff val="60000"/>
                  </a:schemeClr>
                </a:solidFill>
                <a:ea typeface="宋体" charset="-122"/>
              </a:rPr>
              <a:t>           ON  SC</a:t>
            </a:r>
            <a:endParaRPr lang="zh-CN" altLang="en-US" sz="2000" b="0" dirty="0">
              <a:solidFill>
                <a:schemeClr val="tx2">
                  <a:lumMod val="40000"/>
                  <a:lumOff val="60000"/>
                </a:schemeClr>
              </a:solidFill>
              <a:ea typeface="宋体" charset="-122"/>
            </a:endParaRPr>
          </a:p>
        </p:txBody>
      </p:sp>
    </p:spTree>
    <p:extLst>
      <p:ext uri="{BB962C8B-B14F-4D97-AF65-F5344CB8AC3E}">
        <p14:creationId xmlns:p14="http://schemas.microsoft.com/office/powerpoint/2010/main" val="161055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dirty="0">
                <a:ea typeface="宋体" charset="-122"/>
              </a:rPr>
              <a:t>审计、加密与统计安全应用</a:t>
            </a:r>
          </a:p>
        </p:txBody>
      </p:sp>
      <p:sp>
        <p:nvSpPr>
          <p:cNvPr id="59395" name="Rectangle 3"/>
          <p:cNvSpPr>
            <a:spLocks noGrp="1" noChangeArrowheads="1"/>
          </p:cNvSpPr>
          <p:nvPr>
            <p:ph type="body" idx="1"/>
          </p:nvPr>
        </p:nvSpPr>
        <p:spPr>
          <a:xfrm>
            <a:off x="185738" y="1196752"/>
            <a:ext cx="8229600" cy="4896544"/>
          </a:xfrm>
        </p:spPr>
        <p:txBody>
          <a:bodyPr/>
          <a:lstStyle/>
          <a:p>
            <a:pPr eaLnBrk="1" hangingPunct="1">
              <a:lnSpc>
                <a:spcPts val="3500"/>
              </a:lnSpc>
            </a:pPr>
            <a:r>
              <a:rPr lang="zh-CN" altLang="en-US" sz="2400" dirty="0">
                <a:ea typeface="宋体" charset="-122"/>
              </a:rPr>
              <a:t>数据加密</a:t>
            </a:r>
          </a:p>
          <a:p>
            <a:pPr lvl="1" eaLnBrk="1" hangingPunct="1">
              <a:lnSpc>
                <a:spcPts val="3500"/>
              </a:lnSpc>
            </a:pPr>
            <a:r>
              <a:rPr lang="zh-CN" altLang="en-US" sz="2000" dirty="0">
                <a:ea typeface="宋体" charset="-122"/>
              </a:rPr>
              <a:t>防止数据库中数据在存储和传输中失密的有效手段</a:t>
            </a:r>
            <a:endParaRPr lang="zh-CN" altLang="en-US" sz="1200" dirty="0">
              <a:ea typeface="宋体" charset="-122"/>
            </a:endParaRPr>
          </a:p>
          <a:p>
            <a:pPr eaLnBrk="1" hangingPunct="1">
              <a:lnSpc>
                <a:spcPts val="3500"/>
              </a:lnSpc>
            </a:pPr>
            <a:r>
              <a:rPr lang="zh-CN" altLang="en-US" sz="2400" dirty="0">
                <a:ea typeface="宋体" charset="-122"/>
              </a:rPr>
              <a:t>加密的基本思想</a:t>
            </a:r>
            <a:endParaRPr lang="zh-CN" altLang="en-US" sz="1200" dirty="0">
              <a:ea typeface="宋体" charset="-122"/>
            </a:endParaRPr>
          </a:p>
          <a:p>
            <a:pPr lvl="1">
              <a:lnSpc>
                <a:spcPts val="3500"/>
              </a:lnSpc>
            </a:pPr>
            <a:r>
              <a:rPr lang="zh-CN" altLang="en-US" sz="2000" dirty="0">
                <a:ea typeface="宋体" charset="-122"/>
              </a:rPr>
              <a:t>对称密钥加密</a:t>
            </a:r>
            <a:endParaRPr lang="en-US" altLang="zh-CN" sz="2000" dirty="0">
              <a:ea typeface="宋体" charset="-122"/>
            </a:endParaRPr>
          </a:p>
          <a:p>
            <a:pPr lvl="1">
              <a:lnSpc>
                <a:spcPts val="3500"/>
              </a:lnSpc>
            </a:pPr>
            <a:r>
              <a:rPr lang="zh-CN" altLang="en-US" sz="2000" dirty="0">
                <a:ea typeface="宋体" charset="-122"/>
              </a:rPr>
              <a:t>非对称密钥加密</a:t>
            </a:r>
            <a:endParaRPr lang="en-US" altLang="zh-CN" sz="2000" dirty="0">
              <a:ea typeface="宋体" charset="-122"/>
            </a:endParaRPr>
          </a:p>
          <a:p>
            <a:pPr lvl="1">
              <a:lnSpc>
                <a:spcPts val="3500"/>
              </a:lnSpc>
            </a:pPr>
            <a:r>
              <a:rPr lang="zh-CN" altLang="en-US" sz="2000" dirty="0">
                <a:ea typeface="宋体" charset="-122"/>
              </a:rPr>
              <a:t>基于散列方法的加密</a:t>
            </a:r>
          </a:p>
          <a:p>
            <a:pPr>
              <a:lnSpc>
                <a:spcPts val="3500"/>
              </a:lnSpc>
            </a:pPr>
            <a:r>
              <a:rPr lang="en-US" altLang="zh-CN" sz="2400" dirty="0">
                <a:ea typeface="宋体" charset="-122"/>
              </a:rPr>
              <a:t>DBMS</a:t>
            </a:r>
            <a:r>
              <a:rPr lang="zh-CN" altLang="en-US" sz="2400" dirty="0">
                <a:ea typeface="宋体" charset="-122"/>
              </a:rPr>
              <a:t>中的数据加密</a:t>
            </a:r>
          </a:p>
        </p:txBody>
      </p:sp>
    </p:spTree>
    <p:extLst>
      <p:ext uri="{BB962C8B-B14F-4D97-AF65-F5344CB8AC3E}">
        <p14:creationId xmlns:p14="http://schemas.microsoft.com/office/powerpoint/2010/main" val="77178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a:ea typeface="宋体" charset="-122"/>
              </a:rPr>
              <a:t>审计、加密与统计安全应用</a:t>
            </a:r>
          </a:p>
        </p:txBody>
      </p:sp>
      <p:sp>
        <p:nvSpPr>
          <p:cNvPr id="60419" name="Rectangle 3"/>
          <p:cNvSpPr>
            <a:spLocks noGrp="1" noChangeArrowheads="1"/>
          </p:cNvSpPr>
          <p:nvPr>
            <p:ph type="body" idx="1"/>
          </p:nvPr>
        </p:nvSpPr>
        <p:spPr>
          <a:xfrm>
            <a:off x="189062" y="1196752"/>
            <a:ext cx="8559402" cy="5040560"/>
          </a:xfrm>
        </p:spPr>
        <p:txBody>
          <a:bodyPr/>
          <a:lstStyle/>
          <a:p>
            <a:pPr eaLnBrk="1" hangingPunct="1">
              <a:lnSpc>
                <a:spcPct val="160000"/>
              </a:lnSpc>
            </a:pPr>
            <a:r>
              <a:rPr lang="zh-CN" altLang="en-US" sz="2400" dirty="0">
                <a:ea typeface="宋体" charset="-122"/>
              </a:rPr>
              <a:t>统计数据库</a:t>
            </a:r>
          </a:p>
          <a:p>
            <a:pPr lvl="1" eaLnBrk="1" hangingPunct="1">
              <a:lnSpc>
                <a:spcPct val="160000"/>
              </a:lnSpc>
            </a:pPr>
            <a:r>
              <a:rPr lang="zh-CN" altLang="en-US" sz="2000" dirty="0">
                <a:ea typeface="宋体" charset="-122"/>
              </a:rPr>
              <a:t>允许用户查询</a:t>
            </a:r>
            <a:r>
              <a:rPr lang="zh-CN" altLang="en-US" sz="2000" dirty="0">
                <a:solidFill>
                  <a:srgbClr val="C00000"/>
                </a:solidFill>
                <a:ea typeface="宋体" charset="-122"/>
              </a:rPr>
              <a:t>聚集</a:t>
            </a:r>
            <a:r>
              <a:rPr lang="zh-CN" altLang="en-US" sz="2000" dirty="0">
                <a:ea typeface="宋体" charset="-122"/>
              </a:rPr>
              <a:t>类型的信息（如合计、平均值等）；</a:t>
            </a:r>
          </a:p>
          <a:p>
            <a:pPr lvl="1" eaLnBrk="1" hangingPunct="1">
              <a:lnSpc>
                <a:spcPct val="160000"/>
              </a:lnSpc>
            </a:pPr>
            <a:r>
              <a:rPr lang="zh-CN" altLang="en-US" sz="2000" dirty="0">
                <a:ea typeface="宋体" charset="-122"/>
              </a:rPr>
              <a:t>不允许查询</a:t>
            </a:r>
            <a:r>
              <a:rPr lang="zh-CN" altLang="en-US" sz="2000" dirty="0">
                <a:solidFill>
                  <a:srgbClr val="C00000"/>
                </a:solidFill>
                <a:ea typeface="宋体" charset="-122"/>
              </a:rPr>
              <a:t>单个</a:t>
            </a:r>
            <a:r>
              <a:rPr lang="zh-CN" altLang="en-US" sz="2000" dirty="0">
                <a:ea typeface="宋体" charset="-122"/>
              </a:rPr>
              <a:t>记录信息。</a:t>
            </a:r>
          </a:p>
          <a:p>
            <a:pPr lvl="1" eaLnBrk="1" hangingPunct="1">
              <a:lnSpc>
                <a:spcPct val="160000"/>
              </a:lnSpc>
            </a:pPr>
            <a:endParaRPr lang="zh-CN" altLang="en-US" sz="2000" dirty="0">
              <a:ea typeface="宋体" charset="-122"/>
            </a:endParaRPr>
          </a:p>
          <a:p>
            <a:pPr eaLnBrk="1" hangingPunct="1"/>
            <a:r>
              <a:rPr lang="zh-CN" altLang="en-US" sz="2400" dirty="0">
                <a:ea typeface="宋体" charset="-122"/>
              </a:rPr>
              <a:t>统计数据库中特殊的安全性问题</a:t>
            </a:r>
          </a:p>
          <a:p>
            <a:pPr lvl="1" eaLnBrk="1" hangingPunct="1">
              <a:lnSpc>
                <a:spcPct val="190000"/>
              </a:lnSpc>
            </a:pPr>
            <a:r>
              <a:rPr lang="zh-CN" altLang="en-US" sz="2000" dirty="0">
                <a:ea typeface="宋体" charset="-122"/>
              </a:rPr>
              <a:t> 隐蔽的信息通道；</a:t>
            </a:r>
          </a:p>
          <a:p>
            <a:pPr lvl="1" eaLnBrk="1" hangingPunct="1">
              <a:lnSpc>
                <a:spcPct val="190000"/>
              </a:lnSpc>
            </a:pPr>
            <a:r>
              <a:rPr lang="zh-CN" altLang="en-US" sz="2000" dirty="0">
                <a:ea typeface="宋体" charset="-122"/>
              </a:rPr>
              <a:t> 能从合法的查询中推导出不合法的信息。</a:t>
            </a:r>
          </a:p>
        </p:txBody>
      </p:sp>
    </p:spTree>
    <p:extLst>
      <p:ext uri="{BB962C8B-B14F-4D97-AF65-F5344CB8AC3E}">
        <p14:creationId xmlns:p14="http://schemas.microsoft.com/office/powerpoint/2010/main" val="807066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dirty="0">
                <a:ea typeface="宋体" charset="-122"/>
              </a:rPr>
              <a:t>审计、加密与统计安全应用</a:t>
            </a:r>
          </a:p>
        </p:txBody>
      </p:sp>
      <p:sp>
        <p:nvSpPr>
          <p:cNvPr id="61443" name="Rectangle 3"/>
          <p:cNvSpPr>
            <a:spLocks noGrp="1" noChangeArrowheads="1"/>
          </p:cNvSpPr>
          <p:nvPr>
            <p:ph type="body" idx="1"/>
          </p:nvPr>
        </p:nvSpPr>
        <p:spPr>
          <a:xfrm>
            <a:off x="395536" y="1628800"/>
            <a:ext cx="8280400" cy="2880320"/>
          </a:xfrm>
        </p:spPr>
        <p:txBody>
          <a:bodyPr/>
          <a:lstStyle/>
          <a:p>
            <a:pPr eaLnBrk="1" hangingPunct="1">
              <a:lnSpc>
                <a:spcPct val="130000"/>
              </a:lnSpc>
              <a:buFont typeface="Wingdings" pitchFamily="2" charset="2"/>
              <a:buNone/>
            </a:pPr>
            <a:r>
              <a:rPr lang="zh-CN" altLang="en-US" sz="2200" dirty="0">
                <a:ea typeface="宋体" charset="-122"/>
              </a:rPr>
              <a:t>规则</a:t>
            </a:r>
            <a:r>
              <a:rPr lang="en-US" altLang="zh-CN" sz="2200" dirty="0">
                <a:ea typeface="宋体" charset="-122"/>
              </a:rPr>
              <a:t>1</a:t>
            </a:r>
            <a:r>
              <a:rPr lang="zh-CN" altLang="en-US" sz="2200" dirty="0">
                <a:ea typeface="宋体" charset="-122"/>
              </a:rPr>
              <a:t>：任何查询至少要涉及</a:t>
            </a:r>
            <a:r>
              <a:rPr lang="en-US" altLang="zh-CN" sz="2200" dirty="0">
                <a:ea typeface="宋体" charset="-122"/>
              </a:rPr>
              <a:t>N(N</a:t>
            </a:r>
            <a:r>
              <a:rPr lang="zh-CN" altLang="en-US" sz="2200" dirty="0">
                <a:ea typeface="宋体" charset="-122"/>
              </a:rPr>
              <a:t>足够大</a:t>
            </a:r>
            <a:r>
              <a:rPr lang="en-US" altLang="zh-CN" sz="2200" dirty="0">
                <a:ea typeface="宋体" charset="-122"/>
              </a:rPr>
              <a:t>)</a:t>
            </a:r>
            <a:r>
              <a:rPr lang="zh-CN" altLang="en-US" sz="2200" dirty="0">
                <a:ea typeface="宋体" charset="-122"/>
              </a:rPr>
              <a:t>个以上的记录</a:t>
            </a:r>
          </a:p>
          <a:p>
            <a:pPr eaLnBrk="1" hangingPunct="1">
              <a:lnSpc>
                <a:spcPct val="130000"/>
              </a:lnSpc>
              <a:buFont typeface="Wingdings" pitchFamily="2" charset="2"/>
              <a:buNone/>
            </a:pPr>
            <a:endParaRPr lang="zh-CN" altLang="en-US" sz="2200" dirty="0">
              <a:ea typeface="宋体" charset="-122"/>
            </a:endParaRPr>
          </a:p>
          <a:p>
            <a:pPr eaLnBrk="1" hangingPunct="1">
              <a:spcBef>
                <a:spcPct val="60000"/>
              </a:spcBef>
              <a:buFont typeface="Wingdings" pitchFamily="2" charset="2"/>
              <a:buNone/>
            </a:pPr>
            <a:r>
              <a:rPr lang="zh-CN" altLang="en-US" sz="2200" dirty="0">
                <a:ea typeface="宋体" charset="-122"/>
              </a:rPr>
              <a:t>规则</a:t>
            </a:r>
            <a:r>
              <a:rPr lang="en-US" altLang="zh-CN" sz="2200" dirty="0">
                <a:ea typeface="宋体" charset="-122"/>
              </a:rPr>
              <a:t>2</a:t>
            </a:r>
            <a:r>
              <a:rPr lang="zh-CN" altLang="en-US" sz="2200" dirty="0">
                <a:ea typeface="宋体" charset="-122"/>
              </a:rPr>
              <a:t>：任意两个查询的相交数据项不能超过</a:t>
            </a:r>
            <a:r>
              <a:rPr lang="en-US" altLang="zh-CN" sz="2200" dirty="0">
                <a:ea typeface="宋体" charset="-122"/>
              </a:rPr>
              <a:t>M</a:t>
            </a:r>
            <a:r>
              <a:rPr lang="zh-CN" altLang="en-US" sz="2200" dirty="0">
                <a:ea typeface="宋体" charset="-122"/>
              </a:rPr>
              <a:t>个</a:t>
            </a:r>
          </a:p>
          <a:p>
            <a:pPr eaLnBrk="1" hangingPunct="1">
              <a:spcBef>
                <a:spcPct val="60000"/>
              </a:spcBef>
              <a:buFont typeface="Wingdings" pitchFamily="2" charset="2"/>
              <a:buNone/>
            </a:pPr>
            <a:endParaRPr lang="zh-CN" altLang="en-US" sz="2200" dirty="0">
              <a:ea typeface="宋体" charset="-122"/>
            </a:endParaRPr>
          </a:p>
          <a:p>
            <a:pPr eaLnBrk="1" hangingPunct="1">
              <a:spcBef>
                <a:spcPct val="60000"/>
              </a:spcBef>
              <a:buFont typeface="Wingdings" pitchFamily="2" charset="2"/>
              <a:buNone/>
            </a:pPr>
            <a:r>
              <a:rPr lang="zh-CN" altLang="en-US" sz="2200" dirty="0">
                <a:ea typeface="宋体" charset="-122"/>
              </a:rPr>
              <a:t>规则</a:t>
            </a:r>
            <a:r>
              <a:rPr lang="en-US" altLang="zh-CN" sz="2200" dirty="0">
                <a:ea typeface="宋体" charset="-122"/>
              </a:rPr>
              <a:t>3</a:t>
            </a:r>
            <a:r>
              <a:rPr lang="zh-CN" altLang="en-US" sz="2200" dirty="0">
                <a:ea typeface="宋体" charset="-122"/>
              </a:rPr>
              <a:t>：任一用户的查询次数不能超过</a:t>
            </a:r>
            <a:r>
              <a:rPr lang="en-US" altLang="zh-CN" sz="2200" dirty="0">
                <a:ea typeface="宋体" charset="-122"/>
              </a:rPr>
              <a:t>1+(N-2)/M</a:t>
            </a:r>
          </a:p>
          <a:p>
            <a:pPr eaLnBrk="1" hangingPunct="1">
              <a:lnSpc>
                <a:spcPct val="130000"/>
              </a:lnSpc>
              <a:buFont typeface="Wingdings" pitchFamily="2" charset="2"/>
              <a:buNone/>
            </a:pPr>
            <a:endParaRPr lang="en-US" altLang="zh-CN" sz="2200" dirty="0">
              <a:ea typeface="宋体" charset="-122"/>
            </a:endParaRPr>
          </a:p>
        </p:txBody>
      </p:sp>
    </p:spTree>
    <p:extLst>
      <p:ext uri="{BB962C8B-B14F-4D97-AF65-F5344CB8AC3E}">
        <p14:creationId xmlns:p14="http://schemas.microsoft.com/office/powerpoint/2010/main" val="1548761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计算机安全与数据库安全</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数据库安全机制</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视图与数据库安全</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审计、加密与统计安全应用</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5</a:t>
            </a:r>
          </a:p>
        </p:txBody>
      </p:sp>
    </p:spTree>
    <p:extLst>
      <p:ext uri="{BB962C8B-B14F-4D97-AF65-F5344CB8AC3E}">
        <p14:creationId xmlns:p14="http://schemas.microsoft.com/office/powerpoint/2010/main" val="2706632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dirty="0">
                <a:ea typeface="宋体" charset="-122"/>
              </a:rPr>
              <a:t>数据库安全：总结</a:t>
            </a:r>
          </a:p>
        </p:txBody>
      </p:sp>
      <p:sp>
        <p:nvSpPr>
          <p:cNvPr id="62467" name="Rectangle 3"/>
          <p:cNvSpPr>
            <a:spLocks noGrp="1" noChangeArrowheads="1"/>
          </p:cNvSpPr>
          <p:nvPr>
            <p:ph type="body" idx="1"/>
          </p:nvPr>
        </p:nvSpPr>
        <p:spPr>
          <a:xfrm>
            <a:off x="251520" y="1196752"/>
            <a:ext cx="7372350" cy="1584176"/>
          </a:xfrm>
        </p:spPr>
        <p:txBody>
          <a:bodyPr/>
          <a:lstStyle/>
          <a:p>
            <a:pPr eaLnBrk="1" hangingPunct="1">
              <a:lnSpc>
                <a:spcPct val="180000"/>
              </a:lnSpc>
            </a:pPr>
            <a:r>
              <a:rPr lang="zh-CN" altLang="en-US" sz="2400" dirty="0">
                <a:ea typeface="宋体" charset="-122"/>
              </a:rPr>
              <a:t>数据库安全机制的设计目标：</a:t>
            </a:r>
          </a:p>
          <a:p>
            <a:pPr eaLnBrk="1" hangingPunct="1">
              <a:lnSpc>
                <a:spcPct val="180000"/>
              </a:lnSpc>
              <a:buFont typeface="Wingdings" pitchFamily="2" charset="2"/>
              <a:buNone/>
            </a:pPr>
            <a:r>
              <a:rPr lang="zh-CN" altLang="en-US" sz="2400" dirty="0">
                <a:ea typeface="宋体" charset="-122"/>
              </a:rPr>
              <a:t>      </a:t>
            </a:r>
            <a:r>
              <a:rPr lang="zh-CN" altLang="en-US" sz="2000" dirty="0">
                <a:solidFill>
                  <a:schemeClr val="tx2">
                    <a:lumMod val="60000"/>
                    <a:lumOff val="40000"/>
                  </a:schemeClr>
                </a:solidFill>
                <a:ea typeface="宋体" charset="-122"/>
              </a:rPr>
              <a:t>试图破坏安全所花费的代价  </a:t>
            </a:r>
            <a:r>
              <a:rPr lang="en-US" altLang="zh-CN" sz="2000" dirty="0">
                <a:solidFill>
                  <a:schemeClr val="tx2">
                    <a:lumMod val="60000"/>
                    <a:lumOff val="40000"/>
                  </a:schemeClr>
                </a:solidFill>
                <a:ea typeface="宋体" charset="-122"/>
              </a:rPr>
              <a:t>&gt;&gt; </a:t>
            </a:r>
            <a:r>
              <a:rPr lang="zh-CN" altLang="en-US" sz="2000" dirty="0">
                <a:solidFill>
                  <a:schemeClr val="tx2">
                    <a:lumMod val="60000"/>
                    <a:lumOff val="40000"/>
                  </a:schemeClr>
                </a:solidFill>
                <a:ea typeface="宋体" charset="-122"/>
              </a:rPr>
              <a:t>得到的利益</a:t>
            </a:r>
          </a:p>
        </p:txBody>
      </p:sp>
    </p:spTree>
    <p:extLst>
      <p:ext uri="{BB962C8B-B14F-4D97-AF65-F5344CB8AC3E}">
        <p14:creationId xmlns:p14="http://schemas.microsoft.com/office/powerpoint/2010/main" val="690360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r>
              <a:rPr lang="en-US" altLang="ko-KR"/>
              <a:t>Thank you</a:t>
            </a:r>
          </a:p>
        </p:txBody>
      </p:sp>
      <p:sp>
        <p:nvSpPr>
          <p:cNvPr id="71683" name="Rectangle 3"/>
          <p:cNvSpPr>
            <a:spLocks noGrp="1" noChangeArrowheads="1"/>
          </p:cNvSpPr>
          <p:nvPr>
            <p:ph type="subTitle" idx="1"/>
          </p:nvPr>
        </p:nvSpPr>
        <p:spPr bwMode="auto">
          <a:xfrm>
            <a:off x="609600" y="4800600"/>
            <a:ext cx="8153400" cy="1752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buFontTx/>
              <a:buNone/>
            </a:pPr>
            <a:endParaRPr lang="ko-KR" altLang="en-US" sz="2000" b="0">
              <a:ea typeface="굴림" pitchFamily="50"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7504" y="122237"/>
            <a:ext cx="7978775" cy="563563"/>
          </a:xfrm>
        </p:spPr>
        <p:txBody>
          <a:bodyPr/>
          <a:lstStyle/>
          <a:p>
            <a:pPr algn="l" eaLnBrk="1" hangingPunct="1"/>
            <a:r>
              <a:rPr lang="zh-CN" altLang="en-US" dirty="0">
                <a:ea typeface="宋体" charset="-122"/>
              </a:rPr>
              <a:t>计算机安全：</a:t>
            </a:r>
            <a:r>
              <a:rPr lang="en-US" altLang="zh-CN" dirty="0">
                <a:ea typeface="宋体" charset="-122"/>
              </a:rPr>
              <a:t>CC</a:t>
            </a:r>
            <a:r>
              <a:rPr lang="zh-CN" altLang="en-US" dirty="0">
                <a:ea typeface="宋体" charset="-122"/>
              </a:rPr>
              <a:t>（</a:t>
            </a:r>
            <a:r>
              <a:rPr lang="en-US" altLang="zh-CN" dirty="0">
                <a:ea typeface="宋体" charset="-122"/>
              </a:rPr>
              <a:t>Common Criteria</a:t>
            </a:r>
            <a:r>
              <a:rPr lang="zh-CN" altLang="en-US" dirty="0">
                <a:ea typeface="宋体" charset="-122"/>
              </a:rPr>
              <a:t>）</a:t>
            </a:r>
          </a:p>
        </p:txBody>
      </p:sp>
      <p:sp>
        <p:nvSpPr>
          <p:cNvPr id="2" name="内容占位符 1"/>
          <p:cNvSpPr>
            <a:spLocks noGrp="1"/>
          </p:cNvSpPr>
          <p:nvPr>
            <p:ph idx="1"/>
          </p:nvPr>
        </p:nvSpPr>
        <p:spPr>
          <a:xfrm>
            <a:off x="323528" y="1196752"/>
            <a:ext cx="7372350" cy="864096"/>
          </a:xfrm>
        </p:spPr>
        <p:txBody>
          <a:bodyPr/>
          <a:lstStyle/>
          <a:p>
            <a:r>
              <a:rPr lang="en-US" altLang="zh-CN" dirty="0"/>
              <a:t>CC</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121675209"/>
              </p:ext>
            </p:extLst>
          </p:nvPr>
        </p:nvGraphicFramePr>
        <p:xfrm>
          <a:off x="395536" y="2276872"/>
          <a:ext cx="8280920" cy="3672408"/>
        </p:xfrm>
        <a:graphic>
          <a:graphicData uri="http://schemas.openxmlformats.org/drawingml/2006/table">
            <a:tbl>
              <a:tblPr firstRow="1" bandRow="1">
                <a:tableStyleId>{5C22544A-7EE6-4342-B048-85BDC9FD1C3A}</a:tableStyleId>
              </a:tblPr>
              <a:tblGrid>
                <a:gridCol w="1356358">
                  <a:extLst>
                    <a:ext uri="{9D8B030D-6E8A-4147-A177-3AD203B41FA5}">
                      <a16:colId xmlns:a16="http://schemas.microsoft.com/office/drawing/2014/main" val="20000"/>
                    </a:ext>
                  </a:extLst>
                </a:gridCol>
                <a:gridCol w="6924562">
                  <a:extLst>
                    <a:ext uri="{9D8B030D-6E8A-4147-A177-3AD203B41FA5}">
                      <a16:colId xmlns:a16="http://schemas.microsoft.com/office/drawing/2014/main" val="20001"/>
                    </a:ext>
                  </a:extLst>
                </a:gridCol>
              </a:tblGrid>
              <a:tr h="459051">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accent3"/>
                          </a:solidFill>
                          <a:effectLst/>
                          <a:latin typeface="Times New Roman" pitchFamily="18" charset="0"/>
                          <a:ea typeface="宋体" pitchFamily="2" charset="-122"/>
                          <a:cs typeface="Courier New" pitchFamily="49" charset="0"/>
                        </a:rPr>
                        <a:t>评估保证级</a:t>
                      </a:r>
                    </a:p>
                  </a:txBody>
                  <a:tcPr marT="45727" marB="45727" horzOverflow="overflow">
                    <a:solidFill>
                      <a:schemeClr val="tx2">
                        <a:lumMod val="60000"/>
                        <a:lumOff val="4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accent3"/>
                          </a:solidFill>
                          <a:effectLst/>
                          <a:latin typeface="Times New Roman" pitchFamily="18" charset="0"/>
                          <a:ea typeface="宋体" pitchFamily="2" charset="-122"/>
                        </a:rPr>
                        <a:t>定　　义</a:t>
                      </a:r>
                    </a:p>
                  </a:txBody>
                  <a:tcPr marT="45727" marB="45727" horzOverflow="overflow">
                    <a:solidFill>
                      <a:schemeClr val="tx2">
                        <a:lumMod val="60000"/>
                        <a:lumOff val="40000"/>
                      </a:schemeClr>
                    </a:solidFill>
                  </a:tcPr>
                </a:tc>
                <a:extLst>
                  <a:ext uri="{0D108BD9-81ED-4DB2-BD59-A6C34878D82A}">
                    <a16:rowId xmlns:a16="http://schemas.microsoft.com/office/drawing/2014/main" val="10000"/>
                  </a:ext>
                </a:extLst>
              </a:tr>
              <a:tr h="459051">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EAL1</a:t>
                      </a:r>
                    </a:p>
                  </a:txBody>
                  <a:tcPr marT="45727" marB="45727"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功能测试（</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functionally tested</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a:t>
                      </a:r>
                    </a:p>
                  </a:txBody>
                  <a:tcPr marT="45727" marB="45727" horzOverflow="overflow"/>
                </a:tc>
                <a:extLst>
                  <a:ext uri="{0D108BD9-81ED-4DB2-BD59-A6C34878D82A}">
                    <a16:rowId xmlns:a16="http://schemas.microsoft.com/office/drawing/2014/main" val="10001"/>
                  </a:ext>
                </a:extLst>
              </a:tr>
              <a:tr h="459051">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EAL2</a:t>
                      </a:r>
                    </a:p>
                  </a:txBody>
                  <a:tcPr marT="45727" marB="45727"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结构测试（</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structurally tested</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a:t>
                      </a:r>
                    </a:p>
                  </a:txBody>
                  <a:tcPr marT="45727" marB="45727" horzOverflow="overflow"/>
                </a:tc>
                <a:extLst>
                  <a:ext uri="{0D108BD9-81ED-4DB2-BD59-A6C34878D82A}">
                    <a16:rowId xmlns:a16="http://schemas.microsoft.com/office/drawing/2014/main" val="10002"/>
                  </a:ext>
                </a:extLst>
              </a:tr>
              <a:tr h="459051">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EAL3</a:t>
                      </a:r>
                    </a:p>
                  </a:txBody>
                  <a:tcPr marT="45727" marB="45727"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系统地测试和检查（</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methodically tested and checked</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a:t>
                      </a:r>
                      <a:endParaRPr kumimoji="1" lang="zh-CN" altLang="en-US" sz="1600" b="0" i="0" u="none" strike="noStrike" cap="none" normalizeH="0" baseline="0" dirty="0">
                        <a:ln>
                          <a:noFill/>
                        </a:ln>
                        <a:solidFill>
                          <a:schemeClr val="tx1"/>
                        </a:solidFill>
                        <a:effectLst/>
                        <a:latin typeface="Times New Roman" pitchFamily="18" charset="0"/>
                        <a:ea typeface="宋体" pitchFamily="2" charset="-122"/>
                      </a:endParaRPr>
                    </a:p>
                  </a:txBody>
                  <a:tcPr marT="45727" marB="45727" horzOverflow="overflow"/>
                </a:tc>
                <a:extLst>
                  <a:ext uri="{0D108BD9-81ED-4DB2-BD59-A6C34878D82A}">
                    <a16:rowId xmlns:a16="http://schemas.microsoft.com/office/drawing/2014/main" val="10003"/>
                  </a:ext>
                </a:extLst>
              </a:tr>
              <a:tr h="459051">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EAL4</a:t>
                      </a:r>
                    </a:p>
                  </a:txBody>
                  <a:tcPr marT="45727" marB="45727"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系统地设计、测试和复查（</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methodically designed</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tested</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and reviewed</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a:t>
                      </a:r>
                      <a:endParaRPr kumimoji="1" lang="zh-CN" altLang="en-US" sz="1600" b="0" i="0" u="none" strike="noStrike" cap="none" normalizeH="0" baseline="0" dirty="0">
                        <a:ln>
                          <a:noFill/>
                        </a:ln>
                        <a:solidFill>
                          <a:schemeClr val="tx1"/>
                        </a:solidFill>
                        <a:effectLst/>
                        <a:latin typeface="Times New Roman" pitchFamily="18" charset="0"/>
                        <a:ea typeface="宋体" pitchFamily="2" charset="-122"/>
                      </a:endParaRPr>
                    </a:p>
                  </a:txBody>
                  <a:tcPr marT="45727" marB="45727" horzOverflow="overflow"/>
                </a:tc>
                <a:extLst>
                  <a:ext uri="{0D108BD9-81ED-4DB2-BD59-A6C34878D82A}">
                    <a16:rowId xmlns:a16="http://schemas.microsoft.com/office/drawing/2014/main" val="10004"/>
                  </a:ext>
                </a:extLst>
              </a:tr>
              <a:tr h="459051">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EAL5</a:t>
                      </a:r>
                    </a:p>
                  </a:txBody>
                  <a:tcPr marT="45727" marB="45727"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半形式化设计和测试（</a:t>
                      </a:r>
                      <a:r>
                        <a:rPr kumimoji="1" lang="en-US" altLang="zh-CN" sz="16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semiformally</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designed and tested</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a:t>
                      </a:r>
                      <a:endParaRPr kumimoji="1" lang="zh-CN" altLang="en-US" sz="1600" b="0" i="0" u="none" strike="noStrike" cap="none" normalizeH="0" baseline="0" dirty="0">
                        <a:ln>
                          <a:noFill/>
                        </a:ln>
                        <a:solidFill>
                          <a:schemeClr val="tx1"/>
                        </a:solidFill>
                        <a:effectLst/>
                        <a:latin typeface="Times New Roman" pitchFamily="18" charset="0"/>
                        <a:ea typeface="宋体" pitchFamily="2" charset="-122"/>
                      </a:endParaRPr>
                    </a:p>
                  </a:txBody>
                  <a:tcPr marT="45727" marB="45727" horzOverflow="overflow"/>
                </a:tc>
                <a:extLst>
                  <a:ext uri="{0D108BD9-81ED-4DB2-BD59-A6C34878D82A}">
                    <a16:rowId xmlns:a16="http://schemas.microsoft.com/office/drawing/2014/main" val="10005"/>
                  </a:ext>
                </a:extLst>
              </a:tr>
              <a:tr h="459051">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EAL6</a:t>
                      </a:r>
                    </a:p>
                  </a:txBody>
                  <a:tcPr marT="45727" marB="45727"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半形式化验证的设计和测试（</a:t>
                      </a:r>
                      <a:r>
                        <a:rPr kumimoji="1" lang="en-US" altLang="zh-CN" sz="16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semiformally</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verified design and tested</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a:t>
                      </a:r>
                      <a:endParaRPr kumimoji="1" lang="zh-CN" altLang="en-US" sz="1600" b="0" i="0" u="none" strike="noStrike" cap="none" normalizeH="0" baseline="0" dirty="0">
                        <a:ln>
                          <a:noFill/>
                        </a:ln>
                        <a:solidFill>
                          <a:schemeClr val="tx1"/>
                        </a:solidFill>
                        <a:effectLst/>
                        <a:latin typeface="Times New Roman" pitchFamily="18" charset="0"/>
                        <a:ea typeface="宋体" pitchFamily="2" charset="-122"/>
                      </a:endParaRPr>
                    </a:p>
                  </a:txBody>
                  <a:tcPr marT="45727" marB="45727" horzOverflow="overflow"/>
                </a:tc>
                <a:extLst>
                  <a:ext uri="{0D108BD9-81ED-4DB2-BD59-A6C34878D82A}">
                    <a16:rowId xmlns:a16="http://schemas.microsoft.com/office/drawing/2014/main" val="10006"/>
                  </a:ext>
                </a:extLst>
              </a:tr>
              <a:tr h="459051">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EAL7</a:t>
                      </a:r>
                    </a:p>
                  </a:txBody>
                  <a:tcPr marT="45727" marB="45727"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形式化验证的设计和测试（</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formally verified design and tested</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cs typeface="Courier New" pitchFamily="49" charset="0"/>
                        </a:rPr>
                        <a:t>）</a:t>
                      </a:r>
                      <a:endParaRPr kumimoji="1" lang="zh-CN" altLang="en-US" sz="1600" b="0" i="0" u="none" strike="noStrike" cap="none" normalizeH="0" baseline="0" dirty="0">
                        <a:ln>
                          <a:noFill/>
                        </a:ln>
                        <a:solidFill>
                          <a:schemeClr val="tx1"/>
                        </a:solidFill>
                        <a:effectLst/>
                        <a:latin typeface="Times New Roman" pitchFamily="18" charset="0"/>
                        <a:ea typeface="宋体" pitchFamily="2" charset="-122"/>
                      </a:endParaRPr>
                    </a:p>
                  </a:txBody>
                  <a:tcPr marT="45727" marB="45727"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7809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200" dirty="0">
                <a:ea typeface="宋体" charset="-122"/>
              </a:rPr>
              <a:t>数据库安全</a:t>
            </a:r>
          </a:p>
        </p:txBody>
      </p:sp>
      <p:sp>
        <p:nvSpPr>
          <p:cNvPr id="8195" name="Rectangle 3"/>
          <p:cNvSpPr>
            <a:spLocks noGrp="1" noChangeArrowheads="1"/>
          </p:cNvSpPr>
          <p:nvPr>
            <p:ph type="body" idx="1"/>
          </p:nvPr>
        </p:nvSpPr>
        <p:spPr>
          <a:xfrm>
            <a:off x="193502" y="1196752"/>
            <a:ext cx="7906072" cy="864096"/>
          </a:xfrm>
        </p:spPr>
        <p:txBody>
          <a:bodyPr/>
          <a:lstStyle/>
          <a:p>
            <a:pPr eaLnBrk="1" hangingPunct="1"/>
            <a:r>
              <a:rPr lang="en-US" altLang="zh-CN" sz="2400" dirty="0">
                <a:ea typeface="宋体" charset="-122"/>
              </a:rPr>
              <a:t>TCSEC/TDI(Trusted Database Interpretation)</a:t>
            </a:r>
          </a:p>
        </p:txBody>
      </p:sp>
      <p:graphicFrame>
        <p:nvGraphicFramePr>
          <p:cNvPr id="2" name="表格 1"/>
          <p:cNvGraphicFramePr>
            <a:graphicFrameLocks noGrp="1"/>
          </p:cNvGraphicFramePr>
          <p:nvPr>
            <p:extLst>
              <p:ext uri="{D42A27DB-BD31-4B8C-83A1-F6EECF244321}">
                <p14:modId xmlns:p14="http://schemas.microsoft.com/office/powerpoint/2010/main" val="1435615522"/>
              </p:ext>
            </p:extLst>
          </p:nvPr>
        </p:nvGraphicFramePr>
        <p:xfrm>
          <a:off x="727224" y="2060848"/>
          <a:ext cx="7920880" cy="3837632"/>
        </p:xfrm>
        <a:graphic>
          <a:graphicData uri="http://schemas.openxmlformats.org/drawingml/2006/table">
            <a:tbl>
              <a:tblPr firstRow="1" bandRow="1">
                <a:tableStyleId>{5C22544A-7EE6-4342-B048-85BDC9FD1C3A}</a:tableStyleId>
              </a:tblPr>
              <a:tblGrid>
                <a:gridCol w="1871282">
                  <a:extLst>
                    <a:ext uri="{9D8B030D-6E8A-4147-A177-3AD203B41FA5}">
                      <a16:colId xmlns:a16="http://schemas.microsoft.com/office/drawing/2014/main" val="20000"/>
                    </a:ext>
                  </a:extLst>
                </a:gridCol>
                <a:gridCol w="6049598">
                  <a:extLst>
                    <a:ext uri="{9D8B030D-6E8A-4147-A177-3AD203B41FA5}">
                      <a16:colId xmlns:a16="http://schemas.microsoft.com/office/drawing/2014/main" val="20001"/>
                    </a:ext>
                  </a:extLst>
                </a:gridCol>
              </a:tblGrid>
              <a:tr h="479704">
                <a:tc>
                  <a:txBody>
                    <a:bodyPr/>
                    <a:lstStyle/>
                    <a:p>
                      <a:pPr algn="ctr"/>
                      <a:r>
                        <a:rPr lang="zh-CN" altLang="en-US" dirty="0"/>
                        <a:t>安全级别</a:t>
                      </a:r>
                    </a:p>
                  </a:txBody>
                  <a:tcPr>
                    <a:solidFill>
                      <a:schemeClr val="tx2">
                        <a:lumMod val="60000"/>
                        <a:lumOff val="40000"/>
                      </a:schemeClr>
                    </a:solidFill>
                  </a:tcPr>
                </a:tc>
                <a:tc>
                  <a:txBody>
                    <a:bodyPr/>
                    <a:lstStyle/>
                    <a:p>
                      <a:pPr algn="ctr"/>
                      <a:r>
                        <a:rPr lang="zh-CN" altLang="en-US" dirty="0"/>
                        <a:t>定义</a:t>
                      </a:r>
                    </a:p>
                  </a:txBody>
                  <a:tcPr>
                    <a:solidFill>
                      <a:schemeClr val="tx2">
                        <a:lumMod val="60000"/>
                        <a:lumOff val="40000"/>
                      </a:schemeClr>
                    </a:solidFill>
                  </a:tcPr>
                </a:tc>
                <a:extLst>
                  <a:ext uri="{0D108BD9-81ED-4DB2-BD59-A6C34878D82A}">
                    <a16:rowId xmlns:a16="http://schemas.microsoft.com/office/drawing/2014/main" val="10000"/>
                  </a:ext>
                </a:extLst>
              </a:tr>
              <a:tr h="479704">
                <a:tc>
                  <a:txBody>
                    <a:bodyPr/>
                    <a:lstStyle/>
                    <a:p>
                      <a:pPr algn="ctr"/>
                      <a:r>
                        <a:rPr lang="en-US" altLang="zh-CN" dirty="0"/>
                        <a:t>A1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验证设计（</a:t>
                      </a:r>
                      <a:r>
                        <a:rPr kumimoji="1" lang="en-US" altLang="zh-CN" dirty="0"/>
                        <a:t>Verified Design</a:t>
                      </a:r>
                      <a:r>
                        <a:rPr kumimoji="1" lang="zh-CN" altLang="en-US" dirty="0"/>
                        <a:t>）</a:t>
                      </a:r>
                      <a:endParaRPr kumimoji="1" lang="zh-CN" altLang="en-US" b="0" dirty="0"/>
                    </a:p>
                  </a:txBody>
                  <a:tcPr/>
                </a:tc>
                <a:extLst>
                  <a:ext uri="{0D108BD9-81ED-4DB2-BD59-A6C34878D82A}">
                    <a16:rowId xmlns:a16="http://schemas.microsoft.com/office/drawing/2014/main" val="10001"/>
                  </a:ext>
                </a:extLst>
              </a:tr>
              <a:tr h="479704">
                <a:tc>
                  <a:txBody>
                    <a:bodyPr/>
                    <a:lstStyle/>
                    <a:p>
                      <a:pPr algn="ctr"/>
                      <a:r>
                        <a:rPr lang="en-US" altLang="zh-CN" dirty="0"/>
                        <a:t>B3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安全域（</a:t>
                      </a:r>
                      <a:r>
                        <a:rPr kumimoji="1" lang="en-US" altLang="zh-CN" dirty="0"/>
                        <a:t>Security Domains</a:t>
                      </a:r>
                      <a:r>
                        <a:rPr kumimoji="1" lang="zh-CN" altLang="en-US" dirty="0"/>
                        <a:t>）</a:t>
                      </a:r>
                    </a:p>
                  </a:txBody>
                  <a:tcPr/>
                </a:tc>
                <a:extLst>
                  <a:ext uri="{0D108BD9-81ED-4DB2-BD59-A6C34878D82A}">
                    <a16:rowId xmlns:a16="http://schemas.microsoft.com/office/drawing/2014/main" val="10002"/>
                  </a:ext>
                </a:extLst>
              </a:tr>
              <a:tr h="479704">
                <a:tc>
                  <a:txBody>
                    <a:bodyPr/>
                    <a:lstStyle/>
                    <a:p>
                      <a:pPr algn="ctr"/>
                      <a:r>
                        <a:rPr lang="en-US" altLang="zh-CN" dirty="0"/>
                        <a:t>B2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结构化保护（</a:t>
                      </a:r>
                      <a:r>
                        <a:rPr kumimoji="1" lang="en-US" altLang="zh-CN" dirty="0"/>
                        <a:t>Structural Protection</a:t>
                      </a:r>
                      <a:r>
                        <a:rPr kumimoji="1" lang="zh-CN" altLang="en-US" dirty="0"/>
                        <a:t>）</a:t>
                      </a:r>
                    </a:p>
                  </a:txBody>
                  <a:tcPr/>
                </a:tc>
                <a:extLst>
                  <a:ext uri="{0D108BD9-81ED-4DB2-BD59-A6C34878D82A}">
                    <a16:rowId xmlns:a16="http://schemas.microsoft.com/office/drawing/2014/main" val="10003"/>
                  </a:ext>
                </a:extLst>
              </a:tr>
              <a:tr h="479704">
                <a:tc>
                  <a:txBody>
                    <a:bodyPr/>
                    <a:lstStyle/>
                    <a:p>
                      <a:pPr algn="ctr"/>
                      <a:r>
                        <a:rPr lang="en-US" altLang="zh-CN" dirty="0"/>
                        <a:t>B1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标记安全保护（</a:t>
                      </a:r>
                      <a:r>
                        <a:rPr kumimoji="1" lang="en-US" altLang="zh-CN" dirty="0"/>
                        <a:t>Labeled Security Protection</a:t>
                      </a:r>
                      <a:r>
                        <a:rPr kumimoji="1" lang="zh-CN" altLang="en-US" dirty="0"/>
                        <a:t>）</a:t>
                      </a:r>
                    </a:p>
                  </a:txBody>
                  <a:tcPr/>
                </a:tc>
                <a:extLst>
                  <a:ext uri="{0D108BD9-81ED-4DB2-BD59-A6C34878D82A}">
                    <a16:rowId xmlns:a16="http://schemas.microsoft.com/office/drawing/2014/main" val="10004"/>
                  </a:ext>
                </a:extLst>
              </a:tr>
              <a:tr h="479704">
                <a:tc>
                  <a:txBody>
                    <a:bodyPr/>
                    <a:lstStyle/>
                    <a:p>
                      <a:pPr algn="ctr"/>
                      <a:r>
                        <a:rPr lang="en-US" altLang="zh-CN" dirty="0"/>
                        <a:t>C2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受控的存取保护</a:t>
                      </a:r>
                      <a:r>
                        <a:rPr kumimoji="1" lang="zh-CN" altLang="en-US" sz="1800" dirty="0"/>
                        <a:t>（</a:t>
                      </a:r>
                      <a:r>
                        <a:rPr kumimoji="1" lang="en-US" altLang="zh-CN" sz="1800" dirty="0"/>
                        <a:t>Controlled Access Protection</a:t>
                      </a:r>
                      <a:r>
                        <a:rPr kumimoji="1" lang="zh-CN" altLang="en-US" sz="1800" dirty="0"/>
                        <a:t>）</a:t>
                      </a:r>
                      <a:endParaRPr kumimoji="1" lang="zh-CN" altLang="en-US" b="0" dirty="0"/>
                    </a:p>
                  </a:txBody>
                  <a:tcPr/>
                </a:tc>
                <a:extLst>
                  <a:ext uri="{0D108BD9-81ED-4DB2-BD59-A6C34878D82A}">
                    <a16:rowId xmlns:a16="http://schemas.microsoft.com/office/drawing/2014/main" val="10005"/>
                  </a:ext>
                </a:extLst>
              </a:tr>
              <a:tr h="479704">
                <a:tc>
                  <a:txBody>
                    <a:bodyPr/>
                    <a:lstStyle/>
                    <a:p>
                      <a:pPr algn="ctr"/>
                      <a:r>
                        <a:rPr lang="en-US" altLang="zh-CN" dirty="0"/>
                        <a:t>C1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自主安全保护</a:t>
                      </a:r>
                      <a:r>
                        <a:rPr kumimoji="1" lang="zh-CN" altLang="en-US" sz="1800" dirty="0"/>
                        <a:t>（</a:t>
                      </a:r>
                      <a:r>
                        <a:rPr kumimoji="1" lang="en-US" altLang="zh-CN" sz="1800" dirty="0"/>
                        <a:t>Discretionary Security Protection</a:t>
                      </a:r>
                      <a:r>
                        <a:rPr kumimoji="1" lang="zh-CN" altLang="en-US" sz="1800" dirty="0"/>
                        <a:t>）</a:t>
                      </a:r>
                      <a:endParaRPr kumimoji="1" lang="zh-CN" altLang="en-US" sz="1800" b="0" dirty="0"/>
                    </a:p>
                  </a:txBody>
                  <a:tcPr/>
                </a:tc>
                <a:extLst>
                  <a:ext uri="{0D108BD9-81ED-4DB2-BD59-A6C34878D82A}">
                    <a16:rowId xmlns:a16="http://schemas.microsoft.com/office/drawing/2014/main" val="10006"/>
                  </a:ext>
                </a:extLst>
              </a:tr>
              <a:tr h="479704">
                <a:tc>
                  <a:txBody>
                    <a:bodyPr/>
                    <a:lstStyle/>
                    <a:p>
                      <a:pPr algn="ctr"/>
                      <a:r>
                        <a:rPr lang="en-US" altLang="zh-CN" dirty="0"/>
                        <a:t>D</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最小保护（</a:t>
                      </a:r>
                      <a:r>
                        <a:rPr kumimoji="1" lang="en-US" altLang="zh-CN" dirty="0"/>
                        <a:t>Minimal Protection</a:t>
                      </a:r>
                      <a:r>
                        <a:rPr kumimoji="1" lang="zh-CN" altLang="en-US" dirty="0"/>
                        <a:t>）</a:t>
                      </a:r>
                    </a:p>
                  </a:txBody>
                  <a:tcPr/>
                </a:tc>
                <a:extLst>
                  <a:ext uri="{0D108BD9-81ED-4DB2-BD59-A6C34878D82A}">
                    <a16:rowId xmlns:a16="http://schemas.microsoft.com/office/drawing/2014/main" val="10007"/>
                  </a:ext>
                </a:extLst>
              </a:tr>
            </a:tbl>
          </a:graphicData>
        </a:graphic>
      </p:graphicFrame>
      <p:sp>
        <p:nvSpPr>
          <p:cNvPr id="6" name="Rectangle 3"/>
          <p:cNvSpPr txBox="1">
            <a:spLocks noChangeArrowheads="1"/>
          </p:cNvSpPr>
          <p:nvPr/>
        </p:nvSpPr>
        <p:spPr bwMode="auto">
          <a:xfrm>
            <a:off x="467544" y="4005064"/>
            <a:ext cx="8447856" cy="829072"/>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buFontTx/>
              <a:buNone/>
            </a:pPr>
            <a:r>
              <a:rPr lang="en-US" altLang="zh-CN" sz="2400" kern="0" dirty="0">
                <a:solidFill>
                  <a:srgbClr val="C00000"/>
                </a:solidFill>
                <a:latin typeface="楷体" panose="02010609060101010101" pitchFamily="49" charset="-122"/>
                <a:ea typeface="楷体" panose="02010609060101010101" pitchFamily="49" charset="-122"/>
              </a:rPr>
              <a:t>B2</a:t>
            </a:r>
            <a:r>
              <a:rPr lang="zh-CN" altLang="en-US" sz="2400" kern="0" dirty="0">
                <a:solidFill>
                  <a:srgbClr val="C00000"/>
                </a:solidFill>
                <a:latin typeface="楷体" panose="02010609060101010101" pitchFamily="49" charset="-122"/>
                <a:ea typeface="楷体" panose="02010609060101010101" pitchFamily="49" charset="-122"/>
              </a:rPr>
              <a:t>以上的系统还处于理论研究阶段，应用多限于一些特殊的部门，如军队等。</a:t>
            </a:r>
          </a:p>
        </p:txBody>
      </p:sp>
    </p:spTree>
    <p:extLst>
      <p:ext uri="{BB962C8B-B14F-4D97-AF65-F5344CB8AC3E}">
        <p14:creationId xmlns:p14="http://schemas.microsoft.com/office/powerpoint/2010/main" val="13700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计算机安全与数据库安全</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数据库安全机制</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a:solidFill>
                  <a:schemeClr val="accent1">
                    <a:lumMod val="60000"/>
                    <a:lumOff val="40000"/>
                  </a:schemeClr>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视图与数据库安全</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审计、加密与统计安全应用</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171681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charset="-122"/>
              </a:rPr>
              <a:t>数据库安全机制</a:t>
            </a:r>
            <a:endParaRPr lang="zh-CN" altLang="en-US" dirty="0"/>
          </a:p>
        </p:txBody>
      </p:sp>
      <p:sp>
        <p:nvSpPr>
          <p:cNvPr id="3" name="内容占位符 2"/>
          <p:cNvSpPr>
            <a:spLocks noGrp="1"/>
          </p:cNvSpPr>
          <p:nvPr>
            <p:ph idx="1"/>
          </p:nvPr>
        </p:nvSpPr>
        <p:spPr>
          <a:xfrm>
            <a:off x="194270" y="1196752"/>
            <a:ext cx="7372350" cy="576064"/>
          </a:xfrm>
          <a:solidFill>
            <a:schemeClr val="bg1">
              <a:lumMod val="90000"/>
            </a:schemeClr>
          </a:solidFill>
        </p:spPr>
        <p:txBody>
          <a:bodyPr/>
          <a:lstStyle/>
          <a:p>
            <a:r>
              <a:rPr lang="en-US" altLang="zh-CN" dirty="0"/>
              <a:t>DB</a:t>
            </a:r>
            <a:r>
              <a:rPr lang="zh-CN" altLang="en-US" dirty="0"/>
              <a:t>用户的行为变化</a:t>
            </a:r>
          </a:p>
        </p:txBody>
      </p:sp>
      <p:sp>
        <p:nvSpPr>
          <p:cNvPr id="4" name="TextBox 3"/>
          <p:cNvSpPr txBox="1"/>
          <p:nvPr/>
        </p:nvSpPr>
        <p:spPr>
          <a:xfrm>
            <a:off x="344240" y="2636912"/>
            <a:ext cx="2507418" cy="400110"/>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事不关己，高高挂起</a:t>
            </a:r>
          </a:p>
        </p:txBody>
      </p:sp>
      <p:sp>
        <p:nvSpPr>
          <p:cNvPr id="5" name="TextBox 4"/>
          <p:cNvSpPr txBox="1"/>
          <p:nvPr/>
        </p:nvSpPr>
        <p:spPr>
          <a:xfrm>
            <a:off x="369888" y="4228940"/>
            <a:ext cx="1733167" cy="400110"/>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被诱惑的正义</a:t>
            </a:r>
          </a:p>
        </p:txBody>
      </p:sp>
      <p:sp>
        <p:nvSpPr>
          <p:cNvPr id="6" name="TextBox 5"/>
          <p:cNvSpPr txBox="1"/>
          <p:nvPr/>
        </p:nvSpPr>
        <p:spPr>
          <a:xfrm>
            <a:off x="363476" y="3429000"/>
            <a:ext cx="1991251" cy="400110"/>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基础不好的家伙</a:t>
            </a:r>
          </a:p>
        </p:txBody>
      </p:sp>
      <p:sp>
        <p:nvSpPr>
          <p:cNvPr id="7" name="TextBox 6"/>
          <p:cNvSpPr txBox="1"/>
          <p:nvPr/>
        </p:nvSpPr>
        <p:spPr>
          <a:xfrm>
            <a:off x="363476" y="5031735"/>
            <a:ext cx="1991251" cy="400110"/>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恪守职责的公民</a:t>
            </a:r>
          </a:p>
        </p:txBody>
      </p:sp>
      <p:cxnSp>
        <p:nvCxnSpPr>
          <p:cNvPr id="9" name="直接连接符 8"/>
          <p:cNvCxnSpPr/>
          <p:nvPr/>
        </p:nvCxnSpPr>
        <p:spPr bwMode="auto">
          <a:xfrm flipH="1">
            <a:off x="3995936" y="2420888"/>
            <a:ext cx="18002" cy="3136414"/>
          </a:xfrm>
          <a:prstGeom prst="line">
            <a:avLst/>
          </a:prstGeom>
          <a:noFill/>
          <a:ln w="762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utoShape 2" descr="http://img4.imgtn.bdimg.com/it/u=468123867,4204460201&amp;fm=116&amp;gp=0.jpg"/>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0424" name="Picture 8" descr="http://pic.yesky.com/imagelist/07/32/4405299_21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1132" y="4228940"/>
            <a:ext cx="2674268" cy="2005701"/>
          </a:xfrm>
          <a:prstGeom prst="rect">
            <a:avLst/>
          </a:prstGeom>
          <a:noFill/>
          <a:extLst>
            <a:ext uri="{909E8E84-426E-40DD-AFC4-6F175D3DCCD1}">
              <a14:hiddenFill xmlns:a14="http://schemas.microsoft.com/office/drawing/2010/main">
                <a:solidFill>
                  <a:srgbClr val="FFFFFF"/>
                </a:solidFill>
              </a14:hiddenFill>
            </a:ext>
          </a:extLst>
        </p:spPr>
      </p:pic>
      <p:pic>
        <p:nvPicPr>
          <p:cNvPr id="60426" name="Picture 10" descr="http://www.taopic.com/uploads/allimg/111103/17529-1111032103229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1132" y="2113594"/>
            <a:ext cx="2674268" cy="2115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96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a:ea typeface="宋体" charset="-122"/>
              </a:rPr>
              <a:t>数据库安全机制</a:t>
            </a:r>
          </a:p>
        </p:txBody>
      </p:sp>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30" y="2619772"/>
            <a:ext cx="6454535"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直接连接符 2"/>
          <p:cNvCxnSpPr/>
          <p:nvPr/>
        </p:nvCxnSpPr>
        <p:spPr bwMode="auto">
          <a:xfrm flipV="1">
            <a:off x="1030487" y="2259732"/>
            <a:ext cx="0" cy="936104"/>
          </a:xfrm>
          <a:prstGeom prst="line">
            <a:avLst/>
          </a:prstGeom>
          <a:noFill/>
          <a:ln w="28575" cap="flat" cmpd="sng" algn="ctr">
            <a:solidFill>
              <a:schemeClr val="tx2">
                <a:lumMod val="60000"/>
                <a:lumOff val="40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1030487" y="2259732"/>
            <a:ext cx="2016224" cy="0"/>
          </a:xfrm>
          <a:prstGeom prst="line">
            <a:avLst/>
          </a:prstGeom>
          <a:noFill/>
          <a:ln w="28575" cap="flat" cmpd="sng" algn="ctr">
            <a:solidFill>
              <a:schemeClr val="tx2">
                <a:lumMod val="60000"/>
                <a:lumOff val="40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flipV="1">
            <a:off x="3046711" y="2259732"/>
            <a:ext cx="0" cy="1080120"/>
          </a:xfrm>
          <a:prstGeom prst="line">
            <a:avLst/>
          </a:prstGeom>
          <a:noFill/>
          <a:ln w="28575" cap="flat" cmpd="sng" algn="ctr">
            <a:solidFill>
              <a:schemeClr val="tx2">
                <a:lumMod val="60000"/>
                <a:lumOff val="40000"/>
              </a:schemeClr>
            </a:solidFill>
            <a:prstDash val="dash"/>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flipV="1">
            <a:off x="3478759" y="1539652"/>
            <a:ext cx="0" cy="180020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814463" y="1539652"/>
            <a:ext cx="2664296"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flipV="1">
            <a:off x="814463" y="1539652"/>
            <a:ext cx="0" cy="1800200"/>
          </a:xfrm>
          <a:prstGeom prst="line">
            <a:avLst/>
          </a:prstGeom>
          <a:noFill/>
          <a:ln w="28575" cap="flat" cmpd="sng" algn="ctr">
            <a:solidFill>
              <a:srgbClr val="FF0000"/>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1023687" y="2281218"/>
            <a:ext cx="1944763" cy="338554"/>
          </a:xfrm>
          <a:prstGeom prst="rect">
            <a:avLst/>
          </a:prstGeom>
          <a:noFill/>
        </p:spPr>
        <p:txBody>
          <a:bodyPr wrap="none" rtlCol="0">
            <a:spAutoFit/>
          </a:bodyPr>
          <a:lstStyle/>
          <a:p>
            <a:r>
              <a:rPr lang="en-US" altLang="zh-CN" sz="1600" dirty="0">
                <a:solidFill>
                  <a:schemeClr val="tx2">
                    <a:lumMod val="60000"/>
                    <a:lumOff val="40000"/>
                  </a:schemeClr>
                </a:solidFill>
                <a:latin typeface="楷体" panose="02010609060101010101" pitchFamily="49" charset="-122"/>
                <a:ea typeface="楷体" panose="02010609060101010101" pitchFamily="49" charset="-122"/>
              </a:rPr>
              <a:t>(1)</a:t>
            </a:r>
            <a:r>
              <a:rPr lang="zh-CN" altLang="en-US" sz="1600" dirty="0">
                <a:solidFill>
                  <a:schemeClr val="tx2">
                    <a:lumMod val="60000"/>
                    <a:lumOff val="40000"/>
                  </a:schemeClr>
                </a:solidFill>
                <a:latin typeface="楷体" panose="02010609060101010101" pitchFamily="49" charset="-122"/>
                <a:ea typeface="楷体" panose="02010609060101010101" pitchFamily="49" charset="-122"/>
              </a:rPr>
              <a:t>请求访问数据库</a:t>
            </a:r>
          </a:p>
        </p:txBody>
      </p:sp>
      <p:sp>
        <p:nvSpPr>
          <p:cNvPr id="31" name="TextBox 30"/>
          <p:cNvSpPr txBox="1"/>
          <p:nvPr/>
        </p:nvSpPr>
        <p:spPr>
          <a:xfrm>
            <a:off x="1328116" y="1539652"/>
            <a:ext cx="1324402" cy="338554"/>
          </a:xfrm>
          <a:prstGeom prst="rect">
            <a:avLst/>
          </a:prstGeom>
          <a:noFill/>
        </p:spPr>
        <p:txBody>
          <a:bodyPr wrap="none" rtlCol="0">
            <a:spAutoFit/>
          </a:bodyPr>
          <a:lstStyle/>
          <a:p>
            <a:r>
              <a:rPr lang="en-US" altLang="zh-CN" sz="1600" dirty="0">
                <a:solidFill>
                  <a:srgbClr val="FF0000"/>
                </a:solidFill>
                <a:latin typeface="楷体" panose="02010609060101010101" pitchFamily="49" charset="-122"/>
                <a:ea typeface="楷体" panose="02010609060101010101" pitchFamily="49" charset="-122"/>
              </a:rPr>
              <a:t>(2)</a:t>
            </a:r>
            <a:r>
              <a:rPr lang="zh-CN" altLang="en-US" sz="1600" dirty="0">
                <a:solidFill>
                  <a:srgbClr val="FF0000"/>
                </a:solidFill>
                <a:latin typeface="楷体" panose="02010609060101010101" pitchFamily="49" charset="-122"/>
                <a:ea typeface="楷体" panose="02010609060101010101" pitchFamily="49" charset="-122"/>
              </a:rPr>
              <a:t>你是谁？</a:t>
            </a:r>
          </a:p>
        </p:txBody>
      </p:sp>
      <p:cxnSp>
        <p:nvCxnSpPr>
          <p:cNvPr id="32" name="直接连接符 31"/>
          <p:cNvCxnSpPr/>
          <p:nvPr/>
        </p:nvCxnSpPr>
        <p:spPr bwMode="auto">
          <a:xfrm flipH="1" flipV="1">
            <a:off x="8350289" y="1955848"/>
            <a:ext cx="9110" cy="1384004"/>
          </a:xfrm>
          <a:prstGeom prst="line">
            <a:avLst/>
          </a:prstGeom>
          <a:noFill/>
          <a:ln w="28575" cap="flat" cmpd="sng" algn="ctr">
            <a:solidFill>
              <a:schemeClr val="tx2">
                <a:lumMod val="60000"/>
                <a:lumOff val="40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6104351" y="1934362"/>
            <a:ext cx="2264160" cy="0"/>
          </a:xfrm>
          <a:prstGeom prst="line">
            <a:avLst/>
          </a:prstGeom>
          <a:noFill/>
          <a:ln w="28575" cap="flat" cmpd="sng" algn="ctr">
            <a:solidFill>
              <a:schemeClr val="tx2">
                <a:lumMod val="60000"/>
                <a:lumOff val="40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flipV="1">
            <a:off x="6130437" y="1910435"/>
            <a:ext cx="0" cy="1080120"/>
          </a:xfrm>
          <a:prstGeom prst="line">
            <a:avLst/>
          </a:prstGeom>
          <a:noFill/>
          <a:ln w="28575" cap="flat" cmpd="sng" algn="ctr">
            <a:solidFill>
              <a:schemeClr val="tx2">
                <a:lumMod val="60000"/>
                <a:lumOff val="40000"/>
              </a:schemeClr>
            </a:solidFill>
            <a:prstDash val="dash"/>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6197112" y="1571881"/>
            <a:ext cx="2260555" cy="338554"/>
          </a:xfrm>
          <a:prstGeom prst="rect">
            <a:avLst/>
          </a:prstGeom>
          <a:noFill/>
        </p:spPr>
        <p:txBody>
          <a:bodyPr wrap="none" rtlCol="0">
            <a:spAutoFit/>
          </a:bodyPr>
          <a:lstStyle/>
          <a:p>
            <a:r>
              <a:rPr lang="en-US" altLang="zh-CN" sz="1600" dirty="0">
                <a:solidFill>
                  <a:schemeClr val="tx2">
                    <a:lumMod val="60000"/>
                    <a:lumOff val="40000"/>
                  </a:schemeClr>
                </a:solidFill>
                <a:latin typeface="楷体" panose="02010609060101010101" pitchFamily="49" charset="-122"/>
                <a:ea typeface="楷体" panose="02010609060101010101" pitchFamily="49" charset="-122"/>
              </a:rPr>
              <a:t>(1)</a:t>
            </a:r>
            <a:r>
              <a:rPr lang="zh-CN" altLang="en-US" sz="1600" dirty="0">
                <a:solidFill>
                  <a:schemeClr val="tx2">
                    <a:lumMod val="60000"/>
                    <a:lumOff val="40000"/>
                  </a:schemeClr>
                </a:solidFill>
                <a:latin typeface="楷体" panose="02010609060101010101" pitchFamily="49" charset="-122"/>
                <a:ea typeface="楷体" panose="02010609060101010101" pitchFamily="49" charset="-122"/>
              </a:rPr>
              <a:t>请求访问</a:t>
            </a:r>
            <a:r>
              <a:rPr lang="en-US" altLang="zh-CN" sz="1600" dirty="0">
                <a:solidFill>
                  <a:schemeClr val="tx2">
                    <a:lumMod val="60000"/>
                    <a:lumOff val="40000"/>
                  </a:schemeClr>
                </a:solidFill>
                <a:latin typeface="楷体" panose="02010609060101010101" pitchFamily="49" charset="-122"/>
                <a:ea typeface="楷体" panose="02010609060101010101" pitchFamily="49" charset="-122"/>
              </a:rPr>
              <a:t>Student</a:t>
            </a:r>
            <a:r>
              <a:rPr lang="zh-CN" altLang="en-US" sz="1600" dirty="0">
                <a:solidFill>
                  <a:schemeClr val="tx2">
                    <a:lumMod val="60000"/>
                    <a:lumOff val="40000"/>
                  </a:schemeClr>
                </a:solidFill>
                <a:latin typeface="楷体" panose="02010609060101010101" pitchFamily="49" charset="-122"/>
                <a:ea typeface="楷体" panose="02010609060101010101" pitchFamily="49" charset="-122"/>
              </a:rPr>
              <a:t>表</a:t>
            </a:r>
          </a:p>
        </p:txBody>
      </p:sp>
      <p:cxnSp>
        <p:nvCxnSpPr>
          <p:cNvPr id="40" name="直接连接符 39"/>
          <p:cNvCxnSpPr/>
          <p:nvPr/>
        </p:nvCxnSpPr>
        <p:spPr bwMode="auto">
          <a:xfrm flipV="1">
            <a:off x="981023" y="4239952"/>
            <a:ext cx="0" cy="828092"/>
          </a:xfrm>
          <a:prstGeom prst="line">
            <a:avLst/>
          </a:prstGeom>
          <a:noFill/>
          <a:ln w="28575" cap="flat" cmpd="sng" algn="ctr">
            <a:solidFill>
              <a:schemeClr val="tx2">
                <a:lumMod val="60000"/>
                <a:lumOff val="40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连接符 40"/>
          <p:cNvCxnSpPr/>
          <p:nvPr/>
        </p:nvCxnSpPr>
        <p:spPr bwMode="auto">
          <a:xfrm>
            <a:off x="1012475" y="5068044"/>
            <a:ext cx="2016224" cy="0"/>
          </a:xfrm>
          <a:prstGeom prst="line">
            <a:avLst/>
          </a:prstGeom>
          <a:noFill/>
          <a:ln w="28575" cap="flat" cmpd="sng" algn="ctr">
            <a:solidFill>
              <a:schemeClr val="tx2">
                <a:lumMod val="60000"/>
                <a:lumOff val="40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p:cNvCxnSpPr/>
          <p:nvPr/>
        </p:nvCxnSpPr>
        <p:spPr bwMode="auto">
          <a:xfrm>
            <a:off x="3046711" y="3854651"/>
            <a:ext cx="0" cy="1285401"/>
          </a:xfrm>
          <a:prstGeom prst="line">
            <a:avLst/>
          </a:prstGeom>
          <a:noFill/>
          <a:ln w="28575" cap="flat" cmpd="sng" algn="ctr">
            <a:solidFill>
              <a:schemeClr val="tx2">
                <a:lumMod val="60000"/>
                <a:lumOff val="40000"/>
              </a:schemeClr>
            </a:solidFill>
            <a:prstDash val="dash"/>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flipV="1">
            <a:off x="3450971" y="3854651"/>
            <a:ext cx="0" cy="1763836"/>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670447" y="5618487"/>
            <a:ext cx="2780524"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p:nvPr/>
        </p:nvCxnSpPr>
        <p:spPr bwMode="auto">
          <a:xfrm>
            <a:off x="670447" y="4176484"/>
            <a:ext cx="0" cy="1442003"/>
          </a:xfrm>
          <a:prstGeom prst="line">
            <a:avLst/>
          </a:prstGeom>
          <a:noFill/>
          <a:ln w="28575" cap="flat" cmpd="sng" algn="ctr">
            <a:solidFill>
              <a:srgbClr val="FF0000"/>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1434856" y="4706316"/>
            <a:ext cx="1122423" cy="338554"/>
          </a:xfrm>
          <a:prstGeom prst="rect">
            <a:avLst/>
          </a:prstGeom>
          <a:noFill/>
        </p:spPr>
        <p:txBody>
          <a:bodyPr wrap="none" rtlCol="0">
            <a:spAutoFit/>
          </a:bodyPr>
          <a:lstStyle/>
          <a:p>
            <a:r>
              <a:rPr lang="en-US" altLang="zh-CN" sz="1600" dirty="0">
                <a:solidFill>
                  <a:schemeClr val="tx2">
                    <a:lumMod val="60000"/>
                    <a:lumOff val="40000"/>
                  </a:schemeClr>
                </a:solidFill>
                <a:latin typeface="楷体" panose="02010609060101010101" pitchFamily="49" charset="-122"/>
                <a:ea typeface="楷体" panose="02010609060101010101" pitchFamily="49" charset="-122"/>
              </a:rPr>
              <a:t>(3)ID+PWD</a:t>
            </a:r>
            <a:endParaRPr lang="zh-CN" altLang="en-US" sz="1600" dirty="0">
              <a:solidFill>
                <a:schemeClr val="tx2">
                  <a:lumMod val="60000"/>
                  <a:lumOff val="40000"/>
                </a:schemeClr>
              </a:solidFill>
              <a:latin typeface="楷体" panose="02010609060101010101" pitchFamily="49" charset="-122"/>
              <a:ea typeface="楷体" panose="02010609060101010101" pitchFamily="49" charset="-122"/>
            </a:endParaRPr>
          </a:p>
        </p:txBody>
      </p:sp>
      <p:sp>
        <p:nvSpPr>
          <p:cNvPr id="47" name="TextBox 46"/>
          <p:cNvSpPr txBox="1"/>
          <p:nvPr/>
        </p:nvSpPr>
        <p:spPr>
          <a:xfrm>
            <a:off x="1151599" y="5222803"/>
            <a:ext cx="1737975" cy="338554"/>
          </a:xfrm>
          <a:prstGeom prst="rect">
            <a:avLst/>
          </a:prstGeom>
          <a:noFill/>
        </p:spPr>
        <p:txBody>
          <a:bodyPr wrap="none" rtlCol="0">
            <a:spAutoFit/>
          </a:bodyPr>
          <a:lstStyle/>
          <a:p>
            <a:r>
              <a:rPr lang="en-US" altLang="zh-CN" sz="1600" dirty="0">
                <a:solidFill>
                  <a:srgbClr val="FF0000"/>
                </a:solidFill>
                <a:latin typeface="楷体" panose="02010609060101010101" pitchFamily="49" charset="-122"/>
                <a:ea typeface="楷体" panose="02010609060101010101" pitchFamily="49" charset="-122"/>
              </a:rPr>
              <a:t>(4)</a:t>
            </a:r>
            <a:r>
              <a:rPr lang="zh-CN" altLang="en-US" sz="1600" dirty="0">
                <a:solidFill>
                  <a:srgbClr val="FF0000"/>
                </a:solidFill>
                <a:latin typeface="楷体" panose="02010609060101010101" pitchFamily="49" charset="-122"/>
                <a:ea typeface="楷体" panose="02010609060101010101" pitchFamily="49" charset="-122"/>
              </a:rPr>
              <a:t>你是合格用户</a:t>
            </a:r>
          </a:p>
        </p:txBody>
      </p:sp>
      <p:pic>
        <p:nvPicPr>
          <p:cNvPr id="593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4067" y="3330447"/>
            <a:ext cx="1787405" cy="846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8" name="直接连接符 67"/>
          <p:cNvCxnSpPr/>
          <p:nvPr/>
        </p:nvCxnSpPr>
        <p:spPr bwMode="auto">
          <a:xfrm flipV="1">
            <a:off x="6138664" y="4376179"/>
            <a:ext cx="0" cy="118517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p:nvPr/>
        </p:nvCxnSpPr>
        <p:spPr bwMode="auto">
          <a:xfrm>
            <a:off x="6130436" y="5561357"/>
            <a:ext cx="2651035"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连接符 69"/>
          <p:cNvCxnSpPr/>
          <p:nvPr/>
        </p:nvCxnSpPr>
        <p:spPr bwMode="auto">
          <a:xfrm flipH="1">
            <a:off x="8781471" y="4259974"/>
            <a:ext cx="1" cy="1301383"/>
          </a:xfrm>
          <a:prstGeom prst="line">
            <a:avLst/>
          </a:prstGeom>
          <a:noFill/>
          <a:ln w="28575" cap="flat" cmpd="sng" algn="ctr">
            <a:solidFill>
              <a:srgbClr val="FF0000"/>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Box 71"/>
          <p:cNvSpPr txBox="1"/>
          <p:nvPr/>
        </p:nvSpPr>
        <p:spPr>
          <a:xfrm>
            <a:off x="6586966" y="5154007"/>
            <a:ext cx="1737976" cy="338554"/>
          </a:xfrm>
          <a:prstGeom prst="rect">
            <a:avLst/>
          </a:prstGeom>
          <a:noFill/>
        </p:spPr>
        <p:txBody>
          <a:bodyPr wrap="none" rtlCol="0">
            <a:spAutoFit/>
          </a:bodyPr>
          <a:lstStyle/>
          <a:p>
            <a:r>
              <a:rPr lang="en-US" altLang="zh-CN" sz="1600" dirty="0">
                <a:solidFill>
                  <a:srgbClr val="FF0000"/>
                </a:solidFill>
                <a:latin typeface="楷体" panose="02010609060101010101" pitchFamily="49" charset="-122"/>
                <a:ea typeface="楷体" panose="02010609060101010101" pitchFamily="49" charset="-122"/>
              </a:rPr>
              <a:t>(3)</a:t>
            </a:r>
            <a:r>
              <a:rPr lang="zh-CN" altLang="en-US" sz="1600" dirty="0">
                <a:solidFill>
                  <a:srgbClr val="FF0000"/>
                </a:solidFill>
                <a:latin typeface="楷体" panose="02010609060101010101" pitchFamily="49" charset="-122"/>
                <a:ea typeface="楷体" panose="02010609060101010101" pitchFamily="49" charset="-122"/>
              </a:rPr>
              <a:t>返回访问数据</a:t>
            </a:r>
          </a:p>
        </p:txBody>
      </p:sp>
      <p:sp>
        <p:nvSpPr>
          <p:cNvPr id="81" name="TextBox 80"/>
          <p:cNvSpPr txBox="1"/>
          <p:nvPr/>
        </p:nvSpPr>
        <p:spPr>
          <a:xfrm>
            <a:off x="5261449" y="3019914"/>
            <a:ext cx="1737976" cy="338554"/>
          </a:xfrm>
          <a:prstGeom prst="rect">
            <a:avLst/>
          </a:prstGeom>
          <a:solidFill>
            <a:schemeClr val="accent6">
              <a:lumMod val="60000"/>
              <a:lumOff val="40000"/>
            </a:schemeClr>
          </a:solidFill>
        </p:spPr>
        <p:txBody>
          <a:bodyPr wrap="none" rtlCol="0">
            <a:spAutoFit/>
          </a:bodyPr>
          <a:lstStyle/>
          <a:p>
            <a:r>
              <a:rPr lang="en-US" altLang="zh-CN" sz="1600" dirty="0">
                <a:solidFill>
                  <a:srgbClr val="FF0000"/>
                </a:solidFill>
                <a:latin typeface="楷体" panose="02010609060101010101" pitchFamily="49" charset="-122"/>
                <a:ea typeface="楷体" panose="02010609060101010101" pitchFamily="49" charset="-122"/>
              </a:rPr>
              <a:t>(2)</a:t>
            </a:r>
            <a:r>
              <a:rPr lang="zh-CN" altLang="en-US" sz="1600" dirty="0">
                <a:solidFill>
                  <a:srgbClr val="FF0000"/>
                </a:solidFill>
                <a:latin typeface="楷体" panose="02010609060101010101" pitchFamily="49" charset="-122"/>
                <a:ea typeface="楷体" panose="02010609060101010101" pitchFamily="49" charset="-122"/>
              </a:rPr>
              <a:t>验证访问权限</a:t>
            </a:r>
          </a:p>
        </p:txBody>
      </p:sp>
      <p:sp>
        <p:nvSpPr>
          <p:cNvPr id="14360" name="圆角矩形标注 14359"/>
          <p:cNvSpPr/>
          <p:nvPr/>
        </p:nvSpPr>
        <p:spPr bwMode="auto">
          <a:xfrm>
            <a:off x="4139952" y="1250497"/>
            <a:ext cx="1266304" cy="442674"/>
          </a:xfrm>
          <a:prstGeom prst="wedgeRoundRectCallout">
            <a:avLst>
              <a:gd name="adj1" fmla="val -90290"/>
              <a:gd name="adj2" fmla="val 231023"/>
              <a:gd name="adj3" fmla="val 16667"/>
            </a:avLst>
          </a:prstGeom>
          <a:solidFill>
            <a:srgbClr val="00B050"/>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3"/>
                </a:solidFill>
                <a:effectLst/>
                <a:latin typeface="黑体" panose="02010609060101010101" pitchFamily="49" charset="-122"/>
                <a:ea typeface="黑体" panose="02010609060101010101" pitchFamily="49" charset="-122"/>
              </a:rPr>
              <a:t>身份认证</a:t>
            </a:r>
          </a:p>
        </p:txBody>
      </p:sp>
      <p:sp>
        <p:nvSpPr>
          <p:cNvPr id="85" name="圆角矩形标注 84"/>
          <p:cNvSpPr/>
          <p:nvPr/>
        </p:nvSpPr>
        <p:spPr bwMode="auto">
          <a:xfrm>
            <a:off x="4355976" y="5056363"/>
            <a:ext cx="1266304" cy="442674"/>
          </a:xfrm>
          <a:prstGeom prst="wedgeRoundRectCallout">
            <a:avLst>
              <a:gd name="adj1" fmla="val 68171"/>
              <a:gd name="adj2" fmla="val -334156"/>
              <a:gd name="adj3" fmla="val 16667"/>
            </a:avLst>
          </a:prstGeom>
          <a:solidFill>
            <a:srgbClr val="FF3399"/>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3"/>
                </a:solidFill>
                <a:effectLst/>
                <a:latin typeface="黑体" panose="02010609060101010101" pitchFamily="49" charset="-122"/>
                <a:ea typeface="黑体" panose="02010609060101010101" pitchFamily="49" charset="-122"/>
              </a:rPr>
              <a:t>访问控制</a:t>
            </a:r>
          </a:p>
        </p:txBody>
      </p:sp>
    </p:spTree>
    <p:extLst>
      <p:ext uri="{BB962C8B-B14F-4D97-AF65-F5344CB8AC3E}">
        <p14:creationId xmlns:p14="http://schemas.microsoft.com/office/powerpoint/2010/main" val="273498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inVertical)">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barn(inVertical)">
                                      <p:cBhvr>
                                        <p:cTn id="21" dur="500"/>
                                        <p:tgtEl>
                                          <p:spTgt spid="31"/>
                                        </p:tgtEl>
                                      </p:cBhvr>
                                    </p:animEffect>
                                  </p:childTnLst>
                                </p:cTn>
                              </p:par>
                              <p:par>
                                <p:cTn id="22" presetID="16" presetClass="entr" presetSubtype="21"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500"/>
                                        <p:tgtEl>
                                          <p:spTgt spid="21"/>
                                        </p:tgtEl>
                                      </p:cBhvr>
                                    </p:animEffect>
                                  </p:childTnLst>
                                </p:cTn>
                              </p:par>
                              <p:par>
                                <p:cTn id="25" presetID="16" presetClass="entr" presetSubtype="21"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inVertical)">
                                      <p:cBhvr>
                                        <p:cTn id="27" dur="500"/>
                                        <p:tgtEl>
                                          <p:spTgt spid="22"/>
                                        </p:tgtEl>
                                      </p:cBhvr>
                                    </p:animEffect>
                                  </p:childTnLst>
                                </p:cTn>
                              </p:par>
                              <p:par>
                                <p:cTn id="28" presetID="16" presetClass="entr" presetSubtype="21"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inVertic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barn(inVertical)">
                                      <p:cBhvr>
                                        <p:cTn id="35" dur="500"/>
                                        <p:tgtEl>
                                          <p:spTgt spid="40"/>
                                        </p:tgtEl>
                                      </p:cBhvr>
                                    </p:animEffect>
                                  </p:childTnLst>
                                </p:cTn>
                              </p:par>
                              <p:par>
                                <p:cTn id="36" presetID="16" presetClass="entr" presetSubtype="21" fill="hold"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barn(inVertical)">
                                      <p:cBhvr>
                                        <p:cTn id="38" dur="500"/>
                                        <p:tgtEl>
                                          <p:spTgt spid="41"/>
                                        </p:tgtEl>
                                      </p:cBhvr>
                                    </p:animEffect>
                                  </p:childTnLst>
                                </p:cTn>
                              </p:par>
                              <p:par>
                                <p:cTn id="39" presetID="16" presetClass="entr" presetSubtype="21"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barn(inVertical)">
                                      <p:cBhvr>
                                        <p:cTn id="41" dur="500"/>
                                        <p:tgtEl>
                                          <p:spTgt spid="42"/>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barn(inVertical)">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barn(inVertical)">
                                      <p:cBhvr>
                                        <p:cTn id="49" dur="500"/>
                                        <p:tgtEl>
                                          <p:spTgt spid="47"/>
                                        </p:tgtEl>
                                      </p:cBhvr>
                                    </p:animEffect>
                                  </p:childTnLst>
                                </p:cTn>
                              </p:par>
                              <p:par>
                                <p:cTn id="50" presetID="16" presetClass="entr" presetSubtype="21"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barn(inVertical)">
                                      <p:cBhvr>
                                        <p:cTn id="52" dur="500"/>
                                        <p:tgtEl>
                                          <p:spTgt spid="44"/>
                                        </p:tgtEl>
                                      </p:cBhvr>
                                    </p:animEffect>
                                  </p:childTnLst>
                                </p:cTn>
                              </p:par>
                              <p:par>
                                <p:cTn id="53" presetID="16" presetClass="entr" presetSubtype="21"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barn(inVertical)">
                                      <p:cBhvr>
                                        <p:cTn id="55" dur="500"/>
                                        <p:tgtEl>
                                          <p:spTgt spid="45"/>
                                        </p:tgtEl>
                                      </p:cBhvr>
                                    </p:animEffect>
                                  </p:childTnLst>
                                </p:cTn>
                              </p:par>
                              <p:par>
                                <p:cTn id="56" presetID="16" presetClass="entr" presetSubtype="21"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barn(inVertical)">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barn(inVertical)">
                                      <p:cBhvr>
                                        <p:cTn id="63" dur="500"/>
                                        <p:tgtEl>
                                          <p:spTgt spid="32"/>
                                        </p:tgtEl>
                                      </p:cBhvr>
                                    </p:animEffect>
                                  </p:childTnLst>
                                </p:cTn>
                              </p:par>
                              <p:par>
                                <p:cTn id="64" presetID="16" presetClass="entr" presetSubtype="21" fill="hold"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barn(inVertical)">
                                      <p:cBhvr>
                                        <p:cTn id="66" dur="500"/>
                                        <p:tgtEl>
                                          <p:spTgt spid="33"/>
                                        </p:tgtEl>
                                      </p:cBhvr>
                                    </p:animEffect>
                                  </p:childTnLst>
                                </p:cTn>
                              </p:par>
                              <p:par>
                                <p:cTn id="67" presetID="16" presetClass="entr" presetSubtype="21"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barn(inVertical)">
                                      <p:cBhvr>
                                        <p:cTn id="69" dur="500"/>
                                        <p:tgtEl>
                                          <p:spTgt spid="34"/>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barn(inVertical)">
                                      <p:cBhvr>
                                        <p:cTn id="72" dur="500"/>
                                        <p:tgtEl>
                                          <p:spTgt spid="38"/>
                                        </p:tgtEl>
                                      </p:cBhvr>
                                    </p:animEffect>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grpId="0" nodeType="click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down)">
                                      <p:cBhvr>
                                        <p:cTn id="77" dur="580">
                                          <p:stCondLst>
                                            <p:cond delay="0"/>
                                          </p:stCondLst>
                                        </p:cTn>
                                        <p:tgtEl>
                                          <p:spTgt spid="81"/>
                                        </p:tgtEl>
                                      </p:cBhvr>
                                    </p:animEffect>
                                    <p:anim calcmode="lin" valueType="num">
                                      <p:cBhvr>
                                        <p:cTn id="78" dur="1822" tmFilter="0,0; 0.14,0.36; 0.43,0.73; 0.71,0.91; 1.0,1.0">
                                          <p:stCondLst>
                                            <p:cond delay="0"/>
                                          </p:stCondLst>
                                        </p:cTn>
                                        <p:tgtEl>
                                          <p:spTgt spid="81"/>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81"/>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81"/>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81"/>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81"/>
                                        </p:tgtEl>
                                        <p:attrNameLst>
                                          <p:attrName>ppt_y</p:attrName>
                                        </p:attrNameLst>
                                      </p:cBhvr>
                                      <p:tavLst>
                                        <p:tav tm="0" fmla="#ppt_y-sin(pi*$)/81">
                                          <p:val>
                                            <p:fltVal val="0"/>
                                          </p:val>
                                        </p:tav>
                                        <p:tav tm="100000">
                                          <p:val>
                                            <p:fltVal val="1"/>
                                          </p:val>
                                        </p:tav>
                                      </p:tavLst>
                                    </p:anim>
                                    <p:animScale>
                                      <p:cBhvr>
                                        <p:cTn id="83" dur="26">
                                          <p:stCondLst>
                                            <p:cond delay="650"/>
                                          </p:stCondLst>
                                        </p:cTn>
                                        <p:tgtEl>
                                          <p:spTgt spid="81"/>
                                        </p:tgtEl>
                                      </p:cBhvr>
                                      <p:to x="100000" y="60000"/>
                                    </p:animScale>
                                    <p:animScale>
                                      <p:cBhvr>
                                        <p:cTn id="84" dur="166" decel="50000">
                                          <p:stCondLst>
                                            <p:cond delay="676"/>
                                          </p:stCondLst>
                                        </p:cTn>
                                        <p:tgtEl>
                                          <p:spTgt spid="81"/>
                                        </p:tgtEl>
                                      </p:cBhvr>
                                      <p:to x="100000" y="100000"/>
                                    </p:animScale>
                                    <p:animScale>
                                      <p:cBhvr>
                                        <p:cTn id="85" dur="26">
                                          <p:stCondLst>
                                            <p:cond delay="1312"/>
                                          </p:stCondLst>
                                        </p:cTn>
                                        <p:tgtEl>
                                          <p:spTgt spid="81"/>
                                        </p:tgtEl>
                                      </p:cBhvr>
                                      <p:to x="100000" y="80000"/>
                                    </p:animScale>
                                    <p:animScale>
                                      <p:cBhvr>
                                        <p:cTn id="86" dur="166" decel="50000">
                                          <p:stCondLst>
                                            <p:cond delay="1338"/>
                                          </p:stCondLst>
                                        </p:cTn>
                                        <p:tgtEl>
                                          <p:spTgt spid="81"/>
                                        </p:tgtEl>
                                      </p:cBhvr>
                                      <p:to x="100000" y="100000"/>
                                    </p:animScale>
                                    <p:animScale>
                                      <p:cBhvr>
                                        <p:cTn id="87" dur="26">
                                          <p:stCondLst>
                                            <p:cond delay="1642"/>
                                          </p:stCondLst>
                                        </p:cTn>
                                        <p:tgtEl>
                                          <p:spTgt spid="81"/>
                                        </p:tgtEl>
                                      </p:cBhvr>
                                      <p:to x="100000" y="90000"/>
                                    </p:animScale>
                                    <p:animScale>
                                      <p:cBhvr>
                                        <p:cTn id="88" dur="166" decel="50000">
                                          <p:stCondLst>
                                            <p:cond delay="1668"/>
                                          </p:stCondLst>
                                        </p:cTn>
                                        <p:tgtEl>
                                          <p:spTgt spid="81"/>
                                        </p:tgtEl>
                                      </p:cBhvr>
                                      <p:to x="100000" y="100000"/>
                                    </p:animScale>
                                    <p:animScale>
                                      <p:cBhvr>
                                        <p:cTn id="89" dur="26">
                                          <p:stCondLst>
                                            <p:cond delay="1808"/>
                                          </p:stCondLst>
                                        </p:cTn>
                                        <p:tgtEl>
                                          <p:spTgt spid="81"/>
                                        </p:tgtEl>
                                      </p:cBhvr>
                                      <p:to x="100000" y="95000"/>
                                    </p:animScale>
                                    <p:animScale>
                                      <p:cBhvr>
                                        <p:cTn id="90" dur="166" decel="50000">
                                          <p:stCondLst>
                                            <p:cond delay="1834"/>
                                          </p:stCondLst>
                                        </p:cTn>
                                        <p:tgtEl>
                                          <p:spTgt spid="81"/>
                                        </p:tgtEl>
                                      </p:cBhvr>
                                      <p:to x="100000" y="100000"/>
                                    </p:animScale>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72"/>
                                        </p:tgtEl>
                                        <p:attrNameLst>
                                          <p:attrName>style.visibility</p:attrName>
                                        </p:attrNameLst>
                                      </p:cBhvr>
                                      <p:to>
                                        <p:strVal val="visible"/>
                                      </p:to>
                                    </p:set>
                                    <p:animEffect transition="in" filter="barn(inVertical)">
                                      <p:cBhvr>
                                        <p:cTn id="95" dur="500"/>
                                        <p:tgtEl>
                                          <p:spTgt spid="72"/>
                                        </p:tgtEl>
                                      </p:cBhvr>
                                    </p:animEffect>
                                  </p:childTnLst>
                                </p:cTn>
                              </p:par>
                              <p:par>
                                <p:cTn id="96" presetID="16" presetClass="entr" presetSubtype="21" fill="hold" nodeType="with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barn(inVertical)">
                                      <p:cBhvr>
                                        <p:cTn id="98" dur="500"/>
                                        <p:tgtEl>
                                          <p:spTgt spid="69"/>
                                        </p:tgtEl>
                                      </p:cBhvr>
                                    </p:animEffect>
                                  </p:childTnLst>
                                </p:cTn>
                              </p:par>
                              <p:par>
                                <p:cTn id="99" presetID="16" presetClass="entr" presetSubtype="21" fill="hold" nodeType="withEffect">
                                  <p:stCondLst>
                                    <p:cond delay="0"/>
                                  </p:stCondLst>
                                  <p:childTnLst>
                                    <p:set>
                                      <p:cBhvr>
                                        <p:cTn id="100" dur="1" fill="hold">
                                          <p:stCondLst>
                                            <p:cond delay="0"/>
                                          </p:stCondLst>
                                        </p:cTn>
                                        <p:tgtEl>
                                          <p:spTgt spid="70"/>
                                        </p:tgtEl>
                                        <p:attrNameLst>
                                          <p:attrName>style.visibility</p:attrName>
                                        </p:attrNameLst>
                                      </p:cBhvr>
                                      <p:to>
                                        <p:strVal val="visible"/>
                                      </p:to>
                                    </p:set>
                                    <p:animEffect transition="in" filter="barn(inVertical)">
                                      <p:cBhvr>
                                        <p:cTn id="101" dur="500"/>
                                        <p:tgtEl>
                                          <p:spTgt spid="70"/>
                                        </p:tgtEl>
                                      </p:cBhvr>
                                    </p:animEffect>
                                  </p:childTnLst>
                                </p:cTn>
                              </p:par>
                              <p:par>
                                <p:cTn id="102" presetID="16" presetClass="entr" presetSubtype="21"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barn(inVertical)">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4360"/>
                                        </p:tgtEl>
                                        <p:attrNameLst>
                                          <p:attrName>style.visibility</p:attrName>
                                        </p:attrNameLst>
                                      </p:cBhvr>
                                      <p:to>
                                        <p:strVal val="visible"/>
                                      </p:to>
                                    </p:set>
                                    <p:anim calcmode="lin" valueType="num">
                                      <p:cBhvr additive="base">
                                        <p:cTn id="109" dur="500" fill="hold"/>
                                        <p:tgtEl>
                                          <p:spTgt spid="14360"/>
                                        </p:tgtEl>
                                        <p:attrNameLst>
                                          <p:attrName>ppt_x</p:attrName>
                                        </p:attrNameLst>
                                      </p:cBhvr>
                                      <p:tavLst>
                                        <p:tav tm="0">
                                          <p:val>
                                            <p:strVal val="#ppt_x"/>
                                          </p:val>
                                        </p:tav>
                                        <p:tav tm="100000">
                                          <p:val>
                                            <p:strVal val="#ppt_x"/>
                                          </p:val>
                                        </p:tav>
                                      </p:tavLst>
                                    </p:anim>
                                    <p:anim calcmode="lin" valueType="num">
                                      <p:cBhvr additive="base">
                                        <p:cTn id="110" dur="500" fill="hold"/>
                                        <p:tgtEl>
                                          <p:spTgt spid="1436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85"/>
                                        </p:tgtEl>
                                        <p:attrNameLst>
                                          <p:attrName>style.visibility</p:attrName>
                                        </p:attrNameLst>
                                      </p:cBhvr>
                                      <p:to>
                                        <p:strVal val="visible"/>
                                      </p:to>
                                    </p:set>
                                    <p:anim calcmode="lin" valueType="num">
                                      <p:cBhvr additive="base">
                                        <p:cTn id="115" dur="500" fill="hold"/>
                                        <p:tgtEl>
                                          <p:spTgt spid="85"/>
                                        </p:tgtEl>
                                        <p:attrNameLst>
                                          <p:attrName>ppt_x</p:attrName>
                                        </p:attrNameLst>
                                      </p:cBhvr>
                                      <p:tavLst>
                                        <p:tav tm="0">
                                          <p:val>
                                            <p:strVal val="#ppt_x"/>
                                          </p:val>
                                        </p:tav>
                                        <p:tav tm="100000">
                                          <p:val>
                                            <p:strVal val="#ppt_x"/>
                                          </p:val>
                                        </p:tav>
                                      </p:tavLst>
                                    </p:anim>
                                    <p:anim calcmode="lin" valueType="num">
                                      <p:cBhvr additive="base">
                                        <p:cTn id="11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p:bldP spid="38" grpId="0"/>
      <p:bldP spid="46" grpId="0"/>
      <p:bldP spid="47" grpId="0"/>
      <p:bldP spid="72" grpId="0"/>
      <p:bldP spid="81" grpId="0" animBg="1"/>
      <p:bldP spid="14360" grpId="0" animBg="1"/>
      <p:bldP spid="85" grpId="0" animBg="1"/>
    </p:bldLst>
  </p:timing>
</p:sld>
</file>

<file path=ppt/theme/theme1.xml><?xml version="1.0" encoding="utf-8"?>
<a:theme xmlns:a="http://schemas.openxmlformats.org/drawingml/2006/main" name="028betty_white">
  <a:themeElements>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028betty_whi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028betty_white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028betty_white</Template>
  <TotalTime>5124</TotalTime>
  <Words>3118</Words>
  <Application>Microsoft Office PowerPoint</Application>
  <PresentationFormat>全屏显示(4:3)</PresentationFormat>
  <Paragraphs>493</Paragraphs>
  <Slides>49</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49</vt:i4>
      </vt:variant>
    </vt:vector>
  </HeadingPairs>
  <TitlesOfParts>
    <vt:vector size="61" baseType="lpstr">
      <vt:lpstr>等线</vt:lpstr>
      <vt:lpstr>黑体</vt:lpstr>
      <vt:lpstr>楷体</vt:lpstr>
      <vt:lpstr>宋体</vt:lpstr>
      <vt:lpstr>新宋体</vt:lpstr>
      <vt:lpstr>Arial</vt:lpstr>
      <vt:lpstr>Calibri</vt:lpstr>
      <vt:lpstr>Lucida Sans Unicode</vt:lpstr>
      <vt:lpstr>Times New Roman</vt:lpstr>
      <vt:lpstr>Verdana</vt:lpstr>
      <vt:lpstr>Wingdings</vt:lpstr>
      <vt:lpstr>028betty_white</vt:lpstr>
      <vt:lpstr>数据库系统原理</vt:lpstr>
      <vt:lpstr>讲解纲要</vt:lpstr>
      <vt:lpstr>引子</vt:lpstr>
      <vt:lpstr>计算机安全标准</vt:lpstr>
      <vt:lpstr>计算机安全：CC（Common Criteria）</vt:lpstr>
      <vt:lpstr>数据库安全</vt:lpstr>
      <vt:lpstr>讲解纲要</vt:lpstr>
      <vt:lpstr>数据库安全机制</vt:lpstr>
      <vt:lpstr>数据库安全机制</vt:lpstr>
      <vt:lpstr>数据库安全机制</vt:lpstr>
      <vt:lpstr>数据库安全机制</vt:lpstr>
      <vt:lpstr>数据库安全机制</vt:lpstr>
      <vt:lpstr>数据库安全机制：存取（访问）控制</vt:lpstr>
      <vt:lpstr>数据库安全机制：强制存取控制</vt:lpstr>
      <vt:lpstr>数据库安全机制：强制存取控制</vt:lpstr>
      <vt:lpstr>数据库安全机制：强制存取控制</vt:lpstr>
      <vt:lpstr>数据库安全机制：强制存取控制</vt:lpstr>
      <vt:lpstr>数据库安全机制：自主存取控制实现</vt:lpstr>
      <vt:lpstr>数据库安全机制：自主存取控制实现</vt:lpstr>
      <vt:lpstr>数据库安全机制：自主存取控制实现</vt:lpstr>
      <vt:lpstr>数据库安全机制：自主存取控制实现</vt:lpstr>
      <vt:lpstr>数据库安全机制：自主存取控制实现</vt:lpstr>
      <vt:lpstr>数据库安全机制：自主存取控制实现</vt:lpstr>
      <vt:lpstr>数据库安全机制：自主存取控制实现</vt:lpstr>
      <vt:lpstr>数据库安全机制：自主存取控制实现</vt:lpstr>
      <vt:lpstr>数据库安全机制：自主存取控制实现</vt:lpstr>
      <vt:lpstr>数据库安全机制：自主存取控制实现</vt:lpstr>
      <vt:lpstr>数据库安全机制：自主存取控制实现</vt:lpstr>
      <vt:lpstr>数据库安全机制：自主存取控制实现</vt:lpstr>
      <vt:lpstr>数据库安全机制：自主存取控制实现</vt:lpstr>
      <vt:lpstr>数据库安全机制：自主存取控制实现</vt:lpstr>
      <vt:lpstr>数据库安全机制：自主存取控制实现</vt:lpstr>
      <vt:lpstr>数据库安全机制：自主存取控制实现演示</vt:lpstr>
      <vt:lpstr>数据库安全机制：自主存取控制实现演示</vt:lpstr>
      <vt:lpstr>数据库安全机制：自主存取控制实现</vt:lpstr>
      <vt:lpstr>数据库安全机制：存取（访问）控制</vt:lpstr>
      <vt:lpstr>讲解纲要</vt:lpstr>
      <vt:lpstr>视图与数据库安全</vt:lpstr>
      <vt:lpstr>视图与数据库安全</vt:lpstr>
      <vt:lpstr>讲解纲要</vt:lpstr>
      <vt:lpstr>审计、加密与统计安全应用</vt:lpstr>
      <vt:lpstr>审计、加密与统计安全应用</vt:lpstr>
      <vt:lpstr>审计、加密与统计安全应用</vt:lpstr>
      <vt:lpstr>审计、加密与统计安全应用</vt:lpstr>
      <vt:lpstr>审计、加密与统计安全应用</vt:lpstr>
      <vt:lpstr>审计、加密与统计安全应用</vt:lpstr>
      <vt:lpstr>讲解纲要</vt:lpstr>
      <vt:lpstr>数据库安全：总结</vt:lpstr>
      <vt:lpstr>Thank you</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微软中国</dc:creator>
  <cp:lastModifiedBy>宇英</cp:lastModifiedBy>
  <cp:revision>74</cp:revision>
  <dcterms:created xsi:type="dcterms:W3CDTF">2013-05-28T06:12:06Z</dcterms:created>
  <dcterms:modified xsi:type="dcterms:W3CDTF">2023-03-23T09:33:55Z</dcterms:modified>
</cp:coreProperties>
</file>