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30"/>
  </p:notesMasterIdLst>
  <p:handoutMasterIdLst>
    <p:handoutMasterId r:id="rId131"/>
  </p:handoutMasterIdLst>
  <p:sldIdLst>
    <p:sldId id="283" r:id="rId2"/>
    <p:sldId id="264" r:id="rId3"/>
    <p:sldId id="285" r:id="rId4"/>
    <p:sldId id="287" r:id="rId5"/>
    <p:sldId id="289" r:id="rId6"/>
    <p:sldId id="290" r:id="rId7"/>
    <p:sldId id="293" r:id="rId8"/>
    <p:sldId id="294" r:id="rId9"/>
    <p:sldId id="298" r:id="rId10"/>
    <p:sldId id="297" r:id="rId11"/>
    <p:sldId id="408" r:id="rId12"/>
    <p:sldId id="472" r:id="rId13"/>
    <p:sldId id="299" r:id="rId14"/>
    <p:sldId id="301" r:id="rId15"/>
    <p:sldId id="421" r:id="rId16"/>
    <p:sldId id="426" r:id="rId17"/>
    <p:sldId id="425" r:id="rId18"/>
    <p:sldId id="302" r:id="rId19"/>
    <p:sldId id="303" r:id="rId20"/>
    <p:sldId id="304" r:id="rId21"/>
    <p:sldId id="306" r:id="rId22"/>
    <p:sldId id="427" r:id="rId23"/>
    <p:sldId id="428" r:id="rId24"/>
    <p:sldId id="429" r:id="rId25"/>
    <p:sldId id="410" r:id="rId26"/>
    <p:sldId id="430" r:id="rId27"/>
    <p:sldId id="444" r:id="rId28"/>
    <p:sldId id="307" r:id="rId29"/>
    <p:sldId id="431" r:id="rId30"/>
    <p:sldId id="432" r:id="rId31"/>
    <p:sldId id="436" r:id="rId32"/>
    <p:sldId id="434" r:id="rId33"/>
    <p:sldId id="435" r:id="rId34"/>
    <p:sldId id="433" r:id="rId35"/>
    <p:sldId id="438" r:id="rId36"/>
    <p:sldId id="440" r:id="rId37"/>
    <p:sldId id="439" r:id="rId38"/>
    <p:sldId id="437" r:id="rId39"/>
    <p:sldId id="441" r:id="rId40"/>
    <p:sldId id="442" r:id="rId41"/>
    <p:sldId id="443" r:id="rId42"/>
    <p:sldId id="310" r:id="rId43"/>
    <p:sldId id="309" r:id="rId44"/>
    <p:sldId id="468" r:id="rId45"/>
    <p:sldId id="445" r:id="rId46"/>
    <p:sldId id="467" r:id="rId47"/>
    <p:sldId id="451" r:id="rId48"/>
    <p:sldId id="466" r:id="rId49"/>
    <p:sldId id="411" r:id="rId50"/>
    <p:sldId id="311" r:id="rId51"/>
    <p:sldId id="312" r:id="rId52"/>
    <p:sldId id="314" r:id="rId53"/>
    <p:sldId id="413" r:id="rId54"/>
    <p:sldId id="316" r:id="rId55"/>
    <p:sldId id="318" r:id="rId56"/>
    <p:sldId id="415" r:id="rId57"/>
    <p:sldId id="320" r:id="rId58"/>
    <p:sldId id="458" r:id="rId59"/>
    <p:sldId id="414" r:id="rId60"/>
    <p:sldId id="461" r:id="rId61"/>
    <p:sldId id="321" r:id="rId62"/>
    <p:sldId id="416" r:id="rId63"/>
    <p:sldId id="322" r:id="rId64"/>
    <p:sldId id="323" r:id="rId65"/>
    <p:sldId id="324" r:id="rId66"/>
    <p:sldId id="286" r:id="rId67"/>
    <p:sldId id="325" r:id="rId68"/>
    <p:sldId id="327" r:id="rId69"/>
    <p:sldId id="332" r:id="rId70"/>
    <p:sldId id="328" r:id="rId71"/>
    <p:sldId id="329" r:id="rId72"/>
    <p:sldId id="331" r:id="rId73"/>
    <p:sldId id="412" r:id="rId74"/>
    <p:sldId id="358" r:id="rId75"/>
    <p:sldId id="362" r:id="rId76"/>
    <p:sldId id="363" r:id="rId77"/>
    <p:sldId id="365" r:id="rId78"/>
    <p:sldId id="366" r:id="rId79"/>
    <p:sldId id="419" r:id="rId80"/>
    <p:sldId id="269" r:id="rId81"/>
    <p:sldId id="385" r:id="rId82"/>
    <p:sldId id="386" r:id="rId83"/>
    <p:sldId id="387" r:id="rId84"/>
    <p:sldId id="469" r:id="rId85"/>
    <p:sldId id="470" r:id="rId86"/>
    <p:sldId id="271" r:id="rId87"/>
    <p:sldId id="389" r:id="rId88"/>
    <p:sldId id="398" r:id="rId89"/>
    <p:sldId id="390" r:id="rId90"/>
    <p:sldId id="392" r:id="rId91"/>
    <p:sldId id="446" r:id="rId92"/>
    <p:sldId id="394" r:id="rId93"/>
    <p:sldId id="276" r:id="rId94"/>
    <p:sldId id="277" r:id="rId95"/>
    <p:sldId id="337" r:id="rId96"/>
    <p:sldId id="278" r:id="rId97"/>
    <p:sldId id="471" r:id="rId98"/>
    <p:sldId id="280" r:id="rId99"/>
    <p:sldId id="281" r:id="rId100"/>
    <p:sldId id="282" r:id="rId101"/>
    <p:sldId id="454" r:id="rId102"/>
    <p:sldId id="284" r:id="rId103"/>
    <p:sldId id="464" r:id="rId104"/>
    <p:sldId id="463" r:id="rId105"/>
    <p:sldId id="465" r:id="rId106"/>
    <p:sldId id="450" r:id="rId107"/>
    <p:sldId id="459" r:id="rId108"/>
    <p:sldId id="292" r:id="rId109"/>
    <p:sldId id="288" r:id="rId110"/>
    <p:sldId id="460" r:id="rId111"/>
    <p:sldId id="291" r:id="rId112"/>
    <p:sldId id="338" r:id="rId113"/>
    <p:sldId id="340" r:id="rId114"/>
    <p:sldId id="341" r:id="rId115"/>
    <p:sldId id="343" r:id="rId116"/>
    <p:sldId id="344" r:id="rId117"/>
    <p:sldId id="345" r:id="rId118"/>
    <p:sldId id="462" r:id="rId119"/>
    <p:sldId id="346" r:id="rId120"/>
    <p:sldId id="347" r:id="rId121"/>
    <p:sldId id="348" r:id="rId122"/>
    <p:sldId id="349" r:id="rId123"/>
    <p:sldId id="350" r:id="rId124"/>
    <p:sldId id="402" r:id="rId125"/>
    <p:sldId id="403" r:id="rId126"/>
    <p:sldId id="404" r:id="rId127"/>
    <p:sldId id="405" r:id="rId128"/>
    <p:sldId id="406" r:id="rId129"/>
  </p:sldIdLst>
  <p:sldSz cx="9144000" cy="6858000" type="screen4x3"/>
  <p:notesSz cx="6858000" cy="9144000"/>
  <p:defaultTextStyle>
    <a:defPPr>
      <a:defRPr lang="en-US"/>
    </a:defPPr>
    <a:lvl1pPr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1pPr>
    <a:lvl2pPr marL="4572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2pPr>
    <a:lvl3pPr marL="9144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3pPr>
    <a:lvl4pPr marL="13716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4pPr>
    <a:lvl5pPr marL="18288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5pPr>
    <a:lvl6pPr marL="2286000" algn="l" defTabSz="914400" rtl="0" eaLnBrk="1" latinLnBrk="0" hangingPunct="1">
      <a:defRPr sz="2000" b="1" kern="1200">
        <a:solidFill>
          <a:schemeClr val="accent1"/>
        </a:solidFill>
        <a:latin typeface="Lucida Sans Unicode" pitchFamily="34" charset="0"/>
        <a:ea typeface="굴림" pitchFamily="50" charset="-127"/>
        <a:cs typeface="+mn-cs"/>
      </a:defRPr>
    </a:lvl6pPr>
    <a:lvl7pPr marL="2743200" algn="l" defTabSz="914400" rtl="0" eaLnBrk="1" latinLnBrk="0" hangingPunct="1">
      <a:defRPr sz="2000" b="1" kern="1200">
        <a:solidFill>
          <a:schemeClr val="accent1"/>
        </a:solidFill>
        <a:latin typeface="Lucida Sans Unicode" pitchFamily="34" charset="0"/>
        <a:ea typeface="굴림" pitchFamily="50" charset="-127"/>
        <a:cs typeface="+mn-cs"/>
      </a:defRPr>
    </a:lvl7pPr>
    <a:lvl8pPr marL="3200400" algn="l" defTabSz="914400" rtl="0" eaLnBrk="1" latinLnBrk="0" hangingPunct="1">
      <a:defRPr sz="2000" b="1" kern="1200">
        <a:solidFill>
          <a:schemeClr val="accent1"/>
        </a:solidFill>
        <a:latin typeface="Lucida Sans Unicode" pitchFamily="34" charset="0"/>
        <a:ea typeface="굴림" pitchFamily="50" charset="-127"/>
        <a:cs typeface="+mn-cs"/>
      </a:defRPr>
    </a:lvl8pPr>
    <a:lvl9pPr marL="3657600" algn="l" defTabSz="914400" rtl="0" eaLnBrk="1" latinLnBrk="0" hangingPunct="1">
      <a:defRPr sz="2000" b="1" kern="1200">
        <a:solidFill>
          <a:schemeClr val="accent1"/>
        </a:solidFill>
        <a:latin typeface="Lucida Sans Unicode" pitchFamily="34" charset="0"/>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FF00FF"/>
    <a:srgbClr val="FF9900"/>
    <a:srgbClr val="00CC00"/>
    <a:srgbClr val="FF99FF"/>
    <a:srgbClr val="FFFF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19" autoAdjust="0"/>
    <p:restoredTop sz="91529" autoAdjust="0"/>
  </p:normalViewPr>
  <p:slideViewPr>
    <p:cSldViewPr snapToObjects="1">
      <p:cViewPr varScale="1">
        <p:scale>
          <a:sx n="66" d="100"/>
          <a:sy n="66" d="100"/>
        </p:scale>
        <p:origin x="58" y="278"/>
      </p:cViewPr>
      <p:guideLst>
        <p:guide orient="horz" pos="2160"/>
        <p:guide pos="2880"/>
      </p:guideLst>
    </p:cSldViewPr>
  </p:slideViewPr>
  <p:notesTextViewPr>
    <p:cViewPr>
      <p:scale>
        <a:sx n="3" d="2"/>
        <a:sy n="3" d="2"/>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fld id="{DEB00FB7-8EC4-4130-9116-883AC193307D}" type="slidenum">
              <a:rPr lang="ko-KR" altLang="en-US"/>
              <a:pPr/>
              <a:t>‹#›</a:t>
            </a:fld>
            <a:endParaRPr lang="en-US" altLang="ko-KR"/>
          </a:p>
        </p:txBody>
      </p:sp>
    </p:spTree>
    <p:extLst>
      <p:ext uri="{BB962C8B-B14F-4D97-AF65-F5344CB8AC3E}">
        <p14:creationId xmlns:p14="http://schemas.microsoft.com/office/powerpoint/2010/main" val="52053817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4-16T00:30:47.986"/>
    </inkml:context>
    <inkml:brush xml:id="br0">
      <inkml:brushProperty name="width" value="0.05292" units="cm"/>
      <inkml:brushProperty name="height" value="0.05292" units="cm"/>
      <inkml:brushProperty name="color" value="#FF0000"/>
    </inkml:brush>
  </inkml:definitions>
  <inkml:trace contextRef="#ctx0" brushRef="#br0">5606 3729 67 0,'0'0'69'0,"0"0"-11"16,0 0-15-16,0 0-18 16,0 0 20-16,0 0 25 15,0 0 50-15,0 0-79 16,0 0-12-16,0 0-6 15,0 0-4-15,0 0-7 16,0 0-12-16,0 0 0 16,0 0 37-16,0 0-32 15,0 0 1-15,-2 0-6 16,1 0-2-16,-4 16-2 16,-4 13-17-16,0 17 16 15,-3 9 5-15,-4 5 3 16,1 1 3-16,-3-3-12 15,0-5 15-15,3-9-9 0,2-4 0 16,-2-11 0-16,6-5 4 16,1-7-4-16,5-5 5 15,2-1-14-15,1-7 20 16,0 3-25-16,0-1-11 16,0 4-75-16,0 0 3 15,0 1-55-15,3-4 23 16</inkml:trace>
  <inkml:trace contextRef="#ctx0" brushRef="#br0" timeOffset="142.12">5513 3984 108 0,'0'0'66'15,"30"-109"-39"-15,-6 54-27 16,-2 6 0-16,2 10-101 15</inkml:trace>
  <inkml:trace contextRef="#ctx0" brushRef="#br0" timeOffset="515.59">5704 3652 62 0,'0'0'94'16,"0"0"-3"-16,0 0-31 15,0 0-40-15,0 0-10 16,0 0-3-16,0 0 8 0,0 0 3 15,0 0-9-15,0 0-9 16,2 0-14-16,5 7 14 16,3 10 14-16,3 5-4 15,3 7 30-15,0 1-33 16,1 7-2-16,0 4 24 16,-2 4-21-16,2 3 6 15,-2 2 15-15,1-2-17 16,-2-3 7-16,2 0-19 15,-4-5 3-15,-3-3 9 16,3-7-12-16,-6-7 0 16,-2-3 7-16,-1-7-5 15,0-1-2-15,-1-2 0 0,-1-2 0 16,-1 0 2-16,0 0-2 16,0-2-42-16,0-2 10 15,0-1-33-15,0-3 35 16,-13 0-185-16</inkml:trace>
  <inkml:trace contextRef="#ctx0" brushRef="#br0" timeOffset="773.52">5509 4159 557 0,'0'0'0'0,"0"0"-26"16,0 0 16-16,0 0 10 16,0 0 50-16,71-92-14 15,-42 79-27-15,-1 1 33 16,3 5-37-16,-2 4 6 16,-3-1-4-16,1 4-7 15,-7 0 0-15,1 0-14 16,-5 0-44-16,-4 0-8 15,-9 0-118-15</inkml:trace>
  <inkml:trace contextRef="#ctx0" brushRef="#br0" timeOffset="1836.23">8906 3656 259 0,'0'0'75'16,"0"0"-25"-16,0 0 12 16,0 0 59-1,0 0-58-15,0 0-33 0,0 0-9 16,1 0-17-16,-1 0-4 15,0 0 3-15,0 0 8 16,0 0-20-16,0 0 9 16,0 0-9-16,0 0 2 15,0 0-9-15,0 4 7 16,0 10 9-16,0 10 2 16,6 13 19-16,0 10-21 15,-1 8 9-15,-2 0 16 16,1-1-25-16,1-4 5 0,-2-4 1 15,2-3-3-15,1-5 8 16,-3-7-11-16,2-8 2 16,-2-8-2-16,3-4-9 15,-1-4-4-15,-1-4-117 16,-4-3-290-16</inkml:trace>
  <inkml:trace contextRef="#ctx0" brushRef="#br0" timeOffset="2548.35">8845 3692 60 0,'0'0'101'0,"0"0"-23"16,0 0 7-16,0 0-13 16,101-54-3-16,-78 51-32 15,0 3-23-15,3 0-11 16,-1 0 33-16,2 0-34 16,-6 0-2-16,0 3 10 15,-4 4-10-15,-5 4 0 0,-1 4 2 16,-1 8-2-1,-4 10 31-15,-6 6-22 0,0 6 5 16,-4-1 21-16,-17-7-21 16,0-3-5-16,-6-9 9 15,2-5 25-15,-1-2 7 16,1-3-50-16,6-5 0 16,5-4 13-16,7-3-13 15,7-3 0-15,-2 0 0 16,2 0-33-16,0 0 31 15,0 0-42-15,9-6 13 16,10-7 31-16,6-2 4 16,5 2-2-16,2 0-2 15,5 3 0-15,-2 6-2 0,5 1 2 16,-1 3 0-16,-2 0 7 16,-3 2-7-1,-8 11-16-15,-4 7-23 0,-9 2-5 16,-5 9 44-16,-8 10 2 15,0 10 10-15,-8 7 55 16,-14 2-51-16,-5-5 19 16,-2-9 5-16,-4-9 3 15,-5-12 49-15,-5-7-45 16,-2-5-11-16,-2-8 13 16,0-5-26-16,4 0-5 15,6-4-18-15,6-18-36 16,8-10 36-16,13-14-126 0,8-14-31 15,2-10-178 1</inkml:trace>
  <inkml:trace contextRef="#ctx0" brushRef="#br0" timeOffset="3614.86">11948 3757 274 0,'0'0'35'0,"0"0"-35"16,0 0-42-16,0 0 42 0,0 0 72 15,0 0 52 1,1-16-35-16,-1 13-30 0,0 2-21 16,0-1 5-16,0 1-38 15,0-1 15-15,0 2 9 16,0 0-16-16,0 0 18 16,-3 0-14-16,0 0-17 15,-3 0 42-15,0 0-36 16,-1 0 3-16,-4 5-5 15,-2 10 4-15,-6 12-14 16,-4 10 6-16,0 4-15 16,0 5 15-16,4 0 13 0,1 1-13 15,4-3 8-15,5-7 2 16,3-7-2-16,2-7-8 16,4-3-12-16,0-3 10 15,9 4-31-15,12 1 33 16,7 4 0-16,5-1-2 15,6-4-4-15,-2-7-28 16,2-9 1-16,-2-5 18 16,3-13-9-16,2-21 24 15,3-13 20-15,7-10-14 16,2-8-12-16,2 3-112 16,-5 10-331-16</inkml:trace>
  <inkml:trace contextRef="#ctx0" brushRef="#br0" timeOffset="4686.18">14864 3866 83 0,'0'0'186'0,"0"0"-136"16,0 0-10-16,0 0 54 15,0 0 8-15,0 0-36 16,-25 0 41-16,25 0-63 15,0 0-17-15,0 0-25 16,0 0-2-16,0 0-2 0,0 4-27 16,0 18 29-1,8 9-9-15,2 9 9 0,-1 3 0 16,-3 2 9-16,0 2 0 16,-3-3-4-16,-1 3-5 15,1-2 6-15,-1-6-12 16,0-5 6-16,2-10-31 15,1-9 11-15,-2-8-25 16,3-6 15-16,0-1-61 16,-4 0-95-16,-2-19-24 15</inkml:trace>
  <inkml:trace contextRef="#ctx0" brushRef="#br0" timeOffset="5080.67">14659 3882 381 0,'0'0'0'15,"0"0"-59"-15,25-82 29 16,-3 52 30-16,3 2 97 16,6 1-14-16,9 3 2 15,8 3-5-15,13-1-68 16,10 8 6-16,3 3-16 15,-1 9 5-15,-3 2-14 16,-6 10 7-16,-3 11 0 16,-8 9 12-16,-8 2-12 15,-13 5 2-15,-11-2-6 16,-14 0-8-16,-7 1 12 0,-6 3 7 16,-25 4 0-16,-18 3 23 15,-14 7-26-15,-10 2 5 16,-11 3-9-16,-1-2-11 15,2-10 11-15,10-14 9 16,13-8 13-16,17-12-9 16,13-8-13-16,12-4-44 15,9-14-243-15</inkml:trace>
  <inkml:trace contextRef="#ctx0" brushRef="#br0" timeOffset="5913.46">17484 3621 337 0,'0'0'20'0,"0"0"-20"15,0 0-113-15,0 0 96 16,0 0 17-16,0 0 12 15,9 2-4-15,-4-2 7 16,4 2 92-16,3-2-45 16,7 1-8-16,5 0-20 15,12-1-27-15,7 0 19 16,8 0-23-16,6 0-1 16,2 0 15-16,3-6-13 15,-7-1-1-15,-6 2-3 16,-12-2-33-16,-10 6-30 15,-12 1-31-15,-10 0-101 0</inkml:trace>
  <inkml:trace contextRef="#ctx0" brushRef="#br0" timeOffset="6347.25">17586 3673 105 0,'0'0'0'16,"0"0"5"-16,0 0-5 15,0 0 0-15,0 0 0 16,0 0 11-16,22 48 39 16,-16 0 103-16,0 12-88 15,0 11-6-15,0 2 7 16,-2-2-54-16,1-8-12 0,0-3 22 15,-1-8-20 1,-1-4-2-16,-1-2 0 0,-1 1 12 16,2-4-15-16,-2-4 3 15,2-8-28-15,0-8-79 16,0-10-13-16,0-9-20 16</inkml:trace>
  <inkml:trace contextRef="#ctx0" brushRef="#br0" timeOffset="6690.95">17859 3941 65 0,'0'0'48'0,"0"0"23"16,0 0 37-16,0 0-26 16,0 0 33-16,0 0-76 15,83 0-10-15,-60-4-15 0,-2 1 8 16,-5 1-22-1,-7 2-5-15,-3-3-2 0,-3 3-19 16,-1 0 14-16,-1 0 9 16,-1 0-55-16,0 0-215 15</inkml:trace>
  <inkml:trace contextRef="#ctx0" brushRef="#br0" timeOffset="7281.73">17575 4486 121 0,'0'0'50'0,"0"0"-7"15,0 0 5-15,0 0 19 16,0 0-2-16,0 0 6 0,-1 0-27 15,1 0-8 1,0 0-19-16,0 0-12 0,0 0 23 16,0 0-23-16,0 0-3 15,4 0-2-15,10 0 2 16,6 0 5-16,9-2-7 16,5-6 0-16,8-4 33 15,6-1-12-15,2 0 6 16,-2 3 3-16,0 3-28 15,-3 3 11-15,1 2-13 16,-4 2 0-16,0 0 5 16,-2 0-3-16,-7 0-2 0,-7 0 0 15,-7 0 4 1,-6 0-6-16,-7 0 2 0,-2 0 0 16,-4 0 35-16,0 0-3 15,0 0-17-15,0 0-15 16,0 0 0-16,0 0-17 15,0 0-33-15,0-1-67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2D8E2E-2226-4CCC-B1FC-27A479DF0A76}" type="datetimeFigureOut">
              <a:rPr lang="zh-CN" altLang="en-US" smtClean="0"/>
              <a:t>2023/3/25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BE3AE-3171-4401-B8B5-790F1BBD7D06}" type="slidenum">
              <a:rPr lang="zh-CN" altLang="en-US" smtClean="0"/>
              <a:t>‹#›</a:t>
            </a:fld>
            <a:endParaRPr lang="zh-CN" altLang="en-US"/>
          </a:p>
        </p:txBody>
      </p:sp>
    </p:spTree>
    <p:extLst>
      <p:ext uri="{BB962C8B-B14F-4D97-AF65-F5344CB8AC3E}">
        <p14:creationId xmlns:p14="http://schemas.microsoft.com/office/powerpoint/2010/main" val="1024122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BBE3AE-3171-4401-B8B5-790F1BBD7D06}" type="slidenum">
              <a:rPr lang="zh-CN" altLang="en-US" smtClean="0"/>
              <a:t>18</a:t>
            </a:fld>
            <a:endParaRPr lang="zh-CN" altLang="en-US"/>
          </a:p>
        </p:txBody>
      </p:sp>
    </p:spTree>
    <p:extLst>
      <p:ext uri="{BB962C8B-B14F-4D97-AF65-F5344CB8AC3E}">
        <p14:creationId xmlns:p14="http://schemas.microsoft.com/office/powerpoint/2010/main" val="772995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BBE3AE-3171-4401-B8B5-790F1BBD7D06}" type="slidenum">
              <a:rPr lang="zh-CN" altLang="en-US" smtClean="0"/>
              <a:t>68</a:t>
            </a:fld>
            <a:endParaRPr lang="zh-CN" altLang="en-US"/>
          </a:p>
        </p:txBody>
      </p:sp>
    </p:spTree>
    <p:extLst>
      <p:ext uri="{BB962C8B-B14F-4D97-AF65-F5344CB8AC3E}">
        <p14:creationId xmlns:p14="http://schemas.microsoft.com/office/powerpoint/2010/main" val="595767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8343" name="Group 2807"/>
          <p:cNvGrpSpPr>
            <a:grpSpLocks/>
          </p:cNvGrpSpPr>
          <p:nvPr/>
        </p:nvGrpSpPr>
        <p:grpSpPr bwMode="auto">
          <a:xfrm>
            <a:off x="0" y="1081088"/>
            <a:ext cx="9144000" cy="5776912"/>
            <a:chOff x="0" y="681"/>
            <a:chExt cx="5760" cy="3639"/>
          </a:xfrm>
        </p:grpSpPr>
        <p:sp>
          <p:nvSpPr>
            <p:cNvPr id="68339" name="Rectangle 2803" descr="어두운 수평선"/>
            <p:cNvSpPr>
              <a:spLocks noChangeArrowheads="1"/>
            </p:cNvSpPr>
            <p:nvPr/>
          </p:nvSpPr>
          <p:spPr bwMode="ltGray">
            <a:xfrm>
              <a:off x="0" y="2325"/>
              <a:ext cx="5760" cy="1995"/>
            </a:xfrm>
            <a:prstGeom prst="rect">
              <a:avLst/>
            </a:prstGeom>
            <a:pattFill prst="dkHorz">
              <a:fgClr>
                <a:schemeClr val="folHlink"/>
              </a:fgClr>
              <a:bgClr>
                <a:srgbClr val="FFFFFF"/>
              </a:bgClr>
            </a:patt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8342" name="Group 2806"/>
            <p:cNvGrpSpPr>
              <a:grpSpLocks/>
            </p:cNvGrpSpPr>
            <p:nvPr userDrawn="1"/>
          </p:nvGrpSpPr>
          <p:grpSpPr bwMode="auto">
            <a:xfrm>
              <a:off x="0" y="681"/>
              <a:ext cx="5760" cy="1775"/>
              <a:chOff x="0" y="681"/>
              <a:chExt cx="5760" cy="1775"/>
            </a:xfrm>
          </p:grpSpPr>
          <p:sp>
            <p:nvSpPr>
              <p:cNvPr id="68320" name="Rectangle 2784"/>
              <p:cNvSpPr>
                <a:spLocks noChangeArrowheads="1"/>
              </p:cNvSpPr>
              <p:nvPr/>
            </p:nvSpPr>
            <p:spPr bwMode="ltGray">
              <a:xfrm>
                <a:off x="0" y="2078"/>
                <a:ext cx="5760" cy="247"/>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3" name="Rectangle 2787"/>
              <p:cNvSpPr>
                <a:spLocks noChangeArrowheads="1"/>
              </p:cNvSpPr>
              <p:nvPr/>
            </p:nvSpPr>
            <p:spPr bwMode="ltGray">
              <a:xfrm>
                <a:off x="0" y="2325"/>
                <a:ext cx="5760" cy="13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340" name="Group 2804"/>
              <p:cNvGrpSpPr>
                <a:grpSpLocks/>
              </p:cNvGrpSpPr>
              <p:nvPr userDrawn="1"/>
            </p:nvGrpSpPr>
            <p:grpSpPr bwMode="auto">
              <a:xfrm>
                <a:off x="329" y="681"/>
                <a:ext cx="1063" cy="759"/>
                <a:chOff x="329" y="681"/>
                <a:chExt cx="1063" cy="759"/>
              </a:xfrm>
            </p:grpSpPr>
            <p:sp>
              <p:nvSpPr>
                <p:cNvPr id="68331" name="Rectangle 2795"/>
                <p:cNvSpPr>
                  <a:spLocks noChangeArrowheads="1"/>
                </p:cNvSpPr>
                <p:nvPr/>
              </p:nvSpPr>
              <p:spPr bwMode="ltGray">
                <a:xfrm>
                  <a:off x="329" y="681"/>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2" name="Rectangle 2796"/>
                <p:cNvSpPr>
                  <a:spLocks noChangeArrowheads="1"/>
                </p:cNvSpPr>
                <p:nvPr/>
              </p:nvSpPr>
              <p:spPr bwMode="ltGray">
                <a:xfrm>
                  <a:off x="569" y="870"/>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3" name="Rectangle 2797"/>
                <p:cNvSpPr>
                  <a:spLocks noChangeArrowheads="1"/>
                </p:cNvSpPr>
                <p:nvPr/>
              </p:nvSpPr>
              <p:spPr bwMode="ltGray">
                <a:xfrm>
                  <a:off x="912" y="76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4" name="Rectangle 2798"/>
                <p:cNvSpPr>
                  <a:spLocks noChangeArrowheads="1"/>
                </p:cNvSpPr>
                <p:nvPr/>
              </p:nvSpPr>
              <p:spPr bwMode="ltGray">
                <a:xfrm>
                  <a:off x="80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5" name="Rectangle 2799"/>
                <p:cNvSpPr>
                  <a:spLocks noChangeArrowheads="1"/>
                </p:cNvSpPr>
                <p:nvPr/>
              </p:nvSpPr>
              <p:spPr bwMode="ltGray">
                <a:xfrm>
                  <a:off x="1049" y="133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6" name="Rectangle 2800"/>
                <p:cNvSpPr>
                  <a:spLocks noChangeArrowheads="1"/>
                </p:cNvSpPr>
                <p:nvPr/>
              </p:nvSpPr>
              <p:spPr bwMode="ltGray">
                <a:xfrm>
                  <a:off x="128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7" name="Rectangle 2801"/>
                <p:cNvSpPr>
                  <a:spLocks noChangeArrowheads="1"/>
                </p:cNvSpPr>
                <p:nvPr/>
              </p:nvSpPr>
              <p:spPr bwMode="ltGray">
                <a:xfrm>
                  <a:off x="517" y="1284"/>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13335" name="Rectangle 23"/>
          <p:cNvSpPr>
            <a:spLocks noGrp="1" noChangeArrowheads="1"/>
          </p:cNvSpPr>
          <p:nvPr>
            <p:ph type="dt" sz="quarter" idx="2"/>
          </p:nvPr>
        </p:nvSpPr>
        <p:spPr bwMode="auto">
          <a:xfrm>
            <a:off x="457200" y="6553200"/>
            <a:ext cx="2133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6" name="Rectangle 24"/>
          <p:cNvSpPr>
            <a:spLocks noGrp="1" noChangeArrowheads="1"/>
          </p:cNvSpPr>
          <p:nvPr>
            <p:ph type="ftr" sz="quarter" idx="3"/>
          </p:nvPr>
        </p:nvSpPr>
        <p:spPr bwMode="auto">
          <a:xfrm>
            <a:off x="3200400" y="6629400"/>
            <a:ext cx="2895600" cy="152400"/>
          </a:xfrm>
          <a:prstGeom prst="rect">
            <a:avLst/>
          </a:prstGeom>
        </p:spPr>
        <p:txBody>
          <a:bodyPr/>
          <a:lstStyle>
            <a:lvl1pPr algn="ctr">
              <a:defRPr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7" name="Rectangle 25"/>
          <p:cNvSpPr>
            <a:spLocks noGrp="1" noChangeArrowheads="1"/>
          </p:cNvSpPr>
          <p:nvPr>
            <p:ph type="sldNum" sz="quarter" idx="4"/>
          </p:nvPr>
        </p:nvSpPr>
        <p:spPr bwMode="auto">
          <a:xfrm>
            <a:off x="661035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itchFamily="18" charset="0"/>
              </a:defRPr>
            </a:lvl1pPr>
          </a:lstStyle>
          <a:p>
            <a:fld id="{A43F59F9-53E2-4787-9B2F-6BC8745F5CA0}" type="slidenum">
              <a:rPr lang="ko-KR" altLang="en-US"/>
              <a:pPr/>
              <a:t>‹#›</a:t>
            </a:fld>
            <a:endParaRPr lang="en-US" altLang="ko-KR"/>
          </a:p>
        </p:txBody>
      </p:sp>
      <p:sp>
        <p:nvSpPr>
          <p:cNvPr id="13848" name="Rectangle 536"/>
          <p:cNvSpPr>
            <a:spLocks noGrp="1" noChangeArrowheads="1"/>
          </p:cNvSpPr>
          <p:nvPr>
            <p:ph type="ctrTitle" sz="quarter"/>
          </p:nvPr>
        </p:nvSpPr>
        <p:spPr bwMode="black">
          <a:xfrm>
            <a:off x="457200" y="2617788"/>
            <a:ext cx="8486775" cy="1611312"/>
          </a:xfrm>
          <a:extLst>
            <a:ext uri="{AF507438-7753-43E0-B8FC-AC1667EBCBE1}">
              <a14:hiddenEffects xmlns:a14="http://schemas.microsoft.com/office/drawing/2010/main">
                <a:effectLst>
                  <a:outerShdw dist="53882" dir="2700000" algn="ctr" rotWithShape="0">
                    <a:schemeClr val="tx2"/>
                  </a:outerShdw>
                </a:effectLst>
              </a14:hiddenEffects>
            </a:ext>
          </a:extLst>
        </p:spPr>
        <p:txBody>
          <a:bodyPr anchor="t"/>
          <a:lstStyle>
            <a:lvl1pPr>
              <a:lnSpc>
                <a:spcPct val="80000"/>
              </a:lnSpc>
              <a:defRPr sz="5000" b="1">
                <a:ea typeface="굴림" pitchFamily="50" charset="-127"/>
              </a:defRPr>
            </a:lvl1pPr>
          </a:lstStyle>
          <a:p>
            <a:pPr lvl="0"/>
            <a:r>
              <a:rPr lang="zh-CN" altLang="en-US" noProof="0" dirty="0"/>
              <a:t>单击此处编辑母版标题样式</a:t>
            </a:r>
            <a:endParaRPr lang="en-US" altLang="ko-KR" noProof="0" dirty="0"/>
          </a:p>
        </p:txBody>
      </p:sp>
      <p:grpSp>
        <p:nvGrpSpPr>
          <p:cNvPr id="68341" name="Group 2805"/>
          <p:cNvGrpSpPr>
            <a:grpSpLocks/>
          </p:cNvGrpSpPr>
          <p:nvPr/>
        </p:nvGrpSpPr>
        <p:grpSpPr bwMode="auto">
          <a:xfrm>
            <a:off x="4953000" y="3857625"/>
            <a:ext cx="3657600" cy="741363"/>
            <a:chOff x="3120" y="2430"/>
            <a:chExt cx="2304" cy="467"/>
          </a:xfrm>
        </p:grpSpPr>
        <p:sp>
          <p:nvSpPr>
            <p:cNvPr id="68324" name="AutoShape 2788"/>
            <p:cNvSpPr>
              <a:spLocks noChangeArrowheads="1"/>
            </p:cNvSpPr>
            <p:nvPr/>
          </p:nvSpPr>
          <p:spPr bwMode="auto">
            <a:xfrm>
              <a:off x="312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8" name="AutoShape 2792"/>
            <p:cNvSpPr>
              <a:spLocks noChangeArrowheads="1"/>
            </p:cNvSpPr>
            <p:nvPr/>
          </p:nvSpPr>
          <p:spPr bwMode="auto">
            <a:xfrm>
              <a:off x="369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9" name="AutoShape 2793"/>
            <p:cNvSpPr>
              <a:spLocks noChangeArrowheads="1"/>
            </p:cNvSpPr>
            <p:nvPr/>
          </p:nvSpPr>
          <p:spPr bwMode="auto">
            <a:xfrm>
              <a:off x="4247"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0" name="AutoShape 2794"/>
            <p:cNvSpPr>
              <a:spLocks noChangeArrowheads="1"/>
            </p:cNvSpPr>
            <p:nvPr/>
          </p:nvSpPr>
          <p:spPr bwMode="auto">
            <a:xfrm>
              <a:off x="4823"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1697E2A2-6052-4A7D-9DFA-6CAD9ACB9324}" type="slidenum">
              <a:rPr lang="ko-KR" altLang="en-US"/>
              <a:pPr/>
              <a:t>‹#›</a:t>
            </a:fld>
            <a:endParaRPr lang="en-US" altLang="ko-KR"/>
          </a:p>
        </p:txBody>
      </p:sp>
    </p:spTree>
    <p:extLst>
      <p:ext uri="{BB962C8B-B14F-4D97-AF65-F5344CB8AC3E}">
        <p14:creationId xmlns:p14="http://schemas.microsoft.com/office/powerpoint/2010/main" val="383307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394BCAC6-B601-414B-934A-098EEB0E0320}" type="slidenum">
              <a:rPr lang="ko-KR" altLang="en-US"/>
              <a:pPr/>
              <a:t>‹#›</a:t>
            </a:fld>
            <a:endParaRPr lang="en-US" altLang="ko-KR"/>
          </a:p>
        </p:txBody>
      </p:sp>
    </p:spTree>
    <p:extLst>
      <p:ext uri="{BB962C8B-B14F-4D97-AF65-F5344CB8AC3E}">
        <p14:creationId xmlns:p14="http://schemas.microsoft.com/office/powerpoint/2010/main" val="321548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图表占位符 2"/>
          <p:cNvSpPr>
            <a:spLocks noGrp="1"/>
          </p:cNvSpPr>
          <p:nvPr>
            <p:ph type="chart" idx="1"/>
          </p:nvPr>
        </p:nvSpPr>
        <p:spPr>
          <a:xfrm>
            <a:off x="857250" y="1447800"/>
            <a:ext cx="7372350" cy="4953000"/>
          </a:xfrm>
        </p:spPr>
        <p:txBody>
          <a:bodyPr/>
          <a:lstStyle/>
          <a:p>
            <a:r>
              <a:rPr lang="zh-CN" altLang="en-US"/>
              <a:t>单击图标添加图表</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24CBDCF-C641-4CFC-A765-B78651F1ADB0}" type="slidenum">
              <a:rPr lang="ko-KR" altLang="en-US"/>
              <a:pPr/>
              <a:t>‹#›</a:t>
            </a:fld>
            <a:endParaRPr lang="en-US" altLang="ko-KR"/>
          </a:p>
        </p:txBody>
      </p:sp>
    </p:spTree>
    <p:extLst>
      <p:ext uri="{BB962C8B-B14F-4D97-AF65-F5344CB8AC3E}">
        <p14:creationId xmlns:p14="http://schemas.microsoft.com/office/powerpoint/2010/main" val="2733053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表格占位符 2"/>
          <p:cNvSpPr>
            <a:spLocks noGrp="1"/>
          </p:cNvSpPr>
          <p:nvPr>
            <p:ph type="tbl" idx="1"/>
          </p:nvPr>
        </p:nvSpPr>
        <p:spPr>
          <a:xfrm>
            <a:off x="857250" y="1447800"/>
            <a:ext cx="7372350" cy="4953000"/>
          </a:xfrm>
        </p:spPr>
        <p:txBody>
          <a:bodyPr/>
          <a:lstStyle/>
          <a:p>
            <a:r>
              <a:rPr lang="zh-CN" altLang="en-US"/>
              <a:t>单击图标添加表格</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4B341EF-CE49-4E87-9F77-A0CCC093AC9D}" type="slidenum">
              <a:rPr lang="ko-KR" altLang="en-US"/>
              <a:pPr/>
              <a:t>‹#›</a:t>
            </a:fld>
            <a:endParaRPr lang="en-US" altLang="ko-KR"/>
          </a:p>
        </p:txBody>
      </p:sp>
    </p:spTree>
    <p:extLst>
      <p:ext uri="{BB962C8B-B14F-4D97-AF65-F5344CB8AC3E}">
        <p14:creationId xmlns:p14="http://schemas.microsoft.com/office/powerpoint/2010/main" val="120540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4"/>
          <p:cNvSpPr>
            <a:spLocks noGrp="1"/>
          </p:cNvSpPr>
          <p:nvPr>
            <p:ph type="sldNum" sz="quarter" idx="11"/>
          </p:nvPr>
        </p:nvSpPr>
        <p:spPr/>
        <p:txBody>
          <a:bodyPr/>
          <a:lstStyle>
            <a:lvl1pPr>
              <a:defRPr/>
            </a:lvl1pPr>
          </a:lstStyle>
          <a:p>
            <a:fld id="{FA7A665F-799B-4E8D-8454-3F76BE853753}" type="slidenum">
              <a:rPr lang="ko-KR" altLang="en-US"/>
              <a:pPr/>
              <a:t>‹#›</a:t>
            </a:fld>
            <a:endParaRPr lang="en-US" altLang="ko-KR"/>
          </a:p>
        </p:txBody>
      </p:sp>
    </p:spTree>
    <p:extLst>
      <p:ext uri="{BB962C8B-B14F-4D97-AF65-F5344CB8AC3E}">
        <p14:creationId xmlns:p14="http://schemas.microsoft.com/office/powerpoint/2010/main" val="26141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灯片编号占位符 4"/>
          <p:cNvSpPr>
            <a:spLocks noGrp="1"/>
          </p:cNvSpPr>
          <p:nvPr>
            <p:ph type="sldNum" sz="quarter" idx="11"/>
          </p:nvPr>
        </p:nvSpPr>
        <p:spPr/>
        <p:txBody>
          <a:bodyPr/>
          <a:lstStyle>
            <a:lvl1pPr>
              <a:defRPr/>
            </a:lvl1pPr>
          </a:lstStyle>
          <a:p>
            <a:fld id="{800B8C9A-3502-4B0D-BBB8-D8387D812DB4}" type="slidenum">
              <a:rPr lang="ko-KR" altLang="en-US"/>
              <a:pPr/>
              <a:t>‹#›</a:t>
            </a:fld>
            <a:endParaRPr lang="en-US" altLang="ko-KR"/>
          </a:p>
        </p:txBody>
      </p:sp>
    </p:spTree>
    <p:extLst>
      <p:ext uri="{BB962C8B-B14F-4D97-AF65-F5344CB8AC3E}">
        <p14:creationId xmlns:p14="http://schemas.microsoft.com/office/powerpoint/2010/main" val="36310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1"/>
          </p:nvPr>
        </p:nvSpPr>
        <p:spPr/>
        <p:txBody>
          <a:bodyPr/>
          <a:lstStyle>
            <a:lvl1pPr>
              <a:defRPr/>
            </a:lvl1pPr>
          </a:lstStyle>
          <a:p>
            <a:fld id="{30DFA384-C2BE-461A-A654-6E8DA0EB28A3}" type="slidenum">
              <a:rPr lang="ko-KR" altLang="en-US"/>
              <a:pPr/>
              <a:t>‹#›</a:t>
            </a:fld>
            <a:endParaRPr lang="en-US" altLang="ko-KR"/>
          </a:p>
        </p:txBody>
      </p:sp>
    </p:spTree>
    <p:extLst>
      <p:ext uri="{BB962C8B-B14F-4D97-AF65-F5344CB8AC3E}">
        <p14:creationId xmlns:p14="http://schemas.microsoft.com/office/powerpoint/2010/main" val="190114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p:cNvSpPr>
            <a:spLocks noGrp="1"/>
          </p:cNvSpPr>
          <p:nvPr>
            <p:ph type="sldNum" sz="quarter" idx="11"/>
          </p:nvPr>
        </p:nvSpPr>
        <p:spPr/>
        <p:txBody>
          <a:bodyPr/>
          <a:lstStyle>
            <a:lvl1pPr>
              <a:defRPr/>
            </a:lvl1pPr>
          </a:lstStyle>
          <a:p>
            <a:fld id="{57B5FA25-458B-4A87-8EC7-A4299E204F12}" type="slidenum">
              <a:rPr lang="ko-KR" altLang="en-US"/>
              <a:pPr/>
              <a:t>‹#›</a:t>
            </a:fld>
            <a:endParaRPr lang="en-US" altLang="ko-KR"/>
          </a:p>
        </p:txBody>
      </p:sp>
    </p:spTree>
    <p:extLst>
      <p:ext uri="{BB962C8B-B14F-4D97-AF65-F5344CB8AC3E}">
        <p14:creationId xmlns:p14="http://schemas.microsoft.com/office/powerpoint/2010/main" val="130178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fld id="{96AAA5A2-33FB-4106-9EEA-2527576A5530}" type="slidenum">
              <a:rPr lang="ko-KR" altLang="en-US"/>
              <a:pPr/>
              <a:t>‹#›</a:t>
            </a:fld>
            <a:endParaRPr lang="en-US" altLang="ko-KR"/>
          </a:p>
        </p:txBody>
      </p:sp>
    </p:spTree>
    <p:extLst>
      <p:ext uri="{BB962C8B-B14F-4D97-AF65-F5344CB8AC3E}">
        <p14:creationId xmlns:p14="http://schemas.microsoft.com/office/powerpoint/2010/main" val="415782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F02F7F51-2E33-4E9B-8823-AC3CAE6C89AE}" type="slidenum">
              <a:rPr lang="ko-KR" altLang="en-US"/>
              <a:pPr/>
              <a:t>‹#›</a:t>
            </a:fld>
            <a:endParaRPr lang="en-US" altLang="ko-KR"/>
          </a:p>
        </p:txBody>
      </p:sp>
    </p:spTree>
    <p:extLst>
      <p:ext uri="{BB962C8B-B14F-4D97-AF65-F5344CB8AC3E}">
        <p14:creationId xmlns:p14="http://schemas.microsoft.com/office/powerpoint/2010/main" val="366665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AD29E45D-FC59-416C-B145-E3C4271A509B}" type="slidenum">
              <a:rPr lang="ko-KR" altLang="en-US"/>
              <a:pPr/>
              <a:t>‹#›</a:t>
            </a:fld>
            <a:endParaRPr lang="en-US" altLang="ko-KR"/>
          </a:p>
        </p:txBody>
      </p:sp>
    </p:spTree>
    <p:extLst>
      <p:ext uri="{BB962C8B-B14F-4D97-AF65-F5344CB8AC3E}">
        <p14:creationId xmlns:p14="http://schemas.microsoft.com/office/powerpoint/2010/main" val="2866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6" name="灯片编号占位符 5"/>
          <p:cNvSpPr>
            <a:spLocks noGrp="1"/>
          </p:cNvSpPr>
          <p:nvPr>
            <p:ph type="sldNum" sz="quarter" idx="11"/>
          </p:nvPr>
        </p:nvSpPr>
        <p:spPr/>
        <p:txBody>
          <a:bodyPr/>
          <a:lstStyle>
            <a:lvl1pPr>
              <a:defRPr/>
            </a:lvl1pPr>
          </a:lstStyle>
          <a:p>
            <a:fld id="{447C9FAA-8384-4A11-B8A1-F3F04CF1ED4A}" type="slidenum">
              <a:rPr lang="ko-KR" altLang="en-US"/>
              <a:pPr/>
              <a:t>‹#›</a:t>
            </a:fld>
            <a:endParaRPr lang="en-US" altLang="ko-KR"/>
          </a:p>
        </p:txBody>
      </p:sp>
    </p:spTree>
    <p:extLst>
      <p:ext uri="{BB962C8B-B14F-4D97-AF65-F5344CB8AC3E}">
        <p14:creationId xmlns:p14="http://schemas.microsoft.com/office/powerpoint/2010/main" val="276884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12599" name="Rectangle 311"/>
          <p:cNvSpPr>
            <a:spLocks noChangeArrowheads="1"/>
          </p:cNvSpPr>
          <p:nvPr/>
        </p:nvSpPr>
        <p:spPr bwMode="auto">
          <a:xfrm>
            <a:off x="0" y="6477000"/>
            <a:ext cx="9144000" cy="381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Rectangle 22"/>
          <p:cNvSpPr>
            <a:spLocks noGrp="1" noChangeArrowheads="1"/>
          </p:cNvSpPr>
          <p:nvPr>
            <p:ph type="body" idx="1"/>
          </p:nvPr>
        </p:nvSpPr>
        <p:spPr bwMode="auto">
          <a:xfrm>
            <a:off x="857250" y="1447800"/>
            <a:ext cx="73723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13" name="Rectangle 25"/>
          <p:cNvSpPr>
            <a:spLocks noGrp="1" noChangeArrowheads="1"/>
          </p:cNvSpPr>
          <p:nvPr>
            <p:ph type="sldNum" sz="quarter" idx="4"/>
          </p:nvPr>
        </p:nvSpPr>
        <p:spPr bwMode="white">
          <a:xfrm>
            <a:off x="228600" y="6477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solidFill>
                  <a:schemeClr val="bg1"/>
                </a:solidFill>
                <a:latin typeface="+mn-lt"/>
              </a:defRPr>
            </a:lvl1pPr>
          </a:lstStyle>
          <a:p>
            <a:fld id="{1E9C4616-5194-4606-8A63-4CF8C1388173}" type="slidenum">
              <a:rPr lang="ko-KR" altLang="en-US"/>
              <a:pPr/>
              <a:t>‹#›</a:t>
            </a:fld>
            <a:endParaRPr lang="en-US" altLang="ko-KR"/>
          </a:p>
        </p:txBody>
      </p:sp>
      <p:grpSp>
        <p:nvGrpSpPr>
          <p:cNvPr id="12607" name="Group 319"/>
          <p:cNvGrpSpPr>
            <a:grpSpLocks/>
          </p:cNvGrpSpPr>
          <p:nvPr/>
        </p:nvGrpSpPr>
        <p:grpSpPr bwMode="auto">
          <a:xfrm>
            <a:off x="0" y="685800"/>
            <a:ext cx="9144000" cy="776288"/>
            <a:chOff x="0" y="432"/>
            <a:chExt cx="5760" cy="489"/>
          </a:xfrm>
        </p:grpSpPr>
        <p:sp>
          <p:nvSpPr>
            <p:cNvPr id="12592" name="Rectangle 304"/>
            <p:cNvSpPr>
              <a:spLocks noChangeArrowheads="1"/>
            </p:cNvSpPr>
            <p:nvPr/>
          </p:nvSpPr>
          <p:spPr bwMode="gray">
            <a:xfrm>
              <a:off x="0" y="432"/>
              <a:ext cx="5760" cy="146"/>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3" name="Rectangle 305"/>
            <p:cNvSpPr>
              <a:spLocks noChangeArrowheads="1"/>
            </p:cNvSpPr>
            <p:nvPr/>
          </p:nvSpPr>
          <p:spPr bwMode="auto">
            <a:xfrm>
              <a:off x="0" y="578"/>
              <a:ext cx="5760" cy="7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 name="AutoShape 309"/>
            <p:cNvSpPr>
              <a:spLocks noChangeArrowheads="1"/>
            </p:cNvSpPr>
            <p:nvPr/>
          </p:nvSpPr>
          <p:spPr bwMode="auto">
            <a:xfrm>
              <a:off x="4882"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 name="AutoShape 310"/>
            <p:cNvSpPr>
              <a:spLocks noChangeArrowheads="1"/>
            </p:cNvSpPr>
            <p:nvPr/>
          </p:nvSpPr>
          <p:spPr bwMode="auto">
            <a:xfrm>
              <a:off x="5307"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09" name="Rectangle 21"/>
          <p:cNvSpPr>
            <a:spLocks noGrp="1" noChangeArrowheads="1"/>
          </p:cNvSpPr>
          <p:nvPr>
            <p:ph type="title"/>
          </p:nvPr>
        </p:nvSpPr>
        <p:spPr bwMode="gray">
          <a:xfrm>
            <a:off x="185738" y="152400"/>
            <a:ext cx="87296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sldNum="0" hdr="0" dt="0"/>
  <p:txStyles>
    <p:titleStyle>
      <a:lvl1pPr algn="l" rtl="0" eaLnBrk="1" fontAlgn="base" hangingPunct="1">
        <a:spcBef>
          <a:spcPct val="0"/>
        </a:spcBef>
        <a:spcAft>
          <a:spcPct val="0"/>
        </a:spcAft>
        <a:defRPr sz="3000" b="1">
          <a:solidFill>
            <a:schemeClr val="accent1"/>
          </a:solidFill>
          <a:latin typeface="+mj-lt"/>
          <a:ea typeface="+mj-ea"/>
          <a:cs typeface="+mj-cs"/>
        </a:defRPr>
      </a:lvl1pPr>
      <a:lvl2pPr algn="l" rtl="0" eaLnBrk="1" fontAlgn="base" hangingPunct="1">
        <a:spcBef>
          <a:spcPct val="0"/>
        </a:spcBef>
        <a:spcAft>
          <a:spcPct val="0"/>
        </a:spcAft>
        <a:defRPr sz="3000" b="1">
          <a:solidFill>
            <a:schemeClr val="accent1"/>
          </a:solidFill>
          <a:latin typeface="Verdana" pitchFamily="34" charset="0"/>
        </a:defRPr>
      </a:lvl2pPr>
      <a:lvl3pPr algn="l" rtl="0" eaLnBrk="1" fontAlgn="base" hangingPunct="1">
        <a:spcBef>
          <a:spcPct val="0"/>
        </a:spcBef>
        <a:spcAft>
          <a:spcPct val="0"/>
        </a:spcAft>
        <a:defRPr sz="3000" b="1">
          <a:solidFill>
            <a:schemeClr val="accent1"/>
          </a:solidFill>
          <a:latin typeface="Verdana" pitchFamily="34" charset="0"/>
        </a:defRPr>
      </a:lvl3pPr>
      <a:lvl4pPr algn="l" rtl="0" eaLnBrk="1" fontAlgn="base" hangingPunct="1">
        <a:spcBef>
          <a:spcPct val="0"/>
        </a:spcBef>
        <a:spcAft>
          <a:spcPct val="0"/>
        </a:spcAft>
        <a:defRPr sz="3000" b="1">
          <a:solidFill>
            <a:schemeClr val="accent1"/>
          </a:solidFill>
          <a:latin typeface="Verdana" pitchFamily="34" charset="0"/>
        </a:defRPr>
      </a:lvl4pPr>
      <a:lvl5pPr algn="l" rtl="0" eaLnBrk="1" fontAlgn="base" hangingPunct="1">
        <a:spcBef>
          <a:spcPct val="0"/>
        </a:spcBef>
        <a:spcAft>
          <a:spcPct val="0"/>
        </a:spcAft>
        <a:defRPr sz="3000" b="1">
          <a:solidFill>
            <a:schemeClr val="accent1"/>
          </a:solidFill>
          <a:latin typeface="Verdana" pitchFamily="34" charset="0"/>
        </a:defRPr>
      </a:lvl5pPr>
      <a:lvl6pPr marL="457200" algn="l" rtl="0" eaLnBrk="1" fontAlgn="base" hangingPunct="1">
        <a:spcBef>
          <a:spcPct val="0"/>
        </a:spcBef>
        <a:spcAft>
          <a:spcPct val="0"/>
        </a:spcAft>
        <a:defRPr sz="3000" b="1">
          <a:solidFill>
            <a:schemeClr val="accent1"/>
          </a:solidFill>
          <a:latin typeface="Verdana" pitchFamily="34" charset="0"/>
        </a:defRPr>
      </a:lvl6pPr>
      <a:lvl7pPr marL="914400" algn="l" rtl="0" eaLnBrk="1" fontAlgn="base" hangingPunct="1">
        <a:spcBef>
          <a:spcPct val="0"/>
        </a:spcBef>
        <a:spcAft>
          <a:spcPct val="0"/>
        </a:spcAft>
        <a:defRPr sz="3000" b="1">
          <a:solidFill>
            <a:schemeClr val="accent1"/>
          </a:solidFill>
          <a:latin typeface="Verdana" pitchFamily="34" charset="0"/>
        </a:defRPr>
      </a:lvl7pPr>
      <a:lvl8pPr marL="1371600" algn="l" rtl="0" eaLnBrk="1" fontAlgn="base" hangingPunct="1">
        <a:spcBef>
          <a:spcPct val="0"/>
        </a:spcBef>
        <a:spcAft>
          <a:spcPct val="0"/>
        </a:spcAft>
        <a:defRPr sz="3000" b="1">
          <a:solidFill>
            <a:schemeClr val="accent1"/>
          </a:solidFill>
          <a:latin typeface="Verdana" pitchFamily="34" charset="0"/>
        </a:defRPr>
      </a:lvl8pPr>
      <a:lvl9pPr marL="1828800" algn="l" rtl="0" eaLnBrk="1" fontAlgn="base" hangingPunct="1">
        <a:spcBef>
          <a:spcPct val="0"/>
        </a:spcBef>
        <a:spcAft>
          <a:spcPct val="0"/>
        </a:spcAft>
        <a:defRPr sz="3000" b="1">
          <a:solidFill>
            <a:schemeClr val="accent1"/>
          </a:solidFill>
          <a:latin typeface="Verdana" pitchFamily="34" charset="0"/>
        </a:defRPr>
      </a:lvl9pPr>
    </p:titleStyle>
    <p:body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8.tm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image" Target="../media/image8.tmp"/><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image" Target="../media/image8.tmp"/><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tags" Target="../tags/tag5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5" Type="http://schemas.openxmlformats.org/officeDocument/2006/relationships/image" Target="../media/image8.tmp"/><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tags" Target="../tags/tag64.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5" Type="http://schemas.openxmlformats.org/officeDocument/2006/relationships/image" Target="../media/image8.tmp"/><Relationship Id="rId10" Type="http://schemas.openxmlformats.org/officeDocument/2006/relationships/tags" Target="../tags/tag62.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tags" Target="../tags/tag77.xml"/><Relationship Id="rId2" Type="http://schemas.openxmlformats.org/officeDocument/2006/relationships/tags" Target="../tags/tag67.xml"/><Relationship Id="rId16" Type="http://schemas.openxmlformats.org/officeDocument/2006/relationships/image" Target="../media/image8.tmp"/><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5" Type="http://schemas.openxmlformats.org/officeDocument/2006/relationships/tags" Target="../tags/tag70.xml"/><Relationship Id="rId15" Type="http://schemas.openxmlformats.org/officeDocument/2006/relationships/slideLayout" Target="../slideLayouts/slideLayout7.xml"/><Relationship Id="rId10" Type="http://schemas.openxmlformats.org/officeDocument/2006/relationships/tags" Target="../tags/tag75.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tags" Target="../tags/tag79.xml"/></Relationships>
</file>

<file path=ppt/slides/_rels/slide27.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image" Target="../media/image8.tmp"/><Relationship Id="rId2" Type="http://schemas.openxmlformats.org/officeDocument/2006/relationships/tags" Target="../tags/tag81.xml"/><Relationship Id="rId16"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tags" Target="../tags/tag94.xml"/><Relationship Id="rId10" Type="http://schemas.openxmlformats.org/officeDocument/2006/relationships/tags" Target="../tags/tag89.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tags" Target="../tags/tag106.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5" Type="http://schemas.openxmlformats.org/officeDocument/2006/relationships/image" Target="../media/image8.tmp"/><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3" Type="http://schemas.openxmlformats.org/officeDocument/2006/relationships/tags" Target="../tags/tag110.xml"/><Relationship Id="rId7" Type="http://schemas.openxmlformats.org/officeDocument/2006/relationships/tags" Target="../tags/tag114.xml"/><Relationship Id="rId12" Type="http://schemas.openxmlformats.org/officeDocument/2006/relationships/tags" Target="../tags/tag119.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5" Type="http://schemas.openxmlformats.org/officeDocument/2006/relationships/tags" Target="../tags/tag112.xml"/><Relationship Id="rId15" Type="http://schemas.openxmlformats.org/officeDocument/2006/relationships/image" Target="../media/image8.tmp"/><Relationship Id="rId10" Type="http://schemas.openxmlformats.org/officeDocument/2006/relationships/tags" Target="../tags/tag117.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tags" Target="../tags/tag132.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5" Type="http://schemas.openxmlformats.org/officeDocument/2006/relationships/image" Target="../media/image8.tmp"/><Relationship Id="rId10" Type="http://schemas.openxmlformats.org/officeDocument/2006/relationships/tags" Target="../tags/tag130.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image" Target="../media/image8.tmp"/><Relationship Id="rId10" Type="http://schemas.openxmlformats.org/officeDocument/2006/relationships/tags" Target="../tags/tag143.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tags" Target="../tags/tag159.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tags" Target="../tags/tag158.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tags" Target="../tags/tag157.xml"/><Relationship Id="rId5" Type="http://schemas.openxmlformats.org/officeDocument/2006/relationships/tags" Target="../tags/tag151.xml"/><Relationship Id="rId15" Type="http://schemas.openxmlformats.org/officeDocument/2006/relationships/image" Target="../media/image8.tmp"/><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tags" Target="../tags/tag172.xml"/><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tags" Target="../tags/tag171.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5" Type="http://schemas.openxmlformats.org/officeDocument/2006/relationships/tags" Target="../tags/tag164.xml"/><Relationship Id="rId15" Type="http://schemas.openxmlformats.org/officeDocument/2006/relationships/image" Target="../media/image8.tmp"/><Relationship Id="rId10" Type="http://schemas.openxmlformats.org/officeDocument/2006/relationships/tags" Target="../tags/tag169.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180.xml"/><Relationship Id="rId13" Type="http://schemas.openxmlformats.org/officeDocument/2006/relationships/tags" Target="../tags/tag185.xml"/><Relationship Id="rId3" Type="http://schemas.openxmlformats.org/officeDocument/2006/relationships/tags" Target="../tags/tag175.xml"/><Relationship Id="rId7" Type="http://schemas.openxmlformats.org/officeDocument/2006/relationships/tags" Target="../tags/tag179.xml"/><Relationship Id="rId12" Type="http://schemas.openxmlformats.org/officeDocument/2006/relationships/tags" Target="../tags/tag184.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11" Type="http://schemas.openxmlformats.org/officeDocument/2006/relationships/tags" Target="../tags/tag183.xml"/><Relationship Id="rId5" Type="http://schemas.openxmlformats.org/officeDocument/2006/relationships/tags" Target="../tags/tag177.xml"/><Relationship Id="rId15" Type="http://schemas.openxmlformats.org/officeDocument/2006/relationships/image" Target="../media/image8.tmp"/><Relationship Id="rId10" Type="http://schemas.openxmlformats.org/officeDocument/2006/relationships/tags" Target="../tags/tag182.xml"/><Relationship Id="rId4" Type="http://schemas.openxmlformats.org/officeDocument/2006/relationships/tags" Target="../tags/tag176.xml"/><Relationship Id="rId9" Type="http://schemas.openxmlformats.org/officeDocument/2006/relationships/tags" Target="../tags/tag181.xml"/><Relationship Id="rId14"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tags" Target="../tags/tag193.xml"/><Relationship Id="rId13" Type="http://schemas.openxmlformats.org/officeDocument/2006/relationships/tags" Target="../tags/tag198.xml"/><Relationship Id="rId3" Type="http://schemas.openxmlformats.org/officeDocument/2006/relationships/tags" Target="../tags/tag188.xml"/><Relationship Id="rId7" Type="http://schemas.openxmlformats.org/officeDocument/2006/relationships/tags" Target="../tags/tag192.xml"/><Relationship Id="rId12" Type="http://schemas.openxmlformats.org/officeDocument/2006/relationships/tags" Target="../tags/tag197.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tags" Target="../tags/tag196.xml"/><Relationship Id="rId5" Type="http://schemas.openxmlformats.org/officeDocument/2006/relationships/tags" Target="../tags/tag190.xml"/><Relationship Id="rId15" Type="http://schemas.openxmlformats.org/officeDocument/2006/relationships/image" Target="../media/image8.tmp"/><Relationship Id="rId10" Type="http://schemas.openxmlformats.org/officeDocument/2006/relationships/tags" Target="../tags/tag195.xml"/><Relationship Id="rId4" Type="http://schemas.openxmlformats.org/officeDocument/2006/relationships/tags" Target="../tags/tag189.xml"/><Relationship Id="rId9" Type="http://schemas.openxmlformats.org/officeDocument/2006/relationships/tags" Target="../tags/tag194.xml"/><Relationship Id="rId14"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0.png"/></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50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image" Target="../media/image5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8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50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ctrTitle"/>
          </p:nvPr>
        </p:nvSpPr>
        <p:spPr>
          <a:xfrm>
            <a:off x="2771800" y="2617788"/>
            <a:ext cx="6172175" cy="1611312"/>
          </a:xfrm>
          <a:extLst>
            <a:ext uri="{AF507438-7753-43E0-B8FC-AC1667EBCBE1}">
              <a14:hiddenEffects xmlns:a14="http://schemas.microsoft.com/office/drawing/2010/main">
                <a:effectLst>
                  <a:outerShdw dist="71842" dir="2700000" algn="ctr" rotWithShape="0">
                    <a:schemeClr val="tx2"/>
                  </a:outerShdw>
                </a:effectLst>
              </a14:hiddenEffects>
            </a:ext>
          </a:extLst>
        </p:spPr>
        <p:txBody>
          <a:bodyPr/>
          <a:lstStyle/>
          <a:p>
            <a:r>
              <a:rPr lang="zh-CN" altLang="en-US" dirty="0">
                <a:latin typeface="黑体" panose="02010609060101010101" pitchFamily="49" charset="-122"/>
                <a:ea typeface="黑体" panose="02010609060101010101" pitchFamily="49" charset="-122"/>
              </a:rPr>
              <a:t>数据库系统原理</a:t>
            </a:r>
            <a:endParaRPr lang="ko-KR" altLang="en-US" dirty="0">
              <a:latin typeface="黑体" panose="02010609060101010101" pitchFamily="49" charset="-122"/>
            </a:endParaRPr>
          </a:p>
        </p:txBody>
      </p:sp>
      <p:sp>
        <p:nvSpPr>
          <p:cNvPr id="70659" name="Rectangle 1027"/>
          <p:cNvSpPr>
            <a:spLocks noGrp="1" noChangeArrowheads="1"/>
          </p:cNvSpPr>
          <p:nvPr>
            <p:ph type="subTitle" idx="1"/>
          </p:nvPr>
        </p:nvSpPr>
        <p:spPr bwMode="auto">
          <a:xfrm>
            <a:off x="1371600" y="4876800"/>
            <a:ext cx="6400800" cy="914400"/>
          </a:xfrm>
          <a:prstGeom prst="rect">
            <a:avLst/>
          </a:prstGeom>
          <a:ln>
            <a:noFill/>
          </a:ln>
        </p:spPr>
        <p:style>
          <a:lnRef idx="2">
            <a:schemeClr val="accent3"/>
          </a:lnRef>
          <a:fillRef idx="1">
            <a:schemeClr val="lt1"/>
          </a:fillRef>
          <a:effectRef idx="0">
            <a:schemeClr val="accent3"/>
          </a:effectRef>
          <a:fontRef idx="minor">
            <a:schemeClr val="dk1"/>
          </a:fontRef>
        </p:style>
        <p:txBody>
          <a:bodyPr/>
          <a:lstStyle/>
          <a:p>
            <a:pPr marL="0" indent="0" algn="ctr">
              <a:buFontTx/>
              <a:buNone/>
            </a:pPr>
            <a:r>
              <a:rPr lang="zh-CN" altLang="en-US" sz="2000" b="0" dirty="0">
                <a:latin typeface="黑体" panose="02010609060101010101" pitchFamily="49" charset="-122"/>
                <a:ea typeface="黑体" panose="02010609060101010101" pitchFamily="49" charset="-122"/>
              </a:rPr>
              <a:t>主讲：王宇英</a:t>
            </a:r>
            <a:endParaRPr lang="en-US" altLang="zh-CN" sz="2000" b="0" dirty="0">
              <a:latin typeface="黑体" panose="02010609060101010101" pitchFamily="49" charset="-122"/>
              <a:ea typeface="黑体" panose="02010609060101010101" pitchFamily="49" charset="-122"/>
            </a:endParaRPr>
          </a:p>
          <a:p>
            <a:pPr marL="0" indent="0" algn="ctr">
              <a:buFontTx/>
              <a:buNone/>
            </a:pPr>
            <a:r>
              <a:rPr lang="en-US" altLang="ko-KR" sz="2000" b="0" dirty="0">
                <a:latin typeface="黑体" panose="02010609060101010101" pitchFamily="49" charset="-122"/>
                <a:ea typeface="黑体" panose="02010609060101010101" pitchFamily="49" charset="-122"/>
              </a:rPr>
              <a:t> </a:t>
            </a:r>
            <a:r>
              <a:rPr lang="zh-CN" altLang="en-US" sz="2000" b="0" dirty="0">
                <a:latin typeface="黑体" panose="02010609060101010101" pitchFamily="49" charset="-122"/>
                <a:ea typeface="黑体" panose="02010609060101010101" pitchFamily="49" charset="-122"/>
              </a:rPr>
              <a:t>桂林电子科技大学 计算机与信息安全学院</a:t>
            </a:r>
            <a:endParaRPr lang="ko-KR" altLang="en-US" sz="2000" b="0" dirty="0">
              <a:latin typeface="黑体" panose="02010609060101010101" pitchFamily="49" charset="-122"/>
              <a:ea typeface="굴림" pitchFamily="50" charset="-127"/>
            </a:endParaRP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z="3200" dirty="0">
                <a:ea typeface="宋体" panose="02010600030101010101" pitchFamily="2" charset="-122"/>
              </a:rPr>
              <a:t>引子：从数据操作到数据结构</a:t>
            </a:r>
          </a:p>
        </p:txBody>
      </p:sp>
      <p:sp>
        <p:nvSpPr>
          <p:cNvPr id="28675" name="Rectangle 3"/>
          <p:cNvSpPr>
            <a:spLocks noGrp="1" noChangeArrowheads="1"/>
          </p:cNvSpPr>
          <p:nvPr>
            <p:ph type="body" idx="1"/>
          </p:nvPr>
        </p:nvSpPr>
        <p:spPr>
          <a:xfrm>
            <a:off x="192174" y="1999051"/>
            <a:ext cx="5099906" cy="2050648"/>
          </a:xfrm>
          <a:solidFill>
            <a:schemeClr val="accent1">
              <a:lumMod val="40000"/>
              <a:lumOff val="60000"/>
            </a:schemeClr>
          </a:solidFill>
        </p:spPr>
        <p:txBody>
          <a:bodyPr/>
          <a:lstStyle/>
          <a:p>
            <a:pPr eaLnBrk="1" hangingPunct="1">
              <a:lnSpc>
                <a:spcPts val="3500"/>
              </a:lnSpc>
              <a:buFont typeface="Wingdings" panose="05000000000000000000" pitchFamily="2" charset="2"/>
              <a:buNone/>
            </a:pPr>
            <a:r>
              <a:rPr lang="zh-CN" altLang="en-US" sz="2000" dirty="0">
                <a:ea typeface="宋体" panose="02010600030101010101" pitchFamily="2" charset="-122"/>
              </a:rPr>
              <a:t>数据依赖</a:t>
            </a:r>
            <a:r>
              <a:rPr lang="en-US" altLang="zh-CN" sz="2000" dirty="0">
                <a:ea typeface="宋体" panose="02010600030101010101" pitchFamily="2" charset="-122"/>
              </a:rPr>
              <a:t>F</a:t>
            </a:r>
            <a:r>
              <a:rPr lang="zh-CN" altLang="en-US" sz="2000" dirty="0">
                <a:ea typeface="宋体" panose="02010600030101010101" pitchFamily="2" charset="-122"/>
              </a:rPr>
              <a:t>是根本原因：</a:t>
            </a:r>
          </a:p>
          <a:p>
            <a:pPr eaLnBrk="1" hangingPunct="1">
              <a:lnSpc>
                <a:spcPts val="3500"/>
              </a:lnSpc>
              <a:buFont typeface="Wingdings" panose="05000000000000000000" pitchFamily="2" charset="2"/>
              <a:buNone/>
            </a:pPr>
            <a:r>
              <a:rPr lang="zh-CN" altLang="en-US" sz="2000" dirty="0">
                <a:ea typeface="宋体" panose="02010600030101010101" pitchFamily="2" charset="-122"/>
              </a:rPr>
              <a:t>    </a:t>
            </a:r>
            <a:r>
              <a:rPr lang="en-US" altLang="zh-CN" sz="2000" dirty="0">
                <a:ea typeface="宋体" panose="02010600030101010101" pitchFamily="2" charset="-122"/>
              </a:rPr>
              <a:t>F </a:t>
            </a:r>
            <a:r>
              <a:rPr lang="zh-CN" altLang="en-US" sz="2000" dirty="0">
                <a:ea typeface="宋体" panose="02010600030101010101" pitchFamily="2" charset="-122"/>
              </a:rPr>
              <a:t>＝｛  </a:t>
            </a:r>
            <a:r>
              <a:rPr lang="en-US" altLang="zh-CN" sz="2000" dirty="0" err="1">
                <a:ea typeface="宋体" panose="02010600030101010101" pitchFamily="2" charset="-122"/>
              </a:rPr>
              <a:t>Sno</a:t>
            </a:r>
            <a:r>
              <a:rPr lang="en-US" altLang="zh-CN" sz="2000" dirty="0">
                <a:ea typeface="宋体" panose="02010600030101010101" pitchFamily="2" charset="-122"/>
              </a:rPr>
              <a:t> → </a:t>
            </a:r>
            <a:r>
              <a:rPr lang="en-US" altLang="zh-CN" sz="2000" dirty="0" err="1">
                <a:ea typeface="宋体" panose="02010600030101010101" pitchFamily="2" charset="-122"/>
              </a:rPr>
              <a:t>Sdept</a:t>
            </a:r>
            <a:r>
              <a:rPr lang="en-US" altLang="zh-CN" sz="2000" dirty="0">
                <a:ea typeface="宋体" panose="02010600030101010101" pitchFamily="2" charset="-122"/>
              </a:rPr>
              <a:t>,  </a:t>
            </a:r>
          </a:p>
          <a:p>
            <a:pPr eaLnBrk="1" hangingPunct="1">
              <a:lnSpc>
                <a:spcPts val="3500"/>
              </a:lnSpc>
              <a:buFont typeface="Wingdings" panose="05000000000000000000" pitchFamily="2" charset="2"/>
              <a:buNone/>
            </a:pPr>
            <a:r>
              <a:rPr lang="en-US" altLang="zh-CN" sz="2000" dirty="0">
                <a:ea typeface="宋体" panose="02010600030101010101" pitchFamily="2" charset="-122"/>
              </a:rPr>
              <a:t>              </a:t>
            </a:r>
            <a:r>
              <a:rPr lang="en-US" altLang="zh-CN" sz="2000" dirty="0" err="1">
                <a:ea typeface="宋体" panose="02010600030101010101" pitchFamily="2" charset="-122"/>
              </a:rPr>
              <a:t>Sdept</a:t>
            </a:r>
            <a:r>
              <a:rPr lang="en-US" altLang="zh-CN" sz="2000" dirty="0">
                <a:ea typeface="宋体" panose="02010600030101010101" pitchFamily="2" charset="-122"/>
              </a:rPr>
              <a:t> → </a:t>
            </a:r>
            <a:r>
              <a:rPr lang="en-US" altLang="zh-CN" sz="2000" dirty="0" err="1">
                <a:ea typeface="宋体" panose="02010600030101010101" pitchFamily="2" charset="-122"/>
              </a:rPr>
              <a:t>Mname</a:t>
            </a:r>
            <a:r>
              <a:rPr lang="en-US" altLang="zh-CN" sz="2000" dirty="0">
                <a:ea typeface="宋体" panose="02010600030101010101" pitchFamily="2" charset="-122"/>
              </a:rPr>
              <a:t>, </a:t>
            </a:r>
          </a:p>
          <a:p>
            <a:pPr eaLnBrk="1" hangingPunct="1">
              <a:lnSpc>
                <a:spcPts val="3500"/>
              </a:lnSpc>
              <a:spcBef>
                <a:spcPct val="10000"/>
              </a:spcBef>
              <a:buFont typeface="Wingdings" panose="05000000000000000000" pitchFamily="2" charset="2"/>
              <a:buNone/>
            </a:pPr>
            <a:r>
              <a:rPr lang="en-US" altLang="zh-CN" sz="2000" dirty="0">
                <a:ea typeface="宋体" panose="02010600030101010101" pitchFamily="2" charset="-122"/>
              </a:rPr>
              <a:t>             (</a:t>
            </a:r>
            <a:r>
              <a:rPr lang="en-US" altLang="zh-CN" sz="2000" dirty="0" err="1">
                <a:ea typeface="宋体" panose="02010600030101010101" pitchFamily="2" charset="-122"/>
              </a:rPr>
              <a:t>Sno</a:t>
            </a:r>
            <a:r>
              <a:rPr lang="en-US" altLang="zh-CN" sz="2000" dirty="0">
                <a:ea typeface="宋体" panose="02010600030101010101" pitchFamily="2" charset="-122"/>
              </a:rPr>
              <a:t>, </a:t>
            </a:r>
            <a:r>
              <a:rPr lang="en-US" altLang="zh-CN" sz="2000" dirty="0" err="1">
                <a:ea typeface="宋体" panose="02010600030101010101" pitchFamily="2" charset="-122"/>
              </a:rPr>
              <a:t>Cname</a:t>
            </a:r>
            <a:r>
              <a:rPr lang="en-US" altLang="zh-CN" sz="2000" dirty="0">
                <a:ea typeface="宋体" panose="02010600030101010101" pitchFamily="2" charset="-122"/>
              </a:rPr>
              <a:t>) → Grade </a:t>
            </a:r>
            <a:r>
              <a:rPr lang="zh-CN" altLang="en-US" sz="2000" dirty="0">
                <a:ea typeface="宋体" panose="02010600030101010101" pitchFamily="2" charset="-122"/>
              </a:rPr>
              <a:t>｝</a:t>
            </a:r>
          </a:p>
        </p:txBody>
      </p:sp>
      <p:sp>
        <p:nvSpPr>
          <p:cNvPr id="14" name="Rectangle 3"/>
          <p:cNvSpPr txBox="1">
            <a:spLocks noChangeArrowheads="1"/>
          </p:cNvSpPr>
          <p:nvPr/>
        </p:nvSpPr>
        <p:spPr bwMode="auto">
          <a:xfrm>
            <a:off x="185738" y="1293625"/>
            <a:ext cx="8729662" cy="615462"/>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buClr>
                <a:schemeClr val="tx2">
                  <a:lumMod val="60000"/>
                  <a:lumOff val="40000"/>
                </a:schemeClr>
              </a:buClr>
              <a:buSzPct val="65000"/>
              <a:buFont typeface="Wingdings" panose="05000000000000000000" pitchFamily="2" charset="2"/>
              <a:buChar char="l"/>
            </a:pPr>
            <a:r>
              <a:rPr lang="zh-CN" altLang="en-US" kern="0" dirty="0">
                <a:ea typeface="宋体" panose="02010600030101010101" pitchFamily="2" charset="-122"/>
              </a:rPr>
              <a:t>原因在哪里？</a:t>
            </a:r>
          </a:p>
        </p:txBody>
      </p:sp>
      <p:pic>
        <p:nvPicPr>
          <p:cNvPr id="2" name="图片 1"/>
          <p:cNvPicPr>
            <a:picLocks noChangeAspect="1"/>
          </p:cNvPicPr>
          <p:nvPr/>
        </p:nvPicPr>
        <p:blipFill>
          <a:blip r:embed="rId2"/>
          <a:stretch>
            <a:fillRect/>
          </a:stretch>
        </p:blipFill>
        <p:spPr>
          <a:xfrm>
            <a:off x="5323787" y="2066115"/>
            <a:ext cx="3820213" cy="1795271"/>
          </a:xfrm>
          <a:prstGeom prst="rect">
            <a:avLst/>
          </a:prstGeom>
        </p:spPr>
      </p:pic>
      <p:sp>
        <p:nvSpPr>
          <p:cNvPr id="16" name="Rectangle 3"/>
          <p:cNvSpPr txBox="1">
            <a:spLocks noChangeArrowheads="1"/>
          </p:cNvSpPr>
          <p:nvPr/>
        </p:nvSpPr>
        <p:spPr bwMode="auto">
          <a:xfrm>
            <a:off x="185738" y="4653136"/>
            <a:ext cx="5106342" cy="1601212"/>
          </a:xfrm>
          <a:prstGeom prst="rect">
            <a:avLst/>
          </a:prstGeom>
          <a:solidFill>
            <a:schemeClr val="accent1">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None/>
            </a:pPr>
            <a:r>
              <a:rPr lang="en-US" altLang="zh-CN" sz="2000" dirty="0">
                <a:ea typeface="宋体" panose="02010600030101010101" pitchFamily="2" charset="-122"/>
              </a:rPr>
              <a:t>F1=</a:t>
            </a:r>
            <a:r>
              <a:rPr lang="zh-CN" altLang="en-US" sz="2000" dirty="0">
                <a:ea typeface="宋体" panose="02010600030101010101" pitchFamily="2" charset="-122"/>
              </a:rPr>
              <a:t>｛</a:t>
            </a:r>
            <a:r>
              <a:rPr lang="en-US" altLang="zh-CN" sz="2000" dirty="0">
                <a:ea typeface="宋体" panose="02010600030101010101" pitchFamily="2" charset="-122"/>
              </a:rPr>
              <a:t> </a:t>
            </a:r>
            <a:r>
              <a:rPr lang="en-US" altLang="zh-CN" sz="2000" dirty="0" err="1">
                <a:ea typeface="宋体" panose="02010600030101010101" pitchFamily="2" charset="-122"/>
              </a:rPr>
              <a:t>Sno</a:t>
            </a:r>
            <a:r>
              <a:rPr lang="en-US" altLang="zh-CN" sz="2000" dirty="0">
                <a:ea typeface="宋体" panose="02010600030101010101" pitchFamily="2" charset="-122"/>
              </a:rPr>
              <a:t> → </a:t>
            </a:r>
            <a:r>
              <a:rPr lang="en-US" altLang="zh-CN" sz="2000" dirty="0" err="1">
                <a:ea typeface="宋体" panose="02010600030101010101" pitchFamily="2" charset="-122"/>
              </a:rPr>
              <a:t>Sdept</a:t>
            </a:r>
            <a:r>
              <a:rPr lang="en-US" altLang="zh-CN" sz="2000" dirty="0">
                <a:ea typeface="宋体" panose="02010600030101010101" pitchFamily="2" charset="-122"/>
              </a:rPr>
              <a:t> </a:t>
            </a:r>
            <a:r>
              <a:rPr lang="zh-CN" altLang="en-US" sz="2000" dirty="0">
                <a:ea typeface="宋体" panose="02010600030101010101" pitchFamily="2" charset="-122"/>
              </a:rPr>
              <a:t>｝</a:t>
            </a:r>
            <a:r>
              <a:rPr lang="en-US" altLang="zh-CN" sz="2000" dirty="0">
                <a:ea typeface="宋体" panose="02010600030101010101" pitchFamily="2" charset="-122"/>
              </a:rPr>
              <a:t>;</a:t>
            </a:r>
          </a:p>
          <a:p>
            <a:pPr>
              <a:lnSpc>
                <a:spcPts val="3500"/>
              </a:lnSpc>
              <a:buNone/>
            </a:pPr>
            <a:r>
              <a:rPr lang="en-US" altLang="zh-CN" sz="2000" dirty="0">
                <a:ea typeface="宋体" panose="02010600030101010101" pitchFamily="2" charset="-122"/>
              </a:rPr>
              <a:t>F2={ (</a:t>
            </a:r>
            <a:r>
              <a:rPr lang="en-US" altLang="zh-CN" sz="2000" dirty="0" err="1">
                <a:ea typeface="宋体" panose="02010600030101010101" pitchFamily="2" charset="-122"/>
              </a:rPr>
              <a:t>Sno</a:t>
            </a:r>
            <a:r>
              <a:rPr lang="zh-CN" altLang="en-US" sz="2000" dirty="0">
                <a:ea typeface="宋体" panose="02010600030101010101" pitchFamily="2" charset="-122"/>
              </a:rPr>
              <a:t>，</a:t>
            </a:r>
            <a:r>
              <a:rPr lang="en-US" altLang="zh-CN" sz="2000" dirty="0" err="1">
                <a:ea typeface="宋体" panose="02010600030101010101" pitchFamily="2" charset="-122"/>
              </a:rPr>
              <a:t>Cno</a:t>
            </a:r>
            <a:r>
              <a:rPr lang="en-US" altLang="zh-CN" sz="2000" dirty="0">
                <a:ea typeface="宋体" panose="02010600030101010101" pitchFamily="2" charset="-122"/>
              </a:rPr>
              <a:t>)</a:t>
            </a:r>
            <a:r>
              <a:rPr lang="zh-CN" altLang="en-US" sz="2000" dirty="0">
                <a:ea typeface="宋体" panose="02010600030101010101" pitchFamily="2" charset="-122"/>
              </a:rPr>
              <a:t> → </a:t>
            </a:r>
            <a:r>
              <a:rPr lang="en-US" altLang="zh-CN" sz="2000" dirty="0">
                <a:ea typeface="宋体" panose="02010600030101010101" pitchFamily="2" charset="-122"/>
              </a:rPr>
              <a:t>Grade };</a:t>
            </a:r>
          </a:p>
          <a:p>
            <a:pPr>
              <a:lnSpc>
                <a:spcPts val="3500"/>
              </a:lnSpc>
              <a:buNone/>
            </a:pPr>
            <a:r>
              <a:rPr lang="en-US" altLang="zh-CN" sz="2000" dirty="0">
                <a:ea typeface="宋体" panose="02010600030101010101" pitchFamily="2" charset="-122"/>
              </a:rPr>
              <a:t>F3={ </a:t>
            </a:r>
            <a:r>
              <a:rPr lang="en-US" altLang="zh-CN" sz="2000" dirty="0" err="1">
                <a:ea typeface="宋体" panose="02010600030101010101" pitchFamily="2" charset="-122"/>
              </a:rPr>
              <a:t>Sdept</a:t>
            </a:r>
            <a:r>
              <a:rPr lang="en-US" altLang="zh-CN" sz="2000" dirty="0">
                <a:ea typeface="宋体" panose="02010600030101010101" pitchFamily="2" charset="-122"/>
              </a:rPr>
              <a:t>→ </a:t>
            </a:r>
            <a:r>
              <a:rPr lang="en-US" altLang="zh-CN" sz="2000" dirty="0" err="1">
                <a:ea typeface="宋体" panose="02010600030101010101" pitchFamily="2" charset="-122"/>
              </a:rPr>
              <a:t>Mname</a:t>
            </a:r>
            <a:r>
              <a:rPr lang="en-US" altLang="zh-CN" sz="2000" dirty="0">
                <a:ea typeface="宋体" panose="02010600030101010101" pitchFamily="2" charset="-122"/>
              </a:rPr>
              <a:t> }</a:t>
            </a:r>
            <a:endParaRPr lang="zh-CN" altLang="en-US" sz="2000" dirty="0">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5483912" y="4263091"/>
            <a:ext cx="3660088" cy="2550000"/>
          </a:xfrm>
          <a:prstGeom prst="rect">
            <a:avLst/>
          </a:prstGeom>
        </p:spPr>
      </p:pic>
    </p:spTree>
    <p:extLst>
      <p:ext uri="{BB962C8B-B14F-4D97-AF65-F5344CB8AC3E}">
        <p14:creationId xmlns:p14="http://schemas.microsoft.com/office/powerpoint/2010/main" val="26543172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675">
                                            <p:bg/>
                                          </p:spTgt>
                                        </p:tgtEl>
                                        <p:attrNameLst>
                                          <p:attrName>style.visibility</p:attrName>
                                        </p:attrNameLst>
                                      </p:cBhvr>
                                      <p:to>
                                        <p:strVal val="visible"/>
                                      </p:to>
                                    </p:set>
                                    <p:animEffect transition="in" filter="barn(inVertical)">
                                      <p:cBhvr>
                                        <p:cTn id="7" dur="500"/>
                                        <p:tgtEl>
                                          <p:spTgt spid="28675">
                                            <p:bg/>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8675">
                                            <p:txEl>
                                              <p:pRg st="0" end="0"/>
                                            </p:txEl>
                                          </p:spTgt>
                                        </p:tgtEl>
                                        <p:attrNameLst>
                                          <p:attrName>style.visibility</p:attrName>
                                        </p:attrNameLst>
                                      </p:cBhvr>
                                      <p:to>
                                        <p:strVal val="visible"/>
                                      </p:to>
                                    </p:set>
                                    <p:animEffect transition="in" filter="barn(inVertical)">
                                      <p:cBhvr>
                                        <p:cTn id="10" dur="500"/>
                                        <p:tgtEl>
                                          <p:spTgt spid="28675">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Effect transition="in" filter="barn(inVertical)">
                                      <p:cBhvr>
                                        <p:cTn id="13" dur="500"/>
                                        <p:tgtEl>
                                          <p:spTgt spid="28675">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8675">
                                            <p:txEl>
                                              <p:pRg st="2" end="2"/>
                                            </p:txEl>
                                          </p:spTgt>
                                        </p:tgtEl>
                                        <p:attrNameLst>
                                          <p:attrName>style.visibility</p:attrName>
                                        </p:attrNameLst>
                                      </p:cBhvr>
                                      <p:to>
                                        <p:strVal val="visible"/>
                                      </p:to>
                                    </p:set>
                                    <p:animEffect transition="in" filter="barn(inVertical)">
                                      <p:cBhvr>
                                        <p:cTn id="16" dur="500"/>
                                        <p:tgtEl>
                                          <p:spTgt spid="28675">
                                            <p:txEl>
                                              <p:pRg st="2" end="2"/>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animEffect transition="in" filter="barn(inVertical)">
                                      <p:cBhvr>
                                        <p:cTn id="19" dur="500"/>
                                        <p:tgtEl>
                                          <p:spTgt spid="28675">
                                            <p:txEl>
                                              <p:pRg st="3" end="3"/>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6">
                                            <p:bg/>
                                          </p:spTgt>
                                        </p:tgtEl>
                                        <p:attrNameLst>
                                          <p:attrName>style.visibility</p:attrName>
                                        </p:attrNameLst>
                                      </p:cBhvr>
                                      <p:to>
                                        <p:strVal val="visible"/>
                                      </p:to>
                                    </p:set>
                                    <p:animEffect transition="in" filter="barn(inVertical)">
                                      <p:cBhvr>
                                        <p:cTn id="27" dur="500"/>
                                        <p:tgtEl>
                                          <p:spTgt spid="16">
                                            <p:bg/>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barn(inVertical)">
                                      <p:cBhvr>
                                        <p:cTn id="30" dur="500"/>
                                        <p:tgtEl>
                                          <p:spTgt spid="16">
                                            <p:txEl>
                                              <p:pRg st="0" end="0"/>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6">
                                            <p:txEl>
                                              <p:pRg st="1" end="1"/>
                                            </p:txEl>
                                          </p:spTgt>
                                        </p:tgtEl>
                                        <p:attrNameLst>
                                          <p:attrName>style.visibility</p:attrName>
                                        </p:attrNameLst>
                                      </p:cBhvr>
                                      <p:to>
                                        <p:strVal val="visible"/>
                                      </p:to>
                                    </p:set>
                                    <p:animEffect transition="in" filter="barn(inVertical)">
                                      <p:cBhvr>
                                        <p:cTn id="33" dur="500"/>
                                        <p:tgtEl>
                                          <p:spTgt spid="16">
                                            <p:txEl>
                                              <p:pRg st="1" end="1"/>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6">
                                            <p:txEl>
                                              <p:pRg st="2" end="2"/>
                                            </p:txEl>
                                          </p:spTgt>
                                        </p:tgtEl>
                                        <p:attrNameLst>
                                          <p:attrName>style.visibility</p:attrName>
                                        </p:attrNameLst>
                                      </p:cBhvr>
                                      <p:to>
                                        <p:strVal val="visible"/>
                                      </p:to>
                                    </p:set>
                                    <p:animEffect transition="in" filter="barn(inVertical)">
                                      <p:cBhvr>
                                        <p:cTn id="36" dur="500"/>
                                        <p:tgtEl>
                                          <p:spTgt spid="16">
                                            <p:txEl>
                                              <p:pRg st="2" end="2"/>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animBg="1"/>
      <p:bldP spid="16" grpId="0" build="p"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8" name="Rectangle 22">
            <a:extLst>
              <a:ext uri="{FF2B5EF4-FFF2-40B4-BE49-F238E27FC236}">
                <a16:creationId xmlns:a16="http://schemas.microsoft.com/office/drawing/2014/main" id="{2AC75201-1B0C-407B-9C23-A3A6B08FF03D}"/>
              </a:ext>
            </a:extLst>
          </p:cNvPr>
          <p:cNvSpPr>
            <a:spLocks noChangeArrowheads="1"/>
          </p:cNvSpPr>
          <p:nvPr/>
        </p:nvSpPr>
        <p:spPr bwMode="auto">
          <a:xfrm>
            <a:off x="369888" y="382588"/>
            <a:ext cx="5281612"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a:latin typeface="黑体" panose="02010609060101010101" pitchFamily="49" charset="-122"/>
                <a:ea typeface="黑体" panose="02010609060101010101" pitchFamily="49" charset="-122"/>
              </a:rPr>
              <a:t>Design theory for relational database</a:t>
            </a:r>
          </a:p>
        </p:txBody>
      </p:sp>
      <p:pic>
        <p:nvPicPr>
          <p:cNvPr id="34843" name="Picture 27" descr="D:\person\desktop\校徽da 副本.png">
            <a:extLst>
              <a:ext uri="{FF2B5EF4-FFF2-40B4-BE49-F238E27FC236}">
                <a16:creationId xmlns:a16="http://schemas.microsoft.com/office/drawing/2014/main" id="{B2A0A074-DCB0-4D0B-BA40-B10DC92F1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4" name="TextBox 10">
            <a:extLst>
              <a:ext uri="{FF2B5EF4-FFF2-40B4-BE49-F238E27FC236}">
                <a16:creationId xmlns:a16="http://schemas.microsoft.com/office/drawing/2014/main" id="{E077D696-DC7D-4ABE-A6F2-F7A08274A9FF}"/>
              </a:ext>
            </a:extLst>
          </p:cNvPr>
          <p:cNvSpPr txBox="1">
            <a:spLocks noChangeArrowheads="1"/>
          </p:cNvSpPr>
          <p:nvPr/>
        </p:nvSpPr>
        <p:spPr bwMode="auto">
          <a:xfrm>
            <a:off x="323850" y="1484313"/>
            <a:ext cx="8642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p>
          <a:p>
            <a:pPr eaLnBrk="1" hangingPunct="1"/>
            <a:r>
              <a:rPr lang="en-US" altLang="zh-CN" sz="2000" b="1"/>
              <a:t> </a:t>
            </a:r>
          </a:p>
        </p:txBody>
      </p:sp>
      <p:sp>
        <p:nvSpPr>
          <p:cNvPr id="2" name="TextBox 10">
            <a:extLst>
              <a:ext uri="{FF2B5EF4-FFF2-40B4-BE49-F238E27FC236}">
                <a16:creationId xmlns:a16="http://schemas.microsoft.com/office/drawing/2014/main" id="{7647DECE-D10C-403D-B707-5E8BC90D674E}"/>
              </a:ext>
            </a:extLst>
          </p:cNvPr>
          <p:cNvSpPr txBox="1">
            <a:spLocks noChangeArrowheads="1"/>
          </p:cNvSpPr>
          <p:nvPr/>
        </p:nvSpPr>
        <p:spPr bwMode="auto">
          <a:xfrm>
            <a:off x="356131" y="1484313"/>
            <a:ext cx="8391525" cy="18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zh-CN" sz="2800" b="1" dirty="0"/>
              <a:t>无损连接的</a:t>
            </a:r>
            <a:r>
              <a:rPr lang="en-US" altLang="zh-CN" sz="2800" b="1" dirty="0"/>
              <a:t>chase</a:t>
            </a:r>
            <a:r>
              <a:rPr lang="zh-CN" altLang="en-US" sz="2800" b="1" dirty="0"/>
              <a:t>检验  </a:t>
            </a:r>
            <a:r>
              <a:rPr lang="en-US" altLang="zh-CN" sz="2800" b="1" dirty="0"/>
              <a:t>chase test for lossless join</a:t>
            </a:r>
          </a:p>
          <a:p>
            <a:pPr algn="l" eaLnBrk="1" hangingPunct="1"/>
            <a:r>
              <a:rPr lang="en-US" altLang="zh-CN" b="1" dirty="0"/>
              <a:t> </a:t>
            </a:r>
            <a:r>
              <a:rPr lang="zh-CN" altLang="en-US" b="1" dirty="0"/>
              <a:t>无损连接的</a:t>
            </a:r>
            <a:r>
              <a:rPr lang="en-US" altLang="zh-CN" b="1" dirty="0"/>
              <a:t>chase</a:t>
            </a:r>
            <a:r>
              <a:rPr lang="zh-CN" altLang="en-US" b="1" dirty="0"/>
              <a:t>检验是以一种有条理的方式来判断是否可以根据</a:t>
            </a:r>
            <a:r>
              <a:rPr lang="en-US" altLang="zh-CN" b="1" dirty="0"/>
              <a:t>F</a:t>
            </a:r>
            <a:r>
              <a:rPr lang="zh-CN" altLang="en-US" b="1" dirty="0"/>
              <a:t>中的</a:t>
            </a:r>
            <a:r>
              <a:rPr lang="en-US" altLang="zh-CN" b="1" dirty="0"/>
              <a:t>FD</a:t>
            </a:r>
            <a:r>
              <a:rPr lang="zh-CN" altLang="en-US" b="1" dirty="0"/>
              <a:t>来证明所有属于即</a:t>
            </a:r>
            <a:r>
              <a:rPr lang="en-US" altLang="zh-CN" b="1" dirty="0"/>
              <a:t>πs1(R) ⋈ πs2(R) ⋈ ...⋈π</a:t>
            </a:r>
            <a:r>
              <a:rPr lang="en-US" altLang="zh-CN" b="1" dirty="0" err="1"/>
              <a:t>si</a:t>
            </a:r>
            <a:r>
              <a:rPr lang="en-US" altLang="zh-CN" b="1" dirty="0"/>
              <a:t>(R)</a:t>
            </a:r>
            <a:r>
              <a:rPr lang="zh-CN" altLang="en-US" b="1" dirty="0"/>
              <a:t>的元组</a:t>
            </a:r>
            <a:r>
              <a:rPr lang="en-US" altLang="zh-CN" b="1" dirty="0"/>
              <a:t>t</a:t>
            </a:r>
            <a:r>
              <a:rPr lang="zh-CN" altLang="en-US" b="1" dirty="0"/>
              <a:t>也都是关系</a:t>
            </a:r>
            <a:r>
              <a:rPr lang="en-US" altLang="zh-CN" b="1" dirty="0"/>
              <a:t>R</a:t>
            </a:r>
            <a:r>
              <a:rPr lang="zh-CN" altLang="en-US" b="1" dirty="0"/>
              <a:t>的元组。</a:t>
            </a:r>
            <a:r>
              <a:rPr lang="zh-CN" altLang="en-US" dirty="0"/>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4838"/>
                                        </p:tgtEl>
                                        <p:attrNameLst>
                                          <p:attrName>style.visibility</p:attrName>
                                        </p:attrNameLst>
                                      </p:cBhvr>
                                      <p:to>
                                        <p:strVal val="visible"/>
                                      </p:to>
                                    </p:set>
                                    <p:anim calcmode="lin" valueType="num">
                                      <p:cBhvr additive="base">
                                        <p:cTn id="11" dur="500" fill="hold"/>
                                        <p:tgtEl>
                                          <p:spTgt spid="34838"/>
                                        </p:tgtEl>
                                        <p:attrNameLst>
                                          <p:attrName>ppt_x</p:attrName>
                                        </p:attrNameLst>
                                      </p:cBhvr>
                                      <p:tavLst>
                                        <p:tav tm="0">
                                          <p:val>
                                            <p:strVal val="#ppt_x"/>
                                          </p:val>
                                        </p:tav>
                                        <p:tav tm="100000">
                                          <p:val>
                                            <p:strVal val="#ppt_x"/>
                                          </p:val>
                                        </p:tav>
                                      </p:tavLst>
                                    </p:anim>
                                    <p:anim calcmode="lin" valueType="num">
                                      <p:cBhvr additive="base">
                                        <p:cTn id="12" dur="500" fill="hold"/>
                                        <p:tgtEl>
                                          <p:spTgt spid="34838"/>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8" name="Rectangle 22">
            <a:extLst>
              <a:ext uri="{FF2B5EF4-FFF2-40B4-BE49-F238E27FC236}">
                <a16:creationId xmlns:a16="http://schemas.microsoft.com/office/drawing/2014/main" id="{C669D5D7-31E0-4A13-AA0C-46FAF729E5D4}"/>
              </a:ext>
            </a:extLst>
          </p:cNvPr>
          <p:cNvSpPr>
            <a:spLocks noChangeArrowheads="1"/>
          </p:cNvSpPr>
          <p:nvPr/>
        </p:nvSpPr>
        <p:spPr bwMode="auto">
          <a:xfrm>
            <a:off x="369888" y="382588"/>
            <a:ext cx="5281612"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a:latin typeface="黑体" panose="02010609060101010101" pitchFamily="49" charset="-122"/>
                <a:ea typeface="黑体" panose="02010609060101010101" pitchFamily="49" charset="-122"/>
              </a:rPr>
              <a:t>Design theory for relational database</a:t>
            </a:r>
          </a:p>
        </p:txBody>
      </p:sp>
      <p:pic>
        <p:nvPicPr>
          <p:cNvPr id="34843" name="Picture 27" descr="D:\person\desktop\校徽da 副本.png">
            <a:extLst>
              <a:ext uri="{FF2B5EF4-FFF2-40B4-BE49-F238E27FC236}">
                <a16:creationId xmlns:a16="http://schemas.microsoft.com/office/drawing/2014/main" id="{6950BF3A-A857-4079-B111-D2CE62C0C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TextBox 10">
            <a:extLst>
              <a:ext uri="{FF2B5EF4-FFF2-40B4-BE49-F238E27FC236}">
                <a16:creationId xmlns:a16="http://schemas.microsoft.com/office/drawing/2014/main" id="{0D1809C6-E933-45BB-A144-FB39BECCC85B}"/>
              </a:ext>
            </a:extLst>
          </p:cNvPr>
          <p:cNvSpPr txBox="1">
            <a:spLocks noChangeArrowheads="1"/>
          </p:cNvSpPr>
          <p:nvPr/>
        </p:nvSpPr>
        <p:spPr bwMode="auto">
          <a:xfrm>
            <a:off x="323850" y="1484313"/>
            <a:ext cx="8642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p>
          <a:p>
            <a:pPr eaLnBrk="1" hangingPunct="1"/>
            <a:r>
              <a:rPr lang="en-US" altLang="zh-CN" sz="2000" b="1"/>
              <a:t> </a:t>
            </a:r>
          </a:p>
        </p:txBody>
      </p:sp>
      <p:sp>
        <p:nvSpPr>
          <p:cNvPr id="2" name="TextBox 10">
            <a:extLst>
              <a:ext uri="{FF2B5EF4-FFF2-40B4-BE49-F238E27FC236}">
                <a16:creationId xmlns:a16="http://schemas.microsoft.com/office/drawing/2014/main" id="{6DDDC856-7EB6-460F-BC32-5B61F7D3A29B}"/>
              </a:ext>
            </a:extLst>
          </p:cNvPr>
          <p:cNvSpPr txBox="1">
            <a:spLocks noChangeArrowheads="1"/>
          </p:cNvSpPr>
          <p:nvPr/>
        </p:nvSpPr>
        <p:spPr bwMode="auto">
          <a:xfrm>
            <a:off x="155863" y="1124744"/>
            <a:ext cx="8391525" cy="4699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000" b="1" dirty="0"/>
              <a:t>chase</a:t>
            </a:r>
            <a:r>
              <a:rPr lang="zh-CN" altLang="en-US" sz="2000" b="1" dirty="0"/>
              <a:t>检验法：</a:t>
            </a:r>
          </a:p>
          <a:p>
            <a:pPr algn="l" eaLnBrk="1" hangingPunct="1"/>
            <a:r>
              <a:rPr lang="zh-CN" altLang="en-US" sz="2000" b="1" dirty="0"/>
              <a:t>  　设关系模式</a:t>
            </a:r>
            <a:r>
              <a:rPr lang="en-US" altLang="zh-CN" sz="2000" b="1" dirty="0"/>
              <a:t>R=A1,…,An</a:t>
            </a:r>
            <a:r>
              <a:rPr lang="zh-CN" altLang="en-US" sz="2000" b="1" dirty="0"/>
              <a:t>，</a:t>
            </a:r>
            <a:r>
              <a:rPr lang="en-US" altLang="zh-CN" sz="2000" b="1" dirty="0"/>
              <a:t>R</a:t>
            </a:r>
            <a:r>
              <a:rPr lang="zh-CN" altLang="en-US" sz="2000" b="1" dirty="0"/>
              <a:t>上成立的</a:t>
            </a:r>
            <a:r>
              <a:rPr lang="en-US" altLang="zh-CN" sz="2000" b="1" dirty="0"/>
              <a:t>FD</a:t>
            </a:r>
            <a:r>
              <a:rPr lang="zh-CN" altLang="en-US" sz="2000" b="1" dirty="0"/>
              <a:t>集</a:t>
            </a:r>
            <a:r>
              <a:rPr lang="en-US" altLang="zh-CN" sz="2000" b="1" dirty="0"/>
              <a:t>F</a:t>
            </a:r>
            <a:r>
              <a:rPr lang="zh-CN" altLang="en-US" sz="2000" b="1" dirty="0"/>
              <a:t>，</a:t>
            </a:r>
            <a:r>
              <a:rPr lang="en-US" altLang="zh-CN" sz="2000" b="1" dirty="0"/>
              <a:t>R</a:t>
            </a:r>
            <a:r>
              <a:rPr lang="zh-CN" altLang="en-US" sz="2000" b="1" dirty="0"/>
              <a:t>的一个分解</a:t>
            </a:r>
            <a:r>
              <a:rPr lang="en-US" altLang="zh-CN" sz="2000" b="1" dirty="0"/>
              <a:t>p={R1,…,</a:t>
            </a:r>
            <a:r>
              <a:rPr lang="en-US" altLang="zh-CN" sz="2000" b="1" dirty="0" err="1"/>
              <a:t>Rk</a:t>
            </a:r>
            <a:r>
              <a:rPr lang="en-US" altLang="zh-CN" sz="2000" b="1" dirty="0"/>
              <a:t>}</a:t>
            </a:r>
            <a:r>
              <a:rPr lang="zh-CN" altLang="en-US" sz="2000" b="1" dirty="0"/>
              <a:t>。无损连接分解的判断步骤如下：</a:t>
            </a:r>
          </a:p>
          <a:p>
            <a:pPr algn="l" eaLnBrk="1" hangingPunct="1"/>
            <a:r>
              <a:rPr lang="en-US" altLang="zh-CN" sz="2000" b="1" dirty="0"/>
              <a:t>(1)</a:t>
            </a:r>
            <a:r>
              <a:rPr lang="zh-CN" altLang="en-US" sz="2000" b="1" dirty="0">
                <a:solidFill>
                  <a:srgbClr val="C00000"/>
                </a:solidFill>
              </a:rPr>
              <a:t>构造一张</a:t>
            </a:r>
            <a:r>
              <a:rPr lang="en-US" altLang="zh-CN" sz="2000" b="1" dirty="0">
                <a:solidFill>
                  <a:srgbClr val="C00000"/>
                </a:solidFill>
              </a:rPr>
              <a:t>k</a:t>
            </a:r>
            <a:r>
              <a:rPr lang="zh-CN" altLang="en-US" sz="2000" b="1" dirty="0">
                <a:solidFill>
                  <a:srgbClr val="C00000"/>
                </a:solidFill>
              </a:rPr>
              <a:t>行</a:t>
            </a:r>
            <a:r>
              <a:rPr lang="en-US" altLang="zh-CN" sz="2000" b="1" dirty="0">
                <a:solidFill>
                  <a:srgbClr val="C00000"/>
                </a:solidFill>
              </a:rPr>
              <a:t>(R</a:t>
            </a:r>
            <a:r>
              <a:rPr lang="zh-CN" altLang="en-US" sz="2000" b="1" dirty="0">
                <a:solidFill>
                  <a:srgbClr val="C00000"/>
                </a:solidFill>
              </a:rPr>
              <a:t>分解为</a:t>
            </a:r>
            <a:r>
              <a:rPr lang="en-US" altLang="zh-CN" sz="2000" b="1" dirty="0">
                <a:solidFill>
                  <a:srgbClr val="C00000"/>
                </a:solidFill>
              </a:rPr>
              <a:t>k</a:t>
            </a:r>
            <a:r>
              <a:rPr lang="zh-CN" altLang="en-US" sz="2000" b="1" dirty="0">
                <a:solidFill>
                  <a:srgbClr val="C00000"/>
                </a:solidFill>
              </a:rPr>
              <a:t>个关系</a:t>
            </a:r>
            <a:r>
              <a:rPr lang="en-US" altLang="zh-CN" sz="2000" b="1" dirty="0">
                <a:solidFill>
                  <a:srgbClr val="C00000"/>
                </a:solidFill>
              </a:rPr>
              <a:t>))</a:t>
            </a:r>
            <a:r>
              <a:rPr lang="zh-CN" altLang="en-US" sz="2000" b="1" dirty="0">
                <a:solidFill>
                  <a:srgbClr val="C00000"/>
                </a:solidFill>
              </a:rPr>
              <a:t>，</a:t>
            </a:r>
            <a:r>
              <a:rPr lang="en-US" altLang="zh-CN" sz="2000" b="1" dirty="0">
                <a:solidFill>
                  <a:srgbClr val="C00000"/>
                </a:solidFill>
              </a:rPr>
              <a:t>n</a:t>
            </a:r>
            <a:r>
              <a:rPr lang="zh-CN" altLang="en-US" sz="2000" b="1" dirty="0">
                <a:solidFill>
                  <a:srgbClr val="C00000"/>
                </a:solidFill>
              </a:rPr>
              <a:t>列（属性有</a:t>
            </a:r>
            <a:r>
              <a:rPr lang="en-US" altLang="zh-CN" sz="2000" b="1" dirty="0">
                <a:solidFill>
                  <a:srgbClr val="C00000"/>
                </a:solidFill>
              </a:rPr>
              <a:t>n</a:t>
            </a:r>
            <a:r>
              <a:rPr lang="zh-CN" altLang="en-US" sz="2000" b="1" dirty="0">
                <a:solidFill>
                  <a:srgbClr val="C00000"/>
                </a:solidFill>
              </a:rPr>
              <a:t>个）的表格</a:t>
            </a:r>
            <a:r>
              <a:rPr lang="zh-CN" altLang="en-US" sz="2000" b="1" dirty="0"/>
              <a:t>，</a:t>
            </a:r>
            <a:r>
              <a:rPr lang="zh-CN" altLang="en-US" sz="2000" b="1" dirty="0">
                <a:solidFill>
                  <a:srgbClr val="C00000"/>
                </a:solidFill>
              </a:rPr>
              <a:t>每列对应一个属性</a:t>
            </a:r>
            <a:r>
              <a:rPr lang="en-US" altLang="zh-CN" dirty="0" err="1">
                <a:solidFill>
                  <a:srgbClr val="C00000"/>
                </a:solidFill>
              </a:rPr>
              <a:t>Aj</a:t>
            </a:r>
            <a:r>
              <a:rPr lang="zh-CN" altLang="en-US" sz="2000" b="1" dirty="0">
                <a:solidFill>
                  <a:srgbClr val="C00000"/>
                </a:solidFill>
              </a:rPr>
              <a:t>，每行对应一个模式</a:t>
            </a:r>
            <a:r>
              <a:rPr lang="en-US" altLang="zh-CN" sz="2000" b="1" dirty="0">
                <a:solidFill>
                  <a:srgbClr val="C00000"/>
                </a:solidFill>
              </a:rPr>
              <a:t>Ri(1≤i≤k)</a:t>
            </a:r>
            <a:r>
              <a:rPr lang="zh-CN" altLang="en-US" sz="2000" b="1" dirty="0"/>
              <a:t>。如果</a:t>
            </a:r>
            <a:r>
              <a:rPr lang="en-US" altLang="zh-CN" sz="2000" b="1" dirty="0" err="1"/>
              <a:t>Aj</a:t>
            </a:r>
            <a:r>
              <a:rPr lang="zh-CN" altLang="en-US" sz="2000" b="1" dirty="0"/>
              <a:t>在</a:t>
            </a:r>
            <a:r>
              <a:rPr lang="en-US" altLang="zh-CN" sz="2000" b="1" dirty="0"/>
              <a:t>Ri</a:t>
            </a:r>
            <a:r>
              <a:rPr lang="zh-CN" altLang="en-US" sz="2000" b="1" dirty="0"/>
              <a:t>中，那么在表格的第</a:t>
            </a:r>
            <a:r>
              <a:rPr lang="en-US" altLang="zh-CN" sz="2000" b="1" dirty="0" err="1"/>
              <a:t>i</a:t>
            </a:r>
            <a:r>
              <a:rPr lang="zh-CN" altLang="en-US" sz="2000" b="1" dirty="0"/>
              <a:t>行第</a:t>
            </a:r>
            <a:r>
              <a:rPr lang="en-US" altLang="zh-CN" sz="2000" b="1" dirty="0"/>
              <a:t>j</a:t>
            </a:r>
            <a:r>
              <a:rPr lang="zh-CN" altLang="en-US" sz="2000" b="1" dirty="0"/>
              <a:t>列处填上符号</a:t>
            </a:r>
            <a:r>
              <a:rPr lang="en-US" altLang="zh-CN" sz="2000" b="1" dirty="0"/>
              <a:t>a</a:t>
            </a:r>
            <a:r>
              <a:rPr lang="zh-CN" altLang="en-US" sz="2000" b="1" dirty="0"/>
              <a:t>，否则填上符号</a:t>
            </a:r>
            <a:r>
              <a:rPr lang="en-US" altLang="zh-CN" sz="2000" b="1" dirty="0"/>
              <a:t>ai</a:t>
            </a:r>
            <a:r>
              <a:rPr lang="zh-CN" altLang="en-US" sz="2000" b="1" dirty="0"/>
              <a:t>。</a:t>
            </a:r>
          </a:p>
          <a:p>
            <a:pPr algn="l" eaLnBrk="1" hangingPunct="1"/>
            <a:r>
              <a:rPr lang="zh-CN" altLang="en-US" sz="2000" b="1" dirty="0"/>
              <a:t>　　</a:t>
            </a:r>
            <a:r>
              <a:rPr lang="en-US" altLang="zh-CN" sz="2000" b="1" dirty="0"/>
              <a:t>(2)</a:t>
            </a:r>
            <a:r>
              <a:rPr lang="zh-CN" altLang="en-US" sz="2000" b="1" dirty="0"/>
              <a:t>把表格看成模式</a:t>
            </a:r>
            <a:r>
              <a:rPr lang="en-US" altLang="zh-CN" sz="2000" b="1" dirty="0"/>
              <a:t>R</a:t>
            </a:r>
            <a:r>
              <a:rPr lang="zh-CN" altLang="en-US" sz="2000" b="1" dirty="0"/>
              <a:t>的一个关系，反复检查</a:t>
            </a:r>
            <a:r>
              <a:rPr lang="en-US" altLang="zh-CN" sz="2000" b="1" dirty="0"/>
              <a:t>F</a:t>
            </a:r>
            <a:r>
              <a:rPr lang="zh-CN" altLang="en-US" sz="2000" b="1" dirty="0"/>
              <a:t>中每个</a:t>
            </a:r>
            <a:r>
              <a:rPr lang="en-US" altLang="zh-CN" sz="2000" b="1" dirty="0"/>
              <a:t>FD</a:t>
            </a:r>
            <a:r>
              <a:rPr lang="zh-CN" altLang="en-US" sz="2000" b="1" dirty="0"/>
              <a:t>在表格中是否成立，若成立，则修改表格中的元素。修改方法如下：对于</a:t>
            </a:r>
            <a:r>
              <a:rPr lang="en-US" altLang="zh-CN" sz="2000" b="1" dirty="0"/>
              <a:t>F</a:t>
            </a:r>
            <a:r>
              <a:rPr lang="zh-CN" altLang="en-US" sz="2000" b="1" dirty="0"/>
              <a:t>中一个 </a:t>
            </a:r>
            <a:r>
              <a:rPr lang="en-US" altLang="zh-CN" sz="2000" b="1" dirty="0"/>
              <a:t>FD</a:t>
            </a:r>
            <a:r>
              <a:rPr lang="zh-CN" altLang="en-US" sz="2000" b="1" dirty="0"/>
              <a:t>：</a:t>
            </a:r>
            <a:r>
              <a:rPr lang="en-US" altLang="zh-CN" sz="2000" b="1" dirty="0"/>
              <a:t>X→Y</a:t>
            </a:r>
            <a:r>
              <a:rPr lang="zh-CN" altLang="en-US" sz="2000" b="1" dirty="0"/>
              <a:t>，如果表格中有两行在</a:t>
            </a:r>
            <a:r>
              <a:rPr lang="en-US" altLang="zh-CN" sz="2000" b="1" dirty="0"/>
              <a:t>X</a:t>
            </a:r>
            <a:r>
              <a:rPr lang="zh-CN" altLang="en-US" sz="2000" b="1" dirty="0"/>
              <a:t>分量上相等，在</a:t>
            </a:r>
            <a:r>
              <a:rPr lang="en-US" altLang="zh-CN" sz="2000" b="1" dirty="0"/>
              <a:t>Y</a:t>
            </a:r>
            <a:r>
              <a:rPr lang="zh-CN" altLang="en-US" sz="2000" b="1" dirty="0"/>
              <a:t>分量上不相等，那么把这两行在</a:t>
            </a:r>
            <a:r>
              <a:rPr lang="en-US" altLang="zh-CN" sz="2000" b="1" dirty="0"/>
              <a:t>Y</a:t>
            </a:r>
            <a:r>
              <a:rPr lang="zh-CN" altLang="en-US" sz="2000" b="1" dirty="0"/>
              <a:t>分量上改成相等。</a:t>
            </a:r>
          </a:p>
          <a:p>
            <a:pPr algn="l" eaLnBrk="1" hangingPunct="1"/>
            <a:r>
              <a:rPr lang="zh-CN" altLang="en-US" sz="2000" b="1" dirty="0"/>
              <a:t>　　若在修改的过程中，发现表格中有一行全是</a:t>
            </a:r>
            <a:r>
              <a:rPr lang="en-US" altLang="zh-CN" sz="2000" b="1" dirty="0"/>
              <a:t>a</a:t>
            </a:r>
            <a:r>
              <a:rPr lang="zh-CN" altLang="en-US" sz="2000" b="1" dirty="0"/>
              <a:t>，无下标，那么可立即断定</a:t>
            </a:r>
            <a:r>
              <a:rPr lang="en-US" altLang="zh-CN" sz="2000" b="1" dirty="0"/>
              <a:t>p</a:t>
            </a:r>
            <a:r>
              <a:rPr lang="zh-CN" altLang="en-US" sz="2000" b="1" dirty="0"/>
              <a:t>相对于</a:t>
            </a:r>
            <a:r>
              <a:rPr lang="en-US" altLang="zh-CN" sz="2000" b="1" dirty="0"/>
              <a:t>F</a:t>
            </a:r>
            <a:r>
              <a:rPr lang="zh-CN" altLang="en-US" sz="2000" b="1" dirty="0"/>
              <a:t>是无损连接分解，此时不必再继续修改。若经 过多次修改直到表格不能修改之后，发现表格中不存在有一行全是</a:t>
            </a:r>
            <a:r>
              <a:rPr lang="en-US" altLang="zh-CN" sz="2000" b="1" dirty="0"/>
              <a:t>a</a:t>
            </a:r>
            <a:r>
              <a:rPr lang="zh-CN" altLang="en-US" sz="2000" b="1" dirty="0"/>
              <a:t>的情况，那么分解就是有损的。特别要注意，这里有个循环反复修改的过程，因为一次修改可能导致表格能继续修改。</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4838"/>
                                        </p:tgtEl>
                                        <p:attrNameLst>
                                          <p:attrName>style.visibility</p:attrName>
                                        </p:attrNameLst>
                                      </p:cBhvr>
                                      <p:to>
                                        <p:strVal val="visible"/>
                                      </p:to>
                                    </p:set>
                                    <p:anim calcmode="lin" valueType="num">
                                      <p:cBhvr additive="base">
                                        <p:cTn id="11" dur="500" fill="hold"/>
                                        <p:tgtEl>
                                          <p:spTgt spid="34838"/>
                                        </p:tgtEl>
                                        <p:attrNameLst>
                                          <p:attrName>ppt_x</p:attrName>
                                        </p:attrNameLst>
                                      </p:cBhvr>
                                      <p:tavLst>
                                        <p:tav tm="0">
                                          <p:val>
                                            <p:strVal val="#ppt_x"/>
                                          </p:val>
                                        </p:tav>
                                        <p:tav tm="100000">
                                          <p:val>
                                            <p:strVal val="#ppt_x"/>
                                          </p:val>
                                        </p:tav>
                                      </p:tavLst>
                                    </p:anim>
                                    <p:anim calcmode="lin" valueType="num">
                                      <p:cBhvr additive="base">
                                        <p:cTn id="12" dur="500" fill="hold"/>
                                        <p:tgtEl>
                                          <p:spTgt spid="34838"/>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8" name="Rectangle 22">
            <a:extLst>
              <a:ext uri="{FF2B5EF4-FFF2-40B4-BE49-F238E27FC236}">
                <a16:creationId xmlns:a16="http://schemas.microsoft.com/office/drawing/2014/main" id="{57AF3313-BFBC-4CBF-94AB-C047931B537F}"/>
              </a:ext>
            </a:extLst>
          </p:cNvPr>
          <p:cNvSpPr>
            <a:spLocks noChangeArrowheads="1"/>
          </p:cNvSpPr>
          <p:nvPr/>
        </p:nvSpPr>
        <p:spPr bwMode="auto">
          <a:xfrm>
            <a:off x="369888" y="382588"/>
            <a:ext cx="5281612"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a:latin typeface="黑体" panose="02010609060101010101" pitchFamily="49" charset="-122"/>
                <a:ea typeface="黑体" panose="02010609060101010101" pitchFamily="49" charset="-122"/>
              </a:rPr>
              <a:t>Design theory for relational database</a:t>
            </a:r>
          </a:p>
        </p:txBody>
      </p:sp>
      <p:pic>
        <p:nvPicPr>
          <p:cNvPr id="34843" name="Picture 27" descr="D:\person\desktop\校徽da 副本.png">
            <a:extLst>
              <a:ext uri="{FF2B5EF4-FFF2-40B4-BE49-F238E27FC236}">
                <a16:creationId xmlns:a16="http://schemas.microsoft.com/office/drawing/2014/main" id="{7C4AB8AC-E865-413E-A798-A06461F09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Box 10">
            <a:extLst>
              <a:ext uri="{FF2B5EF4-FFF2-40B4-BE49-F238E27FC236}">
                <a16:creationId xmlns:a16="http://schemas.microsoft.com/office/drawing/2014/main" id="{292C7054-ED03-4D32-BD51-F248C58D8963}"/>
              </a:ext>
            </a:extLst>
          </p:cNvPr>
          <p:cNvSpPr txBox="1">
            <a:spLocks noChangeArrowheads="1"/>
          </p:cNvSpPr>
          <p:nvPr/>
        </p:nvSpPr>
        <p:spPr bwMode="auto">
          <a:xfrm>
            <a:off x="323850" y="1484313"/>
            <a:ext cx="8642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p>
          <a:p>
            <a:pPr eaLnBrk="1" hangingPunct="1"/>
            <a:r>
              <a:rPr lang="en-US" altLang="zh-CN" sz="2000" b="1"/>
              <a:t> </a:t>
            </a:r>
          </a:p>
        </p:txBody>
      </p:sp>
      <p:sp>
        <p:nvSpPr>
          <p:cNvPr id="2" name="TextBox 10">
            <a:extLst>
              <a:ext uri="{FF2B5EF4-FFF2-40B4-BE49-F238E27FC236}">
                <a16:creationId xmlns:a16="http://schemas.microsoft.com/office/drawing/2014/main" id="{7F50E9B2-ED25-4561-9881-8C00018C7455}"/>
              </a:ext>
            </a:extLst>
          </p:cNvPr>
          <p:cNvSpPr txBox="1">
            <a:spLocks noChangeArrowheads="1"/>
          </p:cNvSpPr>
          <p:nvPr/>
        </p:nvSpPr>
        <p:spPr bwMode="auto">
          <a:xfrm>
            <a:off x="323850" y="981075"/>
            <a:ext cx="83915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Example: R(A,B,C,D) FD </a:t>
            </a:r>
            <a:r>
              <a:rPr lang="zh-CN" altLang="en-US" sz="2800" b="1"/>
              <a:t>是</a:t>
            </a:r>
            <a:r>
              <a:rPr lang="en-US" altLang="zh-CN" sz="2800" b="1"/>
              <a:t>A</a:t>
            </a:r>
            <a:r>
              <a:rPr lang="en-US" altLang="zh-CN" sz="2800" b="1">
                <a:sym typeface="Symbol" panose="05050102010706020507" pitchFamily="18" charset="2"/>
              </a:rPr>
              <a:t></a:t>
            </a:r>
            <a:r>
              <a:rPr lang="en-US" altLang="zh-CN" sz="2800" b="1"/>
              <a:t>B</a:t>
            </a:r>
            <a:r>
              <a:rPr lang="zh-CN" altLang="en-US" sz="2800" b="1"/>
              <a:t>，</a:t>
            </a:r>
            <a:r>
              <a:rPr lang="en-US" altLang="zh-CN" sz="2800" b="1"/>
              <a:t>B</a:t>
            </a:r>
            <a:r>
              <a:rPr lang="en-US" altLang="zh-CN" sz="2800" b="1">
                <a:sym typeface="Symbol" panose="05050102010706020507" pitchFamily="18" charset="2"/>
              </a:rPr>
              <a:t></a:t>
            </a:r>
            <a:r>
              <a:rPr lang="en-US" altLang="zh-CN" sz="2800" b="1"/>
              <a:t>C</a:t>
            </a:r>
            <a:r>
              <a:rPr lang="zh-CN" altLang="en-US" sz="2800" b="1"/>
              <a:t>，</a:t>
            </a:r>
            <a:r>
              <a:rPr lang="en-US" altLang="zh-CN" sz="2800" b="1"/>
              <a:t>CD</a:t>
            </a:r>
            <a:r>
              <a:rPr lang="en-US" altLang="zh-CN" sz="2800" b="1">
                <a:sym typeface="Symbol" panose="05050102010706020507" pitchFamily="18" charset="2"/>
              </a:rPr>
              <a:t></a:t>
            </a:r>
            <a:r>
              <a:rPr lang="en-US" altLang="zh-CN" sz="2800" b="1"/>
              <a:t>A</a:t>
            </a:r>
            <a:r>
              <a:rPr lang="en-US" altLang="zh-CN" sz="2800"/>
              <a:t> </a:t>
            </a:r>
          </a:p>
        </p:txBody>
      </p:sp>
      <p:sp>
        <p:nvSpPr>
          <p:cNvPr id="4" name="TextBox 10">
            <a:extLst>
              <a:ext uri="{FF2B5EF4-FFF2-40B4-BE49-F238E27FC236}">
                <a16:creationId xmlns:a16="http://schemas.microsoft.com/office/drawing/2014/main" id="{9692F558-E2D4-4DC4-8C37-00097A2A2AE6}"/>
              </a:ext>
            </a:extLst>
          </p:cNvPr>
          <p:cNvSpPr txBox="1">
            <a:spLocks noChangeArrowheads="1"/>
          </p:cNvSpPr>
          <p:nvPr/>
        </p:nvSpPr>
        <p:spPr bwMode="auto">
          <a:xfrm>
            <a:off x="323850" y="1773238"/>
            <a:ext cx="839152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t>分解为</a:t>
            </a:r>
            <a:r>
              <a:rPr lang="en-US" altLang="zh-CN" sz="2800" b="1" dirty="0"/>
              <a:t>S1={A,D}</a:t>
            </a:r>
            <a:r>
              <a:rPr lang="zh-CN" altLang="en-US" sz="2800" b="1" dirty="0"/>
              <a:t>，</a:t>
            </a:r>
            <a:r>
              <a:rPr lang="en-US" altLang="zh-CN" sz="2800" b="1" dirty="0"/>
              <a:t>S2={A</a:t>
            </a:r>
            <a:r>
              <a:rPr lang="zh-CN" altLang="en-US" sz="2800" b="1" dirty="0"/>
              <a:t>，</a:t>
            </a:r>
            <a:r>
              <a:rPr lang="en-US" altLang="zh-CN" sz="2800" b="1" dirty="0"/>
              <a:t>C}</a:t>
            </a:r>
            <a:r>
              <a:rPr lang="zh-CN" altLang="en-US" sz="2800" b="1" dirty="0"/>
              <a:t>，</a:t>
            </a:r>
            <a:r>
              <a:rPr lang="en-US" altLang="zh-CN" sz="2800" b="1" dirty="0"/>
              <a:t>S3={B</a:t>
            </a:r>
            <a:r>
              <a:rPr lang="zh-CN" altLang="en-US" sz="2800" b="1" dirty="0"/>
              <a:t>，</a:t>
            </a:r>
            <a:r>
              <a:rPr lang="en-US" altLang="zh-CN" sz="2800" b="1" dirty="0"/>
              <a:t>C</a:t>
            </a:r>
            <a:r>
              <a:rPr lang="zh-CN" altLang="en-US" sz="2800" b="1" dirty="0"/>
              <a:t>，</a:t>
            </a:r>
            <a:r>
              <a:rPr lang="en-US" altLang="zh-CN" sz="2800" b="1" dirty="0"/>
              <a:t>D}</a:t>
            </a:r>
            <a:r>
              <a:rPr lang="zh-CN" altLang="en-US" sz="2800" b="1" dirty="0"/>
              <a:t>，</a:t>
            </a:r>
          </a:p>
        </p:txBody>
      </p:sp>
      <p:graphicFrame>
        <p:nvGraphicFramePr>
          <p:cNvPr id="5" name="表格 5">
            <a:extLst>
              <a:ext uri="{FF2B5EF4-FFF2-40B4-BE49-F238E27FC236}">
                <a16:creationId xmlns:a16="http://schemas.microsoft.com/office/drawing/2014/main" id="{2675E333-577F-496E-90DA-FA4DA0721FDF}"/>
              </a:ext>
            </a:extLst>
          </p:cNvPr>
          <p:cNvGraphicFramePr>
            <a:graphicFrameLocks noGrp="1"/>
          </p:cNvGraphicFramePr>
          <p:nvPr>
            <p:extLst>
              <p:ext uri="{D42A27DB-BD31-4B8C-83A1-F6EECF244321}">
                <p14:modId xmlns:p14="http://schemas.microsoft.com/office/powerpoint/2010/main" val="313779378"/>
              </p:ext>
            </p:extLst>
          </p:nvPr>
        </p:nvGraphicFramePr>
        <p:xfrm>
          <a:off x="2411760" y="2995613"/>
          <a:ext cx="5447928" cy="1112520"/>
        </p:xfrm>
        <a:graphic>
          <a:graphicData uri="http://schemas.openxmlformats.org/drawingml/2006/table">
            <a:tbl>
              <a:tblPr firstRow="1" bandRow="1">
                <a:tableStyleId>{5C22544A-7EE6-4342-B048-85BDC9FD1C3A}</a:tableStyleId>
              </a:tblPr>
              <a:tblGrid>
                <a:gridCol w="1361982">
                  <a:extLst>
                    <a:ext uri="{9D8B030D-6E8A-4147-A177-3AD203B41FA5}">
                      <a16:colId xmlns:a16="http://schemas.microsoft.com/office/drawing/2014/main" val="280170353"/>
                    </a:ext>
                  </a:extLst>
                </a:gridCol>
                <a:gridCol w="1361982">
                  <a:extLst>
                    <a:ext uri="{9D8B030D-6E8A-4147-A177-3AD203B41FA5}">
                      <a16:colId xmlns:a16="http://schemas.microsoft.com/office/drawing/2014/main" val="3019777645"/>
                    </a:ext>
                  </a:extLst>
                </a:gridCol>
                <a:gridCol w="1361982">
                  <a:extLst>
                    <a:ext uri="{9D8B030D-6E8A-4147-A177-3AD203B41FA5}">
                      <a16:colId xmlns:a16="http://schemas.microsoft.com/office/drawing/2014/main" val="1905545685"/>
                    </a:ext>
                  </a:extLst>
                </a:gridCol>
                <a:gridCol w="1361982">
                  <a:extLst>
                    <a:ext uri="{9D8B030D-6E8A-4147-A177-3AD203B41FA5}">
                      <a16:colId xmlns:a16="http://schemas.microsoft.com/office/drawing/2014/main" val="622872584"/>
                    </a:ext>
                  </a:extLst>
                </a:gridCol>
              </a:tblGrid>
              <a:tr h="370840">
                <a:tc>
                  <a:txBody>
                    <a:bodyPr/>
                    <a:lstStyle/>
                    <a:p>
                      <a:r>
                        <a:rPr lang="en-US" altLang="zh-CN" dirty="0">
                          <a:solidFill>
                            <a:schemeClr val="bg1">
                              <a:lumMod val="10000"/>
                            </a:schemeClr>
                          </a:solidFill>
                        </a:rPr>
                        <a:t>a</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b1</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c1</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d</a:t>
                      </a:r>
                      <a:endParaRPr lang="zh-CN" altLang="en-US" dirty="0">
                        <a:solidFill>
                          <a:schemeClr val="bg1">
                            <a:lumMod val="10000"/>
                          </a:schemeClr>
                        </a:solidFill>
                      </a:endParaRPr>
                    </a:p>
                  </a:txBody>
                  <a:tcPr>
                    <a:solidFill>
                      <a:schemeClr val="accent6">
                        <a:lumMod val="20000"/>
                        <a:lumOff val="80000"/>
                      </a:schemeClr>
                    </a:solidFill>
                  </a:tcPr>
                </a:tc>
                <a:extLst>
                  <a:ext uri="{0D108BD9-81ED-4DB2-BD59-A6C34878D82A}">
                    <a16:rowId xmlns:a16="http://schemas.microsoft.com/office/drawing/2014/main" val="3303602321"/>
                  </a:ext>
                </a:extLst>
              </a:tr>
              <a:tr h="370840">
                <a:tc>
                  <a:txBody>
                    <a:bodyPr/>
                    <a:lstStyle/>
                    <a:p>
                      <a:r>
                        <a:rPr lang="en-US" altLang="zh-CN" dirty="0">
                          <a:solidFill>
                            <a:schemeClr val="bg1">
                              <a:lumMod val="10000"/>
                            </a:schemeClr>
                          </a:solidFill>
                        </a:rPr>
                        <a:t>a</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b2</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c</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d2</a:t>
                      </a:r>
                      <a:endParaRPr lang="zh-CN" altLang="en-US" dirty="0">
                        <a:solidFill>
                          <a:schemeClr val="bg1">
                            <a:lumMod val="10000"/>
                          </a:schemeClr>
                        </a:solidFill>
                      </a:endParaRPr>
                    </a:p>
                  </a:txBody>
                  <a:tcPr>
                    <a:solidFill>
                      <a:schemeClr val="accent6">
                        <a:lumMod val="20000"/>
                        <a:lumOff val="80000"/>
                      </a:schemeClr>
                    </a:solidFill>
                  </a:tcPr>
                </a:tc>
                <a:extLst>
                  <a:ext uri="{0D108BD9-81ED-4DB2-BD59-A6C34878D82A}">
                    <a16:rowId xmlns:a16="http://schemas.microsoft.com/office/drawing/2014/main" val="4269548078"/>
                  </a:ext>
                </a:extLst>
              </a:tr>
              <a:tr h="370840">
                <a:tc>
                  <a:txBody>
                    <a:bodyPr/>
                    <a:lstStyle/>
                    <a:p>
                      <a:r>
                        <a:rPr lang="en-US" altLang="zh-CN" dirty="0">
                          <a:solidFill>
                            <a:schemeClr val="bg1">
                              <a:lumMod val="10000"/>
                            </a:schemeClr>
                          </a:solidFill>
                        </a:rPr>
                        <a:t>a3</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b</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c</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d</a:t>
                      </a:r>
                      <a:endParaRPr lang="zh-CN" altLang="en-US" dirty="0">
                        <a:solidFill>
                          <a:schemeClr val="bg1">
                            <a:lumMod val="10000"/>
                          </a:schemeClr>
                        </a:solidFill>
                      </a:endParaRPr>
                    </a:p>
                  </a:txBody>
                  <a:tcPr>
                    <a:solidFill>
                      <a:schemeClr val="accent6">
                        <a:lumMod val="20000"/>
                        <a:lumOff val="80000"/>
                      </a:schemeClr>
                    </a:solidFill>
                  </a:tcPr>
                </a:tc>
                <a:extLst>
                  <a:ext uri="{0D108BD9-81ED-4DB2-BD59-A6C34878D82A}">
                    <a16:rowId xmlns:a16="http://schemas.microsoft.com/office/drawing/2014/main" val="1986092386"/>
                  </a:ext>
                </a:extLst>
              </a:tr>
            </a:tbl>
          </a:graphicData>
        </a:graphic>
      </p:graphicFrame>
      <p:graphicFrame>
        <p:nvGraphicFramePr>
          <p:cNvPr id="6" name="表格 5">
            <a:extLst>
              <a:ext uri="{FF2B5EF4-FFF2-40B4-BE49-F238E27FC236}">
                <a16:creationId xmlns:a16="http://schemas.microsoft.com/office/drawing/2014/main" id="{943DD39E-E5DE-4550-B234-1092A5F6D4A5}"/>
              </a:ext>
            </a:extLst>
          </p:cNvPr>
          <p:cNvGraphicFramePr>
            <a:graphicFrameLocks noGrp="1"/>
          </p:cNvGraphicFramePr>
          <p:nvPr>
            <p:extLst>
              <p:ext uri="{D42A27DB-BD31-4B8C-83A1-F6EECF244321}">
                <p14:modId xmlns:p14="http://schemas.microsoft.com/office/powerpoint/2010/main" val="3016779106"/>
              </p:ext>
            </p:extLst>
          </p:nvPr>
        </p:nvGraphicFramePr>
        <p:xfrm>
          <a:off x="2411760" y="2593342"/>
          <a:ext cx="5447928" cy="370840"/>
        </p:xfrm>
        <a:graphic>
          <a:graphicData uri="http://schemas.openxmlformats.org/drawingml/2006/table">
            <a:tbl>
              <a:tblPr firstRow="1" bandRow="1">
                <a:tableStyleId>{5C22544A-7EE6-4342-B048-85BDC9FD1C3A}</a:tableStyleId>
              </a:tblPr>
              <a:tblGrid>
                <a:gridCol w="1361982">
                  <a:extLst>
                    <a:ext uri="{9D8B030D-6E8A-4147-A177-3AD203B41FA5}">
                      <a16:colId xmlns:a16="http://schemas.microsoft.com/office/drawing/2014/main" val="3284705253"/>
                    </a:ext>
                  </a:extLst>
                </a:gridCol>
                <a:gridCol w="1361982">
                  <a:extLst>
                    <a:ext uri="{9D8B030D-6E8A-4147-A177-3AD203B41FA5}">
                      <a16:colId xmlns:a16="http://schemas.microsoft.com/office/drawing/2014/main" val="1471333744"/>
                    </a:ext>
                  </a:extLst>
                </a:gridCol>
                <a:gridCol w="1361982">
                  <a:extLst>
                    <a:ext uri="{9D8B030D-6E8A-4147-A177-3AD203B41FA5}">
                      <a16:colId xmlns:a16="http://schemas.microsoft.com/office/drawing/2014/main" val="721083828"/>
                    </a:ext>
                  </a:extLst>
                </a:gridCol>
                <a:gridCol w="1361982">
                  <a:extLst>
                    <a:ext uri="{9D8B030D-6E8A-4147-A177-3AD203B41FA5}">
                      <a16:colId xmlns:a16="http://schemas.microsoft.com/office/drawing/2014/main" val="3578013274"/>
                    </a:ext>
                  </a:extLst>
                </a:gridCol>
              </a:tblGrid>
              <a:tr h="370840">
                <a:tc>
                  <a:txBody>
                    <a:bodyPr/>
                    <a:lstStyle/>
                    <a:p>
                      <a:r>
                        <a:rPr lang="en-US" altLang="zh-CN" dirty="0">
                          <a:solidFill>
                            <a:schemeClr val="tx2">
                              <a:lumMod val="60000"/>
                              <a:lumOff val="40000"/>
                            </a:schemeClr>
                          </a:solidFill>
                        </a:rPr>
                        <a:t>A</a:t>
                      </a:r>
                      <a:endParaRPr lang="zh-CN" altLang="en-US" dirty="0">
                        <a:solidFill>
                          <a:schemeClr val="tx2">
                            <a:lumMod val="60000"/>
                            <a:lumOff val="40000"/>
                          </a:schemeClr>
                        </a:solidFill>
                      </a:endParaRPr>
                    </a:p>
                  </a:txBody>
                  <a:tcPr>
                    <a:solidFill>
                      <a:schemeClr val="bg1">
                        <a:lumMod val="90000"/>
                      </a:schemeClr>
                    </a:solidFill>
                  </a:tcPr>
                </a:tc>
                <a:tc>
                  <a:txBody>
                    <a:bodyPr/>
                    <a:lstStyle/>
                    <a:p>
                      <a:r>
                        <a:rPr lang="en-US" altLang="zh-CN" dirty="0">
                          <a:solidFill>
                            <a:schemeClr val="tx2">
                              <a:lumMod val="60000"/>
                              <a:lumOff val="40000"/>
                            </a:schemeClr>
                          </a:solidFill>
                        </a:rPr>
                        <a:t>B</a:t>
                      </a:r>
                      <a:endParaRPr lang="zh-CN" altLang="en-US" dirty="0">
                        <a:solidFill>
                          <a:schemeClr val="tx2">
                            <a:lumMod val="60000"/>
                            <a:lumOff val="40000"/>
                          </a:schemeClr>
                        </a:solidFill>
                      </a:endParaRPr>
                    </a:p>
                  </a:txBody>
                  <a:tcPr>
                    <a:solidFill>
                      <a:schemeClr val="bg1">
                        <a:lumMod val="90000"/>
                      </a:schemeClr>
                    </a:solidFill>
                  </a:tcPr>
                </a:tc>
                <a:tc>
                  <a:txBody>
                    <a:bodyPr/>
                    <a:lstStyle/>
                    <a:p>
                      <a:r>
                        <a:rPr lang="en-US" altLang="zh-CN" dirty="0">
                          <a:solidFill>
                            <a:schemeClr val="tx2">
                              <a:lumMod val="60000"/>
                              <a:lumOff val="40000"/>
                            </a:schemeClr>
                          </a:solidFill>
                        </a:rPr>
                        <a:t>C</a:t>
                      </a:r>
                      <a:endParaRPr lang="zh-CN" altLang="en-US" dirty="0">
                        <a:solidFill>
                          <a:schemeClr val="tx2">
                            <a:lumMod val="60000"/>
                            <a:lumOff val="40000"/>
                          </a:schemeClr>
                        </a:solidFill>
                      </a:endParaRPr>
                    </a:p>
                  </a:txBody>
                  <a:tcPr>
                    <a:solidFill>
                      <a:schemeClr val="bg1">
                        <a:lumMod val="90000"/>
                      </a:schemeClr>
                    </a:solidFill>
                  </a:tcPr>
                </a:tc>
                <a:tc>
                  <a:txBody>
                    <a:bodyPr/>
                    <a:lstStyle/>
                    <a:p>
                      <a:r>
                        <a:rPr lang="en-US" altLang="zh-CN" dirty="0">
                          <a:solidFill>
                            <a:schemeClr val="tx2">
                              <a:lumMod val="60000"/>
                              <a:lumOff val="40000"/>
                            </a:schemeClr>
                          </a:solidFill>
                        </a:rPr>
                        <a:t>D</a:t>
                      </a:r>
                      <a:endParaRPr lang="zh-CN" altLang="en-US" dirty="0">
                        <a:solidFill>
                          <a:schemeClr val="tx2">
                            <a:lumMod val="60000"/>
                            <a:lumOff val="40000"/>
                          </a:schemeClr>
                        </a:solidFill>
                      </a:endParaRPr>
                    </a:p>
                  </a:txBody>
                  <a:tcPr>
                    <a:solidFill>
                      <a:schemeClr val="bg1">
                        <a:lumMod val="90000"/>
                      </a:schemeClr>
                    </a:solidFill>
                  </a:tcPr>
                </a:tc>
                <a:extLst>
                  <a:ext uri="{0D108BD9-81ED-4DB2-BD59-A6C34878D82A}">
                    <a16:rowId xmlns:a16="http://schemas.microsoft.com/office/drawing/2014/main" val="113995969"/>
                  </a:ext>
                </a:extLst>
              </a:tr>
            </a:tbl>
          </a:graphicData>
        </a:graphic>
      </p:graphicFrame>
      <p:graphicFrame>
        <p:nvGraphicFramePr>
          <p:cNvPr id="7" name="表格 6">
            <a:extLst>
              <a:ext uri="{FF2B5EF4-FFF2-40B4-BE49-F238E27FC236}">
                <a16:creationId xmlns:a16="http://schemas.microsoft.com/office/drawing/2014/main" id="{C605335E-60B0-4573-8C22-94B44CD7B3A3}"/>
              </a:ext>
            </a:extLst>
          </p:cNvPr>
          <p:cNvGraphicFramePr>
            <a:graphicFrameLocks noGrp="1"/>
          </p:cNvGraphicFramePr>
          <p:nvPr>
            <p:extLst>
              <p:ext uri="{D42A27DB-BD31-4B8C-83A1-F6EECF244321}">
                <p14:modId xmlns:p14="http://schemas.microsoft.com/office/powerpoint/2010/main" val="889208303"/>
              </p:ext>
            </p:extLst>
          </p:nvPr>
        </p:nvGraphicFramePr>
        <p:xfrm>
          <a:off x="179512" y="2995613"/>
          <a:ext cx="2016224" cy="110744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631101055"/>
                    </a:ext>
                  </a:extLst>
                </a:gridCol>
              </a:tblGrid>
              <a:tr h="117832">
                <a:tc>
                  <a:txBody>
                    <a:bodyPr/>
                    <a:lstStyle/>
                    <a:p>
                      <a:r>
                        <a:rPr lang="en-US" altLang="zh-CN" sz="1800" b="1" dirty="0">
                          <a:solidFill>
                            <a:schemeClr val="bg1">
                              <a:lumMod val="10000"/>
                            </a:schemeClr>
                          </a:solidFill>
                        </a:rPr>
                        <a:t>S1={A,D}</a:t>
                      </a:r>
                      <a:endParaRPr lang="zh-CN" altLang="en-US" dirty="0">
                        <a:solidFill>
                          <a:schemeClr val="bg1">
                            <a:lumMod val="10000"/>
                          </a:schemeClr>
                        </a:solidFill>
                      </a:endParaRPr>
                    </a:p>
                  </a:txBody>
                  <a:tcPr>
                    <a:solidFill>
                      <a:schemeClr val="bg1">
                        <a:lumMod val="90000"/>
                      </a:schemeClr>
                    </a:solidFill>
                  </a:tcPr>
                </a:tc>
                <a:extLst>
                  <a:ext uri="{0D108BD9-81ED-4DB2-BD59-A6C34878D82A}">
                    <a16:rowId xmlns:a16="http://schemas.microsoft.com/office/drawing/2014/main" val="2556791823"/>
                  </a:ext>
                </a:extLst>
              </a:tr>
              <a:tr h="370840">
                <a:tc>
                  <a:txBody>
                    <a:bodyPr/>
                    <a:lstStyle/>
                    <a:p>
                      <a:r>
                        <a:rPr lang="en-US" altLang="zh-CN" sz="1800" b="1" dirty="0">
                          <a:solidFill>
                            <a:schemeClr val="bg1">
                              <a:lumMod val="10000"/>
                            </a:schemeClr>
                          </a:solidFill>
                        </a:rPr>
                        <a:t>S2={A</a:t>
                      </a:r>
                      <a:r>
                        <a:rPr lang="zh-CN" altLang="en-US" sz="1800" b="1" dirty="0">
                          <a:solidFill>
                            <a:schemeClr val="bg1">
                              <a:lumMod val="10000"/>
                            </a:schemeClr>
                          </a:solidFill>
                        </a:rPr>
                        <a:t>，</a:t>
                      </a:r>
                      <a:r>
                        <a:rPr lang="en-US" altLang="zh-CN" sz="1800" b="1" dirty="0">
                          <a:solidFill>
                            <a:schemeClr val="bg1">
                              <a:lumMod val="10000"/>
                            </a:schemeClr>
                          </a:solidFill>
                        </a:rPr>
                        <a:t>C}</a:t>
                      </a:r>
                      <a:endParaRPr lang="zh-CN" altLang="en-US" dirty="0">
                        <a:solidFill>
                          <a:schemeClr val="bg1">
                            <a:lumMod val="10000"/>
                          </a:schemeClr>
                        </a:solidFill>
                      </a:endParaRPr>
                    </a:p>
                  </a:txBody>
                  <a:tcPr>
                    <a:solidFill>
                      <a:schemeClr val="bg1">
                        <a:lumMod val="90000"/>
                      </a:schemeClr>
                    </a:solidFill>
                  </a:tcPr>
                </a:tc>
                <a:extLst>
                  <a:ext uri="{0D108BD9-81ED-4DB2-BD59-A6C34878D82A}">
                    <a16:rowId xmlns:a16="http://schemas.microsoft.com/office/drawing/2014/main" val="2998182129"/>
                  </a:ext>
                </a:extLst>
              </a:tr>
              <a:tr h="370840">
                <a:tc>
                  <a:txBody>
                    <a:bodyPr/>
                    <a:lstStyle/>
                    <a:p>
                      <a:r>
                        <a:rPr lang="en-US" altLang="zh-CN" sz="1800" b="1" dirty="0">
                          <a:solidFill>
                            <a:schemeClr val="bg1">
                              <a:lumMod val="10000"/>
                            </a:schemeClr>
                          </a:solidFill>
                        </a:rPr>
                        <a:t>S3={B</a:t>
                      </a:r>
                      <a:r>
                        <a:rPr lang="zh-CN" altLang="en-US" sz="1800" b="1" dirty="0">
                          <a:solidFill>
                            <a:schemeClr val="bg1">
                              <a:lumMod val="10000"/>
                            </a:schemeClr>
                          </a:solidFill>
                        </a:rPr>
                        <a:t>，</a:t>
                      </a:r>
                      <a:r>
                        <a:rPr lang="en-US" altLang="zh-CN" sz="1800" b="1" dirty="0">
                          <a:solidFill>
                            <a:schemeClr val="bg1">
                              <a:lumMod val="10000"/>
                            </a:schemeClr>
                          </a:solidFill>
                        </a:rPr>
                        <a:t>C</a:t>
                      </a:r>
                      <a:r>
                        <a:rPr lang="zh-CN" altLang="en-US" sz="1800" b="1" dirty="0">
                          <a:solidFill>
                            <a:schemeClr val="bg1">
                              <a:lumMod val="10000"/>
                            </a:schemeClr>
                          </a:solidFill>
                        </a:rPr>
                        <a:t>，</a:t>
                      </a:r>
                      <a:r>
                        <a:rPr lang="en-US" altLang="zh-CN" sz="1800" b="1" dirty="0">
                          <a:solidFill>
                            <a:schemeClr val="bg1">
                              <a:lumMod val="10000"/>
                            </a:schemeClr>
                          </a:solidFill>
                        </a:rPr>
                        <a:t>D}</a:t>
                      </a:r>
                      <a:endParaRPr lang="zh-CN" altLang="en-US" dirty="0">
                        <a:solidFill>
                          <a:schemeClr val="bg1">
                            <a:lumMod val="10000"/>
                          </a:schemeClr>
                        </a:solidFill>
                      </a:endParaRPr>
                    </a:p>
                  </a:txBody>
                  <a:tcPr>
                    <a:solidFill>
                      <a:schemeClr val="bg1">
                        <a:lumMod val="90000"/>
                      </a:schemeClr>
                    </a:solidFill>
                  </a:tcPr>
                </a:tc>
                <a:extLst>
                  <a:ext uri="{0D108BD9-81ED-4DB2-BD59-A6C34878D82A}">
                    <a16:rowId xmlns:a16="http://schemas.microsoft.com/office/drawing/2014/main" val="3176073349"/>
                  </a:ext>
                </a:extLst>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4838"/>
                                        </p:tgtEl>
                                        <p:attrNameLst>
                                          <p:attrName>style.visibility</p:attrName>
                                        </p:attrNameLst>
                                      </p:cBhvr>
                                      <p:to>
                                        <p:strVal val="visible"/>
                                      </p:to>
                                    </p:set>
                                    <p:anim calcmode="lin" valueType="num">
                                      <p:cBhvr additive="base">
                                        <p:cTn id="11" dur="500" fill="hold"/>
                                        <p:tgtEl>
                                          <p:spTgt spid="34838"/>
                                        </p:tgtEl>
                                        <p:attrNameLst>
                                          <p:attrName>ppt_x</p:attrName>
                                        </p:attrNameLst>
                                      </p:cBhvr>
                                      <p:tavLst>
                                        <p:tav tm="0">
                                          <p:val>
                                            <p:strVal val="#ppt_x"/>
                                          </p:val>
                                        </p:tav>
                                        <p:tav tm="100000">
                                          <p:val>
                                            <p:strVal val="#ppt_x"/>
                                          </p:val>
                                        </p:tav>
                                      </p:tavLst>
                                    </p:anim>
                                    <p:anim calcmode="lin" valueType="num">
                                      <p:cBhvr additive="base">
                                        <p:cTn id="12" dur="500" fill="hold"/>
                                        <p:tgtEl>
                                          <p:spTgt spid="34838"/>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2" grpId="0"/>
      <p:bldP spid="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8" name="Rectangle 22">
            <a:extLst>
              <a:ext uri="{FF2B5EF4-FFF2-40B4-BE49-F238E27FC236}">
                <a16:creationId xmlns:a16="http://schemas.microsoft.com/office/drawing/2014/main" id="{57AF3313-BFBC-4CBF-94AB-C047931B537F}"/>
              </a:ext>
            </a:extLst>
          </p:cNvPr>
          <p:cNvSpPr>
            <a:spLocks noChangeArrowheads="1"/>
          </p:cNvSpPr>
          <p:nvPr/>
        </p:nvSpPr>
        <p:spPr bwMode="auto">
          <a:xfrm>
            <a:off x="369888" y="382588"/>
            <a:ext cx="5281612"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a:latin typeface="黑体" panose="02010609060101010101" pitchFamily="49" charset="-122"/>
                <a:ea typeface="黑体" panose="02010609060101010101" pitchFamily="49" charset="-122"/>
              </a:rPr>
              <a:t>Design theory for relational database</a:t>
            </a:r>
          </a:p>
        </p:txBody>
      </p:sp>
      <p:pic>
        <p:nvPicPr>
          <p:cNvPr id="34843" name="Picture 27" descr="D:\person\desktop\校徽da 副本.png">
            <a:extLst>
              <a:ext uri="{FF2B5EF4-FFF2-40B4-BE49-F238E27FC236}">
                <a16:creationId xmlns:a16="http://schemas.microsoft.com/office/drawing/2014/main" id="{7C4AB8AC-E865-413E-A798-A06461F09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Box 10">
            <a:extLst>
              <a:ext uri="{FF2B5EF4-FFF2-40B4-BE49-F238E27FC236}">
                <a16:creationId xmlns:a16="http://schemas.microsoft.com/office/drawing/2014/main" id="{292C7054-ED03-4D32-BD51-F248C58D8963}"/>
              </a:ext>
            </a:extLst>
          </p:cNvPr>
          <p:cNvSpPr txBox="1">
            <a:spLocks noChangeArrowheads="1"/>
          </p:cNvSpPr>
          <p:nvPr/>
        </p:nvSpPr>
        <p:spPr bwMode="auto">
          <a:xfrm>
            <a:off x="323850" y="1484313"/>
            <a:ext cx="8642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p>
          <a:p>
            <a:pPr eaLnBrk="1" hangingPunct="1"/>
            <a:r>
              <a:rPr lang="en-US" altLang="zh-CN" sz="2000" b="1"/>
              <a:t> </a:t>
            </a:r>
          </a:p>
        </p:txBody>
      </p:sp>
      <p:sp>
        <p:nvSpPr>
          <p:cNvPr id="2" name="TextBox 10">
            <a:extLst>
              <a:ext uri="{FF2B5EF4-FFF2-40B4-BE49-F238E27FC236}">
                <a16:creationId xmlns:a16="http://schemas.microsoft.com/office/drawing/2014/main" id="{7F50E9B2-ED25-4561-9881-8C00018C7455}"/>
              </a:ext>
            </a:extLst>
          </p:cNvPr>
          <p:cNvSpPr txBox="1">
            <a:spLocks noChangeArrowheads="1"/>
          </p:cNvSpPr>
          <p:nvPr/>
        </p:nvSpPr>
        <p:spPr bwMode="auto">
          <a:xfrm>
            <a:off x="323850" y="981075"/>
            <a:ext cx="83915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t>Example: R(A,B,C,D) FD </a:t>
            </a:r>
            <a:r>
              <a:rPr lang="zh-CN" altLang="en-US" sz="2800" b="1" dirty="0"/>
              <a:t>是</a:t>
            </a:r>
            <a:r>
              <a:rPr lang="en-US" altLang="zh-CN" sz="2800" b="1" dirty="0"/>
              <a:t>A</a:t>
            </a:r>
            <a:r>
              <a:rPr lang="en-US" altLang="zh-CN" sz="2800" b="1" dirty="0">
                <a:sym typeface="Symbol" panose="05050102010706020507" pitchFamily="18" charset="2"/>
              </a:rPr>
              <a:t></a:t>
            </a:r>
            <a:r>
              <a:rPr lang="en-US" altLang="zh-CN" sz="2800" b="1" dirty="0"/>
              <a:t>B</a:t>
            </a:r>
            <a:r>
              <a:rPr lang="zh-CN" altLang="en-US" sz="2800" b="1" dirty="0"/>
              <a:t>，</a:t>
            </a:r>
            <a:r>
              <a:rPr lang="en-US" altLang="zh-CN" sz="2800" b="1" dirty="0"/>
              <a:t>B</a:t>
            </a:r>
            <a:r>
              <a:rPr lang="en-US" altLang="zh-CN" sz="2800" b="1" dirty="0">
                <a:sym typeface="Symbol" panose="05050102010706020507" pitchFamily="18" charset="2"/>
              </a:rPr>
              <a:t></a:t>
            </a:r>
            <a:r>
              <a:rPr lang="en-US" altLang="zh-CN" sz="2800" b="1" dirty="0"/>
              <a:t>C</a:t>
            </a:r>
            <a:r>
              <a:rPr lang="zh-CN" altLang="en-US" sz="2800" b="1" dirty="0"/>
              <a:t>，</a:t>
            </a:r>
            <a:r>
              <a:rPr lang="en-US" altLang="zh-CN" sz="2800" b="1" dirty="0"/>
              <a:t>CD</a:t>
            </a:r>
            <a:r>
              <a:rPr lang="en-US" altLang="zh-CN" sz="2800" b="1" dirty="0">
                <a:sym typeface="Symbol" panose="05050102010706020507" pitchFamily="18" charset="2"/>
              </a:rPr>
              <a:t></a:t>
            </a:r>
            <a:r>
              <a:rPr lang="en-US" altLang="zh-CN" sz="2800" b="1" dirty="0"/>
              <a:t>A</a:t>
            </a:r>
            <a:r>
              <a:rPr lang="en-US" altLang="zh-CN" sz="2800" dirty="0"/>
              <a:t> </a:t>
            </a:r>
          </a:p>
        </p:txBody>
      </p:sp>
      <p:sp>
        <p:nvSpPr>
          <p:cNvPr id="4" name="TextBox 10">
            <a:extLst>
              <a:ext uri="{FF2B5EF4-FFF2-40B4-BE49-F238E27FC236}">
                <a16:creationId xmlns:a16="http://schemas.microsoft.com/office/drawing/2014/main" id="{9692F558-E2D4-4DC4-8C37-00097A2A2AE6}"/>
              </a:ext>
            </a:extLst>
          </p:cNvPr>
          <p:cNvSpPr txBox="1">
            <a:spLocks noChangeArrowheads="1"/>
          </p:cNvSpPr>
          <p:nvPr/>
        </p:nvSpPr>
        <p:spPr bwMode="auto">
          <a:xfrm>
            <a:off x="179512" y="1518444"/>
            <a:ext cx="839152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t>分解为</a:t>
            </a:r>
            <a:r>
              <a:rPr lang="en-US" altLang="zh-CN" sz="2800" b="1" dirty="0"/>
              <a:t>S1={A,D}</a:t>
            </a:r>
            <a:r>
              <a:rPr lang="zh-CN" altLang="en-US" sz="2800" b="1" dirty="0"/>
              <a:t>，</a:t>
            </a:r>
            <a:r>
              <a:rPr lang="en-US" altLang="zh-CN" sz="2800" b="1" dirty="0"/>
              <a:t>S2={A</a:t>
            </a:r>
            <a:r>
              <a:rPr lang="zh-CN" altLang="en-US" sz="2800" b="1" dirty="0"/>
              <a:t>，</a:t>
            </a:r>
            <a:r>
              <a:rPr lang="en-US" altLang="zh-CN" sz="2800" b="1" dirty="0"/>
              <a:t>C}</a:t>
            </a:r>
            <a:r>
              <a:rPr lang="zh-CN" altLang="en-US" sz="2800" b="1" dirty="0"/>
              <a:t>，</a:t>
            </a:r>
            <a:r>
              <a:rPr lang="en-US" altLang="zh-CN" sz="2800" b="1" dirty="0"/>
              <a:t>S3={B</a:t>
            </a:r>
            <a:r>
              <a:rPr lang="zh-CN" altLang="en-US" sz="2800" b="1" dirty="0"/>
              <a:t>，</a:t>
            </a:r>
            <a:r>
              <a:rPr lang="en-US" altLang="zh-CN" sz="2800" b="1" dirty="0"/>
              <a:t>C</a:t>
            </a:r>
            <a:r>
              <a:rPr lang="zh-CN" altLang="en-US" sz="2800" b="1" dirty="0"/>
              <a:t>，</a:t>
            </a:r>
            <a:r>
              <a:rPr lang="en-US" altLang="zh-CN" sz="2800" b="1" dirty="0"/>
              <a:t>D}</a:t>
            </a:r>
            <a:r>
              <a:rPr lang="zh-CN" altLang="en-US" sz="2800" b="1" dirty="0"/>
              <a:t>，</a:t>
            </a:r>
          </a:p>
        </p:txBody>
      </p:sp>
      <p:graphicFrame>
        <p:nvGraphicFramePr>
          <p:cNvPr id="5" name="表格 5">
            <a:extLst>
              <a:ext uri="{FF2B5EF4-FFF2-40B4-BE49-F238E27FC236}">
                <a16:creationId xmlns:a16="http://schemas.microsoft.com/office/drawing/2014/main" id="{2675E333-577F-496E-90DA-FA4DA0721FDF}"/>
              </a:ext>
            </a:extLst>
          </p:cNvPr>
          <p:cNvGraphicFramePr>
            <a:graphicFrameLocks noGrp="1"/>
          </p:cNvGraphicFramePr>
          <p:nvPr>
            <p:extLst>
              <p:ext uri="{D42A27DB-BD31-4B8C-83A1-F6EECF244321}">
                <p14:modId xmlns:p14="http://schemas.microsoft.com/office/powerpoint/2010/main" val="3036861022"/>
              </p:ext>
            </p:extLst>
          </p:nvPr>
        </p:nvGraphicFramePr>
        <p:xfrm>
          <a:off x="2411760" y="2995613"/>
          <a:ext cx="5447928" cy="1112520"/>
        </p:xfrm>
        <a:graphic>
          <a:graphicData uri="http://schemas.openxmlformats.org/drawingml/2006/table">
            <a:tbl>
              <a:tblPr firstRow="1" bandRow="1">
                <a:tableStyleId>{5C22544A-7EE6-4342-B048-85BDC9FD1C3A}</a:tableStyleId>
              </a:tblPr>
              <a:tblGrid>
                <a:gridCol w="1361982">
                  <a:extLst>
                    <a:ext uri="{9D8B030D-6E8A-4147-A177-3AD203B41FA5}">
                      <a16:colId xmlns:a16="http://schemas.microsoft.com/office/drawing/2014/main" val="280170353"/>
                    </a:ext>
                  </a:extLst>
                </a:gridCol>
                <a:gridCol w="1361982">
                  <a:extLst>
                    <a:ext uri="{9D8B030D-6E8A-4147-A177-3AD203B41FA5}">
                      <a16:colId xmlns:a16="http://schemas.microsoft.com/office/drawing/2014/main" val="3019777645"/>
                    </a:ext>
                  </a:extLst>
                </a:gridCol>
                <a:gridCol w="1361982">
                  <a:extLst>
                    <a:ext uri="{9D8B030D-6E8A-4147-A177-3AD203B41FA5}">
                      <a16:colId xmlns:a16="http://schemas.microsoft.com/office/drawing/2014/main" val="1905545685"/>
                    </a:ext>
                  </a:extLst>
                </a:gridCol>
                <a:gridCol w="1361982">
                  <a:extLst>
                    <a:ext uri="{9D8B030D-6E8A-4147-A177-3AD203B41FA5}">
                      <a16:colId xmlns:a16="http://schemas.microsoft.com/office/drawing/2014/main" val="622872584"/>
                    </a:ext>
                  </a:extLst>
                </a:gridCol>
              </a:tblGrid>
              <a:tr h="370840">
                <a:tc>
                  <a:txBody>
                    <a:bodyPr/>
                    <a:lstStyle/>
                    <a:p>
                      <a:r>
                        <a:rPr lang="en-US" altLang="zh-CN" dirty="0">
                          <a:solidFill>
                            <a:schemeClr val="bg1">
                              <a:lumMod val="10000"/>
                            </a:schemeClr>
                          </a:solidFill>
                        </a:rPr>
                        <a:t>a</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b1</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c1</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d</a:t>
                      </a:r>
                      <a:endParaRPr lang="zh-CN" altLang="en-US" dirty="0">
                        <a:solidFill>
                          <a:schemeClr val="bg1">
                            <a:lumMod val="10000"/>
                          </a:schemeClr>
                        </a:solidFill>
                      </a:endParaRPr>
                    </a:p>
                  </a:txBody>
                  <a:tcPr>
                    <a:solidFill>
                      <a:schemeClr val="accent6">
                        <a:lumMod val="20000"/>
                        <a:lumOff val="80000"/>
                      </a:schemeClr>
                    </a:solidFill>
                  </a:tcPr>
                </a:tc>
                <a:extLst>
                  <a:ext uri="{0D108BD9-81ED-4DB2-BD59-A6C34878D82A}">
                    <a16:rowId xmlns:a16="http://schemas.microsoft.com/office/drawing/2014/main" val="3303602321"/>
                  </a:ext>
                </a:extLst>
              </a:tr>
              <a:tr h="370840">
                <a:tc>
                  <a:txBody>
                    <a:bodyPr/>
                    <a:lstStyle/>
                    <a:p>
                      <a:r>
                        <a:rPr lang="en-US" altLang="zh-CN" dirty="0">
                          <a:solidFill>
                            <a:schemeClr val="bg1">
                              <a:lumMod val="10000"/>
                            </a:schemeClr>
                          </a:solidFill>
                        </a:rPr>
                        <a:t>a</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strike="sngStrike" dirty="0">
                          <a:solidFill>
                            <a:schemeClr val="bg1">
                              <a:lumMod val="10000"/>
                            </a:schemeClr>
                          </a:solidFill>
                        </a:rPr>
                        <a:t>b2 </a:t>
                      </a:r>
                      <a:r>
                        <a:rPr lang="en-US" altLang="zh-CN" strike="noStrike" dirty="0">
                          <a:solidFill>
                            <a:srgbClr val="FF0000"/>
                          </a:solidFill>
                        </a:rPr>
                        <a:t>b1</a:t>
                      </a:r>
                      <a:endParaRPr lang="zh-CN" altLang="en-US" strike="noStrike" dirty="0">
                        <a:solidFill>
                          <a:srgbClr val="FF0000"/>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c</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d2</a:t>
                      </a:r>
                      <a:endParaRPr lang="zh-CN" altLang="en-US" dirty="0">
                        <a:solidFill>
                          <a:schemeClr val="bg1">
                            <a:lumMod val="10000"/>
                          </a:schemeClr>
                        </a:solidFill>
                      </a:endParaRPr>
                    </a:p>
                  </a:txBody>
                  <a:tcPr>
                    <a:solidFill>
                      <a:schemeClr val="accent6">
                        <a:lumMod val="20000"/>
                        <a:lumOff val="80000"/>
                      </a:schemeClr>
                    </a:solidFill>
                  </a:tcPr>
                </a:tc>
                <a:extLst>
                  <a:ext uri="{0D108BD9-81ED-4DB2-BD59-A6C34878D82A}">
                    <a16:rowId xmlns:a16="http://schemas.microsoft.com/office/drawing/2014/main" val="4269548078"/>
                  </a:ext>
                </a:extLst>
              </a:tr>
              <a:tr h="370840">
                <a:tc>
                  <a:txBody>
                    <a:bodyPr/>
                    <a:lstStyle/>
                    <a:p>
                      <a:r>
                        <a:rPr lang="en-US" altLang="zh-CN" dirty="0">
                          <a:solidFill>
                            <a:schemeClr val="bg1">
                              <a:lumMod val="10000"/>
                            </a:schemeClr>
                          </a:solidFill>
                        </a:rPr>
                        <a:t>a3</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b</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c</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d</a:t>
                      </a:r>
                      <a:endParaRPr lang="zh-CN" altLang="en-US" dirty="0">
                        <a:solidFill>
                          <a:schemeClr val="bg1">
                            <a:lumMod val="10000"/>
                          </a:schemeClr>
                        </a:solidFill>
                      </a:endParaRPr>
                    </a:p>
                  </a:txBody>
                  <a:tcPr>
                    <a:solidFill>
                      <a:schemeClr val="accent6">
                        <a:lumMod val="20000"/>
                        <a:lumOff val="80000"/>
                      </a:schemeClr>
                    </a:solidFill>
                  </a:tcPr>
                </a:tc>
                <a:extLst>
                  <a:ext uri="{0D108BD9-81ED-4DB2-BD59-A6C34878D82A}">
                    <a16:rowId xmlns:a16="http://schemas.microsoft.com/office/drawing/2014/main" val="1986092386"/>
                  </a:ext>
                </a:extLst>
              </a:tr>
            </a:tbl>
          </a:graphicData>
        </a:graphic>
      </p:graphicFrame>
      <p:graphicFrame>
        <p:nvGraphicFramePr>
          <p:cNvPr id="6" name="表格 5">
            <a:extLst>
              <a:ext uri="{FF2B5EF4-FFF2-40B4-BE49-F238E27FC236}">
                <a16:creationId xmlns:a16="http://schemas.microsoft.com/office/drawing/2014/main" id="{943DD39E-E5DE-4550-B234-1092A5F6D4A5}"/>
              </a:ext>
            </a:extLst>
          </p:cNvPr>
          <p:cNvGraphicFramePr>
            <a:graphicFrameLocks noGrp="1"/>
          </p:cNvGraphicFramePr>
          <p:nvPr/>
        </p:nvGraphicFramePr>
        <p:xfrm>
          <a:off x="2411760" y="2593342"/>
          <a:ext cx="5447928" cy="370840"/>
        </p:xfrm>
        <a:graphic>
          <a:graphicData uri="http://schemas.openxmlformats.org/drawingml/2006/table">
            <a:tbl>
              <a:tblPr firstRow="1" bandRow="1">
                <a:tableStyleId>{5C22544A-7EE6-4342-B048-85BDC9FD1C3A}</a:tableStyleId>
              </a:tblPr>
              <a:tblGrid>
                <a:gridCol w="1361982">
                  <a:extLst>
                    <a:ext uri="{9D8B030D-6E8A-4147-A177-3AD203B41FA5}">
                      <a16:colId xmlns:a16="http://schemas.microsoft.com/office/drawing/2014/main" val="3284705253"/>
                    </a:ext>
                  </a:extLst>
                </a:gridCol>
                <a:gridCol w="1361982">
                  <a:extLst>
                    <a:ext uri="{9D8B030D-6E8A-4147-A177-3AD203B41FA5}">
                      <a16:colId xmlns:a16="http://schemas.microsoft.com/office/drawing/2014/main" val="1471333744"/>
                    </a:ext>
                  </a:extLst>
                </a:gridCol>
                <a:gridCol w="1361982">
                  <a:extLst>
                    <a:ext uri="{9D8B030D-6E8A-4147-A177-3AD203B41FA5}">
                      <a16:colId xmlns:a16="http://schemas.microsoft.com/office/drawing/2014/main" val="721083828"/>
                    </a:ext>
                  </a:extLst>
                </a:gridCol>
                <a:gridCol w="1361982">
                  <a:extLst>
                    <a:ext uri="{9D8B030D-6E8A-4147-A177-3AD203B41FA5}">
                      <a16:colId xmlns:a16="http://schemas.microsoft.com/office/drawing/2014/main" val="3578013274"/>
                    </a:ext>
                  </a:extLst>
                </a:gridCol>
              </a:tblGrid>
              <a:tr h="370840">
                <a:tc>
                  <a:txBody>
                    <a:bodyPr/>
                    <a:lstStyle/>
                    <a:p>
                      <a:r>
                        <a:rPr lang="en-US" altLang="zh-CN" dirty="0">
                          <a:solidFill>
                            <a:schemeClr val="tx2">
                              <a:lumMod val="60000"/>
                              <a:lumOff val="40000"/>
                            </a:schemeClr>
                          </a:solidFill>
                        </a:rPr>
                        <a:t>A</a:t>
                      </a:r>
                      <a:endParaRPr lang="zh-CN" altLang="en-US" dirty="0">
                        <a:solidFill>
                          <a:schemeClr val="tx2">
                            <a:lumMod val="60000"/>
                            <a:lumOff val="40000"/>
                          </a:schemeClr>
                        </a:solidFill>
                      </a:endParaRPr>
                    </a:p>
                  </a:txBody>
                  <a:tcPr>
                    <a:solidFill>
                      <a:schemeClr val="bg1">
                        <a:lumMod val="90000"/>
                      </a:schemeClr>
                    </a:solidFill>
                  </a:tcPr>
                </a:tc>
                <a:tc>
                  <a:txBody>
                    <a:bodyPr/>
                    <a:lstStyle/>
                    <a:p>
                      <a:r>
                        <a:rPr lang="en-US" altLang="zh-CN" dirty="0">
                          <a:solidFill>
                            <a:schemeClr val="tx2">
                              <a:lumMod val="60000"/>
                              <a:lumOff val="40000"/>
                            </a:schemeClr>
                          </a:solidFill>
                        </a:rPr>
                        <a:t>B</a:t>
                      </a:r>
                      <a:endParaRPr lang="zh-CN" altLang="en-US" dirty="0">
                        <a:solidFill>
                          <a:schemeClr val="tx2">
                            <a:lumMod val="60000"/>
                            <a:lumOff val="40000"/>
                          </a:schemeClr>
                        </a:solidFill>
                      </a:endParaRPr>
                    </a:p>
                  </a:txBody>
                  <a:tcPr>
                    <a:solidFill>
                      <a:schemeClr val="bg1">
                        <a:lumMod val="90000"/>
                      </a:schemeClr>
                    </a:solidFill>
                  </a:tcPr>
                </a:tc>
                <a:tc>
                  <a:txBody>
                    <a:bodyPr/>
                    <a:lstStyle/>
                    <a:p>
                      <a:r>
                        <a:rPr lang="en-US" altLang="zh-CN" dirty="0">
                          <a:solidFill>
                            <a:schemeClr val="tx2">
                              <a:lumMod val="60000"/>
                              <a:lumOff val="40000"/>
                            </a:schemeClr>
                          </a:solidFill>
                        </a:rPr>
                        <a:t>C</a:t>
                      </a:r>
                      <a:endParaRPr lang="zh-CN" altLang="en-US" dirty="0">
                        <a:solidFill>
                          <a:schemeClr val="tx2">
                            <a:lumMod val="60000"/>
                            <a:lumOff val="40000"/>
                          </a:schemeClr>
                        </a:solidFill>
                      </a:endParaRPr>
                    </a:p>
                  </a:txBody>
                  <a:tcPr>
                    <a:solidFill>
                      <a:schemeClr val="bg1">
                        <a:lumMod val="90000"/>
                      </a:schemeClr>
                    </a:solidFill>
                  </a:tcPr>
                </a:tc>
                <a:tc>
                  <a:txBody>
                    <a:bodyPr/>
                    <a:lstStyle/>
                    <a:p>
                      <a:r>
                        <a:rPr lang="en-US" altLang="zh-CN" dirty="0">
                          <a:solidFill>
                            <a:schemeClr val="tx2">
                              <a:lumMod val="60000"/>
                              <a:lumOff val="40000"/>
                            </a:schemeClr>
                          </a:solidFill>
                        </a:rPr>
                        <a:t>D</a:t>
                      </a:r>
                      <a:endParaRPr lang="zh-CN" altLang="en-US" dirty="0">
                        <a:solidFill>
                          <a:schemeClr val="tx2">
                            <a:lumMod val="60000"/>
                            <a:lumOff val="40000"/>
                          </a:schemeClr>
                        </a:solidFill>
                      </a:endParaRPr>
                    </a:p>
                  </a:txBody>
                  <a:tcPr>
                    <a:solidFill>
                      <a:schemeClr val="bg1">
                        <a:lumMod val="90000"/>
                      </a:schemeClr>
                    </a:solidFill>
                  </a:tcPr>
                </a:tc>
                <a:extLst>
                  <a:ext uri="{0D108BD9-81ED-4DB2-BD59-A6C34878D82A}">
                    <a16:rowId xmlns:a16="http://schemas.microsoft.com/office/drawing/2014/main" val="113995969"/>
                  </a:ext>
                </a:extLst>
              </a:tr>
            </a:tbl>
          </a:graphicData>
        </a:graphic>
      </p:graphicFrame>
      <p:graphicFrame>
        <p:nvGraphicFramePr>
          <p:cNvPr id="7" name="表格 6">
            <a:extLst>
              <a:ext uri="{FF2B5EF4-FFF2-40B4-BE49-F238E27FC236}">
                <a16:creationId xmlns:a16="http://schemas.microsoft.com/office/drawing/2014/main" id="{C605335E-60B0-4573-8C22-94B44CD7B3A3}"/>
              </a:ext>
            </a:extLst>
          </p:cNvPr>
          <p:cNvGraphicFramePr>
            <a:graphicFrameLocks noGrp="1"/>
          </p:cNvGraphicFramePr>
          <p:nvPr/>
        </p:nvGraphicFramePr>
        <p:xfrm>
          <a:off x="179512" y="2995613"/>
          <a:ext cx="2016224" cy="110744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631101055"/>
                    </a:ext>
                  </a:extLst>
                </a:gridCol>
              </a:tblGrid>
              <a:tr h="117832">
                <a:tc>
                  <a:txBody>
                    <a:bodyPr/>
                    <a:lstStyle/>
                    <a:p>
                      <a:r>
                        <a:rPr lang="en-US" altLang="zh-CN" sz="1800" b="1" dirty="0">
                          <a:solidFill>
                            <a:schemeClr val="bg1">
                              <a:lumMod val="10000"/>
                            </a:schemeClr>
                          </a:solidFill>
                        </a:rPr>
                        <a:t>S1={A,D}</a:t>
                      </a:r>
                      <a:endParaRPr lang="zh-CN" altLang="en-US" dirty="0">
                        <a:solidFill>
                          <a:schemeClr val="bg1">
                            <a:lumMod val="10000"/>
                          </a:schemeClr>
                        </a:solidFill>
                      </a:endParaRPr>
                    </a:p>
                  </a:txBody>
                  <a:tcPr>
                    <a:solidFill>
                      <a:schemeClr val="bg1">
                        <a:lumMod val="90000"/>
                      </a:schemeClr>
                    </a:solidFill>
                  </a:tcPr>
                </a:tc>
                <a:extLst>
                  <a:ext uri="{0D108BD9-81ED-4DB2-BD59-A6C34878D82A}">
                    <a16:rowId xmlns:a16="http://schemas.microsoft.com/office/drawing/2014/main" val="2556791823"/>
                  </a:ext>
                </a:extLst>
              </a:tr>
              <a:tr h="370840">
                <a:tc>
                  <a:txBody>
                    <a:bodyPr/>
                    <a:lstStyle/>
                    <a:p>
                      <a:r>
                        <a:rPr lang="en-US" altLang="zh-CN" sz="1800" b="1" dirty="0">
                          <a:solidFill>
                            <a:schemeClr val="bg1">
                              <a:lumMod val="10000"/>
                            </a:schemeClr>
                          </a:solidFill>
                        </a:rPr>
                        <a:t>S2={A</a:t>
                      </a:r>
                      <a:r>
                        <a:rPr lang="zh-CN" altLang="en-US" sz="1800" b="1" dirty="0">
                          <a:solidFill>
                            <a:schemeClr val="bg1">
                              <a:lumMod val="10000"/>
                            </a:schemeClr>
                          </a:solidFill>
                        </a:rPr>
                        <a:t>，</a:t>
                      </a:r>
                      <a:r>
                        <a:rPr lang="en-US" altLang="zh-CN" sz="1800" b="1" dirty="0">
                          <a:solidFill>
                            <a:schemeClr val="bg1">
                              <a:lumMod val="10000"/>
                            </a:schemeClr>
                          </a:solidFill>
                        </a:rPr>
                        <a:t>C}</a:t>
                      </a:r>
                      <a:endParaRPr lang="zh-CN" altLang="en-US" dirty="0">
                        <a:solidFill>
                          <a:schemeClr val="bg1">
                            <a:lumMod val="10000"/>
                          </a:schemeClr>
                        </a:solidFill>
                      </a:endParaRPr>
                    </a:p>
                  </a:txBody>
                  <a:tcPr>
                    <a:solidFill>
                      <a:schemeClr val="bg1">
                        <a:lumMod val="90000"/>
                      </a:schemeClr>
                    </a:solidFill>
                  </a:tcPr>
                </a:tc>
                <a:extLst>
                  <a:ext uri="{0D108BD9-81ED-4DB2-BD59-A6C34878D82A}">
                    <a16:rowId xmlns:a16="http://schemas.microsoft.com/office/drawing/2014/main" val="2998182129"/>
                  </a:ext>
                </a:extLst>
              </a:tr>
              <a:tr h="370840">
                <a:tc>
                  <a:txBody>
                    <a:bodyPr/>
                    <a:lstStyle/>
                    <a:p>
                      <a:r>
                        <a:rPr lang="en-US" altLang="zh-CN" sz="1800" b="1" dirty="0">
                          <a:solidFill>
                            <a:schemeClr val="bg1">
                              <a:lumMod val="10000"/>
                            </a:schemeClr>
                          </a:solidFill>
                        </a:rPr>
                        <a:t>S3={B</a:t>
                      </a:r>
                      <a:r>
                        <a:rPr lang="zh-CN" altLang="en-US" sz="1800" b="1" dirty="0">
                          <a:solidFill>
                            <a:schemeClr val="bg1">
                              <a:lumMod val="10000"/>
                            </a:schemeClr>
                          </a:solidFill>
                        </a:rPr>
                        <a:t>，</a:t>
                      </a:r>
                      <a:r>
                        <a:rPr lang="en-US" altLang="zh-CN" sz="1800" b="1" dirty="0">
                          <a:solidFill>
                            <a:schemeClr val="bg1">
                              <a:lumMod val="10000"/>
                            </a:schemeClr>
                          </a:solidFill>
                        </a:rPr>
                        <a:t>C</a:t>
                      </a:r>
                      <a:r>
                        <a:rPr lang="zh-CN" altLang="en-US" sz="1800" b="1" dirty="0">
                          <a:solidFill>
                            <a:schemeClr val="bg1">
                              <a:lumMod val="10000"/>
                            </a:schemeClr>
                          </a:solidFill>
                        </a:rPr>
                        <a:t>，</a:t>
                      </a:r>
                      <a:r>
                        <a:rPr lang="en-US" altLang="zh-CN" sz="1800" b="1" dirty="0">
                          <a:solidFill>
                            <a:schemeClr val="bg1">
                              <a:lumMod val="10000"/>
                            </a:schemeClr>
                          </a:solidFill>
                        </a:rPr>
                        <a:t>D}</a:t>
                      </a:r>
                      <a:endParaRPr lang="zh-CN" altLang="en-US" dirty="0">
                        <a:solidFill>
                          <a:schemeClr val="bg1">
                            <a:lumMod val="10000"/>
                          </a:schemeClr>
                        </a:solidFill>
                      </a:endParaRPr>
                    </a:p>
                  </a:txBody>
                  <a:tcPr>
                    <a:solidFill>
                      <a:schemeClr val="bg1">
                        <a:lumMod val="90000"/>
                      </a:schemeClr>
                    </a:solidFill>
                  </a:tcPr>
                </a:tc>
                <a:extLst>
                  <a:ext uri="{0D108BD9-81ED-4DB2-BD59-A6C34878D82A}">
                    <a16:rowId xmlns:a16="http://schemas.microsoft.com/office/drawing/2014/main" val="3176073349"/>
                  </a:ext>
                </a:extLst>
              </a:tr>
            </a:tbl>
          </a:graphicData>
        </a:graphic>
      </p:graphicFrame>
      <p:sp>
        <p:nvSpPr>
          <p:cNvPr id="11" name="文本框 10">
            <a:extLst>
              <a:ext uri="{FF2B5EF4-FFF2-40B4-BE49-F238E27FC236}">
                <a16:creationId xmlns:a16="http://schemas.microsoft.com/office/drawing/2014/main" id="{8A6BEDE1-3FD4-495F-ABF3-0408E6FA84DC}"/>
              </a:ext>
            </a:extLst>
          </p:cNvPr>
          <p:cNvSpPr txBox="1"/>
          <p:nvPr/>
        </p:nvSpPr>
        <p:spPr>
          <a:xfrm>
            <a:off x="5167876" y="2995613"/>
            <a:ext cx="792088" cy="400110"/>
          </a:xfrm>
          <a:prstGeom prst="rect">
            <a:avLst/>
          </a:prstGeom>
          <a:solidFill>
            <a:schemeClr val="accent1">
              <a:lumMod val="20000"/>
              <a:lumOff val="80000"/>
            </a:schemeClr>
          </a:solidFill>
        </p:spPr>
        <p:txBody>
          <a:bodyPr wrap="square">
            <a:spAutoFit/>
          </a:bodyPr>
          <a:lstStyle/>
          <a:p>
            <a:r>
              <a:rPr lang="en-US" altLang="zh-CN" dirty="0">
                <a:solidFill>
                  <a:srgbClr val="FF0000"/>
                </a:solidFill>
              </a:rPr>
              <a:t>c</a:t>
            </a:r>
            <a:endParaRPr lang="zh-CN" altLang="en-US" dirty="0">
              <a:solidFill>
                <a:srgbClr val="FF0000"/>
              </a:solidFill>
            </a:endParaRPr>
          </a:p>
        </p:txBody>
      </p:sp>
      <p:sp>
        <p:nvSpPr>
          <p:cNvPr id="12" name="文本框 11">
            <a:extLst>
              <a:ext uri="{FF2B5EF4-FFF2-40B4-BE49-F238E27FC236}">
                <a16:creationId xmlns:a16="http://schemas.microsoft.com/office/drawing/2014/main" id="{A7A9926B-BC8F-4BB2-B860-48F41C09551A}"/>
              </a:ext>
            </a:extLst>
          </p:cNvPr>
          <p:cNvSpPr txBox="1"/>
          <p:nvPr/>
        </p:nvSpPr>
        <p:spPr>
          <a:xfrm>
            <a:off x="2411760" y="3739454"/>
            <a:ext cx="792088" cy="400110"/>
          </a:xfrm>
          <a:prstGeom prst="rect">
            <a:avLst/>
          </a:prstGeom>
          <a:solidFill>
            <a:schemeClr val="accent1">
              <a:lumMod val="20000"/>
              <a:lumOff val="80000"/>
            </a:schemeClr>
          </a:solidFill>
        </p:spPr>
        <p:txBody>
          <a:bodyPr wrap="square">
            <a:spAutoFit/>
          </a:bodyPr>
          <a:lstStyle/>
          <a:p>
            <a:r>
              <a:rPr lang="en-US" altLang="zh-CN" dirty="0">
                <a:solidFill>
                  <a:srgbClr val="FF0000"/>
                </a:solidFill>
              </a:rPr>
              <a:t>a</a:t>
            </a:r>
            <a:endParaRPr lang="zh-CN" altLang="en-US" dirty="0">
              <a:solidFill>
                <a:srgbClr val="FF0000"/>
              </a:solidFill>
            </a:endParaRPr>
          </a:p>
        </p:txBody>
      </p:sp>
    </p:spTree>
    <p:extLst>
      <p:ext uri="{BB962C8B-B14F-4D97-AF65-F5344CB8AC3E}">
        <p14:creationId xmlns:p14="http://schemas.microsoft.com/office/powerpoint/2010/main" val="94450842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4838"/>
                                        </p:tgtEl>
                                        <p:attrNameLst>
                                          <p:attrName>style.visibility</p:attrName>
                                        </p:attrNameLst>
                                      </p:cBhvr>
                                      <p:to>
                                        <p:strVal val="visible"/>
                                      </p:to>
                                    </p:set>
                                    <p:anim calcmode="lin" valueType="num">
                                      <p:cBhvr additive="base">
                                        <p:cTn id="11" dur="500" fill="hold"/>
                                        <p:tgtEl>
                                          <p:spTgt spid="34838"/>
                                        </p:tgtEl>
                                        <p:attrNameLst>
                                          <p:attrName>ppt_x</p:attrName>
                                        </p:attrNameLst>
                                      </p:cBhvr>
                                      <p:tavLst>
                                        <p:tav tm="0">
                                          <p:val>
                                            <p:strVal val="#ppt_x"/>
                                          </p:val>
                                        </p:tav>
                                        <p:tav tm="100000">
                                          <p:val>
                                            <p:strVal val="#ppt_x"/>
                                          </p:val>
                                        </p:tav>
                                      </p:tavLst>
                                    </p:anim>
                                    <p:anim calcmode="lin" valueType="num">
                                      <p:cBhvr additive="base">
                                        <p:cTn id="12" dur="500" fill="hold"/>
                                        <p:tgtEl>
                                          <p:spTgt spid="34838"/>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11" grpId="0" animBg="1"/>
      <p:bldP spid="1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8" name="Rectangle 22">
            <a:extLst>
              <a:ext uri="{FF2B5EF4-FFF2-40B4-BE49-F238E27FC236}">
                <a16:creationId xmlns:a16="http://schemas.microsoft.com/office/drawing/2014/main" id="{57AF3313-BFBC-4CBF-94AB-C047931B537F}"/>
              </a:ext>
            </a:extLst>
          </p:cNvPr>
          <p:cNvSpPr>
            <a:spLocks noChangeArrowheads="1"/>
          </p:cNvSpPr>
          <p:nvPr/>
        </p:nvSpPr>
        <p:spPr bwMode="auto">
          <a:xfrm>
            <a:off x="369888" y="382588"/>
            <a:ext cx="5281612"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a:latin typeface="黑体" panose="02010609060101010101" pitchFamily="49" charset="-122"/>
                <a:ea typeface="黑体" panose="02010609060101010101" pitchFamily="49" charset="-122"/>
              </a:rPr>
              <a:t>Design theory for relational database</a:t>
            </a:r>
          </a:p>
        </p:txBody>
      </p:sp>
      <p:pic>
        <p:nvPicPr>
          <p:cNvPr id="34843" name="Picture 27" descr="D:\person\desktop\校徽da 副本.png">
            <a:extLst>
              <a:ext uri="{FF2B5EF4-FFF2-40B4-BE49-F238E27FC236}">
                <a16:creationId xmlns:a16="http://schemas.microsoft.com/office/drawing/2014/main" id="{7C4AB8AC-E865-413E-A798-A06461F09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0">
            <a:extLst>
              <a:ext uri="{FF2B5EF4-FFF2-40B4-BE49-F238E27FC236}">
                <a16:creationId xmlns:a16="http://schemas.microsoft.com/office/drawing/2014/main" id="{361E4345-1707-4736-97BB-A235133BDE2B}"/>
              </a:ext>
            </a:extLst>
          </p:cNvPr>
          <p:cNvSpPr txBox="1">
            <a:spLocks noChangeArrowheads="1"/>
          </p:cNvSpPr>
          <p:nvPr/>
        </p:nvSpPr>
        <p:spPr bwMode="auto">
          <a:xfrm>
            <a:off x="335752" y="1340768"/>
            <a:ext cx="83915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800" b="1" dirty="0" err="1"/>
              <a:t>Example:R</a:t>
            </a:r>
            <a:r>
              <a:rPr lang="en-US" altLang="zh-CN" sz="2800" b="1" dirty="0"/>
              <a:t>(A,B,C,D),</a:t>
            </a:r>
            <a:r>
              <a:rPr lang="zh-CN" altLang="en-US" sz="2800" b="1" dirty="0"/>
              <a:t>存在</a:t>
            </a:r>
            <a:r>
              <a:rPr lang="en-US" altLang="zh-CN" sz="2800" b="1" dirty="0"/>
              <a:t>FD B</a:t>
            </a:r>
            <a:r>
              <a:rPr lang="en-US" altLang="zh-CN" sz="2800" b="1" dirty="0">
                <a:sym typeface="Symbol" panose="05050102010706020507" pitchFamily="18" charset="2"/>
              </a:rPr>
              <a:t></a:t>
            </a:r>
            <a:r>
              <a:rPr lang="en-US" altLang="zh-CN" sz="2800" b="1" dirty="0"/>
              <a:t>AD,</a:t>
            </a:r>
            <a:r>
              <a:rPr lang="zh-CN" altLang="en-US" sz="2800" b="1" dirty="0"/>
              <a:t>计划将其分解为</a:t>
            </a:r>
            <a:r>
              <a:rPr lang="en-US" altLang="zh-CN" sz="2800" b="1" dirty="0"/>
              <a:t>{A,B},{B,C},{C,D}}</a:t>
            </a:r>
            <a:r>
              <a:rPr lang="en-US" altLang="zh-CN" sz="2800" dirty="0"/>
              <a:t> </a:t>
            </a:r>
          </a:p>
        </p:txBody>
      </p:sp>
      <p:graphicFrame>
        <p:nvGraphicFramePr>
          <p:cNvPr id="8" name="表格 5">
            <a:extLst>
              <a:ext uri="{FF2B5EF4-FFF2-40B4-BE49-F238E27FC236}">
                <a16:creationId xmlns:a16="http://schemas.microsoft.com/office/drawing/2014/main" id="{836A74A5-AC97-4E67-B38C-C8765C481924}"/>
              </a:ext>
            </a:extLst>
          </p:cNvPr>
          <p:cNvGraphicFramePr>
            <a:graphicFrameLocks noGrp="1"/>
          </p:cNvGraphicFramePr>
          <p:nvPr>
            <p:extLst>
              <p:ext uri="{D42A27DB-BD31-4B8C-83A1-F6EECF244321}">
                <p14:modId xmlns:p14="http://schemas.microsoft.com/office/powerpoint/2010/main" val="3872813065"/>
              </p:ext>
            </p:extLst>
          </p:nvPr>
        </p:nvGraphicFramePr>
        <p:xfrm>
          <a:off x="2411760" y="2995613"/>
          <a:ext cx="5447928" cy="1112520"/>
        </p:xfrm>
        <a:graphic>
          <a:graphicData uri="http://schemas.openxmlformats.org/drawingml/2006/table">
            <a:tbl>
              <a:tblPr firstRow="1" bandRow="1">
                <a:tableStyleId>{5C22544A-7EE6-4342-B048-85BDC9FD1C3A}</a:tableStyleId>
              </a:tblPr>
              <a:tblGrid>
                <a:gridCol w="1361982">
                  <a:extLst>
                    <a:ext uri="{9D8B030D-6E8A-4147-A177-3AD203B41FA5}">
                      <a16:colId xmlns:a16="http://schemas.microsoft.com/office/drawing/2014/main" val="280170353"/>
                    </a:ext>
                  </a:extLst>
                </a:gridCol>
                <a:gridCol w="1361982">
                  <a:extLst>
                    <a:ext uri="{9D8B030D-6E8A-4147-A177-3AD203B41FA5}">
                      <a16:colId xmlns:a16="http://schemas.microsoft.com/office/drawing/2014/main" val="3019777645"/>
                    </a:ext>
                  </a:extLst>
                </a:gridCol>
                <a:gridCol w="1361982">
                  <a:extLst>
                    <a:ext uri="{9D8B030D-6E8A-4147-A177-3AD203B41FA5}">
                      <a16:colId xmlns:a16="http://schemas.microsoft.com/office/drawing/2014/main" val="1905545685"/>
                    </a:ext>
                  </a:extLst>
                </a:gridCol>
                <a:gridCol w="1361982">
                  <a:extLst>
                    <a:ext uri="{9D8B030D-6E8A-4147-A177-3AD203B41FA5}">
                      <a16:colId xmlns:a16="http://schemas.microsoft.com/office/drawing/2014/main" val="622872584"/>
                    </a:ext>
                  </a:extLst>
                </a:gridCol>
              </a:tblGrid>
              <a:tr h="370840">
                <a:tc>
                  <a:txBody>
                    <a:bodyPr/>
                    <a:lstStyle/>
                    <a:p>
                      <a:r>
                        <a:rPr lang="en-US" altLang="zh-CN" dirty="0">
                          <a:solidFill>
                            <a:schemeClr val="bg1">
                              <a:lumMod val="10000"/>
                            </a:schemeClr>
                          </a:solidFill>
                        </a:rPr>
                        <a:t>a</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b</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c1</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d1</a:t>
                      </a:r>
                      <a:endParaRPr lang="zh-CN" altLang="en-US" dirty="0">
                        <a:solidFill>
                          <a:schemeClr val="bg1">
                            <a:lumMod val="10000"/>
                          </a:schemeClr>
                        </a:solidFill>
                      </a:endParaRPr>
                    </a:p>
                  </a:txBody>
                  <a:tcPr>
                    <a:solidFill>
                      <a:schemeClr val="accent6">
                        <a:lumMod val="20000"/>
                        <a:lumOff val="80000"/>
                      </a:schemeClr>
                    </a:solidFill>
                  </a:tcPr>
                </a:tc>
                <a:extLst>
                  <a:ext uri="{0D108BD9-81ED-4DB2-BD59-A6C34878D82A}">
                    <a16:rowId xmlns:a16="http://schemas.microsoft.com/office/drawing/2014/main" val="3303602321"/>
                  </a:ext>
                </a:extLst>
              </a:tr>
              <a:tr h="370840">
                <a:tc>
                  <a:txBody>
                    <a:bodyPr/>
                    <a:lstStyle/>
                    <a:p>
                      <a:r>
                        <a:rPr lang="en-US" altLang="zh-CN" dirty="0">
                          <a:solidFill>
                            <a:schemeClr val="bg1">
                              <a:lumMod val="10000"/>
                            </a:schemeClr>
                          </a:solidFill>
                        </a:rPr>
                        <a:t>a2</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strike="noStrike" dirty="0">
                          <a:solidFill>
                            <a:schemeClr val="bg1">
                              <a:lumMod val="10000"/>
                            </a:schemeClr>
                          </a:solidFill>
                        </a:rPr>
                        <a:t>b</a:t>
                      </a:r>
                      <a:endParaRPr lang="zh-CN" altLang="en-US" strike="noStrike" dirty="0">
                        <a:solidFill>
                          <a:srgbClr val="FF0000"/>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c</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d2</a:t>
                      </a:r>
                      <a:endParaRPr lang="zh-CN" altLang="en-US" dirty="0">
                        <a:solidFill>
                          <a:schemeClr val="bg1">
                            <a:lumMod val="10000"/>
                          </a:schemeClr>
                        </a:solidFill>
                      </a:endParaRPr>
                    </a:p>
                  </a:txBody>
                  <a:tcPr>
                    <a:solidFill>
                      <a:schemeClr val="accent6">
                        <a:lumMod val="20000"/>
                        <a:lumOff val="80000"/>
                      </a:schemeClr>
                    </a:solidFill>
                  </a:tcPr>
                </a:tc>
                <a:extLst>
                  <a:ext uri="{0D108BD9-81ED-4DB2-BD59-A6C34878D82A}">
                    <a16:rowId xmlns:a16="http://schemas.microsoft.com/office/drawing/2014/main" val="4269548078"/>
                  </a:ext>
                </a:extLst>
              </a:tr>
              <a:tr h="370840">
                <a:tc>
                  <a:txBody>
                    <a:bodyPr/>
                    <a:lstStyle/>
                    <a:p>
                      <a:r>
                        <a:rPr lang="en-US" altLang="zh-CN" dirty="0">
                          <a:solidFill>
                            <a:schemeClr val="bg1">
                              <a:lumMod val="10000"/>
                            </a:schemeClr>
                          </a:solidFill>
                        </a:rPr>
                        <a:t>a3</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b3</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c</a:t>
                      </a:r>
                      <a:endParaRPr lang="zh-CN" altLang="en-US" dirty="0">
                        <a:solidFill>
                          <a:schemeClr val="bg1">
                            <a:lumMod val="10000"/>
                          </a:schemeClr>
                        </a:solidFill>
                      </a:endParaRPr>
                    </a:p>
                  </a:txBody>
                  <a:tcPr>
                    <a:solidFill>
                      <a:schemeClr val="accent6">
                        <a:lumMod val="20000"/>
                        <a:lumOff val="80000"/>
                      </a:schemeClr>
                    </a:solidFill>
                  </a:tcPr>
                </a:tc>
                <a:tc>
                  <a:txBody>
                    <a:bodyPr/>
                    <a:lstStyle/>
                    <a:p>
                      <a:r>
                        <a:rPr lang="en-US" altLang="zh-CN" dirty="0">
                          <a:solidFill>
                            <a:schemeClr val="bg1">
                              <a:lumMod val="10000"/>
                            </a:schemeClr>
                          </a:solidFill>
                        </a:rPr>
                        <a:t>d</a:t>
                      </a:r>
                      <a:endParaRPr lang="zh-CN" altLang="en-US" dirty="0">
                        <a:solidFill>
                          <a:schemeClr val="bg1">
                            <a:lumMod val="10000"/>
                          </a:schemeClr>
                        </a:solidFill>
                      </a:endParaRPr>
                    </a:p>
                  </a:txBody>
                  <a:tcPr>
                    <a:solidFill>
                      <a:schemeClr val="accent6">
                        <a:lumMod val="20000"/>
                        <a:lumOff val="80000"/>
                      </a:schemeClr>
                    </a:solidFill>
                  </a:tcPr>
                </a:tc>
                <a:extLst>
                  <a:ext uri="{0D108BD9-81ED-4DB2-BD59-A6C34878D82A}">
                    <a16:rowId xmlns:a16="http://schemas.microsoft.com/office/drawing/2014/main" val="1986092386"/>
                  </a:ext>
                </a:extLst>
              </a:tr>
            </a:tbl>
          </a:graphicData>
        </a:graphic>
      </p:graphicFrame>
      <p:graphicFrame>
        <p:nvGraphicFramePr>
          <p:cNvPr id="9" name="表格 8">
            <a:extLst>
              <a:ext uri="{FF2B5EF4-FFF2-40B4-BE49-F238E27FC236}">
                <a16:creationId xmlns:a16="http://schemas.microsoft.com/office/drawing/2014/main" id="{C37B7399-9C27-49E6-8662-8DA7306DED45}"/>
              </a:ext>
            </a:extLst>
          </p:cNvPr>
          <p:cNvGraphicFramePr>
            <a:graphicFrameLocks noGrp="1"/>
          </p:cNvGraphicFramePr>
          <p:nvPr/>
        </p:nvGraphicFramePr>
        <p:xfrm>
          <a:off x="2411760" y="2593342"/>
          <a:ext cx="5447928" cy="370840"/>
        </p:xfrm>
        <a:graphic>
          <a:graphicData uri="http://schemas.openxmlformats.org/drawingml/2006/table">
            <a:tbl>
              <a:tblPr firstRow="1" bandRow="1">
                <a:tableStyleId>{5C22544A-7EE6-4342-B048-85BDC9FD1C3A}</a:tableStyleId>
              </a:tblPr>
              <a:tblGrid>
                <a:gridCol w="1361982">
                  <a:extLst>
                    <a:ext uri="{9D8B030D-6E8A-4147-A177-3AD203B41FA5}">
                      <a16:colId xmlns:a16="http://schemas.microsoft.com/office/drawing/2014/main" val="3284705253"/>
                    </a:ext>
                  </a:extLst>
                </a:gridCol>
                <a:gridCol w="1361982">
                  <a:extLst>
                    <a:ext uri="{9D8B030D-6E8A-4147-A177-3AD203B41FA5}">
                      <a16:colId xmlns:a16="http://schemas.microsoft.com/office/drawing/2014/main" val="1471333744"/>
                    </a:ext>
                  </a:extLst>
                </a:gridCol>
                <a:gridCol w="1361982">
                  <a:extLst>
                    <a:ext uri="{9D8B030D-6E8A-4147-A177-3AD203B41FA5}">
                      <a16:colId xmlns:a16="http://schemas.microsoft.com/office/drawing/2014/main" val="721083828"/>
                    </a:ext>
                  </a:extLst>
                </a:gridCol>
                <a:gridCol w="1361982">
                  <a:extLst>
                    <a:ext uri="{9D8B030D-6E8A-4147-A177-3AD203B41FA5}">
                      <a16:colId xmlns:a16="http://schemas.microsoft.com/office/drawing/2014/main" val="3578013274"/>
                    </a:ext>
                  </a:extLst>
                </a:gridCol>
              </a:tblGrid>
              <a:tr h="370840">
                <a:tc>
                  <a:txBody>
                    <a:bodyPr/>
                    <a:lstStyle/>
                    <a:p>
                      <a:r>
                        <a:rPr lang="en-US" altLang="zh-CN" dirty="0">
                          <a:solidFill>
                            <a:schemeClr val="tx2">
                              <a:lumMod val="60000"/>
                              <a:lumOff val="40000"/>
                            </a:schemeClr>
                          </a:solidFill>
                        </a:rPr>
                        <a:t>A</a:t>
                      </a:r>
                      <a:endParaRPr lang="zh-CN" altLang="en-US" dirty="0">
                        <a:solidFill>
                          <a:schemeClr val="tx2">
                            <a:lumMod val="60000"/>
                            <a:lumOff val="40000"/>
                          </a:schemeClr>
                        </a:solidFill>
                      </a:endParaRPr>
                    </a:p>
                  </a:txBody>
                  <a:tcPr>
                    <a:solidFill>
                      <a:schemeClr val="bg1">
                        <a:lumMod val="90000"/>
                      </a:schemeClr>
                    </a:solidFill>
                  </a:tcPr>
                </a:tc>
                <a:tc>
                  <a:txBody>
                    <a:bodyPr/>
                    <a:lstStyle/>
                    <a:p>
                      <a:r>
                        <a:rPr lang="en-US" altLang="zh-CN" dirty="0">
                          <a:solidFill>
                            <a:schemeClr val="tx2">
                              <a:lumMod val="60000"/>
                              <a:lumOff val="40000"/>
                            </a:schemeClr>
                          </a:solidFill>
                        </a:rPr>
                        <a:t>B</a:t>
                      </a:r>
                      <a:endParaRPr lang="zh-CN" altLang="en-US" dirty="0">
                        <a:solidFill>
                          <a:schemeClr val="tx2">
                            <a:lumMod val="60000"/>
                            <a:lumOff val="40000"/>
                          </a:schemeClr>
                        </a:solidFill>
                      </a:endParaRPr>
                    </a:p>
                  </a:txBody>
                  <a:tcPr>
                    <a:solidFill>
                      <a:schemeClr val="bg1">
                        <a:lumMod val="90000"/>
                      </a:schemeClr>
                    </a:solidFill>
                  </a:tcPr>
                </a:tc>
                <a:tc>
                  <a:txBody>
                    <a:bodyPr/>
                    <a:lstStyle/>
                    <a:p>
                      <a:r>
                        <a:rPr lang="en-US" altLang="zh-CN" dirty="0">
                          <a:solidFill>
                            <a:schemeClr val="tx2">
                              <a:lumMod val="60000"/>
                              <a:lumOff val="40000"/>
                            </a:schemeClr>
                          </a:solidFill>
                        </a:rPr>
                        <a:t>C</a:t>
                      </a:r>
                      <a:endParaRPr lang="zh-CN" altLang="en-US" dirty="0">
                        <a:solidFill>
                          <a:schemeClr val="tx2">
                            <a:lumMod val="60000"/>
                            <a:lumOff val="40000"/>
                          </a:schemeClr>
                        </a:solidFill>
                      </a:endParaRPr>
                    </a:p>
                  </a:txBody>
                  <a:tcPr>
                    <a:solidFill>
                      <a:schemeClr val="bg1">
                        <a:lumMod val="90000"/>
                      </a:schemeClr>
                    </a:solidFill>
                  </a:tcPr>
                </a:tc>
                <a:tc>
                  <a:txBody>
                    <a:bodyPr/>
                    <a:lstStyle/>
                    <a:p>
                      <a:r>
                        <a:rPr lang="en-US" altLang="zh-CN" dirty="0">
                          <a:solidFill>
                            <a:schemeClr val="tx2">
                              <a:lumMod val="60000"/>
                              <a:lumOff val="40000"/>
                            </a:schemeClr>
                          </a:solidFill>
                        </a:rPr>
                        <a:t>D</a:t>
                      </a:r>
                      <a:endParaRPr lang="zh-CN" altLang="en-US" dirty="0">
                        <a:solidFill>
                          <a:schemeClr val="tx2">
                            <a:lumMod val="60000"/>
                            <a:lumOff val="40000"/>
                          </a:schemeClr>
                        </a:solidFill>
                      </a:endParaRPr>
                    </a:p>
                  </a:txBody>
                  <a:tcPr>
                    <a:solidFill>
                      <a:schemeClr val="bg1">
                        <a:lumMod val="90000"/>
                      </a:schemeClr>
                    </a:solidFill>
                  </a:tcPr>
                </a:tc>
                <a:extLst>
                  <a:ext uri="{0D108BD9-81ED-4DB2-BD59-A6C34878D82A}">
                    <a16:rowId xmlns:a16="http://schemas.microsoft.com/office/drawing/2014/main" val="113995969"/>
                  </a:ext>
                </a:extLst>
              </a:tr>
            </a:tbl>
          </a:graphicData>
        </a:graphic>
      </p:graphicFrame>
      <p:graphicFrame>
        <p:nvGraphicFramePr>
          <p:cNvPr id="10" name="表格 9">
            <a:extLst>
              <a:ext uri="{FF2B5EF4-FFF2-40B4-BE49-F238E27FC236}">
                <a16:creationId xmlns:a16="http://schemas.microsoft.com/office/drawing/2014/main" id="{D9CD6E69-D298-4A7C-B0EF-6089EE78710F}"/>
              </a:ext>
            </a:extLst>
          </p:cNvPr>
          <p:cNvGraphicFramePr>
            <a:graphicFrameLocks noGrp="1"/>
          </p:cNvGraphicFramePr>
          <p:nvPr>
            <p:extLst>
              <p:ext uri="{D42A27DB-BD31-4B8C-83A1-F6EECF244321}">
                <p14:modId xmlns:p14="http://schemas.microsoft.com/office/powerpoint/2010/main" val="832137408"/>
              </p:ext>
            </p:extLst>
          </p:nvPr>
        </p:nvGraphicFramePr>
        <p:xfrm>
          <a:off x="179512" y="2995613"/>
          <a:ext cx="2016224" cy="110744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631101055"/>
                    </a:ext>
                  </a:extLst>
                </a:gridCol>
              </a:tblGrid>
              <a:tr h="117832">
                <a:tc>
                  <a:txBody>
                    <a:bodyPr/>
                    <a:lstStyle/>
                    <a:p>
                      <a:r>
                        <a:rPr lang="en-US" altLang="zh-CN" sz="1800" b="1" dirty="0">
                          <a:solidFill>
                            <a:schemeClr val="bg1">
                              <a:lumMod val="10000"/>
                            </a:schemeClr>
                          </a:solidFill>
                        </a:rPr>
                        <a:t>S1={A,B}</a:t>
                      </a:r>
                      <a:endParaRPr lang="zh-CN" altLang="en-US" dirty="0">
                        <a:solidFill>
                          <a:schemeClr val="bg1">
                            <a:lumMod val="10000"/>
                          </a:schemeClr>
                        </a:solidFill>
                      </a:endParaRPr>
                    </a:p>
                  </a:txBody>
                  <a:tcPr>
                    <a:solidFill>
                      <a:schemeClr val="bg1">
                        <a:lumMod val="90000"/>
                      </a:schemeClr>
                    </a:solidFill>
                  </a:tcPr>
                </a:tc>
                <a:extLst>
                  <a:ext uri="{0D108BD9-81ED-4DB2-BD59-A6C34878D82A}">
                    <a16:rowId xmlns:a16="http://schemas.microsoft.com/office/drawing/2014/main" val="2556791823"/>
                  </a:ext>
                </a:extLst>
              </a:tr>
              <a:tr h="370840">
                <a:tc>
                  <a:txBody>
                    <a:bodyPr/>
                    <a:lstStyle/>
                    <a:p>
                      <a:r>
                        <a:rPr lang="en-US" altLang="zh-CN" sz="1800" b="1" dirty="0">
                          <a:solidFill>
                            <a:schemeClr val="bg1">
                              <a:lumMod val="10000"/>
                            </a:schemeClr>
                          </a:solidFill>
                        </a:rPr>
                        <a:t>S2={B</a:t>
                      </a:r>
                      <a:r>
                        <a:rPr lang="zh-CN" altLang="en-US" sz="1800" b="1" dirty="0">
                          <a:solidFill>
                            <a:schemeClr val="bg1">
                              <a:lumMod val="10000"/>
                            </a:schemeClr>
                          </a:solidFill>
                        </a:rPr>
                        <a:t>，</a:t>
                      </a:r>
                      <a:r>
                        <a:rPr lang="en-US" altLang="zh-CN" sz="1800" b="1" dirty="0">
                          <a:solidFill>
                            <a:schemeClr val="bg1">
                              <a:lumMod val="10000"/>
                            </a:schemeClr>
                          </a:solidFill>
                        </a:rPr>
                        <a:t>C}</a:t>
                      </a:r>
                      <a:endParaRPr lang="zh-CN" altLang="en-US" dirty="0">
                        <a:solidFill>
                          <a:schemeClr val="bg1">
                            <a:lumMod val="10000"/>
                          </a:schemeClr>
                        </a:solidFill>
                      </a:endParaRPr>
                    </a:p>
                  </a:txBody>
                  <a:tcPr>
                    <a:solidFill>
                      <a:schemeClr val="bg1">
                        <a:lumMod val="90000"/>
                      </a:schemeClr>
                    </a:solidFill>
                  </a:tcPr>
                </a:tc>
                <a:extLst>
                  <a:ext uri="{0D108BD9-81ED-4DB2-BD59-A6C34878D82A}">
                    <a16:rowId xmlns:a16="http://schemas.microsoft.com/office/drawing/2014/main" val="2998182129"/>
                  </a:ext>
                </a:extLst>
              </a:tr>
              <a:tr h="370840">
                <a:tc>
                  <a:txBody>
                    <a:bodyPr/>
                    <a:lstStyle/>
                    <a:p>
                      <a:r>
                        <a:rPr lang="en-US" altLang="zh-CN" sz="1800" b="1" dirty="0">
                          <a:solidFill>
                            <a:schemeClr val="bg1">
                              <a:lumMod val="10000"/>
                            </a:schemeClr>
                          </a:solidFill>
                        </a:rPr>
                        <a:t>S3={C</a:t>
                      </a:r>
                      <a:r>
                        <a:rPr lang="zh-CN" altLang="en-US" sz="1800" b="1" dirty="0">
                          <a:solidFill>
                            <a:schemeClr val="bg1">
                              <a:lumMod val="10000"/>
                            </a:schemeClr>
                          </a:solidFill>
                        </a:rPr>
                        <a:t>，</a:t>
                      </a:r>
                      <a:r>
                        <a:rPr lang="en-US" altLang="zh-CN" sz="1800" b="1" dirty="0">
                          <a:solidFill>
                            <a:schemeClr val="bg1">
                              <a:lumMod val="10000"/>
                            </a:schemeClr>
                          </a:solidFill>
                        </a:rPr>
                        <a:t>D}</a:t>
                      </a:r>
                      <a:endParaRPr lang="zh-CN" altLang="en-US" dirty="0">
                        <a:solidFill>
                          <a:schemeClr val="bg1">
                            <a:lumMod val="10000"/>
                          </a:schemeClr>
                        </a:solidFill>
                      </a:endParaRPr>
                    </a:p>
                  </a:txBody>
                  <a:tcPr>
                    <a:solidFill>
                      <a:schemeClr val="bg1">
                        <a:lumMod val="90000"/>
                      </a:schemeClr>
                    </a:solidFill>
                  </a:tcPr>
                </a:tc>
                <a:extLst>
                  <a:ext uri="{0D108BD9-81ED-4DB2-BD59-A6C34878D82A}">
                    <a16:rowId xmlns:a16="http://schemas.microsoft.com/office/drawing/2014/main" val="3176073349"/>
                  </a:ext>
                </a:extLst>
              </a:tr>
            </a:tbl>
          </a:graphicData>
        </a:graphic>
      </p:graphicFrame>
    </p:spTree>
    <p:extLst>
      <p:ext uri="{BB962C8B-B14F-4D97-AF65-F5344CB8AC3E}">
        <p14:creationId xmlns:p14="http://schemas.microsoft.com/office/powerpoint/2010/main" val="250227745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4838"/>
                                        </p:tgtEl>
                                        <p:attrNameLst>
                                          <p:attrName>style.visibility</p:attrName>
                                        </p:attrNameLst>
                                      </p:cBhvr>
                                      <p:to>
                                        <p:strVal val="visible"/>
                                      </p:to>
                                    </p:set>
                                    <p:anim calcmode="lin" valueType="num">
                                      <p:cBhvr additive="base">
                                        <p:cTn id="11" dur="500" fill="hold"/>
                                        <p:tgtEl>
                                          <p:spTgt spid="34838"/>
                                        </p:tgtEl>
                                        <p:attrNameLst>
                                          <p:attrName>ppt_x</p:attrName>
                                        </p:attrNameLst>
                                      </p:cBhvr>
                                      <p:tavLst>
                                        <p:tav tm="0">
                                          <p:val>
                                            <p:strVal val="#ppt_x"/>
                                          </p:val>
                                        </p:tav>
                                        <p:tav tm="100000">
                                          <p:val>
                                            <p:strVal val="#ppt_x"/>
                                          </p:val>
                                        </p:tav>
                                      </p:tavLst>
                                    </p:anim>
                                    <p:anim calcmode="lin" valueType="num">
                                      <p:cBhvr additive="base">
                                        <p:cTn id="12" dur="500" fill="hold"/>
                                        <p:tgtEl>
                                          <p:spTgt spid="34838"/>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7" name="Line 21">
            <a:extLst>
              <a:ext uri="{FF2B5EF4-FFF2-40B4-BE49-F238E27FC236}">
                <a16:creationId xmlns:a16="http://schemas.microsoft.com/office/drawing/2014/main" id="{EB553612-1599-4E91-B289-248BF631767B}"/>
              </a:ext>
            </a:extLst>
          </p:cNvPr>
          <p:cNvSpPr>
            <a:spLocks noChangeShapeType="1"/>
          </p:cNvSpPr>
          <p:nvPr/>
        </p:nvSpPr>
        <p:spPr bwMode="auto">
          <a:xfrm>
            <a:off x="209550" y="815975"/>
            <a:ext cx="872648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Rectangle 22">
            <a:extLst>
              <a:ext uri="{FF2B5EF4-FFF2-40B4-BE49-F238E27FC236}">
                <a16:creationId xmlns:a16="http://schemas.microsoft.com/office/drawing/2014/main" id="{ED3BFE37-A430-42E2-BE3C-56E70C960889}"/>
              </a:ext>
            </a:extLst>
          </p:cNvPr>
          <p:cNvSpPr>
            <a:spLocks noChangeArrowheads="1"/>
          </p:cNvSpPr>
          <p:nvPr/>
        </p:nvSpPr>
        <p:spPr bwMode="auto">
          <a:xfrm>
            <a:off x="369888" y="382588"/>
            <a:ext cx="5281612"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a:latin typeface="黑体" panose="02010609060101010101" pitchFamily="49" charset="-122"/>
                <a:ea typeface="黑体" panose="02010609060101010101" pitchFamily="49" charset="-122"/>
              </a:rPr>
              <a:t>Design theory for relational database</a:t>
            </a:r>
          </a:p>
        </p:txBody>
      </p:sp>
      <p:pic>
        <p:nvPicPr>
          <p:cNvPr id="34843" name="Picture 27" descr="D:\person\desktop\校徽da 副本.png">
            <a:extLst>
              <a:ext uri="{FF2B5EF4-FFF2-40B4-BE49-F238E27FC236}">
                <a16:creationId xmlns:a16="http://schemas.microsoft.com/office/drawing/2014/main" id="{BD0E4905-6E41-44B3-85AC-A67C68595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TextBox 10">
            <a:extLst>
              <a:ext uri="{FF2B5EF4-FFF2-40B4-BE49-F238E27FC236}">
                <a16:creationId xmlns:a16="http://schemas.microsoft.com/office/drawing/2014/main" id="{09109149-B9CC-45D2-A94E-19217B0BB6BC}"/>
              </a:ext>
            </a:extLst>
          </p:cNvPr>
          <p:cNvSpPr txBox="1">
            <a:spLocks noChangeArrowheads="1"/>
          </p:cNvSpPr>
          <p:nvPr/>
        </p:nvSpPr>
        <p:spPr bwMode="auto">
          <a:xfrm>
            <a:off x="323850" y="1484313"/>
            <a:ext cx="8642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p>
          <a:p>
            <a:pPr eaLnBrk="1" hangingPunct="1"/>
            <a:r>
              <a:rPr lang="en-US" altLang="zh-CN" sz="2000" b="1"/>
              <a:t> </a:t>
            </a:r>
          </a:p>
        </p:txBody>
      </p:sp>
      <p:sp>
        <p:nvSpPr>
          <p:cNvPr id="2" name="TextBox 10">
            <a:extLst>
              <a:ext uri="{FF2B5EF4-FFF2-40B4-BE49-F238E27FC236}">
                <a16:creationId xmlns:a16="http://schemas.microsoft.com/office/drawing/2014/main" id="{2F7AFA68-561D-4E3F-A0B9-421537DBEC54}"/>
              </a:ext>
            </a:extLst>
          </p:cNvPr>
          <p:cNvSpPr txBox="1">
            <a:spLocks noChangeArrowheads="1"/>
          </p:cNvSpPr>
          <p:nvPr/>
        </p:nvSpPr>
        <p:spPr bwMode="auto">
          <a:xfrm>
            <a:off x="323850" y="1268413"/>
            <a:ext cx="8391525"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800" b="1" dirty="0"/>
              <a:t>Example</a:t>
            </a:r>
            <a:r>
              <a:rPr lang="zh-CN" altLang="en-US" sz="2800" b="1" dirty="0"/>
              <a:t>：</a:t>
            </a:r>
            <a:r>
              <a:rPr lang="en-US" altLang="zh-CN" sz="2800" b="1" dirty="0"/>
              <a:t>R</a:t>
            </a:r>
            <a:r>
              <a:rPr lang="zh-CN" altLang="en-US" sz="2800" b="1" dirty="0"/>
              <a:t>（</a:t>
            </a:r>
            <a:r>
              <a:rPr lang="en-US" altLang="zh-CN" sz="2800" b="1" dirty="0"/>
              <a:t>A,B,C,D,E</a:t>
            </a:r>
            <a:r>
              <a:rPr lang="zh-CN" altLang="en-US" sz="2800" b="1" dirty="0"/>
              <a:t>）</a:t>
            </a:r>
            <a:r>
              <a:rPr lang="en-US" altLang="zh-CN" sz="2800" b="1" dirty="0"/>
              <a:t>,FD {AB</a:t>
            </a:r>
            <a:r>
              <a:rPr lang="en-US" altLang="zh-CN" sz="2800" b="1" dirty="0">
                <a:sym typeface="Symbol" panose="05050102010706020507" pitchFamily="18" charset="2"/>
              </a:rPr>
              <a:t></a:t>
            </a:r>
            <a:r>
              <a:rPr lang="en-US" altLang="zh-CN" sz="2800" b="1" dirty="0"/>
              <a:t>C,C</a:t>
            </a:r>
            <a:r>
              <a:rPr lang="en-US" altLang="zh-CN" sz="2800" b="1" dirty="0">
                <a:sym typeface="Symbol" panose="05050102010706020507" pitchFamily="18" charset="2"/>
              </a:rPr>
              <a:t></a:t>
            </a:r>
            <a:r>
              <a:rPr lang="en-US" altLang="zh-CN" sz="2800" b="1" dirty="0"/>
              <a:t>B,A</a:t>
            </a:r>
            <a:r>
              <a:rPr lang="en-US" altLang="zh-CN" sz="2800" b="1" dirty="0">
                <a:sym typeface="Symbol" panose="05050102010706020507" pitchFamily="18" charset="2"/>
              </a:rPr>
              <a:t></a:t>
            </a:r>
            <a:r>
              <a:rPr lang="en-US" altLang="zh-CN" sz="2800" b="1" dirty="0"/>
              <a:t>D}.</a:t>
            </a:r>
            <a:r>
              <a:rPr lang="zh-CN" altLang="en-US" sz="2800" b="1" dirty="0"/>
              <a:t>判断其属于第几范式</a:t>
            </a:r>
            <a:endParaRPr lang="en-US" altLang="zh-CN" sz="2800" b="1" dirty="0"/>
          </a:p>
          <a:p>
            <a:pPr algn="l" eaLnBrk="1" hangingPunct="1"/>
            <a:endParaRPr lang="en-US" altLang="zh-CN" sz="2800" b="1" dirty="0"/>
          </a:p>
        </p:txBody>
      </p:sp>
    </p:spTree>
    <p:extLst>
      <p:ext uri="{BB962C8B-B14F-4D97-AF65-F5344CB8AC3E}">
        <p14:creationId xmlns:p14="http://schemas.microsoft.com/office/powerpoint/2010/main" val="132060939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34837"/>
                                        </p:tgtEl>
                                        <p:attrNameLst>
                                          <p:attrName>style.visibility</p:attrName>
                                        </p:attrNameLst>
                                      </p:cBhvr>
                                      <p:to>
                                        <p:strVal val="visible"/>
                                      </p:to>
                                    </p:set>
                                    <p:anim calcmode="lin" valueType="num">
                                      <p:cBhvr additive="base">
                                        <p:cTn id="7" dur="500" fill="hold"/>
                                        <p:tgtEl>
                                          <p:spTgt spid="34837"/>
                                        </p:tgtEl>
                                        <p:attrNameLst>
                                          <p:attrName>ppt_x</p:attrName>
                                        </p:attrNameLst>
                                      </p:cBhvr>
                                      <p:tavLst>
                                        <p:tav tm="0">
                                          <p:val>
                                            <p:strVal val="#ppt_x"/>
                                          </p:val>
                                        </p:tav>
                                        <p:tav tm="100000">
                                          <p:val>
                                            <p:strVal val="#ppt_x"/>
                                          </p:val>
                                        </p:tav>
                                      </p:tavLst>
                                    </p:anim>
                                    <p:anim calcmode="lin" valueType="num">
                                      <p:cBhvr additive="base">
                                        <p:cTn id="8" dur="500" fill="hold"/>
                                        <p:tgtEl>
                                          <p:spTgt spid="3483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34843"/>
                                        </p:tgtEl>
                                        <p:attrNameLst>
                                          <p:attrName>style.visibility</p:attrName>
                                        </p:attrNameLst>
                                      </p:cBhvr>
                                      <p:to>
                                        <p:strVal val="visible"/>
                                      </p:to>
                                    </p:set>
                                    <p:anim calcmode="lin" valueType="num">
                                      <p:cBhvr additive="base">
                                        <p:cTn id="12" dur="500" fill="hold"/>
                                        <p:tgtEl>
                                          <p:spTgt spid="34843"/>
                                        </p:tgtEl>
                                        <p:attrNameLst>
                                          <p:attrName>ppt_x</p:attrName>
                                        </p:attrNameLst>
                                      </p:cBhvr>
                                      <p:tavLst>
                                        <p:tav tm="0">
                                          <p:val>
                                            <p:strVal val="#ppt_x"/>
                                          </p:val>
                                        </p:tav>
                                        <p:tav tm="100000">
                                          <p:val>
                                            <p:strVal val="#ppt_x"/>
                                          </p:val>
                                        </p:tav>
                                      </p:tavLst>
                                    </p:anim>
                                    <p:anim calcmode="lin" valueType="num">
                                      <p:cBhvr additive="base">
                                        <p:cTn id="13" dur="500" fill="hold"/>
                                        <p:tgtEl>
                                          <p:spTgt spid="34843"/>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34838"/>
                                        </p:tgtEl>
                                        <p:attrNameLst>
                                          <p:attrName>style.visibility</p:attrName>
                                        </p:attrNameLst>
                                      </p:cBhvr>
                                      <p:to>
                                        <p:strVal val="visible"/>
                                      </p:to>
                                    </p:set>
                                    <p:anim calcmode="lin" valueType="num">
                                      <p:cBhvr additive="base">
                                        <p:cTn id="16" dur="500" fill="hold"/>
                                        <p:tgtEl>
                                          <p:spTgt spid="34838"/>
                                        </p:tgtEl>
                                        <p:attrNameLst>
                                          <p:attrName>ppt_x</p:attrName>
                                        </p:attrNameLst>
                                      </p:cBhvr>
                                      <p:tavLst>
                                        <p:tav tm="0">
                                          <p:val>
                                            <p:strVal val="#ppt_x"/>
                                          </p:val>
                                        </p:tav>
                                        <p:tav tm="100000">
                                          <p:val>
                                            <p:strVal val="#ppt_x"/>
                                          </p:val>
                                        </p:tav>
                                      </p:tavLst>
                                    </p:anim>
                                    <p:anim calcmode="lin" valueType="num">
                                      <p:cBhvr additive="base">
                                        <p:cTn id="17" dur="500" fill="hold"/>
                                        <p:tgtEl>
                                          <p:spTgt spid="34838"/>
                                        </p:tgtEl>
                                        <p:attrNameLst>
                                          <p:attrName>ppt_y</p:attrName>
                                        </p:attrNameLst>
                                      </p:cBhvr>
                                      <p:tavLst>
                                        <p:tav tm="0">
                                          <p:val>
                                            <p:strVal val="0-#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zh-CN" altLang="en-US" sz="3200" dirty="0">
                <a:ea typeface="宋体" panose="02010600030101010101" pitchFamily="2" charset="-122"/>
              </a:rPr>
              <a:t>模式分解练习</a:t>
            </a:r>
          </a:p>
        </p:txBody>
      </p:sp>
      <p:sp>
        <p:nvSpPr>
          <p:cNvPr id="5" name="TextBox 10">
            <a:extLst>
              <a:ext uri="{FF2B5EF4-FFF2-40B4-BE49-F238E27FC236}">
                <a16:creationId xmlns:a16="http://schemas.microsoft.com/office/drawing/2014/main" id="{2A2F81E2-B782-4778-944E-F0046ED4A86D}"/>
              </a:ext>
            </a:extLst>
          </p:cNvPr>
          <p:cNvSpPr txBox="1">
            <a:spLocks noChangeArrowheads="1"/>
          </p:cNvSpPr>
          <p:nvPr/>
        </p:nvSpPr>
        <p:spPr bwMode="auto">
          <a:xfrm>
            <a:off x="323850" y="1412776"/>
            <a:ext cx="83915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t>Example: R(A,B,C,D) FD </a:t>
            </a:r>
            <a:r>
              <a:rPr lang="zh-CN" altLang="en-US" sz="2800" b="1" dirty="0"/>
              <a:t>是</a:t>
            </a:r>
            <a:r>
              <a:rPr lang="en-US" altLang="zh-CN" sz="2800" b="1" dirty="0"/>
              <a:t>A</a:t>
            </a:r>
            <a:r>
              <a:rPr lang="en-US" altLang="zh-CN" sz="2800" b="1" dirty="0">
                <a:sym typeface="Symbol" panose="05050102010706020507" pitchFamily="18" charset="2"/>
              </a:rPr>
              <a:t></a:t>
            </a:r>
            <a:r>
              <a:rPr lang="en-US" altLang="zh-CN" sz="2800" b="1" dirty="0"/>
              <a:t>B</a:t>
            </a:r>
            <a:r>
              <a:rPr lang="zh-CN" altLang="en-US" sz="2800" b="1" dirty="0"/>
              <a:t>，</a:t>
            </a:r>
            <a:r>
              <a:rPr lang="en-US" altLang="zh-CN" sz="2800" b="1" dirty="0"/>
              <a:t>B</a:t>
            </a:r>
            <a:r>
              <a:rPr lang="en-US" altLang="zh-CN" sz="2800" b="1" dirty="0">
                <a:sym typeface="Symbol" panose="05050102010706020507" pitchFamily="18" charset="2"/>
              </a:rPr>
              <a:t></a:t>
            </a:r>
            <a:r>
              <a:rPr lang="en-US" altLang="zh-CN" sz="2800" b="1" dirty="0"/>
              <a:t>C</a:t>
            </a:r>
            <a:r>
              <a:rPr lang="zh-CN" altLang="en-US" sz="2800" b="1" dirty="0"/>
              <a:t>，</a:t>
            </a:r>
            <a:r>
              <a:rPr lang="en-US" altLang="zh-CN" sz="2800" b="1" dirty="0"/>
              <a:t>CD</a:t>
            </a:r>
            <a:r>
              <a:rPr lang="en-US" altLang="zh-CN" sz="2800" b="1" dirty="0">
                <a:sym typeface="Symbol" panose="05050102010706020507" pitchFamily="18" charset="2"/>
              </a:rPr>
              <a:t></a:t>
            </a:r>
            <a:r>
              <a:rPr lang="en-US" altLang="zh-CN" sz="2800" b="1" dirty="0"/>
              <a:t>A</a:t>
            </a:r>
            <a:r>
              <a:rPr lang="en-US" altLang="zh-CN" sz="2800" dirty="0"/>
              <a:t> </a:t>
            </a:r>
          </a:p>
        </p:txBody>
      </p:sp>
      <p:sp>
        <p:nvSpPr>
          <p:cNvPr id="6" name="TextBox 10">
            <a:extLst>
              <a:ext uri="{FF2B5EF4-FFF2-40B4-BE49-F238E27FC236}">
                <a16:creationId xmlns:a16="http://schemas.microsoft.com/office/drawing/2014/main" id="{4DB47D2C-D747-402F-97A8-86BF472D449D}"/>
              </a:ext>
            </a:extLst>
          </p:cNvPr>
          <p:cNvSpPr txBox="1">
            <a:spLocks noChangeArrowheads="1"/>
          </p:cNvSpPr>
          <p:nvPr/>
        </p:nvSpPr>
        <p:spPr bwMode="auto">
          <a:xfrm>
            <a:off x="467544" y="2204939"/>
            <a:ext cx="7942970" cy="94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b="1" dirty="0"/>
              <a:t>分解为</a:t>
            </a:r>
            <a:r>
              <a:rPr lang="en-US" altLang="zh-CN" sz="2800" b="1" dirty="0"/>
              <a:t>S1={A,D}</a:t>
            </a:r>
            <a:r>
              <a:rPr lang="zh-CN" altLang="en-US" sz="2800" b="1" dirty="0"/>
              <a:t>，</a:t>
            </a:r>
            <a:r>
              <a:rPr lang="en-US" altLang="zh-CN" sz="2800" b="1" dirty="0"/>
              <a:t>S2={A</a:t>
            </a:r>
            <a:r>
              <a:rPr lang="zh-CN" altLang="en-US" sz="2800" b="1" dirty="0"/>
              <a:t>，</a:t>
            </a:r>
            <a:r>
              <a:rPr lang="en-US" altLang="zh-CN" sz="2800" b="1" dirty="0"/>
              <a:t>C}</a:t>
            </a:r>
            <a:r>
              <a:rPr lang="zh-CN" altLang="en-US" sz="2800" b="1" dirty="0"/>
              <a:t>，</a:t>
            </a:r>
            <a:r>
              <a:rPr lang="en-US" altLang="zh-CN" sz="2800" b="1" dirty="0"/>
              <a:t>S3={B</a:t>
            </a:r>
            <a:r>
              <a:rPr lang="zh-CN" altLang="en-US" sz="2800" b="1" dirty="0"/>
              <a:t>，</a:t>
            </a:r>
            <a:r>
              <a:rPr lang="en-US" altLang="zh-CN" sz="2800" b="1" dirty="0"/>
              <a:t>C</a:t>
            </a:r>
            <a:r>
              <a:rPr lang="zh-CN" altLang="en-US" sz="2800" b="1" dirty="0"/>
              <a:t>，</a:t>
            </a:r>
            <a:r>
              <a:rPr lang="en-US" altLang="zh-CN" sz="2800" b="1" dirty="0"/>
              <a:t>D}</a:t>
            </a:r>
            <a:r>
              <a:rPr lang="zh-CN" altLang="en-US" sz="2800" b="1" dirty="0"/>
              <a:t>，是否无损</a:t>
            </a:r>
          </a:p>
        </p:txBody>
      </p:sp>
    </p:spTree>
    <p:extLst>
      <p:ext uri="{BB962C8B-B14F-4D97-AF65-F5344CB8AC3E}">
        <p14:creationId xmlns:p14="http://schemas.microsoft.com/office/powerpoint/2010/main" val="14455426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7" name="Line 21">
            <a:extLst>
              <a:ext uri="{FF2B5EF4-FFF2-40B4-BE49-F238E27FC236}">
                <a16:creationId xmlns:a16="http://schemas.microsoft.com/office/drawing/2014/main" id="{EB553612-1599-4E91-B289-248BF631767B}"/>
              </a:ext>
            </a:extLst>
          </p:cNvPr>
          <p:cNvSpPr>
            <a:spLocks noChangeShapeType="1"/>
          </p:cNvSpPr>
          <p:nvPr/>
        </p:nvSpPr>
        <p:spPr bwMode="auto">
          <a:xfrm>
            <a:off x="209550" y="815975"/>
            <a:ext cx="872648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Rectangle 22">
            <a:extLst>
              <a:ext uri="{FF2B5EF4-FFF2-40B4-BE49-F238E27FC236}">
                <a16:creationId xmlns:a16="http://schemas.microsoft.com/office/drawing/2014/main" id="{ED3BFE37-A430-42E2-BE3C-56E70C960889}"/>
              </a:ext>
            </a:extLst>
          </p:cNvPr>
          <p:cNvSpPr>
            <a:spLocks noChangeArrowheads="1"/>
          </p:cNvSpPr>
          <p:nvPr/>
        </p:nvSpPr>
        <p:spPr bwMode="auto">
          <a:xfrm>
            <a:off x="369888" y="382588"/>
            <a:ext cx="5281612"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a:latin typeface="黑体" panose="02010609060101010101" pitchFamily="49" charset="-122"/>
                <a:ea typeface="黑体" panose="02010609060101010101" pitchFamily="49" charset="-122"/>
              </a:rPr>
              <a:t>Design theory for relational database</a:t>
            </a:r>
          </a:p>
        </p:txBody>
      </p:sp>
      <p:pic>
        <p:nvPicPr>
          <p:cNvPr id="34843" name="Picture 27" descr="D:\person\desktop\校徽da 副本.png">
            <a:extLst>
              <a:ext uri="{FF2B5EF4-FFF2-40B4-BE49-F238E27FC236}">
                <a16:creationId xmlns:a16="http://schemas.microsoft.com/office/drawing/2014/main" id="{BD0E4905-6E41-44B3-85AC-A67C68595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TextBox 10">
            <a:extLst>
              <a:ext uri="{FF2B5EF4-FFF2-40B4-BE49-F238E27FC236}">
                <a16:creationId xmlns:a16="http://schemas.microsoft.com/office/drawing/2014/main" id="{09109149-B9CC-45D2-A94E-19217B0BB6BC}"/>
              </a:ext>
            </a:extLst>
          </p:cNvPr>
          <p:cNvSpPr txBox="1">
            <a:spLocks noChangeArrowheads="1"/>
          </p:cNvSpPr>
          <p:nvPr/>
        </p:nvSpPr>
        <p:spPr bwMode="auto">
          <a:xfrm>
            <a:off x="323850" y="1484313"/>
            <a:ext cx="8642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p>
          <a:p>
            <a:pPr eaLnBrk="1" hangingPunct="1"/>
            <a:r>
              <a:rPr lang="en-US" altLang="zh-CN" sz="2000" b="1"/>
              <a:t> </a:t>
            </a:r>
          </a:p>
        </p:txBody>
      </p:sp>
      <p:sp>
        <p:nvSpPr>
          <p:cNvPr id="2" name="TextBox 10">
            <a:extLst>
              <a:ext uri="{FF2B5EF4-FFF2-40B4-BE49-F238E27FC236}">
                <a16:creationId xmlns:a16="http://schemas.microsoft.com/office/drawing/2014/main" id="{2F7AFA68-561D-4E3F-A0B9-421537DBEC54}"/>
              </a:ext>
            </a:extLst>
          </p:cNvPr>
          <p:cNvSpPr txBox="1">
            <a:spLocks noChangeArrowheads="1"/>
          </p:cNvSpPr>
          <p:nvPr/>
        </p:nvSpPr>
        <p:spPr bwMode="auto">
          <a:xfrm>
            <a:off x="323850" y="1268413"/>
            <a:ext cx="8391525"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800" b="1" dirty="0"/>
              <a:t>Example</a:t>
            </a:r>
            <a:r>
              <a:rPr lang="zh-CN" altLang="en-US" sz="2800" b="1" dirty="0"/>
              <a:t>：</a:t>
            </a:r>
            <a:r>
              <a:rPr lang="en-US" altLang="zh-CN" sz="2800" b="1" dirty="0"/>
              <a:t>R</a:t>
            </a:r>
            <a:r>
              <a:rPr lang="zh-CN" altLang="en-US" sz="2800" b="1" dirty="0"/>
              <a:t>（</a:t>
            </a:r>
            <a:r>
              <a:rPr lang="en-US" altLang="zh-CN" sz="2800" b="1" dirty="0"/>
              <a:t>A,B,C,D,E</a:t>
            </a:r>
            <a:r>
              <a:rPr lang="zh-CN" altLang="en-US" sz="2800" b="1" dirty="0"/>
              <a:t>）</a:t>
            </a:r>
            <a:r>
              <a:rPr lang="en-US" altLang="zh-CN" sz="2800" b="1" dirty="0"/>
              <a:t>,FD {AB</a:t>
            </a:r>
            <a:r>
              <a:rPr lang="en-US" altLang="zh-CN" sz="2800" b="1" dirty="0">
                <a:sym typeface="Symbol" panose="05050102010706020507" pitchFamily="18" charset="2"/>
              </a:rPr>
              <a:t></a:t>
            </a:r>
            <a:r>
              <a:rPr lang="en-US" altLang="zh-CN" sz="2800" b="1" dirty="0"/>
              <a:t>C,C</a:t>
            </a:r>
            <a:r>
              <a:rPr lang="en-US" altLang="zh-CN" sz="2800" b="1" dirty="0">
                <a:sym typeface="Symbol" panose="05050102010706020507" pitchFamily="18" charset="2"/>
              </a:rPr>
              <a:t></a:t>
            </a:r>
            <a:r>
              <a:rPr lang="en-US" altLang="zh-CN" sz="2800" b="1" dirty="0"/>
              <a:t>B,A</a:t>
            </a:r>
            <a:r>
              <a:rPr lang="en-US" altLang="zh-CN" sz="2800" b="1" dirty="0">
                <a:sym typeface="Symbol" panose="05050102010706020507" pitchFamily="18" charset="2"/>
              </a:rPr>
              <a:t></a:t>
            </a:r>
            <a:r>
              <a:rPr lang="en-US" altLang="zh-CN" sz="2800" b="1" dirty="0"/>
              <a:t>D}.</a:t>
            </a:r>
            <a:r>
              <a:rPr lang="zh-CN" altLang="en-US" sz="2800" b="1" dirty="0"/>
              <a:t>判断其属于第几范式</a:t>
            </a:r>
            <a:endParaRPr lang="en-US" altLang="zh-CN" sz="2800" b="1" dirty="0"/>
          </a:p>
          <a:p>
            <a:pPr algn="l" eaLnBrk="1" hangingPunct="1"/>
            <a:endParaRPr lang="en-US" altLang="zh-CN" sz="2800" b="1" dirty="0"/>
          </a:p>
        </p:txBody>
      </p:sp>
      <p:sp>
        <p:nvSpPr>
          <p:cNvPr id="3" name="TextBox 10">
            <a:extLst>
              <a:ext uri="{FF2B5EF4-FFF2-40B4-BE49-F238E27FC236}">
                <a16:creationId xmlns:a16="http://schemas.microsoft.com/office/drawing/2014/main" id="{51CFC524-3800-4F89-B04A-466C91D68F16}"/>
              </a:ext>
            </a:extLst>
          </p:cNvPr>
          <p:cNvSpPr txBox="1">
            <a:spLocks noChangeArrowheads="1"/>
          </p:cNvSpPr>
          <p:nvPr/>
        </p:nvSpPr>
        <p:spPr bwMode="auto">
          <a:xfrm>
            <a:off x="250825" y="3068638"/>
            <a:ext cx="8391525"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800" b="1" dirty="0"/>
              <a:t>S1{A,B,C}  S2{C,B}  S3{A,D}   </a:t>
            </a:r>
            <a:r>
              <a:rPr lang="zh-CN" altLang="en-US" sz="2800" b="1" dirty="0"/>
              <a:t>去除</a:t>
            </a:r>
            <a:r>
              <a:rPr lang="en-US" altLang="zh-CN" sz="2800" b="1" dirty="0"/>
              <a:t>S2</a:t>
            </a:r>
            <a:r>
              <a:rPr lang="zh-CN" altLang="en-US" sz="2800" b="1" dirty="0"/>
              <a:t>，因为它是</a:t>
            </a:r>
            <a:r>
              <a:rPr lang="en-US" altLang="zh-CN" sz="2800" b="1" dirty="0"/>
              <a:t>S1</a:t>
            </a:r>
            <a:r>
              <a:rPr lang="zh-CN" altLang="en-US" sz="2800" b="1" dirty="0"/>
              <a:t>的子集</a:t>
            </a:r>
          </a:p>
          <a:p>
            <a:pPr algn="l" eaLnBrk="1" hangingPunct="1"/>
            <a:r>
              <a:rPr lang="en-US" altLang="zh-CN" sz="2800" b="1" dirty="0"/>
              <a:t>R</a:t>
            </a:r>
            <a:r>
              <a:rPr lang="zh-CN" altLang="en-US" sz="2800" b="1" dirty="0"/>
              <a:t>的侯选建：</a:t>
            </a:r>
            <a:r>
              <a:rPr lang="en-US" altLang="zh-CN" sz="2800" b="1" dirty="0"/>
              <a:t>{A</a:t>
            </a:r>
            <a:r>
              <a:rPr lang="zh-CN" altLang="en-US" sz="2800" b="1" dirty="0"/>
              <a:t>，</a:t>
            </a:r>
            <a:r>
              <a:rPr lang="en-US" altLang="zh-CN" sz="2800" b="1" dirty="0"/>
              <a:t>B</a:t>
            </a:r>
            <a:r>
              <a:rPr lang="zh-CN" altLang="en-US" sz="2800" b="1" dirty="0"/>
              <a:t>，</a:t>
            </a:r>
            <a:r>
              <a:rPr lang="en-US" altLang="zh-CN" sz="2800" b="1" dirty="0"/>
              <a:t>E}  {A</a:t>
            </a:r>
            <a:r>
              <a:rPr lang="zh-CN" altLang="en-US" sz="2800" b="1" dirty="0"/>
              <a:t>，</a:t>
            </a:r>
            <a:r>
              <a:rPr lang="en-US" altLang="zh-CN" sz="2800" b="1" dirty="0"/>
              <a:t>C</a:t>
            </a:r>
            <a:r>
              <a:rPr lang="zh-CN" altLang="en-US" sz="2800" b="1" dirty="0"/>
              <a:t>，</a:t>
            </a:r>
            <a:r>
              <a:rPr lang="en-US" altLang="zh-CN" sz="2800" b="1" dirty="0"/>
              <a:t>E}</a:t>
            </a:r>
            <a:r>
              <a:rPr lang="zh-CN" altLang="en-US" sz="2800" b="1" dirty="0"/>
              <a:t>，增加其中之一</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34837"/>
                                        </p:tgtEl>
                                        <p:attrNameLst>
                                          <p:attrName>style.visibility</p:attrName>
                                        </p:attrNameLst>
                                      </p:cBhvr>
                                      <p:to>
                                        <p:strVal val="visible"/>
                                      </p:to>
                                    </p:set>
                                    <p:anim calcmode="lin" valueType="num">
                                      <p:cBhvr additive="base">
                                        <p:cTn id="7" dur="500" fill="hold"/>
                                        <p:tgtEl>
                                          <p:spTgt spid="34837"/>
                                        </p:tgtEl>
                                        <p:attrNameLst>
                                          <p:attrName>ppt_x</p:attrName>
                                        </p:attrNameLst>
                                      </p:cBhvr>
                                      <p:tavLst>
                                        <p:tav tm="0">
                                          <p:val>
                                            <p:strVal val="#ppt_x"/>
                                          </p:val>
                                        </p:tav>
                                        <p:tav tm="100000">
                                          <p:val>
                                            <p:strVal val="#ppt_x"/>
                                          </p:val>
                                        </p:tav>
                                      </p:tavLst>
                                    </p:anim>
                                    <p:anim calcmode="lin" valueType="num">
                                      <p:cBhvr additive="base">
                                        <p:cTn id="8" dur="500" fill="hold"/>
                                        <p:tgtEl>
                                          <p:spTgt spid="3483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34843"/>
                                        </p:tgtEl>
                                        <p:attrNameLst>
                                          <p:attrName>style.visibility</p:attrName>
                                        </p:attrNameLst>
                                      </p:cBhvr>
                                      <p:to>
                                        <p:strVal val="visible"/>
                                      </p:to>
                                    </p:set>
                                    <p:anim calcmode="lin" valueType="num">
                                      <p:cBhvr additive="base">
                                        <p:cTn id="12" dur="500" fill="hold"/>
                                        <p:tgtEl>
                                          <p:spTgt spid="34843"/>
                                        </p:tgtEl>
                                        <p:attrNameLst>
                                          <p:attrName>ppt_x</p:attrName>
                                        </p:attrNameLst>
                                      </p:cBhvr>
                                      <p:tavLst>
                                        <p:tav tm="0">
                                          <p:val>
                                            <p:strVal val="#ppt_x"/>
                                          </p:val>
                                        </p:tav>
                                        <p:tav tm="100000">
                                          <p:val>
                                            <p:strVal val="#ppt_x"/>
                                          </p:val>
                                        </p:tav>
                                      </p:tavLst>
                                    </p:anim>
                                    <p:anim calcmode="lin" valueType="num">
                                      <p:cBhvr additive="base">
                                        <p:cTn id="13" dur="500" fill="hold"/>
                                        <p:tgtEl>
                                          <p:spTgt spid="34843"/>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34838"/>
                                        </p:tgtEl>
                                        <p:attrNameLst>
                                          <p:attrName>style.visibility</p:attrName>
                                        </p:attrNameLst>
                                      </p:cBhvr>
                                      <p:to>
                                        <p:strVal val="visible"/>
                                      </p:to>
                                    </p:set>
                                    <p:anim calcmode="lin" valueType="num">
                                      <p:cBhvr additive="base">
                                        <p:cTn id="16" dur="500" fill="hold"/>
                                        <p:tgtEl>
                                          <p:spTgt spid="34838"/>
                                        </p:tgtEl>
                                        <p:attrNameLst>
                                          <p:attrName>ppt_x</p:attrName>
                                        </p:attrNameLst>
                                      </p:cBhvr>
                                      <p:tavLst>
                                        <p:tav tm="0">
                                          <p:val>
                                            <p:strVal val="#ppt_x"/>
                                          </p:val>
                                        </p:tav>
                                        <p:tav tm="100000">
                                          <p:val>
                                            <p:strVal val="#ppt_x"/>
                                          </p:val>
                                        </p:tav>
                                      </p:tavLst>
                                    </p:anim>
                                    <p:anim calcmode="lin" valueType="num">
                                      <p:cBhvr additive="base">
                                        <p:cTn id="17" dur="500" fill="hold"/>
                                        <p:tgtEl>
                                          <p:spTgt spid="34838"/>
                                        </p:tgtEl>
                                        <p:attrNameLst>
                                          <p:attrName>ppt_y</p:attrName>
                                        </p:attrNameLst>
                                      </p:cBhvr>
                                      <p:tavLst>
                                        <p:tav tm="0">
                                          <p:val>
                                            <p:strVal val="0-#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2" grpId="0"/>
      <p:bldP spid="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8" name="Rectangle 22">
            <a:extLst>
              <a:ext uri="{FF2B5EF4-FFF2-40B4-BE49-F238E27FC236}">
                <a16:creationId xmlns:a16="http://schemas.microsoft.com/office/drawing/2014/main" id="{240CC7D4-05F5-4F4F-9647-FB41CC286F6D}"/>
              </a:ext>
            </a:extLst>
          </p:cNvPr>
          <p:cNvSpPr>
            <a:spLocks noChangeArrowheads="1"/>
          </p:cNvSpPr>
          <p:nvPr/>
        </p:nvSpPr>
        <p:spPr bwMode="auto">
          <a:xfrm>
            <a:off x="369888" y="382588"/>
            <a:ext cx="5281612"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a:latin typeface="黑体" panose="02010609060101010101" pitchFamily="49" charset="-122"/>
                <a:ea typeface="黑体" panose="02010609060101010101" pitchFamily="49" charset="-122"/>
              </a:rPr>
              <a:t>Design theory for relational database</a:t>
            </a:r>
          </a:p>
        </p:txBody>
      </p:sp>
      <p:pic>
        <p:nvPicPr>
          <p:cNvPr id="34843" name="Picture 27" descr="D:\person\desktop\校徽da 副本.png">
            <a:extLst>
              <a:ext uri="{FF2B5EF4-FFF2-40B4-BE49-F238E27FC236}">
                <a16:creationId xmlns:a16="http://schemas.microsoft.com/office/drawing/2014/main" id="{0D98BAB3-E6D1-435D-9078-1FF488912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TextBox 10">
            <a:extLst>
              <a:ext uri="{FF2B5EF4-FFF2-40B4-BE49-F238E27FC236}">
                <a16:creationId xmlns:a16="http://schemas.microsoft.com/office/drawing/2014/main" id="{91390FF5-3EC6-42A0-B117-6C4B4F1186ED}"/>
              </a:ext>
            </a:extLst>
          </p:cNvPr>
          <p:cNvSpPr txBox="1">
            <a:spLocks noChangeArrowheads="1"/>
          </p:cNvSpPr>
          <p:nvPr/>
        </p:nvSpPr>
        <p:spPr bwMode="auto">
          <a:xfrm>
            <a:off x="323850" y="1484313"/>
            <a:ext cx="8642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p>
          <a:p>
            <a:pPr eaLnBrk="1" hangingPunct="1"/>
            <a:r>
              <a:rPr lang="en-US" altLang="zh-CN" sz="2000" b="1"/>
              <a:t> </a:t>
            </a:r>
          </a:p>
        </p:txBody>
      </p:sp>
      <p:sp>
        <p:nvSpPr>
          <p:cNvPr id="2" name="TextBox 10">
            <a:extLst>
              <a:ext uri="{FF2B5EF4-FFF2-40B4-BE49-F238E27FC236}">
                <a16:creationId xmlns:a16="http://schemas.microsoft.com/office/drawing/2014/main" id="{C9F8FC30-9A1F-47B3-8BC8-24901CCD142A}"/>
              </a:ext>
            </a:extLst>
          </p:cNvPr>
          <p:cNvSpPr txBox="1">
            <a:spLocks noChangeArrowheads="1"/>
          </p:cNvSpPr>
          <p:nvPr/>
        </p:nvSpPr>
        <p:spPr bwMode="auto">
          <a:xfrm>
            <a:off x="250825" y="981075"/>
            <a:ext cx="8391525" cy="4145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marL="342900" indent="-342900"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0" dirty="0"/>
              <a:t>Ex:</a:t>
            </a:r>
            <a:r>
              <a:rPr lang="zh-CN" altLang="en-US" sz="2400" b="0" dirty="0"/>
              <a:t>有关系模式</a:t>
            </a:r>
            <a:r>
              <a:rPr lang="en-US" altLang="zh-CN" sz="2400" b="0" dirty="0"/>
              <a:t>R(</a:t>
            </a:r>
            <a:r>
              <a:rPr lang="zh-CN" altLang="en-US" sz="2400" b="0" dirty="0"/>
              <a:t>运动员编号，比赛项目，成绩，比赛类别，裁判</a:t>
            </a:r>
            <a:r>
              <a:rPr lang="en-US" altLang="zh-CN" sz="2400" b="0" dirty="0"/>
              <a:t>)</a:t>
            </a:r>
            <a:r>
              <a:rPr lang="zh-CN" altLang="en-US" sz="2400" b="0" dirty="0"/>
              <a:t>，规定每个运动员只能参加一个比赛项目，只有一个成绩，每个比赛项目属于一个比赛类别，每个比赛类别只有一个裁判，写出</a:t>
            </a:r>
            <a:r>
              <a:rPr lang="en-US" altLang="zh-CN" sz="2400" b="0" dirty="0"/>
              <a:t>R</a:t>
            </a:r>
            <a:r>
              <a:rPr lang="zh-CN" altLang="en-US" sz="2400" b="0" dirty="0"/>
              <a:t>满足的所有函数依赖，并找到</a:t>
            </a:r>
            <a:r>
              <a:rPr lang="en-US" altLang="zh-CN" sz="2400" b="0" dirty="0"/>
              <a:t>R</a:t>
            </a:r>
            <a:r>
              <a:rPr lang="zh-CN" altLang="en-US" sz="2400" b="0" dirty="0"/>
              <a:t>的所有候选键。</a:t>
            </a:r>
          </a:p>
          <a:p>
            <a:pPr algn="l" eaLnBrk="1" hangingPunct="1"/>
            <a:endParaRPr lang="zh-CN" altLang="en-US" sz="2400" b="0" dirty="0"/>
          </a:p>
          <a:p>
            <a:pPr algn="l" eaLnBrk="1" hangingPunct="1"/>
            <a:endParaRPr lang="zh-CN" altLang="en-US" sz="2400" b="0" dirty="0"/>
          </a:p>
          <a:p>
            <a:pPr algn="l" eaLnBrk="1" hangingPunct="1"/>
            <a:r>
              <a:rPr lang="en-US" altLang="zh-CN" sz="2400" b="0" dirty="0"/>
              <a:t>Ex:</a:t>
            </a:r>
            <a:r>
              <a:rPr lang="zh-CN" altLang="en-US" sz="2400" b="0" dirty="0"/>
              <a:t>有关系模式</a:t>
            </a:r>
            <a:r>
              <a:rPr lang="en-US" altLang="zh-CN" sz="2400" b="0" dirty="0"/>
              <a:t>R(A,B,C,D,E),</a:t>
            </a:r>
            <a:r>
              <a:rPr lang="zh-CN" altLang="en-US" sz="2400" b="0" dirty="0"/>
              <a:t>满足的函数依赖集</a:t>
            </a:r>
            <a:r>
              <a:rPr lang="en-US" altLang="zh-CN" sz="2400" b="0" dirty="0"/>
              <a:t>F={A</a:t>
            </a:r>
            <a:r>
              <a:rPr lang="en-US" altLang="zh-CN" sz="2400" b="0" dirty="0">
                <a:sym typeface="Symbol" panose="05050102010706020507" pitchFamily="18" charset="2"/>
              </a:rPr>
              <a:t></a:t>
            </a:r>
            <a:r>
              <a:rPr lang="en-US" altLang="zh-CN" sz="2400" b="0" dirty="0"/>
              <a:t>B,BC</a:t>
            </a:r>
            <a:r>
              <a:rPr lang="en-US" altLang="zh-CN" sz="2400" b="0" dirty="0">
                <a:sym typeface="Symbol" panose="05050102010706020507" pitchFamily="18" charset="2"/>
              </a:rPr>
              <a:t></a:t>
            </a:r>
            <a:r>
              <a:rPr lang="en-US" altLang="zh-CN" sz="2400" b="0" dirty="0"/>
              <a:t>D,AC</a:t>
            </a:r>
            <a:r>
              <a:rPr lang="en-US" altLang="zh-CN" sz="2400" b="0" dirty="0">
                <a:sym typeface="Symbol" panose="05050102010706020507" pitchFamily="18" charset="2"/>
              </a:rPr>
              <a:t></a:t>
            </a:r>
            <a:r>
              <a:rPr lang="en-US" altLang="zh-CN" sz="2400" b="0" dirty="0"/>
              <a:t>DE},</a:t>
            </a:r>
            <a:r>
              <a:rPr lang="zh-CN" altLang="en-US" sz="2400" b="0" dirty="0"/>
              <a:t>找出所有候选键，判断属于第几范式？若不是</a:t>
            </a:r>
            <a:r>
              <a:rPr lang="en-US" altLang="zh-CN" sz="2400" b="0" dirty="0"/>
              <a:t>BCNF</a:t>
            </a:r>
            <a:r>
              <a:rPr lang="zh-CN" altLang="en-US" sz="2400" b="0" dirty="0"/>
              <a:t>，则分解为</a:t>
            </a:r>
            <a:r>
              <a:rPr lang="en-US" altLang="zh-CN" sz="2400" b="0" dirty="0"/>
              <a:t>BCNF</a:t>
            </a:r>
            <a:r>
              <a:rPr lang="zh-CN" altLang="en-US" sz="2400" b="0" dirty="0"/>
              <a:t>，并判断分解是否无损。</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4838"/>
                                        </p:tgtEl>
                                        <p:attrNameLst>
                                          <p:attrName>style.visibility</p:attrName>
                                        </p:attrNameLst>
                                      </p:cBhvr>
                                      <p:to>
                                        <p:strVal val="visible"/>
                                      </p:to>
                                    </p:set>
                                    <p:anim calcmode="lin" valueType="num">
                                      <p:cBhvr additive="base">
                                        <p:cTn id="11" dur="500" fill="hold"/>
                                        <p:tgtEl>
                                          <p:spTgt spid="34838"/>
                                        </p:tgtEl>
                                        <p:attrNameLst>
                                          <p:attrName>ppt_x</p:attrName>
                                        </p:attrNameLst>
                                      </p:cBhvr>
                                      <p:tavLst>
                                        <p:tav tm="0">
                                          <p:val>
                                            <p:strVal val="#ppt_x"/>
                                          </p:val>
                                        </p:tav>
                                        <p:tav tm="100000">
                                          <p:val>
                                            <p:strVal val="#ppt_x"/>
                                          </p:val>
                                        </p:tav>
                                      </p:tavLst>
                                    </p:anim>
                                    <p:anim calcmode="lin" valueType="num">
                                      <p:cBhvr additive="base">
                                        <p:cTn id="12" dur="500" fill="hold"/>
                                        <p:tgtEl>
                                          <p:spTgt spid="34838"/>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8" name="Rectangle 22">
            <a:extLst>
              <a:ext uri="{FF2B5EF4-FFF2-40B4-BE49-F238E27FC236}">
                <a16:creationId xmlns:a16="http://schemas.microsoft.com/office/drawing/2014/main" id="{12D1BDDE-F6D1-424D-B5D7-8446E9E661FB}"/>
              </a:ext>
            </a:extLst>
          </p:cNvPr>
          <p:cNvSpPr>
            <a:spLocks noChangeArrowheads="1"/>
          </p:cNvSpPr>
          <p:nvPr/>
        </p:nvSpPr>
        <p:spPr bwMode="auto">
          <a:xfrm>
            <a:off x="369888" y="382588"/>
            <a:ext cx="5281612"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a:latin typeface="黑体" panose="02010609060101010101" pitchFamily="49" charset="-122"/>
                <a:ea typeface="黑体" panose="02010609060101010101" pitchFamily="49" charset="-122"/>
              </a:rPr>
              <a:t>Design theory for relational database</a:t>
            </a:r>
          </a:p>
        </p:txBody>
      </p:sp>
      <p:pic>
        <p:nvPicPr>
          <p:cNvPr id="34843" name="Picture 27" descr="D:\person\desktop\校徽da 副本.png">
            <a:extLst>
              <a:ext uri="{FF2B5EF4-FFF2-40B4-BE49-F238E27FC236}">
                <a16:creationId xmlns:a16="http://schemas.microsoft.com/office/drawing/2014/main" id="{76BBFAB7-DE18-483B-AF36-C38B354A6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4" name="TextBox 10">
            <a:extLst>
              <a:ext uri="{FF2B5EF4-FFF2-40B4-BE49-F238E27FC236}">
                <a16:creationId xmlns:a16="http://schemas.microsoft.com/office/drawing/2014/main" id="{B5A994A6-3246-431D-A621-B56065B9AEBB}"/>
              </a:ext>
            </a:extLst>
          </p:cNvPr>
          <p:cNvSpPr txBox="1">
            <a:spLocks noChangeArrowheads="1"/>
          </p:cNvSpPr>
          <p:nvPr/>
        </p:nvSpPr>
        <p:spPr bwMode="auto">
          <a:xfrm>
            <a:off x="323850" y="1484313"/>
            <a:ext cx="8642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p>
          <a:p>
            <a:pPr eaLnBrk="1" hangingPunct="1"/>
            <a:r>
              <a:rPr lang="en-US" altLang="zh-CN" sz="2000" b="1"/>
              <a:t> </a:t>
            </a:r>
          </a:p>
        </p:txBody>
      </p:sp>
      <p:sp>
        <p:nvSpPr>
          <p:cNvPr id="2" name="TextBox 10">
            <a:extLst>
              <a:ext uri="{FF2B5EF4-FFF2-40B4-BE49-F238E27FC236}">
                <a16:creationId xmlns:a16="http://schemas.microsoft.com/office/drawing/2014/main" id="{814D7717-A52A-4D2F-8E3D-A4C0F8F92115}"/>
              </a:ext>
            </a:extLst>
          </p:cNvPr>
          <p:cNvSpPr txBox="1">
            <a:spLocks noChangeArrowheads="1"/>
          </p:cNvSpPr>
          <p:nvPr/>
        </p:nvSpPr>
        <p:spPr bwMode="auto">
          <a:xfrm>
            <a:off x="250825" y="981075"/>
            <a:ext cx="8391525" cy="1190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t>下面以一个学校的学生系统为例分析说明，这几个范式的应用。现有的</a:t>
            </a:r>
            <a:r>
              <a:rPr lang="en-US" altLang="zh-CN" sz="2400" b="1" dirty="0"/>
              <a:t>DBMS</a:t>
            </a:r>
            <a:r>
              <a:rPr lang="zh-CN" altLang="en-US" sz="2400" b="1" dirty="0"/>
              <a:t>中设计出不符合第一范式的数据库都是不可能的。</a:t>
            </a:r>
          </a:p>
        </p:txBody>
      </p:sp>
      <p:sp>
        <p:nvSpPr>
          <p:cNvPr id="3" name="TextBox 10">
            <a:extLst>
              <a:ext uri="{FF2B5EF4-FFF2-40B4-BE49-F238E27FC236}">
                <a16:creationId xmlns:a16="http://schemas.microsoft.com/office/drawing/2014/main" id="{39B6ABE4-CC29-4845-9992-B6E05B5B4DAA}"/>
              </a:ext>
            </a:extLst>
          </p:cNvPr>
          <p:cNvSpPr txBox="1">
            <a:spLocks noChangeArrowheads="1"/>
          </p:cNvSpPr>
          <p:nvPr/>
        </p:nvSpPr>
        <p:spPr bwMode="auto">
          <a:xfrm>
            <a:off x="250825" y="2205038"/>
            <a:ext cx="839152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b="1" dirty="0"/>
              <a:t>为了简单我们暂时只考虑：</a:t>
            </a:r>
          </a:p>
          <a:p>
            <a:pPr algn="l" eaLnBrk="1" hangingPunct="1"/>
            <a:r>
              <a:rPr lang="zh-CN" altLang="en-US" sz="2800" b="1" dirty="0"/>
              <a:t>学号、学生姓名、年龄、性别、课程、课程学分、系别、学科成绩，系办地址、系办电话。</a:t>
            </a:r>
            <a:br>
              <a:rPr lang="zh-CN" altLang="en-US" sz="2800" b="1" dirty="0"/>
            </a:br>
            <a:endParaRPr lang="zh-CN" altLang="en-US" sz="2800" dirty="0"/>
          </a:p>
        </p:txBody>
      </p:sp>
      <p:sp>
        <p:nvSpPr>
          <p:cNvPr id="4" name="TextBox 10">
            <a:extLst>
              <a:ext uri="{FF2B5EF4-FFF2-40B4-BE49-F238E27FC236}">
                <a16:creationId xmlns:a16="http://schemas.microsoft.com/office/drawing/2014/main" id="{009D39DB-5C1B-4CE1-86A1-816295E29C00}"/>
              </a:ext>
            </a:extLst>
          </p:cNvPr>
          <p:cNvSpPr txBox="1">
            <a:spLocks noChangeArrowheads="1"/>
          </p:cNvSpPr>
          <p:nvPr/>
        </p:nvSpPr>
        <p:spPr bwMode="auto">
          <a:xfrm>
            <a:off x="250825" y="3860800"/>
            <a:ext cx="8391525"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b="1" dirty="0">
                <a:solidFill>
                  <a:srgbClr val="FF0000"/>
                </a:solidFill>
              </a:rPr>
              <a:t>学生有那些基本信息 </a:t>
            </a:r>
            <a:br>
              <a:rPr lang="zh-CN" altLang="en-US" sz="2800" b="1" dirty="0">
                <a:solidFill>
                  <a:srgbClr val="FF0000"/>
                </a:solidFill>
              </a:rPr>
            </a:br>
            <a:r>
              <a:rPr lang="zh-CN" altLang="en-US" sz="2800" b="1" dirty="0">
                <a:solidFill>
                  <a:srgbClr val="FF0000"/>
                </a:solidFill>
              </a:rPr>
              <a:t>学生选了那些课，成绩是什么</a:t>
            </a:r>
            <a:br>
              <a:rPr lang="zh-CN" altLang="en-US" sz="2800" b="1" dirty="0">
                <a:solidFill>
                  <a:srgbClr val="FF0000"/>
                </a:solidFill>
              </a:rPr>
            </a:br>
            <a:r>
              <a:rPr lang="zh-CN" altLang="en-US" sz="2800" b="1" dirty="0">
                <a:solidFill>
                  <a:srgbClr val="FF0000"/>
                </a:solidFill>
              </a:rPr>
              <a:t>每个课的学分是多少</a:t>
            </a:r>
            <a:br>
              <a:rPr lang="zh-CN" altLang="en-US" sz="2800" b="1" dirty="0">
                <a:solidFill>
                  <a:srgbClr val="FF0000"/>
                </a:solidFill>
              </a:rPr>
            </a:br>
            <a:r>
              <a:rPr lang="zh-CN" altLang="en-US" sz="2800" b="1" dirty="0">
                <a:solidFill>
                  <a:srgbClr val="FF0000"/>
                </a:solidFill>
              </a:rPr>
              <a:t>学生属于那个系，系的基本信息是什么。</a:t>
            </a:r>
            <a:r>
              <a:rPr lang="zh-CN" altLang="en-US" dirty="0"/>
              <a:t> </a:t>
            </a:r>
          </a:p>
          <a:p>
            <a:pPr algn="l" eaLnBrk="1" hangingPunct="1"/>
            <a:endParaRPr lang="en-US" altLang="zh-CN"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4838"/>
                                        </p:tgtEl>
                                        <p:attrNameLst>
                                          <p:attrName>style.visibility</p:attrName>
                                        </p:attrNameLst>
                                      </p:cBhvr>
                                      <p:to>
                                        <p:strVal val="visible"/>
                                      </p:to>
                                    </p:set>
                                    <p:anim calcmode="lin" valueType="num">
                                      <p:cBhvr additive="base">
                                        <p:cTn id="11" dur="500" fill="hold"/>
                                        <p:tgtEl>
                                          <p:spTgt spid="34838"/>
                                        </p:tgtEl>
                                        <p:attrNameLst>
                                          <p:attrName>ppt_x</p:attrName>
                                        </p:attrNameLst>
                                      </p:cBhvr>
                                      <p:tavLst>
                                        <p:tav tm="0">
                                          <p:val>
                                            <p:strVal val="#ppt_x"/>
                                          </p:val>
                                        </p:tav>
                                        <p:tav tm="100000">
                                          <p:val>
                                            <p:strVal val="#ppt_x"/>
                                          </p:val>
                                        </p:tav>
                                      </p:tavLst>
                                    </p:anim>
                                    <p:anim calcmode="lin" valueType="num">
                                      <p:cBhvr additive="base">
                                        <p:cTn id="12" dur="500" fill="hold"/>
                                        <p:tgtEl>
                                          <p:spTgt spid="34838"/>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in)">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1"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ox(in)">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2" grpId="0"/>
      <p:bldP spid="3" grpId="0"/>
      <p:bldP spid="3" grpId="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 引子：从数据操作到数据结构</a:t>
            </a:r>
            <a:endParaRPr lang="ko-KR" altLang="en-US" sz="2800" b="0" dirty="0">
              <a:solidFill>
                <a:schemeClr val="tx1"/>
              </a:solidFill>
              <a:latin typeface="黑体" panose="02010609060101010101" pitchFamily="49" charset="-122"/>
              <a:ea typeface="Gulim" panose="020B0600000101010101" pitchFamily="34" charset="-127"/>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672138"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规范化与数据结构评价：函数依赖</a:t>
            </a:r>
            <a:endParaRPr lang="ko-KR" altLang="en-US" sz="2800" b="0" dirty="0">
              <a:solidFill>
                <a:schemeClr val="tx1"/>
              </a:solidFill>
              <a:latin typeface="黑体" panose="02010609060101010101" pitchFamily="49" charset="-122"/>
              <a:ea typeface="Gulim" panose="020B0600000101010101" pitchFamily="34" charset="-127"/>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a:solidFill>
                  <a:schemeClr val="accent1">
                    <a:lumMod val="60000"/>
                    <a:lumOff val="40000"/>
                  </a:schemeClr>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数据依赖公理系统</a:t>
            </a:r>
            <a:endParaRPr lang="ko-KR" altLang="en-US" sz="2800" b="0" dirty="0">
              <a:solidFill>
                <a:schemeClr val="tx1"/>
              </a:solidFill>
              <a:latin typeface="黑体" panose="02010609060101010101" pitchFamily="49" charset="-122"/>
              <a:ea typeface="Gulim" panose="020B0600000101010101" pitchFamily="34" charset="-127"/>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模式分解</a:t>
            </a:r>
            <a:endParaRPr lang="ko-KR" altLang="en-US" sz="2800" b="0" dirty="0">
              <a:solidFill>
                <a:schemeClr val="tx1"/>
              </a:solidFill>
              <a:latin typeface="黑体" panose="02010609060101010101" pitchFamily="49" charset="-122"/>
              <a:ea typeface="Gulim" panose="020B0600000101010101" pitchFamily="34" charset="-127"/>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a typeface="Gulim" panose="020B0600000101010101" pitchFamily="34" charset="-127"/>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151496675"/>
      </p:ext>
    </p:extLst>
  </p:cSld>
  <p:clrMapOvr>
    <a:masterClrMapping/>
  </p:clrMapOvr>
  <p:transition spd="med">
    <p:pull/>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8" name="Rectangle 22">
            <a:extLst>
              <a:ext uri="{FF2B5EF4-FFF2-40B4-BE49-F238E27FC236}">
                <a16:creationId xmlns:a16="http://schemas.microsoft.com/office/drawing/2014/main" id="{7DA78A21-ED5E-456E-AC4E-D2FA21CA2BC1}"/>
              </a:ext>
            </a:extLst>
          </p:cNvPr>
          <p:cNvSpPr>
            <a:spLocks noChangeArrowheads="1"/>
          </p:cNvSpPr>
          <p:nvPr/>
        </p:nvSpPr>
        <p:spPr bwMode="auto">
          <a:xfrm>
            <a:off x="369888" y="382588"/>
            <a:ext cx="5281612"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a:latin typeface="黑体" panose="02010609060101010101" pitchFamily="49" charset="-122"/>
                <a:ea typeface="黑体" panose="02010609060101010101" pitchFamily="49" charset="-122"/>
              </a:rPr>
              <a:t>Design theory for relational database</a:t>
            </a:r>
          </a:p>
        </p:txBody>
      </p:sp>
      <p:sp>
        <p:nvSpPr>
          <p:cNvPr id="34839" name="Rectangle 23">
            <a:extLst>
              <a:ext uri="{FF2B5EF4-FFF2-40B4-BE49-F238E27FC236}">
                <a16:creationId xmlns:a16="http://schemas.microsoft.com/office/drawing/2014/main" id="{59197B2E-E5E1-46D6-BA28-8A6703C1C941}"/>
              </a:ext>
            </a:extLst>
          </p:cNvPr>
          <p:cNvSpPr>
            <a:spLocks noChangeArrowheads="1"/>
          </p:cNvSpPr>
          <p:nvPr/>
        </p:nvSpPr>
        <p:spPr bwMode="auto">
          <a:xfrm>
            <a:off x="0" y="6237288"/>
            <a:ext cx="9145588" cy="3905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solidFill>
                <a:schemeClr val="bg1"/>
              </a:solidFill>
              <a:latin typeface="方正黄草简体" pitchFamily="2" charset="-122"/>
              <a:ea typeface="黑体" panose="02010609060101010101" pitchFamily="49" charset="-122"/>
            </a:endParaRPr>
          </a:p>
        </p:txBody>
      </p:sp>
      <p:pic>
        <p:nvPicPr>
          <p:cNvPr id="34843" name="Picture 27" descr="D:\person\desktop\校徽da 副本.png">
            <a:extLst>
              <a:ext uri="{FF2B5EF4-FFF2-40B4-BE49-F238E27FC236}">
                <a16:creationId xmlns:a16="http://schemas.microsoft.com/office/drawing/2014/main" id="{F6A81C49-B807-4442-9DA3-93BB2A72C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TextBox 10">
            <a:extLst>
              <a:ext uri="{FF2B5EF4-FFF2-40B4-BE49-F238E27FC236}">
                <a16:creationId xmlns:a16="http://schemas.microsoft.com/office/drawing/2014/main" id="{D31BEEE7-7BA6-466C-A08C-2A61A61C3C42}"/>
              </a:ext>
            </a:extLst>
          </p:cNvPr>
          <p:cNvSpPr txBox="1">
            <a:spLocks noChangeArrowheads="1"/>
          </p:cNvSpPr>
          <p:nvPr/>
        </p:nvSpPr>
        <p:spPr bwMode="auto">
          <a:xfrm>
            <a:off x="323850" y="1484313"/>
            <a:ext cx="8642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p>
          <a:p>
            <a:pPr eaLnBrk="1" hangingPunct="1"/>
            <a:r>
              <a:rPr lang="en-US" altLang="zh-CN" sz="2000" b="1"/>
              <a:t> </a:t>
            </a:r>
          </a:p>
        </p:txBody>
      </p:sp>
      <p:sp>
        <p:nvSpPr>
          <p:cNvPr id="2" name="TextBox 10">
            <a:extLst>
              <a:ext uri="{FF2B5EF4-FFF2-40B4-BE49-F238E27FC236}">
                <a16:creationId xmlns:a16="http://schemas.microsoft.com/office/drawing/2014/main" id="{5716E388-FEC2-48B9-BDE5-FC70B67903E6}"/>
              </a:ext>
            </a:extLst>
          </p:cNvPr>
          <p:cNvSpPr txBox="1">
            <a:spLocks noChangeArrowheads="1"/>
          </p:cNvSpPr>
          <p:nvPr/>
        </p:nvSpPr>
        <p:spPr bwMode="auto">
          <a:xfrm>
            <a:off x="240864" y="1017587"/>
            <a:ext cx="8391525" cy="229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en-US" altLang="zh-CN" sz="2400" b="1" dirty="0"/>
          </a:p>
          <a:p>
            <a:pPr algn="l" eaLnBrk="1" hangingPunct="1"/>
            <a:r>
              <a:rPr lang="en-US" altLang="zh-CN" sz="2400" b="1" dirty="0"/>
              <a:t>R(</a:t>
            </a:r>
            <a:r>
              <a:rPr lang="zh-CN" altLang="en-US" sz="2400" b="1" dirty="0"/>
              <a:t>学号，学生姓名、年龄、性别、课程、课程学分、系别、学科成绩，系办地址、系办电话</a:t>
            </a:r>
            <a:r>
              <a:rPr lang="en-US" altLang="zh-CN" sz="2400" b="1" dirty="0"/>
              <a:t>)</a:t>
            </a:r>
          </a:p>
          <a:p>
            <a:pPr algn="l" eaLnBrk="1" hangingPunct="1"/>
            <a:r>
              <a:rPr lang="zh-CN" altLang="en-US" sz="2400" b="1" dirty="0"/>
              <a:t>存在如下的依赖关系</a:t>
            </a:r>
            <a:br>
              <a:rPr lang="zh-CN" altLang="en-US" sz="2400" b="1" dirty="0"/>
            </a:br>
            <a:endParaRPr lang="zh-CN" altLang="en-US" sz="2400" b="1" dirty="0"/>
          </a:p>
          <a:p>
            <a:pPr algn="l" eaLnBrk="1" hangingPunct="1"/>
            <a:endParaRPr lang="en-US" altLang="zh-CN" sz="2400" b="1" dirty="0"/>
          </a:p>
        </p:txBody>
      </p:sp>
      <p:sp>
        <p:nvSpPr>
          <p:cNvPr id="3" name="TextBox 10">
            <a:extLst>
              <a:ext uri="{FF2B5EF4-FFF2-40B4-BE49-F238E27FC236}">
                <a16:creationId xmlns:a16="http://schemas.microsoft.com/office/drawing/2014/main" id="{D562B8EA-E400-4F71-93BF-F2EB596E2354}"/>
              </a:ext>
            </a:extLst>
          </p:cNvPr>
          <p:cNvSpPr txBox="1">
            <a:spLocks noChangeArrowheads="1"/>
          </p:cNvSpPr>
          <p:nvPr/>
        </p:nvSpPr>
        <p:spPr bwMode="auto">
          <a:xfrm>
            <a:off x="250825" y="2420938"/>
            <a:ext cx="8391525" cy="343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en-US" altLang="zh-CN" sz="2800" b="1" dirty="0">
              <a:solidFill>
                <a:srgbClr val="FF0000"/>
              </a:solidFill>
            </a:endParaRPr>
          </a:p>
          <a:p>
            <a:pPr algn="l" eaLnBrk="1" hangingPunct="1"/>
            <a:r>
              <a:rPr lang="zh-CN" altLang="en-US" sz="2800" b="1" dirty="0">
                <a:solidFill>
                  <a:srgbClr val="FF0000"/>
                </a:solidFill>
              </a:rPr>
              <a:t>学号→ </a:t>
            </a:r>
            <a:r>
              <a:rPr lang="en-US" altLang="zh-CN" sz="2800" b="1" dirty="0">
                <a:solidFill>
                  <a:srgbClr val="FF0000"/>
                </a:solidFill>
              </a:rPr>
              <a:t>(</a:t>
            </a:r>
            <a:r>
              <a:rPr lang="zh-CN" altLang="en-US" sz="2800" b="1" dirty="0">
                <a:solidFill>
                  <a:srgbClr val="FF0000"/>
                </a:solidFill>
              </a:rPr>
              <a:t>姓名</a:t>
            </a:r>
            <a:r>
              <a:rPr lang="en-US" altLang="zh-CN" sz="2800" b="1" dirty="0">
                <a:solidFill>
                  <a:srgbClr val="FF0000"/>
                </a:solidFill>
              </a:rPr>
              <a:t>, </a:t>
            </a:r>
            <a:r>
              <a:rPr lang="zh-CN" altLang="en-US" sz="2800" b="1" dirty="0">
                <a:solidFill>
                  <a:srgbClr val="FF0000"/>
                </a:solidFill>
              </a:rPr>
              <a:t>年龄，性别，系别，系办地址、系办电话</a:t>
            </a:r>
            <a:r>
              <a:rPr lang="en-US" altLang="zh-CN" sz="2800" b="1" dirty="0">
                <a:solidFill>
                  <a:srgbClr val="FF0000"/>
                </a:solidFill>
              </a:rPr>
              <a:t>)</a:t>
            </a:r>
            <a:br>
              <a:rPr lang="en-US" altLang="zh-CN" sz="2800" b="1" dirty="0">
                <a:solidFill>
                  <a:srgbClr val="FF0000"/>
                </a:solidFill>
              </a:rPr>
            </a:br>
            <a:r>
              <a:rPr lang="zh-CN" altLang="en-US" sz="2800" b="1" dirty="0">
                <a:solidFill>
                  <a:srgbClr val="FF0000"/>
                </a:solidFill>
              </a:rPr>
              <a:t>课程→学分</a:t>
            </a:r>
            <a:br>
              <a:rPr lang="zh-CN" altLang="en-US" sz="2800" b="1" dirty="0">
                <a:solidFill>
                  <a:srgbClr val="FF0000"/>
                </a:solidFill>
              </a:rPr>
            </a:br>
            <a:r>
              <a:rPr lang="zh-CN" altLang="en-US" sz="2800" b="1" dirty="0">
                <a:solidFill>
                  <a:srgbClr val="FF0000"/>
                </a:solidFill>
              </a:rPr>
              <a:t>学号，课程→学科成绩</a:t>
            </a:r>
            <a:br>
              <a:rPr lang="zh-CN" altLang="en-US" sz="2800" b="1" dirty="0">
                <a:solidFill>
                  <a:srgbClr val="FF0000"/>
                </a:solidFill>
              </a:rPr>
            </a:br>
            <a:r>
              <a:rPr lang="zh-CN" altLang="en-US" sz="2800" b="1" dirty="0">
                <a:solidFill>
                  <a:srgbClr val="FF0000"/>
                </a:solidFill>
              </a:rPr>
              <a:t>系别→系办地址、系办电话</a:t>
            </a:r>
          </a:p>
          <a:p>
            <a:pPr algn="l" eaLnBrk="1" hangingPunct="1"/>
            <a:endParaRPr lang="zh-CN" altLang="en-US" sz="2800" b="1" dirty="0">
              <a:solidFill>
                <a:srgbClr val="FF0000"/>
              </a:solidFill>
            </a:endParaRPr>
          </a:p>
          <a:p>
            <a:pPr algn="l" eaLnBrk="1" hangingPunct="1"/>
            <a:endParaRPr lang="en-US" altLang="zh-CN" sz="24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4838"/>
                                        </p:tgtEl>
                                        <p:attrNameLst>
                                          <p:attrName>style.visibility</p:attrName>
                                        </p:attrNameLst>
                                      </p:cBhvr>
                                      <p:to>
                                        <p:strVal val="visible"/>
                                      </p:to>
                                    </p:set>
                                    <p:anim calcmode="lin" valueType="num">
                                      <p:cBhvr additive="base">
                                        <p:cTn id="11" dur="500" fill="hold"/>
                                        <p:tgtEl>
                                          <p:spTgt spid="34838"/>
                                        </p:tgtEl>
                                        <p:attrNameLst>
                                          <p:attrName>ppt_x</p:attrName>
                                        </p:attrNameLst>
                                      </p:cBhvr>
                                      <p:tavLst>
                                        <p:tav tm="0">
                                          <p:val>
                                            <p:strVal val="#ppt_x"/>
                                          </p:val>
                                        </p:tav>
                                        <p:tav tm="100000">
                                          <p:val>
                                            <p:strVal val="#ppt_x"/>
                                          </p:val>
                                        </p:tav>
                                      </p:tavLst>
                                    </p:anim>
                                    <p:anim calcmode="lin" valueType="num">
                                      <p:cBhvr additive="base">
                                        <p:cTn id="12" dur="500" fill="hold"/>
                                        <p:tgtEl>
                                          <p:spTgt spid="34838"/>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839"/>
                                        </p:tgtEl>
                                        <p:attrNameLst>
                                          <p:attrName>style.visibility</p:attrName>
                                        </p:attrNameLst>
                                      </p:cBhvr>
                                      <p:to>
                                        <p:strVal val="visible"/>
                                      </p:to>
                                    </p:set>
                                    <p:anim calcmode="lin" valueType="num">
                                      <p:cBhvr additive="base">
                                        <p:cTn id="15" dur="500" fill="hold"/>
                                        <p:tgtEl>
                                          <p:spTgt spid="34839"/>
                                        </p:tgtEl>
                                        <p:attrNameLst>
                                          <p:attrName>ppt_x</p:attrName>
                                        </p:attrNameLst>
                                      </p:cBhvr>
                                      <p:tavLst>
                                        <p:tav tm="0">
                                          <p:val>
                                            <p:strVal val="#ppt_x"/>
                                          </p:val>
                                        </p:tav>
                                        <p:tav tm="100000">
                                          <p:val>
                                            <p:strVal val="#ppt_x"/>
                                          </p:val>
                                        </p:tav>
                                      </p:tavLst>
                                    </p:anim>
                                    <p:anim calcmode="lin" valueType="num">
                                      <p:cBhvr additive="base">
                                        <p:cTn id="16" dur="500" fill="hold"/>
                                        <p:tgtEl>
                                          <p:spTgt spid="34839"/>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ox(in)">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ox(in)">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34839" grpId="0" animBg="1"/>
      <p:bldP spid="2" grpId="0"/>
      <p:bldP spid="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8" name="Rectangle 22">
            <a:extLst>
              <a:ext uri="{FF2B5EF4-FFF2-40B4-BE49-F238E27FC236}">
                <a16:creationId xmlns:a16="http://schemas.microsoft.com/office/drawing/2014/main" id="{B84DBA95-5882-4DF6-AA27-A5493850179F}"/>
              </a:ext>
            </a:extLst>
          </p:cNvPr>
          <p:cNvSpPr>
            <a:spLocks noChangeArrowheads="1"/>
          </p:cNvSpPr>
          <p:nvPr/>
        </p:nvSpPr>
        <p:spPr bwMode="auto">
          <a:xfrm>
            <a:off x="369888" y="382588"/>
            <a:ext cx="5281612"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a:latin typeface="黑体" panose="02010609060101010101" pitchFamily="49" charset="-122"/>
                <a:ea typeface="黑体" panose="02010609060101010101" pitchFamily="49" charset="-122"/>
              </a:rPr>
              <a:t>Design theory for relational database</a:t>
            </a:r>
          </a:p>
        </p:txBody>
      </p:sp>
      <p:pic>
        <p:nvPicPr>
          <p:cNvPr id="34843" name="Picture 27" descr="D:\person\desktop\校徽da 副本.png">
            <a:extLst>
              <a:ext uri="{FF2B5EF4-FFF2-40B4-BE49-F238E27FC236}">
                <a16:creationId xmlns:a16="http://schemas.microsoft.com/office/drawing/2014/main" id="{F38FA0E0-4E4F-4B72-B50C-511CA1C7B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TextBox 10">
            <a:extLst>
              <a:ext uri="{FF2B5EF4-FFF2-40B4-BE49-F238E27FC236}">
                <a16:creationId xmlns:a16="http://schemas.microsoft.com/office/drawing/2014/main" id="{E6D00953-B2CB-4C93-9F92-3AFE7184F2A7}"/>
              </a:ext>
            </a:extLst>
          </p:cNvPr>
          <p:cNvSpPr txBox="1">
            <a:spLocks noChangeArrowheads="1"/>
          </p:cNvSpPr>
          <p:nvPr/>
        </p:nvSpPr>
        <p:spPr bwMode="auto">
          <a:xfrm>
            <a:off x="323850" y="1484313"/>
            <a:ext cx="8642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p>
          <a:p>
            <a:pPr eaLnBrk="1" hangingPunct="1"/>
            <a:r>
              <a:rPr lang="en-US" altLang="zh-CN" sz="2000" b="1"/>
              <a:t> </a:t>
            </a:r>
          </a:p>
        </p:txBody>
      </p:sp>
      <p:sp>
        <p:nvSpPr>
          <p:cNvPr id="2" name="TextBox 10">
            <a:extLst>
              <a:ext uri="{FF2B5EF4-FFF2-40B4-BE49-F238E27FC236}">
                <a16:creationId xmlns:a16="http://schemas.microsoft.com/office/drawing/2014/main" id="{8AEEBB69-053E-402D-B81B-1A24394096C7}"/>
              </a:ext>
            </a:extLst>
          </p:cNvPr>
          <p:cNvSpPr txBox="1">
            <a:spLocks noChangeArrowheads="1"/>
          </p:cNvSpPr>
          <p:nvPr/>
        </p:nvSpPr>
        <p:spPr bwMode="auto">
          <a:xfrm>
            <a:off x="277876" y="1337046"/>
            <a:ext cx="8391525"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b="1" dirty="0"/>
              <a:t>问题分析 </a:t>
            </a:r>
            <a:br>
              <a:rPr lang="zh-CN" altLang="en-US" sz="2000" b="1" dirty="0"/>
            </a:br>
            <a:r>
              <a:rPr lang="zh-CN" altLang="en-US" sz="2000" b="1" dirty="0"/>
              <a:t>因此不满足第二范式的要求，会产生如下问题 </a:t>
            </a:r>
            <a:br>
              <a:rPr lang="zh-CN" altLang="en-US" sz="2000" b="1" dirty="0"/>
            </a:br>
            <a:r>
              <a:rPr lang="zh-CN" altLang="en-US" sz="2000" b="1" dirty="0"/>
              <a:t>数据冗余： 同一门课程由</a:t>
            </a:r>
            <a:r>
              <a:rPr lang="en-US" altLang="zh-CN" sz="2000" b="1" dirty="0"/>
              <a:t>n</a:t>
            </a:r>
            <a:r>
              <a:rPr lang="zh-CN" altLang="en-US" sz="2000" b="1" dirty="0"/>
              <a:t>个学生选修，</a:t>
            </a:r>
            <a:r>
              <a:rPr lang="en-US" altLang="zh-CN" sz="2000" b="1" dirty="0"/>
              <a:t>"</a:t>
            </a:r>
            <a:r>
              <a:rPr lang="zh-CN" altLang="en-US" sz="2000" b="1" dirty="0"/>
              <a:t>学分</a:t>
            </a:r>
            <a:r>
              <a:rPr lang="en-US" altLang="zh-CN" sz="2000" b="1" dirty="0"/>
              <a:t>"</a:t>
            </a:r>
            <a:r>
              <a:rPr lang="zh-CN" altLang="en-US" sz="2000" b="1" dirty="0"/>
              <a:t>就重复</a:t>
            </a:r>
            <a:r>
              <a:rPr lang="en-US" altLang="zh-CN" sz="2000" b="1" dirty="0"/>
              <a:t>n-1</a:t>
            </a:r>
            <a:r>
              <a:rPr lang="zh-CN" altLang="en-US" sz="2000" b="1" dirty="0"/>
              <a:t>次；同一个学生选修了</a:t>
            </a:r>
            <a:r>
              <a:rPr lang="en-US" altLang="zh-CN" sz="2000" b="1" dirty="0"/>
              <a:t>m</a:t>
            </a:r>
            <a:r>
              <a:rPr lang="zh-CN" altLang="en-US" sz="2000" b="1" dirty="0"/>
              <a:t>门课程，姓名和年龄就重复了</a:t>
            </a:r>
            <a:r>
              <a:rPr lang="en-US" altLang="zh-CN" sz="2000" b="1" dirty="0"/>
              <a:t>m-1</a:t>
            </a:r>
            <a:r>
              <a:rPr lang="zh-CN" altLang="en-US" sz="2000" b="1" dirty="0"/>
              <a:t>次。 </a:t>
            </a:r>
            <a:br>
              <a:rPr lang="zh-CN" altLang="en-US" sz="2000" b="1" dirty="0"/>
            </a:br>
            <a:r>
              <a:rPr lang="zh-CN" altLang="en-US" sz="2000" b="1" dirty="0"/>
              <a:t>更新异常： </a:t>
            </a:r>
            <a:br>
              <a:rPr lang="zh-CN" altLang="en-US" sz="2000" b="1" dirty="0"/>
            </a:br>
            <a:r>
              <a:rPr lang="en-US" altLang="zh-CN" sz="2000" b="1" dirty="0"/>
              <a:t>1)</a:t>
            </a:r>
            <a:r>
              <a:rPr lang="zh-CN" altLang="en-US" sz="2000" b="1" dirty="0"/>
              <a:t>若调整了某门课程的学分，数据表中所有行的</a:t>
            </a:r>
            <a:r>
              <a:rPr lang="en-US" altLang="zh-CN" sz="2000" b="1" dirty="0"/>
              <a:t>"</a:t>
            </a:r>
            <a:r>
              <a:rPr lang="zh-CN" altLang="en-US" sz="2000" b="1" dirty="0"/>
              <a:t>学分</a:t>
            </a:r>
            <a:r>
              <a:rPr lang="en-US" altLang="zh-CN" sz="2000" b="1" dirty="0"/>
              <a:t>"</a:t>
            </a:r>
            <a:r>
              <a:rPr lang="zh-CN" altLang="en-US" sz="2000" b="1" dirty="0"/>
              <a:t>值都要更新，否则会出现同一门课程学分不同的情况。 </a:t>
            </a:r>
            <a:br>
              <a:rPr lang="zh-CN" altLang="en-US" sz="2000" b="1" dirty="0"/>
            </a:br>
            <a:r>
              <a:rPr lang="en-US" altLang="zh-CN" sz="2000" b="1" dirty="0"/>
              <a:t>2)</a:t>
            </a:r>
            <a:r>
              <a:rPr lang="zh-CN" altLang="en-US" sz="2000" b="1" dirty="0"/>
              <a:t>假设要开设一门新的课程，暂时还没有人选修。这样，由于还没有</a:t>
            </a:r>
            <a:r>
              <a:rPr lang="en-US" altLang="zh-CN" sz="2000" b="1" dirty="0"/>
              <a:t>"</a:t>
            </a:r>
            <a:r>
              <a:rPr lang="zh-CN" altLang="en-US" sz="2000" b="1" dirty="0"/>
              <a:t>学号</a:t>
            </a:r>
            <a:r>
              <a:rPr lang="en-US" altLang="zh-CN" sz="2000" b="1" dirty="0"/>
              <a:t>"</a:t>
            </a:r>
            <a:r>
              <a:rPr lang="zh-CN" altLang="en-US" sz="2000" b="1" dirty="0"/>
              <a:t>关键字，课程名称和学分也无法记录入数据库。 </a:t>
            </a:r>
            <a:br>
              <a:rPr lang="zh-CN" altLang="en-US" sz="2000" b="1" dirty="0"/>
            </a:br>
            <a:r>
              <a:rPr lang="zh-CN" altLang="en-US" sz="2000" b="1" dirty="0"/>
              <a:t>删除异常 ： 假设一批学生已经完成课程的选修，这些选修记录就应该从数据库表中删除。但是，与此同时，课程名称和学分信息也被删除了。很显然，这也会导致插入异常。</a:t>
            </a:r>
            <a:r>
              <a:rPr lang="zh-CN" altLang="en-US" sz="2000" dirty="0"/>
              <a:t> </a:t>
            </a:r>
            <a:br>
              <a:rPr lang="zh-CN" altLang="en-US" sz="2000" b="1" dirty="0"/>
            </a:br>
            <a:endParaRPr lang="zh-CN" altLang="en-US" sz="20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4838"/>
                                        </p:tgtEl>
                                        <p:attrNameLst>
                                          <p:attrName>style.visibility</p:attrName>
                                        </p:attrNameLst>
                                      </p:cBhvr>
                                      <p:to>
                                        <p:strVal val="visible"/>
                                      </p:to>
                                    </p:set>
                                    <p:anim calcmode="lin" valueType="num">
                                      <p:cBhvr additive="base">
                                        <p:cTn id="11" dur="500" fill="hold"/>
                                        <p:tgtEl>
                                          <p:spTgt spid="34838"/>
                                        </p:tgtEl>
                                        <p:attrNameLst>
                                          <p:attrName>ppt_x</p:attrName>
                                        </p:attrNameLst>
                                      </p:cBhvr>
                                      <p:tavLst>
                                        <p:tav tm="0">
                                          <p:val>
                                            <p:strVal val="#ppt_x"/>
                                          </p:val>
                                        </p:tav>
                                        <p:tav tm="100000">
                                          <p:val>
                                            <p:strVal val="#ppt_x"/>
                                          </p:val>
                                        </p:tav>
                                      </p:tavLst>
                                    </p:anim>
                                    <p:anim calcmode="lin" valueType="num">
                                      <p:cBhvr additive="base">
                                        <p:cTn id="12" dur="500" fill="hold"/>
                                        <p:tgtEl>
                                          <p:spTgt spid="34838"/>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56221" y="116632"/>
            <a:ext cx="8729662" cy="501352"/>
          </a:xfrm>
        </p:spPr>
        <p:txBody>
          <a:bodyPr/>
          <a:lstStyle/>
          <a:p>
            <a:r>
              <a:rPr lang="zh-CN" altLang="en-US" dirty="0">
                <a:ea typeface="宋体" panose="02010600030101010101" pitchFamily="2" charset="-122"/>
              </a:rPr>
              <a:t>关系规范化：</a:t>
            </a:r>
            <a:r>
              <a:rPr lang="en-US" altLang="zh-CN" dirty="0">
                <a:ea typeface="宋体" panose="02010600030101010101" pitchFamily="2" charset="-122"/>
              </a:rPr>
              <a:t> </a:t>
            </a:r>
            <a:r>
              <a:rPr lang="zh-CN" altLang="en-US" dirty="0">
                <a:ea typeface="宋体" panose="02010600030101010101" pitchFamily="2" charset="-122"/>
              </a:rPr>
              <a:t>多值依赖</a:t>
            </a:r>
          </a:p>
        </p:txBody>
      </p:sp>
      <p:sp>
        <p:nvSpPr>
          <p:cNvPr id="70659" name="Rectangle 3"/>
          <p:cNvSpPr>
            <a:spLocks noGrp="1" noChangeArrowheads="1"/>
          </p:cNvSpPr>
          <p:nvPr>
            <p:ph type="body" idx="1"/>
          </p:nvPr>
        </p:nvSpPr>
        <p:spPr>
          <a:xfrm>
            <a:off x="156221" y="1093789"/>
            <a:ext cx="8300392" cy="200432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Font typeface="Wingdings" panose="05000000000000000000" pitchFamily="2" charset="2"/>
              <a:buChar char="Ø"/>
            </a:pPr>
            <a:r>
              <a:rPr lang="zh-CN" altLang="en-US" sz="2400" b="0" dirty="0">
                <a:ea typeface="宋体" panose="02010600030101010101" pitchFamily="2" charset="-122"/>
              </a:rPr>
              <a:t>现有关系模式</a:t>
            </a:r>
            <a:r>
              <a:rPr lang="en-US" altLang="zh-CN" sz="2400" b="0" dirty="0">
                <a:ea typeface="宋体" panose="02010600030101010101" pitchFamily="2" charset="-122"/>
              </a:rPr>
              <a:t>Teaching(C, T, B)</a:t>
            </a:r>
            <a:r>
              <a:rPr lang="zh-CN" altLang="en-US" sz="2400" b="0" dirty="0">
                <a:ea typeface="宋体" panose="02010600030101010101" pitchFamily="2" charset="-122"/>
              </a:rPr>
              <a:t>，其中</a:t>
            </a:r>
            <a:r>
              <a:rPr lang="en-US" altLang="zh-CN" sz="2400" b="0" dirty="0">
                <a:ea typeface="宋体" panose="02010600030101010101" pitchFamily="2" charset="-122"/>
              </a:rPr>
              <a:t>C</a:t>
            </a:r>
            <a:r>
              <a:rPr lang="zh-CN" altLang="en-US" sz="2400" b="0" dirty="0">
                <a:ea typeface="宋体" panose="02010600030101010101" pitchFamily="2" charset="-122"/>
              </a:rPr>
              <a:t>表示课程，</a:t>
            </a:r>
            <a:r>
              <a:rPr lang="en-US" altLang="zh-CN" sz="2400" b="0" dirty="0">
                <a:ea typeface="宋体" panose="02010600030101010101" pitchFamily="2" charset="-122"/>
              </a:rPr>
              <a:t>T</a:t>
            </a:r>
            <a:r>
              <a:rPr lang="zh-CN" altLang="en-US" sz="2400" b="0" dirty="0">
                <a:ea typeface="宋体" panose="02010600030101010101" pitchFamily="2" charset="-122"/>
              </a:rPr>
              <a:t>表示教员，</a:t>
            </a:r>
            <a:r>
              <a:rPr lang="en-US" altLang="zh-CN" sz="2400" b="0" dirty="0">
                <a:ea typeface="宋体" panose="02010600030101010101" pitchFamily="2" charset="-122"/>
              </a:rPr>
              <a:t>B</a:t>
            </a:r>
            <a:r>
              <a:rPr lang="zh-CN" altLang="en-US" sz="2400" b="0" dirty="0">
                <a:ea typeface="宋体" panose="02010600030101010101" pitchFamily="2" charset="-122"/>
              </a:rPr>
              <a:t>表示参考书。现规定：学校中一门课程由多个教师讲授，他们使用相同的一套参考书。每个教员可以讲授多门课程，每种参考书可以供多门课程使用。</a:t>
            </a:r>
            <a:r>
              <a:rPr lang="zh-CN" altLang="en-US" sz="2000" b="0" dirty="0">
                <a:ea typeface="宋体" panose="02010600030101010101" pitchFamily="2" charset="-122"/>
              </a:rPr>
              <a:t>	</a:t>
            </a:r>
          </a:p>
        </p:txBody>
      </p:sp>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994778"/>
            <a:ext cx="4353272" cy="3743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5685188"/>
      </p:ext>
    </p:extLst>
  </p:cSld>
  <p:clrMapOvr>
    <a:masterClrMapping/>
  </p:clrMapOvr>
  <p:transition spd="med">
    <p:pull/>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1619250" y="1760061"/>
            <a:ext cx="5932488" cy="4680520"/>
            <a:chOff x="1344" y="1296"/>
            <a:chExt cx="3888" cy="2881"/>
          </a:xfrm>
        </p:grpSpPr>
        <p:sp>
          <p:nvSpPr>
            <p:cNvPr id="72709" name="Rectangle 3"/>
            <p:cNvSpPr>
              <a:spLocks noChangeArrowheads="1"/>
            </p:cNvSpPr>
            <p:nvPr/>
          </p:nvSpPr>
          <p:spPr bwMode="auto">
            <a:xfrm>
              <a:off x="3936" y="1623"/>
              <a:ext cx="1296" cy="255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普通物理学</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光学原理</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物理习题集</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普通物理学</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光学原理</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物理习题集</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数学分析</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微分方程</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高等代数</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数学分析</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微分方程</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高等代数</a:t>
              </a:r>
            </a:p>
            <a:p>
              <a:pPr algn="ctr">
                <a:spcBef>
                  <a:spcPct val="0"/>
                </a:spcBef>
                <a:buClrTx/>
                <a:buFontTx/>
                <a:buNone/>
              </a:pPr>
              <a:r>
                <a:rPr lang="en-US" altLang="zh-CN" sz="2000" b="1" dirty="0">
                  <a:latin typeface="Arial" panose="020B0604020202020204" pitchFamily="34" charset="0"/>
                </a:rPr>
                <a:t>…</a:t>
              </a:r>
              <a:endParaRPr lang="en-US" altLang="zh-CN" sz="2000" b="1" dirty="0"/>
            </a:p>
          </p:txBody>
        </p:sp>
        <p:sp>
          <p:nvSpPr>
            <p:cNvPr id="72710" name="Rectangle 4"/>
            <p:cNvSpPr>
              <a:spLocks noChangeArrowheads="1"/>
            </p:cNvSpPr>
            <p:nvPr/>
          </p:nvSpPr>
          <p:spPr bwMode="auto">
            <a:xfrm>
              <a:off x="2640" y="1623"/>
              <a:ext cx="1296" cy="255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 typeface="Wingdings" panose="05000000000000000000" pitchFamily="2" charset="2"/>
                <a:buNone/>
              </a:pPr>
              <a:r>
                <a:rPr lang="zh-CN" altLang="en-US" sz="2000" b="1">
                  <a:solidFill>
                    <a:srgbClr val="6600FF"/>
                  </a:solidFill>
                </a:rPr>
                <a:t>李 勇</a:t>
              </a:r>
              <a:endParaRPr lang="zh-CN" altLang="en-US" sz="2000" b="1"/>
            </a:p>
            <a:p>
              <a:pPr algn="ctr">
                <a:spcBef>
                  <a:spcPct val="0"/>
                </a:spcBef>
                <a:buFont typeface="Wingdings" panose="05000000000000000000" pitchFamily="2" charset="2"/>
                <a:buNone/>
              </a:pPr>
              <a:r>
                <a:rPr lang="zh-CN" altLang="en-US" sz="2000" b="1"/>
                <a:t>李 勇</a:t>
              </a:r>
            </a:p>
            <a:p>
              <a:pPr algn="ctr">
                <a:spcBef>
                  <a:spcPct val="0"/>
                </a:spcBef>
                <a:buFont typeface="Wingdings" panose="05000000000000000000" pitchFamily="2" charset="2"/>
                <a:buNone/>
              </a:pPr>
              <a:r>
                <a:rPr lang="zh-CN" altLang="en-US" sz="2000" b="1"/>
                <a:t>李 勇</a:t>
              </a:r>
            </a:p>
            <a:p>
              <a:pPr algn="ctr">
                <a:spcBef>
                  <a:spcPct val="0"/>
                </a:spcBef>
                <a:buFont typeface="Wingdings" panose="05000000000000000000" pitchFamily="2" charset="2"/>
                <a:buNone/>
              </a:pPr>
              <a:r>
                <a:rPr lang="zh-CN" altLang="en-US" sz="2000" b="1">
                  <a:solidFill>
                    <a:srgbClr val="6600FF"/>
                  </a:solidFill>
                </a:rPr>
                <a:t>王 军</a:t>
              </a:r>
              <a:endParaRPr lang="zh-CN" altLang="en-US" sz="2000" b="1"/>
            </a:p>
            <a:p>
              <a:pPr algn="ctr">
                <a:spcBef>
                  <a:spcPct val="0"/>
                </a:spcBef>
                <a:buFont typeface="Wingdings" panose="05000000000000000000" pitchFamily="2" charset="2"/>
                <a:buNone/>
              </a:pPr>
              <a:r>
                <a:rPr lang="zh-CN" altLang="en-US" sz="2000" b="1"/>
                <a:t>王 军</a:t>
              </a:r>
            </a:p>
            <a:p>
              <a:pPr algn="ctr">
                <a:spcBef>
                  <a:spcPct val="0"/>
                </a:spcBef>
                <a:buFont typeface="Wingdings" panose="05000000000000000000" pitchFamily="2" charset="2"/>
                <a:buNone/>
              </a:pPr>
              <a:r>
                <a:rPr lang="zh-CN" altLang="en-US" sz="2000" b="1"/>
                <a:t>王 军</a:t>
              </a:r>
            </a:p>
            <a:p>
              <a:pPr algn="ctr">
                <a:spcBef>
                  <a:spcPct val="0"/>
                </a:spcBef>
                <a:buFont typeface="Wingdings" panose="05000000000000000000" pitchFamily="2" charset="2"/>
                <a:buNone/>
              </a:pPr>
              <a:r>
                <a:rPr lang="zh-CN" altLang="en-US" sz="2000" b="1"/>
                <a:t>李 勇</a:t>
              </a:r>
            </a:p>
            <a:p>
              <a:pPr algn="ctr">
                <a:spcBef>
                  <a:spcPct val="0"/>
                </a:spcBef>
                <a:buFont typeface="Wingdings" panose="05000000000000000000" pitchFamily="2" charset="2"/>
                <a:buNone/>
              </a:pPr>
              <a:r>
                <a:rPr lang="zh-CN" altLang="en-US" sz="2000" b="1"/>
                <a:t>李 勇</a:t>
              </a:r>
            </a:p>
            <a:p>
              <a:pPr algn="ctr">
                <a:spcBef>
                  <a:spcPct val="0"/>
                </a:spcBef>
                <a:buFont typeface="Wingdings" panose="05000000000000000000" pitchFamily="2" charset="2"/>
                <a:buNone/>
              </a:pPr>
              <a:r>
                <a:rPr lang="zh-CN" altLang="en-US" sz="2000" b="1"/>
                <a:t>李 勇</a:t>
              </a:r>
            </a:p>
            <a:p>
              <a:pPr algn="ctr">
                <a:spcBef>
                  <a:spcPct val="0"/>
                </a:spcBef>
                <a:buFont typeface="Wingdings" panose="05000000000000000000" pitchFamily="2" charset="2"/>
                <a:buNone/>
              </a:pPr>
              <a:r>
                <a:rPr lang="zh-CN" altLang="en-US" sz="2000" b="1"/>
                <a:t>张 平</a:t>
              </a:r>
            </a:p>
            <a:p>
              <a:pPr algn="ctr">
                <a:spcBef>
                  <a:spcPct val="0"/>
                </a:spcBef>
                <a:buFont typeface="Wingdings" panose="05000000000000000000" pitchFamily="2" charset="2"/>
                <a:buNone/>
              </a:pPr>
              <a:r>
                <a:rPr lang="zh-CN" altLang="en-US" sz="2000" b="1"/>
                <a:t>张 平</a:t>
              </a:r>
            </a:p>
            <a:p>
              <a:pPr algn="ctr">
                <a:spcBef>
                  <a:spcPct val="0"/>
                </a:spcBef>
                <a:buFont typeface="Wingdings" panose="05000000000000000000" pitchFamily="2" charset="2"/>
                <a:buNone/>
              </a:pPr>
              <a:r>
                <a:rPr lang="zh-CN" altLang="en-US" sz="2000" b="1"/>
                <a:t>张 平</a:t>
              </a:r>
            </a:p>
            <a:p>
              <a:pPr algn="ctr">
                <a:spcBef>
                  <a:spcPct val="0"/>
                </a:spcBef>
                <a:buClrTx/>
                <a:buFontTx/>
                <a:buNone/>
              </a:pPr>
              <a:r>
                <a:rPr lang="zh-CN" altLang="en-US" sz="2000" b="1"/>
                <a:t> </a:t>
              </a:r>
              <a:r>
                <a:rPr lang="en-US" altLang="zh-CN" sz="2000" b="1">
                  <a:latin typeface="Arial" panose="020B0604020202020204" pitchFamily="34" charset="0"/>
                </a:rPr>
                <a:t>…</a:t>
              </a:r>
              <a:endParaRPr lang="en-US" altLang="zh-CN" sz="2000"/>
            </a:p>
          </p:txBody>
        </p:sp>
        <p:sp>
          <p:nvSpPr>
            <p:cNvPr id="72711" name="Rectangle 5"/>
            <p:cNvSpPr>
              <a:spLocks noChangeArrowheads="1"/>
            </p:cNvSpPr>
            <p:nvPr/>
          </p:nvSpPr>
          <p:spPr bwMode="auto">
            <a:xfrm>
              <a:off x="1344" y="1623"/>
              <a:ext cx="1296" cy="255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 typeface="Wingdings" panose="05000000000000000000" pitchFamily="2" charset="2"/>
                <a:buNone/>
              </a:pPr>
              <a:r>
                <a:rPr lang="zh-CN" altLang="en-US" sz="2000" b="1" dirty="0"/>
                <a:t>物 理</a:t>
              </a:r>
            </a:p>
            <a:p>
              <a:pPr algn="ctr">
                <a:spcBef>
                  <a:spcPct val="0"/>
                </a:spcBef>
                <a:buFont typeface="Wingdings" panose="05000000000000000000" pitchFamily="2" charset="2"/>
                <a:buNone/>
              </a:pPr>
              <a:r>
                <a:rPr lang="zh-CN" altLang="en-US" sz="2000" b="1" dirty="0"/>
                <a:t>物 理</a:t>
              </a:r>
            </a:p>
            <a:p>
              <a:pPr algn="ctr">
                <a:spcBef>
                  <a:spcPct val="0"/>
                </a:spcBef>
                <a:buFont typeface="Wingdings" panose="05000000000000000000" pitchFamily="2" charset="2"/>
                <a:buNone/>
              </a:pPr>
              <a:r>
                <a:rPr lang="zh-CN" altLang="en-US" sz="2000" b="1" dirty="0"/>
                <a:t>物 理</a:t>
              </a:r>
            </a:p>
            <a:p>
              <a:pPr algn="ctr">
                <a:spcBef>
                  <a:spcPct val="0"/>
                </a:spcBef>
                <a:buFont typeface="Wingdings" panose="05000000000000000000" pitchFamily="2" charset="2"/>
                <a:buNone/>
              </a:pPr>
              <a:r>
                <a:rPr lang="zh-CN" altLang="en-US" sz="2000" b="1" dirty="0"/>
                <a:t>物 理</a:t>
              </a:r>
            </a:p>
            <a:p>
              <a:pPr algn="ctr">
                <a:spcBef>
                  <a:spcPct val="0"/>
                </a:spcBef>
                <a:buFont typeface="Wingdings" panose="05000000000000000000" pitchFamily="2" charset="2"/>
                <a:buNone/>
              </a:pPr>
              <a:r>
                <a:rPr lang="zh-CN" altLang="en-US" sz="2000" b="1" dirty="0"/>
                <a:t>物 理</a:t>
              </a:r>
            </a:p>
            <a:p>
              <a:pPr algn="ctr">
                <a:spcBef>
                  <a:spcPct val="0"/>
                </a:spcBef>
                <a:buClrTx/>
                <a:buFontTx/>
                <a:buNone/>
              </a:pPr>
              <a:r>
                <a:rPr lang="zh-CN" altLang="en-US" sz="2000" b="1" dirty="0"/>
                <a:t>物 理</a:t>
              </a:r>
            </a:p>
            <a:p>
              <a:pPr algn="ctr">
                <a:spcBef>
                  <a:spcPct val="0"/>
                </a:spcBef>
                <a:buClrTx/>
                <a:buFontTx/>
                <a:buNone/>
              </a:pPr>
              <a:r>
                <a:rPr lang="zh-CN" altLang="en-US" sz="2000" b="1" dirty="0"/>
                <a:t>数 学</a:t>
              </a:r>
            </a:p>
            <a:p>
              <a:pPr algn="ctr">
                <a:spcBef>
                  <a:spcPct val="0"/>
                </a:spcBef>
                <a:buClrTx/>
                <a:buFontTx/>
                <a:buNone/>
              </a:pPr>
              <a:r>
                <a:rPr lang="zh-CN" altLang="en-US" sz="2000" b="1" dirty="0"/>
                <a:t>数 学</a:t>
              </a:r>
            </a:p>
            <a:p>
              <a:pPr algn="ctr">
                <a:spcBef>
                  <a:spcPct val="0"/>
                </a:spcBef>
                <a:buClrTx/>
                <a:buFontTx/>
                <a:buNone/>
              </a:pPr>
              <a:r>
                <a:rPr lang="zh-CN" altLang="en-US" sz="2000" b="1" dirty="0"/>
                <a:t>数 学</a:t>
              </a:r>
            </a:p>
            <a:p>
              <a:pPr algn="ctr">
                <a:spcBef>
                  <a:spcPct val="0"/>
                </a:spcBef>
                <a:buClrTx/>
                <a:buFontTx/>
                <a:buNone/>
              </a:pPr>
              <a:r>
                <a:rPr lang="zh-CN" altLang="en-US" sz="2000" b="1" dirty="0"/>
                <a:t>数 学</a:t>
              </a:r>
            </a:p>
            <a:p>
              <a:pPr algn="ctr">
                <a:spcBef>
                  <a:spcPct val="0"/>
                </a:spcBef>
                <a:buClrTx/>
                <a:buFontTx/>
                <a:buNone/>
              </a:pPr>
              <a:r>
                <a:rPr lang="zh-CN" altLang="en-US" sz="2000" b="1" dirty="0"/>
                <a:t>数 学</a:t>
              </a:r>
            </a:p>
            <a:p>
              <a:pPr algn="ctr">
                <a:spcBef>
                  <a:spcPct val="0"/>
                </a:spcBef>
                <a:buClrTx/>
                <a:buFontTx/>
                <a:buNone/>
              </a:pPr>
              <a:r>
                <a:rPr lang="zh-CN" altLang="en-US" sz="2000" b="1" dirty="0"/>
                <a:t>数 学</a:t>
              </a:r>
            </a:p>
            <a:p>
              <a:pPr algn="ctr">
                <a:spcBef>
                  <a:spcPct val="0"/>
                </a:spcBef>
                <a:buClrTx/>
                <a:buFontTx/>
                <a:buNone/>
              </a:pPr>
              <a:r>
                <a:rPr lang="en-US" altLang="zh-CN" sz="2000" b="1" dirty="0">
                  <a:latin typeface="Arial" panose="020B0604020202020204" pitchFamily="34" charset="0"/>
                </a:rPr>
                <a:t>…</a:t>
              </a:r>
              <a:r>
                <a:rPr lang="en-US" altLang="zh-CN" sz="2000" b="1" dirty="0"/>
                <a:t> </a:t>
              </a:r>
            </a:p>
          </p:txBody>
        </p:sp>
        <p:sp>
          <p:nvSpPr>
            <p:cNvPr id="72712" name="Rectangle 6"/>
            <p:cNvSpPr>
              <a:spLocks noChangeArrowheads="1"/>
            </p:cNvSpPr>
            <p:nvPr/>
          </p:nvSpPr>
          <p:spPr bwMode="auto">
            <a:xfrm>
              <a:off x="3936" y="1296"/>
              <a:ext cx="1296" cy="32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 typeface="Wingdings" panose="05000000000000000000" pitchFamily="2" charset="2"/>
                <a:buNone/>
              </a:pPr>
              <a:r>
                <a:rPr lang="zh-CN" altLang="en-US" sz="2600"/>
                <a:t>参考书</a:t>
              </a:r>
              <a:r>
                <a:rPr lang="en-US" altLang="zh-CN" sz="2600"/>
                <a:t>B</a:t>
              </a:r>
            </a:p>
          </p:txBody>
        </p:sp>
        <p:sp>
          <p:nvSpPr>
            <p:cNvPr id="72713" name="Rectangle 7"/>
            <p:cNvSpPr>
              <a:spLocks noChangeArrowheads="1"/>
            </p:cNvSpPr>
            <p:nvPr/>
          </p:nvSpPr>
          <p:spPr bwMode="auto">
            <a:xfrm>
              <a:off x="2640" y="1296"/>
              <a:ext cx="1296" cy="32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 typeface="Wingdings" panose="05000000000000000000" pitchFamily="2" charset="2"/>
                <a:buNone/>
              </a:pPr>
              <a:r>
                <a:rPr lang="zh-CN" altLang="en-US" sz="2600"/>
                <a:t>教员</a:t>
              </a:r>
              <a:r>
                <a:rPr lang="en-US" altLang="zh-CN" sz="2600"/>
                <a:t>T</a:t>
              </a:r>
            </a:p>
          </p:txBody>
        </p:sp>
        <p:sp>
          <p:nvSpPr>
            <p:cNvPr id="72714" name="Rectangle 8"/>
            <p:cNvSpPr>
              <a:spLocks noChangeArrowheads="1"/>
            </p:cNvSpPr>
            <p:nvPr/>
          </p:nvSpPr>
          <p:spPr bwMode="auto">
            <a:xfrm>
              <a:off x="1344" y="1296"/>
              <a:ext cx="1296" cy="32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 typeface="Wingdings" panose="05000000000000000000" pitchFamily="2" charset="2"/>
                <a:buNone/>
              </a:pPr>
              <a:r>
                <a:rPr lang="zh-CN" altLang="en-US" sz="2600" dirty="0"/>
                <a:t>课程</a:t>
              </a:r>
              <a:r>
                <a:rPr lang="en-US" altLang="zh-CN" sz="2600" dirty="0"/>
                <a:t>C</a:t>
              </a:r>
            </a:p>
          </p:txBody>
        </p:sp>
        <p:sp>
          <p:nvSpPr>
            <p:cNvPr id="72715" name="Line 9"/>
            <p:cNvSpPr>
              <a:spLocks noChangeShapeType="1"/>
            </p:cNvSpPr>
            <p:nvPr/>
          </p:nvSpPr>
          <p:spPr bwMode="auto">
            <a:xfrm>
              <a:off x="1344" y="1296"/>
              <a:ext cx="38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716" name="Line 10"/>
            <p:cNvSpPr>
              <a:spLocks noChangeShapeType="1"/>
            </p:cNvSpPr>
            <p:nvPr/>
          </p:nvSpPr>
          <p:spPr bwMode="auto">
            <a:xfrm>
              <a:off x="1344" y="1623"/>
              <a:ext cx="38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717" name="Line 11"/>
            <p:cNvSpPr>
              <a:spLocks noChangeShapeType="1"/>
            </p:cNvSpPr>
            <p:nvPr/>
          </p:nvSpPr>
          <p:spPr bwMode="auto">
            <a:xfrm>
              <a:off x="1344" y="4177"/>
              <a:ext cx="388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718" name="Line 12"/>
            <p:cNvSpPr>
              <a:spLocks noChangeShapeType="1"/>
            </p:cNvSpPr>
            <p:nvPr/>
          </p:nvSpPr>
          <p:spPr bwMode="auto">
            <a:xfrm>
              <a:off x="2640" y="1296"/>
              <a:ext cx="0" cy="28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719" name="Line 13"/>
            <p:cNvSpPr>
              <a:spLocks noChangeShapeType="1"/>
            </p:cNvSpPr>
            <p:nvPr/>
          </p:nvSpPr>
          <p:spPr bwMode="auto">
            <a:xfrm>
              <a:off x="3936" y="1296"/>
              <a:ext cx="0" cy="28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720" name="Line 14"/>
            <p:cNvSpPr>
              <a:spLocks noChangeShapeType="1"/>
            </p:cNvSpPr>
            <p:nvPr/>
          </p:nvSpPr>
          <p:spPr bwMode="auto">
            <a:xfrm>
              <a:off x="5232" y="1296"/>
              <a:ext cx="0" cy="28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721" name="Line 15"/>
            <p:cNvSpPr>
              <a:spLocks noChangeShapeType="1"/>
            </p:cNvSpPr>
            <p:nvPr/>
          </p:nvSpPr>
          <p:spPr bwMode="auto">
            <a:xfrm>
              <a:off x="1344" y="1623"/>
              <a:ext cx="0" cy="25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722" name="Line 16"/>
            <p:cNvSpPr>
              <a:spLocks noChangeShapeType="1"/>
            </p:cNvSpPr>
            <p:nvPr/>
          </p:nvSpPr>
          <p:spPr bwMode="auto">
            <a:xfrm>
              <a:off x="1344" y="1296"/>
              <a:ext cx="0" cy="32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72707" name="Rectangle 17"/>
          <p:cNvSpPr>
            <a:spLocks noGrp="1" noChangeArrowheads="1"/>
          </p:cNvSpPr>
          <p:nvPr>
            <p:ph type="title"/>
          </p:nvPr>
        </p:nvSpPr>
        <p:spPr>
          <a:xfrm>
            <a:off x="44244" y="182085"/>
            <a:ext cx="8729662" cy="501352"/>
          </a:xfrm>
          <a:noFill/>
          <a:extLst>
            <a:ext uri="{91240B29-F687-4F45-9708-019B960494DF}">
              <a14:hiddenLine xmlns:a14="http://schemas.microsoft.com/office/drawing/2010/main" w="28575">
                <a:solidFill>
                  <a:schemeClr val="tx1"/>
                </a:solidFill>
                <a:miter lim="800000"/>
                <a:headEnd/>
                <a:tailEnd/>
              </a14:hiddenLine>
            </a:ext>
          </a:extLst>
        </p:spPr>
        <p:txBody>
          <a:bodyPr/>
          <a:lstStyle/>
          <a:p>
            <a:r>
              <a:rPr lang="zh-CN" altLang="en-US" dirty="0">
                <a:ea typeface="宋体" panose="02010600030101010101" pitchFamily="2" charset="-122"/>
              </a:rPr>
              <a:t>关系规范化：</a:t>
            </a:r>
            <a:r>
              <a:rPr lang="en-US" altLang="zh-CN" dirty="0">
                <a:ea typeface="宋体" panose="02010600030101010101" pitchFamily="2" charset="-122"/>
              </a:rPr>
              <a:t> </a:t>
            </a:r>
            <a:r>
              <a:rPr lang="zh-CN" altLang="en-US" dirty="0">
                <a:ea typeface="宋体" panose="02010600030101010101" pitchFamily="2" charset="-122"/>
              </a:rPr>
              <a:t>多值依赖</a:t>
            </a:r>
          </a:p>
        </p:txBody>
      </p:sp>
      <p:sp>
        <p:nvSpPr>
          <p:cNvPr id="72708" name="Rectangle 18"/>
          <p:cNvSpPr>
            <a:spLocks noChangeArrowheads="1"/>
          </p:cNvSpPr>
          <p:nvPr/>
        </p:nvSpPr>
        <p:spPr bwMode="auto">
          <a:xfrm>
            <a:off x="227367" y="1196752"/>
            <a:ext cx="3548344"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
                <a:schemeClr val="accent1"/>
              </a:buClr>
            </a:pPr>
            <a:r>
              <a:rPr lang="zh-CN" altLang="en-US" sz="2400" dirty="0">
                <a:latin typeface="Times New Roman" panose="02020603050405020304" pitchFamily="18" charset="0"/>
              </a:rPr>
              <a:t>转换成关系：</a:t>
            </a:r>
            <a:r>
              <a:rPr lang="en-US" altLang="zh-CN" sz="2400" dirty="0">
                <a:latin typeface="Times New Roman" panose="02020603050405020304" pitchFamily="18" charset="0"/>
              </a:rPr>
              <a:t>Teaching</a:t>
            </a:r>
          </a:p>
        </p:txBody>
      </p:sp>
    </p:spTree>
    <p:extLst>
      <p:ext uri="{BB962C8B-B14F-4D97-AF65-F5344CB8AC3E}">
        <p14:creationId xmlns:p14="http://schemas.microsoft.com/office/powerpoint/2010/main" val="3268150222"/>
      </p:ext>
    </p:extLst>
  </p:cSld>
  <p:clrMapOvr>
    <a:masterClrMapping/>
  </p:clrMapOvr>
  <p:transition spd="med">
    <p:pull/>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dirty="0">
                <a:ea typeface="宋体" panose="02010600030101010101" pitchFamily="2" charset="-122"/>
              </a:rPr>
              <a:t>关系规范化：</a:t>
            </a:r>
            <a:r>
              <a:rPr lang="en-US" altLang="zh-CN" dirty="0">
                <a:ea typeface="宋体" panose="02010600030101010101" pitchFamily="2" charset="-122"/>
              </a:rPr>
              <a:t> </a:t>
            </a:r>
            <a:r>
              <a:rPr lang="zh-CN" altLang="en-US" dirty="0">
                <a:ea typeface="宋体" panose="02010600030101010101" pitchFamily="2" charset="-122"/>
              </a:rPr>
              <a:t>多值依赖</a:t>
            </a:r>
          </a:p>
        </p:txBody>
      </p:sp>
      <p:sp>
        <p:nvSpPr>
          <p:cNvPr id="73731" name="Rectangle 3"/>
          <p:cNvSpPr>
            <a:spLocks noGrp="1" noChangeArrowheads="1"/>
          </p:cNvSpPr>
          <p:nvPr>
            <p:ph type="body" idx="1"/>
          </p:nvPr>
        </p:nvSpPr>
        <p:spPr>
          <a:xfrm>
            <a:off x="457200" y="1308100"/>
            <a:ext cx="8229600" cy="1184796"/>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marL="609600" indent="-609600">
              <a:lnSpc>
                <a:spcPts val="3500"/>
              </a:lnSpc>
            </a:pPr>
            <a:r>
              <a:rPr lang="en-US" altLang="zh-CN" sz="2400" dirty="0">
                <a:ea typeface="宋体" panose="02010600030101010101" pitchFamily="2" charset="-122"/>
              </a:rPr>
              <a:t>Teaching</a:t>
            </a:r>
            <a:r>
              <a:rPr lang="zh-CN" altLang="en-US" sz="2400" dirty="0">
                <a:ea typeface="宋体" panose="02010600030101010101" pitchFamily="2" charset="-122"/>
              </a:rPr>
              <a:t>具有唯一候选码</a:t>
            </a:r>
            <a:r>
              <a:rPr lang="en-US" altLang="zh-CN" sz="2400" dirty="0">
                <a:ea typeface="宋体" panose="02010600030101010101" pitchFamily="2" charset="-122"/>
              </a:rPr>
              <a:t>(C</a:t>
            </a:r>
            <a:r>
              <a:rPr lang="zh-CN" altLang="en-US" sz="2400" dirty="0">
                <a:ea typeface="宋体" panose="02010600030101010101" pitchFamily="2" charset="-122"/>
              </a:rPr>
              <a:t>，</a:t>
            </a:r>
            <a:r>
              <a:rPr lang="en-US" altLang="zh-CN" sz="2400" dirty="0">
                <a:ea typeface="宋体" panose="02010600030101010101" pitchFamily="2" charset="-122"/>
              </a:rPr>
              <a:t>T</a:t>
            </a:r>
            <a:r>
              <a:rPr lang="zh-CN" altLang="en-US" sz="2400" dirty="0">
                <a:ea typeface="宋体" panose="02010600030101010101" pitchFamily="2" charset="-122"/>
              </a:rPr>
              <a:t>，</a:t>
            </a:r>
            <a:r>
              <a:rPr lang="en-US" altLang="zh-CN" sz="2400" dirty="0">
                <a:ea typeface="宋体" panose="02010600030101010101" pitchFamily="2" charset="-122"/>
              </a:rPr>
              <a:t>B)</a:t>
            </a:r>
            <a:r>
              <a:rPr lang="zh-CN" altLang="en-US" sz="2400" dirty="0">
                <a:ea typeface="宋体" panose="02010600030101010101" pitchFamily="2" charset="-122"/>
              </a:rPr>
              <a:t>， 即全码</a:t>
            </a:r>
            <a:endParaRPr lang="en-US" altLang="zh-CN" sz="2400" dirty="0">
              <a:ea typeface="宋体" panose="02010600030101010101" pitchFamily="2" charset="-122"/>
            </a:endParaRPr>
          </a:p>
          <a:p>
            <a:pPr marL="609600" indent="-609600">
              <a:lnSpc>
                <a:spcPts val="3500"/>
              </a:lnSpc>
            </a:pPr>
            <a:r>
              <a:rPr lang="en-US" altLang="zh-CN" sz="2400" dirty="0" err="1">
                <a:ea typeface="宋体" panose="02010600030101010101" pitchFamily="2" charset="-122"/>
              </a:rPr>
              <a:t>Teaching∈BCNF</a:t>
            </a:r>
            <a:endParaRPr lang="en-US" altLang="zh-CN" sz="2400" dirty="0">
              <a:ea typeface="宋体" panose="02010600030101010101" pitchFamily="2" charset="-122"/>
            </a:endParaRPr>
          </a:p>
        </p:txBody>
      </p:sp>
      <p:sp>
        <p:nvSpPr>
          <p:cNvPr id="4" name="Rectangle 3"/>
          <p:cNvSpPr txBox="1">
            <a:spLocks noChangeArrowheads="1"/>
          </p:cNvSpPr>
          <p:nvPr/>
        </p:nvSpPr>
        <p:spPr bwMode="auto">
          <a:xfrm>
            <a:off x="478007" y="2708920"/>
            <a:ext cx="8229600"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609600" indent="-609600">
              <a:lnSpc>
                <a:spcPts val="3500"/>
              </a:lnSpc>
            </a:pPr>
            <a:r>
              <a:rPr lang="en-US" altLang="zh-CN" sz="2400" kern="0" dirty="0">
                <a:ea typeface="宋体" panose="02010600030101010101" pitchFamily="2" charset="-122"/>
              </a:rPr>
              <a:t> Teaching</a:t>
            </a:r>
            <a:r>
              <a:rPr lang="zh-CN" altLang="en-US" sz="2400" kern="0" dirty="0">
                <a:ea typeface="宋体" panose="02010600030101010101" pitchFamily="2" charset="-122"/>
              </a:rPr>
              <a:t>模式中仍存在较多问题：</a:t>
            </a:r>
          </a:p>
          <a:p>
            <a:pPr marL="1009650" lvl="1" indent="-609600">
              <a:lnSpc>
                <a:spcPts val="3500"/>
              </a:lnSpc>
            </a:pPr>
            <a:r>
              <a:rPr lang="zh-CN" altLang="en-US" sz="2000" kern="0" dirty="0">
                <a:ea typeface="宋体" panose="02010600030101010101" pitchFamily="2" charset="-122"/>
              </a:rPr>
              <a:t>数据冗余度大 </a:t>
            </a:r>
          </a:p>
          <a:p>
            <a:pPr marL="1009650" lvl="1" indent="-609600">
              <a:lnSpc>
                <a:spcPts val="3500"/>
              </a:lnSpc>
            </a:pPr>
            <a:r>
              <a:rPr lang="zh-CN" altLang="en-US" sz="2000" kern="0" dirty="0">
                <a:ea typeface="宋体" panose="02010600030101010101" pitchFamily="2" charset="-122"/>
              </a:rPr>
              <a:t>插入操作复杂</a:t>
            </a:r>
          </a:p>
          <a:p>
            <a:pPr marL="1009650" lvl="1" indent="-609600">
              <a:lnSpc>
                <a:spcPts val="3500"/>
              </a:lnSpc>
            </a:pPr>
            <a:r>
              <a:rPr lang="zh-CN" altLang="en-US" sz="2000" kern="0" dirty="0">
                <a:ea typeface="宋体" panose="02010600030101010101" pitchFamily="2" charset="-122"/>
              </a:rPr>
              <a:t>删除操作复杂</a:t>
            </a:r>
          </a:p>
          <a:p>
            <a:pPr marL="1009650" lvl="1" indent="-609600">
              <a:lnSpc>
                <a:spcPts val="3500"/>
              </a:lnSpc>
            </a:pPr>
            <a:r>
              <a:rPr lang="zh-CN" altLang="en-US" sz="2000" kern="0" dirty="0">
                <a:ea typeface="宋体" panose="02010600030101010101" pitchFamily="2" charset="-122"/>
              </a:rPr>
              <a:t>修改操作复杂</a:t>
            </a:r>
          </a:p>
        </p:txBody>
      </p:sp>
      <p:sp>
        <p:nvSpPr>
          <p:cNvPr id="5" name="AutoShape 4"/>
          <p:cNvSpPr>
            <a:spLocks noChangeArrowheads="1"/>
          </p:cNvSpPr>
          <p:nvPr/>
        </p:nvSpPr>
        <p:spPr bwMode="auto">
          <a:xfrm>
            <a:off x="5436096" y="3213187"/>
            <a:ext cx="3023692" cy="1655762"/>
          </a:xfrm>
          <a:prstGeom prst="cloudCallout">
            <a:avLst>
              <a:gd name="adj1" fmla="val -119416"/>
              <a:gd name="adj2" fmla="val 32589"/>
            </a:avLst>
          </a:prstGeom>
          <a:solidFill>
            <a:schemeClr val="accent1">
              <a:lumMod val="20000"/>
              <a:lumOff val="80000"/>
            </a:schemeClr>
          </a:solidFill>
          <a:ln w="38100">
            <a:solidFill>
              <a:schemeClr val="accent2"/>
            </a:solidFill>
            <a:round/>
            <a:headEnd/>
            <a:tailEnd/>
          </a:ln>
          <a:effectLst/>
        </p:spPr>
        <p:txBody>
          <a:bodyPr/>
          <a:lstStyle>
            <a:lvl1pPr marL="342900" indent="-342900" eaLnBrk="0" hangingPunct="0">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buFont typeface="Wingdings" panose="05000000000000000000" pitchFamily="2" charset="2"/>
              <a:buNone/>
            </a:pPr>
            <a:r>
              <a:rPr lang="zh-CN" altLang="en-US" sz="2800" dirty="0">
                <a:latin typeface="楷体" panose="02010609060101010101" pitchFamily="49" charset="-122"/>
                <a:ea typeface="楷体" panose="02010609060101010101" pitchFamily="49" charset="-122"/>
              </a:rPr>
              <a:t>存在</a:t>
            </a:r>
          </a:p>
          <a:p>
            <a:pPr algn="ctr" eaLnBrk="1" hangingPunct="1">
              <a:lnSpc>
                <a:spcPct val="90000"/>
              </a:lnSpc>
              <a:buFont typeface="Wingdings" panose="05000000000000000000" pitchFamily="2" charset="2"/>
              <a:buNone/>
            </a:pPr>
            <a:r>
              <a:rPr lang="zh-CN" altLang="en-US" sz="2800" dirty="0">
                <a:latin typeface="楷体" panose="02010609060101010101" pitchFamily="49" charset="-122"/>
                <a:ea typeface="楷体" panose="02010609060101010101" pitchFamily="49" charset="-122"/>
              </a:rPr>
              <a:t>多值依赖</a:t>
            </a:r>
          </a:p>
        </p:txBody>
      </p:sp>
    </p:spTree>
    <p:extLst>
      <p:ext uri="{BB962C8B-B14F-4D97-AF65-F5344CB8AC3E}">
        <p14:creationId xmlns:p14="http://schemas.microsoft.com/office/powerpoint/2010/main" val="18429761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dirty="0">
                <a:ea typeface="宋体" panose="02010600030101010101" pitchFamily="2" charset="-122"/>
              </a:rPr>
              <a:t>关系规范化：</a:t>
            </a:r>
            <a:r>
              <a:rPr lang="en-US" altLang="zh-CN" dirty="0">
                <a:ea typeface="宋体" panose="02010600030101010101" pitchFamily="2" charset="-122"/>
              </a:rPr>
              <a:t> </a:t>
            </a:r>
            <a:r>
              <a:rPr lang="zh-CN" altLang="en-US" dirty="0">
                <a:ea typeface="宋体" panose="02010600030101010101" pitchFamily="2" charset="-122"/>
              </a:rPr>
              <a:t>多值依赖</a:t>
            </a:r>
          </a:p>
        </p:txBody>
      </p:sp>
      <p:sp>
        <p:nvSpPr>
          <p:cNvPr id="75779" name="Rectangle 3"/>
          <p:cNvSpPr>
            <a:spLocks noGrp="1" noChangeArrowheads="1"/>
          </p:cNvSpPr>
          <p:nvPr>
            <p:ph type="body" idx="1"/>
          </p:nvPr>
        </p:nvSpPr>
        <p:spPr>
          <a:xfrm>
            <a:off x="323528" y="1196752"/>
            <a:ext cx="7906072" cy="25202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panose="02010600030101010101" pitchFamily="2" charset="-122"/>
              </a:rPr>
              <a:t>多值依赖</a:t>
            </a:r>
            <a:r>
              <a:rPr lang="en-US" altLang="zh-CN" sz="2400" dirty="0">
                <a:ea typeface="宋体" panose="02010600030101010101" pitchFamily="2" charset="-122"/>
              </a:rPr>
              <a:t> </a:t>
            </a:r>
          </a:p>
          <a:p>
            <a:pPr lvl="1">
              <a:lnSpc>
                <a:spcPts val="3500"/>
              </a:lnSpc>
              <a:buSzPct val="65000"/>
              <a:buFont typeface="Wingdings" panose="05000000000000000000" pitchFamily="2" charset="2"/>
              <a:buChar char="l"/>
            </a:pPr>
            <a:r>
              <a:rPr lang="zh-CN" altLang="en-US" sz="2000" dirty="0">
                <a:ea typeface="宋体" panose="02010600030101010101" pitchFamily="2" charset="-122"/>
              </a:rPr>
              <a:t>设</a:t>
            </a:r>
            <a:r>
              <a:rPr lang="en-US" altLang="zh-CN" sz="2000" dirty="0">
                <a:ea typeface="宋体" panose="02010600030101010101" pitchFamily="2" charset="-122"/>
              </a:rPr>
              <a:t>R(U)</a:t>
            </a:r>
            <a:r>
              <a:rPr lang="zh-CN" altLang="en-US" sz="2000" dirty="0">
                <a:ea typeface="宋体" panose="02010600030101010101" pitchFamily="2" charset="-122"/>
              </a:rPr>
              <a:t>是属性集</a:t>
            </a:r>
            <a:r>
              <a:rPr lang="en-US" altLang="zh-CN" sz="2000" dirty="0">
                <a:ea typeface="宋体" panose="02010600030101010101" pitchFamily="2" charset="-122"/>
              </a:rPr>
              <a:t>U</a:t>
            </a:r>
            <a:r>
              <a:rPr lang="zh-CN" altLang="en-US" sz="2000" dirty="0">
                <a:ea typeface="宋体" panose="02010600030101010101" pitchFamily="2" charset="-122"/>
              </a:rPr>
              <a:t>上的一个关系模式， </a:t>
            </a:r>
            <a:r>
              <a:rPr lang="en-US" altLang="zh-CN" sz="2000" dirty="0">
                <a:ea typeface="宋体" panose="02010600030101010101" pitchFamily="2" charset="-122"/>
              </a:rPr>
              <a:t>X</a:t>
            </a:r>
            <a:r>
              <a:rPr lang="zh-CN" altLang="en-US" sz="2000" dirty="0">
                <a:ea typeface="宋体" panose="02010600030101010101" pitchFamily="2" charset="-122"/>
              </a:rPr>
              <a:t>、 </a:t>
            </a:r>
            <a:r>
              <a:rPr lang="en-US" altLang="zh-CN" sz="2000" dirty="0">
                <a:ea typeface="宋体" panose="02010600030101010101" pitchFamily="2" charset="-122"/>
              </a:rPr>
              <a:t>Y</a:t>
            </a:r>
            <a:r>
              <a:rPr lang="zh-CN" altLang="en-US" sz="2000" dirty="0">
                <a:ea typeface="宋体" panose="02010600030101010101" pitchFamily="2" charset="-122"/>
              </a:rPr>
              <a:t>和</a:t>
            </a:r>
            <a:r>
              <a:rPr lang="en-US" altLang="zh-CN" sz="2000" dirty="0">
                <a:ea typeface="宋体" panose="02010600030101010101" pitchFamily="2" charset="-122"/>
              </a:rPr>
              <a:t>Z</a:t>
            </a:r>
            <a:r>
              <a:rPr lang="zh-CN" altLang="en-US" sz="2000" dirty="0">
                <a:ea typeface="宋体" panose="02010600030101010101" pitchFamily="2" charset="-122"/>
              </a:rPr>
              <a:t>是</a:t>
            </a:r>
            <a:r>
              <a:rPr lang="en-US" altLang="zh-CN" sz="2000" dirty="0">
                <a:ea typeface="宋体" panose="02010600030101010101" pitchFamily="2" charset="-122"/>
              </a:rPr>
              <a:t>U</a:t>
            </a:r>
            <a:r>
              <a:rPr lang="zh-CN" altLang="en-US" sz="2000" dirty="0">
                <a:ea typeface="宋体" panose="02010600030101010101" pitchFamily="2" charset="-122"/>
              </a:rPr>
              <a:t>的子集，并且</a:t>
            </a:r>
            <a:r>
              <a:rPr lang="en-US" altLang="zh-CN" sz="2000" dirty="0">
                <a:ea typeface="宋体" panose="02010600030101010101" pitchFamily="2" charset="-122"/>
              </a:rPr>
              <a:t>Z</a:t>
            </a:r>
            <a:r>
              <a:rPr lang="zh-CN" altLang="en-US" sz="2000" dirty="0">
                <a:ea typeface="宋体" panose="02010600030101010101" pitchFamily="2" charset="-122"/>
              </a:rPr>
              <a:t>＝</a:t>
            </a:r>
            <a:r>
              <a:rPr lang="en-US" altLang="zh-CN" sz="2000" dirty="0">
                <a:ea typeface="宋体" panose="02010600030101010101" pitchFamily="2" charset="-122"/>
              </a:rPr>
              <a:t>U</a:t>
            </a:r>
            <a:r>
              <a:rPr lang="zh-CN" altLang="en-US" sz="2000" dirty="0">
                <a:ea typeface="宋体" panose="02010600030101010101" pitchFamily="2" charset="-122"/>
              </a:rPr>
              <a:t>－</a:t>
            </a:r>
            <a:r>
              <a:rPr lang="en-US" altLang="zh-CN" sz="2000" dirty="0">
                <a:ea typeface="宋体" panose="02010600030101010101" pitchFamily="2" charset="-122"/>
              </a:rPr>
              <a:t>X</a:t>
            </a:r>
            <a:r>
              <a:rPr lang="zh-CN" altLang="en-US" sz="2000" dirty="0">
                <a:ea typeface="宋体" panose="02010600030101010101" pitchFamily="2" charset="-122"/>
              </a:rPr>
              <a:t>－</a:t>
            </a:r>
            <a:r>
              <a:rPr lang="en-US" altLang="zh-CN" sz="2000" dirty="0">
                <a:ea typeface="宋体" panose="02010600030101010101" pitchFamily="2" charset="-122"/>
              </a:rPr>
              <a:t>Y</a:t>
            </a:r>
            <a:r>
              <a:rPr lang="zh-CN" altLang="en-US" sz="2000" dirty="0">
                <a:ea typeface="宋体" panose="02010600030101010101" pitchFamily="2" charset="-122"/>
              </a:rPr>
              <a:t>。关系模式</a:t>
            </a:r>
            <a:r>
              <a:rPr lang="en-US" altLang="zh-CN" sz="2000" dirty="0">
                <a:ea typeface="宋体" panose="02010600030101010101" pitchFamily="2" charset="-122"/>
              </a:rPr>
              <a:t>R(U)</a:t>
            </a:r>
            <a:r>
              <a:rPr lang="zh-CN" altLang="en-US" sz="2000" dirty="0">
                <a:ea typeface="宋体" panose="02010600030101010101" pitchFamily="2" charset="-122"/>
              </a:rPr>
              <a:t>中多值依赖 </a:t>
            </a:r>
            <a:r>
              <a:rPr lang="en-US" altLang="zh-CN" sz="2000" dirty="0">
                <a:ea typeface="宋体" panose="02010600030101010101" pitchFamily="2" charset="-122"/>
              </a:rPr>
              <a:t>X→→Y</a:t>
            </a:r>
            <a:r>
              <a:rPr lang="zh-CN" altLang="en-US" sz="2000" dirty="0">
                <a:ea typeface="宋体" panose="02010600030101010101" pitchFamily="2" charset="-122"/>
              </a:rPr>
              <a:t>成立，当且仅当对</a:t>
            </a:r>
            <a:r>
              <a:rPr lang="en-US" altLang="zh-CN" sz="2000" dirty="0">
                <a:ea typeface="宋体" panose="02010600030101010101" pitchFamily="2" charset="-122"/>
              </a:rPr>
              <a:t>R(U)</a:t>
            </a:r>
            <a:r>
              <a:rPr lang="zh-CN" altLang="en-US" sz="2000" dirty="0">
                <a:ea typeface="宋体" panose="02010600030101010101" pitchFamily="2" charset="-122"/>
              </a:rPr>
              <a:t>的任一关系</a:t>
            </a:r>
            <a:r>
              <a:rPr lang="en-US" altLang="zh-CN" sz="2000" dirty="0">
                <a:ea typeface="宋体" panose="02010600030101010101" pitchFamily="2" charset="-122"/>
              </a:rPr>
              <a:t>r</a:t>
            </a:r>
            <a:r>
              <a:rPr lang="zh-CN" altLang="en-US" sz="2000" dirty="0">
                <a:ea typeface="宋体" panose="02010600030101010101" pitchFamily="2" charset="-122"/>
              </a:rPr>
              <a:t>，给定的一对（</a:t>
            </a:r>
            <a:r>
              <a:rPr lang="en-US" altLang="zh-CN" sz="2000" dirty="0">
                <a:ea typeface="宋体" panose="02010600030101010101" pitchFamily="2" charset="-122"/>
              </a:rPr>
              <a:t>x</a:t>
            </a:r>
            <a:r>
              <a:rPr lang="zh-CN" altLang="en-US" sz="2000" dirty="0">
                <a:ea typeface="宋体" panose="02010600030101010101" pitchFamily="2" charset="-122"/>
              </a:rPr>
              <a:t>，</a:t>
            </a:r>
            <a:r>
              <a:rPr lang="en-US" altLang="zh-CN" sz="2000" dirty="0">
                <a:ea typeface="宋体" panose="02010600030101010101" pitchFamily="2" charset="-122"/>
              </a:rPr>
              <a:t>z</a:t>
            </a:r>
            <a:r>
              <a:rPr lang="zh-CN" altLang="en-US" sz="2000" dirty="0">
                <a:ea typeface="宋体" panose="02010600030101010101" pitchFamily="2" charset="-122"/>
              </a:rPr>
              <a:t>）值，有一组</a:t>
            </a:r>
            <a:r>
              <a:rPr lang="en-US" altLang="zh-CN" sz="2000" dirty="0">
                <a:ea typeface="宋体" panose="02010600030101010101" pitchFamily="2" charset="-122"/>
              </a:rPr>
              <a:t>Y</a:t>
            </a:r>
            <a:r>
              <a:rPr lang="zh-CN" altLang="en-US" sz="2000" dirty="0">
                <a:ea typeface="宋体" panose="02010600030101010101" pitchFamily="2" charset="-122"/>
              </a:rPr>
              <a:t>的值，这组值仅仅决定于</a:t>
            </a:r>
            <a:r>
              <a:rPr lang="en-US" altLang="zh-CN" sz="2000" dirty="0">
                <a:ea typeface="宋体" panose="02010600030101010101" pitchFamily="2" charset="-122"/>
              </a:rPr>
              <a:t>x</a:t>
            </a:r>
            <a:r>
              <a:rPr lang="zh-CN" altLang="en-US" sz="2000" dirty="0">
                <a:ea typeface="宋体" panose="02010600030101010101" pitchFamily="2" charset="-122"/>
              </a:rPr>
              <a:t>值而与</a:t>
            </a:r>
            <a:r>
              <a:rPr lang="en-US" altLang="zh-CN" sz="2000" dirty="0">
                <a:ea typeface="宋体" panose="02010600030101010101" pitchFamily="2" charset="-122"/>
              </a:rPr>
              <a:t>z</a:t>
            </a:r>
            <a:r>
              <a:rPr lang="zh-CN" altLang="en-US" sz="2000" dirty="0">
                <a:ea typeface="宋体" panose="02010600030101010101" pitchFamily="2" charset="-122"/>
              </a:rPr>
              <a:t>值无关。</a:t>
            </a:r>
          </a:p>
        </p:txBody>
      </p:sp>
    </p:spTree>
    <p:extLst>
      <p:ext uri="{BB962C8B-B14F-4D97-AF65-F5344CB8AC3E}">
        <p14:creationId xmlns:p14="http://schemas.microsoft.com/office/powerpoint/2010/main" val="4022354941"/>
      </p:ext>
    </p:extLst>
  </p:cSld>
  <p:clrMapOvr>
    <a:masterClrMapping/>
  </p:clrMapOvr>
  <p:transition spd="med">
    <p:pull/>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dirty="0">
                <a:ea typeface="宋体" panose="02010600030101010101" pitchFamily="2" charset="-122"/>
              </a:rPr>
              <a:t>关系规范化：</a:t>
            </a:r>
            <a:r>
              <a:rPr lang="en-US" altLang="zh-CN" dirty="0">
                <a:ea typeface="宋体" panose="02010600030101010101" pitchFamily="2" charset="-122"/>
              </a:rPr>
              <a:t> </a:t>
            </a:r>
            <a:r>
              <a:rPr lang="zh-CN" altLang="en-US" dirty="0">
                <a:ea typeface="宋体" panose="02010600030101010101" pitchFamily="2" charset="-122"/>
              </a:rPr>
              <a:t>多值依赖</a:t>
            </a:r>
          </a:p>
        </p:txBody>
      </p:sp>
      <p:sp>
        <p:nvSpPr>
          <p:cNvPr id="76803" name="Rectangle 3"/>
          <p:cNvSpPr>
            <a:spLocks noGrp="1" noChangeArrowheads="1"/>
          </p:cNvSpPr>
          <p:nvPr>
            <p:ph type="body" idx="1"/>
          </p:nvPr>
        </p:nvSpPr>
        <p:spPr>
          <a:xfrm>
            <a:off x="185738" y="1196753"/>
            <a:ext cx="8647112" cy="302433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panose="02010600030101010101" pitchFamily="2" charset="-122"/>
              </a:rPr>
              <a:t>多值依赖的等价的形式化定义：</a:t>
            </a:r>
            <a:endParaRPr lang="en-US" altLang="zh-CN" sz="2400" dirty="0">
              <a:ea typeface="宋体" panose="02010600030101010101" pitchFamily="2" charset="-122"/>
            </a:endParaRPr>
          </a:p>
          <a:p>
            <a:pPr lvl="1">
              <a:lnSpc>
                <a:spcPts val="3500"/>
              </a:lnSpc>
              <a:buSzPct val="65000"/>
              <a:buFont typeface="Wingdings" panose="05000000000000000000" pitchFamily="2" charset="2"/>
              <a:buChar char="l"/>
            </a:pPr>
            <a:r>
              <a:rPr lang="zh-CN" altLang="en-US" sz="2000" dirty="0">
                <a:ea typeface="宋体" panose="02010600030101010101" pitchFamily="2" charset="-122"/>
              </a:rPr>
              <a:t>在</a:t>
            </a:r>
            <a:r>
              <a:rPr lang="en-US" altLang="zh-CN" sz="2000" dirty="0">
                <a:ea typeface="宋体" panose="02010600030101010101" pitchFamily="2" charset="-122"/>
              </a:rPr>
              <a:t>R</a:t>
            </a:r>
            <a:r>
              <a:rPr lang="zh-CN" altLang="en-US" sz="2000" dirty="0">
                <a:ea typeface="宋体" panose="02010600030101010101" pitchFamily="2" charset="-122"/>
              </a:rPr>
              <a:t>（</a:t>
            </a:r>
            <a:r>
              <a:rPr lang="en-US" altLang="zh-CN" sz="2000" dirty="0">
                <a:ea typeface="宋体" panose="02010600030101010101" pitchFamily="2" charset="-122"/>
              </a:rPr>
              <a:t>U</a:t>
            </a:r>
            <a:r>
              <a:rPr lang="zh-CN" altLang="en-US" sz="2000" dirty="0">
                <a:ea typeface="宋体" panose="02010600030101010101" pitchFamily="2" charset="-122"/>
              </a:rPr>
              <a:t>）的任一关系</a:t>
            </a:r>
            <a:r>
              <a:rPr lang="en-US" altLang="zh-CN" sz="2000" dirty="0">
                <a:ea typeface="宋体" panose="02010600030101010101" pitchFamily="2" charset="-122"/>
              </a:rPr>
              <a:t>r</a:t>
            </a:r>
            <a:r>
              <a:rPr lang="zh-CN" altLang="en-US" sz="2000" dirty="0">
                <a:ea typeface="宋体" panose="02010600030101010101" pitchFamily="2" charset="-122"/>
              </a:rPr>
              <a:t>中，如果存在元组</a:t>
            </a:r>
            <a:r>
              <a:rPr lang="en-US" altLang="zh-CN" sz="2000" dirty="0">
                <a:ea typeface="宋体" panose="02010600030101010101" pitchFamily="2" charset="-122"/>
              </a:rPr>
              <a:t>t</a:t>
            </a:r>
            <a:r>
              <a:rPr lang="zh-CN" altLang="en-US" sz="2000" dirty="0">
                <a:ea typeface="宋体" panose="02010600030101010101" pitchFamily="2" charset="-122"/>
              </a:rPr>
              <a:t>，</a:t>
            </a:r>
            <a:r>
              <a:rPr lang="en-US" altLang="zh-CN" sz="2000" dirty="0">
                <a:ea typeface="宋体" panose="02010600030101010101" pitchFamily="2" charset="-122"/>
              </a:rPr>
              <a:t>s </a:t>
            </a:r>
            <a:r>
              <a:rPr lang="zh-CN" altLang="en-US" sz="2000" dirty="0">
                <a:ea typeface="宋体" panose="02010600030101010101" pitchFamily="2" charset="-122"/>
              </a:rPr>
              <a:t>使得</a:t>
            </a:r>
            <a:r>
              <a:rPr lang="en-US" altLang="zh-CN" sz="2000" dirty="0">
                <a:ea typeface="宋体" panose="02010600030101010101" pitchFamily="2" charset="-122"/>
              </a:rPr>
              <a:t>t[X]=s[X]</a:t>
            </a:r>
            <a:r>
              <a:rPr lang="zh-CN" altLang="en-US" sz="2000" dirty="0">
                <a:ea typeface="宋体" panose="02010600030101010101" pitchFamily="2" charset="-122"/>
              </a:rPr>
              <a:t>，那么就必然存在元组 </a:t>
            </a:r>
            <a:r>
              <a:rPr lang="en-US" altLang="zh-CN" sz="2000" dirty="0">
                <a:ea typeface="宋体" panose="02010600030101010101" pitchFamily="2" charset="-122"/>
              </a:rPr>
              <a:t>w</a:t>
            </a:r>
            <a:r>
              <a:rPr lang="zh-CN" altLang="en-US" sz="2000" dirty="0">
                <a:ea typeface="宋体" panose="02010600030101010101" pitchFamily="2" charset="-122"/>
              </a:rPr>
              <a:t>，</a:t>
            </a:r>
            <a:r>
              <a:rPr lang="en-US" altLang="zh-CN" sz="2000" dirty="0">
                <a:ea typeface="宋体" panose="02010600030101010101" pitchFamily="2" charset="-122"/>
              </a:rPr>
              <a:t>v</a:t>
            </a:r>
            <a:r>
              <a:rPr lang="en-US" altLang="zh-CN" sz="2000" dirty="0">
                <a:ea typeface="宋体" panose="02010600030101010101" pitchFamily="2" charset="-122"/>
                <a:sym typeface="Symbol" panose="05050102010706020507" pitchFamily="18" charset="2"/>
              </a:rPr>
              <a:t> </a:t>
            </a:r>
            <a:r>
              <a:rPr lang="en-US" altLang="zh-CN" sz="2000" dirty="0">
                <a:ea typeface="宋体" panose="02010600030101010101" pitchFamily="2" charset="-122"/>
              </a:rPr>
              <a:t>r</a:t>
            </a:r>
            <a:r>
              <a:rPr lang="zh-CN" altLang="en-US" sz="2000" dirty="0">
                <a:ea typeface="宋体" panose="02010600030101010101" pitchFamily="2" charset="-122"/>
              </a:rPr>
              <a:t>，（</a:t>
            </a:r>
            <a:r>
              <a:rPr lang="en-US" altLang="zh-CN" sz="2000" dirty="0">
                <a:ea typeface="宋体" panose="02010600030101010101" pitchFamily="2" charset="-122"/>
              </a:rPr>
              <a:t>w</a:t>
            </a:r>
            <a:r>
              <a:rPr lang="zh-CN" altLang="en-US" sz="2000" dirty="0">
                <a:ea typeface="宋体" panose="02010600030101010101" pitchFamily="2" charset="-122"/>
              </a:rPr>
              <a:t>，</a:t>
            </a:r>
            <a:r>
              <a:rPr lang="en-US" altLang="zh-CN" sz="2000" dirty="0">
                <a:ea typeface="宋体" panose="02010600030101010101" pitchFamily="2" charset="-122"/>
              </a:rPr>
              <a:t>v</a:t>
            </a:r>
            <a:r>
              <a:rPr lang="zh-CN" altLang="en-US" sz="2000" dirty="0">
                <a:ea typeface="宋体" panose="02010600030101010101" pitchFamily="2" charset="-122"/>
              </a:rPr>
              <a:t>可以与</a:t>
            </a:r>
            <a:r>
              <a:rPr lang="en-US" altLang="zh-CN" sz="2000" dirty="0">
                <a:ea typeface="宋体" panose="02010600030101010101" pitchFamily="2" charset="-122"/>
              </a:rPr>
              <a:t>s</a:t>
            </a:r>
            <a:r>
              <a:rPr lang="zh-CN" altLang="en-US" sz="2000" dirty="0">
                <a:ea typeface="宋体" panose="02010600030101010101" pitchFamily="2" charset="-122"/>
              </a:rPr>
              <a:t>，</a:t>
            </a:r>
            <a:r>
              <a:rPr lang="en-US" altLang="zh-CN" sz="2000" dirty="0">
                <a:ea typeface="宋体" panose="02010600030101010101" pitchFamily="2" charset="-122"/>
              </a:rPr>
              <a:t>t</a:t>
            </a:r>
            <a:r>
              <a:rPr lang="zh-CN" altLang="en-US" sz="2000" dirty="0">
                <a:ea typeface="宋体" panose="02010600030101010101" pitchFamily="2" charset="-122"/>
              </a:rPr>
              <a:t>相同），使得</a:t>
            </a:r>
            <a:r>
              <a:rPr lang="en-US" altLang="zh-CN" sz="2000" dirty="0">
                <a:ea typeface="宋体" panose="02010600030101010101" pitchFamily="2" charset="-122"/>
              </a:rPr>
              <a:t>w[X]=v[X]=t[X]</a:t>
            </a:r>
            <a:r>
              <a:rPr lang="zh-CN" altLang="en-US" sz="2000" dirty="0">
                <a:ea typeface="宋体" panose="02010600030101010101" pitchFamily="2" charset="-122"/>
              </a:rPr>
              <a:t>，而</a:t>
            </a:r>
            <a:r>
              <a:rPr lang="en-US" altLang="zh-CN" sz="2000" dirty="0">
                <a:ea typeface="宋体" panose="02010600030101010101" pitchFamily="2" charset="-122"/>
              </a:rPr>
              <a:t>w[Y]=t[Y]</a:t>
            </a:r>
            <a:r>
              <a:rPr lang="zh-CN" altLang="en-US" sz="2000" dirty="0">
                <a:ea typeface="宋体" panose="02010600030101010101" pitchFamily="2" charset="-122"/>
              </a:rPr>
              <a:t>，</a:t>
            </a:r>
            <a:r>
              <a:rPr lang="en-US" altLang="zh-CN" sz="2000" dirty="0">
                <a:ea typeface="宋体" panose="02010600030101010101" pitchFamily="2" charset="-122"/>
              </a:rPr>
              <a:t>w[Z]=s[Z]</a:t>
            </a:r>
            <a:r>
              <a:rPr lang="zh-CN" altLang="en-US" sz="2000" dirty="0">
                <a:ea typeface="宋体" panose="02010600030101010101" pitchFamily="2" charset="-122"/>
              </a:rPr>
              <a:t>，</a:t>
            </a:r>
            <a:r>
              <a:rPr lang="en-US" altLang="zh-CN" sz="2000" dirty="0">
                <a:ea typeface="宋体" panose="02010600030101010101" pitchFamily="2" charset="-122"/>
              </a:rPr>
              <a:t>v[Y]=s[Y]</a:t>
            </a:r>
            <a:r>
              <a:rPr lang="zh-CN" altLang="en-US" sz="2000" dirty="0">
                <a:ea typeface="宋体" panose="02010600030101010101" pitchFamily="2" charset="-122"/>
              </a:rPr>
              <a:t>，</a:t>
            </a:r>
            <a:r>
              <a:rPr lang="en-US" altLang="zh-CN" sz="2000" dirty="0">
                <a:ea typeface="宋体" panose="02010600030101010101" pitchFamily="2" charset="-122"/>
              </a:rPr>
              <a:t>v[Z]=t[Z]</a:t>
            </a:r>
            <a:r>
              <a:rPr lang="zh-CN" altLang="en-US" sz="2000" dirty="0">
                <a:ea typeface="宋体" panose="02010600030101010101" pitchFamily="2" charset="-122"/>
              </a:rPr>
              <a:t>（即交换</a:t>
            </a:r>
            <a:r>
              <a:rPr lang="en-US" altLang="zh-CN" sz="2000" dirty="0">
                <a:ea typeface="宋体" panose="02010600030101010101" pitchFamily="2" charset="-122"/>
              </a:rPr>
              <a:t>s</a:t>
            </a:r>
            <a:r>
              <a:rPr lang="zh-CN" altLang="en-US" sz="2000" dirty="0">
                <a:ea typeface="宋体" panose="02010600030101010101" pitchFamily="2" charset="-122"/>
              </a:rPr>
              <a:t>，</a:t>
            </a:r>
            <a:r>
              <a:rPr lang="en-US" altLang="zh-CN" sz="2000" dirty="0">
                <a:ea typeface="宋体" panose="02010600030101010101" pitchFamily="2" charset="-122"/>
              </a:rPr>
              <a:t>t</a:t>
            </a:r>
            <a:r>
              <a:rPr lang="zh-CN" altLang="en-US" sz="2000" dirty="0">
                <a:ea typeface="宋体" panose="02010600030101010101" pitchFamily="2" charset="-122"/>
              </a:rPr>
              <a:t>元组的</a:t>
            </a:r>
            <a:r>
              <a:rPr lang="en-US" altLang="zh-CN" sz="2000" dirty="0">
                <a:ea typeface="宋体" panose="02010600030101010101" pitchFamily="2" charset="-122"/>
              </a:rPr>
              <a:t>Y</a:t>
            </a:r>
            <a:r>
              <a:rPr lang="zh-CN" altLang="en-US" sz="2000" dirty="0">
                <a:ea typeface="宋体" panose="02010600030101010101" pitchFamily="2" charset="-122"/>
              </a:rPr>
              <a:t>值所得的两个新元组必在</a:t>
            </a:r>
            <a:r>
              <a:rPr lang="en-US" altLang="zh-CN" sz="2000" dirty="0">
                <a:ea typeface="宋体" panose="02010600030101010101" pitchFamily="2" charset="-122"/>
              </a:rPr>
              <a:t>r</a:t>
            </a:r>
            <a:r>
              <a:rPr lang="zh-CN" altLang="en-US" sz="2000" dirty="0">
                <a:ea typeface="宋体" panose="02010600030101010101" pitchFamily="2" charset="-122"/>
              </a:rPr>
              <a:t>中），则</a:t>
            </a:r>
            <a:r>
              <a:rPr lang="en-US" altLang="zh-CN" sz="2000" dirty="0">
                <a:ea typeface="宋体" panose="02010600030101010101" pitchFamily="2" charset="-122"/>
              </a:rPr>
              <a:t>Y</a:t>
            </a:r>
            <a:r>
              <a:rPr lang="zh-CN" altLang="en-US" sz="2000" dirty="0">
                <a:ea typeface="宋体" panose="02010600030101010101" pitchFamily="2" charset="-122"/>
              </a:rPr>
              <a:t>多值依赖于</a:t>
            </a:r>
            <a:r>
              <a:rPr lang="en-US" altLang="zh-CN" sz="2000" dirty="0">
                <a:ea typeface="宋体" panose="02010600030101010101" pitchFamily="2" charset="-122"/>
              </a:rPr>
              <a:t>X</a:t>
            </a:r>
            <a:r>
              <a:rPr lang="zh-CN" altLang="en-US" sz="2000" dirty="0">
                <a:ea typeface="宋体" panose="02010600030101010101" pitchFamily="2" charset="-122"/>
              </a:rPr>
              <a:t>，记为</a:t>
            </a:r>
            <a:r>
              <a:rPr lang="en-US" altLang="zh-CN" sz="2000" dirty="0">
                <a:ea typeface="宋体" panose="02010600030101010101" pitchFamily="2" charset="-122"/>
              </a:rPr>
              <a:t>X→→Y</a:t>
            </a:r>
            <a:r>
              <a:rPr lang="zh-CN" altLang="en-US" sz="2000" dirty="0">
                <a:ea typeface="宋体" panose="02010600030101010101" pitchFamily="2" charset="-122"/>
              </a:rPr>
              <a:t>。 这里，</a:t>
            </a:r>
            <a:r>
              <a:rPr lang="en-US" altLang="zh-CN" sz="2000" dirty="0">
                <a:ea typeface="宋体" panose="02010600030101010101" pitchFamily="2" charset="-122"/>
              </a:rPr>
              <a:t>X</a:t>
            </a:r>
            <a:r>
              <a:rPr lang="zh-CN" altLang="en-US" sz="2000" dirty="0">
                <a:ea typeface="宋体" panose="02010600030101010101" pitchFamily="2" charset="-122"/>
              </a:rPr>
              <a:t>，</a:t>
            </a:r>
            <a:r>
              <a:rPr lang="en-US" altLang="zh-CN" sz="2000" dirty="0">
                <a:ea typeface="宋体" panose="02010600030101010101" pitchFamily="2" charset="-122"/>
              </a:rPr>
              <a:t>Y</a:t>
            </a:r>
            <a:r>
              <a:rPr lang="zh-CN" altLang="en-US" sz="2000" dirty="0">
                <a:ea typeface="宋体" panose="02010600030101010101" pitchFamily="2" charset="-122"/>
              </a:rPr>
              <a:t>是</a:t>
            </a:r>
            <a:r>
              <a:rPr lang="en-US" altLang="zh-CN" sz="2000" dirty="0">
                <a:ea typeface="宋体" panose="02010600030101010101" pitchFamily="2" charset="-122"/>
              </a:rPr>
              <a:t>U</a:t>
            </a:r>
            <a:r>
              <a:rPr lang="zh-CN" altLang="en-US" sz="2000" dirty="0">
                <a:ea typeface="宋体" panose="02010600030101010101" pitchFamily="2" charset="-122"/>
              </a:rPr>
              <a:t>的子集，</a:t>
            </a:r>
            <a:r>
              <a:rPr lang="en-US" altLang="zh-CN" sz="2000" dirty="0">
                <a:ea typeface="宋体" panose="02010600030101010101" pitchFamily="2" charset="-122"/>
              </a:rPr>
              <a:t>Z=U-X-Y</a:t>
            </a:r>
            <a:r>
              <a:rPr lang="zh-CN" altLang="en-US" sz="2000" dirty="0">
                <a:ea typeface="宋体" panose="02010600030101010101" pitchFamily="2" charset="-122"/>
              </a:rPr>
              <a:t>。</a:t>
            </a:r>
          </a:p>
        </p:txBody>
      </p:sp>
    </p:spTree>
    <p:extLst>
      <p:ext uri="{BB962C8B-B14F-4D97-AF65-F5344CB8AC3E}">
        <p14:creationId xmlns:p14="http://schemas.microsoft.com/office/powerpoint/2010/main" val="352508462"/>
      </p:ext>
    </p:extLst>
  </p:cSld>
  <p:clrMapOvr>
    <a:masterClrMapping/>
  </p:clrMapOvr>
  <p:transition spd="med">
    <p:pull/>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a:ea typeface="宋体" panose="02010600030101010101" pitchFamily="2" charset="-122"/>
              </a:rPr>
              <a:t>多值依赖（续）</a:t>
            </a:r>
          </a:p>
        </p:txBody>
      </p:sp>
      <p:sp>
        <p:nvSpPr>
          <p:cNvPr id="77827" name="Rectangle 3"/>
          <p:cNvSpPr>
            <a:spLocks noGrp="1" noChangeArrowheads="1"/>
          </p:cNvSpPr>
          <p:nvPr>
            <p:ph type="body" idx="1"/>
          </p:nvPr>
        </p:nvSpPr>
        <p:spPr>
          <a:xfrm>
            <a:off x="539552" y="1124744"/>
            <a:ext cx="7372350" cy="4953000"/>
          </a:xfrm>
        </p:spPr>
        <p:txBody>
          <a:bodyPr/>
          <a:lstStyle/>
          <a:p>
            <a:pPr eaLnBrk="1" hangingPunct="1">
              <a:lnSpc>
                <a:spcPct val="160000"/>
              </a:lnSpc>
            </a:pPr>
            <a:r>
              <a:rPr lang="zh-CN" altLang="en-US" dirty="0">
                <a:ea typeface="宋体" panose="02010600030101010101" pitchFamily="2" charset="-122"/>
              </a:rPr>
              <a:t>平凡多值依赖和非平凡的多值依赖</a:t>
            </a:r>
          </a:p>
          <a:p>
            <a:pPr lvl="1" eaLnBrk="1" hangingPunct="1">
              <a:lnSpc>
                <a:spcPct val="160000"/>
              </a:lnSpc>
            </a:pPr>
            <a:r>
              <a:rPr lang="zh-CN" altLang="en-US" dirty="0">
                <a:ea typeface="宋体" panose="02010600030101010101" pitchFamily="2" charset="-122"/>
              </a:rPr>
              <a:t>	</a:t>
            </a:r>
            <a:r>
              <a:rPr lang="zh-CN" altLang="en-US" sz="3200" dirty="0">
                <a:ea typeface="宋体" panose="02010600030101010101" pitchFamily="2" charset="-122"/>
              </a:rPr>
              <a:t>若</a:t>
            </a:r>
            <a:r>
              <a:rPr lang="en-US" altLang="zh-CN" sz="3200" dirty="0">
                <a:ea typeface="宋体" panose="02010600030101010101" pitchFamily="2" charset="-122"/>
              </a:rPr>
              <a:t>X→→Y</a:t>
            </a:r>
            <a:r>
              <a:rPr lang="zh-CN" altLang="en-US" sz="3200" dirty="0">
                <a:ea typeface="宋体" panose="02010600030101010101" pitchFamily="2" charset="-122"/>
              </a:rPr>
              <a:t>，而</a:t>
            </a:r>
            <a:r>
              <a:rPr lang="en-US" altLang="zh-CN" sz="3200" dirty="0">
                <a:ea typeface="宋体" panose="02010600030101010101" pitchFamily="2" charset="-122"/>
              </a:rPr>
              <a:t>Z</a:t>
            </a:r>
            <a:r>
              <a:rPr lang="zh-CN" altLang="en-US" sz="3200" dirty="0">
                <a:ea typeface="宋体" panose="02010600030101010101" pitchFamily="2" charset="-122"/>
              </a:rPr>
              <a:t>＝</a:t>
            </a:r>
            <a:r>
              <a:rPr lang="en-US" altLang="zh-CN" sz="3200" dirty="0">
                <a:ea typeface="宋体" panose="02010600030101010101" pitchFamily="2" charset="-122"/>
              </a:rPr>
              <a:t>φ</a:t>
            </a:r>
            <a:r>
              <a:rPr lang="zh-CN" altLang="en-US" sz="3200" dirty="0">
                <a:ea typeface="宋体" panose="02010600030101010101" pitchFamily="2" charset="-122"/>
              </a:rPr>
              <a:t>，则称</a:t>
            </a:r>
          </a:p>
          <a:p>
            <a:pPr lvl="1" eaLnBrk="1" hangingPunct="1">
              <a:buFont typeface="Wingdings" panose="05000000000000000000" pitchFamily="2" charset="2"/>
              <a:buNone/>
            </a:pPr>
            <a:r>
              <a:rPr lang="zh-CN" altLang="en-US" sz="3200" dirty="0">
                <a:ea typeface="宋体" panose="02010600030101010101" pitchFamily="2" charset="-122"/>
              </a:rPr>
              <a:t>     </a:t>
            </a:r>
            <a:r>
              <a:rPr lang="en-US" altLang="zh-CN" sz="3200" dirty="0">
                <a:ea typeface="宋体" panose="02010600030101010101" pitchFamily="2" charset="-122"/>
              </a:rPr>
              <a:t>X→→Y</a:t>
            </a:r>
            <a:r>
              <a:rPr lang="zh-CN" altLang="en-US" sz="3200" dirty="0">
                <a:ea typeface="宋体" panose="02010600030101010101" pitchFamily="2" charset="-122"/>
              </a:rPr>
              <a:t>为</a:t>
            </a:r>
            <a:r>
              <a:rPr lang="zh-CN" altLang="en-US" sz="3200" dirty="0">
                <a:solidFill>
                  <a:srgbClr val="FF00FF"/>
                </a:solidFill>
                <a:ea typeface="宋体" panose="02010600030101010101" pitchFamily="2" charset="-122"/>
              </a:rPr>
              <a:t>平凡的多值依赖</a:t>
            </a:r>
          </a:p>
          <a:p>
            <a:pPr lvl="1" eaLnBrk="1" hangingPunct="1">
              <a:lnSpc>
                <a:spcPct val="200000"/>
              </a:lnSpc>
            </a:pPr>
            <a:r>
              <a:rPr lang="zh-CN" altLang="en-US" sz="3200" dirty="0">
                <a:ea typeface="宋体" panose="02010600030101010101" pitchFamily="2" charset="-122"/>
              </a:rPr>
              <a:t>	否则称</a:t>
            </a:r>
            <a:r>
              <a:rPr lang="en-US" altLang="zh-CN" sz="3200" dirty="0">
                <a:ea typeface="宋体" panose="02010600030101010101" pitchFamily="2" charset="-122"/>
              </a:rPr>
              <a:t>X→→Y</a:t>
            </a:r>
            <a:r>
              <a:rPr lang="zh-CN" altLang="en-US" sz="3200" dirty="0">
                <a:ea typeface="宋体" panose="02010600030101010101" pitchFamily="2" charset="-122"/>
              </a:rPr>
              <a:t>为</a:t>
            </a:r>
            <a:r>
              <a:rPr lang="zh-CN" altLang="en-US" sz="3200" dirty="0">
                <a:solidFill>
                  <a:srgbClr val="FF00FF"/>
                </a:solidFill>
                <a:ea typeface="宋体" panose="02010600030101010101" pitchFamily="2" charset="-122"/>
              </a:rPr>
              <a:t>非平凡的多值依赖</a:t>
            </a:r>
            <a:endParaRPr lang="zh-CN" altLang="en-US" dirty="0">
              <a:solidFill>
                <a:srgbClr val="FF00FF"/>
              </a:solidFill>
              <a:ea typeface="宋体" panose="02010600030101010101" pitchFamily="2" charset="-122"/>
            </a:endParaRPr>
          </a:p>
        </p:txBody>
      </p:sp>
      <p:sp>
        <p:nvSpPr>
          <p:cNvPr id="5" name="文本框 4">
            <a:extLst>
              <a:ext uri="{FF2B5EF4-FFF2-40B4-BE49-F238E27FC236}">
                <a16:creationId xmlns:a16="http://schemas.microsoft.com/office/drawing/2014/main" id="{F3EC35D7-01D5-4F63-9403-267958FC2C9A}"/>
              </a:ext>
            </a:extLst>
          </p:cNvPr>
          <p:cNvSpPr txBox="1"/>
          <p:nvPr/>
        </p:nvSpPr>
        <p:spPr>
          <a:xfrm>
            <a:off x="323528" y="4501496"/>
            <a:ext cx="8591872" cy="1569660"/>
          </a:xfrm>
          <a:prstGeom prst="rect">
            <a:avLst/>
          </a:prstGeom>
          <a:noFill/>
        </p:spPr>
        <p:txBody>
          <a:bodyPr wrap="square">
            <a:spAutoFit/>
          </a:bodyPr>
          <a:lstStyle/>
          <a:p>
            <a:pPr algn="l"/>
            <a:r>
              <a:rPr lang="zh-CN" altLang="en-US" sz="2400" b="1" i="0" dirty="0">
                <a:solidFill>
                  <a:srgbClr val="4D4D4D"/>
                </a:solidFill>
                <a:effectLst/>
                <a:latin typeface="FangSong" panose="02010609060101010101" pitchFamily="49" charset="-122"/>
                <a:ea typeface="FangSong" panose="02010609060101010101" pitchFamily="49" charset="-122"/>
              </a:rPr>
              <a:t>判定方法：对于任意关系中，如果存在两个元组（就是行），记为</a:t>
            </a:r>
            <a:r>
              <a:rPr lang="en-US" altLang="zh-CN" sz="2400" b="1" i="0" dirty="0">
                <a:solidFill>
                  <a:srgbClr val="4D4D4D"/>
                </a:solidFill>
                <a:effectLst/>
                <a:latin typeface="FangSong" panose="02010609060101010101" pitchFamily="49" charset="-122"/>
                <a:ea typeface="FangSong" panose="02010609060101010101" pitchFamily="49" charset="-122"/>
              </a:rPr>
              <a:t>A,B</a:t>
            </a:r>
            <a:r>
              <a:rPr lang="zh-CN" altLang="en-US" sz="2400" b="1" i="0" dirty="0">
                <a:solidFill>
                  <a:srgbClr val="4D4D4D"/>
                </a:solidFill>
                <a:effectLst/>
                <a:latin typeface="FangSong" panose="02010609060101010101" pitchFamily="49" charset="-122"/>
                <a:ea typeface="FangSong" panose="02010609060101010101" pitchFamily="49" charset="-122"/>
              </a:rPr>
              <a:t>，如果他们的某一属性</a:t>
            </a:r>
            <a:r>
              <a:rPr lang="en-US" altLang="zh-CN" sz="2400" b="1" i="0" dirty="0">
                <a:solidFill>
                  <a:srgbClr val="4D4D4D"/>
                </a:solidFill>
                <a:effectLst/>
                <a:latin typeface="FangSong" panose="02010609060101010101" pitchFamily="49" charset="-122"/>
                <a:ea typeface="FangSong" panose="02010609060101010101" pitchFamily="49" charset="-122"/>
              </a:rPr>
              <a:t>X</a:t>
            </a:r>
            <a:r>
              <a:rPr lang="zh-CN" altLang="en-US" sz="2400" b="1" i="0" dirty="0">
                <a:solidFill>
                  <a:srgbClr val="4D4D4D"/>
                </a:solidFill>
                <a:effectLst/>
                <a:latin typeface="FangSong" panose="02010609060101010101" pitchFamily="49" charset="-122"/>
                <a:ea typeface="FangSong" panose="02010609060101010101" pitchFamily="49" charset="-122"/>
              </a:rPr>
              <a:t>的值相等，那么我们交换它们另外的属性</a:t>
            </a:r>
            <a:r>
              <a:rPr lang="en-US" altLang="zh-CN" sz="2400" b="1" i="0" dirty="0">
                <a:solidFill>
                  <a:srgbClr val="4D4D4D"/>
                </a:solidFill>
                <a:effectLst/>
                <a:latin typeface="FangSong" panose="02010609060101010101" pitchFamily="49" charset="-122"/>
                <a:ea typeface="FangSong" panose="02010609060101010101" pitchFamily="49" charset="-122"/>
              </a:rPr>
              <a:t>Y</a:t>
            </a:r>
            <a:r>
              <a:rPr lang="zh-CN" altLang="en-US" sz="2400" b="1" i="0" dirty="0">
                <a:solidFill>
                  <a:srgbClr val="4D4D4D"/>
                </a:solidFill>
                <a:effectLst/>
                <a:latin typeface="FangSong" panose="02010609060101010101" pitchFamily="49" charset="-122"/>
                <a:ea typeface="FangSong" panose="02010609060101010101" pitchFamily="49" charset="-122"/>
              </a:rPr>
              <a:t>的值后，得到的新的两个元组，在表中是可以在原来的表中找到与它们相匹配的元组的</a:t>
            </a:r>
            <a:endParaRPr lang="zh-CN" altLang="en-US" sz="2400" dirty="0">
              <a:latin typeface="FangSong" panose="02010609060101010101" pitchFamily="49" charset="-122"/>
              <a:ea typeface="FangSong" panose="02010609060101010101" pitchFamily="49" charset="-122"/>
            </a:endParaRPr>
          </a:p>
        </p:txBody>
      </p:sp>
    </p:spTree>
    <p:extLst>
      <p:ext uri="{BB962C8B-B14F-4D97-AF65-F5344CB8AC3E}">
        <p14:creationId xmlns:p14="http://schemas.microsoft.com/office/powerpoint/2010/main" val="4294236323"/>
      </p:ext>
    </p:extLst>
  </p:cSld>
  <p:clrMapOvr>
    <a:masterClrMapping/>
  </p:clrMapOvr>
  <p:transition spd="med">
    <p:pull/>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1619250" y="1760061"/>
            <a:ext cx="5932488" cy="4680520"/>
            <a:chOff x="1344" y="1296"/>
            <a:chExt cx="3888" cy="2881"/>
          </a:xfrm>
        </p:grpSpPr>
        <p:sp>
          <p:nvSpPr>
            <p:cNvPr id="72709" name="Rectangle 3"/>
            <p:cNvSpPr>
              <a:spLocks noChangeArrowheads="1"/>
            </p:cNvSpPr>
            <p:nvPr/>
          </p:nvSpPr>
          <p:spPr bwMode="auto">
            <a:xfrm>
              <a:off x="3936" y="1623"/>
              <a:ext cx="1296" cy="255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普通物理学</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光学原理</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物理习题集</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普通物理学</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光学原理</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物理习题集</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数学分析</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微分方程</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高等代数</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数学分析</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微分方程</a:t>
              </a:r>
            </a:p>
            <a:p>
              <a:pPr algn="ctr">
                <a:spcBef>
                  <a:spcPct val="0"/>
                </a:spcBef>
                <a:buFont typeface="Wingdings" panose="05000000000000000000" pitchFamily="2" charset="2"/>
                <a:buNone/>
              </a:pPr>
              <a:r>
                <a:rPr lang="zh-CN" altLang="en-US" sz="2000" b="1" dirty="0">
                  <a:latin typeface="FangSong" panose="02010609060101010101" pitchFamily="49" charset="-122"/>
                  <a:ea typeface="FangSong" panose="02010609060101010101" pitchFamily="49" charset="-122"/>
                </a:rPr>
                <a:t>高等代数</a:t>
              </a:r>
            </a:p>
            <a:p>
              <a:pPr algn="ctr">
                <a:spcBef>
                  <a:spcPct val="0"/>
                </a:spcBef>
                <a:buClrTx/>
                <a:buFontTx/>
                <a:buNone/>
              </a:pPr>
              <a:r>
                <a:rPr lang="en-US" altLang="zh-CN" sz="2000" b="1" dirty="0">
                  <a:latin typeface="Arial" panose="020B0604020202020204" pitchFamily="34" charset="0"/>
                </a:rPr>
                <a:t>…</a:t>
              </a:r>
              <a:endParaRPr lang="en-US" altLang="zh-CN" sz="2000" b="1" dirty="0"/>
            </a:p>
          </p:txBody>
        </p:sp>
        <p:sp>
          <p:nvSpPr>
            <p:cNvPr id="72710" name="Rectangle 4"/>
            <p:cNvSpPr>
              <a:spLocks noChangeArrowheads="1"/>
            </p:cNvSpPr>
            <p:nvPr/>
          </p:nvSpPr>
          <p:spPr bwMode="auto">
            <a:xfrm>
              <a:off x="2640" y="1623"/>
              <a:ext cx="1296" cy="255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 typeface="Wingdings" panose="05000000000000000000" pitchFamily="2" charset="2"/>
                <a:buNone/>
              </a:pPr>
              <a:r>
                <a:rPr lang="zh-CN" altLang="en-US" sz="2000" b="1">
                  <a:solidFill>
                    <a:srgbClr val="6600FF"/>
                  </a:solidFill>
                </a:rPr>
                <a:t>李 勇</a:t>
              </a:r>
              <a:endParaRPr lang="zh-CN" altLang="en-US" sz="2000" b="1"/>
            </a:p>
            <a:p>
              <a:pPr algn="ctr">
                <a:spcBef>
                  <a:spcPct val="0"/>
                </a:spcBef>
                <a:buFont typeface="Wingdings" panose="05000000000000000000" pitchFamily="2" charset="2"/>
                <a:buNone/>
              </a:pPr>
              <a:r>
                <a:rPr lang="zh-CN" altLang="en-US" sz="2000" b="1"/>
                <a:t>李 勇</a:t>
              </a:r>
            </a:p>
            <a:p>
              <a:pPr algn="ctr">
                <a:spcBef>
                  <a:spcPct val="0"/>
                </a:spcBef>
                <a:buFont typeface="Wingdings" panose="05000000000000000000" pitchFamily="2" charset="2"/>
                <a:buNone/>
              </a:pPr>
              <a:r>
                <a:rPr lang="zh-CN" altLang="en-US" sz="2000" b="1"/>
                <a:t>李 勇</a:t>
              </a:r>
            </a:p>
            <a:p>
              <a:pPr algn="ctr">
                <a:spcBef>
                  <a:spcPct val="0"/>
                </a:spcBef>
                <a:buFont typeface="Wingdings" panose="05000000000000000000" pitchFamily="2" charset="2"/>
                <a:buNone/>
              </a:pPr>
              <a:r>
                <a:rPr lang="zh-CN" altLang="en-US" sz="2000" b="1">
                  <a:solidFill>
                    <a:srgbClr val="6600FF"/>
                  </a:solidFill>
                </a:rPr>
                <a:t>王 军</a:t>
              </a:r>
              <a:endParaRPr lang="zh-CN" altLang="en-US" sz="2000" b="1"/>
            </a:p>
            <a:p>
              <a:pPr algn="ctr">
                <a:spcBef>
                  <a:spcPct val="0"/>
                </a:spcBef>
                <a:buFont typeface="Wingdings" panose="05000000000000000000" pitchFamily="2" charset="2"/>
                <a:buNone/>
              </a:pPr>
              <a:r>
                <a:rPr lang="zh-CN" altLang="en-US" sz="2000" b="1"/>
                <a:t>王 军</a:t>
              </a:r>
            </a:p>
            <a:p>
              <a:pPr algn="ctr">
                <a:spcBef>
                  <a:spcPct val="0"/>
                </a:spcBef>
                <a:buFont typeface="Wingdings" panose="05000000000000000000" pitchFamily="2" charset="2"/>
                <a:buNone/>
              </a:pPr>
              <a:r>
                <a:rPr lang="zh-CN" altLang="en-US" sz="2000" b="1"/>
                <a:t>王 军</a:t>
              </a:r>
            </a:p>
            <a:p>
              <a:pPr algn="ctr">
                <a:spcBef>
                  <a:spcPct val="0"/>
                </a:spcBef>
                <a:buFont typeface="Wingdings" panose="05000000000000000000" pitchFamily="2" charset="2"/>
                <a:buNone/>
              </a:pPr>
              <a:r>
                <a:rPr lang="zh-CN" altLang="en-US" sz="2000" b="1"/>
                <a:t>李 勇</a:t>
              </a:r>
            </a:p>
            <a:p>
              <a:pPr algn="ctr">
                <a:spcBef>
                  <a:spcPct val="0"/>
                </a:spcBef>
                <a:buFont typeface="Wingdings" panose="05000000000000000000" pitchFamily="2" charset="2"/>
                <a:buNone/>
              </a:pPr>
              <a:r>
                <a:rPr lang="zh-CN" altLang="en-US" sz="2000" b="1"/>
                <a:t>李 勇</a:t>
              </a:r>
            </a:p>
            <a:p>
              <a:pPr algn="ctr">
                <a:spcBef>
                  <a:spcPct val="0"/>
                </a:spcBef>
                <a:buFont typeface="Wingdings" panose="05000000000000000000" pitchFamily="2" charset="2"/>
                <a:buNone/>
              </a:pPr>
              <a:r>
                <a:rPr lang="zh-CN" altLang="en-US" sz="2000" b="1"/>
                <a:t>李 勇</a:t>
              </a:r>
            </a:p>
            <a:p>
              <a:pPr algn="ctr">
                <a:spcBef>
                  <a:spcPct val="0"/>
                </a:spcBef>
                <a:buFont typeface="Wingdings" panose="05000000000000000000" pitchFamily="2" charset="2"/>
                <a:buNone/>
              </a:pPr>
              <a:r>
                <a:rPr lang="zh-CN" altLang="en-US" sz="2000" b="1"/>
                <a:t>张 平</a:t>
              </a:r>
            </a:p>
            <a:p>
              <a:pPr algn="ctr">
                <a:spcBef>
                  <a:spcPct val="0"/>
                </a:spcBef>
                <a:buFont typeface="Wingdings" panose="05000000000000000000" pitchFamily="2" charset="2"/>
                <a:buNone/>
              </a:pPr>
              <a:r>
                <a:rPr lang="zh-CN" altLang="en-US" sz="2000" b="1"/>
                <a:t>张 平</a:t>
              </a:r>
            </a:p>
            <a:p>
              <a:pPr algn="ctr">
                <a:spcBef>
                  <a:spcPct val="0"/>
                </a:spcBef>
                <a:buFont typeface="Wingdings" panose="05000000000000000000" pitchFamily="2" charset="2"/>
                <a:buNone/>
              </a:pPr>
              <a:r>
                <a:rPr lang="zh-CN" altLang="en-US" sz="2000" b="1"/>
                <a:t>张 平</a:t>
              </a:r>
            </a:p>
            <a:p>
              <a:pPr algn="ctr">
                <a:spcBef>
                  <a:spcPct val="0"/>
                </a:spcBef>
                <a:buClrTx/>
                <a:buFontTx/>
                <a:buNone/>
              </a:pPr>
              <a:r>
                <a:rPr lang="zh-CN" altLang="en-US" sz="2000" b="1"/>
                <a:t> </a:t>
              </a:r>
              <a:r>
                <a:rPr lang="en-US" altLang="zh-CN" sz="2000" b="1">
                  <a:latin typeface="Arial" panose="020B0604020202020204" pitchFamily="34" charset="0"/>
                </a:rPr>
                <a:t>…</a:t>
              </a:r>
              <a:endParaRPr lang="en-US" altLang="zh-CN" sz="2000"/>
            </a:p>
          </p:txBody>
        </p:sp>
        <p:sp>
          <p:nvSpPr>
            <p:cNvPr id="72711" name="Rectangle 5"/>
            <p:cNvSpPr>
              <a:spLocks noChangeArrowheads="1"/>
            </p:cNvSpPr>
            <p:nvPr/>
          </p:nvSpPr>
          <p:spPr bwMode="auto">
            <a:xfrm>
              <a:off x="1344" y="1623"/>
              <a:ext cx="1296" cy="255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 typeface="Wingdings" panose="05000000000000000000" pitchFamily="2" charset="2"/>
                <a:buNone/>
              </a:pPr>
              <a:r>
                <a:rPr lang="zh-CN" altLang="en-US" sz="2000" b="1" dirty="0"/>
                <a:t>物 理</a:t>
              </a:r>
            </a:p>
            <a:p>
              <a:pPr algn="ctr">
                <a:spcBef>
                  <a:spcPct val="0"/>
                </a:spcBef>
                <a:buFont typeface="Wingdings" panose="05000000000000000000" pitchFamily="2" charset="2"/>
                <a:buNone/>
              </a:pPr>
              <a:r>
                <a:rPr lang="zh-CN" altLang="en-US" sz="2000" b="1" dirty="0"/>
                <a:t>物 理</a:t>
              </a:r>
            </a:p>
            <a:p>
              <a:pPr algn="ctr">
                <a:spcBef>
                  <a:spcPct val="0"/>
                </a:spcBef>
                <a:buFont typeface="Wingdings" panose="05000000000000000000" pitchFamily="2" charset="2"/>
                <a:buNone/>
              </a:pPr>
              <a:r>
                <a:rPr lang="zh-CN" altLang="en-US" sz="2000" b="1" dirty="0"/>
                <a:t>物 理</a:t>
              </a:r>
            </a:p>
            <a:p>
              <a:pPr algn="ctr">
                <a:spcBef>
                  <a:spcPct val="0"/>
                </a:spcBef>
                <a:buFont typeface="Wingdings" panose="05000000000000000000" pitchFamily="2" charset="2"/>
                <a:buNone/>
              </a:pPr>
              <a:r>
                <a:rPr lang="zh-CN" altLang="en-US" sz="2000" b="1" dirty="0"/>
                <a:t>物 理</a:t>
              </a:r>
            </a:p>
            <a:p>
              <a:pPr algn="ctr">
                <a:spcBef>
                  <a:spcPct val="0"/>
                </a:spcBef>
                <a:buFont typeface="Wingdings" panose="05000000000000000000" pitchFamily="2" charset="2"/>
                <a:buNone/>
              </a:pPr>
              <a:r>
                <a:rPr lang="zh-CN" altLang="en-US" sz="2000" b="1" dirty="0"/>
                <a:t>物 理</a:t>
              </a:r>
            </a:p>
            <a:p>
              <a:pPr algn="ctr">
                <a:spcBef>
                  <a:spcPct val="0"/>
                </a:spcBef>
                <a:buClrTx/>
                <a:buFontTx/>
                <a:buNone/>
              </a:pPr>
              <a:r>
                <a:rPr lang="zh-CN" altLang="en-US" sz="2000" b="1" dirty="0"/>
                <a:t>物 理</a:t>
              </a:r>
            </a:p>
            <a:p>
              <a:pPr algn="ctr">
                <a:spcBef>
                  <a:spcPct val="0"/>
                </a:spcBef>
                <a:buClrTx/>
                <a:buFontTx/>
                <a:buNone/>
              </a:pPr>
              <a:r>
                <a:rPr lang="zh-CN" altLang="en-US" sz="2000" b="1" dirty="0"/>
                <a:t>数 学</a:t>
              </a:r>
            </a:p>
            <a:p>
              <a:pPr algn="ctr">
                <a:spcBef>
                  <a:spcPct val="0"/>
                </a:spcBef>
                <a:buClrTx/>
                <a:buFontTx/>
                <a:buNone/>
              </a:pPr>
              <a:r>
                <a:rPr lang="zh-CN" altLang="en-US" sz="2000" b="1" dirty="0"/>
                <a:t>数 学</a:t>
              </a:r>
            </a:p>
            <a:p>
              <a:pPr algn="ctr">
                <a:spcBef>
                  <a:spcPct val="0"/>
                </a:spcBef>
                <a:buClrTx/>
                <a:buFontTx/>
                <a:buNone/>
              </a:pPr>
              <a:r>
                <a:rPr lang="zh-CN" altLang="en-US" sz="2000" b="1" dirty="0"/>
                <a:t>数 学</a:t>
              </a:r>
            </a:p>
            <a:p>
              <a:pPr algn="ctr">
                <a:spcBef>
                  <a:spcPct val="0"/>
                </a:spcBef>
                <a:buClrTx/>
                <a:buFontTx/>
                <a:buNone/>
              </a:pPr>
              <a:r>
                <a:rPr lang="zh-CN" altLang="en-US" sz="2000" b="1" dirty="0"/>
                <a:t>数 学</a:t>
              </a:r>
            </a:p>
            <a:p>
              <a:pPr algn="ctr">
                <a:spcBef>
                  <a:spcPct val="0"/>
                </a:spcBef>
                <a:buClrTx/>
                <a:buFontTx/>
                <a:buNone/>
              </a:pPr>
              <a:r>
                <a:rPr lang="zh-CN" altLang="en-US" sz="2000" b="1" dirty="0"/>
                <a:t>数 学</a:t>
              </a:r>
            </a:p>
            <a:p>
              <a:pPr algn="ctr">
                <a:spcBef>
                  <a:spcPct val="0"/>
                </a:spcBef>
                <a:buClrTx/>
                <a:buFontTx/>
                <a:buNone/>
              </a:pPr>
              <a:r>
                <a:rPr lang="zh-CN" altLang="en-US" sz="2000" b="1" dirty="0"/>
                <a:t>数 学</a:t>
              </a:r>
            </a:p>
            <a:p>
              <a:pPr algn="ctr">
                <a:spcBef>
                  <a:spcPct val="0"/>
                </a:spcBef>
                <a:buClrTx/>
                <a:buFontTx/>
                <a:buNone/>
              </a:pPr>
              <a:r>
                <a:rPr lang="en-US" altLang="zh-CN" sz="2000" b="1" dirty="0">
                  <a:latin typeface="Arial" panose="020B0604020202020204" pitchFamily="34" charset="0"/>
                </a:rPr>
                <a:t>…</a:t>
              </a:r>
              <a:r>
                <a:rPr lang="en-US" altLang="zh-CN" sz="2000" b="1" dirty="0"/>
                <a:t> </a:t>
              </a:r>
            </a:p>
          </p:txBody>
        </p:sp>
        <p:sp>
          <p:nvSpPr>
            <p:cNvPr id="72712" name="Rectangle 6"/>
            <p:cNvSpPr>
              <a:spLocks noChangeArrowheads="1"/>
            </p:cNvSpPr>
            <p:nvPr/>
          </p:nvSpPr>
          <p:spPr bwMode="auto">
            <a:xfrm>
              <a:off x="3936" y="1296"/>
              <a:ext cx="1296" cy="32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 typeface="Wingdings" panose="05000000000000000000" pitchFamily="2" charset="2"/>
                <a:buNone/>
              </a:pPr>
              <a:r>
                <a:rPr lang="zh-CN" altLang="en-US" sz="2600"/>
                <a:t>参考书</a:t>
              </a:r>
              <a:r>
                <a:rPr lang="en-US" altLang="zh-CN" sz="2600"/>
                <a:t>B</a:t>
              </a:r>
            </a:p>
          </p:txBody>
        </p:sp>
        <p:sp>
          <p:nvSpPr>
            <p:cNvPr id="72713" name="Rectangle 7"/>
            <p:cNvSpPr>
              <a:spLocks noChangeArrowheads="1"/>
            </p:cNvSpPr>
            <p:nvPr/>
          </p:nvSpPr>
          <p:spPr bwMode="auto">
            <a:xfrm>
              <a:off x="2640" y="1296"/>
              <a:ext cx="1296" cy="32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 typeface="Wingdings" panose="05000000000000000000" pitchFamily="2" charset="2"/>
                <a:buNone/>
              </a:pPr>
              <a:r>
                <a:rPr lang="zh-CN" altLang="en-US" sz="2600"/>
                <a:t>教员</a:t>
              </a:r>
              <a:r>
                <a:rPr lang="en-US" altLang="zh-CN" sz="2600"/>
                <a:t>T</a:t>
              </a:r>
            </a:p>
          </p:txBody>
        </p:sp>
        <p:sp>
          <p:nvSpPr>
            <p:cNvPr id="72714" name="Rectangle 8"/>
            <p:cNvSpPr>
              <a:spLocks noChangeArrowheads="1"/>
            </p:cNvSpPr>
            <p:nvPr/>
          </p:nvSpPr>
          <p:spPr bwMode="auto">
            <a:xfrm>
              <a:off x="1344" y="1296"/>
              <a:ext cx="1296" cy="32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 typeface="Wingdings" panose="05000000000000000000" pitchFamily="2" charset="2"/>
                <a:buNone/>
              </a:pPr>
              <a:r>
                <a:rPr lang="zh-CN" altLang="en-US" sz="2600" dirty="0"/>
                <a:t>课程</a:t>
              </a:r>
              <a:r>
                <a:rPr lang="en-US" altLang="zh-CN" sz="2600" dirty="0"/>
                <a:t>C</a:t>
              </a:r>
            </a:p>
          </p:txBody>
        </p:sp>
        <p:sp>
          <p:nvSpPr>
            <p:cNvPr id="72715" name="Line 9"/>
            <p:cNvSpPr>
              <a:spLocks noChangeShapeType="1"/>
            </p:cNvSpPr>
            <p:nvPr/>
          </p:nvSpPr>
          <p:spPr bwMode="auto">
            <a:xfrm>
              <a:off x="1344" y="1296"/>
              <a:ext cx="38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716" name="Line 10"/>
            <p:cNvSpPr>
              <a:spLocks noChangeShapeType="1"/>
            </p:cNvSpPr>
            <p:nvPr/>
          </p:nvSpPr>
          <p:spPr bwMode="auto">
            <a:xfrm>
              <a:off x="1344" y="1623"/>
              <a:ext cx="38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717" name="Line 11"/>
            <p:cNvSpPr>
              <a:spLocks noChangeShapeType="1"/>
            </p:cNvSpPr>
            <p:nvPr/>
          </p:nvSpPr>
          <p:spPr bwMode="auto">
            <a:xfrm>
              <a:off x="1344" y="4177"/>
              <a:ext cx="388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718" name="Line 12"/>
            <p:cNvSpPr>
              <a:spLocks noChangeShapeType="1"/>
            </p:cNvSpPr>
            <p:nvPr/>
          </p:nvSpPr>
          <p:spPr bwMode="auto">
            <a:xfrm>
              <a:off x="2640" y="1296"/>
              <a:ext cx="0" cy="28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719" name="Line 13"/>
            <p:cNvSpPr>
              <a:spLocks noChangeShapeType="1"/>
            </p:cNvSpPr>
            <p:nvPr/>
          </p:nvSpPr>
          <p:spPr bwMode="auto">
            <a:xfrm>
              <a:off x="3936" y="1296"/>
              <a:ext cx="0" cy="28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720" name="Line 14"/>
            <p:cNvSpPr>
              <a:spLocks noChangeShapeType="1"/>
            </p:cNvSpPr>
            <p:nvPr/>
          </p:nvSpPr>
          <p:spPr bwMode="auto">
            <a:xfrm>
              <a:off x="5232" y="1296"/>
              <a:ext cx="0" cy="28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721" name="Line 15"/>
            <p:cNvSpPr>
              <a:spLocks noChangeShapeType="1"/>
            </p:cNvSpPr>
            <p:nvPr/>
          </p:nvSpPr>
          <p:spPr bwMode="auto">
            <a:xfrm>
              <a:off x="1344" y="1623"/>
              <a:ext cx="0" cy="25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722" name="Line 16"/>
            <p:cNvSpPr>
              <a:spLocks noChangeShapeType="1"/>
            </p:cNvSpPr>
            <p:nvPr/>
          </p:nvSpPr>
          <p:spPr bwMode="auto">
            <a:xfrm>
              <a:off x="1344" y="1296"/>
              <a:ext cx="0" cy="32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72707" name="Rectangle 17"/>
          <p:cNvSpPr>
            <a:spLocks noGrp="1" noChangeArrowheads="1"/>
          </p:cNvSpPr>
          <p:nvPr>
            <p:ph type="title"/>
          </p:nvPr>
        </p:nvSpPr>
        <p:spPr>
          <a:xfrm>
            <a:off x="44244" y="182085"/>
            <a:ext cx="8729662" cy="501352"/>
          </a:xfrm>
          <a:noFill/>
          <a:extLst>
            <a:ext uri="{91240B29-F687-4F45-9708-019B960494DF}">
              <a14:hiddenLine xmlns:a14="http://schemas.microsoft.com/office/drawing/2010/main" w="28575">
                <a:solidFill>
                  <a:schemeClr val="tx1"/>
                </a:solidFill>
                <a:miter lim="800000"/>
                <a:headEnd/>
                <a:tailEnd/>
              </a14:hiddenLine>
            </a:ext>
          </a:extLst>
        </p:spPr>
        <p:txBody>
          <a:bodyPr/>
          <a:lstStyle/>
          <a:p>
            <a:r>
              <a:rPr lang="zh-CN" altLang="en-US" dirty="0">
                <a:ea typeface="宋体" panose="02010600030101010101" pitchFamily="2" charset="-122"/>
              </a:rPr>
              <a:t>关系规范化：</a:t>
            </a:r>
            <a:r>
              <a:rPr lang="en-US" altLang="zh-CN" dirty="0">
                <a:ea typeface="宋体" panose="02010600030101010101" pitchFamily="2" charset="-122"/>
              </a:rPr>
              <a:t> </a:t>
            </a:r>
            <a:r>
              <a:rPr lang="zh-CN" altLang="en-US" dirty="0">
                <a:ea typeface="宋体" panose="02010600030101010101" pitchFamily="2" charset="-122"/>
              </a:rPr>
              <a:t>多值依赖</a:t>
            </a:r>
          </a:p>
        </p:txBody>
      </p:sp>
      <p:sp>
        <p:nvSpPr>
          <p:cNvPr id="72708" name="Rectangle 18"/>
          <p:cNvSpPr>
            <a:spLocks noChangeArrowheads="1"/>
          </p:cNvSpPr>
          <p:nvPr/>
        </p:nvSpPr>
        <p:spPr bwMode="auto">
          <a:xfrm>
            <a:off x="227367" y="1196752"/>
            <a:ext cx="3548344"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
                <a:schemeClr val="accent1"/>
              </a:buClr>
            </a:pPr>
            <a:r>
              <a:rPr lang="zh-CN" altLang="en-US" sz="2400" dirty="0">
                <a:latin typeface="Times New Roman" panose="02020603050405020304" pitchFamily="18" charset="0"/>
              </a:rPr>
              <a:t>转换成关系：</a:t>
            </a:r>
            <a:r>
              <a:rPr lang="en-US" altLang="zh-CN" sz="2400" dirty="0">
                <a:latin typeface="Times New Roman" panose="02020603050405020304" pitchFamily="18" charset="0"/>
              </a:rPr>
              <a:t>Teaching</a:t>
            </a:r>
          </a:p>
        </p:txBody>
      </p:sp>
    </p:spTree>
    <p:extLst>
      <p:ext uri="{BB962C8B-B14F-4D97-AF65-F5344CB8AC3E}">
        <p14:creationId xmlns:p14="http://schemas.microsoft.com/office/powerpoint/2010/main" val="1211217726"/>
      </p:ext>
    </p:extLst>
  </p:cSld>
  <p:clrMapOvr>
    <a:masterClrMapping/>
  </p:clrMapOvr>
  <p:transition spd="med">
    <p:pull/>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z="3200">
                <a:ea typeface="宋体" panose="02010600030101010101" pitchFamily="2" charset="-122"/>
              </a:rPr>
              <a:t>多值依赖（续）</a:t>
            </a:r>
          </a:p>
        </p:txBody>
      </p:sp>
      <p:sp>
        <p:nvSpPr>
          <p:cNvPr id="78851" name="Rectangle 3"/>
          <p:cNvSpPr>
            <a:spLocks noGrp="1" noChangeArrowheads="1"/>
          </p:cNvSpPr>
          <p:nvPr>
            <p:ph type="body" idx="1"/>
          </p:nvPr>
        </p:nvSpPr>
        <p:spPr>
          <a:xfrm>
            <a:off x="185738" y="1447800"/>
            <a:ext cx="8418710" cy="3781400"/>
          </a:xfrm>
        </p:spPr>
        <p:txBody>
          <a:bodyPr/>
          <a:lstStyle/>
          <a:p>
            <a:pPr eaLnBrk="1" hangingPunct="1">
              <a:lnSpc>
                <a:spcPct val="170000"/>
              </a:lnSpc>
              <a:buFont typeface="Wingdings" panose="05000000000000000000" pitchFamily="2" charset="2"/>
              <a:buNone/>
            </a:pPr>
            <a:r>
              <a:rPr lang="zh-CN" altLang="en-US">
                <a:ea typeface="宋体" panose="02010600030101010101" pitchFamily="2" charset="-122"/>
              </a:rPr>
              <a:t>［例</a:t>
            </a:r>
            <a:r>
              <a:rPr lang="en-US" altLang="zh-CN">
                <a:ea typeface="宋体" panose="02010600030101010101" pitchFamily="2" charset="-122"/>
              </a:rPr>
              <a:t>10</a:t>
            </a:r>
            <a:r>
              <a:rPr lang="zh-CN" altLang="en-US">
                <a:ea typeface="宋体" panose="02010600030101010101" pitchFamily="2" charset="-122"/>
              </a:rPr>
              <a:t>］关系模式</a:t>
            </a:r>
            <a:r>
              <a:rPr lang="en-US" altLang="zh-CN">
                <a:ea typeface="宋体" panose="02010600030101010101" pitchFamily="2" charset="-122"/>
              </a:rPr>
              <a:t>WSC</a:t>
            </a:r>
            <a:r>
              <a:rPr lang="zh-CN" altLang="en-US">
                <a:ea typeface="宋体" panose="02010600030101010101" pitchFamily="2" charset="-122"/>
              </a:rPr>
              <a:t>（</a:t>
            </a:r>
            <a:r>
              <a:rPr lang="en-US" altLang="zh-CN">
                <a:ea typeface="宋体" panose="02010600030101010101" pitchFamily="2" charset="-122"/>
              </a:rPr>
              <a:t>W</a:t>
            </a:r>
            <a:r>
              <a:rPr lang="zh-CN" altLang="en-US">
                <a:ea typeface="宋体" panose="02010600030101010101" pitchFamily="2" charset="-122"/>
              </a:rPr>
              <a:t>，</a:t>
            </a:r>
            <a:r>
              <a:rPr lang="en-US" altLang="zh-CN">
                <a:ea typeface="宋体" panose="02010600030101010101" pitchFamily="2" charset="-122"/>
              </a:rPr>
              <a:t>S</a:t>
            </a:r>
            <a:r>
              <a:rPr lang="zh-CN" altLang="en-US">
                <a:ea typeface="宋体" panose="02010600030101010101" pitchFamily="2" charset="-122"/>
              </a:rPr>
              <a:t>，</a:t>
            </a:r>
            <a:r>
              <a:rPr lang="en-US" altLang="zh-CN">
                <a:ea typeface="宋体" panose="02010600030101010101" pitchFamily="2" charset="-122"/>
              </a:rPr>
              <a:t>C</a:t>
            </a:r>
            <a:r>
              <a:rPr lang="zh-CN" altLang="en-US">
                <a:ea typeface="宋体" panose="02010600030101010101" pitchFamily="2" charset="-122"/>
              </a:rPr>
              <a:t>）</a:t>
            </a:r>
          </a:p>
          <a:p>
            <a:pPr lvl="2" eaLnBrk="1" hangingPunct="1">
              <a:lnSpc>
                <a:spcPct val="170000"/>
              </a:lnSpc>
              <a:buClr>
                <a:schemeClr val="accent1"/>
              </a:buClr>
              <a:buFont typeface="Wingdings" panose="05000000000000000000" pitchFamily="2" charset="2"/>
              <a:buChar char="n"/>
            </a:pPr>
            <a:r>
              <a:rPr lang="zh-CN" altLang="en-US">
                <a:ea typeface="宋体" panose="02010600030101010101" pitchFamily="2" charset="-122"/>
              </a:rPr>
              <a:t>     </a:t>
            </a:r>
            <a:r>
              <a:rPr lang="en-US" altLang="zh-CN">
                <a:ea typeface="宋体" panose="02010600030101010101" pitchFamily="2" charset="-122"/>
              </a:rPr>
              <a:t>W</a:t>
            </a:r>
            <a:r>
              <a:rPr lang="zh-CN" altLang="en-US">
                <a:ea typeface="宋体" panose="02010600030101010101" pitchFamily="2" charset="-122"/>
              </a:rPr>
              <a:t>表示仓库，</a:t>
            </a:r>
            <a:r>
              <a:rPr lang="en-US" altLang="zh-CN">
                <a:ea typeface="宋体" panose="02010600030101010101" pitchFamily="2" charset="-122"/>
              </a:rPr>
              <a:t>S</a:t>
            </a:r>
            <a:r>
              <a:rPr lang="zh-CN" altLang="en-US">
                <a:ea typeface="宋体" panose="02010600030101010101" pitchFamily="2" charset="-122"/>
              </a:rPr>
              <a:t>表示保管员，</a:t>
            </a:r>
            <a:r>
              <a:rPr lang="en-US" altLang="zh-CN">
                <a:ea typeface="宋体" panose="02010600030101010101" pitchFamily="2" charset="-122"/>
              </a:rPr>
              <a:t>C</a:t>
            </a:r>
            <a:r>
              <a:rPr lang="zh-CN" altLang="en-US">
                <a:ea typeface="宋体" panose="02010600030101010101" pitchFamily="2" charset="-122"/>
              </a:rPr>
              <a:t>表示商品</a:t>
            </a:r>
          </a:p>
          <a:p>
            <a:pPr lvl="2" eaLnBrk="1" hangingPunct="1">
              <a:lnSpc>
                <a:spcPct val="170000"/>
              </a:lnSpc>
              <a:buClr>
                <a:schemeClr val="accent1"/>
              </a:buClr>
              <a:buFont typeface="Wingdings" panose="05000000000000000000" pitchFamily="2" charset="2"/>
              <a:buChar char="n"/>
            </a:pPr>
            <a:r>
              <a:rPr lang="zh-CN" altLang="en-US">
                <a:ea typeface="宋体" panose="02010600030101010101" pitchFamily="2" charset="-122"/>
              </a:rPr>
              <a:t>     假设每个仓库有若干个保管员，有若干种商品 </a:t>
            </a:r>
          </a:p>
          <a:p>
            <a:pPr lvl="2" eaLnBrk="1" hangingPunct="1">
              <a:lnSpc>
                <a:spcPct val="170000"/>
              </a:lnSpc>
              <a:buClr>
                <a:schemeClr val="accent1"/>
              </a:buClr>
              <a:buFont typeface="Wingdings" panose="05000000000000000000" pitchFamily="2" charset="2"/>
              <a:buChar char="n"/>
            </a:pPr>
            <a:r>
              <a:rPr lang="zh-CN" altLang="en-US">
                <a:ea typeface="宋体" panose="02010600030101010101" pitchFamily="2" charset="-122"/>
              </a:rPr>
              <a:t>     每个保管员保管所在的仓库的所有商品</a:t>
            </a:r>
          </a:p>
          <a:p>
            <a:pPr lvl="2" eaLnBrk="1" hangingPunct="1">
              <a:lnSpc>
                <a:spcPct val="170000"/>
              </a:lnSpc>
              <a:buClr>
                <a:schemeClr val="accent1"/>
              </a:buClr>
              <a:buFont typeface="Wingdings" panose="05000000000000000000" pitchFamily="2" charset="2"/>
              <a:buChar char="n"/>
            </a:pPr>
            <a:r>
              <a:rPr lang="zh-CN" altLang="en-US">
                <a:ea typeface="宋体" panose="02010600030101010101" pitchFamily="2" charset="-122"/>
              </a:rPr>
              <a:t>     每种商品被所有保管员保管</a:t>
            </a:r>
          </a:p>
          <a:p>
            <a:pPr eaLnBrk="1" hangingPunct="1">
              <a:buFont typeface="Wingdings" panose="05000000000000000000" pitchFamily="2" charset="2"/>
              <a:buNone/>
            </a:pPr>
            <a:r>
              <a:rPr lang="zh-CN" altLang="en-US">
                <a:ea typeface="宋体" panose="02010600030101010101" pitchFamily="2" charset="-122"/>
              </a:rPr>
              <a:t>          </a:t>
            </a:r>
            <a:endParaRPr lang="zh-CN" altLang="en-US" dirty="0">
              <a:ea typeface="宋体" panose="02010600030101010101" pitchFamily="2" charset="-122"/>
            </a:endParaRPr>
          </a:p>
        </p:txBody>
      </p:sp>
    </p:spTree>
    <p:extLst>
      <p:ext uri="{BB962C8B-B14F-4D97-AF65-F5344CB8AC3E}">
        <p14:creationId xmlns:p14="http://schemas.microsoft.com/office/powerpoint/2010/main" val="64678725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关系规范化</a:t>
            </a:r>
          </a:p>
        </p:txBody>
      </p:sp>
      <p:sp>
        <p:nvSpPr>
          <p:cNvPr id="30723" name="Rectangle 4"/>
          <p:cNvSpPr>
            <a:spLocks noGrp="1" noChangeArrowheads="1"/>
          </p:cNvSpPr>
          <p:nvPr>
            <p:ph type="body" idx="1"/>
          </p:nvPr>
        </p:nvSpPr>
        <p:spPr>
          <a:xfrm>
            <a:off x="185738" y="1196752"/>
            <a:ext cx="8850758" cy="1872208"/>
          </a:xfrm>
          <a:solidFill>
            <a:schemeClr val="bg1">
              <a:lumMod val="90000"/>
            </a:schemeClr>
          </a:solidFill>
        </p:spPr>
        <p:txBody>
          <a:bodyPr/>
          <a:lstStyle/>
          <a:p>
            <a:pPr>
              <a:lnSpc>
                <a:spcPts val="3500"/>
              </a:lnSpc>
            </a:pPr>
            <a:r>
              <a:rPr lang="zh-CN" altLang="en-US" sz="2400" dirty="0">
                <a:solidFill>
                  <a:srgbClr val="C00000"/>
                </a:solidFill>
                <a:ea typeface="宋体" panose="02010600030101010101" pitchFamily="2" charset="-122"/>
              </a:rPr>
              <a:t>规范化</a:t>
            </a:r>
            <a:r>
              <a:rPr lang="zh-CN" altLang="en-US" sz="2400" dirty="0">
                <a:ea typeface="宋体" panose="02010600030101010101" pitchFamily="2" charset="-122"/>
              </a:rPr>
              <a:t>根据现实世界存在的数据依赖进行关系模式优化，以消除关系模式中不合适的数据依赖，达到解决数据的插入异常、删除异常、更新异常和数据冗余等问题的目标。是数据库逻辑设计的根据。</a:t>
            </a:r>
          </a:p>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val="1041825586"/>
      </p:ext>
    </p:extLst>
  </p:cSld>
  <p:clrMapOvr>
    <a:masterClrMapping/>
  </p:clrMapOvr>
  <p:transition spd="med">
    <p:pull/>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a:ea typeface="宋体" panose="02010600030101010101" pitchFamily="2" charset="-122"/>
              </a:rPr>
              <a:t>多值依赖（续）</a:t>
            </a:r>
          </a:p>
        </p:txBody>
      </p:sp>
      <p:sp>
        <p:nvSpPr>
          <p:cNvPr id="79875" name="Rectangle 4"/>
          <p:cNvSpPr>
            <a:spLocks noChangeArrowheads="1"/>
          </p:cNvSpPr>
          <p:nvPr/>
        </p:nvSpPr>
        <p:spPr bwMode="auto">
          <a:xfrm>
            <a:off x="0" y="2049463"/>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kumimoji="1" lang="zh-CN" altLang="zh-CN" sz="2400">
              <a:latin typeface="Times New Roman" panose="02020603050405020304" pitchFamily="18" charset="0"/>
            </a:endParaRPr>
          </a:p>
        </p:txBody>
      </p:sp>
      <p:graphicFrame>
        <p:nvGraphicFramePr>
          <p:cNvPr id="552267" name="Group 331"/>
          <p:cNvGraphicFramePr>
            <a:graphicFrameLocks noGrp="1"/>
          </p:cNvGraphicFramePr>
          <p:nvPr/>
        </p:nvGraphicFramePr>
        <p:xfrm>
          <a:off x="1403350" y="1860550"/>
          <a:ext cx="6553200" cy="4359278"/>
        </p:xfrm>
        <a:graphic>
          <a:graphicData uri="http://schemas.openxmlformats.org/drawingml/2006/table">
            <a:tbl>
              <a:tblPr/>
              <a:tblGrid>
                <a:gridCol w="218440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gridCol w="2184400">
                  <a:extLst>
                    <a:ext uri="{9D8B030D-6E8A-4147-A177-3AD203B41FA5}">
                      <a16:colId xmlns:a16="http://schemas.microsoft.com/office/drawing/2014/main" val="20002"/>
                    </a:ext>
                  </a:extLst>
                </a:gridCol>
              </a:tblGrid>
              <a:tr h="396298">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W</a:t>
                      </a:r>
                    </a:p>
                  </a:txBody>
                  <a:tcPr marT="45727" marB="45727"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S</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C</a:t>
                      </a:r>
                    </a:p>
                  </a:txBody>
                  <a:tcPr marT="45727" marB="45727"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98">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W1</a:t>
                      </a:r>
                    </a:p>
                  </a:txBody>
                  <a:tcPr marT="45727" marB="45727"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S1</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C1</a:t>
                      </a:r>
                    </a:p>
                  </a:txBody>
                  <a:tcPr marT="45727" marB="45727"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6298">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W1</a:t>
                      </a:r>
                    </a:p>
                  </a:txBody>
                  <a:tcPr marT="45727" marB="45727"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S1</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C2</a:t>
                      </a:r>
                    </a:p>
                  </a:txBody>
                  <a:tcPr marT="45727" marB="45727"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96298">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W1</a:t>
                      </a:r>
                    </a:p>
                  </a:txBody>
                  <a:tcPr marT="45727" marB="45727"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S1</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C3</a:t>
                      </a:r>
                    </a:p>
                  </a:txBody>
                  <a:tcPr marT="45727" marB="45727"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96298">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W1</a:t>
                      </a:r>
                    </a:p>
                  </a:txBody>
                  <a:tcPr marT="45727" marB="45727"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itchFamily="2" charset="2"/>
                        <a:tabLst>
                          <a:tab pos="269875" algn="r"/>
                          <a:tab pos="2636838" algn="ctr"/>
                          <a:tab pos="5273675" algn="r"/>
                        </a:tabLst>
                        <a:defRPr sz="2800">
                          <a:solidFill>
                            <a:schemeClr val="tx1"/>
                          </a:solidFill>
                          <a:latin typeface="Tahoma" pitchFamily="34" charset="0"/>
                        </a:defRPr>
                      </a:lvl1pPr>
                      <a:lvl2pPr>
                        <a:spcBef>
                          <a:spcPct val="20000"/>
                        </a:spcBef>
                        <a:buClr>
                          <a:schemeClr val="accent1"/>
                        </a:buClr>
                        <a:buFont typeface="Wingdings" pitchFamily="2" charset="2"/>
                        <a:tabLst>
                          <a:tab pos="269875" algn="r"/>
                          <a:tab pos="2636838" algn="ctr"/>
                          <a:tab pos="5273675" algn="r"/>
                        </a:tabLst>
                        <a:defRPr sz="2400">
                          <a:solidFill>
                            <a:schemeClr val="tx1"/>
                          </a:solidFill>
                          <a:latin typeface="Arial" pitchFamily="34" charset="0"/>
                        </a:defRPr>
                      </a:lvl2pPr>
                      <a:lvl3pPr>
                        <a:spcBef>
                          <a:spcPct val="20000"/>
                        </a:spcBef>
                        <a:buClr>
                          <a:schemeClr val="tx1"/>
                        </a:buClr>
                        <a:tabLst>
                          <a:tab pos="269875" algn="r"/>
                          <a:tab pos="2636838" algn="ctr"/>
                          <a:tab pos="5273675" algn="r"/>
                        </a:tabLst>
                        <a:defRPr sz="2000">
                          <a:solidFill>
                            <a:schemeClr val="tx1"/>
                          </a:solidFill>
                          <a:latin typeface="Arial" pitchFamily="34" charset="0"/>
                        </a:defRPr>
                      </a:lvl3pPr>
                      <a:lvl4pPr>
                        <a:spcBef>
                          <a:spcPct val="20000"/>
                        </a:spcBef>
                        <a:tabLst>
                          <a:tab pos="269875" algn="r"/>
                          <a:tab pos="2636838" algn="ctr"/>
                          <a:tab pos="5273675" algn="r"/>
                        </a:tabLst>
                        <a:defRPr>
                          <a:solidFill>
                            <a:schemeClr val="tx1"/>
                          </a:solidFill>
                          <a:latin typeface="Arial" pitchFamily="34" charset="0"/>
                        </a:defRPr>
                      </a:lvl4pPr>
                      <a:lvl5pPr>
                        <a:spcBef>
                          <a:spcPct val="20000"/>
                        </a:spcBef>
                        <a:tabLst>
                          <a:tab pos="269875" algn="r"/>
                          <a:tab pos="2636838" algn="ctr"/>
                          <a:tab pos="5273675" algn="r"/>
                        </a:tabLst>
                        <a:defRPr>
                          <a:solidFill>
                            <a:schemeClr val="tx1"/>
                          </a:solidFill>
                          <a:latin typeface="Arial" pitchFamily="34" charset="0"/>
                        </a:defRPr>
                      </a:lvl5pPr>
                      <a:lvl6pPr fontAlgn="base">
                        <a:spcBef>
                          <a:spcPct val="20000"/>
                        </a:spcBef>
                        <a:spcAft>
                          <a:spcPct val="0"/>
                        </a:spcAft>
                        <a:tabLst>
                          <a:tab pos="269875" algn="r"/>
                          <a:tab pos="2636838" algn="ctr"/>
                          <a:tab pos="5273675" algn="r"/>
                        </a:tabLst>
                        <a:defRPr>
                          <a:solidFill>
                            <a:schemeClr val="tx1"/>
                          </a:solidFill>
                          <a:latin typeface="Arial" pitchFamily="34" charset="0"/>
                        </a:defRPr>
                      </a:lvl6pPr>
                      <a:lvl7pPr fontAlgn="base">
                        <a:spcBef>
                          <a:spcPct val="20000"/>
                        </a:spcBef>
                        <a:spcAft>
                          <a:spcPct val="0"/>
                        </a:spcAft>
                        <a:tabLst>
                          <a:tab pos="269875" algn="r"/>
                          <a:tab pos="2636838" algn="ctr"/>
                          <a:tab pos="5273675" algn="r"/>
                        </a:tabLst>
                        <a:defRPr>
                          <a:solidFill>
                            <a:schemeClr val="tx1"/>
                          </a:solidFill>
                          <a:latin typeface="Arial" pitchFamily="34" charset="0"/>
                        </a:defRPr>
                      </a:lvl7pPr>
                      <a:lvl8pPr fontAlgn="base">
                        <a:spcBef>
                          <a:spcPct val="20000"/>
                        </a:spcBef>
                        <a:spcAft>
                          <a:spcPct val="0"/>
                        </a:spcAft>
                        <a:tabLst>
                          <a:tab pos="269875" algn="r"/>
                          <a:tab pos="2636838" algn="ctr"/>
                          <a:tab pos="5273675" algn="r"/>
                        </a:tabLst>
                        <a:defRPr>
                          <a:solidFill>
                            <a:schemeClr val="tx1"/>
                          </a:solidFill>
                          <a:latin typeface="Arial" pitchFamily="34" charset="0"/>
                        </a:defRPr>
                      </a:lvl8pPr>
                      <a:lvl9pPr fontAlgn="base">
                        <a:spcBef>
                          <a:spcPct val="20000"/>
                        </a:spcBef>
                        <a:spcAft>
                          <a:spcPct val="0"/>
                        </a:spcAft>
                        <a:tabLst>
                          <a:tab pos="269875" algn="r"/>
                          <a:tab pos="2636838" algn="ctr"/>
                          <a:tab pos="5273675" algn="r"/>
                        </a:tabLs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9875" algn="r"/>
                          <a:tab pos="2636838" algn="ctr"/>
                          <a:tab pos="5273675" algn="r"/>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S2</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C1</a:t>
                      </a:r>
                    </a:p>
                  </a:txBody>
                  <a:tcPr marT="45727" marB="45727"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96298">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W1</a:t>
                      </a:r>
                    </a:p>
                  </a:txBody>
                  <a:tcPr marT="45727" marB="45727"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S2</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C2</a:t>
                      </a:r>
                    </a:p>
                  </a:txBody>
                  <a:tcPr marT="45727" marB="45727"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96298">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W1</a:t>
                      </a:r>
                    </a:p>
                  </a:txBody>
                  <a:tcPr marT="45727" marB="45727"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S2</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C3</a:t>
                      </a:r>
                    </a:p>
                  </a:txBody>
                  <a:tcPr marT="45727" marB="45727"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96298">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W2</a:t>
                      </a:r>
                    </a:p>
                  </a:txBody>
                  <a:tcPr marT="45727" marB="45727"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S3</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C4</a:t>
                      </a:r>
                    </a:p>
                  </a:txBody>
                  <a:tcPr marT="45727" marB="45727"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96298">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W2</a:t>
                      </a:r>
                    </a:p>
                  </a:txBody>
                  <a:tcPr marT="45727" marB="45727"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S3</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C5</a:t>
                      </a:r>
                    </a:p>
                  </a:txBody>
                  <a:tcPr marT="45727" marB="45727"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96298">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W2</a:t>
                      </a:r>
                    </a:p>
                  </a:txBody>
                  <a:tcPr marT="45727" marB="45727"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S4</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C4</a:t>
                      </a:r>
                    </a:p>
                  </a:txBody>
                  <a:tcPr marT="45727" marB="45727"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396298">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W2</a:t>
                      </a:r>
                    </a:p>
                  </a:txBody>
                  <a:tcPr marT="45727" marB="45727"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S4</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C5</a:t>
                      </a:r>
                    </a:p>
                  </a:txBody>
                  <a:tcPr marT="45727" marB="45727"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09851049"/>
      </p:ext>
    </p:extLst>
  </p:cSld>
  <p:clrMapOvr>
    <a:masterClrMapping/>
  </p:clrMapOvr>
  <p:transition spd="med">
    <p:pull/>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a:ea typeface="宋体" panose="02010600030101010101" pitchFamily="2" charset="-122"/>
              </a:rPr>
              <a:t>多值依赖（续）</a:t>
            </a:r>
          </a:p>
        </p:txBody>
      </p:sp>
      <p:sp>
        <p:nvSpPr>
          <p:cNvPr id="80899" name="Rectangle 5"/>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kumimoji="1" lang="zh-CN" altLang="zh-CN" sz="2400">
              <a:latin typeface="Times New Roman" panose="02020603050405020304" pitchFamily="18" charset="0"/>
            </a:endParaRPr>
          </a:p>
        </p:txBody>
      </p:sp>
      <p:pic>
        <p:nvPicPr>
          <p:cNvPr id="80900" name="Picture 4" descr="6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2565400"/>
            <a:ext cx="5903912"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Rectangle 6"/>
          <p:cNvSpPr>
            <a:spLocks noChangeArrowheads="1"/>
          </p:cNvSpPr>
          <p:nvPr/>
        </p:nvSpPr>
        <p:spPr bwMode="auto">
          <a:xfrm>
            <a:off x="3348038" y="5157788"/>
            <a:ext cx="2511425" cy="3968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eaLnBrk="0" hangingPunct="0">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kumimoji="1" lang="en-US" altLang="zh-CN" sz="2000">
                <a:latin typeface="Times New Roman" panose="02020603050405020304" pitchFamily="18" charset="0"/>
              </a:rPr>
              <a:t>W→→S</a:t>
            </a:r>
            <a:r>
              <a:rPr kumimoji="1" lang="zh-CN" altLang="en-US" sz="2000">
                <a:latin typeface="Times New Roman" panose="02020603050405020304" pitchFamily="18" charset="0"/>
              </a:rPr>
              <a:t>且</a:t>
            </a:r>
            <a:r>
              <a:rPr kumimoji="1" lang="en-US" altLang="zh-CN" sz="2000">
                <a:latin typeface="Times New Roman" panose="02020603050405020304" pitchFamily="18" charset="0"/>
              </a:rPr>
              <a:t>W→→C</a:t>
            </a:r>
          </a:p>
        </p:txBody>
      </p:sp>
      <p:sp>
        <p:nvSpPr>
          <p:cNvPr id="80902" name="Rectangle 7"/>
          <p:cNvSpPr>
            <a:spLocks noChangeArrowheads="1"/>
          </p:cNvSpPr>
          <p:nvPr/>
        </p:nvSpPr>
        <p:spPr bwMode="auto">
          <a:xfrm>
            <a:off x="1042988" y="1700213"/>
            <a:ext cx="2755900" cy="42703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3200">
                <a:solidFill>
                  <a:schemeClr val="tx1"/>
                </a:solidFill>
                <a:latin typeface="Tahom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kumimoji="1" lang="zh-CN" altLang="en-US" sz="2200">
                <a:latin typeface="Times New Roman" panose="02020603050405020304" pitchFamily="18" charset="0"/>
              </a:rPr>
              <a:t>用下图表示这种对应</a:t>
            </a:r>
            <a:r>
              <a:rPr kumimoji="1" lang="zh-CN" altLang="en-US" sz="1800" b="1">
                <a:latin typeface="Times New Roman" panose="02020603050405020304" pitchFamily="18" charset="0"/>
              </a:rPr>
              <a:t> </a:t>
            </a:r>
          </a:p>
        </p:txBody>
      </p:sp>
    </p:spTree>
    <p:extLst>
      <p:ext uri="{BB962C8B-B14F-4D97-AF65-F5344CB8AC3E}">
        <p14:creationId xmlns:p14="http://schemas.microsoft.com/office/powerpoint/2010/main" val="1148528714"/>
      </p:ext>
    </p:extLst>
  </p:cSld>
  <p:clrMapOvr>
    <a:masterClrMapping/>
  </p:clrMapOvr>
  <p:transition spd="med">
    <p:pull/>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a:ea typeface="宋体" panose="02010600030101010101" pitchFamily="2" charset="-122"/>
              </a:rPr>
              <a:t>多值依赖的性质</a:t>
            </a:r>
          </a:p>
        </p:txBody>
      </p:sp>
      <p:sp>
        <p:nvSpPr>
          <p:cNvPr id="81923" name="Rectangle 3"/>
          <p:cNvSpPr>
            <a:spLocks noGrp="1" noChangeArrowheads="1"/>
          </p:cNvSpPr>
          <p:nvPr>
            <p:ph type="body" idx="1"/>
          </p:nvPr>
        </p:nvSpPr>
        <p:spPr>
          <a:xfrm>
            <a:off x="107504" y="1124744"/>
            <a:ext cx="8856910" cy="4856162"/>
          </a:xfrm>
        </p:spPr>
        <p:txBody>
          <a:bodyPr/>
          <a:lstStyle/>
          <a:p>
            <a:pPr eaLnBrk="1" hangingPunct="1">
              <a:lnSpc>
                <a:spcPct val="120000"/>
              </a:lnSpc>
              <a:buFont typeface="Wingdings" panose="05000000000000000000" pitchFamily="2" charset="2"/>
              <a:buNone/>
            </a:pPr>
            <a:r>
              <a:rPr lang="zh-CN" altLang="en-US" sz="2800" dirty="0">
                <a:ea typeface="宋体" panose="02010600030101010101" pitchFamily="2" charset="-122"/>
              </a:rPr>
              <a:t>（</a:t>
            </a:r>
            <a:r>
              <a:rPr lang="en-US" altLang="zh-CN" sz="2800" dirty="0">
                <a:ea typeface="宋体" panose="02010600030101010101" pitchFamily="2" charset="-122"/>
              </a:rPr>
              <a:t>1</a:t>
            </a:r>
            <a:r>
              <a:rPr lang="zh-CN" altLang="en-US" sz="2800" dirty="0">
                <a:ea typeface="宋体" panose="02010600030101010101" pitchFamily="2" charset="-122"/>
              </a:rPr>
              <a:t>）多值依赖具有对称性</a:t>
            </a:r>
          </a:p>
          <a:p>
            <a:pPr eaLnBrk="1" hangingPunct="1">
              <a:lnSpc>
                <a:spcPct val="120000"/>
              </a:lnSpc>
              <a:buFont typeface="Wingdings" panose="05000000000000000000" pitchFamily="2" charset="2"/>
              <a:buNone/>
            </a:pPr>
            <a:r>
              <a:rPr lang="zh-CN" altLang="en-US" sz="2800" dirty="0">
                <a:ea typeface="宋体" panose="02010600030101010101" pitchFamily="2" charset="-122"/>
              </a:rPr>
              <a:t>		若</a:t>
            </a:r>
            <a:r>
              <a:rPr lang="en-US" altLang="zh-CN" sz="2800" dirty="0">
                <a:ea typeface="宋体" panose="02010600030101010101" pitchFamily="2" charset="-122"/>
              </a:rPr>
              <a:t>X→→Y</a:t>
            </a:r>
            <a:r>
              <a:rPr lang="zh-CN" altLang="en-US" sz="2800" dirty="0">
                <a:ea typeface="宋体" panose="02010600030101010101" pitchFamily="2" charset="-122"/>
              </a:rPr>
              <a:t>，则</a:t>
            </a:r>
            <a:r>
              <a:rPr lang="en-US" altLang="zh-CN" sz="2800" dirty="0">
                <a:ea typeface="宋体" panose="02010600030101010101" pitchFamily="2" charset="-122"/>
              </a:rPr>
              <a:t>X→→Z</a:t>
            </a:r>
            <a:r>
              <a:rPr lang="zh-CN" altLang="en-US" sz="2800" dirty="0">
                <a:ea typeface="宋体" panose="02010600030101010101" pitchFamily="2" charset="-122"/>
              </a:rPr>
              <a:t>，其中</a:t>
            </a:r>
            <a:r>
              <a:rPr lang="en-US" altLang="zh-CN" sz="2800" dirty="0">
                <a:ea typeface="宋体" panose="02010600030101010101" pitchFamily="2" charset="-122"/>
              </a:rPr>
              <a:t>Z</a:t>
            </a:r>
            <a:r>
              <a:rPr lang="zh-CN" altLang="en-US" sz="2800" dirty="0">
                <a:ea typeface="宋体" panose="02010600030101010101" pitchFamily="2" charset="-122"/>
              </a:rPr>
              <a:t>＝</a:t>
            </a:r>
            <a:r>
              <a:rPr lang="en-US" altLang="zh-CN" sz="2800" dirty="0">
                <a:ea typeface="宋体" panose="02010600030101010101" pitchFamily="2" charset="-122"/>
              </a:rPr>
              <a:t>U</a:t>
            </a:r>
            <a:r>
              <a:rPr lang="zh-CN" altLang="en-US" sz="2800" dirty="0">
                <a:ea typeface="宋体" panose="02010600030101010101" pitchFamily="2" charset="-122"/>
              </a:rPr>
              <a:t>－</a:t>
            </a:r>
            <a:r>
              <a:rPr lang="en-US" altLang="zh-CN" sz="2800" dirty="0">
                <a:ea typeface="宋体" panose="02010600030101010101" pitchFamily="2" charset="-122"/>
              </a:rPr>
              <a:t>X</a:t>
            </a:r>
            <a:r>
              <a:rPr lang="zh-CN" altLang="en-US" sz="2800" dirty="0">
                <a:ea typeface="宋体" panose="02010600030101010101" pitchFamily="2" charset="-122"/>
              </a:rPr>
              <a:t>－</a:t>
            </a:r>
            <a:r>
              <a:rPr lang="en-US" altLang="zh-CN" sz="2800" dirty="0">
                <a:ea typeface="宋体" panose="02010600030101010101" pitchFamily="2" charset="-122"/>
              </a:rPr>
              <a:t>Y</a:t>
            </a:r>
          </a:p>
          <a:p>
            <a:pPr eaLnBrk="1" hangingPunct="1">
              <a:buFont typeface="Wingdings" panose="05000000000000000000" pitchFamily="2" charset="2"/>
              <a:buNone/>
            </a:pPr>
            <a:r>
              <a:rPr lang="zh-CN" altLang="en-US" sz="2800" dirty="0">
                <a:ea typeface="宋体" panose="02010600030101010101" pitchFamily="2" charset="-122"/>
              </a:rPr>
              <a:t>（</a:t>
            </a:r>
            <a:r>
              <a:rPr lang="en-US" altLang="zh-CN" sz="2800" dirty="0">
                <a:ea typeface="宋体" panose="02010600030101010101" pitchFamily="2" charset="-122"/>
              </a:rPr>
              <a:t>2</a:t>
            </a:r>
            <a:r>
              <a:rPr lang="zh-CN" altLang="en-US" sz="2800" dirty="0">
                <a:ea typeface="宋体" panose="02010600030101010101" pitchFamily="2" charset="-122"/>
              </a:rPr>
              <a:t>）多值依赖具有传递性</a:t>
            </a:r>
          </a:p>
          <a:p>
            <a:pPr eaLnBrk="1" hangingPunct="1">
              <a:buFont typeface="Wingdings" panose="05000000000000000000" pitchFamily="2" charset="2"/>
              <a:buNone/>
            </a:pPr>
            <a:r>
              <a:rPr lang="zh-CN" altLang="en-US" sz="2800" dirty="0">
                <a:ea typeface="宋体" panose="02010600030101010101" pitchFamily="2" charset="-122"/>
              </a:rPr>
              <a:t>		若</a:t>
            </a:r>
            <a:r>
              <a:rPr lang="en-US" altLang="zh-CN" sz="2800" dirty="0">
                <a:ea typeface="宋体" panose="02010600030101010101" pitchFamily="2" charset="-122"/>
              </a:rPr>
              <a:t>X→→Y</a:t>
            </a:r>
            <a:r>
              <a:rPr lang="zh-CN" altLang="en-US" sz="2800" dirty="0">
                <a:ea typeface="宋体" panose="02010600030101010101" pitchFamily="2" charset="-122"/>
              </a:rPr>
              <a:t>，</a:t>
            </a:r>
            <a:r>
              <a:rPr lang="en-US" altLang="zh-CN" sz="2800" dirty="0">
                <a:ea typeface="宋体" panose="02010600030101010101" pitchFamily="2" charset="-122"/>
              </a:rPr>
              <a:t>Y→→Z</a:t>
            </a:r>
            <a:r>
              <a:rPr lang="zh-CN" altLang="en-US" sz="2800" dirty="0">
                <a:ea typeface="宋体" panose="02010600030101010101" pitchFamily="2" charset="-122"/>
              </a:rPr>
              <a:t>， 则</a:t>
            </a:r>
            <a:r>
              <a:rPr lang="en-US" altLang="zh-CN" sz="2800" dirty="0">
                <a:ea typeface="宋体" panose="02010600030101010101" pitchFamily="2" charset="-122"/>
              </a:rPr>
              <a:t>X→→Z –Y</a:t>
            </a:r>
          </a:p>
          <a:p>
            <a:pPr eaLnBrk="1" hangingPunct="1">
              <a:buFont typeface="Wingdings" panose="05000000000000000000" pitchFamily="2" charset="2"/>
              <a:buNone/>
            </a:pPr>
            <a:r>
              <a:rPr lang="zh-CN" altLang="en-US" sz="2800" dirty="0">
                <a:ea typeface="宋体" panose="02010600030101010101" pitchFamily="2" charset="-122"/>
              </a:rPr>
              <a:t>（</a:t>
            </a:r>
            <a:r>
              <a:rPr lang="en-US" altLang="zh-CN" sz="2800" dirty="0">
                <a:ea typeface="宋体" panose="02010600030101010101" pitchFamily="2" charset="-122"/>
              </a:rPr>
              <a:t>3</a:t>
            </a:r>
            <a:r>
              <a:rPr lang="zh-CN" altLang="en-US" sz="2800" dirty="0">
                <a:ea typeface="宋体" panose="02010600030101010101" pitchFamily="2" charset="-122"/>
              </a:rPr>
              <a:t>）函数依赖是多值依赖的特殊情况。</a:t>
            </a:r>
          </a:p>
          <a:p>
            <a:pPr eaLnBrk="1" hangingPunct="1">
              <a:buFont typeface="Wingdings" panose="05000000000000000000" pitchFamily="2" charset="2"/>
              <a:buNone/>
            </a:pPr>
            <a:r>
              <a:rPr lang="zh-CN" altLang="en-US" sz="2800" dirty="0">
                <a:ea typeface="宋体" panose="02010600030101010101" pitchFamily="2" charset="-122"/>
              </a:rPr>
              <a:t>		若</a:t>
            </a:r>
            <a:r>
              <a:rPr lang="en-US" altLang="zh-CN" sz="2800" dirty="0">
                <a:ea typeface="宋体" panose="02010600030101010101" pitchFamily="2" charset="-122"/>
              </a:rPr>
              <a:t>X→Y</a:t>
            </a:r>
            <a:r>
              <a:rPr lang="zh-CN" altLang="en-US" sz="2800" dirty="0">
                <a:ea typeface="宋体" panose="02010600030101010101" pitchFamily="2" charset="-122"/>
              </a:rPr>
              <a:t>，则</a:t>
            </a:r>
            <a:r>
              <a:rPr lang="en-US" altLang="zh-CN" sz="2800" dirty="0">
                <a:ea typeface="宋体" panose="02010600030101010101" pitchFamily="2" charset="-122"/>
              </a:rPr>
              <a:t>X→→Y</a:t>
            </a:r>
            <a:r>
              <a:rPr lang="zh-CN" altLang="en-US" sz="2800" dirty="0">
                <a:ea typeface="宋体" panose="02010600030101010101" pitchFamily="2" charset="-122"/>
              </a:rPr>
              <a:t>。</a:t>
            </a:r>
          </a:p>
          <a:p>
            <a:pPr eaLnBrk="1" hangingPunct="1">
              <a:buFont typeface="Wingdings" panose="05000000000000000000" pitchFamily="2" charset="2"/>
              <a:buNone/>
            </a:pPr>
            <a:r>
              <a:rPr lang="zh-CN" altLang="en-US" sz="2800" dirty="0">
                <a:ea typeface="宋体" panose="02010600030101010101" pitchFamily="2" charset="-122"/>
              </a:rPr>
              <a:t>（</a:t>
            </a:r>
            <a:r>
              <a:rPr lang="en-US" altLang="zh-CN" sz="2800" dirty="0">
                <a:ea typeface="宋体" panose="02010600030101010101" pitchFamily="2" charset="-122"/>
              </a:rPr>
              <a:t>4</a:t>
            </a:r>
            <a:r>
              <a:rPr lang="zh-CN" altLang="en-US" sz="2800" dirty="0">
                <a:ea typeface="宋体" panose="02010600030101010101" pitchFamily="2" charset="-122"/>
              </a:rPr>
              <a:t>）若</a:t>
            </a:r>
            <a:r>
              <a:rPr lang="en-US" altLang="zh-CN" sz="2800" dirty="0">
                <a:ea typeface="宋体" panose="02010600030101010101" pitchFamily="2" charset="-122"/>
              </a:rPr>
              <a:t>X→→Y</a:t>
            </a:r>
            <a:r>
              <a:rPr lang="zh-CN" altLang="en-US" sz="2800" dirty="0">
                <a:ea typeface="宋体" panose="02010600030101010101" pitchFamily="2" charset="-122"/>
              </a:rPr>
              <a:t>，</a:t>
            </a:r>
            <a:r>
              <a:rPr lang="en-US" altLang="zh-CN" sz="2800" dirty="0">
                <a:ea typeface="宋体" panose="02010600030101010101" pitchFamily="2" charset="-122"/>
              </a:rPr>
              <a:t>X→→Z</a:t>
            </a:r>
            <a:r>
              <a:rPr lang="zh-CN" altLang="en-US" sz="2800" dirty="0">
                <a:ea typeface="宋体" panose="02010600030101010101" pitchFamily="2" charset="-122"/>
              </a:rPr>
              <a:t>，则</a:t>
            </a:r>
            <a:r>
              <a:rPr lang="en-US" altLang="zh-CN" sz="2800" dirty="0">
                <a:ea typeface="宋体" panose="02010600030101010101" pitchFamily="2" charset="-122"/>
              </a:rPr>
              <a:t>X→→Y</a:t>
            </a:r>
            <a:r>
              <a:rPr lang="en-US" altLang="zh-CN" sz="2800" dirty="0">
                <a:ea typeface="宋体" panose="02010600030101010101" pitchFamily="2" charset="-122"/>
                <a:sym typeface="Symbol" panose="05050102010706020507" pitchFamily="18" charset="2"/>
              </a:rPr>
              <a:t></a:t>
            </a:r>
            <a:r>
              <a:rPr lang="en-US" altLang="zh-CN" sz="2800" dirty="0">
                <a:ea typeface="宋体" panose="02010600030101010101" pitchFamily="2" charset="-122"/>
              </a:rPr>
              <a:t> Z</a:t>
            </a:r>
            <a:r>
              <a:rPr lang="zh-CN" altLang="en-US" sz="2800" dirty="0">
                <a:ea typeface="宋体" panose="02010600030101010101" pitchFamily="2" charset="-122"/>
              </a:rPr>
              <a:t>。</a:t>
            </a:r>
          </a:p>
          <a:p>
            <a:pPr eaLnBrk="1" hangingPunct="1">
              <a:buFont typeface="Wingdings" panose="05000000000000000000" pitchFamily="2" charset="2"/>
              <a:buNone/>
            </a:pPr>
            <a:r>
              <a:rPr lang="zh-CN" altLang="en-US" sz="2800" dirty="0">
                <a:ea typeface="宋体" panose="02010600030101010101" pitchFamily="2" charset="-122"/>
              </a:rPr>
              <a:t>（</a:t>
            </a:r>
            <a:r>
              <a:rPr lang="en-US" altLang="zh-CN" sz="2800" dirty="0">
                <a:ea typeface="宋体" panose="02010600030101010101" pitchFamily="2" charset="-122"/>
              </a:rPr>
              <a:t>5</a:t>
            </a:r>
            <a:r>
              <a:rPr lang="zh-CN" altLang="en-US" sz="2800" dirty="0">
                <a:ea typeface="宋体" panose="02010600030101010101" pitchFamily="2" charset="-122"/>
              </a:rPr>
              <a:t>）若</a:t>
            </a:r>
            <a:r>
              <a:rPr lang="en-US" altLang="zh-CN" sz="2800" dirty="0">
                <a:ea typeface="宋体" panose="02010600030101010101" pitchFamily="2" charset="-122"/>
              </a:rPr>
              <a:t>X→→Y</a:t>
            </a:r>
            <a:r>
              <a:rPr lang="zh-CN" altLang="en-US" sz="2800" dirty="0">
                <a:ea typeface="宋体" panose="02010600030101010101" pitchFamily="2" charset="-122"/>
              </a:rPr>
              <a:t>，</a:t>
            </a:r>
            <a:r>
              <a:rPr lang="en-US" altLang="zh-CN" sz="2800" dirty="0">
                <a:ea typeface="宋体" panose="02010600030101010101" pitchFamily="2" charset="-122"/>
              </a:rPr>
              <a:t>X→→Z</a:t>
            </a:r>
            <a:r>
              <a:rPr lang="zh-CN" altLang="en-US" sz="2800" dirty="0">
                <a:ea typeface="宋体" panose="02010600030101010101" pitchFamily="2" charset="-122"/>
              </a:rPr>
              <a:t>，则</a:t>
            </a:r>
            <a:r>
              <a:rPr lang="en-US" altLang="zh-CN" sz="2800" dirty="0">
                <a:ea typeface="宋体" panose="02010600030101010101" pitchFamily="2" charset="-122"/>
              </a:rPr>
              <a:t>X→→Y∩Z</a:t>
            </a:r>
            <a:r>
              <a:rPr lang="zh-CN" altLang="en-US" sz="2800" dirty="0">
                <a:ea typeface="宋体" panose="02010600030101010101" pitchFamily="2" charset="-122"/>
              </a:rPr>
              <a:t>。</a:t>
            </a:r>
          </a:p>
          <a:p>
            <a:pPr eaLnBrk="1" hangingPunct="1">
              <a:buFont typeface="Wingdings" panose="05000000000000000000" pitchFamily="2" charset="2"/>
              <a:buNone/>
            </a:pPr>
            <a:r>
              <a:rPr lang="zh-CN" altLang="en-US" sz="2800" dirty="0">
                <a:ea typeface="宋体" panose="02010600030101010101" pitchFamily="2" charset="-122"/>
              </a:rPr>
              <a:t>（</a:t>
            </a:r>
            <a:r>
              <a:rPr lang="en-US" altLang="zh-CN" sz="2800" dirty="0">
                <a:ea typeface="宋体" panose="02010600030101010101" pitchFamily="2" charset="-122"/>
              </a:rPr>
              <a:t>6</a:t>
            </a:r>
            <a:r>
              <a:rPr lang="zh-CN" altLang="en-US" sz="2800" dirty="0">
                <a:ea typeface="宋体" panose="02010600030101010101" pitchFamily="2" charset="-122"/>
              </a:rPr>
              <a:t>）若</a:t>
            </a:r>
            <a:r>
              <a:rPr lang="en-US" altLang="zh-CN" sz="2800" dirty="0">
                <a:ea typeface="宋体" panose="02010600030101010101" pitchFamily="2" charset="-122"/>
              </a:rPr>
              <a:t>X→→Y</a:t>
            </a:r>
            <a:r>
              <a:rPr lang="zh-CN" altLang="en-US" sz="2800" dirty="0">
                <a:ea typeface="宋体" panose="02010600030101010101" pitchFamily="2" charset="-122"/>
              </a:rPr>
              <a:t>，</a:t>
            </a:r>
            <a:r>
              <a:rPr lang="en-US" altLang="zh-CN" sz="2800" dirty="0">
                <a:ea typeface="宋体" panose="02010600030101010101" pitchFamily="2" charset="-122"/>
              </a:rPr>
              <a:t>X→→Z</a:t>
            </a:r>
            <a:r>
              <a:rPr lang="zh-CN" altLang="en-US" sz="2800" dirty="0">
                <a:ea typeface="宋体" panose="02010600030101010101" pitchFamily="2" charset="-122"/>
              </a:rPr>
              <a:t>，则</a:t>
            </a:r>
            <a:r>
              <a:rPr lang="en-US" altLang="zh-CN" sz="2800" dirty="0">
                <a:ea typeface="宋体" panose="02010600030101010101" pitchFamily="2" charset="-122"/>
              </a:rPr>
              <a:t>X→→Y-Z</a:t>
            </a:r>
            <a:r>
              <a:rPr lang="zh-CN" altLang="en-US" sz="2800" dirty="0">
                <a:ea typeface="宋体" panose="02010600030101010101" pitchFamily="2" charset="-122"/>
              </a:rPr>
              <a:t>，</a:t>
            </a:r>
            <a:r>
              <a:rPr lang="en-US" altLang="zh-CN" sz="2800" dirty="0">
                <a:ea typeface="宋体" panose="02010600030101010101" pitchFamily="2" charset="-122"/>
              </a:rPr>
              <a:t>X→→Z -Y</a:t>
            </a:r>
            <a:r>
              <a:rPr lang="zh-CN" altLang="en-US" sz="2800" dirty="0">
                <a:ea typeface="宋体" panose="02010600030101010101" pitchFamily="2" charset="-122"/>
              </a:rPr>
              <a:t>。</a:t>
            </a:r>
            <a:endParaRPr lang="zh-CN" altLang="en-US" dirty="0">
              <a:ea typeface="宋体" panose="02010600030101010101" pitchFamily="2" charset="-122"/>
            </a:endParaRPr>
          </a:p>
        </p:txBody>
      </p:sp>
    </p:spTree>
    <p:extLst>
      <p:ext uri="{BB962C8B-B14F-4D97-AF65-F5344CB8AC3E}">
        <p14:creationId xmlns:p14="http://schemas.microsoft.com/office/powerpoint/2010/main" val="942153689"/>
      </p:ext>
    </p:extLst>
  </p:cSld>
  <p:clrMapOvr>
    <a:masterClrMapping/>
  </p:clrMapOvr>
  <p:transition spd="med">
    <p:pull/>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a:ea typeface="宋体" panose="02010600030101010101" pitchFamily="2" charset="-122"/>
              </a:rPr>
              <a:t>多值依赖与函数依赖的区别</a:t>
            </a:r>
          </a:p>
        </p:txBody>
      </p:sp>
      <p:sp>
        <p:nvSpPr>
          <p:cNvPr id="82947" name="Rectangle 3"/>
          <p:cNvSpPr>
            <a:spLocks noGrp="1" noChangeArrowheads="1"/>
          </p:cNvSpPr>
          <p:nvPr>
            <p:ph type="body" idx="1"/>
          </p:nvPr>
        </p:nvSpPr>
        <p:spPr/>
        <p:txBody>
          <a:bodyPr/>
          <a:lstStyle/>
          <a:p>
            <a:pPr marL="533400" indent="-533400" eaLnBrk="1" hangingPunct="1">
              <a:lnSpc>
                <a:spcPct val="140000"/>
              </a:lnSpc>
              <a:buFont typeface="Wingdings" panose="05000000000000000000" pitchFamily="2" charset="2"/>
              <a:buNone/>
            </a:pPr>
            <a:r>
              <a:rPr lang="en-US" altLang="zh-CN">
                <a:solidFill>
                  <a:schemeClr val="accent1"/>
                </a:solidFill>
                <a:ea typeface="宋体" panose="02010600030101010101" pitchFamily="2" charset="-122"/>
              </a:rPr>
              <a:t>(1)</a:t>
            </a:r>
            <a:r>
              <a:rPr lang="en-US" altLang="zh-CN">
                <a:ea typeface="宋体" panose="02010600030101010101" pitchFamily="2" charset="-122"/>
              </a:rPr>
              <a:t> </a:t>
            </a:r>
            <a:r>
              <a:rPr lang="zh-CN" altLang="en-US">
                <a:ea typeface="宋体" panose="02010600030101010101" pitchFamily="2" charset="-122"/>
              </a:rPr>
              <a:t>多值依赖的有效性与属性集的范围有关</a:t>
            </a:r>
          </a:p>
          <a:p>
            <a:pPr marL="533400" indent="-533400" eaLnBrk="1" hangingPunct="1">
              <a:buFont typeface="Wingdings" panose="05000000000000000000" pitchFamily="2" charset="2"/>
              <a:buNone/>
            </a:pPr>
            <a:r>
              <a:rPr lang="en-US" altLang="zh-CN">
                <a:solidFill>
                  <a:schemeClr val="accent1"/>
                </a:solidFill>
                <a:ea typeface="宋体" panose="02010600030101010101" pitchFamily="2" charset="-122"/>
              </a:rPr>
              <a:t>(2)</a:t>
            </a:r>
            <a:r>
              <a:rPr lang="en-US" altLang="zh-CN">
                <a:ea typeface="宋体" panose="02010600030101010101" pitchFamily="2" charset="-122"/>
              </a:rPr>
              <a:t> </a:t>
            </a:r>
          </a:p>
          <a:p>
            <a:pPr marL="914400" lvl="1" indent="-457200" eaLnBrk="1" hangingPunct="1">
              <a:lnSpc>
                <a:spcPct val="130000"/>
              </a:lnSpc>
            </a:pPr>
            <a:r>
              <a:rPr lang="zh-CN" altLang="en-US" sz="3000">
                <a:ea typeface="宋体" panose="02010600030101010101" pitchFamily="2" charset="-122"/>
              </a:rPr>
              <a:t>若函数依赖</a:t>
            </a:r>
            <a:r>
              <a:rPr lang="en-US" altLang="zh-CN" sz="3000">
                <a:ea typeface="宋体" panose="02010600030101010101" pitchFamily="2" charset="-122"/>
              </a:rPr>
              <a:t>X→Y</a:t>
            </a:r>
            <a:r>
              <a:rPr lang="zh-CN" altLang="en-US" sz="3000">
                <a:ea typeface="宋体" panose="02010600030101010101" pitchFamily="2" charset="-122"/>
              </a:rPr>
              <a:t>在</a:t>
            </a:r>
            <a:r>
              <a:rPr lang="en-US" altLang="zh-CN" sz="3000">
                <a:ea typeface="宋体" panose="02010600030101010101" pitchFamily="2" charset="-122"/>
              </a:rPr>
              <a:t>R</a:t>
            </a:r>
            <a:r>
              <a:rPr lang="zh-CN" altLang="en-US" sz="3000">
                <a:ea typeface="宋体" panose="02010600030101010101" pitchFamily="2" charset="-122"/>
              </a:rPr>
              <a:t>（</a:t>
            </a:r>
            <a:r>
              <a:rPr lang="en-US" altLang="zh-CN" sz="3000">
                <a:ea typeface="宋体" panose="02010600030101010101" pitchFamily="2" charset="-122"/>
              </a:rPr>
              <a:t>U</a:t>
            </a:r>
            <a:r>
              <a:rPr lang="zh-CN" altLang="en-US" sz="3000">
                <a:ea typeface="宋体" panose="02010600030101010101" pitchFamily="2" charset="-122"/>
              </a:rPr>
              <a:t>）上成立，则对于任何</a:t>
            </a:r>
            <a:r>
              <a:rPr lang="en-US" altLang="zh-CN" sz="3000">
                <a:ea typeface="宋体" panose="02010600030101010101" pitchFamily="2" charset="-122"/>
              </a:rPr>
              <a:t>Y' </a:t>
            </a:r>
            <a:r>
              <a:rPr lang="en-US" altLang="zh-CN" sz="3000">
                <a:ea typeface="宋体" panose="02010600030101010101" pitchFamily="2" charset="-122"/>
                <a:sym typeface="Symbol" panose="05050102010706020507" pitchFamily="18" charset="2"/>
              </a:rPr>
              <a:t></a:t>
            </a:r>
            <a:r>
              <a:rPr lang="en-US" altLang="zh-CN" sz="3000">
                <a:ea typeface="宋体" panose="02010600030101010101" pitchFamily="2" charset="-122"/>
              </a:rPr>
              <a:t> Y</a:t>
            </a:r>
            <a:r>
              <a:rPr lang="zh-CN" altLang="en-US" sz="3000">
                <a:ea typeface="宋体" panose="02010600030101010101" pitchFamily="2" charset="-122"/>
              </a:rPr>
              <a:t>均有</a:t>
            </a:r>
            <a:r>
              <a:rPr lang="en-US" altLang="zh-CN" sz="3000">
                <a:ea typeface="宋体" panose="02010600030101010101" pitchFamily="2" charset="-122"/>
              </a:rPr>
              <a:t>X→Y' </a:t>
            </a:r>
            <a:r>
              <a:rPr lang="zh-CN" altLang="en-US" sz="3000">
                <a:ea typeface="宋体" panose="02010600030101010101" pitchFamily="2" charset="-122"/>
              </a:rPr>
              <a:t>成立</a:t>
            </a:r>
          </a:p>
          <a:p>
            <a:pPr marL="914400" lvl="1" indent="-457200" eaLnBrk="1" hangingPunct="1">
              <a:lnSpc>
                <a:spcPct val="130000"/>
              </a:lnSpc>
            </a:pPr>
            <a:r>
              <a:rPr lang="zh-CN" altLang="en-US" sz="3000">
                <a:ea typeface="宋体" panose="02010600030101010101" pitchFamily="2" charset="-122"/>
              </a:rPr>
              <a:t>多值依赖</a:t>
            </a:r>
            <a:r>
              <a:rPr lang="en-US" altLang="zh-CN" sz="3000">
                <a:ea typeface="宋体" panose="02010600030101010101" pitchFamily="2" charset="-122"/>
              </a:rPr>
              <a:t>X→→Y</a:t>
            </a:r>
            <a:r>
              <a:rPr lang="zh-CN" altLang="en-US" sz="3000">
                <a:ea typeface="宋体" panose="02010600030101010101" pitchFamily="2" charset="-122"/>
              </a:rPr>
              <a:t>若在</a:t>
            </a:r>
            <a:r>
              <a:rPr lang="en-US" altLang="zh-CN" sz="3000">
                <a:ea typeface="宋体" panose="02010600030101010101" pitchFamily="2" charset="-122"/>
              </a:rPr>
              <a:t>R(U)</a:t>
            </a:r>
            <a:r>
              <a:rPr lang="zh-CN" altLang="en-US" sz="3000">
                <a:ea typeface="宋体" panose="02010600030101010101" pitchFamily="2" charset="-122"/>
              </a:rPr>
              <a:t>上成立，不能断言对于任何</a:t>
            </a:r>
            <a:r>
              <a:rPr lang="en-US" altLang="zh-CN" sz="3000">
                <a:ea typeface="宋体" panose="02010600030101010101" pitchFamily="2" charset="-122"/>
              </a:rPr>
              <a:t>Y' </a:t>
            </a:r>
            <a:r>
              <a:rPr lang="en-US" altLang="zh-CN" sz="3000">
                <a:ea typeface="宋体" panose="02010600030101010101" pitchFamily="2" charset="-122"/>
                <a:sym typeface="Symbol" panose="05050102010706020507" pitchFamily="18" charset="2"/>
              </a:rPr>
              <a:t></a:t>
            </a:r>
            <a:r>
              <a:rPr lang="en-US" altLang="zh-CN" sz="3000">
                <a:ea typeface="宋体" panose="02010600030101010101" pitchFamily="2" charset="-122"/>
              </a:rPr>
              <a:t> Y</a:t>
            </a:r>
            <a:r>
              <a:rPr lang="zh-CN" altLang="en-US" sz="3000">
                <a:ea typeface="宋体" panose="02010600030101010101" pitchFamily="2" charset="-122"/>
              </a:rPr>
              <a:t>有</a:t>
            </a:r>
            <a:r>
              <a:rPr lang="en-US" altLang="zh-CN" sz="3000">
                <a:ea typeface="宋体" panose="02010600030101010101" pitchFamily="2" charset="-122"/>
              </a:rPr>
              <a:t>X→→Y' </a:t>
            </a:r>
            <a:r>
              <a:rPr lang="zh-CN" altLang="en-US" sz="3000">
                <a:ea typeface="宋体" panose="02010600030101010101" pitchFamily="2" charset="-122"/>
              </a:rPr>
              <a:t>成立</a:t>
            </a:r>
          </a:p>
          <a:p>
            <a:pPr marL="533400" indent="-533400" eaLnBrk="1" hangingPunct="1">
              <a:lnSpc>
                <a:spcPct val="140000"/>
              </a:lnSpc>
              <a:buFont typeface="Wingdings" panose="05000000000000000000" pitchFamily="2" charset="2"/>
              <a:buAutoNum type="arabicParenBoth"/>
            </a:pPr>
            <a:endParaRPr lang="en-US" altLang="zh-CN">
              <a:ea typeface="宋体" panose="02010600030101010101" pitchFamily="2" charset="-122"/>
            </a:endParaRPr>
          </a:p>
        </p:txBody>
      </p:sp>
    </p:spTree>
    <p:extLst>
      <p:ext uri="{BB962C8B-B14F-4D97-AF65-F5344CB8AC3E}">
        <p14:creationId xmlns:p14="http://schemas.microsoft.com/office/powerpoint/2010/main" val="935435912"/>
      </p:ext>
    </p:extLst>
  </p:cSld>
  <p:clrMapOvr>
    <a:masterClrMapping/>
  </p:clrMapOvr>
  <p:transition spd="med">
    <p:pull/>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关系规范化总结</a:t>
            </a:r>
          </a:p>
        </p:txBody>
      </p:sp>
      <p:sp>
        <p:nvSpPr>
          <p:cNvPr id="136195" name="Rectangle 3"/>
          <p:cNvSpPr>
            <a:spLocks noGrp="1" noChangeArrowheads="1"/>
          </p:cNvSpPr>
          <p:nvPr>
            <p:ph type="body" idx="1"/>
          </p:nvPr>
        </p:nvSpPr>
        <p:spPr>
          <a:xfrm>
            <a:off x="323528" y="1166813"/>
            <a:ext cx="8210872" cy="327029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panose="02010600030101010101" pitchFamily="2" charset="-122"/>
              </a:rPr>
              <a:t>若要求分解保持函数依赖，那么模式分解一定能够达到</a:t>
            </a:r>
            <a:r>
              <a:rPr lang="en-US" altLang="zh-CN" sz="2400" dirty="0">
                <a:ea typeface="宋体" panose="02010600030101010101" pitchFamily="2" charset="-122"/>
              </a:rPr>
              <a:t>3NF</a:t>
            </a:r>
            <a:r>
              <a:rPr lang="zh-CN" altLang="en-US" sz="2400" dirty="0">
                <a:ea typeface="宋体" panose="02010600030101010101" pitchFamily="2" charset="-122"/>
              </a:rPr>
              <a:t>，但不一定能够达到</a:t>
            </a:r>
            <a:r>
              <a:rPr lang="en-US" altLang="zh-CN" sz="2400" dirty="0">
                <a:ea typeface="宋体" panose="02010600030101010101" pitchFamily="2" charset="-122"/>
              </a:rPr>
              <a:t>BCNF</a:t>
            </a:r>
            <a:r>
              <a:rPr lang="zh-CN" altLang="en-US" sz="2400" dirty="0">
                <a:ea typeface="宋体" panose="02010600030101010101" pitchFamily="2" charset="-122"/>
              </a:rPr>
              <a:t>；</a:t>
            </a:r>
            <a:endParaRPr lang="en-US" altLang="zh-CN" sz="2400" dirty="0">
              <a:ea typeface="宋体" panose="02010600030101010101" pitchFamily="2" charset="-122"/>
            </a:endParaRPr>
          </a:p>
          <a:p>
            <a:pPr>
              <a:lnSpc>
                <a:spcPts val="3500"/>
              </a:lnSpc>
              <a:buSzPct val="65000"/>
              <a:buFont typeface="Wingdings" panose="05000000000000000000" pitchFamily="2" charset="2"/>
              <a:buChar char="l"/>
            </a:pPr>
            <a:r>
              <a:rPr lang="zh-CN" altLang="en-US" sz="2400" dirty="0">
                <a:ea typeface="宋体" panose="02010600030101010101" pitchFamily="2" charset="-122"/>
              </a:rPr>
              <a:t>若要求分解既具有无损连接性，又保持函数依赖，则模式分解一定能够达到</a:t>
            </a:r>
            <a:r>
              <a:rPr lang="en-US" altLang="zh-CN" sz="2400" dirty="0">
                <a:ea typeface="宋体" panose="02010600030101010101" pitchFamily="2" charset="-122"/>
              </a:rPr>
              <a:t>3NF</a:t>
            </a:r>
            <a:r>
              <a:rPr lang="zh-CN" altLang="en-US" sz="2400" dirty="0">
                <a:ea typeface="宋体" panose="02010600030101010101" pitchFamily="2" charset="-122"/>
              </a:rPr>
              <a:t>，但不一定能够达到</a:t>
            </a:r>
            <a:r>
              <a:rPr lang="en-US" altLang="zh-CN" sz="2400" dirty="0">
                <a:ea typeface="宋体" panose="02010600030101010101" pitchFamily="2" charset="-122"/>
              </a:rPr>
              <a:t>BCNF</a:t>
            </a:r>
            <a:r>
              <a:rPr lang="zh-CN" altLang="en-US" sz="2400" dirty="0">
                <a:ea typeface="宋体" panose="02010600030101010101" pitchFamily="2" charset="-122"/>
              </a:rPr>
              <a:t>；</a:t>
            </a:r>
            <a:endParaRPr lang="en-US" altLang="zh-CN" sz="2400" dirty="0">
              <a:ea typeface="宋体" panose="02010600030101010101" pitchFamily="2" charset="-122"/>
            </a:endParaRPr>
          </a:p>
          <a:p>
            <a:pPr>
              <a:lnSpc>
                <a:spcPts val="3500"/>
              </a:lnSpc>
              <a:buSzPct val="65000"/>
              <a:buFont typeface="Wingdings" panose="05000000000000000000" pitchFamily="2" charset="2"/>
              <a:buChar char="l"/>
            </a:pPr>
            <a:r>
              <a:rPr lang="zh-CN" altLang="en-US" sz="2400" dirty="0">
                <a:ea typeface="宋体" panose="02010600030101010101" pitchFamily="2" charset="-122"/>
              </a:rPr>
              <a:t>若要求分解只具有无损连接性，那么模式分解一定能够达到</a:t>
            </a:r>
            <a:r>
              <a:rPr lang="en-US" altLang="zh-CN" sz="2400" dirty="0">
                <a:ea typeface="宋体" panose="02010600030101010101" pitchFamily="2" charset="-122"/>
              </a:rPr>
              <a:t>4NF</a:t>
            </a:r>
            <a:r>
              <a:rPr lang="zh-CN" altLang="en-US" sz="2400" dirty="0">
                <a:ea typeface="宋体" panose="02010600030101010101" pitchFamily="2" charset="-122"/>
              </a:rPr>
              <a:t>。</a:t>
            </a:r>
            <a:endParaRPr lang="en-US" altLang="zh-CN" sz="2400" dirty="0">
              <a:ea typeface="宋体" panose="02010600030101010101" pitchFamily="2" charset="-122"/>
            </a:endParaRPr>
          </a:p>
          <a:p>
            <a:pPr>
              <a:lnSpc>
                <a:spcPts val="3500"/>
              </a:lnSpc>
              <a:buSzPct val="65000"/>
              <a:buFont typeface="Wingdings" panose="05000000000000000000" pitchFamily="2" charset="2"/>
              <a:buChar char="l"/>
            </a:pPr>
            <a:endParaRPr lang="en-US" altLang="zh-CN" sz="2400" dirty="0">
              <a:ea typeface="宋体" panose="02010600030101010101" pitchFamily="2" charset="-122"/>
            </a:endParaRPr>
          </a:p>
        </p:txBody>
      </p:sp>
    </p:spTree>
    <p:extLst>
      <p:ext uri="{BB962C8B-B14F-4D97-AF65-F5344CB8AC3E}">
        <p14:creationId xmlns:p14="http://schemas.microsoft.com/office/powerpoint/2010/main" val="1170431712"/>
      </p:ext>
    </p:extLst>
  </p:cSld>
  <p:clrMapOvr>
    <a:masterClrMapping/>
  </p:clrMapOvr>
  <p:transition spd="med">
    <p:pull/>
  </p:transition>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zh-CN" altLang="en-US">
                <a:ea typeface="宋体" panose="02010600030101010101" pitchFamily="2" charset="-122"/>
              </a:rPr>
              <a:t>小结</a:t>
            </a:r>
          </a:p>
        </p:txBody>
      </p:sp>
      <p:sp>
        <p:nvSpPr>
          <p:cNvPr id="137219" name="Rectangle 3"/>
          <p:cNvSpPr>
            <a:spLocks noGrp="1" noChangeArrowheads="1"/>
          </p:cNvSpPr>
          <p:nvPr>
            <p:ph type="body" idx="1"/>
          </p:nvPr>
        </p:nvSpPr>
        <p:spPr/>
        <p:txBody>
          <a:bodyPr/>
          <a:lstStyle/>
          <a:p>
            <a:pPr algn="just" eaLnBrk="1" hangingPunct="1">
              <a:lnSpc>
                <a:spcPct val="130000"/>
              </a:lnSpc>
            </a:pPr>
            <a:r>
              <a:rPr lang="zh-CN" altLang="en-US" sz="2800">
                <a:ea typeface="宋体" panose="02010600030101010101" pitchFamily="2" charset="-122"/>
              </a:rPr>
              <a:t>规范化理论为数据库设计提供了理论的指南和工具</a:t>
            </a:r>
          </a:p>
          <a:p>
            <a:pPr lvl="1" algn="just" eaLnBrk="1" hangingPunct="1">
              <a:lnSpc>
                <a:spcPct val="130000"/>
              </a:lnSpc>
            </a:pPr>
            <a:r>
              <a:rPr lang="zh-CN" altLang="en-US">
                <a:ea typeface="宋体" panose="02010600030101010101" pitchFamily="2" charset="-122"/>
              </a:rPr>
              <a:t>也仅仅是指南和工具</a:t>
            </a:r>
          </a:p>
          <a:p>
            <a:pPr algn="just" eaLnBrk="1" hangingPunct="1">
              <a:lnSpc>
                <a:spcPct val="130000"/>
              </a:lnSpc>
            </a:pPr>
            <a:endParaRPr lang="zh-CN" altLang="en-US" sz="2800">
              <a:ea typeface="宋体" panose="02010600030101010101" pitchFamily="2" charset="-122"/>
            </a:endParaRPr>
          </a:p>
          <a:p>
            <a:pPr algn="just" eaLnBrk="1" hangingPunct="1">
              <a:lnSpc>
                <a:spcPct val="130000"/>
              </a:lnSpc>
            </a:pPr>
            <a:r>
              <a:rPr lang="zh-CN" altLang="en-US" sz="2800">
                <a:ea typeface="宋体" panose="02010600030101010101" pitchFamily="2" charset="-122"/>
              </a:rPr>
              <a:t>并不是规范化程度越高，模式就越好</a:t>
            </a:r>
          </a:p>
          <a:p>
            <a:pPr lvl="1" algn="just" eaLnBrk="1" hangingPunct="1">
              <a:lnSpc>
                <a:spcPct val="130000"/>
              </a:lnSpc>
            </a:pPr>
            <a:r>
              <a:rPr lang="zh-CN" altLang="en-US">
                <a:ea typeface="宋体" panose="02010600030101010101" pitchFamily="2" charset="-122"/>
              </a:rPr>
              <a:t>必须结合应用环境和现实世界的具体情况合理地选择数据库模式</a:t>
            </a:r>
          </a:p>
          <a:p>
            <a:pPr eaLnBrk="1" hangingPunct="1"/>
            <a:endParaRPr lang="en-US" altLang="zh-CN">
              <a:ea typeface="宋体" panose="02010600030101010101" pitchFamily="2" charset="-122"/>
            </a:endParaRPr>
          </a:p>
        </p:txBody>
      </p:sp>
    </p:spTree>
    <p:extLst>
      <p:ext uri="{BB962C8B-B14F-4D97-AF65-F5344CB8AC3E}">
        <p14:creationId xmlns:p14="http://schemas.microsoft.com/office/powerpoint/2010/main" val="4230865822"/>
      </p:ext>
    </p:extLst>
  </p:cSld>
  <p:clrMapOvr>
    <a:masterClrMapping/>
  </p:clrMapOvr>
  <p:transition spd="med">
    <p:pull/>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zh-CN" altLang="en-US" sz="3200" dirty="0">
                <a:ea typeface="宋体" panose="02010600030101010101" pitchFamily="2" charset="-122"/>
              </a:rPr>
              <a:t>关系规范化：课堂练习</a:t>
            </a:r>
          </a:p>
        </p:txBody>
      </p:sp>
      <mc:AlternateContent xmlns:mc="http://schemas.openxmlformats.org/markup-compatibility/2006" xmlns:a14="http://schemas.microsoft.com/office/drawing/2010/main">
        <mc:Choice Requires="a14">
          <p:sp>
            <p:nvSpPr>
              <p:cNvPr id="138243" name="Rectangle 3"/>
              <p:cNvSpPr>
                <a:spLocks noGrp="1" noChangeArrowheads="1"/>
              </p:cNvSpPr>
              <p:nvPr>
                <p:ph type="body" idx="1"/>
              </p:nvPr>
            </p:nvSpPr>
            <p:spPr>
              <a:xfrm>
                <a:off x="323528" y="1196752"/>
                <a:ext cx="7906072" cy="2592288"/>
              </a:xfr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Ø"/>
                </a:pPr>
                <a:r>
                  <a:rPr lang="zh-CN" altLang="en-US" sz="2400" dirty="0">
                    <a:ea typeface="宋体" panose="02010600030101010101" pitchFamily="2" charset="-122"/>
                  </a:rPr>
                  <a:t>设有关系模式</a:t>
                </a:r>
                <a:r>
                  <a:rPr lang="en-US" altLang="zh-CN" sz="2400" dirty="0">
                    <a:ea typeface="宋体" panose="02010600030101010101" pitchFamily="2" charset="-122"/>
                  </a:rPr>
                  <a:t>R(U, F)</a:t>
                </a:r>
                <a:r>
                  <a:rPr lang="zh-CN" altLang="en-US" sz="2400" dirty="0">
                    <a:ea typeface="宋体" panose="02010600030101010101" pitchFamily="2" charset="-122"/>
                  </a:rPr>
                  <a:t>，其中：     </a:t>
                </a:r>
                <a:endParaRPr lang="en-US" altLang="zh-CN" sz="2400" dirty="0">
                  <a:ea typeface="宋体" panose="02010600030101010101" pitchFamily="2" charset="-122"/>
                </a:endParaRPr>
              </a:p>
              <a:p>
                <a:pPr marL="0" indent="0">
                  <a:lnSpc>
                    <a:spcPts val="3500"/>
                  </a:lnSpc>
                  <a:buSzPct val="65000"/>
                  <a:buNone/>
                </a:pPr>
                <a:r>
                  <a:rPr lang="en-US" altLang="zh-CN" sz="2400" dirty="0">
                    <a:ea typeface="宋体" panose="02010600030101010101" pitchFamily="2" charset="-122"/>
                  </a:rPr>
                  <a:t>            </a:t>
                </a:r>
                <a14:m>
                  <m:oMath xmlns:m="http://schemas.openxmlformats.org/officeDocument/2006/math">
                    <m:r>
                      <a:rPr lang="en-US" altLang="zh-CN" sz="2400" i="1" dirty="0" smtClean="0">
                        <a:latin typeface="Cambria Math"/>
                        <a:ea typeface="宋体" panose="02010600030101010101" pitchFamily="2" charset="-122"/>
                      </a:rPr>
                      <m:t>𝑈</m:t>
                    </m:r>
                    <m:r>
                      <a:rPr lang="zh-CN" altLang="en-US" sz="2400" i="1" dirty="0" smtClean="0">
                        <a:latin typeface="Cambria Math"/>
                        <a:ea typeface="宋体" panose="02010600030101010101" pitchFamily="2" charset="-122"/>
                      </a:rPr>
                      <m:t>＝</m:t>
                    </m:r>
                    <m:d>
                      <m:dPr>
                        <m:begChr m:val="{"/>
                        <m:endChr m:val="}"/>
                        <m:ctrlPr>
                          <a:rPr lang="en-US" altLang="zh-CN" sz="2400" i="1" dirty="0">
                            <a:latin typeface="Cambria Math" panose="02040503050406030204" pitchFamily="18" charset="0"/>
                            <a:ea typeface="宋体" panose="02010600030101010101" pitchFamily="2" charset="-122"/>
                          </a:rPr>
                        </m:ctrlPr>
                      </m:dPr>
                      <m:e>
                        <m:r>
                          <a:rPr lang="en-US" altLang="zh-CN" sz="2400" i="1" dirty="0">
                            <a:latin typeface="Cambria Math"/>
                            <a:ea typeface="宋体" panose="02010600030101010101" pitchFamily="2" charset="-122"/>
                          </a:rPr>
                          <m:t> </m:t>
                        </m:r>
                        <m:r>
                          <a:rPr lang="en-US" altLang="zh-CN" sz="2400" i="1" dirty="0">
                            <a:latin typeface="Cambria Math"/>
                            <a:ea typeface="宋体" panose="02010600030101010101" pitchFamily="2" charset="-122"/>
                          </a:rPr>
                          <m:t>𝐴</m:t>
                        </m:r>
                        <m:r>
                          <a:rPr lang="zh-CN" altLang="en-US" sz="2400" i="1" dirty="0">
                            <a:latin typeface="Cambria Math"/>
                            <a:ea typeface="宋体" panose="02010600030101010101" pitchFamily="2" charset="-122"/>
                          </a:rPr>
                          <m:t>，</m:t>
                        </m:r>
                        <m:r>
                          <a:rPr lang="en-US" altLang="zh-CN" sz="2400" i="1" dirty="0">
                            <a:latin typeface="Cambria Math"/>
                            <a:ea typeface="宋体" panose="02010600030101010101" pitchFamily="2" charset="-122"/>
                          </a:rPr>
                          <m:t>𝐵</m:t>
                        </m:r>
                        <m:r>
                          <a:rPr lang="zh-CN" altLang="en-US" sz="2400" i="1" dirty="0">
                            <a:latin typeface="Cambria Math"/>
                            <a:ea typeface="宋体" panose="02010600030101010101" pitchFamily="2" charset="-122"/>
                          </a:rPr>
                          <m:t>，</m:t>
                        </m:r>
                        <m:r>
                          <a:rPr lang="en-US" altLang="zh-CN" sz="2400" i="1" dirty="0">
                            <a:latin typeface="Cambria Math"/>
                            <a:ea typeface="宋体" panose="02010600030101010101" pitchFamily="2" charset="-122"/>
                          </a:rPr>
                          <m:t>𝐶</m:t>
                        </m:r>
                        <m:r>
                          <a:rPr lang="zh-CN" altLang="en-US" sz="2400" i="1" dirty="0">
                            <a:latin typeface="Cambria Math"/>
                            <a:ea typeface="宋体" panose="02010600030101010101" pitchFamily="2" charset="-122"/>
                          </a:rPr>
                          <m:t>，</m:t>
                        </m:r>
                        <m:r>
                          <a:rPr lang="en-US" altLang="zh-CN" sz="2400" i="1" dirty="0">
                            <a:latin typeface="Cambria Math"/>
                            <a:ea typeface="宋体" panose="02010600030101010101" pitchFamily="2" charset="-122"/>
                          </a:rPr>
                          <m:t>𝐷</m:t>
                        </m:r>
                        <m:r>
                          <a:rPr lang="zh-CN" altLang="en-US" sz="2400" i="1" dirty="0">
                            <a:latin typeface="Cambria Math"/>
                            <a:ea typeface="宋体" panose="02010600030101010101" pitchFamily="2" charset="-122"/>
                          </a:rPr>
                          <m:t>，</m:t>
                        </m:r>
                        <m:r>
                          <a:rPr lang="en-US" altLang="zh-CN" sz="2400" i="1" dirty="0">
                            <a:latin typeface="Cambria Math"/>
                            <a:ea typeface="宋体" panose="02010600030101010101" pitchFamily="2" charset="-122"/>
                          </a:rPr>
                          <m:t>𝐸</m:t>
                        </m:r>
                        <m:r>
                          <a:rPr lang="zh-CN" altLang="en-US" sz="2400" i="1" dirty="0">
                            <a:latin typeface="Cambria Math"/>
                            <a:ea typeface="宋体" panose="02010600030101010101" pitchFamily="2" charset="-122"/>
                          </a:rPr>
                          <m:t>，</m:t>
                        </m:r>
                        <m:r>
                          <a:rPr lang="en-US" altLang="zh-CN" sz="2400" i="1" dirty="0">
                            <a:latin typeface="Cambria Math"/>
                            <a:ea typeface="宋体" panose="02010600030101010101" pitchFamily="2" charset="-122"/>
                          </a:rPr>
                          <m:t>𝑃</m:t>
                        </m:r>
                      </m:e>
                    </m:d>
                    <m:r>
                      <a:rPr lang="zh-CN" altLang="en-US" sz="2400" b="1" i="1" dirty="0" smtClean="0">
                        <a:latin typeface="Cambria Math"/>
                        <a:ea typeface="宋体" panose="02010600030101010101" pitchFamily="2" charset="-122"/>
                      </a:rPr>
                      <m:t>，</m:t>
                    </m:r>
                  </m:oMath>
                </a14:m>
                <a:endParaRPr lang="en-US" altLang="zh-CN" sz="2400" b="1" i="1" dirty="0">
                  <a:latin typeface="Cambria Math"/>
                  <a:ea typeface="宋体" panose="02010600030101010101" pitchFamily="2" charset="-122"/>
                </a:endParaRPr>
              </a:p>
              <a:p>
                <a:pPr marL="0" indent="0">
                  <a:lnSpc>
                    <a:spcPts val="3500"/>
                  </a:lnSpc>
                  <a:buSzPct val="65000"/>
                  <a:buNone/>
                </a:pPr>
                <a14:m>
                  <m:oMathPara xmlns:m="http://schemas.openxmlformats.org/officeDocument/2006/math">
                    <m:oMathParaPr>
                      <m:jc m:val="centerGroup"/>
                    </m:oMathParaPr>
                    <m:oMath xmlns:m="http://schemas.openxmlformats.org/officeDocument/2006/math">
                      <m:r>
                        <a:rPr lang="en-US" altLang="zh-CN" sz="2400" i="1" dirty="0">
                          <a:latin typeface="Cambria Math"/>
                          <a:ea typeface="宋体" panose="02010600030101010101" pitchFamily="2" charset="-122"/>
                        </a:rPr>
                        <m:t>𝐹</m:t>
                      </m:r>
                      <m:r>
                        <a:rPr lang="zh-CN" altLang="en-US" sz="2400" i="1" dirty="0">
                          <a:latin typeface="Cambria Math"/>
                          <a:ea typeface="宋体" panose="02010600030101010101" pitchFamily="2" charset="-122"/>
                        </a:rPr>
                        <m:t>＝</m:t>
                      </m:r>
                      <m:r>
                        <a:rPr lang="en-US" altLang="zh-CN" sz="2400" i="1" dirty="0">
                          <a:latin typeface="Cambria Math"/>
                          <a:ea typeface="宋体" panose="02010600030101010101" pitchFamily="2" charset="-122"/>
                        </a:rPr>
                        <m:t>(</m:t>
                      </m:r>
                      <m:r>
                        <a:rPr lang="en-US" altLang="zh-CN" sz="2400" i="1" dirty="0">
                          <a:latin typeface="Cambria Math"/>
                          <a:ea typeface="宋体" panose="02010600030101010101" pitchFamily="2" charset="-122"/>
                        </a:rPr>
                        <m:t>𝐴</m:t>
                      </m:r>
                      <m:r>
                        <a:rPr lang="en-US" altLang="zh-CN" sz="2400" i="1" dirty="0">
                          <a:latin typeface="Cambria Math"/>
                          <a:ea typeface="宋体" panose="02010600030101010101" pitchFamily="2" charset="-122"/>
                        </a:rPr>
                        <m:t>→</m:t>
                      </m:r>
                      <m:r>
                        <a:rPr lang="en-US" altLang="zh-CN" sz="2400" i="1" dirty="0">
                          <a:latin typeface="Cambria Math"/>
                          <a:ea typeface="宋体" panose="02010600030101010101" pitchFamily="2" charset="-122"/>
                        </a:rPr>
                        <m:t>𝐵</m:t>
                      </m:r>
                      <m:r>
                        <a:rPr lang="zh-CN" altLang="en-US" sz="2400" i="1" dirty="0">
                          <a:latin typeface="Cambria Math"/>
                          <a:ea typeface="宋体" panose="02010600030101010101" pitchFamily="2" charset="-122"/>
                        </a:rPr>
                        <m:t>，</m:t>
                      </m:r>
                      <m:r>
                        <a:rPr lang="en-US" altLang="zh-CN" sz="2400" i="1" dirty="0">
                          <a:latin typeface="Cambria Math"/>
                          <a:ea typeface="宋体" panose="02010600030101010101" pitchFamily="2" charset="-122"/>
                        </a:rPr>
                        <m:t>𝐶</m:t>
                      </m:r>
                      <m:r>
                        <a:rPr lang="en-US" altLang="zh-CN" sz="2400" i="1" dirty="0">
                          <a:latin typeface="Cambria Math"/>
                          <a:ea typeface="宋体" panose="02010600030101010101" pitchFamily="2" charset="-122"/>
                        </a:rPr>
                        <m:t> → </m:t>
                      </m:r>
                      <m:r>
                        <a:rPr lang="en-US" altLang="zh-CN" sz="2400" i="1" dirty="0">
                          <a:latin typeface="Cambria Math"/>
                          <a:ea typeface="宋体" panose="02010600030101010101" pitchFamily="2" charset="-122"/>
                        </a:rPr>
                        <m:t>𝑃</m:t>
                      </m:r>
                      <m:r>
                        <a:rPr lang="zh-CN" altLang="en-US" sz="2400" i="1" dirty="0">
                          <a:latin typeface="Cambria Math"/>
                          <a:ea typeface="宋体" panose="02010600030101010101" pitchFamily="2" charset="-122"/>
                        </a:rPr>
                        <m:t>，</m:t>
                      </m:r>
                      <m:r>
                        <a:rPr lang="en-US" altLang="zh-CN" sz="2400" i="1" dirty="0">
                          <a:latin typeface="Cambria Math"/>
                          <a:ea typeface="宋体" panose="02010600030101010101" pitchFamily="2" charset="-122"/>
                        </a:rPr>
                        <m:t>𝐸</m:t>
                      </m:r>
                      <m:r>
                        <a:rPr lang="en-US" altLang="zh-CN" sz="2400" i="1" dirty="0">
                          <a:latin typeface="Cambria Math"/>
                          <a:ea typeface="宋体" panose="02010600030101010101" pitchFamily="2" charset="-122"/>
                        </a:rPr>
                        <m:t> →</m:t>
                      </m:r>
                      <m:r>
                        <a:rPr lang="en-US" altLang="zh-CN" sz="2400" i="1" dirty="0">
                          <a:latin typeface="Cambria Math"/>
                          <a:ea typeface="宋体" panose="02010600030101010101" pitchFamily="2" charset="-122"/>
                        </a:rPr>
                        <m:t>𝐴</m:t>
                      </m:r>
                      <m:r>
                        <a:rPr lang="en-US" altLang="zh-CN" sz="2400" i="1" dirty="0">
                          <a:latin typeface="Cambria Math"/>
                          <a:ea typeface="宋体" panose="02010600030101010101" pitchFamily="2" charset="-122"/>
                        </a:rPr>
                        <m:t>, </m:t>
                      </m:r>
                      <m:r>
                        <a:rPr lang="en-US" altLang="zh-CN" sz="2400" i="1" dirty="0">
                          <a:latin typeface="Cambria Math"/>
                          <a:ea typeface="宋体" panose="02010600030101010101" pitchFamily="2" charset="-122"/>
                        </a:rPr>
                        <m:t>𝐶𝐸</m:t>
                      </m:r>
                      <m:r>
                        <a:rPr lang="en-US" altLang="zh-CN" sz="2400" i="1" dirty="0">
                          <a:latin typeface="Cambria Math"/>
                          <a:ea typeface="宋体" panose="02010600030101010101" pitchFamily="2" charset="-122"/>
                        </a:rPr>
                        <m:t> →</m:t>
                      </m:r>
                      <m:r>
                        <a:rPr lang="en-US" altLang="zh-CN" sz="2400" i="1" dirty="0">
                          <a:latin typeface="Cambria Math"/>
                          <a:ea typeface="宋体" panose="02010600030101010101" pitchFamily="2" charset="-122"/>
                        </a:rPr>
                        <m:t>𝐷</m:t>
                      </m:r>
                      <m:r>
                        <a:rPr lang="en-US" altLang="zh-CN" sz="2400" i="1" dirty="0">
                          <a:latin typeface="Cambria Math"/>
                          <a:ea typeface="宋体" panose="02010600030101010101" pitchFamily="2" charset="-122"/>
                        </a:rPr>
                        <m:t> }</m:t>
                      </m:r>
                    </m:oMath>
                  </m:oMathPara>
                </a14:m>
                <a:endParaRPr lang="en-US" altLang="zh-CN" sz="2400" dirty="0">
                  <a:ea typeface="宋体" panose="02010600030101010101" pitchFamily="2" charset="-122"/>
                </a:endParaRPr>
              </a:p>
              <a:p>
                <a:pPr marL="0" indent="0">
                  <a:lnSpc>
                    <a:spcPts val="3500"/>
                  </a:lnSpc>
                  <a:buSzPct val="65000"/>
                  <a:buNone/>
                </a:pPr>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）请给出</a:t>
                </a:r>
                <a:r>
                  <a:rPr lang="en-US" altLang="zh-CN" sz="2400" dirty="0">
                    <a:ea typeface="宋体" panose="02010600030101010101" pitchFamily="2" charset="-122"/>
                  </a:rPr>
                  <a:t>CE</a:t>
                </a:r>
                <a:r>
                  <a:rPr lang="zh-CN" altLang="en-US" sz="2400" dirty="0">
                    <a:ea typeface="宋体" panose="02010600030101010101" pitchFamily="2" charset="-122"/>
                  </a:rPr>
                  <a:t>关于</a:t>
                </a:r>
                <a:r>
                  <a:rPr lang="en-US" altLang="zh-CN" sz="2400" dirty="0">
                    <a:ea typeface="宋体" panose="02010600030101010101" pitchFamily="2" charset="-122"/>
                  </a:rPr>
                  <a:t>F</a:t>
                </a:r>
                <a:r>
                  <a:rPr lang="zh-CN" altLang="en-US" sz="2400" dirty="0">
                    <a:ea typeface="宋体" panose="02010600030101010101" pitchFamily="2" charset="-122"/>
                  </a:rPr>
                  <a:t>的闭包；</a:t>
                </a:r>
              </a:p>
              <a:p>
                <a:pPr marL="0" indent="0">
                  <a:lnSpc>
                    <a:spcPts val="3500"/>
                  </a:lnSpc>
                  <a:buSzPct val="65000"/>
                  <a:buNone/>
                </a:pPr>
                <a:r>
                  <a:rPr lang="zh-CN" altLang="en-US" sz="2400" dirty="0">
                    <a:ea typeface="宋体" panose="02010600030101010101" pitchFamily="2" charset="-122"/>
                  </a:rPr>
                  <a:t>（</a:t>
                </a:r>
                <a:r>
                  <a:rPr lang="en-US" altLang="zh-CN" sz="2400" dirty="0">
                    <a:ea typeface="宋体" panose="02010600030101010101" pitchFamily="2" charset="-122"/>
                  </a:rPr>
                  <a:t>2</a:t>
                </a:r>
                <a:r>
                  <a:rPr lang="zh-CN" altLang="en-US" sz="2400" dirty="0">
                    <a:ea typeface="宋体" panose="02010600030101010101" pitchFamily="2" charset="-122"/>
                  </a:rPr>
                  <a:t>）请给出</a:t>
                </a:r>
                <a:r>
                  <a:rPr lang="en-US" altLang="zh-CN" sz="2400" dirty="0">
                    <a:ea typeface="宋体" panose="02010600030101010101" pitchFamily="2" charset="-122"/>
                  </a:rPr>
                  <a:t>R</a:t>
                </a:r>
                <a:r>
                  <a:rPr lang="zh-CN" altLang="en-US" sz="2400" dirty="0">
                    <a:ea typeface="宋体" panose="02010600030101010101" pitchFamily="2" charset="-122"/>
                  </a:rPr>
                  <a:t>的所有候选关键字。</a:t>
                </a:r>
              </a:p>
              <a:p>
                <a:pPr>
                  <a:lnSpc>
                    <a:spcPts val="3500"/>
                  </a:lnSpc>
                  <a:buSzPct val="65000"/>
                  <a:buFont typeface="Wingdings" panose="05000000000000000000" pitchFamily="2" charset="2"/>
                  <a:buChar char="l"/>
                </a:pPr>
                <a:endParaRPr lang="en-US" altLang="zh-CN" sz="2400" dirty="0">
                  <a:ea typeface="宋体" panose="02010600030101010101" pitchFamily="2" charset="-122"/>
                </a:endParaRPr>
              </a:p>
            </p:txBody>
          </p:sp>
        </mc:Choice>
        <mc:Fallback xmlns="">
          <p:sp>
            <p:nvSpPr>
              <p:cNvPr id="138243" name="Rectangle 3"/>
              <p:cNvSpPr>
                <a:spLocks noGrp="1" noRot="1" noChangeAspect="1" noMove="1" noResize="1" noEditPoints="1" noAdjustHandles="1" noChangeArrowheads="1" noChangeShapeType="1" noTextEdit="1"/>
              </p:cNvSpPr>
              <p:nvPr>
                <p:ph type="body" idx="1"/>
              </p:nvPr>
            </p:nvSpPr>
            <p:spPr>
              <a:xfrm>
                <a:off x="323528" y="1196752"/>
                <a:ext cx="7906072" cy="2592288"/>
              </a:xfrm>
              <a:blipFill rotWithShape="1">
                <a:blip r:embed="rId2"/>
                <a:stretch>
                  <a:fillRect l="-1157" t="-1174" b="-93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953702868"/>
      </p:ext>
    </p:extLst>
  </p:cSld>
  <p:clrMapOvr>
    <a:masterClrMapping/>
  </p:clrMapOvr>
  <p:transition spd="med">
    <p:pull/>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sz="2800" dirty="0">
                <a:ea typeface="宋体" panose="02010600030101010101" pitchFamily="2" charset="-122"/>
              </a:rPr>
              <a:t>关系规范化：课堂练习</a:t>
            </a:r>
            <a:endParaRPr lang="zh-CN"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139267" name="Rectangle 3"/>
              <p:cNvSpPr>
                <a:spLocks noGrp="1" noChangeArrowheads="1"/>
              </p:cNvSpPr>
              <p:nvPr>
                <p:ph type="body" idx="1"/>
              </p:nvPr>
            </p:nvSpPr>
            <p:spPr>
              <a:xfrm>
                <a:off x="185738" y="1268760"/>
                <a:ext cx="8562726" cy="2520280"/>
              </a:xfr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Font typeface="Wingdings" panose="05000000000000000000" pitchFamily="2" charset="2"/>
                  <a:buChar char="Ø"/>
                </a:pPr>
                <a:r>
                  <a:rPr lang="zh-CN" altLang="en-US" sz="2400" dirty="0"/>
                  <a:t>给定关系模式</a:t>
                </a:r>
                <a:r>
                  <a:rPr lang="en-US" altLang="zh-CN" sz="2400" dirty="0"/>
                  <a:t>R</a:t>
                </a:r>
                <a:r>
                  <a:rPr lang="zh-CN" altLang="en-US" sz="2400" dirty="0"/>
                  <a:t>（</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a:t>
                </a:r>
                <a:r>
                  <a:rPr lang="en-US" altLang="zh-CN" sz="2400" dirty="0"/>
                  <a:t>D</a:t>
                </a:r>
                <a:r>
                  <a:rPr lang="zh-CN" altLang="en-US" sz="2400" dirty="0"/>
                  <a:t>，</a:t>
                </a:r>
                <a:r>
                  <a:rPr lang="en-US" altLang="zh-CN" sz="2400" dirty="0"/>
                  <a:t>E</a:t>
                </a:r>
                <a:r>
                  <a:rPr lang="zh-CN" altLang="en-US" sz="2400" dirty="0"/>
                  <a:t>，</a:t>
                </a:r>
                <a:r>
                  <a:rPr lang="en-US" altLang="zh-CN" sz="2400" dirty="0"/>
                  <a:t>G</a:t>
                </a:r>
                <a:r>
                  <a:rPr lang="zh-CN" altLang="en-US" sz="2400" dirty="0"/>
                  <a:t>）</a:t>
                </a:r>
              </a:p>
              <a:p>
                <a:pPr marL="457200" lvl="1" indent="0">
                  <a:lnSpc>
                    <a:spcPts val="3500"/>
                  </a:lnSpc>
                  <a:buNone/>
                </a:pPr>
                <a14:m>
                  <m:oMathPara xmlns:m="http://schemas.openxmlformats.org/officeDocument/2006/math">
                    <m:oMathParaPr>
                      <m:jc m:val="centerGroup"/>
                    </m:oMathParaPr>
                    <m:oMath xmlns:m="http://schemas.openxmlformats.org/officeDocument/2006/math">
                      <m:r>
                        <a:rPr lang="en-US" altLang="zh-CN" i="1" dirty="0" smtClean="0">
                          <a:latin typeface="Cambria Math"/>
                        </a:rPr>
                        <m:t>𝐹</m:t>
                      </m:r>
                      <m:r>
                        <a:rPr lang="en-US" altLang="zh-CN" i="1" dirty="0" smtClean="0">
                          <a:latin typeface="Cambria Math"/>
                        </a:rPr>
                        <m:t>={ </m:t>
                      </m:r>
                      <m:r>
                        <a:rPr lang="en-US" altLang="zh-CN" i="1" dirty="0" smtClean="0">
                          <a:latin typeface="Cambria Math"/>
                        </a:rPr>
                        <m:t>𝐴𝐵</m:t>
                      </m:r>
                      <m:r>
                        <a:rPr lang="en-US" altLang="zh-CN" i="1" dirty="0" smtClean="0">
                          <a:latin typeface="Cambria Math"/>
                        </a:rPr>
                        <m:t>→</m:t>
                      </m:r>
                      <m:r>
                        <a:rPr lang="en-US" altLang="zh-CN" i="1" dirty="0" smtClean="0">
                          <a:latin typeface="Cambria Math"/>
                        </a:rPr>
                        <m:t>𝐶</m:t>
                      </m:r>
                      <m:r>
                        <a:rPr lang="en-US" altLang="zh-CN" i="1" dirty="0" smtClean="0">
                          <a:latin typeface="Cambria Math"/>
                        </a:rPr>
                        <m:t>, </m:t>
                      </m:r>
                      <m:r>
                        <a:rPr lang="en-US" altLang="zh-CN" i="1" dirty="0" smtClean="0">
                          <a:latin typeface="Cambria Math"/>
                        </a:rPr>
                        <m:t>𝐶</m:t>
                      </m:r>
                      <m:r>
                        <a:rPr lang="en-US" altLang="zh-CN" i="1" dirty="0" smtClean="0">
                          <a:latin typeface="Cambria Math"/>
                        </a:rPr>
                        <m:t> → </m:t>
                      </m:r>
                      <m:r>
                        <a:rPr lang="en-US" altLang="zh-CN" i="1" dirty="0" smtClean="0">
                          <a:latin typeface="Cambria Math"/>
                        </a:rPr>
                        <m:t>𝐴</m:t>
                      </m:r>
                      <m:r>
                        <a:rPr lang="en-US" altLang="zh-CN" i="1" dirty="0" smtClean="0">
                          <a:latin typeface="Cambria Math"/>
                        </a:rPr>
                        <m:t>, </m:t>
                      </m:r>
                      <m:r>
                        <a:rPr lang="en-US" altLang="zh-CN" i="1" dirty="0" smtClean="0">
                          <a:latin typeface="Cambria Math"/>
                        </a:rPr>
                        <m:t>𝐵𝐶</m:t>
                      </m:r>
                      <m:r>
                        <a:rPr lang="en-US" altLang="zh-CN" i="1" dirty="0" smtClean="0">
                          <a:latin typeface="Cambria Math"/>
                        </a:rPr>
                        <m:t> →</m:t>
                      </m:r>
                      <m:r>
                        <a:rPr lang="en-US" altLang="zh-CN" i="1" dirty="0" smtClean="0">
                          <a:latin typeface="Cambria Math"/>
                        </a:rPr>
                        <m:t>𝐷</m:t>
                      </m:r>
                      <m:r>
                        <a:rPr lang="en-US" altLang="zh-CN" i="1" dirty="0" smtClean="0">
                          <a:latin typeface="Cambria Math"/>
                        </a:rPr>
                        <m:t>, </m:t>
                      </m:r>
                      <m:r>
                        <a:rPr lang="en-US" altLang="zh-CN" i="1" dirty="0" smtClean="0">
                          <a:latin typeface="Cambria Math"/>
                        </a:rPr>
                        <m:t>𝐴𝐶𝐷</m:t>
                      </m:r>
                      <m:r>
                        <a:rPr lang="en-US" altLang="zh-CN" i="1" dirty="0" smtClean="0">
                          <a:latin typeface="Cambria Math"/>
                        </a:rPr>
                        <m:t> →</m:t>
                      </m:r>
                      <m:r>
                        <a:rPr lang="en-US" altLang="zh-CN" i="1" dirty="0" smtClean="0">
                          <a:latin typeface="Cambria Math"/>
                        </a:rPr>
                        <m:t>𝐵</m:t>
                      </m:r>
                      <m:r>
                        <a:rPr lang="en-US" altLang="zh-CN" i="1" dirty="0" smtClean="0">
                          <a:latin typeface="Cambria Math"/>
                        </a:rPr>
                        <m:t>, </m:t>
                      </m:r>
                      <m:r>
                        <a:rPr lang="en-US" altLang="zh-CN" i="1" dirty="0" smtClean="0">
                          <a:latin typeface="Cambria Math"/>
                        </a:rPr>
                        <m:t>𝐷</m:t>
                      </m:r>
                      <m:r>
                        <a:rPr lang="en-US" altLang="zh-CN" i="1" dirty="0" smtClean="0">
                          <a:latin typeface="Cambria Math"/>
                        </a:rPr>
                        <m:t> → </m:t>
                      </m:r>
                      <m:r>
                        <a:rPr lang="en-US" altLang="zh-CN" i="1" dirty="0" smtClean="0">
                          <a:latin typeface="Cambria Math"/>
                        </a:rPr>
                        <m:t>𝐵𝐺</m:t>
                      </m:r>
                      <m:r>
                        <a:rPr lang="en-US" altLang="zh-CN" i="1" dirty="0" smtClean="0">
                          <a:latin typeface="Cambria Math"/>
                        </a:rPr>
                        <m:t>, </m:t>
                      </m:r>
                    </m:oMath>
                  </m:oMathPara>
                </a14:m>
                <a:endParaRPr lang="en-US" altLang="zh-CN" i="1" dirty="0">
                  <a:latin typeface="Cambria Math"/>
                </a:endParaRPr>
              </a:p>
              <a:p>
                <a:pPr marL="457200" lvl="1" indent="0">
                  <a:lnSpc>
                    <a:spcPts val="3500"/>
                  </a:lnSpc>
                  <a:buNone/>
                </a:pPr>
                <a14:m>
                  <m:oMathPara xmlns:m="http://schemas.openxmlformats.org/officeDocument/2006/math">
                    <m:oMathParaPr>
                      <m:jc m:val="centerGroup"/>
                    </m:oMathParaPr>
                    <m:oMath xmlns:m="http://schemas.openxmlformats.org/officeDocument/2006/math">
                      <m:r>
                        <a:rPr lang="en-US" altLang="zh-CN" i="1" dirty="0" smtClean="0">
                          <a:latin typeface="Cambria Math"/>
                        </a:rPr>
                        <m:t>𝐵𝐸</m:t>
                      </m:r>
                      <m:r>
                        <a:rPr lang="en-US" altLang="zh-CN" i="1" dirty="0" smtClean="0">
                          <a:latin typeface="Cambria Math"/>
                        </a:rPr>
                        <m:t> → </m:t>
                      </m:r>
                      <m:r>
                        <a:rPr lang="en-US" altLang="zh-CN" i="1" dirty="0" smtClean="0">
                          <a:latin typeface="Cambria Math"/>
                        </a:rPr>
                        <m:t>𝐶</m:t>
                      </m:r>
                      <m:r>
                        <a:rPr lang="en-US" altLang="zh-CN" i="1" dirty="0" smtClean="0">
                          <a:latin typeface="Cambria Math"/>
                        </a:rPr>
                        <m:t>, </m:t>
                      </m:r>
                      <m:r>
                        <a:rPr lang="en-US" altLang="zh-CN" i="1" dirty="0" smtClean="0">
                          <a:latin typeface="Cambria Math"/>
                        </a:rPr>
                        <m:t>𝐶𝐺</m:t>
                      </m:r>
                      <m:r>
                        <a:rPr lang="en-US" altLang="zh-CN" i="1" dirty="0" smtClean="0">
                          <a:latin typeface="Cambria Math"/>
                        </a:rPr>
                        <m:t> →</m:t>
                      </m:r>
                      <m:r>
                        <a:rPr lang="en-US" altLang="zh-CN" i="1" dirty="0" smtClean="0">
                          <a:latin typeface="Cambria Math"/>
                        </a:rPr>
                        <m:t>𝐵𝐷</m:t>
                      </m:r>
                      <m:r>
                        <a:rPr lang="en-US" altLang="zh-CN" i="1" dirty="0" smtClean="0">
                          <a:latin typeface="Cambria Math"/>
                        </a:rPr>
                        <m:t>, </m:t>
                      </m:r>
                      <m:r>
                        <a:rPr lang="en-US" altLang="zh-CN" i="1" dirty="0" smtClean="0">
                          <a:latin typeface="Cambria Math"/>
                        </a:rPr>
                        <m:t>𝐶𝐸</m:t>
                      </m:r>
                      <m:r>
                        <a:rPr lang="en-US" altLang="zh-CN" i="1" dirty="0" smtClean="0">
                          <a:latin typeface="Cambria Math"/>
                        </a:rPr>
                        <m:t> → </m:t>
                      </m:r>
                      <m:r>
                        <a:rPr lang="en-US" altLang="zh-CN" i="1" dirty="0" smtClean="0">
                          <a:latin typeface="Cambria Math"/>
                        </a:rPr>
                        <m:t>𝐴𝐺</m:t>
                      </m:r>
                      <m:r>
                        <a:rPr lang="en-US" altLang="zh-CN" i="1" dirty="0" smtClean="0">
                          <a:latin typeface="Cambria Math"/>
                        </a:rPr>
                        <m:t> }</m:t>
                      </m:r>
                    </m:oMath>
                  </m:oMathPara>
                </a14:m>
                <a:endParaRPr lang="en-US" altLang="zh-CN" dirty="0"/>
              </a:p>
              <a:p>
                <a:pPr>
                  <a:lnSpc>
                    <a:spcPts val="3500"/>
                  </a:lnSpc>
                </a:pPr>
                <a:r>
                  <a:rPr lang="zh-CN" altLang="en-US" sz="2400" dirty="0">
                    <a:ea typeface="宋体" panose="02010600030101010101" pitchFamily="2" charset="-122"/>
                  </a:rPr>
                  <a:t>请给出</a:t>
                </a:r>
                <a:r>
                  <a:rPr lang="en-US" altLang="zh-CN" sz="2400" dirty="0">
                    <a:ea typeface="宋体" panose="02010600030101010101" pitchFamily="2" charset="-122"/>
                  </a:rPr>
                  <a:t>F</a:t>
                </a:r>
                <a:r>
                  <a:rPr lang="zh-CN" altLang="en-US" sz="2400" dirty="0">
                    <a:ea typeface="宋体" panose="02010600030101010101" pitchFamily="2" charset="-122"/>
                  </a:rPr>
                  <a:t>的最小函数依赖集。</a:t>
                </a:r>
              </a:p>
              <a:p>
                <a:pPr lvl="1"/>
                <a:endParaRPr lang="en-US" altLang="zh-CN" dirty="0"/>
              </a:p>
            </p:txBody>
          </p:sp>
        </mc:Choice>
        <mc:Fallback xmlns="">
          <p:sp>
            <p:nvSpPr>
              <p:cNvPr id="139267" name="Rectangle 3"/>
              <p:cNvSpPr>
                <a:spLocks noGrp="1" noRot="1" noChangeAspect="1" noMove="1" noResize="1" noEditPoints="1" noAdjustHandles="1" noChangeArrowheads="1" noChangeShapeType="1" noTextEdit="1"/>
              </p:cNvSpPr>
              <p:nvPr>
                <p:ph type="body" idx="1"/>
              </p:nvPr>
            </p:nvSpPr>
            <p:spPr>
              <a:xfrm>
                <a:off x="185738" y="1268760"/>
                <a:ext cx="8562726" cy="2520280"/>
              </a:xfrm>
              <a:blipFill rotWithShape="1">
                <a:blip r:embed="rId2"/>
                <a:stretch>
                  <a:fillRect l="-1281" t="-120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454007674"/>
      </p:ext>
    </p:extLst>
  </p:cSld>
  <p:clrMapOvr>
    <a:masterClrMapping/>
  </p:clrMapOvr>
  <p:transition spd="med">
    <p:pull/>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zh-CN" altLang="en-US" sz="3200" dirty="0">
                <a:ea typeface="宋体" panose="02010600030101010101" pitchFamily="2" charset="-122"/>
              </a:rPr>
              <a:t>关系规范化：课堂练习</a:t>
            </a:r>
          </a:p>
        </p:txBody>
      </p:sp>
      <p:sp>
        <p:nvSpPr>
          <p:cNvPr id="140291" name="Rectangle 3"/>
          <p:cNvSpPr>
            <a:spLocks noGrp="1" noChangeArrowheads="1"/>
          </p:cNvSpPr>
          <p:nvPr>
            <p:ph type="body" idx="1"/>
          </p:nvPr>
        </p:nvSpPr>
        <p:spPr>
          <a:xfrm>
            <a:off x="185738" y="1196752"/>
            <a:ext cx="8729662" cy="520404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Ø"/>
            </a:pPr>
            <a:r>
              <a:rPr lang="zh-CN" altLang="en-US" sz="2400" dirty="0">
                <a:ea typeface="宋体" panose="02010600030101010101" pitchFamily="2" charset="-122"/>
              </a:rPr>
              <a:t>现有如下关系模式： </a:t>
            </a:r>
          </a:p>
          <a:p>
            <a:pPr lvl="1">
              <a:lnSpc>
                <a:spcPts val="3500"/>
              </a:lnSpc>
              <a:buSzPct val="65000"/>
              <a:buFont typeface="Wingdings" panose="05000000000000000000" pitchFamily="2" charset="2"/>
              <a:buChar char="l"/>
            </a:pPr>
            <a:r>
              <a:rPr lang="zh-CN" altLang="en-US" sz="2000" dirty="0">
                <a:ea typeface="宋体" panose="02010600030101010101" pitchFamily="2" charset="-122"/>
              </a:rPr>
              <a:t>借阅（图书编号，书名，作者名，出版社，读者编号，读者姓名，借阅日期，归还日期） </a:t>
            </a:r>
          </a:p>
          <a:p>
            <a:pPr>
              <a:lnSpc>
                <a:spcPts val="3500"/>
              </a:lnSpc>
              <a:buSzPct val="65000"/>
              <a:buFont typeface="Wingdings" panose="05000000000000000000" pitchFamily="2" charset="2"/>
              <a:buChar char="l"/>
            </a:pPr>
            <a:r>
              <a:rPr lang="zh-CN" altLang="en-US" sz="2400" dirty="0">
                <a:ea typeface="宋体" panose="02010600030101010101" pitchFamily="2" charset="-122"/>
              </a:rPr>
              <a:t>读者编号是候选码吗？请说明理由。 </a:t>
            </a:r>
          </a:p>
          <a:p>
            <a:pPr>
              <a:lnSpc>
                <a:spcPts val="3500"/>
              </a:lnSpc>
              <a:buSzPct val="65000"/>
              <a:buFont typeface="Wingdings" panose="05000000000000000000" pitchFamily="2" charset="2"/>
              <a:buChar char="l"/>
            </a:pPr>
            <a:r>
              <a:rPr lang="zh-CN" altLang="en-US" sz="2400" dirty="0">
                <a:ea typeface="宋体" panose="02010600030101010101" pitchFamily="2" charset="-122"/>
              </a:rPr>
              <a:t>写出该关系模式的码。 </a:t>
            </a:r>
          </a:p>
          <a:p>
            <a:pPr>
              <a:lnSpc>
                <a:spcPts val="3500"/>
              </a:lnSpc>
              <a:buSzPct val="65000"/>
              <a:buFont typeface="Wingdings" panose="05000000000000000000" pitchFamily="2" charset="2"/>
              <a:buChar char="l"/>
            </a:pPr>
            <a:r>
              <a:rPr lang="zh-CN" altLang="en-US" sz="2400" dirty="0">
                <a:ea typeface="宋体" panose="02010600030101010101" pitchFamily="2" charset="-122"/>
              </a:rPr>
              <a:t>该关系模式中是否存在部分函数依赖？如果存在，请写出两个。 </a:t>
            </a:r>
          </a:p>
          <a:p>
            <a:pPr>
              <a:lnSpc>
                <a:spcPts val="3500"/>
              </a:lnSpc>
              <a:buSzPct val="65000"/>
              <a:buFont typeface="Wingdings" panose="05000000000000000000" pitchFamily="2" charset="2"/>
              <a:buChar char="l"/>
            </a:pPr>
            <a:r>
              <a:rPr lang="zh-CN" altLang="en-US" sz="2400" dirty="0">
                <a:ea typeface="宋体" panose="02010600030101010101" pitchFamily="2" charset="-122"/>
              </a:rPr>
              <a:t>该关系模式最高满足第几范式？并说明理由。 </a:t>
            </a:r>
          </a:p>
          <a:p>
            <a:pPr>
              <a:lnSpc>
                <a:spcPts val="3500"/>
              </a:lnSpc>
              <a:buSzPct val="65000"/>
              <a:buFont typeface="Wingdings" panose="05000000000000000000" pitchFamily="2" charset="2"/>
              <a:buChar char="l"/>
            </a:pPr>
            <a:r>
              <a:rPr lang="zh-CN" altLang="en-US" sz="2400" dirty="0">
                <a:ea typeface="宋体" panose="02010600030101010101" pitchFamily="2" charset="-122"/>
              </a:rPr>
              <a:t>如何分解该关系模式，使得分解后的关系模式均满足第三范式（ </a:t>
            </a:r>
            <a:r>
              <a:rPr lang="en-US" altLang="zh-CN" sz="2400" dirty="0">
                <a:ea typeface="宋体" panose="02010600030101010101" pitchFamily="2" charset="-122"/>
              </a:rPr>
              <a:t>3NF </a:t>
            </a:r>
            <a:r>
              <a:rPr lang="zh-CN" altLang="en-US" sz="2400" dirty="0">
                <a:ea typeface="宋体" panose="02010600030101010101" pitchFamily="2" charset="-122"/>
              </a:rPr>
              <a:t>）？ </a:t>
            </a:r>
          </a:p>
        </p:txBody>
      </p:sp>
    </p:spTree>
    <p:extLst>
      <p:ext uri="{BB962C8B-B14F-4D97-AF65-F5344CB8AC3E}">
        <p14:creationId xmlns:p14="http://schemas.microsoft.com/office/powerpoint/2010/main" val="81025742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关系规范化</a:t>
            </a:r>
          </a:p>
        </p:txBody>
      </p:sp>
      <p:sp>
        <p:nvSpPr>
          <p:cNvPr id="30723" name="Rectangle 4"/>
          <p:cNvSpPr>
            <a:spLocks noGrp="1" noChangeArrowheads="1"/>
          </p:cNvSpPr>
          <p:nvPr>
            <p:ph type="body" idx="1"/>
          </p:nvPr>
        </p:nvSpPr>
        <p:spPr>
          <a:xfrm>
            <a:off x="185738" y="1196752"/>
            <a:ext cx="8850758" cy="2664296"/>
          </a:xfrm>
          <a:solidFill>
            <a:schemeClr val="bg1">
              <a:lumMod val="90000"/>
            </a:schemeClr>
          </a:solidFill>
        </p:spPr>
        <p:txBody>
          <a:bodyPr/>
          <a:lstStyle/>
          <a:p>
            <a:pPr>
              <a:lnSpc>
                <a:spcPct val="150000"/>
              </a:lnSpc>
            </a:pPr>
            <a:r>
              <a:rPr lang="en-US" altLang="zh-CN" sz="2400" dirty="0">
                <a:solidFill>
                  <a:srgbClr val="C00000"/>
                </a:solidFill>
                <a:latin typeface="+mn-lt"/>
                <a:ea typeface="宋体" panose="02010600030101010101" pitchFamily="2" charset="-122"/>
              </a:rPr>
              <a:t>Data Independence</a:t>
            </a:r>
            <a:r>
              <a:rPr lang="zh-CN" altLang="en-US" sz="2400" dirty="0">
                <a:solidFill>
                  <a:srgbClr val="C00000"/>
                </a:solidFill>
                <a:latin typeface="+mn-lt"/>
                <a:ea typeface="宋体" panose="02010600030101010101" pitchFamily="2" charset="-122"/>
              </a:rPr>
              <a:t>（数据依赖）：</a:t>
            </a:r>
            <a:r>
              <a:rPr lang="zh-CN" altLang="en-US" b="0" i="0" dirty="0">
                <a:solidFill>
                  <a:srgbClr val="333333"/>
                </a:solidFill>
                <a:effectLst/>
                <a:latin typeface="Helvetica Neue"/>
              </a:rPr>
              <a:t>是通过一个关系中属性间值的相等与否体现出来的数据间的相互关系，是现实世界属性间相互联系的抽象，属于数据内在的性质。</a:t>
            </a:r>
            <a:endParaRPr lang="en-US" altLang="zh-CN" dirty="0">
              <a:ea typeface="宋体" panose="02010600030101010101" pitchFamily="2" charset="-122"/>
            </a:endParaRPr>
          </a:p>
        </p:txBody>
      </p:sp>
      <p:sp>
        <p:nvSpPr>
          <p:cNvPr id="4" name="文本框 3">
            <a:extLst>
              <a:ext uri="{FF2B5EF4-FFF2-40B4-BE49-F238E27FC236}">
                <a16:creationId xmlns:a16="http://schemas.microsoft.com/office/drawing/2014/main" id="{0DBD1B4B-45FF-8E89-CDB1-936D341BCEFC}"/>
              </a:ext>
            </a:extLst>
          </p:cNvPr>
          <p:cNvSpPr txBox="1"/>
          <p:nvPr/>
        </p:nvSpPr>
        <p:spPr>
          <a:xfrm>
            <a:off x="185738" y="4265409"/>
            <a:ext cx="8850758" cy="1113766"/>
          </a:xfrm>
          <a:prstGeom prst="rect">
            <a:avLst/>
          </a:prstGeom>
          <a:noFill/>
        </p:spPr>
        <p:txBody>
          <a:bodyPr wrap="square">
            <a:spAutoFit/>
          </a:bodyPr>
          <a:lstStyle/>
          <a:p>
            <a:pPr algn="l">
              <a:lnSpc>
                <a:spcPct val="150000"/>
              </a:lnSpc>
            </a:pPr>
            <a:r>
              <a:rPr lang="zh-CN" altLang="en-US" sz="2400" i="0" dirty="0">
                <a:solidFill>
                  <a:srgbClr val="333333"/>
                </a:solidFill>
                <a:effectLst/>
                <a:latin typeface="宋体" panose="02010600030101010101" pitchFamily="2" charset="-122"/>
                <a:ea typeface="宋体" panose="02010600030101010101" pitchFamily="2" charset="-122"/>
              </a:rPr>
              <a:t>数据之间的相互制约关系，是一种语义体现，主要分为</a:t>
            </a:r>
            <a:r>
              <a:rPr lang="zh-CN" altLang="en-US" sz="2400" i="0" u="none" strike="noStrike" dirty="0">
                <a:solidFill>
                  <a:srgbClr val="136EC2"/>
                </a:solidFill>
                <a:effectLst/>
                <a:latin typeface="宋体" panose="02010600030101010101" pitchFamily="2" charset="-122"/>
                <a:ea typeface="宋体" panose="02010600030101010101" pitchFamily="2" charset="-122"/>
              </a:rPr>
              <a:t>函数依赖</a:t>
            </a:r>
            <a:r>
              <a:rPr lang="zh-CN" altLang="en-US" sz="2400" i="0" dirty="0">
                <a:solidFill>
                  <a:srgbClr val="333333"/>
                </a:solidFill>
                <a:effectLst/>
                <a:latin typeface="宋体" panose="02010600030101010101" pitchFamily="2" charset="-122"/>
                <a:ea typeface="宋体" panose="02010600030101010101" pitchFamily="2" charset="-122"/>
              </a:rPr>
              <a:t>（</a:t>
            </a:r>
            <a:r>
              <a:rPr lang="en-US" altLang="zh-CN" sz="2400" i="0" dirty="0">
                <a:solidFill>
                  <a:srgbClr val="333333"/>
                </a:solidFill>
                <a:effectLst/>
                <a:latin typeface="宋体" panose="02010600030101010101" pitchFamily="2" charset="-122"/>
                <a:ea typeface="宋体" panose="02010600030101010101" pitchFamily="2" charset="-122"/>
              </a:rPr>
              <a:t>FD</a:t>
            </a:r>
            <a:r>
              <a:rPr lang="zh-CN" altLang="en-US" sz="2400" i="0" dirty="0">
                <a:solidFill>
                  <a:srgbClr val="333333"/>
                </a:solidFill>
                <a:effectLst/>
                <a:latin typeface="宋体" panose="02010600030101010101" pitchFamily="2" charset="-122"/>
                <a:ea typeface="宋体" panose="02010600030101010101" pitchFamily="2" charset="-122"/>
              </a:rPr>
              <a:t>）、</a:t>
            </a:r>
            <a:r>
              <a:rPr lang="zh-CN" altLang="en-US" sz="2400" i="0" u="none" strike="noStrike" dirty="0">
                <a:solidFill>
                  <a:srgbClr val="136EC2"/>
                </a:solidFill>
                <a:effectLst/>
                <a:latin typeface="宋体" panose="02010600030101010101" pitchFamily="2" charset="-122"/>
                <a:ea typeface="宋体" panose="02010600030101010101" pitchFamily="2" charset="-122"/>
              </a:rPr>
              <a:t>多值依赖</a:t>
            </a:r>
            <a:r>
              <a:rPr lang="zh-CN" altLang="en-US" sz="2400" i="0" dirty="0">
                <a:solidFill>
                  <a:srgbClr val="333333"/>
                </a:solidFill>
                <a:effectLst/>
                <a:latin typeface="宋体" panose="02010600030101010101" pitchFamily="2" charset="-122"/>
                <a:ea typeface="宋体" panose="02010600030101010101" pitchFamily="2" charset="-122"/>
              </a:rPr>
              <a:t>（</a:t>
            </a:r>
            <a:r>
              <a:rPr lang="en-US" altLang="zh-CN" sz="2400" i="0" dirty="0">
                <a:solidFill>
                  <a:srgbClr val="333333"/>
                </a:solidFill>
                <a:effectLst/>
                <a:latin typeface="宋体" panose="02010600030101010101" pitchFamily="2" charset="-122"/>
                <a:ea typeface="宋体" panose="02010600030101010101" pitchFamily="2" charset="-122"/>
              </a:rPr>
              <a:t>MVD</a:t>
            </a:r>
            <a:r>
              <a:rPr lang="zh-CN" altLang="en-US" sz="2400" i="0" dirty="0">
                <a:solidFill>
                  <a:srgbClr val="333333"/>
                </a:solidFill>
                <a:effectLst/>
                <a:latin typeface="宋体" panose="02010600030101010101" pitchFamily="2" charset="-122"/>
                <a:ea typeface="宋体" panose="02010600030101010101" pitchFamily="2" charset="-122"/>
              </a:rPr>
              <a:t>）和连接依赖</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8493800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85738" y="332656"/>
            <a:ext cx="8729662" cy="429344"/>
          </a:xfrm>
        </p:spPr>
        <p:txBody>
          <a:bodyPr/>
          <a:lstStyle/>
          <a:p>
            <a:r>
              <a:rPr lang="zh-CN" altLang="en-US" dirty="0">
                <a:ea typeface="宋体" panose="02010600030101010101" pitchFamily="2" charset="-122"/>
              </a:rPr>
              <a:t>函数依赖</a:t>
            </a:r>
            <a:r>
              <a:rPr lang="en-US" altLang="zh-CN" sz="3200" dirty="0">
                <a:solidFill>
                  <a:srgbClr val="000000"/>
                </a:solidFill>
                <a:latin typeface="方正黄草简体" pitchFamily="2" charset="-122"/>
                <a:ea typeface="方正黄草简体" pitchFamily="2" charset="-122"/>
              </a:rPr>
              <a:t>Functional dependencies</a:t>
            </a:r>
            <a:br>
              <a:rPr lang="en-US" altLang="zh-CN" sz="3200" dirty="0">
                <a:solidFill>
                  <a:srgbClr val="000000"/>
                </a:solidFill>
                <a:latin typeface="方正黄草简体" pitchFamily="2" charset="-122"/>
                <a:ea typeface="方正黄草简体" pitchFamily="2" charset="-122"/>
              </a:rPr>
            </a:br>
            <a:endParaRPr lang="zh-CN" altLang="en-US" dirty="0">
              <a:ea typeface="宋体" panose="02010600030101010101" pitchFamily="2" charset="-122"/>
            </a:endParaRPr>
          </a:p>
        </p:txBody>
      </p:sp>
      <p:sp>
        <p:nvSpPr>
          <p:cNvPr id="32771" name="Rectangle 4"/>
          <p:cNvSpPr>
            <a:spLocks noGrp="1" noChangeArrowheads="1"/>
          </p:cNvSpPr>
          <p:nvPr>
            <p:ph type="body" idx="1"/>
          </p:nvPr>
        </p:nvSpPr>
        <p:spPr>
          <a:xfrm>
            <a:off x="104701" y="1124744"/>
            <a:ext cx="8934598" cy="3024336"/>
          </a:xfrm>
          <a:solidFill>
            <a:schemeClr val="bg1">
              <a:lumMod val="90000"/>
            </a:schemeClr>
          </a:solidFill>
        </p:spPr>
        <p:txBody>
          <a:bodyPr/>
          <a:lstStyle/>
          <a:p>
            <a:r>
              <a:rPr lang="zh-CN" altLang="en-US" sz="2400" dirty="0">
                <a:ea typeface="宋体" panose="02010600030101010101" pitchFamily="2" charset="-122"/>
              </a:rPr>
              <a:t>函数依赖：</a:t>
            </a:r>
            <a:endParaRPr lang="en-US" altLang="zh-CN" sz="2400" dirty="0">
              <a:ea typeface="宋体" panose="02010600030101010101" pitchFamily="2" charset="-122"/>
            </a:endParaRPr>
          </a:p>
          <a:p>
            <a:pPr>
              <a:lnSpc>
                <a:spcPct val="150000"/>
              </a:lnSpc>
            </a:pPr>
            <a:r>
              <a:rPr lang="zh-CN" altLang="en-US" sz="2000" dirty="0"/>
              <a:t>如果</a:t>
            </a:r>
            <a:r>
              <a:rPr lang="en-US" altLang="zh-CN" sz="2000" dirty="0"/>
              <a:t>R</a:t>
            </a:r>
            <a:r>
              <a:rPr lang="zh-CN" altLang="en-US" sz="2000" dirty="0"/>
              <a:t>的两个元组在属性集</a:t>
            </a:r>
            <a:r>
              <a:rPr lang="en-US" altLang="zh-CN" sz="2000" dirty="0"/>
              <a:t>X</a:t>
            </a:r>
            <a:r>
              <a:rPr lang="zh-CN" altLang="en-US" sz="2000" dirty="0"/>
              <a:t>（</a:t>
            </a:r>
            <a:r>
              <a:rPr lang="en-US" altLang="zh-CN" sz="2000" dirty="0"/>
              <a:t>A1,A2, ... , An</a:t>
            </a:r>
            <a:r>
              <a:rPr lang="zh-CN" altLang="en-US" sz="2000" dirty="0"/>
              <a:t>）上一致，那么它们必定在属性集</a:t>
            </a:r>
            <a:r>
              <a:rPr lang="en-US" altLang="zh-CN" sz="2000" dirty="0"/>
              <a:t>Y</a:t>
            </a:r>
            <a:r>
              <a:rPr lang="zh-CN" altLang="en-US" sz="2000" dirty="0"/>
              <a:t>（</a:t>
            </a:r>
            <a:r>
              <a:rPr lang="en-US" altLang="zh-CN" sz="2000" dirty="0"/>
              <a:t>B1,B2,...,Bm</a:t>
            </a:r>
            <a:r>
              <a:rPr lang="zh-CN" altLang="en-US" sz="2000" dirty="0"/>
              <a:t>）上也一致，我们称</a:t>
            </a:r>
            <a:r>
              <a:rPr lang="en-US" altLang="zh-CN" sz="2000" dirty="0"/>
              <a:t>X</a:t>
            </a:r>
            <a:r>
              <a:rPr lang="zh-CN" altLang="en-US" sz="2000" dirty="0"/>
              <a:t>函数决定</a:t>
            </a:r>
            <a:r>
              <a:rPr lang="en-US" altLang="zh-CN" sz="2000" dirty="0"/>
              <a:t>Y</a:t>
            </a:r>
            <a:r>
              <a:rPr lang="zh-CN" altLang="en-US" sz="2000" dirty="0"/>
              <a:t>，形式地记作</a:t>
            </a:r>
            <a:r>
              <a:rPr lang="en-US" altLang="zh-CN" sz="2000" dirty="0"/>
              <a:t>X-&gt; Y</a:t>
            </a:r>
            <a:r>
              <a:rPr lang="zh-CN" altLang="en-US" sz="2000" dirty="0"/>
              <a:t>。</a:t>
            </a:r>
            <a:endParaRPr lang="en-US" altLang="zh-CN" sz="2000" dirty="0"/>
          </a:p>
          <a:p>
            <a:pPr>
              <a:lnSpc>
                <a:spcPct val="150000"/>
              </a:lnSpc>
            </a:pPr>
            <a:r>
              <a:rPr lang="zh-CN" altLang="zh-CN" sz="2000" dirty="0"/>
              <a:t>如果关系</a:t>
            </a:r>
            <a:r>
              <a:rPr lang="en-US" altLang="zh-CN" sz="2000" dirty="0"/>
              <a:t>R</a:t>
            </a:r>
            <a:r>
              <a:rPr lang="zh-CN" altLang="en-US" sz="2000" dirty="0"/>
              <a:t>的每个实例都使得一个给定的</a:t>
            </a:r>
            <a:r>
              <a:rPr lang="en-US" altLang="zh-CN" sz="2000" dirty="0"/>
              <a:t>FD X-&gt; Y</a:t>
            </a:r>
            <a:r>
              <a:rPr lang="zh-CN" altLang="en-US" sz="2000" dirty="0"/>
              <a:t>为真，则称</a:t>
            </a:r>
            <a:r>
              <a:rPr lang="en-US" altLang="zh-CN" sz="2000" dirty="0"/>
              <a:t>R</a:t>
            </a:r>
            <a:r>
              <a:rPr lang="zh-CN" altLang="en-US" sz="2000" dirty="0"/>
              <a:t>满足函数依赖</a:t>
            </a:r>
            <a:r>
              <a:rPr lang="en-US" altLang="zh-CN" sz="2000" dirty="0"/>
              <a:t>X-&gt; Y ,</a:t>
            </a:r>
            <a:r>
              <a:rPr lang="zh-CN" altLang="en-US" sz="2000" dirty="0"/>
              <a:t>或</a:t>
            </a:r>
            <a:r>
              <a:rPr lang="en-US" altLang="zh-CN" sz="2000" dirty="0"/>
              <a:t>Y</a:t>
            </a:r>
            <a:r>
              <a:rPr lang="zh-CN" altLang="en-US" sz="2000" dirty="0"/>
              <a:t>函数依赖于</a:t>
            </a:r>
            <a:r>
              <a:rPr lang="en-US" altLang="zh-CN" sz="2000"/>
              <a:t>X</a:t>
            </a:r>
            <a:r>
              <a:rPr lang="zh-CN" altLang="en-US" sz="2000"/>
              <a:t>。</a:t>
            </a:r>
            <a:endParaRPr lang="zh-CN" altLang="en-US" sz="2000" dirty="0"/>
          </a:p>
        </p:txBody>
      </p:sp>
    </p:spTree>
    <p:extLst>
      <p:ext uri="{BB962C8B-B14F-4D97-AF65-F5344CB8AC3E}">
        <p14:creationId xmlns:p14="http://schemas.microsoft.com/office/powerpoint/2010/main" val="272509792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85738" y="332656"/>
            <a:ext cx="8729662" cy="429344"/>
          </a:xfrm>
        </p:spPr>
        <p:txBody>
          <a:bodyPr/>
          <a:lstStyle/>
          <a:p>
            <a:r>
              <a:rPr lang="zh-CN" altLang="en-US" dirty="0">
                <a:ea typeface="宋体" panose="02010600030101010101" pitchFamily="2" charset="-122"/>
              </a:rPr>
              <a:t>函数依赖</a:t>
            </a:r>
            <a:r>
              <a:rPr lang="en-US" altLang="zh-CN" sz="3200" dirty="0">
                <a:solidFill>
                  <a:srgbClr val="000000"/>
                </a:solidFill>
                <a:latin typeface="方正黄草简体" pitchFamily="2" charset="-122"/>
                <a:ea typeface="方正黄草简体" pitchFamily="2" charset="-122"/>
              </a:rPr>
              <a:t>Functional dependencies</a:t>
            </a:r>
            <a:br>
              <a:rPr lang="en-US" altLang="zh-CN" sz="3200" dirty="0">
                <a:solidFill>
                  <a:srgbClr val="000000"/>
                </a:solidFill>
                <a:latin typeface="方正黄草简体" pitchFamily="2" charset="-122"/>
                <a:ea typeface="方正黄草简体" pitchFamily="2" charset="-122"/>
              </a:rPr>
            </a:br>
            <a:endParaRPr lang="zh-CN" altLang="en-US" dirty="0">
              <a:ea typeface="宋体" panose="02010600030101010101" pitchFamily="2" charset="-122"/>
            </a:endParaRPr>
          </a:p>
        </p:txBody>
      </p:sp>
      <p:sp>
        <p:nvSpPr>
          <p:cNvPr id="5" name="TextBox 8">
            <a:extLst>
              <a:ext uri="{FF2B5EF4-FFF2-40B4-BE49-F238E27FC236}">
                <a16:creationId xmlns:a16="http://schemas.microsoft.com/office/drawing/2014/main" id="{BCF72BE0-4456-4AD5-9180-70EC5B13DD53}"/>
              </a:ext>
            </a:extLst>
          </p:cNvPr>
          <p:cNvSpPr txBox="1">
            <a:spLocks noChangeArrowheads="1"/>
          </p:cNvSpPr>
          <p:nvPr/>
        </p:nvSpPr>
        <p:spPr bwMode="auto">
          <a:xfrm>
            <a:off x="684213" y="1387475"/>
            <a:ext cx="795813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b="1" dirty="0"/>
              <a:t>函数依赖与属性关系</a:t>
            </a:r>
            <a:r>
              <a:rPr lang="zh-CN" altLang="en-US" sz="2800" dirty="0"/>
              <a:t> </a:t>
            </a:r>
          </a:p>
        </p:txBody>
      </p:sp>
      <p:sp>
        <p:nvSpPr>
          <p:cNvPr id="6" name="TextBox 10">
            <a:extLst>
              <a:ext uri="{FF2B5EF4-FFF2-40B4-BE49-F238E27FC236}">
                <a16:creationId xmlns:a16="http://schemas.microsoft.com/office/drawing/2014/main" id="{A7AAE304-3F9E-4BDF-8E0F-39CCEA7F142C}"/>
              </a:ext>
            </a:extLst>
          </p:cNvPr>
          <p:cNvSpPr txBox="1">
            <a:spLocks noChangeArrowheads="1"/>
          </p:cNvSpPr>
          <p:nvPr/>
        </p:nvSpPr>
        <p:spPr bwMode="auto">
          <a:xfrm>
            <a:off x="450180" y="2103914"/>
            <a:ext cx="8280151" cy="45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Font typeface="Wingdings" panose="05000000000000000000" pitchFamily="2" charset="2"/>
              <a:buNone/>
            </a:pPr>
            <a:r>
              <a:rPr lang="zh-CN" altLang="en-US" sz="2400" b="1" dirty="0"/>
              <a:t>属性之间有三种关系，但并不是每一种关系都存在函数依赖。</a:t>
            </a:r>
          </a:p>
        </p:txBody>
      </p:sp>
      <p:sp>
        <p:nvSpPr>
          <p:cNvPr id="7" name="TextBox 10">
            <a:extLst>
              <a:ext uri="{FF2B5EF4-FFF2-40B4-BE49-F238E27FC236}">
                <a16:creationId xmlns:a16="http://schemas.microsoft.com/office/drawing/2014/main" id="{8AF2157D-04A2-44C7-BD62-61EB7B0F1291}"/>
              </a:ext>
            </a:extLst>
          </p:cNvPr>
          <p:cNvSpPr txBox="1">
            <a:spLocks noChangeArrowheads="1"/>
          </p:cNvSpPr>
          <p:nvPr/>
        </p:nvSpPr>
        <p:spPr bwMode="auto">
          <a:xfrm>
            <a:off x="441185" y="2670511"/>
            <a:ext cx="7958138" cy="390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Font typeface="Wingdings" panose="05000000000000000000" pitchFamily="2" charset="2"/>
              <a:buNone/>
            </a:pPr>
            <a:r>
              <a:rPr lang="zh-CN" altLang="en-US" b="1" dirty="0"/>
              <a:t>设</a:t>
            </a:r>
            <a:r>
              <a:rPr lang="en-US" altLang="zh-CN" b="1" dirty="0"/>
              <a:t>R(U)</a:t>
            </a:r>
            <a:r>
              <a:rPr lang="zh-CN" altLang="en-US" b="1" dirty="0"/>
              <a:t>是属性集</a:t>
            </a:r>
            <a:r>
              <a:rPr lang="en-US" altLang="zh-CN" b="1" dirty="0"/>
              <a:t>U</a:t>
            </a:r>
            <a:r>
              <a:rPr lang="zh-CN" altLang="en-US" b="1" dirty="0"/>
              <a:t>上的关系模式，</a:t>
            </a:r>
            <a:r>
              <a:rPr lang="en-US" altLang="zh-CN" b="1" dirty="0"/>
              <a:t>X</a:t>
            </a:r>
            <a:r>
              <a:rPr lang="zh-CN" altLang="en-US" b="1" dirty="0"/>
              <a:t>、</a:t>
            </a:r>
            <a:r>
              <a:rPr lang="en-US" altLang="zh-CN" b="1" dirty="0"/>
              <a:t>Y</a:t>
            </a:r>
            <a:r>
              <a:rPr lang="zh-CN" altLang="en-US" b="1" dirty="0"/>
              <a:t>是</a:t>
            </a:r>
            <a:r>
              <a:rPr lang="en-US" altLang="zh-CN" b="1" dirty="0"/>
              <a:t>U</a:t>
            </a:r>
            <a:r>
              <a:rPr lang="zh-CN" altLang="en-US" b="1" dirty="0"/>
              <a:t>的子集：</a:t>
            </a:r>
          </a:p>
        </p:txBody>
      </p:sp>
      <p:sp>
        <p:nvSpPr>
          <p:cNvPr id="8" name="TextBox 10">
            <a:extLst>
              <a:ext uri="{FF2B5EF4-FFF2-40B4-BE49-F238E27FC236}">
                <a16:creationId xmlns:a16="http://schemas.microsoft.com/office/drawing/2014/main" id="{F75EE5A1-6A78-4644-98AD-52C806C3CFEB}"/>
              </a:ext>
            </a:extLst>
          </p:cNvPr>
          <p:cNvSpPr txBox="1">
            <a:spLocks noChangeArrowheads="1"/>
          </p:cNvSpPr>
          <p:nvPr/>
        </p:nvSpPr>
        <p:spPr bwMode="auto">
          <a:xfrm>
            <a:off x="217737" y="3330575"/>
            <a:ext cx="8280151" cy="760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l" eaLnBrk="1" hangingPunct="1">
              <a:spcBef>
                <a:spcPct val="50000"/>
              </a:spcBef>
              <a:buFont typeface="Wingdings" panose="05000000000000000000" pitchFamily="2" charset="2"/>
              <a:buChar char="p"/>
            </a:pPr>
            <a:r>
              <a:rPr lang="zh-CN" altLang="en-US" b="1" dirty="0"/>
              <a:t>如果</a:t>
            </a:r>
            <a:r>
              <a:rPr lang="en-US" altLang="zh-CN" b="1" dirty="0"/>
              <a:t>X</a:t>
            </a:r>
            <a:r>
              <a:rPr lang="zh-CN" altLang="en-US" b="1" dirty="0"/>
              <a:t>和</a:t>
            </a:r>
            <a:r>
              <a:rPr lang="en-US" altLang="zh-CN" b="1" dirty="0"/>
              <a:t>Y</a:t>
            </a:r>
            <a:r>
              <a:rPr lang="zh-CN" altLang="en-US" b="1" dirty="0"/>
              <a:t>之间是</a:t>
            </a:r>
            <a:r>
              <a:rPr lang="en-US" altLang="zh-CN" b="1" dirty="0"/>
              <a:t>1</a:t>
            </a:r>
            <a:r>
              <a:rPr lang="zh-CN" altLang="en-US" b="1" dirty="0"/>
              <a:t>：</a:t>
            </a:r>
            <a:r>
              <a:rPr lang="en-US" altLang="zh-CN" b="1" dirty="0"/>
              <a:t>1</a:t>
            </a:r>
            <a:r>
              <a:rPr lang="zh-CN" altLang="en-US" b="1" dirty="0"/>
              <a:t>关系（一对一关系），如学号和身份证号之间就是</a:t>
            </a:r>
            <a:r>
              <a:rPr lang="en-US" altLang="zh-CN" b="1" dirty="0"/>
              <a:t>1:1</a:t>
            </a:r>
            <a:r>
              <a:rPr lang="zh-CN" altLang="en-US" b="1" dirty="0"/>
              <a:t>关系，则存在函数依赖</a:t>
            </a:r>
            <a:r>
              <a:rPr lang="en-US" altLang="zh-CN" b="1" dirty="0"/>
              <a:t>X → Y</a:t>
            </a:r>
            <a:r>
              <a:rPr lang="zh-CN" altLang="en-US" b="1" dirty="0"/>
              <a:t>和</a:t>
            </a:r>
            <a:r>
              <a:rPr lang="en-US" altLang="zh-CN" b="1" dirty="0"/>
              <a:t>Y →X</a:t>
            </a:r>
            <a:r>
              <a:rPr lang="en-US" altLang="zh-CN" dirty="0"/>
              <a:t> </a:t>
            </a:r>
            <a:r>
              <a:rPr lang="zh-CN" altLang="en-US" dirty="0"/>
              <a:t>，</a:t>
            </a:r>
            <a:r>
              <a:rPr lang="zh-CN" altLang="en-US" sz="2400" dirty="0"/>
              <a:t>记为 </a:t>
            </a:r>
            <a:r>
              <a:rPr lang="en-US" altLang="zh-CN" sz="2400" dirty="0">
                <a:solidFill>
                  <a:schemeClr val="accent2"/>
                </a:solidFill>
              </a:rPr>
              <a:t>X ←→ Y</a:t>
            </a:r>
            <a:r>
              <a:rPr lang="en-US" altLang="zh-CN" dirty="0">
                <a:solidFill>
                  <a:schemeClr val="accent2"/>
                </a:solidFill>
              </a:rPr>
              <a:t> </a:t>
            </a:r>
          </a:p>
        </p:txBody>
      </p:sp>
      <p:sp>
        <p:nvSpPr>
          <p:cNvPr id="9" name="TextBox 10">
            <a:extLst>
              <a:ext uri="{FF2B5EF4-FFF2-40B4-BE49-F238E27FC236}">
                <a16:creationId xmlns:a16="http://schemas.microsoft.com/office/drawing/2014/main" id="{0CBFD1D7-D5DE-44B1-A363-916A034BE965}"/>
              </a:ext>
            </a:extLst>
          </p:cNvPr>
          <p:cNvSpPr txBox="1">
            <a:spLocks noChangeArrowheads="1"/>
          </p:cNvSpPr>
          <p:nvPr/>
        </p:nvSpPr>
        <p:spPr bwMode="auto">
          <a:xfrm>
            <a:off x="185738" y="4195763"/>
            <a:ext cx="8312150" cy="698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l" eaLnBrk="1" hangingPunct="1">
              <a:spcBef>
                <a:spcPct val="50000"/>
              </a:spcBef>
              <a:buFont typeface="Wingdings" panose="05000000000000000000" pitchFamily="2" charset="2"/>
              <a:buChar char="p"/>
            </a:pPr>
            <a:r>
              <a:rPr lang="zh-CN" altLang="en-US" b="1" dirty="0"/>
              <a:t>如果</a:t>
            </a:r>
            <a:r>
              <a:rPr lang="en-US" altLang="zh-CN" b="1" dirty="0"/>
              <a:t>X</a:t>
            </a:r>
            <a:r>
              <a:rPr lang="zh-CN" altLang="en-US" b="1" dirty="0"/>
              <a:t>和</a:t>
            </a:r>
            <a:r>
              <a:rPr lang="en-US" altLang="zh-CN" b="1" dirty="0"/>
              <a:t>Y</a:t>
            </a:r>
            <a:r>
              <a:rPr lang="zh-CN" altLang="en-US" b="1" dirty="0"/>
              <a:t>之间是</a:t>
            </a:r>
            <a:r>
              <a:rPr lang="en-US" altLang="zh-CN" b="1" dirty="0"/>
              <a:t>1</a:t>
            </a:r>
            <a:r>
              <a:rPr lang="zh-CN" altLang="en-US" b="1" dirty="0"/>
              <a:t>：</a:t>
            </a:r>
            <a:r>
              <a:rPr lang="en-US" altLang="zh-CN" b="1" dirty="0"/>
              <a:t>n</a:t>
            </a:r>
            <a:r>
              <a:rPr lang="zh-CN" altLang="en-US" b="1" dirty="0"/>
              <a:t>关系（一对多关系），如学号和家长就是</a:t>
            </a:r>
            <a:r>
              <a:rPr lang="en-US" altLang="zh-CN" b="1" dirty="0"/>
              <a:t>1:n</a:t>
            </a:r>
            <a:r>
              <a:rPr lang="zh-CN" altLang="en-US" b="1" dirty="0"/>
              <a:t>关系，则存在函数依赖</a:t>
            </a:r>
            <a:r>
              <a:rPr lang="en-US" altLang="zh-CN" b="1" dirty="0"/>
              <a:t>Y → X</a:t>
            </a:r>
            <a:r>
              <a:rPr lang="zh-CN" altLang="en-US" b="1" dirty="0"/>
              <a:t>。 </a:t>
            </a:r>
          </a:p>
        </p:txBody>
      </p:sp>
      <p:sp>
        <p:nvSpPr>
          <p:cNvPr id="10" name="TextBox 10">
            <a:extLst>
              <a:ext uri="{FF2B5EF4-FFF2-40B4-BE49-F238E27FC236}">
                <a16:creationId xmlns:a16="http://schemas.microsoft.com/office/drawing/2014/main" id="{EAF83EED-913A-47CD-BBE6-E0FE509A3128}"/>
              </a:ext>
            </a:extLst>
          </p:cNvPr>
          <p:cNvSpPr txBox="1">
            <a:spLocks noChangeArrowheads="1"/>
          </p:cNvSpPr>
          <p:nvPr/>
        </p:nvSpPr>
        <p:spPr bwMode="auto">
          <a:xfrm>
            <a:off x="217738" y="5059363"/>
            <a:ext cx="8351588" cy="698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l" eaLnBrk="1" hangingPunct="1">
              <a:spcBef>
                <a:spcPct val="50000"/>
              </a:spcBef>
              <a:buFont typeface="Wingdings" panose="05000000000000000000" pitchFamily="2" charset="2"/>
              <a:buChar char="p"/>
            </a:pPr>
            <a:r>
              <a:rPr lang="zh-CN" altLang="en-US" b="1" dirty="0"/>
              <a:t>如果</a:t>
            </a:r>
            <a:r>
              <a:rPr lang="en-US" altLang="zh-CN" b="1" dirty="0"/>
              <a:t>X</a:t>
            </a:r>
            <a:r>
              <a:rPr lang="zh-CN" altLang="en-US" b="1" dirty="0"/>
              <a:t>和</a:t>
            </a:r>
            <a:r>
              <a:rPr lang="en-US" altLang="zh-CN" b="1" dirty="0"/>
              <a:t>Y</a:t>
            </a:r>
            <a:r>
              <a:rPr lang="zh-CN" altLang="en-US" b="1" dirty="0"/>
              <a:t>之间是</a:t>
            </a:r>
            <a:r>
              <a:rPr lang="en-US" altLang="zh-CN" b="1" dirty="0"/>
              <a:t>m</a:t>
            </a:r>
            <a:r>
              <a:rPr lang="zh-CN" altLang="en-US" b="1" dirty="0"/>
              <a:t>：</a:t>
            </a:r>
            <a:r>
              <a:rPr lang="en-US" altLang="zh-CN" b="1" dirty="0"/>
              <a:t>n</a:t>
            </a:r>
            <a:r>
              <a:rPr lang="zh-CN" altLang="en-US" b="1" dirty="0"/>
              <a:t>关系（多对多关系），如学号和获奖之间就是</a:t>
            </a:r>
            <a:r>
              <a:rPr lang="en-US" altLang="zh-CN" b="1" dirty="0"/>
              <a:t>m:n</a:t>
            </a:r>
            <a:r>
              <a:rPr lang="zh-CN" altLang="en-US" b="1" dirty="0"/>
              <a:t>关系，则</a:t>
            </a:r>
            <a:r>
              <a:rPr lang="en-US" altLang="zh-CN" b="1" dirty="0"/>
              <a:t>X</a:t>
            </a:r>
            <a:r>
              <a:rPr lang="zh-CN" altLang="en-US" b="1" dirty="0"/>
              <a:t>和</a:t>
            </a:r>
            <a:r>
              <a:rPr lang="en-US" altLang="zh-CN" b="1" dirty="0"/>
              <a:t>Y</a:t>
            </a:r>
            <a:r>
              <a:rPr lang="zh-CN" altLang="en-US" b="1" dirty="0"/>
              <a:t>之间不存在函数依赖。 </a:t>
            </a:r>
          </a:p>
        </p:txBody>
      </p:sp>
    </p:spTree>
    <p:extLst>
      <p:ext uri="{BB962C8B-B14F-4D97-AF65-F5344CB8AC3E}">
        <p14:creationId xmlns:p14="http://schemas.microsoft.com/office/powerpoint/2010/main" val="32605613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062F432-5E71-4DA9-BBFF-9B5FE408315C}"/>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400" dirty="0">
                <a:solidFill>
                  <a:schemeClr val="bg1">
                    <a:lumMod val="10000"/>
                  </a:schemeClr>
                </a:solidFill>
                <a:latin typeface="宋体" panose="02010600030101010101" pitchFamily="2" charset="-122"/>
                <a:ea typeface="宋体" panose="02010600030101010101" pitchFamily="2" charset="-122"/>
              </a:rPr>
              <a:t>成绩表（学号，课号，成绩）关系，存在的函数依赖是？</a:t>
            </a:r>
            <a:endParaRPr lang="zh-CN" altLang="en-US" sz="2600" dirty="0">
              <a:solidFill>
                <a:schemeClr val="bg1">
                  <a:lumMod val="10000"/>
                </a:schemeClr>
              </a:solidFill>
              <a:latin typeface="宋体" panose="02010600030101010101" pitchFamily="2" charset="-122"/>
              <a:ea typeface="宋体" panose="02010600030101010101" pitchFamily="2" charset="-122"/>
              <a:sym typeface="Microsoft Yahei" panose="020B0503020204020204" pitchFamily="34" charset="-122"/>
            </a:endParaRPr>
          </a:p>
        </p:txBody>
      </p:sp>
      <p:sp>
        <p:nvSpPr>
          <p:cNvPr id="7" name="文本框 6">
            <a:extLst>
              <a:ext uri="{FF2B5EF4-FFF2-40B4-BE49-F238E27FC236}">
                <a16:creationId xmlns:a16="http://schemas.microsoft.com/office/drawing/2014/main" id="{AD74D999-F76D-4A4F-96D2-82C2006206F2}"/>
              </a:ext>
            </a:extLst>
          </p:cNvPr>
          <p:cNvSpPr txBox="1"/>
          <p:nvPr>
            <p:custDataLst>
              <p:tags r:id="rId3"/>
            </p:custDataLst>
          </p:nvPr>
        </p:nvSpPr>
        <p:spPr>
          <a:xfrm>
            <a:off x="1828800" y="2420888"/>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学号</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成绩</a:t>
            </a:r>
          </a:p>
        </p:txBody>
      </p:sp>
      <p:sp>
        <p:nvSpPr>
          <p:cNvPr id="8" name="文本框 7">
            <a:extLst>
              <a:ext uri="{FF2B5EF4-FFF2-40B4-BE49-F238E27FC236}">
                <a16:creationId xmlns:a16="http://schemas.microsoft.com/office/drawing/2014/main" id="{F77C3B9C-1FC9-442E-9C03-B491C81CEFD6}"/>
              </a:ext>
            </a:extLst>
          </p:cNvPr>
          <p:cNvSpPr txBox="1"/>
          <p:nvPr>
            <p:custDataLst>
              <p:tags r:id="rId4"/>
            </p:custDataLst>
          </p:nvPr>
        </p:nvSpPr>
        <p:spPr>
          <a:xfrm>
            <a:off x="1828800" y="3278138"/>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学号，课号</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成绩</a:t>
            </a:r>
          </a:p>
        </p:txBody>
      </p:sp>
      <p:sp>
        <p:nvSpPr>
          <p:cNvPr id="9" name="文本框 8">
            <a:extLst>
              <a:ext uri="{FF2B5EF4-FFF2-40B4-BE49-F238E27FC236}">
                <a16:creationId xmlns:a16="http://schemas.microsoft.com/office/drawing/2014/main" id="{A5D47C85-469D-4566-BAE0-C11FBBAA411C}"/>
              </a:ext>
            </a:extLst>
          </p:cNvPr>
          <p:cNvSpPr txBox="1"/>
          <p:nvPr>
            <p:custDataLst>
              <p:tags r:id="rId5"/>
            </p:custDataLst>
          </p:nvPr>
        </p:nvSpPr>
        <p:spPr>
          <a:xfrm>
            <a:off x="1828800" y="4135388"/>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学号</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课号</a:t>
            </a:r>
          </a:p>
        </p:txBody>
      </p:sp>
      <p:sp>
        <p:nvSpPr>
          <p:cNvPr id="10" name="文本框 9">
            <a:extLst>
              <a:ext uri="{FF2B5EF4-FFF2-40B4-BE49-F238E27FC236}">
                <a16:creationId xmlns:a16="http://schemas.microsoft.com/office/drawing/2014/main" id="{6C4DAF3D-B60D-4C69-9912-7E51B5AF00EA}"/>
              </a:ext>
            </a:extLst>
          </p:cNvPr>
          <p:cNvSpPr txBox="1"/>
          <p:nvPr>
            <p:custDataLst>
              <p:tags r:id="rId6"/>
            </p:custDataLst>
          </p:nvPr>
        </p:nvSpPr>
        <p:spPr>
          <a:xfrm>
            <a:off x="1828800" y="4992638"/>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课号</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成绩</a:t>
            </a:r>
          </a:p>
        </p:txBody>
      </p:sp>
      <p:sp>
        <p:nvSpPr>
          <p:cNvPr id="15" name="矩形: 圆角 14">
            <a:extLst>
              <a:ext uri="{FF2B5EF4-FFF2-40B4-BE49-F238E27FC236}">
                <a16:creationId xmlns:a16="http://schemas.microsoft.com/office/drawing/2014/main" id="{6BDF3EE7-B44D-4574-B941-C08EB961CC17}"/>
              </a:ext>
            </a:extLst>
          </p:cNvPr>
          <p:cNvSpPr/>
          <p:nvPr>
            <p:custDataLst>
              <p:tags r:id="rId7"/>
            </p:custDataLst>
          </p:nvPr>
        </p:nvSpPr>
        <p:spPr bwMode="auto">
          <a:xfrm>
            <a:off x="3347864" y="600932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4" name="组合 23">
            <a:extLst>
              <a:ext uri="{FF2B5EF4-FFF2-40B4-BE49-F238E27FC236}">
                <a16:creationId xmlns:a16="http://schemas.microsoft.com/office/drawing/2014/main" id="{CDE85EFD-03F8-4C39-8890-4B0980F3071C}"/>
              </a:ext>
            </a:extLst>
          </p:cNvPr>
          <p:cNvGrpSpPr/>
          <p:nvPr>
            <p:custDataLst>
              <p:tags r:id="rId8"/>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564A3844-157A-4031-A6F5-41B1C06257EA}"/>
                </a:ext>
              </a:extLst>
            </p:cNvPr>
            <p:cNvSpPr/>
            <p:nvPr>
              <p:custDataLst>
                <p:tags r:id="rId10"/>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7" name="ColorBlock">
              <a:extLst>
                <a:ext uri="{FF2B5EF4-FFF2-40B4-BE49-F238E27FC236}">
                  <a16:creationId xmlns:a16="http://schemas.microsoft.com/office/drawing/2014/main" id="{725AF202-3CCD-4E47-AF5F-761F9D94B2C2}"/>
                </a:ext>
              </a:extLst>
            </p:cNvPr>
            <p:cNvSpPr/>
            <p:nvPr>
              <p:custDataLst>
                <p:tags r:id="rId11"/>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8" name="TypeText">
              <a:extLst>
                <a:ext uri="{FF2B5EF4-FFF2-40B4-BE49-F238E27FC236}">
                  <a16:creationId xmlns:a16="http://schemas.microsoft.com/office/drawing/2014/main" id="{45012142-8A81-451A-8D42-EA3458AF1186}"/>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pPr algn="l"/>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3" name="TipText">
              <a:extLst>
                <a:ext uri="{FF2B5EF4-FFF2-40B4-BE49-F238E27FC236}">
                  <a16:creationId xmlns:a16="http://schemas.microsoft.com/office/drawing/2014/main" id="{BF6FE9B3-3A17-4DB7-901C-B453F466D608}"/>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pPr algn="l"/>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B5A7A6FD-396E-4B93-B166-F253C8DFA925}"/>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2158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5D7439F-9C55-48E6-96CD-5C118B58CD13}"/>
              </a:ext>
            </a:extLst>
          </p:cNvPr>
          <p:cNvSpPr txBox="1"/>
          <p:nvPr>
            <p:custDataLst>
              <p:tags r:id="rId2"/>
            </p:custDataLst>
          </p:nvPr>
        </p:nvSpPr>
        <p:spPr>
          <a:xfrm>
            <a:off x="539552" y="711344"/>
            <a:ext cx="7906072" cy="1721803"/>
          </a:xfrm>
          <a:prstGeom prst="rect">
            <a:avLst/>
          </a:prstGeom>
          <a:noFill/>
        </p:spPr>
        <p:txBody>
          <a:bodyPr vert="horz" wrap="square" rtlCol="0" anchor="ctr" anchorCtr="0">
            <a:noAutofit/>
          </a:bodyPr>
          <a:lstStyle/>
          <a:p>
            <a:pPr algn="l"/>
            <a:r>
              <a:rPr lang="en-US" altLang="zh-CN" sz="2400" dirty="0">
                <a:solidFill>
                  <a:schemeClr val="bg1">
                    <a:lumMod val="10000"/>
                  </a:schemeClr>
                </a:solidFill>
                <a:latin typeface="黑体" panose="02010609060101010101" pitchFamily="49" charset="-122"/>
                <a:ea typeface="黑体" panose="02010609060101010101" pitchFamily="49" charset="-122"/>
              </a:rPr>
              <a:t>Student(</a:t>
            </a:r>
            <a:r>
              <a:rPr lang="en-US" altLang="zh-CN" sz="2400" dirty="0" err="1">
                <a:solidFill>
                  <a:schemeClr val="bg1">
                    <a:lumMod val="10000"/>
                  </a:schemeClr>
                </a:solidFill>
                <a:latin typeface="黑体" panose="02010609060101010101" pitchFamily="49" charset="-122"/>
                <a:ea typeface="黑体" panose="02010609060101010101" pitchFamily="49" charset="-122"/>
              </a:rPr>
              <a:t>Sno</a:t>
            </a:r>
            <a:r>
              <a:rPr lang="en-US" altLang="zh-CN" sz="2400" dirty="0">
                <a:solidFill>
                  <a:schemeClr val="bg1">
                    <a:lumMod val="10000"/>
                  </a:schemeClr>
                </a:solidFill>
                <a:latin typeface="黑体" panose="02010609060101010101" pitchFamily="49" charset="-122"/>
                <a:ea typeface="黑体" panose="02010609060101010101" pitchFamily="49" charset="-122"/>
              </a:rPr>
              <a:t>, </a:t>
            </a:r>
            <a:r>
              <a:rPr lang="en-US" altLang="zh-CN" sz="2400" dirty="0" err="1">
                <a:solidFill>
                  <a:schemeClr val="bg1">
                    <a:lumMod val="10000"/>
                  </a:schemeClr>
                </a:solidFill>
                <a:latin typeface="黑体" panose="02010609060101010101" pitchFamily="49" charset="-122"/>
                <a:ea typeface="黑体" panose="02010609060101010101" pitchFamily="49" charset="-122"/>
              </a:rPr>
              <a:t>Sname</a:t>
            </a:r>
            <a:r>
              <a:rPr lang="en-US" altLang="zh-CN" sz="2400" dirty="0">
                <a:solidFill>
                  <a:schemeClr val="bg1">
                    <a:lumMod val="10000"/>
                  </a:schemeClr>
                </a:solidFill>
                <a:latin typeface="黑体" panose="02010609060101010101" pitchFamily="49" charset="-122"/>
                <a:ea typeface="黑体" panose="02010609060101010101" pitchFamily="49" charset="-122"/>
              </a:rPr>
              <a:t>, </a:t>
            </a:r>
            <a:r>
              <a:rPr lang="en-US" altLang="zh-CN" sz="2400" dirty="0" err="1">
                <a:solidFill>
                  <a:schemeClr val="bg1">
                    <a:lumMod val="10000"/>
                  </a:schemeClr>
                </a:solidFill>
                <a:latin typeface="黑体" panose="02010609060101010101" pitchFamily="49" charset="-122"/>
                <a:ea typeface="黑体" panose="02010609060101010101" pitchFamily="49" charset="-122"/>
              </a:rPr>
              <a:t>Ssex</a:t>
            </a:r>
            <a:r>
              <a:rPr lang="en-US" altLang="zh-CN" sz="2400" dirty="0">
                <a:solidFill>
                  <a:schemeClr val="bg1">
                    <a:lumMod val="10000"/>
                  </a:schemeClr>
                </a:solidFill>
                <a:latin typeface="黑体" panose="02010609060101010101" pitchFamily="49" charset="-122"/>
                <a:ea typeface="黑体" panose="02010609060101010101" pitchFamily="49" charset="-122"/>
              </a:rPr>
              <a:t>, Sage, </a:t>
            </a:r>
            <a:r>
              <a:rPr lang="en-US" altLang="zh-CN" sz="2400" dirty="0" err="1">
                <a:solidFill>
                  <a:schemeClr val="bg1">
                    <a:lumMod val="10000"/>
                  </a:schemeClr>
                </a:solidFill>
                <a:latin typeface="黑体" panose="02010609060101010101" pitchFamily="49" charset="-122"/>
                <a:ea typeface="黑体" panose="02010609060101010101" pitchFamily="49" charset="-122"/>
              </a:rPr>
              <a:t>Sdept</a:t>
            </a:r>
            <a:r>
              <a:rPr lang="en-US" altLang="zh-CN" sz="2400" dirty="0">
                <a:solidFill>
                  <a:schemeClr val="bg1">
                    <a:lumMod val="10000"/>
                  </a:schemeClr>
                </a:solidFill>
                <a:latin typeface="黑体" panose="02010609060101010101" pitchFamily="49" charset="-122"/>
                <a:ea typeface="黑体" panose="02010609060101010101" pitchFamily="49" charset="-122"/>
              </a:rPr>
              <a:t>)</a:t>
            </a:r>
            <a:r>
              <a:rPr lang="zh-CN" altLang="en-US" sz="2400" dirty="0">
                <a:solidFill>
                  <a:schemeClr val="bg1">
                    <a:lumMod val="10000"/>
                  </a:schemeClr>
                </a:solidFill>
                <a:latin typeface="黑体" panose="02010609060101010101" pitchFamily="49" charset="-122"/>
                <a:ea typeface="黑体" panose="02010609060101010101" pitchFamily="49" charset="-122"/>
              </a:rPr>
              <a:t>假设不允许重名 </a:t>
            </a:r>
            <a:r>
              <a:rPr lang="en-US" altLang="zh-CN" sz="2400" dirty="0">
                <a:solidFill>
                  <a:schemeClr val="bg1">
                    <a:lumMod val="10000"/>
                  </a:schemeClr>
                </a:solidFill>
                <a:latin typeface="黑体" panose="02010609060101010101" pitchFamily="49" charset="-122"/>
                <a:ea typeface="黑体" panose="02010609060101010101" pitchFamily="49" charset="-122"/>
              </a:rPr>
              <a:t>,</a:t>
            </a:r>
            <a:r>
              <a:rPr lang="zh-CN" altLang="en-US" sz="2400" dirty="0">
                <a:solidFill>
                  <a:schemeClr val="bg1">
                    <a:lumMod val="10000"/>
                  </a:schemeClr>
                </a:solidFill>
                <a:latin typeface="黑体" panose="02010609060101010101" pitchFamily="49" charset="-122"/>
                <a:ea typeface="黑体" panose="02010609060101010101" pitchFamily="49" charset="-122"/>
              </a:rPr>
              <a:t>则存在的依赖关系有哪些？</a:t>
            </a:r>
            <a:endParaRPr lang="zh-CN" altLang="en-US" sz="2400" dirty="0">
              <a:solidFill>
                <a:schemeClr val="bg1">
                  <a:lumMod val="10000"/>
                </a:schemeClr>
              </a:solidFill>
              <a:latin typeface="黑体" panose="02010609060101010101" pitchFamily="49" charset="-122"/>
              <a:ea typeface="黑体" panose="02010609060101010101" pitchFamily="49" charset="-122"/>
              <a:sym typeface="Microsoft Yahei" panose="020B0503020204020204" pitchFamily="34" charset="-122"/>
            </a:endParaRPr>
          </a:p>
        </p:txBody>
      </p:sp>
      <p:sp>
        <p:nvSpPr>
          <p:cNvPr id="5" name="文本框 4">
            <a:extLst>
              <a:ext uri="{FF2B5EF4-FFF2-40B4-BE49-F238E27FC236}">
                <a16:creationId xmlns:a16="http://schemas.microsoft.com/office/drawing/2014/main" id="{CE7C7645-E5F3-4DA4-8222-F92AA19372C6}"/>
              </a:ext>
            </a:extLst>
          </p:cNvPr>
          <p:cNvSpPr txBox="1"/>
          <p:nvPr>
            <p:custDataLst>
              <p:tags r:id="rId3"/>
            </p:custDataLst>
          </p:nvPr>
        </p:nvSpPr>
        <p:spPr>
          <a:xfrm>
            <a:off x="1828800" y="2204864"/>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Sno</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en-US" altLang="zh-CN" sz="2800" dirty="0">
                <a:solidFill>
                  <a:schemeClr val="bg1">
                    <a:lumMod val="10000"/>
                  </a:schemeClr>
                </a:solidFill>
                <a:latin typeface="黑体" panose="02010609060101010101" pitchFamily="49" charset="-122"/>
                <a:ea typeface="黑体" panose="02010609060101010101" pitchFamily="49" charset="-122"/>
              </a:rPr>
              <a:t> </a:t>
            </a:r>
            <a:r>
              <a:rPr lang="en-US" altLang="zh-CN" sz="2800" dirty="0" err="1">
                <a:solidFill>
                  <a:schemeClr val="bg1">
                    <a:lumMod val="10000"/>
                  </a:schemeClr>
                </a:solidFill>
                <a:latin typeface="黑体" panose="02010609060101010101" pitchFamily="49" charset="-122"/>
                <a:ea typeface="黑体" panose="02010609060101010101" pitchFamily="49" charset="-122"/>
              </a:rPr>
              <a:t>Sname</a:t>
            </a:r>
            <a:r>
              <a:rPr lang="en-US" altLang="zh-CN" sz="2800" dirty="0">
                <a:solidFill>
                  <a:schemeClr val="bg1">
                    <a:lumMod val="10000"/>
                  </a:schemeClr>
                </a:solidFill>
                <a:latin typeface="黑体" panose="02010609060101010101" pitchFamily="49" charset="-122"/>
                <a:ea typeface="黑体" panose="02010609060101010101" pitchFamily="49" charset="-122"/>
              </a:rPr>
              <a:t>, </a:t>
            </a:r>
            <a:r>
              <a:rPr lang="en-US" altLang="zh-CN" sz="2800" dirty="0" err="1">
                <a:solidFill>
                  <a:schemeClr val="bg1">
                    <a:lumMod val="10000"/>
                  </a:schemeClr>
                </a:solidFill>
                <a:latin typeface="黑体" panose="02010609060101010101" pitchFamily="49" charset="-122"/>
                <a:ea typeface="黑体" panose="02010609060101010101" pitchFamily="49" charset="-122"/>
              </a:rPr>
              <a:t>Ssex</a:t>
            </a:r>
            <a:r>
              <a:rPr lang="en-US" altLang="zh-CN" sz="2800" dirty="0">
                <a:solidFill>
                  <a:schemeClr val="bg1">
                    <a:lumMod val="10000"/>
                  </a:schemeClr>
                </a:solidFill>
                <a:latin typeface="黑体" panose="02010609060101010101" pitchFamily="49" charset="-122"/>
                <a:ea typeface="黑体" panose="02010609060101010101" pitchFamily="49" charset="-122"/>
              </a:rPr>
              <a:t>, Sage, </a:t>
            </a:r>
            <a:r>
              <a:rPr lang="en-US" altLang="zh-CN" sz="2800" dirty="0" err="1">
                <a:solidFill>
                  <a:schemeClr val="bg1">
                    <a:lumMod val="10000"/>
                  </a:schemeClr>
                </a:solidFill>
                <a:latin typeface="黑体" panose="02010609060101010101" pitchFamily="49" charset="-122"/>
                <a:ea typeface="黑体" panose="02010609060101010101" pitchFamily="49" charset="-122"/>
              </a:rPr>
              <a:t>Sdept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48EF2D87-43AA-48DE-AC33-67B43720DC61}"/>
              </a:ext>
            </a:extLst>
          </p:cNvPr>
          <p:cNvSpPr txBox="1"/>
          <p:nvPr>
            <p:custDataLst>
              <p:tags r:id="rId4"/>
            </p:custDataLst>
          </p:nvPr>
        </p:nvSpPr>
        <p:spPr>
          <a:xfrm>
            <a:off x="1828800" y="3062114"/>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Sname</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en-US" altLang="zh-CN" sz="2800" dirty="0">
                <a:solidFill>
                  <a:schemeClr val="bg1">
                    <a:lumMod val="10000"/>
                  </a:schemeClr>
                </a:solidFill>
                <a:latin typeface="黑体" panose="02010609060101010101" pitchFamily="49" charset="-122"/>
                <a:ea typeface="黑体" panose="02010609060101010101" pitchFamily="49" charset="-122"/>
              </a:rPr>
              <a:t> </a:t>
            </a:r>
            <a:r>
              <a:rPr lang="en-US" altLang="zh-CN" sz="2800" dirty="0" err="1">
                <a:solidFill>
                  <a:schemeClr val="bg1">
                    <a:lumMod val="10000"/>
                  </a:schemeClr>
                </a:solidFill>
                <a:latin typeface="黑体" panose="02010609060101010101" pitchFamily="49" charset="-122"/>
                <a:ea typeface="黑体" panose="02010609060101010101" pitchFamily="49" charset="-122"/>
              </a:rPr>
              <a:t>Sno</a:t>
            </a:r>
            <a:r>
              <a:rPr lang="en-US" altLang="zh-CN" sz="2800" dirty="0">
                <a:solidFill>
                  <a:schemeClr val="bg1">
                    <a:lumMod val="10000"/>
                  </a:schemeClr>
                </a:solidFill>
                <a:latin typeface="黑体" panose="02010609060101010101" pitchFamily="49" charset="-122"/>
                <a:ea typeface="黑体" panose="02010609060101010101" pitchFamily="49" charset="-122"/>
              </a:rPr>
              <a:t>, </a:t>
            </a:r>
            <a:r>
              <a:rPr lang="en-US" altLang="zh-CN" sz="2800" dirty="0" err="1">
                <a:solidFill>
                  <a:schemeClr val="bg1">
                    <a:lumMod val="10000"/>
                  </a:schemeClr>
                </a:solidFill>
                <a:latin typeface="黑体" panose="02010609060101010101" pitchFamily="49" charset="-122"/>
                <a:ea typeface="黑体" panose="02010609060101010101" pitchFamily="49" charset="-122"/>
              </a:rPr>
              <a:t>Ssex</a:t>
            </a:r>
            <a:r>
              <a:rPr lang="en-US" altLang="zh-CN" sz="2800" dirty="0">
                <a:solidFill>
                  <a:schemeClr val="bg1">
                    <a:lumMod val="10000"/>
                  </a:schemeClr>
                </a:solidFill>
                <a:latin typeface="黑体" panose="02010609060101010101" pitchFamily="49" charset="-122"/>
                <a:ea typeface="黑体" panose="02010609060101010101" pitchFamily="49" charset="-122"/>
              </a:rPr>
              <a:t>, Sage, </a:t>
            </a:r>
            <a:r>
              <a:rPr lang="en-US" altLang="zh-CN" sz="2800" dirty="0" err="1">
                <a:solidFill>
                  <a:schemeClr val="bg1">
                    <a:lumMod val="10000"/>
                  </a:schemeClr>
                </a:solidFill>
                <a:latin typeface="黑体" panose="02010609060101010101" pitchFamily="49" charset="-122"/>
                <a:ea typeface="黑体" panose="02010609060101010101" pitchFamily="49" charset="-122"/>
              </a:rPr>
              <a:t>Sdept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FC71B6DA-DA05-401C-B170-C551C65BE0D0}"/>
              </a:ext>
            </a:extLst>
          </p:cNvPr>
          <p:cNvSpPr txBox="1"/>
          <p:nvPr>
            <p:custDataLst>
              <p:tags r:id="rId5"/>
            </p:custDataLst>
          </p:nvPr>
        </p:nvSpPr>
        <p:spPr>
          <a:xfrm>
            <a:off x="1828800" y="3919364"/>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Sdept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en-US" altLang="zh-CN" sz="2800" dirty="0">
                <a:solidFill>
                  <a:schemeClr val="bg1">
                    <a:lumMod val="10000"/>
                  </a:schemeClr>
                </a:solidFill>
                <a:latin typeface="黑体" panose="02010609060101010101" pitchFamily="49" charset="-122"/>
                <a:ea typeface="黑体" panose="02010609060101010101" pitchFamily="49" charset="-122"/>
              </a:rPr>
              <a:t> </a:t>
            </a:r>
            <a:r>
              <a:rPr lang="en-US" altLang="zh-CN" sz="2800" dirty="0" err="1">
                <a:solidFill>
                  <a:schemeClr val="bg1">
                    <a:lumMod val="10000"/>
                  </a:schemeClr>
                </a:solidFill>
                <a:latin typeface="黑体" panose="02010609060101010101" pitchFamily="49" charset="-122"/>
                <a:ea typeface="黑体" panose="02010609060101010101" pitchFamily="49" charset="-122"/>
              </a:rPr>
              <a:t>Sno</a:t>
            </a:r>
            <a:r>
              <a:rPr lang="en-US" altLang="zh-CN" sz="2800" dirty="0">
                <a:solidFill>
                  <a:schemeClr val="bg1">
                    <a:lumMod val="10000"/>
                  </a:schemeClr>
                </a:solidFill>
                <a:latin typeface="黑体" panose="02010609060101010101" pitchFamily="49" charset="-122"/>
                <a:ea typeface="黑体" panose="02010609060101010101" pitchFamily="49" charset="-122"/>
              </a:rPr>
              <a:t>, </a:t>
            </a:r>
            <a:r>
              <a:rPr lang="en-US" altLang="zh-CN" sz="2800" dirty="0" err="1">
                <a:solidFill>
                  <a:schemeClr val="bg1">
                    <a:lumMod val="10000"/>
                  </a:schemeClr>
                </a:solidFill>
                <a:latin typeface="黑体" panose="02010609060101010101" pitchFamily="49" charset="-122"/>
                <a:ea typeface="黑体" panose="02010609060101010101" pitchFamily="49" charset="-122"/>
              </a:rPr>
              <a:t>Sname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45335F5B-EDF8-4E3D-A2C6-82F449E6AA9B}"/>
              </a:ext>
            </a:extLst>
          </p:cNvPr>
          <p:cNvSpPr txBox="1"/>
          <p:nvPr>
            <p:custDataLst>
              <p:tags r:id="rId6"/>
            </p:custDataLst>
          </p:nvPr>
        </p:nvSpPr>
        <p:spPr>
          <a:xfrm>
            <a:off x="1828800" y="4776614"/>
            <a:ext cx="6400800" cy="642938"/>
          </a:xfrm>
          <a:prstGeom prst="rect">
            <a:avLst/>
          </a:prstGeom>
          <a:noFill/>
        </p:spPr>
        <p:txBody>
          <a:bodyPr vert="horz" rtlCol="0" anchor="ctr" anchorCtr="0">
            <a:noAutofit/>
          </a:bodyPr>
          <a:lstStyle/>
          <a:p>
            <a:pPr algn="l"/>
            <a:r>
              <a:rPr lang="en-US" altLang="zh-CN" sz="2800" dirty="0">
                <a:solidFill>
                  <a:schemeClr val="bg1">
                    <a:lumMod val="10000"/>
                  </a:schemeClr>
                </a:solidFill>
                <a:latin typeface="黑体" panose="02010609060101010101" pitchFamily="49" charset="-122"/>
                <a:ea typeface="黑体" panose="02010609060101010101" pitchFamily="49" charset="-122"/>
              </a:rPr>
              <a:t>D </a:t>
            </a:r>
            <a:r>
              <a:rPr lang="en-US" altLang="zh-CN" sz="2800" dirty="0" err="1">
                <a:solidFill>
                  <a:schemeClr val="bg1">
                    <a:lumMod val="10000"/>
                  </a:schemeClr>
                </a:solidFill>
                <a:latin typeface="黑体" panose="02010609060101010101" pitchFamily="49" charset="-122"/>
                <a:ea typeface="黑体" panose="02010609060101010101" pitchFamily="49" charset="-122"/>
              </a:rPr>
              <a:t>Sno,sname</a:t>
            </a:r>
            <a:r>
              <a:rPr lang="en-US" altLang="zh-CN" sz="2800" dirty="0">
                <a:solidFill>
                  <a:schemeClr val="bg1">
                    <a:lumMod val="10000"/>
                  </a:schemeClr>
                </a:solidFill>
                <a:latin typeface="黑体" panose="02010609060101010101" pitchFamily="49" charset="-122"/>
                <a:ea typeface="黑体" panose="02010609060101010101" pitchFamily="49" charset="-122"/>
              </a:rPr>
              <a:t>-&gt;</a:t>
            </a:r>
            <a:r>
              <a:rPr lang="en-US" altLang="zh-CN" sz="2400" dirty="0">
                <a:solidFill>
                  <a:schemeClr val="bg1">
                    <a:lumMod val="10000"/>
                  </a:schemeClr>
                </a:solidFill>
                <a:latin typeface="黑体" panose="02010609060101010101" pitchFamily="49" charset="-122"/>
                <a:ea typeface="黑体" panose="02010609060101010101" pitchFamily="49" charset="-122"/>
              </a:rPr>
              <a:t> </a:t>
            </a:r>
            <a:r>
              <a:rPr lang="en-US" altLang="zh-CN" sz="2400" dirty="0" err="1">
                <a:solidFill>
                  <a:schemeClr val="bg1">
                    <a:lumMod val="10000"/>
                  </a:schemeClr>
                </a:solidFill>
                <a:latin typeface="黑体" panose="02010609060101010101" pitchFamily="49" charset="-122"/>
                <a:ea typeface="黑体" panose="02010609060101010101" pitchFamily="49" charset="-122"/>
              </a:rPr>
              <a:t>Sdept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A5AAA33-BBCD-4021-A09D-13EAF4EC87E0}"/>
              </a:ext>
            </a:extLst>
          </p:cNvPr>
          <p:cNvSpPr/>
          <p:nvPr>
            <p:custDataLst>
              <p:tags r:id="rId7"/>
            </p:custDataLst>
          </p:nvPr>
        </p:nvSpPr>
        <p:spPr bwMode="auto">
          <a:xfrm>
            <a:off x="3505039" y="5685597"/>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33" name="组合 32">
            <a:extLst>
              <a:ext uri="{FF2B5EF4-FFF2-40B4-BE49-F238E27FC236}">
                <a16:creationId xmlns:a16="http://schemas.microsoft.com/office/drawing/2014/main" id="{F33E6625-4EDA-4F7F-BC00-FB8CD0B49858}"/>
              </a:ext>
            </a:extLst>
          </p:cNvPr>
          <p:cNvGrpSpPr/>
          <p:nvPr>
            <p:custDataLst>
              <p:tags r:id="rId8"/>
            </p:custDataLst>
          </p:nvPr>
        </p:nvGrpSpPr>
        <p:grpSpPr>
          <a:xfrm>
            <a:off x="0" y="0"/>
            <a:ext cx="9144000" cy="635000"/>
            <a:chOff x="0" y="0"/>
            <a:chExt cx="9144000" cy="635000"/>
          </a:xfrm>
        </p:grpSpPr>
        <p:sp>
          <p:nvSpPr>
            <p:cNvPr id="27" name="TitleBackground">
              <a:extLst>
                <a:ext uri="{FF2B5EF4-FFF2-40B4-BE49-F238E27FC236}">
                  <a16:creationId xmlns:a16="http://schemas.microsoft.com/office/drawing/2014/main" id="{96064207-9E58-46C3-8E80-D9659E7AA892}"/>
                </a:ext>
              </a:extLst>
            </p:cNvPr>
            <p:cNvSpPr/>
            <p:nvPr>
              <p:custDataLst>
                <p:tags r:id="rId10"/>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28" name="ColorBlock">
              <a:extLst>
                <a:ext uri="{FF2B5EF4-FFF2-40B4-BE49-F238E27FC236}">
                  <a16:creationId xmlns:a16="http://schemas.microsoft.com/office/drawing/2014/main" id="{7F86ACCD-6FA3-4C5B-834B-7EC8ED177270}"/>
                </a:ext>
              </a:extLst>
            </p:cNvPr>
            <p:cNvSpPr/>
            <p:nvPr>
              <p:custDataLst>
                <p:tags r:id="rId11"/>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29" name="TypeText">
              <a:extLst>
                <a:ext uri="{FF2B5EF4-FFF2-40B4-BE49-F238E27FC236}">
                  <a16:creationId xmlns:a16="http://schemas.microsoft.com/office/drawing/2014/main" id="{E882B6AF-15E5-413D-BBDA-BDF9F9087DF9}"/>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pPr algn="l"/>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32" name="TipText">
              <a:extLst>
                <a:ext uri="{FF2B5EF4-FFF2-40B4-BE49-F238E27FC236}">
                  <a16:creationId xmlns:a16="http://schemas.microsoft.com/office/drawing/2014/main" id="{9F862FCA-0F96-4323-9763-ECB961F3B1AC}"/>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pPr algn="l"/>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7C066C50-FF6A-4353-BB8F-39E25F82CC63}"/>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88000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z="2800" dirty="0">
                <a:ea typeface="宋体" panose="02010600030101010101" pitchFamily="2" charset="-122"/>
              </a:rPr>
              <a:t>关系规范化：函数依赖</a:t>
            </a:r>
          </a:p>
        </p:txBody>
      </p:sp>
      <mc:AlternateContent xmlns:mc="http://schemas.openxmlformats.org/markup-compatibility/2006" xmlns:a14="http://schemas.microsoft.com/office/drawing/2010/main">
        <mc:Choice Requires="a14">
          <p:sp>
            <p:nvSpPr>
              <p:cNvPr id="33795" name="Rectangle 5"/>
              <p:cNvSpPr>
                <a:spLocks noGrp="1" noChangeArrowheads="1"/>
              </p:cNvSpPr>
              <p:nvPr>
                <p:ph type="body" idx="1"/>
              </p:nvPr>
            </p:nvSpPr>
            <p:spPr>
              <a:xfrm>
                <a:off x="171966" y="1186745"/>
                <a:ext cx="8729662" cy="2088232"/>
              </a:xfrm>
              <a:solidFill>
                <a:schemeClr val="bg1">
                  <a:lumMod val="90000"/>
                </a:schemeClr>
              </a:solidFill>
            </p:spPr>
            <p:txBody>
              <a:bodyPr/>
              <a:lstStyle/>
              <a:p>
                <a:pPr>
                  <a:lnSpc>
                    <a:spcPts val="3500"/>
                  </a:lnSpc>
                </a:pPr>
                <a:r>
                  <a:rPr lang="zh-CN" altLang="en-US" sz="2400" dirty="0">
                    <a:solidFill>
                      <a:srgbClr val="C00000"/>
                    </a:solidFill>
                    <a:ea typeface="宋体" panose="02010600030101010101" pitchFamily="2" charset="-122"/>
                  </a:rPr>
                  <a:t>平凡的函数依赖与非平凡的函数依赖</a:t>
                </a:r>
                <a:endParaRPr lang="en-US" altLang="zh-CN" sz="2400" dirty="0">
                  <a:solidFill>
                    <a:srgbClr val="C00000"/>
                  </a:solidFill>
                  <a:ea typeface="宋体" panose="02010600030101010101" pitchFamily="2" charset="-122"/>
                </a:endParaRPr>
              </a:p>
              <a:p>
                <a:pPr lvl="1">
                  <a:lnSpc>
                    <a:spcPts val="3500"/>
                  </a:lnSpc>
                </a:pPr>
                <a:r>
                  <a:rPr lang="zh-CN" altLang="en-US" sz="2200" dirty="0">
                    <a:ea typeface="宋体" panose="02010600030101010101" pitchFamily="2" charset="-122"/>
                  </a:rPr>
                  <a:t>给定关系模式</a:t>
                </a:r>
                <a:r>
                  <a:rPr lang="en-US" altLang="zh-CN" sz="2200" dirty="0">
                    <a:ea typeface="宋体" panose="02010600030101010101" pitchFamily="2" charset="-122"/>
                  </a:rPr>
                  <a:t>R(U)</a:t>
                </a:r>
                <a:r>
                  <a:rPr lang="zh-CN" altLang="en-US" sz="2200" dirty="0">
                    <a:ea typeface="宋体" panose="02010600030101010101" pitchFamily="2" charset="-122"/>
                  </a:rPr>
                  <a:t> ，</a:t>
                </a:r>
                <a:r>
                  <a:rPr lang="en-US" altLang="zh-CN" sz="2200" dirty="0">
                    <a:ea typeface="宋体" panose="02010600030101010101" pitchFamily="2" charset="-122"/>
                  </a:rPr>
                  <a:t>X</a:t>
                </a:r>
                <a:r>
                  <a:rPr lang="zh-CN" altLang="en-US" sz="2200" dirty="0">
                    <a:ea typeface="宋体" panose="02010600030101010101" pitchFamily="2" charset="-122"/>
                  </a:rPr>
                  <a:t>和</a:t>
                </a:r>
                <a:r>
                  <a:rPr lang="en-US" altLang="zh-CN" sz="2200" dirty="0">
                    <a:ea typeface="宋体" panose="02010600030101010101" pitchFamily="2" charset="-122"/>
                  </a:rPr>
                  <a:t>Y</a:t>
                </a:r>
                <a:r>
                  <a:rPr lang="zh-CN" altLang="en-US" sz="2200" dirty="0">
                    <a:ea typeface="宋体" panose="02010600030101010101" pitchFamily="2" charset="-122"/>
                  </a:rPr>
                  <a:t>是</a:t>
                </a:r>
                <a:r>
                  <a:rPr lang="en-US" altLang="zh-CN" sz="2200" dirty="0">
                    <a:ea typeface="宋体" panose="02010600030101010101" pitchFamily="2" charset="-122"/>
                  </a:rPr>
                  <a:t>U</a:t>
                </a:r>
                <a:r>
                  <a:rPr lang="zh-CN" altLang="en-US" sz="2200" dirty="0">
                    <a:ea typeface="宋体" panose="02010600030101010101" pitchFamily="2" charset="-122"/>
                  </a:rPr>
                  <a:t>的子集，若</a:t>
                </a:r>
                <a14:m>
                  <m:oMath xmlns:m="http://schemas.openxmlformats.org/officeDocument/2006/math">
                    <m:r>
                      <a:rPr lang="en-US" altLang="zh-CN" sz="2200" i="1" dirty="0">
                        <a:latin typeface="Cambria Math" panose="02040503050406030204" pitchFamily="18" charset="0"/>
                        <a:ea typeface="宋体" panose="02010600030101010101" pitchFamily="2" charset="-122"/>
                      </a:rPr>
                      <m:t>𝑋</m:t>
                    </m:r>
                    <m:r>
                      <a:rPr lang="en-US" altLang="zh-CN" sz="2200" i="1" dirty="0">
                        <a:latin typeface="Cambria Math" panose="02040503050406030204" pitchFamily="18" charset="0"/>
                        <a:ea typeface="宋体" panose="02010600030101010101" pitchFamily="2" charset="-122"/>
                      </a:rPr>
                      <m:t>→</m:t>
                    </m:r>
                    <m:r>
                      <a:rPr lang="en-US" altLang="zh-CN" sz="2200" i="1" dirty="0">
                        <a:latin typeface="Cambria Math" panose="02040503050406030204" pitchFamily="18" charset="0"/>
                        <a:ea typeface="宋体" panose="02010600030101010101" pitchFamily="2" charset="-122"/>
                      </a:rPr>
                      <m:t>𝑌</m:t>
                    </m:r>
                    <m:r>
                      <a:rPr lang="en-US" altLang="zh-CN" sz="2200" i="1" dirty="0">
                        <a:latin typeface="Cambria Math" panose="02040503050406030204" pitchFamily="18" charset="0"/>
                        <a:ea typeface="宋体" panose="02010600030101010101" pitchFamily="2" charset="-122"/>
                      </a:rPr>
                      <m:t> </m:t>
                    </m:r>
                  </m:oMath>
                </a14:m>
                <a:r>
                  <a:rPr lang="zh-CN" altLang="en-US" sz="2200" dirty="0">
                    <a:ea typeface="宋体" panose="02010600030101010101" pitchFamily="2" charset="-122"/>
                  </a:rPr>
                  <a:t>，且</a:t>
                </a:r>
                <a14:m>
                  <m:oMath xmlns:m="http://schemas.openxmlformats.org/officeDocument/2006/math">
                    <m:r>
                      <m:rPr>
                        <m:sty m:val="p"/>
                      </m:rPr>
                      <a:rPr lang="en-US" altLang="zh-CN" sz="2200" b="0" i="1" dirty="0">
                        <a:latin typeface="Cambria Math" panose="02040503050406030204" pitchFamily="18" charset="0"/>
                        <a:ea typeface="Cambria Math" panose="02040503050406030204" pitchFamily="18" charset="0"/>
                      </a:rPr>
                      <m:t>Y</m:t>
                    </m:r>
                    <m:r>
                      <a:rPr lang="en-US" altLang="zh-CN" sz="2200" b="0" i="1" dirty="0" smtClean="0">
                        <a:latin typeface="Cambria Math" panose="02040503050406030204" pitchFamily="18" charset="0"/>
                        <a:ea typeface="Cambria Math" panose="02040503050406030204" pitchFamily="18" charset="0"/>
                      </a:rPr>
                      <m:t> ⊈</m:t>
                    </m:r>
                    <m:r>
                      <a:rPr lang="en-US" altLang="zh-CN" sz="2200" b="0" i="1" dirty="0" smtClean="0">
                        <a:latin typeface="Cambria Math" panose="02040503050406030204" pitchFamily="18" charset="0"/>
                        <a:ea typeface="Cambria Math" panose="02040503050406030204" pitchFamily="18" charset="0"/>
                      </a:rPr>
                      <m:t>𝑋</m:t>
                    </m:r>
                  </m:oMath>
                </a14:m>
                <a:r>
                  <a:rPr lang="zh-CN" altLang="en-US" sz="2200" dirty="0">
                    <a:ea typeface="宋体" panose="02010600030101010101" pitchFamily="2" charset="-122"/>
                  </a:rPr>
                  <a:t>，则称</a:t>
                </a:r>
                <a14:m>
                  <m:oMath xmlns:m="http://schemas.openxmlformats.org/officeDocument/2006/math">
                    <m:r>
                      <a:rPr lang="en-US" altLang="zh-CN" sz="2200" i="1" dirty="0" smtClean="0">
                        <a:latin typeface="Cambria Math" panose="02040503050406030204" pitchFamily="18" charset="0"/>
                        <a:ea typeface="宋体" panose="02010600030101010101" pitchFamily="2" charset="-122"/>
                      </a:rPr>
                      <m:t>𝑋</m:t>
                    </m:r>
                    <m:r>
                      <a:rPr lang="en-US" altLang="zh-CN" sz="2200" i="1" dirty="0" smtClean="0">
                        <a:latin typeface="Cambria Math" panose="02040503050406030204" pitchFamily="18" charset="0"/>
                        <a:ea typeface="宋体" panose="02010600030101010101" pitchFamily="2" charset="-122"/>
                      </a:rPr>
                      <m:t>→</m:t>
                    </m:r>
                    <m:r>
                      <a:rPr lang="en-US" altLang="zh-CN" sz="2200" i="1" dirty="0" smtClean="0">
                        <a:latin typeface="Cambria Math" panose="02040503050406030204" pitchFamily="18" charset="0"/>
                        <a:ea typeface="宋体" panose="02010600030101010101" pitchFamily="2" charset="-122"/>
                      </a:rPr>
                      <m:t>𝑌</m:t>
                    </m:r>
                  </m:oMath>
                </a14:m>
                <a:r>
                  <a:rPr lang="zh-CN" altLang="en-US" sz="2200" dirty="0">
                    <a:ea typeface="宋体" panose="02010600030101010101" pitchFamily="2" charset="-122"/>
                  </a:rPr>
                  <a:t>是</a:t>
                </a:r>
                <a:r>
                  <a:rPr lang="zh-CN" altLang="en-US" sz="2200" dirty="0">
                    <a:solidFill>
                      <a:srgbClr val="3333FF"/>
                    </a:solidFill>
                    <a:ea typeface="宋体" panose="02010600030101010101" pitchFamily="2" charset="-122"/>
                  </a:rPr>
                  <a:t>非平凡的函数依赖；</a:t>
                </a:r>
              </a:p>
              <a:p>
                <a:pPr lvl="1">
                  <a:lnSpc>
                    <a:spcPts val="3500"/>
                  </a:lnSpc>
                </a:pPr>
                <a:r>
                  <a:rPr lang="zh-CN" altLang="en-US" sz="2200" dirty="0">
                    <a:ea typeface="宋体" panose="02010600030101010101" pitchFamily="2" charset="-122"/>
                  </a:rPr>
                  <a:t>若</a:t>
                </a:r>
                <a14:m>
                  <m:oMath xmlns:m="http://schemas.openxmlformats.org/officeDocument/2006/math">
                    <m:r>
                      <a:rPr lang="en-US" altLang="zh-CN" sz="2200" i="1" dirty="0">
                        <a:latin typeface="Cambria Math" panose="02040503050406030204" pitchFamily="18" charset="0"/>
                        <a:ea typeface="宋体" panose="02010600030101010101" pitchFamily="2" charset="-122"/>
                      </a:rPr>
                      <m:t>𝑋</m:t>
                    </m:r>
                    <m:r>
                      <a:rPr lang="en-US" altLang="zh-CN" sz="2200" i="1" dirty="0">
                        <a:latin typeface="Cambria Math" panose="02040503050406030204" pitchFamily="18" charset="0"/>
                        <a:ea typeface="宋体" panose="02010600030101010101" pitchFamily="2" charset="-122"/>
                      </a:rPr>
                      <m:t>→</m:t>
                    </m:r>
                    <m:r>
                      <a:rPr lang="en-US" altLang="zh-CN" sz="2200" i="1" dirty="0">
                        <a:latin typeface="Cambria Math" panose="02040503050406030204" pitchFamily="18" charset="0"/>
                        <a:ea typeface="宋体" panose="02010600030101010101" pitchFamily="2" charset="-122"/>
                      </a:rPr>
                      <m:t>𝑌</m:t>
                    </m:r>
                    <m:r>
                      <a:rPr lang="en-US" altLang="zh-CN" sz="2200" i="1" dirty="0">
                        <a:latin typeface="Cambria Math" panose="02040503050406030204" pitchFamily="18" charset="0"/>
                        <a:ea typeface="宋体" panose="02010600030101010101" pitchFamily="2" charset="-122"/>
                      </a:rPr>
                      <m:t> </m:t>
                    </m:r>
                  </m:oMath>
                </a14:m>
                <a:r>
                  <a:rPr lang="zh-CN" altLang="en-US" sz="2200" dirty="0">
                    <a:ea typeface="宋体" panose="02010600030101010101" pitchFamily="2" charset="-122"/>
                  </a:rPr>
                  <a:t>，且</a:t>
                </a:r>
                <a14:m>
                  <m:oMath xmlns:m="http://schemas.openxmlformats.org/officeDocument/2006/math">
                    <m:r>
                      <a:rPr lang="en-US" altLang="zh-CN" sz="2200" b="0" i="1" dirty="0" smtClean="0">
                        <a:latin typeface="Cambria Math" panose="02040503050406030204" pitchFamily="18" charset="0"/>
                        <a:ea typeface="Cambria Math" panose="02040503050406030204" pitchFamily="18" charset="0"/>
                      </a:rPr>
                      <m:t>𝑌</m:t>
                    </m:r>
                    <m:r>
                      <a:rPr lang="en-US" altLang="zh-CN" sz="2200" i="1" dirty="0">
                        <a:latin typeface="Cambria Math" panose="02040503050406030204" pitchFamily="18" charset="0"/>
                        <a:ea typeface="Cambria Math" panose="02040503050406030204" pitchFamily="18" charset="0"/>
                      </a:rPr>
                      <m:t>⊆</m:t>
                    </m:r>
                    <m:r>
                      <a:rPr lang="en-US" altLang="zh-CN" sz="2200" b="0" i="1" dirty="0" smtClean="0">
                        <a:latin typeface="Cambria Math" panose="02040503050406030204" pitchFamily="18" charset="0"/>
                        <a:ea typeface="Cambria Math" panose="02040503050406030204" pitchFamily="18" charset="0"/>
                      </a:rPr>
                      <m:t>𝑋</m:t>
                    </m:r>
                  </m:oMath>
                </a14:m>
                <a:r>
                  <a:rPr lang="en-US" altLang="zh-CN" sz="2200" dirty="0">
                    <a:ea typeface="宋体" panose="02010600030101010101" pitchFamily="2" charset="-122"/>
                  </a:rPr>
                  <a:t>,   </a:t>
                </a:r>
                <a:r>
                  <a:rPr lang="zh-CN" altLang="en-US" sz="2200" dirty="0">
                    <a:ea typeface="宋体" panose="02010600030101010101" pitchFamily="2" charset="-122"/>
                  </a:rPr>
                  <a:t>则称</a:t>
                </a:r>
                <a14:m>
                  <m:oMath xmlns:m="http://schemas.openxmlformats.org/officeDocument/2006/math">
                    <m:r>
                      <a:rPr lang="en-US" altLang="zh-CN" sz="2200" i="1" dirty="0">
                        <a:latin typeface="Cambria Math" panose="02040503050406030204" pitchFamily="18" charset="0"/>
                        <a:ea typeface="宋体" panose="02010600030101010101" pitchFamily="2" charset="-122"/>
                      </a:rPr>
                      <m:t>𝑋</m:t>
                    </m:r>
                    <m:r>
                      <a:rPr lang="en-US" altLang="zh-CN" sz="2200" i="1" dirty="0">
                        <a:latin typeface="Cambria Math" panose="02040503050406030204" pitchFamily="18" charset="0"/>
                        <a:ea typeface="宋体" panose="02010600030101010101" pitchFamily="2" charset="-122"/>
                      </a:rPr>
                      <m:t>→</m:t>
                    </m:r>
                    <m:r>
                      <a:rPr lang="en-US" altLang="zh-CN" sz="2200" i="1" dirty="0">
                        <a:latin typeface="Cambria Math" panose="02040503050406030204" pitchFamily="18" charset="0"/>
                        <a:ea typeface="宋体" panose="02010600030101010101" pitchFamily="2" charset="-122"/>
                      </a:rPr>
                      <m:t>𝑌</m:t>
                    </m:r>
                  </m:oMath>
                </a14:m>
                <a:r>
                  <a:rPr lang="zh-CN" altLang="en-US" sz="2200" dirty="0">
                    <a:ea typeface="宋体" panose="02010600030101010101" pitchFamily="2" charset="-122"/>
                  </a:rPr>
                  <a:t>是</a:t>
                </a:r>
                <a:r>
                  <a:rPr lang="zh-CN" altLang="en-US" sz="2200" dirty="0">
                    <a:solidFill>
                      <a:srgbClr val="3333FF"/>
                    </a:solidFill>
                    <a:ea typeface="宋体" panose="02010600030101010101" pitchFamily="2" charset="-122"/>
                  </a:rPr>
                  <a:t>平凡的函数依赖</a:t>
                </a:r>
                <a:r>
                  <a:rPr lang="en-US" altLang="zh-CN" sz="2000" dirty="0">
                    <a:solidFill>
                      <a:srgbClr val="C00000"/>
                    </a:solidFill>
                  </a:rPr>
                  <a:t>Trivial FD </a:t>
                </a:r>
                <a:r>
                  <a:rPr lang="zh-CN" altLang="en-US" sz="2200" dirty="0">
                    <a:solidFill>
                      <a:srgbClr val="3333FF"/>
                    </a:solidFill>
                    <a:ea typeface="宋体" panose="02010600030101010101" pitchFamily="2" charset="-122"/>
                  </a:rPr>
                  <a:t>。</a:t>
                </a:r>
              </a:p>
            </p:txBody>
          </p:sp>
        </mc:Choice>
        <mc:Fallback xmlns="">
          <p:sp>
            <p:nvSpPr>
              <p:cNvPr id="33795" name="Rectangle 5"/>
              <p:cNvSpPr>
                <a:spLocks noGrp="1" noRot="1" noChangeAspect="1" noMove="1" noResize="1" noEditPoints="1" noAdjustHandles="1" noChangeArrowheads="1" noChangeShapeType="1" noTextEdit="1"/>
              </p:cNvSpPr>
              <p:nvPr>
                <p:ph type="body" idx="1"/>
              </p:nvPr>
            </p:nvSpPr>
            <p:spPr>
              <a:xfrm>
                <a:off x="171966" y="1186745"/>
                <a:ext cx="8729662" cy="2088232"/>
              </a:xfrm>
              <a:blipFill>
                <a:blip r:embed="rId3"/>
                <a:stretch>
                  <a:fillRect l="-1327" t="-2924" r="-4050" b="-1754"/>
                </a:stretch>
              </a:blipFill>
            </p:spPr>
            <p:txBody>
              <a:bodyPr/>
              <a:lstStyle/>
              <a:p>
                <a:r>
                  <a:rPr lang="zh-CN" altLang="en-US">
                    <a:noFill/>
                  </a:rPr>
                  <a:t> </a:t>
                </a:r>
              </a:p>
            </p:txBody>
          </p:sp>
        </mc:Fallback>
      </mc:AlternateContent>
      <p:sp>
        <p:nvSpPr>
          <p:cNvPr id="4" name="Rectangle 5"/>
          <p:cNvSpPr txBox="1">
            <a:spLocks noChangeArrowheads="1"/>
          </p:cNvSpPr>
          <p:nvPr/>
        </p:nvSpPr>
        <p:spPr bwMode="auto">
          <a:xfrm>
            <a:off x="186006" y="3501008"/>
            <a:ext cx="8715621"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b="0" kern="0" dirty="0">
                <a:ea typeface="宋体" panose="02010600030101010101" pitchFamily="2" charset="-122"/>
              </a:rPr>
              <a:t>给定关系</a:t>
            </a:r>
            <a:r>
              <a:rPr lang="en-US" altLang="zh-CN" sz="2400" b="0" kern="0" dirty="0">
                <a:ea typeface="宋体" panose="02010600030101010101" pitchFamily="2" charset="-122"/>
              </a:rPr>
              <a:t>SC(</a:t>
            </a:r>
            <a:r>
              <a:rPr lang="en-US" altLang="zh-CN" sz="2400" b="0" kern="0" dirty="0" err="1">
                <a:ea typeface="宋体" panose="02010600030101010101" pitchFamily="2" charset="-122"/>
              </a:rPr>
              <a:t>Sno</a:t>
            </a:r>
            <a:r>
              <a:rPr lang="en-US" altLang="zh-CN" sz="2400" b="0" kern="0" dirty="0">
                <a:ea typeface="宋体" panose="02010600030101010101" pitchFamily="2" charset="-122"/>
              </a:rPr>
              <a:t>, </a:t>
            </a:r>
            <a:r>
              <a:rPr lang="en-US" altLang="zh-CN" sz="2400" b="0" kern="0" dirty="0" err="1">
                <a:ea typeface="宋体" panose="02010600030101010101" pitchFamily="2" charset="-122"/>
              </a:rPr>
              <a:t>Cno</a:t>
            </a:r>
            <a:r>
              <a:rPr lang="en-US" altLang="zh-CN" sz="2400" b="0" kern="0" dirty="0">
                <a:ea typeface="宋体" panose="02010600030101010101" pitchFamily="2" charset="-122"/>
              </a:rPr>
              <a:t>, Grade)</a:t>
            </a:r>
            <a:r>
              <a:rPr lang="zh-CN" altLang="en-US" sz="2400" b="0" kern="0" dirty="0">
                <a:ea typeface="宋体" panose="02010600030101010101" pitchFamily="2" charset="-122"/>
              </a:rPr>
              <a:t>中，</a:t>
            </a:r>
          </a:p>
          <a:p>
            <a:pPr>
              <a:lnSpc>
                <a:spcPts val="3500"/>
              </a:lnSpc>
              <a:buFont typeface="Wingdings" panose="05000000000000000000" pitchFamily="2" charset="2"/>
              <a:buNone/>
            </a:pPr>
            <a:r>
              <a:rPr lang="zh-CN" altLang="en-US" sz="2400" b="0" kern="0" dirty="0">
                <a:ea typeface="宋体" panose="02010600030101010101" pitchFamily="2" charset="-122"/>
              </a:rPr>
              <a:t>   非平凡函数依赖： </a:t>
            </a:r>
            <a:r>
              <a:rPr lang="en-US" altLang="zh-CN" sz="2400" b="0" kern="0" dirty="0">
                <a:ea typeface="宋体" panose="02010600030101010101" pitchFamily="2" charset="-122"/>
              </a:rPr>
              <a:t>(</a:t>
            </a:r>
            <a:r>
              <a:rPr lang="en-US" altLang="zh-CN" sz="2400" b="0" kern="0" dirty="0" err="1">
                <a:ea typeface="宋体" panose="02010600030101010101" pitchFamily="2" charset="-122"/>
              </a:rPr>
              <a:t>Sno</a:t>
            </a:r>
            <a:r>
              <a:rPr lang="en-US" altLang="zh-CN" sz="2400" b="0" kern="0" dirty="0">
                <a:ea typeface="宋体" panose="02010600030101010101" pitchFamily="2" charset="-122"/>
              </a:rPr>
              <a:t>, </a:t>
            </a:r>
            <a:r>
              <a:rPr lang="en-US" altLang="zh-CN" sz="2400" b="0" kern="0" dirty="0" err="1">
                <a:ea typeface="宋体" panose="02010600030101010101" pitchFamily="2" charset="-122"/>
              </a:rPr>
              <a:t>Cno</a:t>
            </a:r>
            <a:r>
              <a:rPr lang="en-US" altLang="zh-CN" sz="2400" b="0" kern="0" dirty="0">
                <a:ea typeface="宋体" panose="02010600030101010101" pitchFamily="2" charset="-122"/>
              </a:rPr>
              <a:t>) →</a:t>
            </a:r>
            <a:r>
              <a:rPr lang="en-US" altLang="zh-CN" sz="2400" b="0" kern="0" baseline="46000" dirty="0">
                <a:ea typeface="宋体" panose="02010600030101010101" pitchFamily="2" charset="-122"/>
              </a:rPr>
              <a:t> </a:t>
            </a:r>
            <a:r>
              <a:rPr lang="en-US" altLang="zh-CN" sz="2400" b="0" kern="0" dirty="0">
                <a:ea typeface="宋体" panose="02010600030101010101" pitchFamily="2" charset="-122"/>
              </a:rPr>
              <a:t>Grade</a:t>
            </a:r>
          </a:p>
          <a:p>
            <a:pPr>
              <a:lnSpc>
                <a:spcPts val="3500"/>
              </a:lnSpc>
              <a:buFont typeface="Wingdings" panose="05000000000000000000" pitchFamily="2" charset="2"/>
              <a:buNone/>
            </a:pPr>
            <a:r>
              <a:rPr lang="zh-CN" altLang="en-US" sz="2400" b="0" kern="0" dirty="0">
                <a:ea typeface="宋体" panose="02010600030101010101" pitchFamily="2" charset="-122"/>
              </a:rPr>
              <a:t>    平凡函数依赖：   </a:t>
            </a:r>
            <a:r>
              <a:rPr lang="en-US" altLang="zh-CN" sz="2400" b="0" kern="0" dirty="0">
                <a:ea typeface="宋体" panose="02010600030101010101" pitchFamily="2" charset="-122"/>
              </a:rPr>
              <a:t>(</a:t>
            </a:r>
            <a:r>
              <a:rPr lang="en-US" altLang="zh-CN" sz="2400" b="0" kern="0" dirty="0" err="1">
                <a:ea typeface="宋体" panose="02010600030101010101" pitchFamily="2" charset="-122"/>
              </a:rPr>
              <a:t>Sno</a:t>
            </a:r>
            <a:r>
              <a:rPr lang="en-US" altLang="zh-CN" sz="2400" b="0" kern="0" dirty="0">
                <a:ea typeface="宋体" panose="02010600030101010101" pitchFamily="2" charset="-122"/>
              </a:rPr>
              <a:t>, </a:t>
            </a:r>
            <a:r>
              <a:rPr lang="en-US" altLang="zh-CN" sz="2400" b="0" kern="0" dirty="0" err="1">
                <a:ea typeface="宋体" panose="02010600030101010101" pitchFamily="2" charset="-122"/>
              </a:rPr>
              <a:t>Cno</a:t>
            </a:r>
            <a:r>
              <a:rPr lang="en-US" altLang="zh-CN" sz="2400" b="0" kern="0" dirty="0">
                <a:ea typeface="宋体" panose="02010600030101010101" pitchFamily="2" charset="-122"/>
              </a:rPr>
              <a:t>) →</a:t>
            </a:r>
            <a:r>
              <a:rPr lang="en-US" altLang="zh-CN" sz="2400" b="0" kern="0" baseline="46000" dirty="0">
                <a:ea typeface="宋体" panose="02010600030101010101" pitchFamily="2" charset="-122"/>
              </a:rPr>
              <a:t> </a:t>
            </a:r>
            <a:r>
              <a:rPr lang="en-US" altLang="zh-CN" sz="2400" b="0" kern="0" dirty="0" err="1">
                <a:ea typeface="宋体" panose="02010600030101010101" pitchFamily="2" charset="-122"/>
              </a:rPr>
              <a:t>Sno</a:t>
            </a:r>
            <a:r>
              <a:rPr lang="en-US" altLang="zh-CN" sz="2400" b="0" kern="0" dirty="0">
                <a:ea typeface="宋体" panose="02010600030101010101" pitchFamily="2" charset="-122"/>
              </a:rPr>
              <a:t> </a:t>
            </a:r>
          </a:p>
          <a:p>
            <a:pPr>
              <a:lnSpc>
                <a:spcPts val="3500"/>
              </a:lnSpc>
              <a:buFont typeface="Wingdings" panose="05000000000000000000" pitchFamily="2" charset="2"/>
              <a:buNone/>
            </a:pPr>
            <a:r>
              <a:rPr lang="en-US" altLang="zh-CN" sz="2400" b="0" kern="0" dirty="0">
                <a:ea typeface="宋体" panose="02010600030101010101" pitchFamily="2" charset="-122"/>
              </a:rPr>
              <a:t>                           (</a:t>
            </a:r>
            <a:r>
              <a:rPr lang="en-US" altLang="zh-CN" sz="2400" b="0" kern="0" dirty="0" err="1">
                <a:ea typeface="宋体" panose="02010600030101010101" pitchFamily="2" charset="-122"/>
              </a:rPr>
              <a:t>Sno</a:t>
            </a:r>
            <a:r>
              <a:rPr lang="en-US" altLang="zh-CN" sz="2400" b="0" kern="0" dirty="0">
                <a:ea typeface="宋体" panose="02010600030101010101" pitchFamily="2" charset="-122"/>
              </a:rPr>
              <a:t>, </a:t>
            </a:r>
            <a:r>
              <a:rPr lang="en-US" altLang="zh-CN" sz="2400" b="0" kern="0" dirty="0" err="1">
                <a:ea typeface="宋体" panose="02010600030101010101" pitchFamily="2" charset="-122"/>
              </a:rPr>
              <a:t>Cno</a:t>
            </a:r>
            <a:r>
              <a:rPr lang="en-US" altLang="zh-CN" sz="2400" b="0" kern="0" dirty="0">
                <a:ea typeface="宋体" panose="02010600030101010101" pitchFamily="2" charset="-122"/>
              </a:rPr>
              <a:t>) → </a:t>
            </a:r>
            <a:r>
              <a:rPr lang="en-US" altLang="zh-CN" sz="2400" b="0" kern="0" dirty="0" err="1">
                <a:ea typeface="宋体" panose="02010600030101010101" pitchFamily="2" charset="-122"/>
              </a:rPr>
              <a:t>Cno</a:t>
            </a:r>
            <a:endParaRPr lang="en-US" altLang="zh-CN" sz="2400" b="0" kern="0" dirty="0">
              <a:ea typeface="宋体" panose="02010600030101010101" pitchFamily="2" charset="-122"/>
            </a:endParaRPr>
          </a:p>
          <a:p>
            <a:pPr>
              <a:lnSpc>
                <a:spcPts val="3500"/>
              </a:lnSpc>
            </a:pPr>
            <a:endParaRPr lang="en-US" altLang="zh-CN" sz="2400" b="0" kern="0" dirty="0">
              <a:ea typeface="宋体" panose="02010600030101010101" pitchFamily="2" charset="-122"/>
            </a:endParaRPr>
          </a:p>
        </p:txBody>
      </p:sp>
    </p:spTree>
    <p:extLst>
      <p:ext uri="{BB962C8B-B14F-4D97-AF65-F5344CB8AC3E}">
        <p14:creationId xmlns:p14="http://schemas.microsoft.com/office/powerpoint/2010/main" val="20128496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z="2800" dirty="0">
                <a:ea typeface="宋体" panose="02010600030101010101" pitchFamily="2" charset="-122"/>
              </a:rPr>
              <a:t>关系规范化：函数依赖</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type="body" idx="1"/>
              </p:nvPr>
            </p:nvSpPr>
            <p:spPr>
              <a:xfrm>
                <a:off x="125190" y="1340768"/>
                <a:ext cx="8850758" cy="2232248"/>
              </a:xfrm>
            </p:spPr>
            <p:txBody>
              <a:bodyPr/>
              <a:lstStyle/>
              <a:p>
                <a:pPr>
                  <a:lnSpc>
                    <a:spcPts val="3500"/>
                  </a:lnSpc>
                </a:pPr>
                <a:r>
                  <a:rPr lang="zh-CN" altLang="en-US" sz="2400" dirty="0">
                    <a:ea typeface="宋体" panose="02010600030101010101" pitchFamily="2" charset="-122"/>
                  </a:rPr>
                  <a:t>若</a:t>
                </a:r>
                <a14:m>
                  <m:oMath xmlns:m="http://schemas.openxmlformats.org/officeDocument/2006/math">
                    <m:r>
                      <a:rPr lang="en-US" altLang="zh-CN" sz="2400" i="1" dirty="0">
                        <a:latin typeface="Cambria Math" panose="02040503050406030204" pitchFamily="18" charset="0"/>
                        <a:ea typeface="宋体" panose="02010600030101010101" pitchFamily="2" charset="-122"/>
                      </a:rPr>
                      <m:t>𝑋</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𝑌</m:t>
                    </m:r>
                    <m:r>
                      <a:rPr lang="en-US" altLang="zh-CN" sz="2400" i="1" dirty="0">
                        <a:latin typeface="Cambria Math" panose="02040503050406030204" pitchFamily="18" charset="0"/>
                        <a:ea typeface="宋体" panose="02010600030101010101" pitchFamily="2" charset="-122"/>
                      </a:rPr>
                      <m:t> </m:t>
                    </m:r>
                  </m:oMath>
                </a14:m>
                <a:r>
                  <a:rPr lang="zh-CN" altLang="en-US" sz="2400" dirty="0">
                    <a:ea typeface="宋体" panose="02010600030101010101" pitchFamily="2" charset="-122"/>
                  </a:rPr>
                  <a:t>，则</a:t>
                </a:r>
                <a:r>
                  <a:rPr lang="en-US" altLang="zh-CN" sz="2400" i="1" dirty="0">
                    <a:ea typeface="宋体" panose="02010600030101010101" pitchFamily="2" charset="-122"/>
                  </a:rPr>
                  <a:t>X</a:t>
                </a:r>
                <a:r>
                  <a:rPr lang="zh-CN" altLang="en-US" sz="2400" dirty="0">
                    <a:ea typeface="宋体" panose="02010600030101010101" pitchFamily="2" charset="-122"/>
                  </a:rPr>
                  <a:t>称为这个函数依赖的</a:t>
                </a:r>
                <a:r>
                  <a:rPr lang="zh-CN" altLang="en-US" sz="2400" dirty="0">
                    <a:solidFill>
                      <a:schemeClr val="tx2">
                        <a:lumMod val="60000"/>
                        <a:lumOff val="40000"/>
                      </a:schemeClr>
                    </a:solidFill>
                    <a:ea typeface="宋体" panose="02010600030101010101" pitchFamily="2" charset="-122"/>
                  </a:rPr>
                  <a:t>决定属性（组）</a:t>
                </a:r>
                <a:r>
                  <a:rPr lang="zh-CN" altLang="en-US" sz="2400" dirty="0">
                    <a:ea typeface="宋体" panose="02010600030101010101" pitchFamily="2" charset="-122"/>
                  </a:rPr>
                  <a:t>，或 </a:t>
                </a:r>
                <a:r>
                  <a:rPr lang="zh-CN" altLang="en-US" sz="2400" dirty="0">
                    <a:solidFill>
                      <a:schemeClr val="tx2">
                        <a:lumMod val="60000"/>
                        <a:lumOff val="40000"/>
                      </a:schemeClr>
                    </a:solidFill>
                    <a:ea typeface="宋体" panose="02010600030101010101" pitchFamily="2" charset="-122"/>
                  </a:rPr>
                  <a:t>决定因素</a:t>
                </a:r>
                <a:r>
                  <a:rPr lang="zh-CN" altLang="en-US" sz="2400" dirty="0">
                    <a:ea typeface="宋体" panose="02010600030101010101" pitchFamily="2" charset="-122"/>
                  </a:rPr>
                  <a:t>。</a:t>
                </a:r>
              </a:p>
              <a:p>
                <a:pPr>
                  <a:lnSpc>
                    <a:spcPts val="3500"/>
                  </a:lnSpc>
                </a:pPr>
                <a:r>
                  <a:rPr lang="zh-CN" altLang="en-US" sz="2400" dirty="0">
                    <a:ea typeface="宋体" panose="02010600030101010101" pitchFamily="2" charset="-122"/>
                  </a:rPr>
                  <a:t>若</a:t>
                </a:r>
                <a14:m>
                  <m:oMath xmlns:m="http://schemas.openxmlformats.org/officeDocument/2006/math">
                    <m:r>
                      <a:rPr lang="en-US" altLang="zh-CN" sz="2400" i="1" dirty="0">
                        <a:latin typeface="Cambria Math" panose="02040503050406030204" pitchFamily="18" charset="0"/>
                        <a:ea typeface="宋体" panose="02010600030101010101" pitchFamily="2" charset="-122"/>
                      </a:rPr>
                      <m:t>𝑋</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𝑌</m:t>
                    </m:r>
                    <m:r>
                      <a:rPr lang="en-US" altLang="zh-CN" sz="2400" i="1" dirty="0">
                        <a:latin typeface="Cambria Math" panose="02040503050406030204" pitchFamily="18" charset="0"/>
                        <a:ea typeface="宋体" panose="02010600030101010101" pitchFamily="2" charset="-122"/>
                      </a:rPr>
                      <m:t> </m:t>
                    </m:r>
                  </m:oMath>
                </a14:m>
                <a:r>
                  <a:rPr lang="zh-CN" altLang="en-US" sz="2400" dirty="0">
                    <a:ea typeface="宋体" panose="02010600030101010101" pitchFamily="2" charset="-122"/>
                  </a:rPr>
                  <a:t>，且</a:t>
                </a:r>
                <a:r>
                  <a:rPr lang="en-US" altLang="zh-CN" sz="2400" dirty="0">
                    <a:ea typeface="宋体" panose="02010600030101010101" pitchFamily="2" charset="-122"/>
                  </a:rPr>
                  <a:t> </a:t>
                </a:r>
                <a14:m>
                  <m:oMath xmlns:m="http://schemas.openxmlformats.org/officeDocument/2006/math">
                    <m:r>
                      <a:rPr lang="en-US" altLang="zh-CN" sz="2400" b="0" i="1" dirty="0" smtClean="0">
                        <a:latin typeface="Cambria Math" panose="02040503050406030204" pitchFamily="18" charset="0"/>
                        <a:ea typeface="宋体" panose="02010600030101010101" pitchFamily="2" charset="-122"/>
                      </a:rPr>
                      <m:t>𝑌</m:t>
                    </m:r>
                    <m:r>
                      <a:rPr lang="en-US" altLang="zh-CN" sz="2400" b="0" i="1" dirty="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𝑋</m:t>
                    </m:r>
                    <m:r>
                      <a:rPr lang="en-US" altLang="zh-CN" sz="2400" b="0" i="1" dirty="0">
                        <a:latin typeface="Cambria Math" panose="02040503050406030204" pitchFamily="18" charset="0"/>
                        <a:ea typeface="宋体" panose="02010600030101010101" pitchFamily="2" charset="-122"/>
                      </a:rPr>
                      <m:t> </m:t>
                    </m:r>
                  </m:oMath>
                </a14:m>
                <a:r>
                  <a:rPr lang="zh-CN" altLang="en-US" sz="2400" dirty="0">
                    <a:ea typeface="宋体" panose="02010600030101010101" pitchFamily="2" charset="-122"/>
                  </a:rPr>
                  <a:t>，则记作</a:t>
                </a:r>
                <a14:m>
                  <m:oMath xmlns:m="http://schemas.openxmlformats.org/officeDocument/2006/math">
                    <m:r>
                      <a:rPr lang="en-US" altLang="zh-CN" sz="2400" b="0" i="1" smtClean="0">
                        <a:latin typeface="Cambria Math" panose="02040503050406030204" pitchFamily="18" charset="0"/>
                        <a:ea typeface="宋体" panose="02010600030101010101" pitchFamily="2" charset="-122"/>
                      </a:rPr>
                      <m:t>𝑋</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宋体" panose="02010600030101010101" pitchFamily="2" charset="-122"/>
                      </a:rPr>
                      <m:t>𝑌</m:t>
                    </m:r>
                  </m:oMath>
                </a14:m>
                <a:r>
                  <a:rPr lang="zh-CN" altLang="en-US" sz="2400" dirty="0">
                    <a:ea typeface="宋体" panose="02010600030101010101" pitchFamily="2" charset="-122"/>
                  </a:rPr>
                  <a:t>。</a:t>
                </a:r>
              </a:p>
              <a:p>
                <a:pPr>
                  <a:lnSpc>
                    <a:spcPts val="3500"/>
                  </a:lnSpc>
                </a:pPr>
                <a:r>
                  <a:rPr lang="zh-CN" altLang="en-US" sz="2400" dirty="0">
                    <a:ea typeface="宋体" panose="02010600030101010101" pitchFamily="2" charset="-122"/>
                  </a:rPr>
                  <a:t>若</a:t>
                </a:r>
                <a:r>
                  <a:rPr lang="en-US" altLang="zh-CN" sz="2400" i="1" dirty="0">
                    <a:ea typeface="宋体" panose="02010600030101010101" pitchFamily="2" charset="-122"/>
                  </a:rPr>
                  <a:t>Y</a:t>
                </a:r>
                <a:r>
                  <a:rPr lang="zh-CN" altLang="en-US" sz="2400" dirty="0">
                    <a:ea typeface="宋体" panose="02010600030101010101" pitchFamily="2" charset="-122"/>
                  </a:rPr>
                  <a:t>不函数依赖于</a:t>
                </a:r>
                <a:r>
                  <a:rPr lang="en-US" altLang="zh-CN" sz="2400" i="1" dirty="0">
                    <a:ea typeface="宋体" panose="02010600030101010101" pitchFamily="2" charset="-122"/>
                  </a:rPr>
                  <a:t>X</a:t>
                </a:r>
                <a:r>
                  <a:rPr lang="zh-CN" altLang="en-US" sz="2400" dirty="0">
                    <a:ea typeface="宋体" panose="02010600030101010101" pitchFamily="2" charset="-122"/>
                  </a:rPr>
                  <a:t>，则记作</a:t>
                </a:r>
                <a14:m>
                  <m:oMath xmlns:m="http://schemas.openxmlformats.org/officeDocument/2006/math">
                    <m:r>
                      <a:rPr lang="en-US" altLang="zh-CN" sz="2400" i="1">
                        <a:latin typeface="Cambria Math" panose="02040503050406030204" pitchFamily="18" charset="0"/>
                        <a:ea typeface="宋体" panose="02010600030101010101" pitchFamily="2" charset="-122"/>
                      </a:rPr>
                      <m:t>𝑋</m:t>
                    </m:r>
                    <m:r>
                      <a:rPr lang="en-US" altLang="zh-CN" sz="240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宋体" panose="02010600030101010101" pitchFamily="2" charset="-122"/>
                      </a:rPr>
                      <m:t>𝑌</m:t>
                    </m:r>
                    <m:r>
                      <a:rPr lang="en-US" altLang="zh-CN" sz="2400" i="1">
                        <a:latin typeface="Cambria Math" panose="02040503050406030204" pitchFamily="18" charset="0"/>
                        <a:ea typeface="宋体" panose="02010600030101010101" pitchFamily="2" charset="-122"/>
                      </a:rPr>
                      <m:t> </m:t>
                    </m:r>
                  </m:oMath>
                </a14:m>
                <a:r>
                  <a:rPr lang="zh-CN" altLang="en-US" sz="2400" dirty="0">
                    <a:ea typeface="宋体" panose="02010600030101010101" pitchFamily="2" charset="-122"/>
                  </a:rPr>
                  <a:t>。</a:t>
                </a:r>
              </a:p>
            </p:txBody>
          </p:sp>
        </mc:Choice>
        <mc:Fallback xmlns="">
          <p:sp>
            <p:nvSpPr>
              <p:cNvPr id="34819" name="Rectangle 3"/>
              <p:cNvSpPr>
                <a:spLocks noGrp="1" noRot="1" noChangeAspect="1" noMove="1" noResize="1" noEditPoints="1" noAdjustHandles="1" noChangeArrowheads="1" noChangeShapeType="1" noTextEdit="1"/>
              </p:cNvSpPr>
              <p:nvPr>
                <p:ph type="body" idx="1"/>
              </p:nvPr>
            </p:nvSpPr>
            <p:spPr>
              <a:xfrm>
                <a:off x="125190" y="1340768"/>
                <a:ext cx="8850758" cy="2232248"/>
              </a:xfrm>
              <a:blipFill rotWithShape="0">
                <a:blip r:embed="rId2"/>
                <a:stretch>
                  <a:fillRect l="-1309" t="-2732" r="-6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59824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400" b="0" dirty="0">
                <a:solidFill>
                  <a:schemeClr val="tx1"/>
                </a:solidFill>
                <a:latin typeface="黑体" panose="02010609060101010101" pitchFamily="49" charset="-122"/>
                <a:ea typeface="黑体" panose="02010609060101010101" pitchFamily="49" charset="-122"/>
              </a:rPr>
              <a:t> 引子：从数据操作到数据结构</a:t>
            </a:r>
            <a:endParaRPr lang="ko-KR" altLang="en-US" sz="2400" b="0" dirty="0">
              <a:solidFill>
                <a:schemeClr val="tx1"/>
              </a:solidFill>
              <a:latin typeface="黑体" panose="02010609060101010101" pitchFamily="49" charset="-122"/>
              <a:ea typeface="Gulim" panose="020B0600000101010101" pitchFamily="34" charset="-127"/>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400" b="0" dirty="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规范化与数据结构评价</a:t>
            </a:r>
            <a:endParaRPr lang="ko-KR" altLang="en-US" sz="2400" b="0" dirty="0">
              <a:solidFill>
                <a:schemeClr val="tx1"/>
              </a:solidFill>
              <a:latin typeface="黑体" panose="02010609060101010101" pitchFamily="49" charset="-122"/>
              <a:ea typeface="Gulim" panose="020B0600000101010101" pitchFamily="34" charset="-127"/>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400" b="0" dirty="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数据依赖公理系统</a:t>
            </a:r>
            <a:endParaRPr lang="ko-KR" altLang="en-US" sz="2400" b="0" dirty="0">
              <a:solidFill>
                <a:schemeClr val="tx1"/>
              </a:solidFill>
              <a:latin typeface="黑体" panose="02010609060101010101" pitchFamily="49" charset="-122"/>
              <a:ea typeface="Gulim" panose="020B0600000101010101" pitchFamily="34" charset="-127"/>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400" b="0" dirty="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模式分解</a:t>
            </a:r>
            <a:endParaRPr lang="ko-KR" altLang="en-US" sz="2400" b="0" dirty="0">
              <a:solidFill>
                <a:schemeClr val="tx1"/>
              </a:solidFill>
              <a:latin typeface="黑体" panose="02010609060101010101" pitchFamily="49" charset="-122"/>
              <a:ea typeface="Gulim" panose="020B0600000101010101" pitchFamily="34" charset="-127"/>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400" b="0" dirty="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总结</a:t>
            </a:r>
            <a:endParaRPr lang="ko-KR" altLang="en-US" sz="2400" b="0" dirty="0">
              <a:solidFill>
                <a:schemeClr val="tx1"/>
              </a:solidFill>
              <a:latin typeface="黑体" panose="02010609060101010101" pitchFamily="49" charset="-122"/>
              <a:ea typeface="Gulim" panose="020B0600000101010101" pitchFamily="34" charset="-127"/>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z="2800" dirty="0">
                <a:ea typeface="宋体" panose="02010600030101010101" pitchFamily="2" charset="-122"/>
              </a:rPr>
              <a:t>关系规范化：函数依赖</a:t>
            </a:r>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a:xfrm>
                <a:off x="185738" y="1196752"/>
                <a:ext cx="8746168" cy="3816424"/>
              </a:xfrm>
              <a:solidFill>
                <a:schemeClr val="bg1">
                  <a:lumMod val="90000"/>
                </a:schemeClr>
              </a:solidFill>
            </p:spPr>
            <p:txBody>
              <a:bodyPr/>
              <a:lstStyle/>
              <a:p>
                <a:pPr eaLnBrk="1" hangingPunct="1">
                  <a:lnSpc>
                    <a:spcPct val="130000"/>
                  </a:lnSpc>
                  <a:buSzPct val="65000"/>
                  <a:buFont typeface="Wingdings" panose="05000000000000000000" pitchFamily="2" charset="2"/>
                  <a:buChar char="l"/>
                </a:pPr>
                <a:r>
                  <a:rPr lang="zh-CN" altLang="en-US" sz="2400" dirty="0">
                    <a:solidFill>
                      <a:srgbClr val="C00000"/>
                    </a:solidFill>
                    <a:ea typeface="宋体" panose="02010600030101010101" pitchFamily="2" charset="-122"/>
                  </a:rPr>
                  <a:t>完全函数依赖与部分函数依赖</a:t>
                </a:r>
                <a:endParaRPr lang="en-US" altLang="zh-CN" sz="2400" dirty="0">
                  <a:solidFill>
                    <a:srgbClr val="C00000"/>
                  </a:solidFill>
                  <a:ea typeface="宋体" panose="02010600030101010101" pitchFamily="2" charset="-122"/>
                </a:endParaRPr>
              </a:p>
              <a:p>
                <a:pPr lvl="1">
                  <a:lnSpc>
                    <a:spcPct val="130000"/>
                  </a:lnSpc>
                  <a:buSzPct val="65000"/>
                  <a:buFont typeface="Wingdings" panose="05000000000000000000" pitchFamily="2" charset="2"/>
                  <a:buChar char="l"/>
                </a:pPr>
                <a:r>
                  <a:rPr lang="zh-CN" altLang="en-US" sz="2000" dirty="0">
                    <a:ea typeface="宋体" panose="02010600030101010101" pitchFamily="2" charset="-122"/>
                  </a:rPr>
                  <a:t>给定关系模式</a:t>
                </a:r>
                <a:r>
                  <a:rPr lang="en-US" altLang="zh-CN" sz="2000" dirty="0">
                    <a:ea typeface="宋体" panose="02010600030101010101" pitchFamily="2" charset="-122"/>
                  </a:rPr>
                  <a:t>R(U, F)</a:t>
                </a:r>
                <a:r>
                  <a:rPr lang="zh-CN" altLang="en-US" sz="2000" dirty="0">
                    <a:ea typeface="宋体" panose="02010600030101010101" pitchFamily="2" charset="-122"/>
                  </a:rPr>
                  <a:t> ，</a:t>
                </a:r>
                <a14:m>
                  <m:oMath xmlns:m="http://schemas.openxmlformats.org/officeDocument/2006/math">
                    <m:r>
                      <a:rPr lang="en-US" altLang="zh-CN" sz="2000" i="1" dirty="0">
                        <a:latin typeface="Cambria Math" panose="02040503050406030204" pitchFamily="18" charset="0"/>
                        <a:ea typeface="宋体" panose="02010600030101010101" pitchFamily="2" charset="-122"/>
                      </a:rPr>
                      <m:t>𝑋</m:t>
                    </m:r>
                    <m:r>
                      <a:rPr lang="en-US" altLang="zh-CN" sz="2000" i="1" dirty="0">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𝑌</m:t>
                    </m:r>
                    <m:r>
                      <a:rPr lang="en-US" altLang="zh-CN" sz="200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𝐹</m:t>
                    </m:r>
                    <m:r>
                      <a:rPr lang="en-US" altLang="zh-CN" sz="2000" i="1" dirty="0">
                        <a:latin typeface="Cambria Math" panose="02040503050406030204" pitchFamily="18" charset="0"/>
                        <a:ea typeface="宋体" panose="02010600030101010101" pitchFamily="2" charset="-122"/>
                      </a:rPr>
                      <m:t> </m:t>
                    </m:r>
                  </m:oMath>
                </a14:m>
                <a:r>
                  <a:rPr lang="zh-CN" altLang="en-US" sz="2000" dirty="0">
                    <a:ea typeface="宋体" panose="02010600030101010101" pitchFamily="2" charset="-122"/>
                  </a:rPr>
                  <a:t>，若</a:t>
                </a:r>
                <a14:m>
                  <m:oMath xmlns:m="http://schemas.openxmlformats.org/officeDocument/2006/math">
                    <m:sSup>
                      <m:sSupPr>
                        <m:ctrlPr>
                          <a:rPr lang="en-US" altLang="zh-CN" sz="2000" i="1" smtClean="0">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𝑋</m:t>
                        </m:r>
                      </m:e>
                      <m:sup>
                        <m:r>
                          <a:rPr lang="en-US" altLang="zh-CN" sz="2000" b="0" i="1" smtClean="0">
                            <a:latin typeface="Cambria Math" panose="02040503050406030204" pitchFamily="18" charset="0"/>
                            <a:ea typeface="宋体" panose="02010600030101010101" pitchFamily="2" charset="-122"/>
                          </a:rPr>
                          <m:t>′</m:t>
                        </m:r>
                      </m:sup>
                    </m:sSup>
                    <m:r>
                      <a:rPr lang="en-US" altLang="zh-CN" sz="2000" i="1">
                        <a:latin typeface="Cambria Math" panose="02040503050406030204" pitchFamily="18" charset="0"/>
                        <a:ea typeface="Cambria Math" panose="02040503050406030204" pitchFamily="18" charset="0"/>
                        <a:sym typeface="Symbol" panose="05050102010706020507" pitchFamily="18" charset="2"/>
                      </a:rPr>
                      <m:t></m:t>
                    </m:r>
                    <m:r>
                      <a:rPr lang="en-US" altLang="zh-CN" sz="2000" b="0" i="1" smtClean="0">
                        <a:latin typeface="Cambria Math" panose="02040503050406030204" pitchFamily="18" charset="0"/>
                        <a:ea typeface="Cambria Math" panose="02040503050406030204" pitchFamily="18" charset="0"/>
                      </a:rPr>
                      <m:t>𝑋</m:t>
                    </m:r>
                  </m:oMath>
                </a14:m>
                <a:r>
                  <a:rPr lang="zh-CN" altLang="en-US" sz="2000" dirty="0">
                    <a:ea typeface="宋体" panose="02010600030101010101" pitchFamily="2" charset="-122"/>
                  </a:rPr>
                  <a:t>，且对任意</a:t>
                </a:r>
                <a14:m>
                  <m:oMath xmlns:m="http://schemas.openxmlformats.org/officeDocument/2006/math">
                    <m:sSup>
                      <m:sSupPr>
                        <m:ctrlPr>
                          <a:rPr lang="en-US" altLang="zh-CN" sz="2000" i="1">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ea typeface="宋体" panose="02010600030101010101" pitchFamily="2" charset="-122"/>
                          </a:rPr>
                          <m:t>𝑋</m:t>
                        </m:r>
                      </m:e>
                      <m:sup>
                        <m:r>
                          <a:rPr lang="en-US" altLang="zh-CN" sz="2000" i="1">
                            <a:latin typeface="Cambria Math" panose="02040503050406030204" pitchFamily="18" charset="0"/>
                            <a:ea typeface="宋体" panose="02010600030101010101" pitchFamily="2" charset="-122"/>
                          </a:rPr>
                          <m:t>′</m:t>
                        </m:r>
                      </m:sup>
                    </m:sSup>
                  </m:oMath>
                </a14:m>
                <a:r>
                  <a:rPr lang="zh-CN" altLang="en-US" sz="2000" dirty="0">
                    <a:ea typeface="宋体" panose="02010600030101010101" pitchFamily="2" charset="-122"/>
                  </a:rPr>
                  <a:t>，均有</a:t>
                </a:r>
                <a14:m>
                  <m:oMath xmlns:m="http://schemas.openxmlformats.org/officeDocument/2006/math">
                    <m:r>
                      <a:rPr lang="en-US" altLang="zh-CN" sz="2000" i="1">
                        <a:latin typeface="Cambria Math" panose="02040503050406030204" pitchFamily="18" charset="0"/>
                        <a:ea typeface="宋体" panose="02010600030101010101" pitchFamily="2" charset="-122"/>
                      </a:rPr>
                      <m:t>𝑋</m:t>
                    </m:r>
                    <m:r>
                      <a:rPr lang="en-US" altLang="zh-CN" sz="2000" b="0" i="1" smtClean="0">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宋体" panose="02010600030101010101" pitchFamily="2" charset="-122"/>
                      </a:rPr>
                      <m:t>𝑌</m:t>
                    </m:r>
                    <m:r>
                      <a:rPr lang="en-US" altLang="zh-CN" sz="2000" i="1">
                        <a:latin typeface="Cambria Math" panose="02040503050406030204" pitchFamily="18" charset="0"/>
                        <a:ea typeface="宋体" panose="02010600030101010101" pitchFamily="2" charset="-122"/>
                      </a:rPr>
                      <m:t> </m:t>
                    </m:r>
                  </m:oMath>
                </a14:m>
                <a:r>
                  <a:rPr lang="zh-CN" altLang="en-US" sz="2000" dirty="0">
                    <a:ea typeface="宋体" panose="02010600030101010101" pitchFamily="2" charset="-122"/>
                  </a:rPr>
                  <a:t>，则称</a:t>
                </a:r>
                <a:r>
                  <a:rPr lang="en-US" altLang="zh-CN" sz="2000" dirty="0">
                    <a:ea typeface="宋体" panose="02010600030101010101" pitchFamily="2" charset="-122"/>
                  </a:rPr>
                  <a:t>Y</a:t>
                </a:r>
                <a:r>
                  <a:rPr lang="zh-CN" altLang="en-US" sz="2000" dirty="0">
                    <a:ea typeface="宋体" panose="02010600030101010101" pitchFamily="2" charset="-122"/>
                  </a:rPr>
                  <a:t>对</a:t>
                </a:r>
                <a:r>
                  <a:rPr lang="en-US" altLang="zh-CN" sz="2000" dirty="0">
                    <a:ea typeface="宋体" panose="02010600030101010101" pitchFamily="2" charset="-122"/>
                  </a:rPr>
                  <a:t>X</a:t>
                </a:r>
                <a:r>
                  <a:rPr lang="zh-CN" altLang="en-US" sz="2000" dirty="0">
                    <a:solidFill>
                      <a:schemeClr val="tx2">
                        <a:lumMod val="60000"/>
                        <a:lumOff val="40000"/>
                      </a:schemeClr>
                    </a:solidFill>
                    <a:ea typeface="宋体" panose="02010600030101010101" pitchFamily="2" charset="-122"/>
                  </a:rPr>
                  <a:t>完全函数依赖</a:t>
                </a:r>
                <a:r>
                  <a:rPr lang="en-US" altLang="zh-CN" sz="2000" b="1" dirty="0"/>
                  <a:t>Full FD </a:t>
                </a:r>
                <a:r>
                  <a:rPr lang="zh-CN" altLang="en-US" sz="2000" dirty="0">
                    <a:ea typeface="宋体" panose="02010600030101010101" pitchFamily="2" charset="-122"/>
                  </a:rPr>
                  <a:t>，记为</a:t>
                </a:r>
                <a14:m>
                  <m:oMath xmlns:m="http://schemas.openxmlformats.org/officeDocument/2006/math">
                    <m:r>
                      <a:rPr lang="en-US" altLang="zh-CN" sz="2000" b="0" i="1" smtClean="0">
                        <a:latin typeface="Cambria Math" panose="02040503050406030204" pitchFamily="18" charset="0"/>
                        <a:ea typeface="宋体" panose="02010600030101010101" pitchFamily="2" charset="-122"/>
                      </a:rPr>
                      <m:t>𝑋</m:t>
                    </m:r>
                    <m:m>
                      <m:mPr>
                        <m:mcs>
                          <m:mc>
                            <m:mcPr>
                              <m:count m:val="1"/>
                              <m:mcJc m:val="center"/>
                            </m:mcPr>
                          </m:mc>
                        </m:mcs>
                        <m:ctrlPr>
                          <a:rPr lang="en-US" altLang="zh-CN" sz="2000" b="0" i="1" smtClean="0">
                            <a:latin typeface="Cambria Math" panose="02040503050406030204" pitchFamily="18" charset="0"/>
                            <a:ea typeface="宋体" panose="02010600030101010101" pitchFamily="2" charset="-122"/>
                          </a:rPr>
                        </m:ctrlPr>
                      </m:mPr>
                      <m:mr>
                        <m:e>
                          <m:r>
                            <m:rPr>
                              <m:brk m:alnAt="7"/>
                            </m:rPr>
                            <a:rPr lang="en-US" altLang="zh-CN" sz="2000" b="0" i="1" smtClean="0">
                              <a:latin typeface="Cambria Math" panose="02040503050406030204" pitchFamily="18" charset="0"/>
                              <a:ea typeface="宋体" panose="02010600030101010101" pitchFamily="2" charset="-122"/>
                            </a:rPr>
                            <m:t>𝐹</m:t>
                          </m:r>
                        </m:e>
                      </m:mr>
                      <m:mr>
                        <m:e>
                          <m:r>
                            <a:rPr lang="en-US" altLang="zh-CN" sz="2000" b="0" i="1" smtClean="0">
                              <a:latin typeface="Cambria Math" panose="02040503050406030204" pitchFamily="18" charset="0"/>
                              <a:ea typeface="Cambria Math" panose="02040503050406030204" pitchFamily="18" charset="0"/>
                            </a:rPr>
                            <m:t>→</m:t>
                          </m:r>
                        </m:e>
                      </m:mr>
                      <m:mr>
                        <m:e/>
                      </m:mr>
                    </m:m>
                    <m:r>
                      <a:rPr lang="en-US" altLang="zh-CN" sz="2000" b="0" i="1" smtClean="0">
                        <a:latin typeface="Cambria Math" panose="02040503050406030204" pitchFamily="18" charset="0"/>
                        <a:ea typeface="宋体" panose="02010600030101010101" pitchFamily="2" charset="-122"/>
                      </a:rPr>
                      <m:t>𝑌</m:t>
                    </m:r>
                  </m:oMath>
                </a14:m>
                <a:r>
                  <a:rPr lang="zh-CN" altLang="en-US" sz="2000" dirty="0">
                    <a:ea typeface="宋体" panose="02010600030101010101" pitchFamily="2" charset="-122"/>
                  </a:rPr>
                  <a:t>。</a:t>
                </a:r>
                <a:endParaRPr lang="en-US" altLang="zh-CN" sz="2000" dirty="0">
                  <a:ea typeface="宋体" panose="02010600030101010101" pitchFamily="2" charset="-122"/>
                </a:endParaRPr>
              </a:p>
              <a:p>
                <a:pPr lvl="1">
                  <a:lnSpc>
                    <a:spcPct val="130000"/>
                  </a:lnSpc>
                  <a:buSzPct val="65000"/>
                  <a:buFont typeface="Wingdings" panose="05000000000000000000" pitchFamily="2" charset="2"/>
                  <a:buChar char="l"/>
                </a:pPr>
                <a:r>
                  <a:rPr lang="zh-CN" altLang="en-US" sz="2000" dirty="0">
                    <a:ea typeface="宋体" panose="02010600030101010101" pitchFamily="2" charset="-122"/>
                  </a:rPr>
                  <a:t>反之，若存在</a:t>
                </a:r>
                <a14:m>
                  <m:oMath xmlns:m="http://schemas.openxmlformats.org/officeDocument/2006/math">
                    <m:sSup>
                      <m:sSupPr>
                        <m:ctrlPr>
                          <a:rPr lang="en-US" altLang="zh-CN" sz="2000" i="1">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ea typeface="宋体" panose="02010600030101010101" pitchFamily="2" charset="-122"/>
                          </a:rPr>
                          <m:t>𝑋</m:t>
                        </m:r>
                      </m:e>
                      <m:sup>
                        <m:r>
                          <a:rPr lang="en-US" altLang="zh-CN" sz="2000" i="1">
                            <a:latin typeface="Cambria Math" panose="02040503050406030204" pitchFamily="18" charset="0"/>
                            <a:ea typeface="宋体" panose="02010600030101010101" pitchFamily="2" charset="-122"/>
                          </a:rPr>
                          <m:t>′</m:t>
                        </m:r>
                      </m:sup>
                    </m:sSup>
                    <m:r>
                      <a:rPr lang="en-US" altLang="zh-CN" sz="2000" i="1">
                        <a:latin typeface="Cambria Math" panose="02040503050406030204" pitchFamily="18" charset="0"/>
                        <a:ea typeface="Cambria Math" panose="02040503050406030204" pitchFamily="18" charset="0"/>
                        <a:sym typeface="Symbol" panose="05050102010706020507" pitchFamily="18" charset="2"/>
                      </a:rPr>
                      <m:t></m:t>
                    </m:r>
                    <m:r>
                      <a:rPr lang="en-US" altLang="zh-CN" sz="2000" i="1">
                        <a:latin typeface="Cambria Math" panose="02040503050406030204" pitchFamily="18" charset="0"/>
                        <a:ea typeface="Cambria Math" panose="02040503050406030204" pitchFamily="18" charset="0"/>
                      </a:rPr>
                      <m:t>𝑋</m:t>
                    </m:r>
                  </m:oMath>
                </a14:m>
                <a:r>
                  <a:rPr lang="zh-CN" altLang="en-US" sz="2000" dirty="0">
                    <a:ea typeface="宋体" panose="02010600030101010101" pitchFamily="2" charset="-122"/>
                  </a:rPr>
                  <a:t>，且</a:t>
                </a:r>
                <a14:m>
                  <m:oMath xmlns:m="http://schemas.openxmlformats.org/officeDocument/2006/math">
                    <m:r>
                      <a:rPr lang="en-US" altLang="zh-CN" sz="2000" i="1" dirty="0">
                        <a:latin typeface="Cambria Math" panose="02040503050406030204" pitchFamily="18" charset="0"/>
                        <a:ea typeface="宋体" panose="02010600030101010101" pitchFamily="2" charset="-122"/>
                      </a:rPr>
                      <m:t>𝑋</m:t>
                    </m:r>
                    <m:r>
                      <a:rPr lang="en-US" altLang="zh-CN" sz="2000" b="0" i="1" dirty="0" smtClean="0">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𝑌</m:t>
                    </m:r>
                    <m:r>
                      <a:rPr lang="en-US" altLang="zh-CN" sz="2000" i="1" dirty="0">
                        <a:latin typeface="Cambria Math" panose="02040503050406030204" pitchFamily="18" charset="0"/>
                        <a:ea typeface="宋体" panose="02010600030101010101" pitchFamily="2" charset="-122"/>
                      </a:rPr>
                      <m:t> </m:t>
                    </m:r>
                  </m:oMath>
                </a14:m>
                <a:r>
                  <a:rPr lang="zh-CN" altLang="en-US" sz="2000" dirty="0">
                    <a:ea typeface="宋体" panose="02010600030101010101" pitchFamily="2" charset="-122"/>
                  </a:rPr>
                  <a:t>，则称</a:t>
                </a:r>
                <a:r>
                  <a:rPr lang="en-US" altLang="zh-CN" sz="2000" dirty="0">
                    <a:ea typeface="宋体" panose="02010600030101010101" pitchFamily="2" charset="-122"/>
                  </a:rPr>
                  <a:t>Y</a:t>
                </a:r>
                <a:r>
                  <a:rPr lang="zh-CN" altLang="en-US" sz="2000" dirty="0">
                    <a:ea typeface="宋体" panose="02010600030101010101" pitchFamily="2" charset="-122"/>
                  </a:rPr>
                  <a:t>不完全函数依赖于</a:t>
                </a:r>
                <a:r>
                  <a:rPr lang="en-US" altLang="zh-CN" sz="2000" dirty="0">
                    <a:ea typeface="宋体" panose="02010600030101010101" pitchFamily="2" charset="-122"/>
                  </a:rPr>
                  <a:t>X</a:t>
                </a:r>
                <a:r>
                  <a:rPr lang="zh-CN" altLang="en-US" sz="2000" dirty="0">
                    <a:ea typeface="宋体" panose="02010600030101010101" pitchFamily="2" charset="-122"/>
                  </a:rPr>
                  <a:t>，或</a:t>
                </a:r>
                <a:r>
                  <a:rPr lang="en-US" altLang="zh-CN" sz="2000" dirty="0">
                    <a:ea typeface="宋体" panose="02010600030101010101" pitchFamily="2" charset="-122"/>
                  </a:rPr>
                  <a:t>Y</a:t>
                </a:r>
                <a:r>
                  <a:rPr lang="zh-CN" altLang="en-US" sz="2000" dirty="0">
                    <a:ea typeface="宋体" panose="02010600030101010101" pitchFamily="2" charset="-122"/>
                  </a:rPr>
                  <a:t>对</a:t>
                </a:r>
                <a:r>
                  <a:rPr lang="en-US" altLang="zh-CN" sz="2000" dirty="0">
                    <a:ea typeface="宋体" panose="02010600030101010101" pitchFamily="2" charset="-122"/>
                  </a:rPr>
                  <a:t>X</a:t>
                </a:r>
                <a:r>
                  <a:rPr lang="zh-CN" altLang="en-US" sz="2000" dirty="0">
                    <a:solidFill>
                      <a:srgbClr val="3333FF"/>
                    </a:solidFill>
                    <a:ea typeface="宋体" panose="02010600030101010101" pitchFamily="2" charset="-122"/>
                  </a:rPr>
                  <a:t>部分函数依赖</a:t>
                </a:r>
                <a:r>
                  <a:rPr lang="en-US" altLang="zh-CN" sz="2000" dirty="0"/>
                  <a:t>partial FD </a:t>
                </a:r>
                <a:r>
                  <a:rPr lang="zh-CN" altLang="en-US" sz="2000" dirty="0">
                    <a:ea typeface="宋体" panose="02010600030101010101" pitchFamily="2" charset="-122"/>
                  </a:rPr>
                  <a:t>，记为</a:t>
                </a:r>
                <a14:m>
                  <m:oMath xmlns:m="http://schemas.openxmlformats.org/officeDocument/2006/math">
                    <m:r>
                      <a:rPr lang="en-US" altLang="zh-CN" sz="2000" i="1">
                        <a:latin typeface="Cambria Math" panose="02040503050406030204" pitchFamily="18" charset="0"/>
                        <a:ea typeface="宋体" panose="02010600030101010101" pitchFamily="2" charset="-122"/>
                      </a:rPr>
                      <m:t>𝑋</m:t>
                    </m:r>
                    <m:m>
                      <m:mPr>
                        <m:mcs>
                          <m:mc>
                            <m:mcPr>
                              <m:count m:val="1"/>
                              <m:mcJc m:val="center"/>
                            </m:mcPr>
                          </m:mc>
                        </m:mcs>
                        <m:ctrlPr>
                          <a:rPr lang="en-US" altLang="zh-CN" sz="2000" i="1">
                            <a:latin typeface="Cambria Math" panose="02040503050406030204" pitchFamily="18" charset="0"/>
                            <a:ea typeface="宋体" panose="02010600030101010101" pitchFamily="2" charset="-122"/>
                          </a:rPr>
                        </m:ctrlPr>
                      </m:mPr>
                      <m:mr>
                        <m:e>
                          <m:r>
                            <m:rPr>
                              <m:brk m:alnAt="7"/>
                            </m:rPr>
                            <a:rPr lang="en-US" altLang="zh-CN" sz="2000" b="0" i="1" smtClean="0">
                              <a:latin typeface="Cambria Math" panose="02040503050406030204" pitchFamily="18" charset="0"/>
                              <a:ea typeface="宋体" panose="02010600030101010101" pitchFamily="2" charset="-122"/>
                            </a:rPr>
                            <m:t>𝑃</m:t>
                          </m:r>
                        </m:e>
                      </m:mr>
                      <m:mr>
                        <m:e>
                          <m:r>
                            <a:rPr lang="en-US" altLang="zh-CN" sz="2000" i="1">
                              <a:latin typeface="Cambria Math" panose="02040503050406030204" pitchFamily="18" charset="0"/>
                              <a:ea typeface="Cambria Math" panose="02040503050406030204" pitchFamily="18" charset="0"/>
                            </a:rPr>
                            <m:t>→</m:t>
                          </m:r>
                        </m:e>
                      </m:mr>
                      <m:mr>
                        <m:e/>
                      </m:mr>
                    </m:m>
                    <m:r>
                      <a:rPr lang="en-US" altLang="zh-CN" sz="2000" i="1">
                        <a:latin typeface="Cambria Math" panose="02040503050406030204" pitchFamily="18" charset="0"/>
                        <a:ea typeface="宋体" panose="02010600030101010101" pitchFamily="2" charset="-122"/>
                      </a:rPr>
                      <m:t>𝑌</m:t>
                    </m:r>
                  </m:oMath>
                </a14:m>
                <a:r>
                  <a:rPr lang="zh-CN" altLang="en-US" sz="2000" dirty="0">
                    <a:ea typeface="宋体" panose="02010600030101010101" pitchFamily="2" charset="-122"/>
                  </a:rPr>
                  <a:t>。    </a:t>
                </a:r>
              </a:p>
              <a:p>
                <a:pPr eaLnBrk="1" hangingPunct="1">
                  <a:buFont typeface="Wingdings" panose="05000000000000000000" pitchFamily="2" charset="2"/>
                  <a:buNone/>
                </a:pPr>
                <a:endParaRPr lang="en-US" altLang="zh-CN" sz="2800" dirty="0">
                  <a:ea typeface="宋体" panose="02010600030101010101" pitchFamily="2" charset="-122"/>
                </a:endParaRPr>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xfrm>
                <a:off x="185738" y="1196752"/>
                <a:ext cx="8746168" cy="3816424"/>
              </a:xfrm>
              <a:blipFill>
                <a:blip r:embed="rId2"/>
                <a:stretch>
                  <a:fillRect l="-279" t="-1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185738" y="5174877"/>
                <a:ext cx="8729662" cy="1152128"/>
              </a:xfrm>
              <a:prstGeom prst="rect">
                <a:avLst/>
              </a:prstGeom>
              <a:solidFill>
                <a:schemeClr val="accent6">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90000"/>
                  </a:lnSpc>
                  <a:buFontTx/>
                  <a:buNone/>
                </a:pPr>
                <a14:m>
                  <m:oMathPara xmlns:m="http://schemas.openxmlformats.org/officeDocument/2006/math">
                    <m:oMathParaPr>
                      <m:jc m:val="centerGroup"/>
                    </m:oMathParaPr>
                    <m:oMath xmlns:m="http://schemas.openxmlformats.org/officeDocument/2006/math">
                      <m:r>
                        <a:rPr lang="en-US" altLang="zh-CN" sz="2400" i="1" kern="0" dirty="0" smtClean="0">
                          <a:latin typeface="Cambria Math" panose="02040503050406030204" pitchFamily="18" charset="0"/>
                          <a:ea typeface="宋体" panose="02010600030101010101" pitchFamily="2" charset="-122"/>
                        </a:rPr>
                        <m:t>(</m:t>
                      </m:r>
                      <m:r>
                        <a:rPr lang="en-US" altLang="zh-CN" sz="2400" i="1" kern="0" dirty="0" err="1" smtClean="0">
                          <a:latin typeface="Cambria Math" panose="02040503050406030204" pitchFamily="18" charset="0"/>
                          <a:ea typeface="宋体" panose="02010600030101010101" pitchFamily="2" charset="-122"/>
                        </a:rPr>
                        <m:t>𝑆𝑛𝑜</m:t>
                      </m:r>
                      <m:r>
                        <a:rPr lang="en-US" altLang="zh-CN" sz="2400" i="1" kern="0" dirty="0" err="1" smtClean="0">
                          <a:latin typeface="Cambria Math" panose="02040503050406030204" pitchFamily="18" charset="0"/>
                          <a:ea typeface="宋体" panose="02010600030101010101" pitchFamily="2" charset="-122"/>
                        </a:rPr>
                        <m:t>,</m:t>
                      </m:r>
                      <m:r>
                        <a:rPr lang="en-US" altLang="zh-CN" sz="2400" i="1" kern="0" dirty="0" err="1" smtClean="0">
                          <a:latin typeface="Cambria Math" panose="02040503050406030204" pitchFamily="18" charset="0"/>
                          <a:ea typeface="宋体" panose="02010600030101010101" pitchFamily="2" charset="-122"/>
                        </a:rPr>
                        <m:t>𝐶𝑛𝑜</m:t>
                      </m:r>
                      <m:r>
                        <a:rPr lang="en-US" altLang="zh-CN" sz="2400" i="1" kern="0" dirty="0" smtClean="0">
                          <a:latin typeface="Cambria Math" panose="02040503050406030204" pitchFamily="18" charset="0"/>
                          <a:ea typeface="宋体" panose="02010600030101010101" pitchFamily="2" charset="-122"/>
                        </a:rPr>
                        <m:t>)</m:t>
                      </m:r>
                      <m:m>
                        <m:mPr>
                          <m:mcs>
                            <m:mc>
                              <m:mcPr>
                                <m:count m:val="1"/>
                                <m:mcJc m:val="center"/>
                              </m:mcPr>
                            </m:mc>
                          </m:mcs>
                          <m:ctrlPr>
                            <a:rPr lang="en-US" altLang="zh-CN" sz="2400" b="0" i="1" kern="0">
                              <a:latin typeface="Cambria Math" panose="02040503050406030204" pitchFamily="18" charset="0"/>
                              <a:ea typeface="宋体" panose="02010600030101010101" pitchFamily="2" charset="-122"/>
                            </a:rPr>
                          </m:ctrlPr>
                        </m:mPr>
                        <m:mr>
                          <m:e>
                            <m:r>
                              <m:rPr>
                                <m:brk m:alnAt="7"/>
                              </m:rPr>
                              <a:rPr lang="en-US" altLang="zh-CN" sz="2400" b="0" i="1" kern="0">
                                <a:latin typeface="Cambria Math" panose="02040503050406030204" pitchFamily="18" charset="0"/>
                                <a:ea typeface="宋体" panose="02010600030101010101" pitchFamily="2" charset="-122"/>
                              </a:rPr>
                              <m:t>𝐹</m:t>
                            </m:r>
                          </m:e>
                        </m:mr>
                        <m:mr>
                          <m:e>
                            <m:r>
                              <a:rPr lang="en-US" altLang="zh-CN" sz="2400" b="0" i="1" kern="0">
                                <a:latin typeface="Cambria Math" panose="02040503050406030204" pitchFamily="18" charset="0"/>
                                <a:ea typeface="Cambria Math" panose="02040503050406030204" pitchFamily="18" charset="0"/>
                              </a:rPr>
                              <m:t>→</m:t>
                            </m:r>
                          </m:e>
                        </m:mr>
                        <m:mr>
                          <m:e/>
                        </m:mr>
                      </m:m>
                      <m:r>
                        <a:rPr lang="en-US" altLang="zh-CN" sz="2400" i="1" kern="0" dirty="0" smtClean="0">
                          <a:latin typeface="Cambria Math" panose="02040503050406030204" pitchFamily="18" charset="0"/>
                          <a:ea typeface="宋体" panose="02010600030101010101" pitchFamily="2" charset="-122"/>
                        </a:rPr>
                        <m:t>𝐺𝑟𝑎𝑑𝑒</m:t>
                      </m:r>
                      <m:r>
                        <a:rPr lang="zh-CN" altLang="en-US" sz="2400" i="1" kern="0" dirty="0" smtClean="0">
                          <a:latin typeface="Cambria Math" panose="02040503050406030204" pitchFamily="18" charset="0"/>
                          <a:ea typeface="宋体" panose="02010600030101010101" pitchFamily="2" charset="-122"/>
                        </a:rPr>
                        <m:t>             </m:t>
                      </m:r>
                      <m:r>
                        <a:rPr lang="en-US" altLang="zh-CN" sz="2400" i="1" kern="0" dirty="0" smtClean="0">
                          <a:latin typeface="Cambria Math" panose="02040503050406030204" pitchFamily="18" charset="0"/>
                          <a:ea typeface="宋体" panose="02010600030101010101" pitchFamily="2" charset="-122"/>
                        </a:rPr>
                        <m:t>(</m:t>
                      </m:r>
                      <m:r>
                        <a:rPr lang="en-US" altLang="zh-CN" sz="2400" i="1" kern="0" dirty="0" err="1" smtClean="0">
                          <a:latin typeface="Cambria Math" panose="02040503050406030204" pitchFamily="18" charset="0"/>
                          <a:ea typeface="宋体" panose="02010600030101010101" pitchFamily="2" charset="-122"/>
                        </a:rPr>
                        <m:t>𝑆𝑛𝑜</m:t>
                      </m:r>
                      <m:r>
                        <a:rPr lang="en-US" altLang="zh-CN" sz="2400" i="1" kern="0" dirty="0" err="1" smtClean="0">
                          <a:latin typeface="Cambria Math" panose="02040503050406030204" pitchFamily="18" charset="0"/>
                          <a:ea typeface="宋体" panose="02010600030101010101" pitchFamily="2" charset="-122"/>
                        </a:rPr>
                        <m:t>,</m:t>
                      </m:r>
                      <m:r>
                        <a:rPr lang="en-US" altLang="zh-CN" sz="2400" i="1" kern="0" dirty="0" err="1" smtClean="0">
                          <a:latin typeface="Cambria Math" panose="02040503050406030204" pitchFamily="18" charset="0"/>
                          <a:ea typeface="宋体" panose="02010600030101010101" pitchFamily="2" charset="-122"/>
                        </a:rPr>
                        <m:t>𝐶𝑛𝑜</m:t>
                      </m:r>
                      <m:r>
                        <a:rPr lang="en-US" altLang="zh-CN" sz="2400" i="1" kern="0" dirty="0" smtClean="0">
                          <a:latin typeface="Cambria Math" panose="02040503050406030204" pitchFamily="18" charset="0"/>
                          <a:ea typeface="宋体" panose="02010600030101010101" pitchFamily="2" charset="-122"/>
                        </a:rPr>
                        <m:t>)</m:t>
                      </m:r>
                      <m:m>
                        <m:mPr>
                          <m:mcs>
                            <m:mc>
                              <m:mcPr>
                                <m:count m:val="1"/>
                                <m:mcJc m:val="center"/>
                              </m:mcPr>
                            </m:mc>
                          </m:mcs>
                          <m:ctrlPr>
                            <a:rPr lang="en-US" altLang="zh-CN" sz="2400" b="0" i="1" kern="0">
                              <a:latin typeface="Cambria Math" panose="02040503050406030204" pitchFamily="18" charset="0"/>
                              <a:ea typeface="宋体" panose="02010600030101010101" pitchFamily="2" charset="-122"/>
                            </a:rPr>
                          </m:ctrlPr>
                        </m:mPr>
                        <m:mr>
                          <m:e>
                            <m:r>
                              <m:rPr>
                                <m:brk m:alnAt="7"/>
                              </m:rPr>
                              <a:rPr lang="en-US" altLang="zh-CN" sz="2400" b="0" i="1" kern="0" smtClean="0">
                                <a:latin typeface="Cambria Math" panose="02040503050406030204" pitchFamily="18" charset="0"/>
                                <a:ea typeface="宋体" panose="02010600030101010101" pitchFamily="2" charset="-122"/>
                              </a:rPr>
                              <m:t>𝑃</m:t>
                            </m:r>
                          </m:e>
                        </m:mr>
                        <m:mr>
                          <m:e>
                            <m:r>
                              <a:rPr lang="en-US" altLang="zh-CN" sz="2400" b="0" i="1" kern="0">
                                <a:latin typeface="Cambria Math" panose="02040503050406030204" pitchFamily="18" charset="0"/>
                                <a:ea typeface="Cambria Math" panose="02040503050406030204" pitchFamily="18" charset="0"/>
                              </a:rPr>
                              <m:t>→</m:t>
                            </m:r>
                          </m:e>
                        </m:mr>
                        <m:mr>
                          <m:e/>
                        </m:mr>
                      </m:m>
                      <m:r>
                        <a:rPr lang="en-US" altLang="zh-CN" sz="2400" i="1" kern="0" dirty="0" err="1" smtClean="0">
                          <a:latin typeface="Cambria Math" panose="02040503050406030204" pitchFamily="18" charset="0"/>
                          <a:ea typeface="宋体" panose="02010600030101010101" pitchFamily="2" charset="-122"/>
                        </a:rPr>
                        <m:t>𝑆𝑑𝑒𝑝𝑡</m:t>
                      </m:r>
                    </m:oMath>
                  </m:oMathPara>
                </a14:m>
                <a:endParaRPr lang="zh-CN" altLang="en-US" sz="2400" kern="0" dirty="0">
                  <a:ea typeface="宋体" panose="02010600030101010101" pitchFamily="2" charset="-122"/>
                </a:endParaRPr>
              </a:p>
              <a:p>
                <a:pPr>
                  <a:lnSpc>
                    <a:spcPct val="90000"/>
                  </a:lnSpc>
                  <a:buFont typeface="Wingdings" panose="05000000000000000000" pitchFamily="2" charset="2"/>
                  <a:buNone/>
                </a:pPr>
                <a:endParaRPr lang="zh-CN" altLang="en-US" sz="2400" kern="0" dirty="0">
                  <a:ea typeface="宋体" panose="02010600030101010101" pitchFamily="2" charset="-122"/>
                </a:endParaRPr>
              </a:p>
              <a:p>
                <a:pPr>
                  <a:lnSpc>
                    <a:spcPct val="90000"/>
                  </a:lnSpc>
                  <a:buFont typeface="Wingdings" panose="05000000000000000000" pitchFamily="2" charset="2"/>
                  <a:buNone/>
                </a:pPr>
                <a:r>
                  <a:rPr lang="zh-CN" altLang="en-US" sz="2400" kern="0" dirty="0">
                    <a:ea typeface="宋体" panose="02010600030101010101" pitchFamily="2" charset="-122"/>
                  </a:rPr>
                  <a:t> </a:t>
                </a: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185738" y="5174877"/>
                <a:ext cx="8729662" cy="1152128"/>
              </a:xfrm>
              <a:prstGeom prst="rect">
                <a:avLst/>
              </a:prstGeom>
              <a:blipFill rotWithShape="1">
                <a:blip r:embed="rId3"/>
                <a:stretch>
                  <a:fillRect/>
                </a:stretch>
              </a:blipFill>
              <a:ln>
                <a:noFill/>
              </a:ln>
              <a:effectLst/>
              <a:extLst/>
            </p:spPr>
            <p:txBody>
              <a:bodyPr/>
              <a:lstStyle/>
              <a:p>
                <a:r>
                  <a:rPr lang="zh-CN" altLang="en-US">
                    <a:noFill/>
                  </a:rPr>
                  <a:t> </a:t>
                </a:r>
              </a:p>
            </p:txBody>
          </p:sp>
        </mc:Fallback>
      </mc:AlternateContent>
    </p:spTree>
    <p:extLst>
      <p:ext uri="{BB962C8B-B14F-4D97-AF65-F5344CB8AC3E}">
        <p14:creationId xmlns:p14="http://schemas.microsoft.com/office/powerpoint/2010/main" val="7729015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a:ea typeface="宋体" panose="02010600030101010101" pitchFamily="2" charset="-122"/>
              </a:rPr>
              <a:t>关系规范化：函数依赖</a:t>
            </a:r>
          </a:p>
        </p:txBody>
      </p:sp>
      <mc:AlternateContent xmlns:mc="http://schemas.openxmlformats.org/markup-compatibility/2006" xmlns:a14="http://schemas.microsoft.com/office/drawing/2010/main">
        <mc:Choice Requires="a14">
          <p:sp>
            <p:nvSpPr>
              <p:cNvPr id="37891" name="Rectangle 3"/>
              <p:cNvSpPr>
                <a:spLocks noGrp="1" noChangeArrowheads="1"/>
              </p:cNvSpPr>
              <p:nvPr>
                <p:ph type="body" idx="1"/>
              </p:nvPr>
            </p:nvSpPr>
            <p:spPr>
              <a:xfrm>
                <a:off x="165203" y="1052736"/>
                <a:ext cx="8850758" cy="2736304"/>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ct val="130000"/>
                  </a:lnSpc>
                  <a:buSzPct val="65000"/>
                  <a:buFont typeface="Wingdings" panose="05000000000000000000" pitchFamily="2" charset="2"/>
                  <a:buChar char="l"/>
                </a:pPr>
                <a:r>
                  <a:rPr lang="zh-CN" altLang="en-US" sz="2400" dirty="0">
                    <a:solidFill>
                      <a:srgbClr val="C00000"/>
                    </a:solidFill>
                    <a:ea typeface="宋体" panose="02010600030101010101" pitchFamily="2" charset="-122"/>
                  </a:rPr>
                  <a:t>传递函数依赖</a:t>
                </a:r>
                <a:endParaRPr lang="en-US" altLang="zh-CN" sz="2400" dirty="0">
                  <a:solidFill>
                    <a:srgbClr val="C00000"/>
                  </a:solidFill>
                  <a:ea typeface="宋体" panose="02010600030101010101" pitchFamily="2" charset="-122"/>
                </a:endParaRPr>
              </a:p>
              <a:p>
                <a:pPr lvl="1">
                  <a:lnSpc>
                    <a:spcPct val="130000"/>
                  </a:lnSpc>
                  <a:buSzPct val="65000"/>
                  <a:buFont typeface="Wingdings" panose="05000000000000000000" pitchFamily="2" charset="2"/>
                  <a:buChar char="l"/>
                </a:pPr>
                <a:r>
                  <a:rPr lang="zh-CN" altLang="en-US" sz="2000" dirty="0">
                    <a:ea typeface="宋体" panose="02010600030101010101" pitchFamily="2" charset="-122"/>
                  </a:rPr>
                  <a:t>给定关系模式</a:t>
                </a:r>
                <a:r>
                  <a:rPr lang="en-US" altLang="zh-CN" sz="2000" dirty="0">
                    <a:ea typeface="宋体" panose="02010600030101010101" pitchFamily="2" charset="-122"/>
                  </a:rPr>
                  <a:t>R(U</a:t>
                </a:r>
                <a:r>
                  <a:rPr lang="zh-CN" altLang="en-US" sz="2000" dirty="0">
                    <a:ea typeface="宋体" panose="02010600030101010101" pitchFamily="2" charset="-122"/>
                  </a:rPr>
                  <a:t>，</a:t>
                </a:r>
                <a:r>
                  <a:rPr lang="en-US" altLang="zh-CN" sz="2000" dirty="0">
                    <a:ea typeface="宋体" panose="02010600030101010101" pitchFamily="2" charset="-122"/>
                  </a:rPr>
                  <a:t>F)</a:t>
                </a:r>
                <a:r>
                  <a:rPr lang="zh-CN" altLang="en-US" sz="2000" dirty="0">
                    <a:ea typeface="宋体" panose="02010600030101010101" pitchFamily="2" charset="-122"/>
                  </a:rPr>
                  <a:t> ，若</a:t>
                </a:r>
                <a14:m>
                  <m:oMath xmlns:m="http://schemas.openxmlformats.org/officeDocument/2006/math">
                    <m:r>
                      <a:rPr lang="en-US" altLang="zh-CN" sz="2000" dirty="0">
                        <a:latin typeface="Cambria Math"/>
                        <a:ea typeface="宋体" panose="02010600030101010101" pitchFamily="2" charset="-122"/>
                      </a:rPr>
                      <m:t>𝑋</m:t>
                    </m:r>
                    <m:r>
                      <a:rPr lang="en-US" altLang="zh-CN" sz="2000" dirty="0">
                        <a:latin typeface="Cambria Math"/>
                        <a:ea typeface="宋体" panose="02010600030101010101" pitchFamily="2" charset="-122"/>
                      </a:rPr>
                      <m:t>→</m:t>
                    </m:r>
                    <m:r>
                      <a:rPr lang="en-US" altLang="zh-CN" sz="2000" dirty="0">
                        <a:latin typeface="Cambria Math"/>
                        <a:ea typeface="宋体" panose="02010600030101010101" pitchFamily="2" charset="-122"/>
                      </a:rPr>
                      <m:t>𝑌</m:t>
                    </m:r>
                    <m:r>
                      <a:rPr lang="en-US" altLang="zh-CN" sz="2000" dirty="0">
                        <a:latin typeface="Cambria Math"/>
                        <a:ea typeface="宋体" panose="02010600030101010101" pitchFamily="2" charset="-122"/>
                      </a:rPr>
                      <m:t> </m:t>
                    </m:r>
                  </m:oMath>
                </a14:m>
                <a:r>
                  <a:rPr lang="zh-CN" altLang="en-US" sz="2000" dirty="0">
                    <a:ea typeface="宋体" panose="02010600030101010101" pitchFamily="2" charset="-122"/>
                  </a:rPr>
                  <a:t>，且</a:t>
                </a:r>
                <a14:m>
                  <m:oMath xmlns:m="http://schemas.openxmlformats.org/officeDocument/2006/math">
                    <m:r>
                      <a:rPr lang="en-US" altLang="zh-CN" sz="2000" dirty="0">
                        <a:latin typeface="Cambria Math"/>
                        <a:ea typeface="宋体" panose="02010600030101010101" pitchFamily="2" charset="-122"/>
                      </a:rPr>
                      <m:t>𝑌</m:t>
                    </m:r>
                    <m:r>
                      <a:rPr lang="en-US" altLang="zh-CN" sz="2000" dirty="0">
                        <a:latin typeface="Cambria Math"/>
                        <a:ea typeface="宋体" panose="02010600030101010101" pitchFamily="2" charset="-122"/>
                      </a:rPr>
                      <m:t>⊈</m:t>
                    </m:r>
                    <m:r>
                      <a:rPr lang="en-US" altLang="zh-CN" sz="2000" dirty="0">
                        <a:latin typeface="Cambria Math"/>
                        <a:ea typeface="宋体" panose="02010600030101010101" pitchFamily="2" charset="-122"/>
                      </a:rPr>
                      <m:t>𝑋</m:t>
                    </m:r>
                  </m:oMath>
                </a14:m>
                <a:r>
                  <a:rPr lang="zh-CN" altLang="en-US" sz="2000" dirty="0">
                    <a:ea typeface="宋体" panose="02010600030101010101" pitchFamily="2" charset="-122"/>
                  </a:rPr>
                  <a:t>，</a:t>
                </a:r>
                <a14:m>
                  <m:oMath xmlns:m="http://schemas.openxmlformats.org/officeDocument/2006/math">
                    <m:r>
                      <a:rPr lang="en-US" altLang="zh-CN" sz="2000" dirty="0">
                        <a:latin typeface="Cambria Math"/>
                        <a:ea typeface="宋体" panose="02010600030101010101" pitchFamily="2" charset="-122"/>
                      </a:rPr>
                      <m:t>𝑌</m:t>
                    </m:r>
                    <m:r>
                      <a:rPr lang="en-US" altLang="zh-CN" sz="2000" dirty="0">
                        <a:latin typeface="Cambria Math"/>
                        <a:ea typeface="宋体" panose="02010600030101010101" pitchFamily="2" charset="-122"/>
                      </a:rPr>
                      <m:t>↛</m:t>
                    </m:r>
                    <m:r>
                      <a:rPr lang="en-US" altLang="zh-CN" sz="2000" dirty="0">
                        <a:latin typeface="Cambria Math"/>
                        <a:ea typeface="宋体" panose="02010600030101010101" pitchFamily="2" charset="-122"/>
                      </a:rPr>
                      <m:t>𝑋</m:t>
                    </m:r>
                  </m:oMath>
                </a14:m>
                <a:r>
                  <a:rPr lang="zh-CN" altLang="en-US" sz="2000" dirty="0">
                    <a:ea typeface="宋体" panose="02010600030101010101" pitchFamily="2" charset="-122"/>
                  </a:rPr>
                  <a:t>，并且</a:t>
                </a:r>
                <a14:m>
                  <m:oMath xmlns:m="http://schemas.openxmlformats.org/officeDocument/2006/math">
                    <m:r>
                      <a:rPr lang="en-US" altLang="zh-CN" sz="2000" dirty="0">
                        <a:latin typeface="Cambria Math"/>
                        <a:ea typeface="宋体" panose="02010600030101010101" pitchFamily="2" charset="-122"/>
                      </a:rPr>
                      <m:t>𝑌</m:t>
                    </m:r>
                    <m:r>
                      <a:rPr lang="en-US" altLang="zh-CN" sz="2000" dirty="0">
                        <a:latin typeface="Cambria Math"/>
                        <a:ea typeface="宋体" panose="02010600030101010101" pitchFamily="2" charset="-122"/>
                      </a:rPr>
                      <m:t>→</m:t>
                    </m:r>
                    <m:r>
                      <a:rPr lang="en-US" altLang="zh-CN" sz="2000" dirty="0">
                        <a:latin typeface="Cambria Math"/>
                        <a:ea typeface="宋体" panose="02010600030101010101" pitchFamily="2" charset="-122"/>
                      </a:rPr>
                      <m:t>𝑍</m:t>
                    </m:r>
                  </m:oMath>
                </a14:m>
                <a:r>
                  <a:rPr lang="zh-CN" altLang="en-US" sz="2000" dirty="0">
                    <a:ea typeface="宋体" panose="02010600030101010101" pitchFamily="2" charset="-122"/>
                  </a:rPr>
                  <a:t>，</a:t>
                </a:r>
                <a:r>
                  <a:rPr lang="en-US" altLang="zh-CN" sz="2000" dirty="0">
                    <a:ea typeface="宋体" panose="02010600030101010101" pitchFamily="2" charset="-122"/>
                  </a:rPr>
                  <a:t> </a:t>
                </a:r>
                <a14:m>
                  <m:oMath xmlns:m="http://schemas.openxmlformats.org/officeDocument/2006/math">
                    <m:r>
                      <m:rPr>
                        <m:sty m:val="p"/>
                      </m:rPr>
                      <a:rPr lang="en-US" altLang="zh-CN" sz="2000" dirty="0">
                        <a:latin typeface="Cambria Math"/>
                        <a:ea typeface="宋体" panose="02010600030101010101" pitchFamily="2" charset="-122"/>
                      </a:rPr>
                      <m:t>Z</m:t>
                    </m:r>
                    <m:r>
                      <a:rPr lang="en-US" altLang="zh-CN" sz="2000" dirty="0">
                        <a:latin typeface="Cambria Math"/>
                        <a:ea typeface="宋体" panose="02010600030101010101" pitchFamily="2" charset="-122"/>
                      </a:rPr>
                      <m:t>⊈</m:t>
                    </m:r>
                    <m:r>
                      <a:rPr lang="en-US" altLang="zh-CN" sz="2000" dirty="0">
                        <a:latin typeface="Cambria Math"/>
                        <a:ea typeface="宋体" panose="02010600030101010101" pitchFamily="2" charset="-122"/>
                      </a:rPr>
                      <m:t>𝑌</m:t>
                    </m:r>
                  </m:oMath>
                </a14:m>
                <a:r>
                  <a:rPr lang="zh-CN" altLang="en-US" sz="2000" dirty="0">
                    <a:ea typeface="宋体" panose="02010600030101010101" pitchFamily="2" charset="-122"/>
                  </a:rPr>
                  <a:t>， 则称</a:t>
                </a:r>
                <a:r>
                  <a:rPr lang="en-US" altLang="zh-CN" sz="2000" dirty="0">
                    <a:ea typeface="宋体" panose="02010600030101010101" pitchFamily="2" charset="-122"/>
                  </a:rPr>
                  <a:t>Z</a:t>
                </a:r>
                <a:r>
                  <a:rPr lang="zh-CN" altLang="en-US" sz="2000" dirty="0">
                    <a:ea typeface="宋体" panose="02010600030101010101" pitchFamily="2" charset="-122"/>
                  </a:rPr>
                  <a:t>对</a:t>
                </a:r>
                <a:r>
                  <a:rPr lang="en-US" altLang="zh-CN" sz="2000" dirty="0">
                    <a:ea typeface="宋体" panose="02010600030101010101" pitchFamily="2" charset="-122"/>
                  </a:rPr>
                  <a:t>X</a:t>
                </a:r>
                <a:r>
                  <a:rPr lang="zh-CN" altLang="en-US" sz="2000" dirty="0">
                    <a:ea typeface="宋体" panose="02010600030101010101" pitchFamily="2" charset="-122"/>
                  </a:rPr>
                  <a:t>传递函数依赖，记为</a:t>
                </a:r>
                <a14:m>
                  <m:oMath xmlns:m="http://schemas.openxmlformats.org/officeDocument/2006/math">
                    <m:r>
                      <a:rPr lang="en-US" altLang="zh-CN" sz="2000" b="0" i="1" smtClean="0">
                        <a:latin typeface="Cambria Math" panose="02040503050406030204" pitchFamily="18" charset="0"/>
                        <a:ea typeface="宋体" panose="02010600030101010101" pitchFamily="2" charset="-122"/>
                      </a:rPr>
                      <m:t>𝑋</m:t>
                    </m:r>
                    <m:m>
                      <m:mPr>
                        <m:mcs>
                          <m:mc>
                            <m:mcPr>
                              <m:count m:val="1"/>
                              <m:mcJc m:val="center"/>
                            </m:mcPr>
                          </m:mc>
                        </m:mcs>
                        <m:ctrlPr>
                          <a:rPr lang="en-US" altLang="zh-CN" sz="2000" i="1">
                            <a:latin typeface="Cambria Math" panose="02040503050406030204" pitchFamily="18" charset="0"/>
                            <a:ea typeface="宋体" panose="02010600030101010101" pitchFamily="2" charset="-122"/>
                          </a:rPr>
                        </m:ctrlPr>
                      </m:mPr>
                      <m:mr>
                        <m:e>
                          <m:r>
                            <m:rPr>
                              <m:brk m:alnAt="7"/>
                            </m:rPr>
                            <a:rPr lang="zh-CN" altLang="en-US" sz="2000" i="1" smtClean="0">
                              <a:latin typeface="Cambria Math" panose="02040503050406030204" pitchFamily="18" charset="0"/>
                              <a:ea typeface="宋体" panose="02010600030101010101" pitchFamily="2" charset="-122"/>
                            </a:rPr>
                            <m:t>传</m:t>
                          </m:r>
                          <m:r>
                            <a:rPr lang="zh-CN" altLang="en-US" sz="2000" i="1" smtClean="0">
                              <a:latin typeface="Cambria Math" panose="02040503050406030204" pitchFamily="18" charset="0"/>
                              <a:ea typeface="宋体" panose="02010600030101010101" pitchFamily="2" charset="-122"/>
                            </a:rPr>
                            <m:t>递</m:t>
                          </m:r>
                        </m:e>
                      </m:mr>
                      <m:mr>
                        <m:e>
                          <m:r>
                            <a:rPr lang="en-US" altLang="zh-CN" sz="2000" i="1" smtClean="0">
                              <a:latin typeface="Cambria Math" panose="02040503050406030204" pitchFamily="18" charset="0"/>
                              <a:ea typeface="Cambria Math" panose="02040503050406030204" pitchFamily="18" charset="0"/>
                            </a:rPr>
                            <m:t>→</m:t>
                          </m:r>
                        </m:e>
                      </m:mr>
                      <m:mr>
                        <m:e/>
                      </m:mr>
                    </m:m>
                    <m:r>
                      <m:rPr>
                        <m:sty m:val="p"/>
                      </m:rPr>
                      <a:rPr lang="en-US" altLang="zh-CN" sz="2000" b="0" i="1">
                        <a:latin typeface="Cambria Math" panose="02040503050406030204" pitchFamily="18" charset="0"/>
                        <a:ea typeface="Cambria Math" panose="02040503050406030204" pitchFamily="18" charset="0"/>
                      </a:rPr>
                      <m:t>Z</m:t>
                    </m:r>
                  </m:oMath>
                </a14:m>
                <a:r>
                  <a:rPr lang="zh-CN" altLang="en-US" sz="2000" dirty="0">
                    <a:ea typeface="宋体" panose="02010600030101010101" pitchFamily="2" charset="-122"/>
                  </a:rPr>
                  <a:t>。</a:t>
                </a:r>
                <a:endParaRPr lang="en-US" altLang="zh-CN" sz="2000" dirty="0">
                  <a:ea typeface="宋体" panose="02010600030101010101" pitchFamily="2" charset="-122"/>
                </a:endParaRPr>
              </a:p>
              <a:p>
                <a:pPr lvl="1">
                  <a:lnSpc>
                    <a:spcPct val="130000"/>
                  </a:lnSpc>
                  <a:buSzPct val="65000"/>
                  <a:buFont typeface="Wingdings" panose="05000000000000000000" pitchFamily="2" charset="2"/>
                  <a:buChar char="l"/>
                </a:pPr>
                <a:r>
                  <a:rPr lang="zh-CN" altLang="en-US" sz="2000" dirty="0">
                    <a:ea typeface="宋体" panose="02010600030101010101" pitchFamily="2" charset="-122"/>
                  </a:rPr>
                  <a:t>若</a:t>
                </a:r>
                <a14:m>
                  <m:oMath xmlns:m="http://schemas.openxmlformats.org/officeDocument/2006/math">
                    <m:r>
                      <a:rPr lang="en-US" altLang="zh-CN" sz="2000" dirty="0">
                        <a:latin typeface="Cambria Math" panose="02040503050406030204" pitchFamily="18" charset="0"/>
                        <a:ea typeface="宋体" panose="02010600030101010101" pitchFamily="2" charset="-122"/>
                      </a:rPr>
                      <m:t>𝑋</m:t>
                    </m:r>
                    <m:r>
                      <a:rPr lang="en-US" altLang="zh-CN" sz="2000" dirty="0">
                        <a:latin typeface="Cambria Math" panose="02040503050406030204" pitchFamily="18" charset="0"/>
                        <a:ea typeface="宋体" panose="02010600030101010101" pitchFamily="2" charset="-122"/>
                      </a:rPr>
                      <m:t>→</m:t>
                    </m:r>
                    <m:r>
                      <a:rPr lang="en-US" altLang="zh-CN" sz="2000" dirty="0">
                        <a:latin typeface="Cambria Math" panose="02040503050406030204" pitchFamily="18" charset="0"/>
                        <a:ea typeface="宋体" panose="02010600030101010101" pitchFamily="2" charset="-122"/>
                      </a:rPr>
                      <m:t>𝑌</m:t>
                    </m:r>
                    <m:r>
                      <a:rPr lang="zh-CN" altLang="en-US" sz="2000" b="0" i="0" dirty="0" smtClean="0">
                        <a:latin typeface="Cambria Math" panose="02040503050406030204" pitchFamily="18" charset="0"/>
                        <a:ea typeface="宋体" panose="02010600030101010101" pitchFamily="2" charset="-122"/>
                      </a:rPr>
                      <m:t>且</m:t>
                    </m:r>
                    <m:r>
                      <a:rPr lang="en-US" altLang="zh-CN" sz="2000" dirty="0">
                        <a:latin typeface="Cambria Math"/>
                        <a:ea typeface="宋体" panose="02010600030101010101" pitchFamily="2" charset="-122"/>
                      </a:rPr>
                      <m:t>𝑌</m:t>
                    </m:r>
                    <m:r>
                      <a:rPr lang="en-US" altLang="zh-CN" sz="2000" dirty="0">
                        <a:latin typeface="Cambria Math"/>
                        <a:ea typeface="宋体" panose="02010600030101010101" pitchFamily="2" charset="-122"/>
                      </a:rPr>
                      <m:t>→</m:t>
                    </m:r>
                    <m:r>
                      <a:rPr lang="en-US" altLang="zh-CN" sz="2000" dirty="0">
                        <a:latin typeface="Cambria Math"/>
                        <a:ea typeface="宋体" panose="02010600030101010101" pitchFamily="2" charset="-122"/>
                      </a:rPr>
                      <m:t>𝑋</m:t>
                    </m:r>
                  </m:oMath>
                </a14:m>
                <a:r>
                  <a:rPr lang="zh-CN" altLang="en-US" sz="2000" dirty="0">
                    <a:ea typeface="宋体" panose="02010600030101010101" pitchFamily="2" charset="-122"/>
                  </a:rPr>
                  <a:t>，则有 </a:t>
                </a:r>
                <a14:m>
                  <m:oMath xmlns:m="http://schemas.openxmlformats.org/officeDocument/2006/math">
                    <m:r>
                      <a:rPr lang="en-US" altLang="zh-CN" sz="2000" dirty="0">
                        <a:latin typeface="Cambria Math"/>
                        <a:ea typeface="宋体" panose="02010600030101010101" pitchFamily="2" charset="-122"/>
                      </a:rPr>
                      <m:t>𝑋</m:t>
                    </m:r>
                    <m:r>
                      <a:rPr lang="en-US" altLang="zh-CN" sz="2000" dirty="0">
                        <a:latin typeface="Cambria Math"/>
                        <a:ea typeface="宋体" panose="02010600030101010101" pitchFamily="2" charset="-122"/>
                      </a:rPr>
                      <m:t>←→</m:t>
                    </m:r>
                    <m:r>
                      <a:rPr lang="en-US" altLang="zh-CN" sz="2000" dirty="0">
                        <a:latin typeface="Cambria Math"/>
                        <a:ea typeface="宋体" panose="02010600030101010101" pitchFamily="2" charset="-122"/>
                      </a:rPr>
                      <m:t>𝑌</m:t>
                    </m:r>
                  </m:oMath>
                </a14:m>
                <a:r>
                  <a:rPr lang="zh-CN" altLang="en-US" sz="2000" dirty="0">
                    <a:ea typeface="宋体" panose="02010600030101010101" pitchFamily="2" charset="-122"/>
                  </a:rPr>
                  <a:t>，则称</a:t>
                </a:r>
                <a:r>
                  <a:rPr lang="en-US" altLang="zh-CN" sz="2000" dirty="0">
                    <a:ea typeface="宋体" panose="02010600030101010101" pitchFamily="2" charset="-122"/>
                  </a:rPr>
                  <a:t>Z</a:t>
                </a:r>
                <a:r>
                  <a:rPr lang="zh-CN" altLang="en-US" sz="2000" dirty="0">
                    <a:ea typeface="宋体" panose="02010600030101010101" pitchFamily="2" charset="-122"/>
                  </a:rPr>
                  <a:t>直接依赖于</a:t>
                </a:r>
                <a:r>
                  <a:rPr lang="en-US" altLang="zh-CN" sz="2000" dirty="0">
                    <a:ea typeface="宋体" panose="02010600030101010101" pitchFamily="2" charset="-122"/>
                  </a:rPr>
                  <a:t>X</a:t>
                </a:r>
                <a:r>
                  <a:rPr lang="zh-CN" altLang="en-US" sz="2000" dirty="0">
                    <a:ea typeface="宋体" panose="02010600030101010101" pitchFamily="2" charset="-122"/>
                  </a:rPr>
                  <a:t>。</a:t>
                </a:r>
              </a:p>
            </p:txBody>
          </p:sp>
        </mc:Choice>
        <mc:Fallback xmlns="">
          <p:sp>
            <p:nvSpPr>
              <p:cNvPr id="37891" name="Rectangle 3"/>
              <p:cNvSpPr>
                <a:spLocks noGrp="1" noRot="1" noChangeAspect="1" noMove="1" noResize="1" noEditPoints="1" noAdjustHandles="1" noChangeArrowheads="1" noChangeShapeType="1" noTextEdit="1"/>
              </p:cNvSpPr>
              <p:nvPr>
                <p:ph type="body" idx="1"/>
              </p:nvPr>
            </p:nvSpPr>
            <p:spPr>
              <a:xfrm>
                <a:off x="165203" y="1052736"/>
                <a:ext cx="8850758" cy="2736304"/>
              </a:xfrm>
              <a:blipFill>
                <a:blip r:embed="rId2"/>
                <a:stretch>
                  <a:fillRect l="-275" t="-223"/>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3"/>
              <p:cNvSpPr txBox="1">
                <a:spLocks noChangeArrowheads="1"/>
              </p:cNvSpPr>
              <p:nvPr/>
            </p:nvSpPr>
            <p:spPr bwMode="auto">
              <a:xfrm>
                <a:off x="165203" y="3933056"/>
                <a:ext cx="8850758" cy="2304256"/>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eaLnBrk="1" hangingPunct="1">
                  <a:lnSpc>
                    <a:spcPct val="130000"/>
                  </a:lnSpc>
                  <a:spcBef>
                    <a:spcPct val="20000"/>
                  </a:spcBef>
                  <a:buClr>
                    <a:schemeClr val="folHlink"/>
                  </a:buClr>
                  <a:buSzPct val="65000"/>
                  <a:buFont typeface="Wingdings" panose="05000000000000000000" pitchFamily="2" charset="2"/>
                  <a:buChar char="l"/>
                  <a:defRPr sz="2400">
                    <a:solidFill>
                      <a:schemeClr val="tx1"/>
                    </a:solidFill>
                    <a:latin typeface="+mn-lt"/>
                    <a:ea typeface="宋体" panose="02010600030101010101" pitchFamily="2" charset="-122"/>
                  </a:defRPr>
                </a:lvl1pPr>
                <a:lvl2pPr marL="742950" lvl="1" indent="-285750" algn="l" eaLnBrk="1" hangingPunct="1">
                  <a:lnSpc>
                    <a:spcPct val="130000"/>
                  </a:lnSpc>
                  <a:spcBef>
                    <a:spcPct val="20000"/>
                  </a:spcBef>
                  <a:buClr>
                    <a:schemeClr val="hlink"/>
                  </a:buClr>
                  <a:buSzPct val="65000"/>
                  <a:buFont typeface="Wingdings" panose="05000000000000000000" pitchFamily="2" charset="2"/>
                  <a:buChar char="l"/>
                  <a:defRPr sz="2400">
                    <a:solidFill>
                      <a:schemeClr val="tx1"/>
                    </a:solidFill>
                    <a:latin typeface="+mn-lt"/>
                    <a:ea typeface="宋体" panose="02010600030101010101" pitchFamily="2" charset="-122"/>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sz="2000" dirty="0"/>
                  <a:t>关系模式</a:t>
                </a:r>
                <a:r>
                  <a:rPr lang="en-US" altLang="zh-CN" sz="2000" dirty="0"/>
                  <a:t>STD(</a:t>
                </a:r>
                <a:r>
                  <a:rPr lang="en-US" altLang="zh-CN" sz="2000" dirty="0" err="1"/>
                  <a:t>Sno</a:t>
                </a:r>
                <a:r>
                  <a:rPr lang="en-US" altLang="zh-CN" sz="2000" dirty="0"/>
                  <a:t>, </a:t>
                </a:r>
                <a:r>
                  <a:rPr lang="en-US" altLang="zh-CN" sz="2000" dirty="0" err="1"/>
                  <a:t>Sdept</a:t>
                </a:r>
                <a:r>
                  <a:rPr lang="en-US" altLang="zh-CN" sz="2000" dirty="0"/>
                  <a:t>, </a:t>
                </a:r>
                <a:r>
                  <a:rPr lang="en-US" altLang="zh-CN" sz="2000" dirty="0" err="1"/>
                  <a:t>Mname</a:t>
                </a:r>
                <a:r>
                  <a:rPr lang="en-US" altLang="zh-CN" sz="2000" dirty="0"/>
                  <a:t>)</a:t>
                </a:r>
                <a:r>
                  <a:rPr lang="zh-CN" altLang="en-US" sz="2000" dirty="0"/>
                  <a:t>中，有：</a:t>
                </a:r>
              </a:p>
              <a:p>
                <a:pPr marL="0" indent="0">
                  <a:buNone/>
                </a:pPr>
                <a:r>
                  <a:rPr lang="zh-CN" altLang="en-US" sz="2000" dirty="0"/>
                  <a:t>        </a:t>
                </a:r>
                <a14:m>
                  <m:oMath xmlns:m="http://schemas.openxmlformats.org/officeDocument/2006/math">
                    <m:r>
                      <a:rPr lang="en-US" altLang="zh-CN" sz="2000" dirty="0">
                        <a:latin typeface="Cambria Math"/>
                      </a:rPr>
                      <m:t>𝑆𝑛𝑜</m:t>
                    </m:r>
                    <m:r>
                      <a:rPr lang="en-US" altLang="zh-CN" sz="2000" dirty="0">
                        <a:latin typeface="Cambria Math"/>
                      </a:rPr>
                      <m:t> → </m:t>
                    </m:r>
                    <m:r>
                      <a:rPr lang="en-US" altLang="zh-CN" sz="2000" dirty="0" err="1">
                        <a:latin typeface="Cambria Math"/>
                      </a:rPr>
                      <m:t>𝑆𝑑𝑒𝑝𝑡</m:t>
                    </m:r>
                    <m:r>
                      <a:rPr lang="zh-CN" altLang="en-US" sz="2000" dirty="0">
                        <a:latin typeface="Cambria Math"/>
                      </a:rPr>
                      <m:t>，</m:t>
                    </m:r>
                    <m:r>
                      <a:rPr lang="en-US" altLang="zh-CN" sz="2000" dirty="0" err="1">
                        <a:latin typeface="Cambria Math"/>
                      </a:rPr>
                      <m:t>𝑆𝑑𝑒𝑝𝑡</m:t>
                    </m:r>
                    <m:r>
                      <a:rPr lang="en-US" altLang="zh-CN" sz="2000" dirty="0">
                        <a:latin typeface="Cambria Math"/>
                      </a:rPr>
                      <m:t> → </m:t>
                    </m:r>
                    <m:r>
                      <a:rPr lang="en-US" altLang="zh-CN" sz="2000" dirty="0" err="1">
                        <a:latin typeface="Cambria Math"/>
                      </a:rPr>
                      <m:t>𝑀𝑛𝑎𝑚𝑒</m:t>
                    </m:r>
                  </m:oMath>
                </a14:m>
                <a:endParaRPr lang="en-US" altLang="zh-CN" sz="2000" dirty="0"/>
              </a:p>
              <a:p>
                <a:r>
                  <a:rPr lang="en-US" altLang="zh-CN" sz="2000" dirty="0"/>
                  <a:t>      </a:t>
                </a:r>
                <a:r>
                  <a:rPr lang="zh-CN" altLang="en-US" sz="2000" dirty="0"/>
                  <a:t>则有 </a:t>
                </a:r>
                <a14:m>
                  <m:oMath xmlns:m="http://schemas.openxmlformats.org/officeDocument/2006/math">
                    <m:r>
                      <a:rPr lang="en-US" altLang="zh-CN" sz="2000" b="0" i="1" smtClean="0">
                        <a:latin typeface="Cambria Math"/>
                      </a:rPr>
                      <m:t>𝑆𝑛𝑜</m:t>
                    </m:r>
                    <m:m>
                      <m:mPr>
                        <m:mcs>
                          <m:mc>
                            <m:mcPr>
                              <m:count m:val="1"/>
                              <m:mcJc m:val="center"/>
                            </m:mcPr>
                          </m:mc>
                        </m:mcs>
                        <m:ctrlPr>
                          <a:rPr lang="en-US" altLang="zh-CN" sz="2000" i="1">
                            <a:latin typeface="Cambria Math" panose="02040503050406030204" pitchFamily="18" charset="0"/>
                          </a:rPr>
                        </m:ctrlPr>
                      </m:mPr>
                      <m:mr>
                        <m:e>
                          <m:r>
                            <m:rPr>
                              <m:brk m:alnAt="7"/>
                            </m:rPr>
                            <a:rPr lang="zh-CN" altLang="en-US" sz="2000">
                              <a:latin typeface="Cambria Math"/>
                            </a:rPr>
                            <m:t>传</m:t>
                          </m:r>
                          <m:r>
                            <a:rPr lang="zh-CN" altLang="en-US" sz="2000">
                              <a:latin typeface="Cambria Math"/>
                            </a:rPr>
                            <m:t>递</m:t>
                          </m:r>
                        </m:e>
                      </m:mr>
                      <m:mr>
                        <m:e>
                          <m:r>
                            <a:rPr lang="en-US" altLang="zh-CN" sz="2000">
                              <a:latin typeface="Cambria Math"/>
                            </a:rPr>
                            <m:t>→</m:t>
                          </m:r>
                        </m:e>
                      </m:mr>
                      <m:mr>
                        <m:e/>
                      </m:mr>
                    </m:m>
                  </m:oMath>
                </a14:m>
                <a:r>
                  <a:rPr lang="en-US" altLang="zh-CN" sz="2000" dirty="0"/>
                  <a:t> </a:t>
                </a:r>
                <a14:m>
                  <m:oMath xmlns:m="http://schemas.openxmlformats.org/officeDocument/2006/math">
                    <m:r>
                      <a:rPr lang="en-US" altLang="zh-CN" sz="2000" dirty="0">
                        <a:latin typeface="Cambria Math"/>
                      </a:rPr>
                      <m:t>𝑀𝑛𝑎𝑚𝑒</m:t>
                    </m:r>
                  </m:oMath>
                </a14:m>
                <a:r>
                  <a:rPr lang="en-US" altLang="zh-CN" sz="2000" dirty="0"/>
                  <a:t> </a:t>
                </a:r>
              </a:p>
            </p:txBody>
          </p:sp>
        </mc:Choice>
        <mc:Fallback xmlns="">
          <p:sp>
            <p:nvSpPr>
              <p:cNvPr id="7" name="Rectangle 3"/>
              <p:cNvSpPr txBox="1">
                <a:spLocks noRot="1" noChangeAspect="1" noMove="1" noResize="1" noEditPoints="1" noAdjustHandles="1" noChangeArrowheads="1" noChangeShapeType="1" noTextEdit="1"/>
              </p:cNvSpPr>
              <p:nvPr/>
            </p:nvSpPr>
            <p:spPr bwMode="auto">
              <a:xfrm>
                <a:off x="165203" y="3933056"/>
                <a:ext cx="8850758" cy="2304256"/>
              </a:xfrm>
              <a:prstGeom prst="rect">
                <a:avLst/>
              </a:prstGeom>
              <a:blipFill rotWithShape="1">
                <a:blip r:embed="rId3"/>
                <a:stretch>
                  <a:fillRect/>
                </a:stretch>
              </a:blipFill>
              <a:ln>
                <a:noFill/>
              </a:ln>
              <a:effectLst/>
              <a:extLst/>
            </p:spPr>
            <p:txBody>
              <a:bodyPr/>
              <a:lstStyle/>
              <a:p>
                <a:r>
                  <a:rPr lang="zh-CN" altLang="en-US">
                    <a:noFill/>
                  </a:rPr>
                  <a:t> </a:t>
                </a:r>
              </a:p>
            </p:txBody>
          </p:sp>
        </mc:Fallback>
      </mc:AlternateContent>
    </p:spTree>
    <p:extLst>
      <p:ext uri="{BB962C8B-B14F-4D97-AF65-F5344CB8AC3E}">
        <p14:creationId xmlns:p14="http://schemas.microsoft.com/office/powerpoint/2010/main" val="3314601077"/>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5D7439F-9C55-48E6-96CD-5C118B58CD13}"/>
              </a:ext>
            </a:extLst>
          </p:cNvPr>
          <p:cNvSpPr txBox="1"/>
          <p:nvPr>
            <p:custDataLst>
              <p:tags r:id="rId2"/>
            </p:custDataLst>
          </p:nvPr>
        </p:nvSpPr>
        <p:spPr>
          <a:xfrm>
            <a:off x="323528" y="635000"/>
            <a:ext cx="7906072" cy="1721803"/>
          </a:xfrm>
          <a:prstGeom prst="rect">
            <a:avLst/>
          </a:prstGeom>
          <a:noFill/>
        </p:spPr>
        <p:txBody>
          <a:bodyPr vert="horz" wrap="square" rtlCol="0" anchor="ctr" anchorCtr="0">
            <a:noAutofit/>
          </a:bodyPr>
          <a:lstStyle/>
          <a:p>
            <a:pPr algn="l" eaLnBrk="1" hangingPunct="1"/>
            <a:r>
              <a:rPr lang="zh-CN" altLang="en-US" sz="2400" b="0" dirty="0">
                <a:solidFill>
                  <a:srgbClr val="000000"/>
                </a:solidFill>
                <a:latin typeface="Microsoft Yahei" panose="020B0503020204020204" pitchFamily="34" charset="-122"/>
                <a:ea typeface="Microsoft Yahei" panose="020B0503020204020204" pitchFamily="34" charset="-122"/>
              </a:rPr>
              <a:t>学生表（学号，姓名，性别，班级，年龄）关系中，</a:t>
            </a:r>
          </a:p>
          <a:p>
            <a:pPr algn="l" eaLnBrk="1" hangingPunct="1"/>
            <a:r>
              <a:rPr lang="zh-CN" altLang="en-US" sz="2400" b="0" dirty="0">
                <a:solidFill>
                  <a:srgbClr val="000000"/>
                </a:solidFill>
                <a:latin typeface="Microsoft Yahei" panose="020B0503020204020204" pitchFamily="34" charset="-122"/>
                <a:ea typeface="Microsoft Yahei" panose="020B0503020204020204" pitchFamily="34" charset="-122"/>
              </a:rPr>
              <a:t>学号→姓名 是（    ）</a:t>
            </a:r>
            <a:endParaRPr lang="zh-CN" altLang="en-US" sz="24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CE7C7645-E5F3-4DA4-8222-F92AA19372C6}"/>
              </a:ext>
            </a:extLst>
          </p:cNvPr>
          <p:cNvSpPr txBox="1"/>
          <p:nvPr>
            <p:custDataLst>
              <p:tags r:id="rId3"/>
            </p:custDataLst>
          </p:nvPr>
        </p:nvSpPr>
        <p:spPr>
          <a:xfrm>
            <a:off x="1828800" y="2204864"/>
            <a:ext cx="6400800" cy="642938"/>
          </a:xfrm>
          <a:prstGeom prst="rect">
            <a:avLst/>
          </a:prstGeom>
          <a:noFill/>
        </p:spPr>
        <p:txBody>
          <a:bodyPr vert="horz" rtlCol="0" anchor="ctr" anchorCtr="0">
            <a:noAutofit/>
          </a:bodyPr>
          <a:lstStyle/>
          <a:p>
            <a:pPr algn="l"/>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部分函数依赖</a:t>
            </a:r>
          </a:p>
        </p:txBody>
      </p:sp>
      <p:sp>
        <p:nvSpPr>
          <p:cNvPr id="6" name="文本框 5">
            <a:extLst>
              <a:ext uri="{FF2B5EF4-FFF2-40B4-BE49-F238E27FC236}">
                <a16:creationId xmlns:a16="http://schemas.microsoft.com/office/drawing/2014/main" id="{48EF2D87-43AA-48DE-AC33-67B43720DC61}"/>
              </a:ext>
            </a:extLst>
          </p:cNvPr>
          <p:cNvSpPr txBox="1"/>
          <p:nvPr>
            <p:custDataLst>
              <p:tags r:id="rId4"/>
            </p:custDataLst>
          </p:nvPr>
        </p:nvSpPr>
        <p:spPr>
          <a:xfrm>
            <a:off x="1828800" y="3062114"/>
            <a:ext cx="6400800" cy="642938"/>
          </a:xfrm>
          <a:prstGeom prst="rect">
            <a:avLst/>
          </a:prstGeom>
          <a:noFill/>
        </p:spPr>
        <p:txBody>
          <a:bodyPr vert="horz" rtlCol="0" anchor="ctr" anchorCtr="0">
            <a:noAutofit/>
          </a:bodyPr>
          <a:lstStyle/>
          <a:p>
            <a:pPr algn="l"/>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完全函数依赖</a:t>
            </a:r>
          </a:p>
        </p:txBody>
      </p:sp>
      <p:sp>
        <p:nvSpPr>
          <p:cNvPr id="7" name="文本框 6">
            <a:extLst>
              <a:ext uri="{FF2B5EF4-FFF2-40B4-BE49-F238E27FC236}">
                <a16:creationId xmlns:a16="http://schemas.microsoft.com/office/drawing/2014/main" id="{FC71B6DA-DA05-401C-B170-C551C65BE0D0}"/>
              </a:ext>
            </a:extLst>
          </p:cNvPr>
          <p:cNvSpPr txBox="1"/>
          <p:nvPr>
            <p:custDataLst>
              <p:tags r:id="rId5"/>
            </p:custDataLst>
          </p:nvPr>
        </p:nvSpPr>
        <p:spPr>
          <a:xfrm>
            <a:off x="1828800" y="3919364"/>
            <a:ext cx="6400800" cy="642938"/>
          </a:xfrm>
          <a:prstGeom prst="rect">
            <a:avLst/>
          </a:prstGeom>
          <a:noFill/>
        </p:spPr>
        <p:txBody>
          <a:bodyPr vert="horz" rtlCol="0" anchor="ctr" anchorCtr="0">
            <a:noAutofit/>
          </a:bodyPr>
          <a:lstStyle/>
          <a:p>
            <a:pPr algn="l"/>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平凡函数依赖</a:t>
            </a:r>
          </a:p>
        </p:txBody>
      </p:sp>
      <p:sp>
        <p:nvSpPr>
          <p:cNvPr id="8" name="文本框 7">
            <a:extLst>
              <a:ext uri="{FF2B5EF4-FFF2-40B4-BE49-F238E27FC236}">
                <a16:creationId xmlns:a16="http://schemas.microsoft.com/office/drawing/2014/main" id="{45335F5B-EDF8-4E3D-A2C6-82F449E6AA9B}"/>
              </a:ext>
            </a:extLst>
          </p:cNvPr>
          <p:cNvSpPr txBox="1"/>
          <p:nvPr>
            <p:custDataLst>
              <p:tags r:id="rId6"/>
            </p:custDataLst>
          </p:nvPr>
        </p:nvSpPr>
        <p:spPr>
          <a:xfrm>
            <a:off x="1828800" y="4776614"/>
            <a:ext cx="6400800" cy="642938"/>
          </a:xfrm>
          <a:prstGeom prst="rect">
            <a:avLst/>
          </a:prstGeom>
          <a:noFill/>
        </p:spPr>
        <p:txBody>
          <a:bodyPr vert="horz" rtlCol="0" anchor="ctr" anchorCtr="0">
            <a:noAutofit/>
          </a:bodyPr>
          <a:lstStyle/>
          <a:p>
            <a:pPr algn="l"/>
            <a:r>
              <a:rPr lang="zh-CN" altLang="en-US" sz="2800" dirty="0">
                <a:solidFill>
                  <a:schemeClr val="bg1">
                    <a:lumMod val="10000"/>
                  </a:schemeClr>
                </a:solidFill>
                <a:latin typeface="黑体" panose="02010609060101010101" pitchFamily="49" charset="-122"/>
                <a:ea typeface="黑体" panose="02010609060101010101" pitchFamily="49" charset="-122"/>
              </a:rPr>
              <a:t>非平凡函数依赖</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A5AAA33-BBCD-4021-A09D-13EAF4EC87E0}"/>
              </a:ext>
            </a:extLst>
          </p:cNvPr>
          <p:cNvSpPr/>
          <p:nvPr>
            <p:custDataLst>
              <p:tags r:id="rId7"/>
            </p:custDataLst>
          </p:nvPr>
        </p:nvSpPr>
        <p:spPr bwMode="auto">
          <a:xfrm>
            <a:off x="3505039" y="5685597"/>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6" name="组合 15">
            <a:extLst>
              <a:ext uri="{FF2B5EF4-FFF2-40B4-BE49-F238E27FC236}">
                <a16:creationId xmlns:a16="http://schemas.microsoft.com/office/drawing/2014/main" id="{EB0F4B62-00D3-4A32-A156-5709F54F84DE}"/>
              </a:ext>
            </a:extLst>
          </p:cNvPr>
          <p:cNvGrpSpPr/>
          <p:nvPr>
            <p:custDataLst>
              <p:tags r:id="rId8"/>
            </p:custDataLst>
          </p:nvPr>
        </p:nvGrpSpPr>
        <p:grpSpPr>
          <a:xfrm>
            <a:off x="0" y="0"/>
            <a:ext cx="9144000" cy="635000"/>
            <a:chOff x="0" y="0"/>
            <a:chExt cx="9144000" cy="635000"/>
          </a:xfrm>
        </p:grpSpPr>
        <p:sp>
          <p:nvSpPr>
            <p:cNvPr id="27" name="TitleBackground">
              <a:extLst>
                <a:ext uri="{FF2B5EF4-FFF2-40B4-BE49-F238E27FC236}">
                  <a16:creationId xmlns:a16="http://schemas.microsoft.com/office/drawing/2014/main" id="{96064207-9E58-46C3-8E80-D9659E7AA892}"/>
                </a:ext>
              </a:extLst>
            </p:cNvPr>
            <p:cNvSpPr/>
            <p:nvPr>
              <p:custDataLst>
                <p:tags r:id="rId10"/>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28" name="ColorBlock">
              <a:extLst>
                <a:ext uri="{FF2B5EF4-FFF2-40B4-BE49-F238E27FC236}">
                  <a16:creationId xmlns:a16="http://schemas.microsoft.com/office/drawing/2014/main" id="{7F86ACCD-6FA3-4C5B-834B-7EC8ED177270}"/>
                </a:ext>
              </a:extLst>
            </p:cNvPr>
            <p:cNvSpPr/>
            <p:nvPr>
              <p:custDataLst>
                <p:tags r:id="rId11"/>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29" name="TypeText">
              <a:extLst>
                <a:ext uri="{FF2B5EF4-FFF2-40B4-BE49-F238E27FC236}">
                  <a16:creationId xmlns:a16="http://schemas.microsoft.com/office/drawing/2014/main" id="{E882B6AF-15E5-413D-BBDA-BDF9F9087DF9}"/>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pPr algn="l"/>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5" name="TipText">
              <a:extLst>
                <a:ext uri="{FF2B5EF4-FFF2-40B4-BE49-F238E27FC236}">
                  <a16:creationId xmlns:a16="http://schemas.microsoft.com/office/drawing/2014/main" id="{108E8654-CA5F-4DED-8505-692CE55D5BB9}"/>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pPr algn="l"/>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7C066C50-FF6A-4353-BB8F-39E25F82CC63}"/>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64886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5D7439F-9C55-48E6-96CD-5C118B58CD13}"/>
              </a:ext>
            </a:extLst>
          </p:cNvPr>
          <p:cNvSpPr txBox="1"/>
          <p:nvPr>
            <p:custDataLst>
              <p:tags r:id="rId2"/>
            </p:custDataLst>
          </p:nvPr>
        </p:nvSpPr>
        <p:spPr>
          <a:xfrm>
            <a:off x="323528" y="635000"/>
            <a:ext cx="7906072" cy="1721803"/>
          </a:xfrm>
          <a:prstGeom prst="rect">
            <a:avLst/>
          </a:prstGeom>
          <a:noFill/>
        </p:spPr>
        <p:txBody>
          <a:bodyPr vert="horz" wrap="square" rtlCol="0" anchor="ctr" anchorCtr="0">
            <a:noAutofit/>
          </a:bodyPr>
          <a:lstStyle/>
          <a:p>
            <a:pPr algn="l" eaLnBrk="1" hangingPunct="1"/>
            <a:r>
              <a:rPr lang="zh-CN" altLang="en-US" sz="2400" b="0" dirty="0">
                <a:solidFill>
                  <a:srgbClr val="000000"/>
                </a:solidFill>
                <a:latin typeface="Microsoft Yahei" panose="020B0503020204020204" pitchFamily="34" charset="-122"/>
                <a:ea typeface="Microsoft Yahei" panose="020B0503020204020204" pitchFamily="34" charset="-122"/>
              </a:rPr>
              <a:t>学生表（学号，姓名，性别，班级，年龄）关系中，</a:t>
            </a:r>
          </a:p>
          <a:p>
            <a:pPr algn="l" eaLnBrk="1" hangingPunct="1"/>
            <a:r>
              <a:rPr lang="zh-CN" altLang="en-US" sz="2400" b="0" dirty="0">
                <a:solidFill>
                  <a:srgbClr val="000000"/>
                </a:solidFill>
                <a:latin typeface="Microsoft Yahei" panose="020B0503020204020204" pitchFamily="34" charset="-122"/>
                <a:ea typeface="Microsoft Yahei" panose="020B0503020204020204" pitchFamily="34" charset="-122"/>
              </a:rPr>
              <a:t>（学号，姓名）→性别 是（    ）</a:t>
            </a:r>
            <a:endParaRPr lang="zh-CN" altLang="en-US" sz="24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CE7C7645-E5F3-4DA4-8222-F92AA19372C6}"/>
              </a:ext>
            </a:extLst>
          </p:cNvPr>
          <p:cNvSpPr txBox="1"/>
          <p:nvPr>
            <p:custDataLst>
              <p:tags r:id="rId3"/>
            </p:custDataLst>
          </p:nvPr>
        </p:nvSpPr>
        <p:spPr>
          <a:xfrm>
            <a:off x="1828800" y="2204864"/>
            <a:ext cx="6400800" cy="642938"/>
          </a:xfrm>
          <a:prstGeom prst="rect">
            <a:avLst/>
          </a:prstGeom>
          <a:noFill/>
        </p:spPr>
        <p:txBody>
          <a:bodyPr vert="horz" rtlCol="0" anchor="ctr" anchorCtr="0">
            <a:noAutofit/>
          </a:bodyPr>
          <a:lstStyle/>
          <a:p>
            <a:pPr algn="l"/>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部分函数依赖</a:t>
            </a:r>
          </a:p>
        </p:txBody>
      </p:sp>
      <p:sp>
        <p:nvSpPr>
          <p:cNvPr id="6" name="文本框 5">
            <a:extLst>
              <a:ext uri="{FF2B5EF4-FFF2-40B4-BE49-F238E27FC236}">
                <a16:creationId xmlns:a16="http://schemas.microsoft.com/office/drawing/2014/main" id="{48EF2D87-43AA-48DE-AC33-67B43720DC61}"/>
              </a:ext>
            </a:extLst>
          </p:cNvPr>
          <p:cNvSpPr txBox="1"/>
          <p:nvPr>
            <p:custDataLst>
              <p:tags r:id="rId4"/>
            </p:custDataLst>
          </p:nvPr>
        </p:nvSpPr>
        <p:spPr>
          <a:xfrm>
            <a:off x="1828800" y="3062114"/>
            <a:ext cx="6400800" cy="642938"/>
          </a:xfrm>
          <a:prstGeom prst="rect">
            <a:avLst/>
          </a:prstGeom>
          <a:noFill/>
        </p:spPr>
        <p:txBody>
          <a:bodyPr vert="horz" rtlCol="0" anchor="ctr" anchorCtr="0">
            <a:noAutofit/>
          </a:bodyPr>
          <a:lstStyle/>
          <a:p>
            <a:pPr algn="l"/>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完全函数依赖</a:t>
            </a:r>
          </a:p>
        </p:txBody>
      </p:sp>
      <p:sp>
        <p:nvSpPr>
          <p:cNvPr id="7" name="文本框 6">
            <a:extLst>
              <a:ext uri="{FF2B5EF4-FFF2-40B4-BE49-F238E27FC236}">
                <a16:creationId xmlns:a16="http://schemas.microsoft.com/office/drawing/2014/main" id="{FC71B6DA-DA05-401C-B170-C551C65BE0D0}"/>
              </a:ext>
            </a:extLst>
          </p:cNvPr>
          <p:cNvSpPr txBox="1"/>
          <p:nvPr>
            <p:custDataLst>
              <p:tags r:id="rId5"/>
            </p:custDataLst>
          </p:nvPr>
        </p:nvSpPr>
        <p:spPr>
          <a:xfrm>
            <a:off x="1828800" y="3919364"/>
            <a:ext cx="6400800" cy="642938"/>
          </a:xfrm>
          <a:prstGeom prst="rect">
            <a:avLst/>
          </a:prstGeom>
          <a:noFill/>
        </p:spPr>
        <p:txBody>
          <a:bodyPr vert="horz" rtlCol="0" anchor="ctr" anchorCtr="0">
            <a:noAutofit/>
          </a:bodyPr>
          <a:lstStyle/>
          <a:p>
            <a:pPr algn="l"/>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平凡函数依赖</a:t>
            </a:r>
          </a:p>
        </p:txBody>
      </p:sp>
      <p:sp>
        <p:nvSpPr>
          <p:cNvPr id="8" name="文本框 7">
            <a:extLst>
              <a:ext uri="{FF2B5EF4-FFF2-40B4-BE49-F238E27FC236}">
                <a16:creationId xmlns:a16="http://schemas.microsoft.com/office/drawing/2014/main" id="{45335F5B-EDF8-4E3D-A2C6-82F449E6AA9B}"/>
              </a:ext>
            </a:extLst>
          </p:cNvPr>
          <p:cNvSpPr txBox="1"/>
          <p:nvPr>
            <p:custDataLst>
              <p:tags r:id="rId6"/>
            </p:custDataLst>
          </p:nvPr>
        </p:nvSpPr>
        <p:spPr>
          <a:xfrm>
            <a:off x="1828800" y="4776614"/>
            <a:ext cx="6400800" cy="642938"/>
          </a:xfrm>
          <a:prstGeom prst="rect">
            <a:avLst/>
          </a:prstGeom>
          <a:noFill/>
        </p:spPr>
        <p:txBody>
          <a:bodyPr vert="horz" rtlCol="0" anchor="ctr" anchorCtr="0">
            <a:noAutofit/>
          </a:bodyPr>
          <a:lstStyle/>
          <a:p>
            <a:pPr algn="l"/>
            <a:r>
              <a:rPr lang="zh-CN" altLang="en-US" sz="2800" dirty="0">
                <a:solidFill>
                  <a:schemeClr val="bg1">
                    <a:lumMod val="10000"/>
                  </a:schemeClr>
                </a:solidFill>
                <a:latin typeface="黑体" panose="02010609060101010101" pitchFamily="49" charset="-122"/>
                <a:ea typeface="黑体" panose="02010609060101010101" pitchFamily="49" charset="-122"/>
              </a:rPr>
              <a:t>非平凡函数依赖</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A5AAA33-BBCD-4021-A09D-13EAF4EC87E0}"/>
              </a:ext>
            </a:extLst>
          </p:cNvPr>
          <p:cNvSpPr/>
          <p:nvPr>
            <p:custDataLst>
              <p:tags r:id="rId7"/>
            </p:custDataLst>
          </p:nvPr>
        </p:nvSpPr>
        <p:spPr bwMode="auto">
          <a:xfrm>
            <a:off x="3505039" y="5685597"/>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6" name="组合 15">
            <a:extLst>
              <a:ext uri="{FF2B5EF4-FFF2-40B4-BE49-F238E27FC236}">
                <a16:creationId xmlns:a16="http://schemas.microsoft.com/office/drawing/2014/main" id="{EB0F4B62-00D3-4A32-A156-5709F54F84DE}"/>
              </a:ext>
            </a:extLst>
          </p:cNvPr>
          <p:cNvGrpSpPr/>
          <p:nvPr>
            <p:custDataLst>
              <p:tags r:id="rId8"/>
            </p:custDataLst>
          </p:nvPr>
        </p:nvGrpSpPr>
        <p:grpSpPr>
          <a:xfrm>
            <a:off x="0" y="0"/>
            <a:ext cx="9144000" cy="635000"/>
            <a:chOff x="0" y="0"/>
            <a:chExt cx="9144000" cy="635000"/>
          </a:xfrm>
        </p:grpSpPr>
        <p:sp>
          <p:nvSpPr>
            <p:cNvPr id="27" name="TitleBackground">
              <a:extLst>
                <a:ext uri="{FF2B5EF4-FFF2-40B4-BE49-F238E27FC236}">
                  <a16:creationId xmlns:a16="http://schemas.microsoft.com/office/drawing/2014/main" id="{96064207-9E58-46C3-8E80-D9659E7AA892}"/>
                </a:ext>
              </a:extLst>
            </p:cNvPr>
            <p:cNvSpPr/>
            <p:nvPr>
              <p:custDataLst>
                <p:tags r:id="rId10"/>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28" name="ColorBlock">
              <a:extLst>
                <a:ext uri="{FF2B5EF4-FFF2-40B4-BE49-F238E27FC236}">
                  <a16:creationId xmlns:a16="http://schemas.microsoft.com/office/drawing/2014/main" id="{7F86ACCD-6FA3-4C5B-834B-7EC8ED177270}"/>
                </a:ext>
              </a:extLst>
            </p:cNvPr>
            <p:cNvSpPr/>
            <p:nvPr>
              <p:custDataLst>
                <p:tags r:id="rId11"/>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29" name="TypeText">
              <a:extLst>
                <a:ext uri="{FF2B5EF4-FFF2-40B4-BE49-F238E27FC236}">
                  <a16:creationId xmlns:a16="http://schemas.microsoft.com/office/drawing/2014/main" id="{E882B6AF-15E5-413D-BBDA-BDF9F9087DF9}"/>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pPr algn="l"/>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5" name="TipText">
              <a:extLst>
                <a:ext uri="{FF2B5EF4-FFF2-40B4-BE49-F238E27FC236}">
                  <a16:creationId xmlns:a16="http://schemas.microsoft.com/office/drawing/2014/main" id="{108E8654-CA5F-4DED-8505-692CE55D5BB9}"/>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pPr algn="l"/>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7C066C50-FF6A-4353-BB8F-39E25F82CC63}"/>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32816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5D7439F-9C55-48E6-96CD-5C118B58CD13}"/>
              </a:ext>
            </a:extLst>
          </p:cNvPr>
          <p:cNvSpPr txBox="1"/>
          <p:nvPr>
            <p:custDataLst>
              <p:tags r:id="rId2"/>
            </p:custDataLst>
          </p:nvPr>
        </p:nvSpPr>
        <p:spPr>
          <a:xfrm>
            <a:off x="323528" y="635000"/>
            <a:ext cx="7906072" cy="1721803"/>
          </a:xfrm>
          <a:prstGeom prst="rect">
            <a:avLst/>
          </a:prstGeom>
          <a:noFill/>
        </p:spPr>
        <p:txBody>
          <a:bodyPr vert="horz" wrap="square" rtlCol="0" anchor="ctr" anchorCtr="0">
            <a:noAutofit/>
          </a:bodyPr>
          <a:lstStyle/>
          <a:p>
            <a:pPr algn="l" eaLnBrk="1" hangingPunct="1"/>
            <a:r>
              <a:rPr lang="zh-CN" altLang="en-US" sz="2400" b="0" dirty="0">
                <a:solidFill>
                  <a:srgbClr val="000000"/>
                </a:solidFill>
                <a:latin typeface="Microsoft Yahei" panose="020B0503020204020204" pitchFamily="34" charset="-122"/>
                <a:ea typeface="Microsoft Yahei" panose="020B0503020204020204" pitchFamily="34" charset="-122"/>
              </a:rPr>
              <a:t>学生表（学号，姓名，性别，班级，年龄）关系中，</a:t>
            </a:r>
          </a:p>
          <a:p>
            <a:pPr algn="l" eaLnBrk="1" hangingPunct="1"/>
            <a:r>
              <a:rPr lang="zh-CN" altLang="en-US" sz="2400" b="0" dirty="0">
                <a:solidFill>
                  <a:srgbClr val="000000"/>
                </a:solidFill>
                <a:latin typeface="Microsoft Yahei" panose="020B0503020204020204" pitchFamily="34" charset="-122"/>
                <a:ea typeface="Microsoft Yahei" panose="020B0503020204020204" pitchFamily="34" charset="-122"/>
              </a:rPr>
              <a:t>（学号，姓名）→姓名 是（    ）</a:t>
            </a:r>
            <a:endParaRPr lang="zh-CN" altLang="en-US" sz="24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CE7C7645-E5F3-4DA4-8222-F92AA19372C6}"/>
              </a:ext>
            </a:extLst>
          </p:cNvPr>
          <p:cNvSpPr txBox="1"/>
          <p:nvPr>
            <p:custDataLst>
              <p:tags r:id="rId3"/>
            </p:custDataLst>
          </p:nvPr>
        </p:nvSpPr>
        <p:spPr>
          <a:xfrm>
            <a:off x="1828800" y="2204864"/>
            <a:ext cx="6400800" cy="642938"/>
          </a:xfrm>
          <a:prstGeom prst="rect">
            <a:avLst/>
          </a:prstGeom>
          <a:noFill/>
        </p:spPr>
        <p:txBody>
          <a:bodyPr vert="horz" rtlCol="0" anchor="ctr" anchorCtr="0">
            <a:noAutofit/>
          </a:bodyPr>
          <a:lstStyle/>
          <a:p>
            <a:pPr algn="l"/>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部分函数依赖</a:t>
            </a:r>
          </a:p>
        </p:txBody>
      </p:sp>
      <p:sp>
        <p:nvSpPr>
          <p:cNvPr id="6" name="文本框 5">
            <a:extLst>
              <a:ext uri="{FF2B5EF4-FFF2-40B4-BE49-F238E27FC236}">
                <a16:creationId xmlns:a16="http://schemas.microsoft.com/office/drawing/2014/main" id="{48EF2D87-43AA-48DE-AC33-67B43720DC61}"/>
              </a:ext>
            </a:extLst>
          </p:cNvPr>
          <p:cNvSpPr txBox="1"/>
          <p:nvPr>
            <p:custDataLst>
              <p:tags r:id="rId4"/>
            </p:custDataLst>
          </p:nvPr>
        </p:nvSpPr>
        <p:spPr>
          <a:xfrm>
            <a:off x="1828800" y="3062114"/>
            <a:ext cx="6400800" cy="642938"/>
          </a:xfrm>
          <a:prstGeom prst="rect">
            <a:avLst/>
          </a:prstGeom>
          <a:noFill/>
        </p:spPr>
        <p:txBody>
          <a:bodyPr vert="horz" rtlCol="0" anchor="ctr" anchorCtr="0">
            <a:noAutofit/>
          </a:bodyPr>
          <a:lstStyle/>
          <a:p>
            <a:pPr algn="l"/>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完全函数依赖</a:t>
            </a:r>
          </a:p>
        </p:txBody>
      </p:sp>
      <p:sp>
        <p:nvSpPr>
          <p:cNvPr id="7" name="文本框 6">
            <a:extLst>
              <a:ext uri="{FF2B5EF4-FFF2-40B4-BE49-F238E27FC236}">
                <a16:creationId xmlns:a16="http://schemas.microsoft.com/office/drawing/2014/main" id="{FC71B6DA-DA05-401C-B170-C551C65BE0D0}"/>
              </a:ext>
            </a:extLst>
          </p:cNvPr>
          <p:cNvSpPr txBox="1"/>
          <p:nvPr>
            <p:custDataLst>
              <p:tags r:id="rId5"/>
            </p:custDataLst>
          </p:nvPr>
        </p:nvSpPr>
        <p:spPr>
          <a:xfrm>
            <a:off x="1828800" y="3919364"/>
            <a:ext cx="6400800" cy="642938"/>
          </a:xfrm>
          <a:prstGeom prst="rect">
            <a:avLst/>
          </a:prstGeom>
          <a:noFill/>
        </p:spPr>
        <p:txBody>
          <a:bodyPr vert="horz" rtlCol="0" anchor="ctr" anchorCtr="0">
            <a:noAutofit/>
          </a:bodyPr>
          <a:lstStyle/>
          <a:p>
            <a:pPr algn="l"/>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平凡函数依赖</a:t>
            </a:r>
          </a:p>
        </p:txBody>
      </p:sp>
      <p:sp>
        <p:nvSpPr>
          <p:cNvPr id="8" name="文本框 7">
            <a:extLst>
              <a:ext uri="{FF2B5EF4-FFF2-40B4-BE49-F238E27FC236}">
                <a16:creationId xmlns:a16="http://schemas.microsoft.com/office/drawing/2014/main" id="{45335F5B-EDF8-4E3D-A2C6-82F449E6AA9B}"/>
              </a:ext>
            </a:extLst>
          </p:cNvPr>
          <p:cNvSpPr txBox="1"/>
          <p:nvPr>
            <p:custDataLst>
              <p:tags r:id="rId6"/>
            </p:custDataLst>
          </p:nvPr>
        </p:nvSpPr>
        <p:spPr>
          <a:xfrm>
            <a:off x="1828800" y="4776614"/>
            <a:ext cx="6400800" cy="642938"/>
          </a:xfrm>
          <a:prstGeom prst="rect">
            <a:avLst/>
          </a:prstGeom>
          <a:noFill/>
        </p:spPr>
        <p:txBody>
          <a:bodyPr vert="horz" rtlCol="0" anchor="ctr" anchorCtr="0">
            <a:noAutofit/>
          </a:bodyPr>
          <a:lstStyle/>
          <a:p>
            <a:pPr algn="l"/>
            <a:r>
              <a:rPr lang="zh-CN" altLang="en-US" sz="2800" dirty="0">
                <a:solidFill>
                  <a:schemeClr val="bg1">
                    <a:lumMod val="10000"/>
                  </a:schemeClr>
                </a:solidFill>
                <a:latin typeface="黑体" panose="02010609060101010101" pitchFamily="49" charset="-122"/>
                <a:ea typeface="黑体" panose="02010609060101010101" pitchFamily="49" charset="-122"/>
              </a:rPr>
              <a:t>非平凡函数依赖</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A5AAA33-BBCD-4021-A09D-13EAF4EC87E0}"/>
              </a:ext>
            </a:extLst>
          </p:cNvPr>
          <p:cNvSpPr/>
          <p:nvPr>
            <p:custDataLst>
              <p:tags r:id="rId7"/>
            </p:custDataLst>
          </p:nvPr>
        </p:nvSpPr>
        <p:spPr bwMode="auto">
          <a:xfrm>
            <a:off x="3505039" y="5685597"/>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6" name="组合 15">
            <a:extLst>
              <a:ext uri="{FF2B5EF4-FFF2-40B4-BE49-F238E27FC236}">
                <a16:creationId xmlns:a16="http://schemas.microsoft.com/office/drawing/2014/main" id="{EB0F4B62-00D3-4A32-A156-5709F54F84DE}"/>
              </a:ext>
            </a:extLst>
          </p:cNvPr>
          <p:cNvGrpSpPr/>
          <p:nvPr>
            <p:custDataLst>
              <p:tags r:id="rId8"/>
            </p:custDataLst>
          </p:nvPr>
        </p:nvGrpSpPr>
        <p:grpSpPr>
          <a:xfrm>
            <a:off x="0" y="0"/>
            <a:ext cx="9144000" cy="635000"/>
            <a:chOff x="0" y="0"/>
            <a:chExt cx="9144000" cy="635000"/>
          </a:xfrm>
        </p:grpSpPr>
        <p:sp>
          <p:nvSpPr>
            <p:cNvPr id="27" name="TitleBackground">
              <a:extLst>
                <a:ext uri="{FF2B5EF4-FFF2-40B4-BE49-F238E27FC236}">
                  <a16:creationId xmlns:a16="http://schemas.microsoft.com/office/drawing/2014/main" id="{96064207-9E58-46C3-8E80-D9659E7AA892}"/>
                </a:ext>
              </a:extLst>
            </p:cNvPr>
            <p:cNvSpPr/>
            <p:nvPr>
              <p:custDataLst>
                <p:tags r:id="rId10"/>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28" name="ColorBlock">
              <a:extLst>
                <a:ext uri="{FF2B5EF4-FFF2-40B4-BE49-F238E27FC236}">
                  <a16:creationId xmlns:a16="http://schemas.microsoft.com/office/drawing/2014/main" id="{7F86ACCD-6FA3-4C5B-834B-7EC8ED177270}"/>
                </a:ext>
              </a:extLst>
            </p:cNvPr>
            <p:cNvSpPr/>
            <p:nvPr>
              <p:custDataLst>
                <p:tags r:id="rId11"/>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29" name="TypeText">
              <a:extLst>
                <a:ext uri="{FF2B5EF4-FFF2-40B4-BE49-F238E27FC236}">
                  <a16:creationId xmlns:a16="http://schemas.microsoft.com/office/drawing/2014/main" id="{E882B6AF-15E5-413D-BBDA-BDF9F9087DF9}"/>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pPr algn="l"/>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5" name="TipText">
              <a:extLst>
                <a:ext uri="{FF2B5EF4-FFF2-40B4-BE49-F238E27FC236}">
                  <a16:creationId xmlns:a16="http://schemas.microsoft.com/office/drawing/2014/main" id="{108E8654-CA5F-4DED-8505-692CE55D5BB9}"/>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pPr algn="l"/>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7C066C50-FF6A-4353-BB8F-39E25F82CC63}"/>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35687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关系规范化：函数依赖</a:t>
            </a:r>
            <a:endParaRPr lang="zh-CN" altLang="en-US" dirty="0"/>
          </a:p>
        </p:txBody>
      </p:sp>
      <p:sp>
        <p:nvSpPr>
          <p:cNvPr id="3" name="内容占位符 2"/>
          <p:cNvSpPr>
            <a:spLocks noGrp="1"/>
          </p:cNvSpPr>
          <p:nvPr>
            <p:ph idx="1"/>
          </p:nvPr>
        </p:nvSpPr>
        <p:spPr>
          <a:xfrm>
            <a:off x="211605" y="1196752"/>
            <a:ext cx="8043862" cy="3096344"/>
          </a:xfrm>
          <a:noFill/>
          <a:ln>
            <a:noFill/>
          </a:ln>
          <a:effec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panose="02010600030101010101" pitchFamily="2" charset="-122"/>
              </a:rPr>
              <a:t>给定学生表</a:t>
            </a:r>
            <a:r>
              <a:rPr lang="en-US" altLang="zh-CN" sz="2400" dirty="0">
                <a:ea typeface="宋体" panose="02010600030101010101" pitchFamily="2" charset="-122"/>
              </a:rPr>
              <a:t>Student</a:t>
            </a:r>
            <a:r>
              <a:rPr lang="zh-CN" altLang="en-US" sz="2400" dirty="0">
                <a:ea typeface="宋体" panose="02010600030101010101" pitchFamily="2" charset="-122"/>
              </a:rPr>
              <a:t>，下面哪些函数依赖是成立的？</a:t>
            </a:r>
            <a:endParaRPr lang="en-US" altLang="zh-CN" sz="2400" dirty="0">
              <a:ea typeface="宋体" panose="02010600030101010101" pitchFamily="2" charset="-122"/>
            </a:endParaRPr>
          </a:p>
          <a:p>
            <a:pPr lvl="1">
              <a:lnSpc>
                <a:spcPts val="3500"/>
              </a:lnSpc>
            </a:pPr>
            <a:r>
              <a:rPr lang="en-US" altLang="zh-CN" sz="2000" dirty="0" err="1">
                <a:ea typeface="宋体" panose="02010600030101010101" pitchFamily="2" charset="-122"/>
              </a:rPr>
              <a:t>Sno</a:t>
            </a:r>
            <a:r>
              <a:rPr lang="en-US" altLang="zh-CN" sz="2000" dirty="0">
                <a:ea typeface="宋体" panose="02010600030101010101" pitchFamily="2" charset="-122"/>
              </a:rPr>
              <a:t> → </a:t>
            </a:r>
            <a:r>
              <a:rPr lang="en-US" altLang="zh-CN" sz="2000" dirty="0" err="1">
                <a:ea typeface="宋体" panose="02010600030101010101" pitchFamily="2" charset="-122"/>
              </a:rPr>
              <a:t>Sname</a:t>
            </a:r>
            <a:endParaRPr lang="en-US" altLang="zh-CN" sz="2000" dirty="0">
              <a:ea typeface="宋体" panose="02010600030101010101" pitchFamily="2" charset="-122"/>
            </a:endParaRPr>
          </a:p>
          <a:p>
            <a:pPr lvl="1">
              <a:lnSpc>
                <a:spcPts val="3500"/>
              </a:lnSpc>
            </a:pPr>
            <a:r>
              <a:rPr lang="en-US" altLang="zh-CN" sz="2000" dirty="0" err="1">
                <a:ea typeface="宋体" panose="02010600030101010101" pitchFamily="2" charset="-122"/>
              </a:rPr>
              <a:t>Sno</a:t>
            </a:r>
            <a:r>
              <a:rPr lang="en-US" altLang="zh-CN" sz="2000" dirty="0">
                <a:ea typeface="宋体" panose="02010600030101010101" pitchFamily="2" charset="-122"/>
              </a:rPr>
              <a:t> → </a:t>
            </a:r>
            <a:r>
              <a:rPr lang="en-US" altLang="zh-CN" sz="2000" dirty="0" err="1">
                <a:ea typeface="宋体" panose="02010600030101010101" pitchFamily="2" charset="-122"/>
              </a:rPr>
              <a:t>Sdept</a:t>
            </a:r>
            <a:endParaRPr lang="en-US" altLang="zh-CN" sz="2000" dirty="0">
              <a:ea typeface="宋体" panose="02010600030101010101" pitchFamily="2" charset="-122"/>
            </a:endParaRPr>
          </a:p>
          <a:p>
            <a:pPr lvl="1">
              <a:lnSpc>
                <a:spcPts val="3500"/>
              </a:lnSpc>
            </a:pPr>
            <a:r>
              <a:rPr lang="en-US" altLang="zh-CN" sz="2000" dirty="0" err="1">
                <a:ea typeface="宋体" panose="02010600030101010101" pitchFamily="2" charset="-122"/>
              </a:rPr>
              <a:t>Sno</a:t>
            </a:r>
            <a:r>
              <a:rPr lang="en-US" altLang="zh-CN" sz="2000" dirty="0">
                <a:ea typeface="宋体" panose="02010600030101010101" pitchFamily="2" charset="-122"/>
              </a:rPr>
              <a:t> → </a:t>
            </a:r>
            <a:r>
              <a:rPr lang="en-US" altLang="zh-CN" sz="2000" dirty="0" err="1">
                <a:ea typeface="宋体" panose="02010600030101010101" pitchFamily="2" charset="-122"/>
              </a:rPr>
              <a:t>Ssex</a:t>
            </a:r>
            <a:endParaRPr lang="en-US" altLang="zh-CN" sz="2000" dirty="0">
              <a:ea typeface="宋体" panose="02010600030101010101" pitchFamily="2" charset="-122"/>
            </a:endParaRPr>
          </a:p>
          <a:p>
            <a:pPr lvl="1">
              <a:lnSpc>
                <a:spcPts val="3500"/>
              </a:lnSpc>
            </a:pPr>
            <a:r>
              <a:rPr lang="en-US" altLang="zh-CN" sz="2000" dirty="0" err="1">
                <a:ea typeface="宋体" panose="02010600030101010101" pitchFamily="2" charset="-122"/>
              </a:rPr>
              <a:t>Sname</a:t>
            </a:r>
            <a:r>
              <a:rPr lang="en-US" altLang="zh-CN" sz="2000" dirty="0">
                <a:ea typeface="宋体" panose="02010600030101010101" pitchFamily="2" charset="-122"/>
              </a:rPr>
              <a:t> → Sage</a:t>
            </a:r>
          </a:p>
          <a:p>
            <a:pPr lvl="1">
              <a:lnSpc>
                <a:spcPts val="3500"/>
              </a:lnSpc>
            </a:pPr>
            <a:r>
              <a:rPr lang="en-US" altLang="zh-CN" sz="2000" dirty="0" err="1">
                <a:ea typeface="宋体" panose="02010600030101010101" pitchFamily="2" charset="-122"/>
              </a:rPr>
              <a:t>Sdept</a:t>
            </a:r>
            <a:r>
              <a:rPr lang="en-US" altLang="zh-CN" sz="2000" dirty="0">
                <a:ea typeface="宋体" panose="02010600030101010101" pitchFamily="2" charset="-122"/>
              </a:rPr>
              <a:t> → </a:t>
            </a:r>
            <a:r>
              <a:rPr lang="en-US" altLang="zh-CN" sz="2000" dirty="0" err="1">
                <a:ea typeface="宋体" panose="02010600030101010101" pitchFamily="2" charset="-122"/>
              </a:rPr>
              <a:t>Sname</a:t>
            </a:r>
            <a:endParaRPr lang="zh-CN" altLang="en-US" sz="2000" dirty="0">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385254423"/>
              </p:ext>
            </p:extLst>
          </p:nvPr>
        </p:nvGraphicFramePr>
        <p:xfrm>
          <a:off x="3768725" y="3717032"/>
          <a:ext cx="5375275" cy="2304256"/>
        </p:xfrm>
        <a:graphic>
          <a:graphicData uri="http://schemas.openxmlformats.org/drawingml/2006/table">
            <a:tbl>
              <a:tblPr firstRow="1" bandRow="1">
                <a:tableStyleId>{5C22544A-7EE6-4342-B048-85BDC9FD1C3A}</a:tableStyleId>
              </a:tblPr>
              <a:tblGrid>
                <a:gridCol w="1075055">
                  <a:extLst>
                    <a:ext uri="{9D8B030D-6E8A-4147-A177-3AD203B41FA5}">
                      <a16:colId xmlns:a16="http://schemas.microsoft.com/office/drawing/2014/main" val="20000"/>
                    </a:ext>
                  </a:extLst>
                </a:gridCol>
                <a:gridCol w="1075055">
                  <a:extLst>
                    <a:ext uri="{9D8B030D-6E8A-4147-A177-3AD203B41FA5}">
                      <a16:colId xmlns:a16="http://schemas.microsoft.com/office/drawing/2014/main" val="20001"/>
                    </a:ext>
                  </a:extLst>
                </a:gridCol>
                <a:gridCol w="1075055">
                  <a:extLst>
                    <a:ext uri="{9D8B030D-6E8A-4147-A177-3AD203B41FA5}">
                      <a16:colId xmlns:a16="http://schemas.microsoft.com/office/drawing/2014/main" val="20002"/>
                    </a:ext>
                  </a:extLst>
                </a:gridCol>
                <a:gridCol w="1075055">
                  <a:extLst>
                    <a:ext uri="{9D8B030D-6E8A-4147-A177-3AD203B41FA5}">
                      <a16:colId xmlns:a16="http://schemas.microsoft.com/office/drawing/2014/main" val="20003"/>
                    </a:ext>
                  </a:extLst>
                </a:gridCol>
                <a:gridCol w="1075055">
                  <a:extLst>
                    <a:ext uri="{9D8B030D-6E8A-4147-A177-3AD203B41FA5}">
                      <a16:colId xmlns:a16="http://schemas.microsoft.com/office/drawing/2014/main" val="20004"/>
                    </a:ext>
                  </a:extLst>
                </a:gridCol>
              </a:tblGrid>
              <a:tr h="37880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Sno</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Sname</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Ssex</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Sdept</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813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4813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刘晨</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4813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4813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876700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976A160-0532-4384-A702-3952FAFF6FC0}"/>
              </a:ext>
            </a:extLst>
          </p:cNvPr>
          <p:cNvSpPr txBox="1"/>
          <p:nvPr>
            <p:custDataLst>
              <p:tags r:id="rId2"/>
            </p:custDataLst>
          </p:nvPr>
        </p:nvSpPr>
        <p:spPr>
          <a:xfrm>
            <a:off x="254000" y="635000"/>
            <a:ext cx="8422456" cy="1955423"/>
          </a:xfrm>
          <a:prstGeom prst="rect">
            <a:avLst/>
          </a:prstGeom>
          <a:noFill/>
        </p:spPr>
        <p:txBody>
          <a:bodyPr vert="horz" wrap="square" rtlCol="0" anchor="ctr" anchorCtr="0">
            <a:noAutofit/>
          </a:bodyPr>
          <a:lstStyle/>
          <a:p>
            <a:pPr algn="l">
              <a:lnSpc>
                <a:spcPts val="3500"/>
              </a:lnSpc>
            </a:pPr>
            <a:r>
              <a:rPr lang="zh-CN" altLang="en-US" sz="2800" dirty="0">
                <a:solidFill>
                  <a:schemeClr val="bg1">
                    <a:lumMod val="10000"/>
                  </a:schemeClr>
                </a:solidFill>
                <a:ea typeface="宋体" panose="02010600030101010101" pitchFamily="2" charset="-122"/>
              </a:rPr>
              <a:t>给定学生表</a:t>
            </a:r>
            <a:r>
              <a:rPr lang="en-US" altLang="zh-CN" sz="2800" dirty="0">
                <a:solidFill>
                  <a:schemeClr val="bg1">
                    <a:lumMod val="10000"/>
                  </a:schemeClr>
                </a:solidFill>
                <a:ea typeface="宋体" panose="02010600030101010101" pitchFamily="2" charset="-122"/>
              </a:rPr>
              <a:t>Student</a:t>
            </a:r>
            <a:r>
              <a:rPr lang="zh-CN" altLang="en-US" sz="2800" dirty="0">
                <a:solidFill>
                  <a:schemeClr val="bg1">
                    <a:lumMod val="10000"/>
                  </a:schemeClr>
                </a:solidFill>
                <a:ea typeface="宋体" panose="02010600030101010101" pitchFamily="2" charset="-122"/>
              </a:rPr>
              <a:t>，下面哪些函数依赖是成立的？</a:t>
            </a:r>
            <a:endParaRPr lang="en-US" altLang="zh-CN" sz="2800" dirty="0">
              <a:solidFill>
                <a:schemeClr val="bg1">
                  <a:lumMod val="10000"/>
                </a:schemeClr>
              </a:solidFill>
              <a:ea typeface="宋体" panose="02010600030101010101" pitchFamily="2" charset="-122"/>
            </a:endParaRPr>
          </a:p>
        </p:txBody>
      </p:sp>
      <p:sp>
        <p:nvSpPr>
          <p:cNvPr id="7" name="文本框 6">
            <a:extLst>
              <a:ext uri="{FF2B5EF4-FFF2-40B4-BE49-F238E27FC236}">
                <a16:creationId xmlns:a16="http://schemas.microsoft.com/office/drawing/2014/main" id="{FF2172DC-2BF6-4446-8BB0-9E2D8CD5113B}"/>
              </a:ext>
            </a:extLst>
          </p:cNvPr>
          <p:cNvSpPr txBox="1"/>
          <p:nvPr>
            <p:custDataLst>
              <p:tags r:id="rId3"/>
            </p:custDataLst>
          </p:nvPr>
        </p:nvSpPr>
        <p:spPr>
          <a:xfrm>
            <a:off x="396727" y="2132856"/>
            <a:ext cx="6400800" cy="642938"/>
          </a:xfrm>
          <a:prstGeom prst="rect">
            <a:avLst/>
          </a:prstGeom>
          <a:noFill/>
        </p:spPr>
        <p:txBody>
          <a:bodyPr vert="horz" rtlCol="0" anchor="ctr" anchorCtr="0">
            <a:noAutofit/>
          </a:bodyPr>
          <a:lstStyle/>
          <a:p>
            <a:pPr lvl="1" algn="l">
              <a:lnSpc>
                <a:spcPts val="3500"/>
              </a:lnSpc>
            </a:pPr>
            <a:r>
              <a:rPr lang="en-US" altLang="zh-CN" sz="2400" dirty="0" err="1">
                <a:solidFill>
                  <a:schemeClr val="bg1">
                    <a:lumMod val="10000"/>
                  </a:schemeClr>
                </a:solidFill>
                <a:ea typeface="宋体" panose="02010600030101010101" pitchFamily="2" charset="-122"/>
              </a:rPr>
              <a:t>Sno</a:t>
            </a:r>
            <a:r>
              <a:rPr lang="en-US" altLang="zh-CN" sz="2400" dirty="0">
                <a:solidFill>
                  <a:schemeClr val="bg1">
                    <a:lumMod val="10000"/>
                  </a:schemeClr>
                </a:solidFill>
                <a:ea typeface="宋体" panose="02010600030101010101" pitchFamily="2" charset="-122"/>
              </a:rPr>
              <a:t> → </a:t>
            </a:r>
            <a:r>
              <a:rPr lang="en-US" altLang="zh-CN" sz="2400" dirty="0" err="1">
                <a:solidFill>
                  <a:schemeClr val="bg1">
                    <a:lumMod val="10000"/>
                  </a:schemeClr>
                </a:solidFill>
                <a:ea typeface="宋体" panose="02010600030101010101" pitchFamily="2" charset="-122"/>
              </a:rPr>
              <a:t>Sname</a:t>
            </a:r>
            <a:endParaRPr lang="en-US" altLang="zh-CN" sz="2400" dirty="0">
              <a:solidFill>
                <a:schemeClr val="bg1">
                  <a:lumMod val="10000"/>
                </a:schemeClr>
              </a:solidFill>
              <a:ea typeface="宋体" panose="02010600030101010101" pitchFamily="2" charset="-122"/>
            </a:endParaRPr>
          </a:p>
        </p:txBody>
      </p:sp>
      <p:sp>
        <p:nvSpPr>
          <p:cNvPr id="8" name="文本框 7">
            <a:extLst>
              <a:ext uri="{FF2B5EF4-FFF2-40B4-BE49-F238E27FC236}">
                <a16:creationId xmlns:a16="http://schemas.microsoft.com/office/drawing/2014/main" id="{A39F7154-28CF-44D9-A3D1-AEB77AFB52A8}"/>
              </a:ext>
            </a:extLst>
          </p:cNvPr>
          <p:cNvSpPr txBox="1"/>
          <p:nvPr>
            <p:custDataLst>
              <p:tags r:id="rId4"/>
            </p:custDataLst>
          </p:nvPr>
        </p:nvSpPr>
        <p:spPr>
          <a:xfrm>
            <a:off x="396727" y="2818656"/>
            <a:ext cx="6400800" cy="642938"/>
          </a:xfrm>
          <a:prstGeom prst="rect">
            <a:avLst/>
          </a:prstGeom>
          <a:noFill/>
        </p:spPr>
        <p:txBody>
          <a:bodyPr vert="horz" rtlCol="0" anchor="ctr" anchorCtr="0">
            <a:noAutofit/>
          </a:bodyPr>
          <a:lstStyle/>
          <a:p>
            <a:pPr lvl="1" algn="l">
              <a:lnSpc>
                <a:spcPts val="3500"/>
              </a:lnSpc>
            </a:pPr>
            <a:r>
              <a:rPr lang="en-US" altLang="zh-CN" sz="2400" dirty="0" err="1">
                <a:solidFill>
                  <a:schemeClr val="bg1">
                    <a:lumMod val="10000"/>
                  </a:schemeClr>
                </a:solidFill>
                <a:ea typeface="宋体" panose="02010600030101010101" pitchFamily="2" charset="-122"/>
              </a:rPr>
              <a:t>Sdept</a:t>
            </a:r>
            <a:r>
              <a:rPr lang="en-US" altLang="zh-CN" sz="2400" dirty="0">
                <a:solidFill>
                  <a:schemeClr val="bg1">
                    <a:lumMod val="10000"/>
                  </a:schemeClr>
                </a:solidFill>
                <a:ea typeface="宋体" panose="02010600030101010101" pitchFamily="2" charset="-122"/>
              </a:rPr>
              <a:t> → </a:t>
            </a:r>
            <a:r>
              <a:rPr lang="en-US" altLang="zh-CN" sz="2400" dirty="0" err="1">
                <a:solidFill>
                  <a:schemeClr val="bg1">
                    <a:lumMod val="10000"/>
                  </a:schemeClr>
                </a:solidFill>
                <a:ea typeface="宋体" panose="02010600030101010101" pitchFamily="2" charset="-122"/>
              </a:rPr>
              <a:t>Sname</a:t>
            </a:r>
            <a:endParaRPr lang="zh-CN" altLang="en-US" sz="2400" dirty="0">
              <a:solidFill>
                <a:schemeClr val="bg1">
                  <a:lumMod val="10000"/>
                </a:schemeClr>
              </a:solidFill>
              <a:ea typeface="宋体" panose="02010600030101010101" pitchFamily="2" charset="-122"/>
            </a:endParaRPr>
          </a:p>
        </p:txBody>
      </p:sp>
      <p:sp>
        <p:nvSpPr>
          <p:cNvPr id="9" name="文本框 8">
            <a:extLst>
              <a:ext uri="{FF2B5EF4-FFF2-40B4-BE49-F238E27FC236}">
                <a16:creationId xmlns:a16="http://schemas.microsoft.com/office/drawing/2014/main" id="{9D719542-489D-4554-A2E2-91677E44AA4C}"/>
              </a:ext>
            </a:extLst>
          </p:cNvPr>
          <p:cNvSpPr txBox="1"/>
          <p:nvPr>
            <p:custDataLst>
              <p:tags r:id="rId5"/>
            </p:custDataLst>
          </p:nvPr>
        </p:nvSpPr>
        <p:spPr>
          <a:xfrm>
            <a:off x="396727" y="3504456"/>
            <a:ext cx="6400800" cy="642938"/>
          </a:xfrm>
          <a:prstGeom prst="rect">
            <a:avLst/>
          </a:prstGeom>
          <a:noFill/>
        </p:spPr>
        <p:txBody>
          <a:bodyPr vert="horz" rtlCol="0" anchor="ctr" anchorCtr="0">
            <a:noAutofit/>
          </a:bodyPr>
          <a:lstStyle/>
          <a:p>
            <a:pPr lvl="1" algn="l">
              <a:lnSpc>
                <a:spcPts val="3500"/>
              </a:lnSpc>
            </a:pPr>
            <a:r>
              <a:rPr lang="en-US" altLang="zh-CN" sz="2400" dirty="0" err="1">
                <a:solidFill>
                  <a:schemeClr val="bg1">
                    <a:lumMod val="10000"/>
                  </a:schemeClr>
                </a:solidFill>
                <a:ea typeface="宋体" panose="02010600030101010101" pitchFamily="2" charset="-122"/>
              </a:rPr>
              <a:t>Sname</a:t>
            </a:r>
            <a:r>
              <a:rPr lang="en-US" altLang="zh-CN" sz="2400" dirty="0">
                <a:solidFill>
                  <a:schemeClr val="bg1">
                    <a:lumMod val="10000"/>
                  </a:schemeClr>
                </a:solidFill>
                <a:ea typeface="宋体" panose="02010600030101010101" pitchFamily="2" charset="-122"/>
              </a:rPr>
              <a:t> → Sage</a:t>
            </a:r>
          </a:p>
        </p:txBody>
      </p:sp>
      <p:sp>
        <p:nvSpPr>
          <p:cNvPr id="10" name="文本框 9">
            <a:extLst>
              <a:ext uri="{FF2B5EF4-FFF2-40B4-BE49-F238E27FC236}">
                <a16:creationId xmlns:a16="http://schemas.microsoft.com/office/drawing/2014/main" id="{BE02B111-76B5-4EA5-B534-5445BFB36C0E}"/>
              </a:ext>
            </a:extLst>
          </p:cNvPr>
          <p:cNvSpPr txBox="1"/>
          <p:nvPr>
            <p:custDataLst>
              <p:tags r:id="rId6"/>
            </p:custDataLst>
          </p:nvPr>
        </p:nvSpPr>
        <p:spPr>
          <a:xfrm>
            <a:off x="396727" y="4190256"/>
            <a:ext cx="6400800" cy="642938"/>
          </a:xfrm>
          <a:prstGeom prst="rect">
            <a:avLst/>
          </a:prstGeom>
          <a:noFill/>
        </p:spPr>
        <p:txBody>
          <a:bodyPr vert="horz" rtlCol="0" anchor="ctr" anchorCtr="0">
            <a:noAutofit/>
          </a:bodyPr>
          <a:lstStyle/>
          <a:p>
            <a:pPr lvl="1" algn="l">
              <a:lnSpc>
                <a:spcPts val="3500"/>
              </a:lnSpc>
            </a:pPr>
            <a:r>
              <a:rPr lang="en-US" altLang="zh-CN" sz="2400" dirty="0" err="1">
                <a:solidFill>
                  <a:schemeClr val="bg1">
                    <a:lumMod val="10000"/>
                  </a:schemeClr>
                </a:solidFill>
                <a:ea typeface="宋体" panose="02010600030101010101" pitchFamily="2" charset="-122"/>
              </a:rPr>
              <a:t>Sno</a:t>
            </a:r>
            <a:r>
              <a:rPr lang="en-US" altLang="zh-CN" sz="2400" dirty="0">
                <a:solidFill>
                  <a:schemeClr val="bg1">
                    <a:lumMod val="10000"/>
                  </a:schemeClr>
                </a:solidFill>
                <a:ea typeface="宋体" panose="02010600030101010101" pitchFamily="2" charset="-122"/>
              </a:rPr>
              <a:t> → </a:t>
            </a:r>
            <a:r>
              <a:rPr lang="en-US" altLang="zh-CN" sz="2400" dirty="0" err="1">
                <a:solidFill>
                  <a:schemeClr val="bg1">
                    <a:lumMod val="10000"/>
                  </a:schemeClr>
                </a:solidFill>
                <a:ea typeface="宋体" panose="02010600030101010101" pitchFamily="2" charset="-122"/>
              </a:rPr>
              <a:t>Sdept</a:t>
            </a:r>
            <a:endParaRPr lang="en-US" altLang="zh-CN" sz="2400" dirty="0">
              <a:solidFill>
                <a:schemeClr val="bg1">
                  <a:lumMod val="10000"/>
                </a:schemeClr>
              </a:solidFill>
              <a:ea typeface="宋体" panose="02010600030101010101" pitchFamily="2" charset="-122"/>
            </a:endParaRPr>
          </a:p>
        </p:txBody>
      </p:sp>
      <p:sp>
        <p:nvSpPr>
          <p:cNvPr id="15" name="矩形: 圆角 14">
            <a:extLst>
              <a:ext uri="{FF2B5EF4-FFF2-40B4-BE49-F238E27FC236}">
                <a16:creationId xmlns:a16="http://schemas.microsoft.com/office/drawing/2014/main" id="{210FC6CD-07F5-45C6-B311-A461C26ACA09}"/>
              </a:ext>
            </a:extLst>
          </p:cNvPr>
          <p:cNvSpPr/>
          <p:nvPr>
            <p:custDataLst>
              <p:tags r:id="rId7"/>
            </p:custDataLst>
          </p:nvPr>
        </p:nvSpPr>
        <p:spPr bwMode="auto">
          <a:xfrm>
            <a:off x="508695" y="5811520"/>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2" name="文本框 21">
            <a:extLst>
              <a:ext uri="{FF2B5EF4-FFF2-40B4-BE49-F238E27FC236}">
                <a16:creationId xmlns:a16="http://schemas.microsoft.com/office/drawing/2014/main" id="{CE34B91D-74EC-4F71-A747-03EF79B0EFF4}"/>
              </a:ext>
            </a:extLst>
          </p:cNvPr>
          <p:cNvSpPr txBox="1"/>
          <p:nvPr>
            <p:custDataLst>
              <p:tags r:id="rId8"/>
            </p:custDataLst>
          </p:nvPr>
        </p:nvSpPr>
        <p:spPr>
          <a:xfrm>
            <a:off x="396727" y="4876056"/>
            <a:ext cx="6400800" cy="642938"/>
          </a:xfrm>
          <a:prstGeom prst="rect">
            <a:avLst/>
          </a:prstGeom>
          <a:noFill/>
        </p:spPr>
        <p:txBody>
          <a:bodyPr vert="horz" rtlCol="0" anchor="ctr" anchorCtr="0">
            <a:noAutofit/>
          </a:bodyPr>
          <a:lstStyle/>
          <a:p>
            <a:pPr lvl="1" algn="l">
              <a:lnSpc>
                <a:spcPts val="3500"/>
              </a:lnSpc>
            </a:pPr>
            <a:r>
              <a:rPr lang="en-US" altLang="zh-CN" sz="2400" dirty="0" err="1">
                <a:solidFill>
                  <a:schemeClr val="bg1">
                    <a:lumMod val="10000"/>
                  </a:schemeClr>
                </a:solidFill>
                <a:ea typeface="宋体" panose="02010600030101010101" pitchFamily="2" charset="-122"/>
              </a:rPr>
              <a:t>Sno</a:t>
            </a:r>
            <a:r>
              <a:rPr lang="en-US" altLang="zh-CN" sz="2400" dirty="0">
                <a:solidFill>
                  <a:schemeClr val="bg1">
                    <a:lumMod val="10000"/>
                  </a:schemeClr>
                </a:solidFill>
                <a:ea typeface="宋体" panose="02010600030101010101" pitchFamily="2" charset="-122"/>
              </a:rPr>
              <a:t> → </a:t>
            </a:r>
            <a:r>
              <a:rPr lang="en-US" altLang="zh-CN" sz="2400" dirty="0" err="1">
                <a:solidFill>
                  <a:schemeClr val="bg1">
                    <a:lumMod val="10000"/>
                  </a:schemeClr>
                </a:solidFill>
                <a:ea typeface="宋体" panose="02010600030101010101" pitchFamily="2" charset="-122"/>
              </a:rPr>
              <a:t>Ssex</a:t>
            </a:r>
            <a:endParaRPr lang="en-US" altLang="zh-CN" sz="2400" dirty="0">
              <a:solidFill>
                <a:schemeClr val="bg1">
                  <a:lumMod val="10000"/>
                </a:schemeClr>
              </a:solidFill>
              <a:ea typeface="宋体" panose="02010600030101010101" pitchFamily="2" charset="-122"/>
            </a:endParaRPr>
          </a:p>
        </p:txBody>
      </p:sp>
      <p:graphicFrame>
        <p:nvGraphicFramePr>
          <p:cNvPr id="24" name="表格 23">
            <a:extLst>
              <a:ext uri="{FF2B5EF4-FFF2-40B4-BE49-F238E27FC236}">
                <a16:creationId xmlns:a16="http://schemas.microsoft.com/office/drawing/2014/main" id="{9FE66460-A760-45C8-81BC-9B91C4434C0E}"/>
              </a:ext>
            </a:extLst>
          </p:cNvPr>
          <p:cNvGraphicFramePr>
            <a:graphicFrameLocks noGrp="1"/>
          </p:cNvGraphicFramePr>
          <p:nvPr>
            <p:extLst>
              <p:ext uri="{D42A27DB-BD31-4B8C-83A1-F6EECF244321}">
                <p14:modId xmlns:p14="http://schemas.microsoft.com/office/powerpoint/2010/main" val="558170063"/>
              </p:ext>
            </p:extLst>
          </p:nvPr>
        </p:nvGraphicFramePr>
        <p:xfrm>
          <a:off x="3607671" y="1981944"/>
          <a:ext cx="5375275" cy="2304256"/>
        </p:xfrm>
        <a:graphic>
          <a:graphicData uri="http://schemas.openxmlformats.org/drawingml/2006/table">
            <a:tbl>
              <a:tblPr firstRow="1" bandRow="1">
                <a:tableStyleId>{5C22544A-7EE6-4342-B048-85BDC9FD1C3A}</a:tableStyleId>
              </a:tblPr>
              <a:tblGrid>
                <a:gridCol w="1075055">
                  <a:extLst>
                    <a:ext uri="{9D8B030D-6E8A-4147-A177-3AD203B41FA5}">
                      <a16:colId xmlns:a16="http://schemas.microsoft.com/office/drawing/2014/main" val="20000"/>
                    </a:ext>
                  </a:extLst>
                </a:gridCol>
                <a:gridCol w="1075055">
                  <a:extLst>
                    <a:ext uri="{9D8B030D-6E8A-4147-A177-3AD203B41FA5}">
                      <a16:colId xmlns:a16="http://schemas.microsoft.com/office/drawing/2014/main" val="20001"/>
                    </a:ext>
                  </a:extLst>
                </a:gridCol>
                <a:gridCol w="1075055">
                  <a:extLst>
                    <a:ext uri="{9D8B030D-6E8A-4147-A177-3AD203B41FA5}">
                      <a16:colId xmlns:a16="http://schemas.microsoft.com/office/drawing/2014/main" val="20002"/>
                    </a:ext>
                  </a:extLst>
                </a:gridCol>
                <a:gridCol w="1075055">
                  <a:extLst>
                    <a:ext uri="{9D8B030D-6E8A-4147-A177-3AD203B41FA5}">
                      <a16:colId xmlns:a16="http://schemas.microsoft.com/office/drawing/2014/main" val="20003"/>
                    </a:ext>
                  </a:extLst>
                </a:gridCol>
                <a:gridCol w="1075055">
                  <a:extLst>
                    <a:ext uri="{9D8B030D-6E8A-4147-A177-3AD203B41FA5}">
                      <a16:colId xmlns:a16="http://schemas.microsoft.com/office/drawing/2014/main" val="20004"/>
                    </a:ext>
                  </a:extLst>
                </a:gridCol>
              </a:tblGrid>
              <a:tr h="378804">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Sno</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Sname</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Ssex</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bg1"/>
                          </a:solidFill>
                          <a:effectLst/>
                          <a:latin typeface="Arial" charset="0"/>
                          <a:ea typeface="宋体" charset="-122"/>
                        </a:rPr>
                        <a:t>Sage</a:t>
                      </a:r>
                    </a:p>
                  </a:txBody>
                  <a:tcPr marL="90000" marR="90000" marT="46800" marB="46800" horzOverflow="overflow">
                    <a:solidFill>
                      <a:schemeClr val="tx2">
                        <a:lumMod val="40000"/>
                        <a:lumOff val="60000"/>
                      </a:schemeClr>
                    </a:solidFill>
                  </a:tcPr>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chemeClr val="bg1"/>
                          </a:solidFill>
                          <a:effectLst/>
                          <a:latin typeface="Arial" charset="0"/>
                          <a:ea typeface="宋体" charset="-122"/>
                        </a:rPr>
                        <a:t>Sdept</a:t>
                      </a:r>
                      <a:endParaRPr kumimoji="0" lang="en-US" altLang="zh-CN" sz="1800" b="1" i="0" u="none" strike="noStrike" cap="none" normalizeH="0" baseline="0" dirty="0">
                        <a:ln>
                          <a:noFill/>
                        </a:ln>
                        <a:solidFill>
                          <a:schemeClr val="bg1"/>
                        </a:solidFill>
                        <a:effectLst/>
                        <a:latin typeface="Arial" charset="0"/>
                        <a:ea typeface="宋体" charset="-122"/>
                      </a:endParaRPr>
                    </a:p>
                  </a:txBody>
                  <a:tcPr marL="90000" marR="90000" marT="46800" marB="46800" horzOverflow="overflow">
                    <a:solidFill>
                      <a:schemeClr val="tx2">
                        <a:lumMod val="40000"/>
                        <a:lumOff val="60000"/>
                      </a:schemeClr>
                    </a:solidFill>
                  </a:tcPr>
                </a:tc>
                <a:extLst>
                  <a:ext uri="{0D108BD9-81ED-4DB2-BD59-A6C34878D82A}">
                    <a16:rowId xmlns:a16="http://schemas.microsoft.com/office/drawing/2014/main" val="10000"/>
                  </a:ext>
                </a:extLst>
              </a:tr>
              <a:tr h="4813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03001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20</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CS</a:t>
                      </a:r>
                    </a:p>
                  </a:txBody>
                  <a:tcPr marL="90000" marR="90000" marT="46800" marB="46800" horzOverflow="overflow"/>
                </a:tc>
                <a:extLst>
                  <a:ext uri="{0D108BD9-81ED-4DB2-BD59-A6C34878D82A}">
                    <a16:rowId xmlns:a16="http://schemas.microsoft.com/office/drawing/2014/main" val="10001"/>
                  </a:ext>
                </a:extLst>
              </a:tr>
              <a:tr h="4813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04001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李勇</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2"/>
                  </a:ext>
                </a:extLst>
              </a:tr>
              <a:tr h="4813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07001</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王敏</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女</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18</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MA</a:t>
                      </a:r>
                    </a:p>
                  </a:txBody>
                  <a:tcPr marL="90000" marR="90000" marT="46800" marB="46800" horzOverflow="overflow"/>
                </a:tc>
                <a:extLst>
                  <a:ext uri="{0D108BD9-81ED-4DB2-BD59-A6C34878D82A}">
                    <a16:rowId xmlns:a16="http://schemas.microsoft.com/office/drawing/2014/main" val="10003"/>
                  </a:ext>
                </a:extLst>
              </a:tr>
              <a:tr h="481363">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04002</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宋体" charset="-122"/>
                        </a:rPr>
                        <a:t>张立</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charset="-122"/>
                        </a:rPr>
                        <a:t>男</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19</a:t>
                      </a:r>
                    </a:p>
                  </a:txBody>
                  <a:tcPr marL="90000" marR="90000" marT="46800" marB="46800" horzOverflow="overflow"/>
                </a:tc>
                <a:tc>
                  <a:txBody>
                    <a:bodyPr/>
                    <a:lstStyle>
                      <a:lvl1pPr>
                        <a:spcBef>
                          <a:spcPct val="20000"/>
                        </a:spcBef>
                        <a:buClr>
                          <a:schemeClr val="hlink"/>
                        </a:buClr>
                        <a:buFont typeface="Wingdings" pitchFamily="2" charset="2"/>
                        <a:defRPr sz="2400">
                          <a:solidFill>
                            <a:schemeClr val="tx1"/>
                          </a:solidFill>
                          <a:latin typeface="Arial" charset="0"/>
                        </a:defRPr>
                      </a:lvl1pPr>
                      <a:lvl2pPr>
                        <a:spcBef>
                          <a:spcPct val="20000"/>
                        </a:spcBef>
                        <a:buClr>
                          <a:schemeClr val="accent1"/>
                        </a:buClr>
                        <a:buFont typeface="Wingdings" pitchFamily="2" charset="2"/>
                        <a:defRPr sz="20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charset="-122"/>
                        </a:rPr>
                        <a:t>IS</a:t>
                      </a:r>
                    </a:p>
                  </a:txBody>
                  <a:tcPr marL="90000" marR="90000" marT="46800" marB="46800" horzOverflow="overflow"/>
                </a:tc>
                <a:extLst>
                  <a:ext uri="{0D108BD9-81ED-4DB2-BD59-A6C34878D82A}">
                    <a16:rowId xmlns:a16="http://schemas.microsoft.com/office/drawing/2014/main" val="10004"/>
                  </a:ext>
                </a:extLst>
              </a:tr>
            </a:tbl>
          </a:graphicData>
        </a:graphic>
      </p:graphicFrame>
      <p:grpSp>
        <p:nvGrpSpPr>
          <p:cNvPr id="20" name="组合 19">
            <a:extLst>
              <a:ext uri="{FF2B5EF4-FFF2-40B4-BE49-F238E27FC236}">
                <a16:creationId xmlns:a16="http://schemas.microsoft.com/office/drawing/2014/main" id="{5A1DAA4B-1028-4003-B58F-0343470F8142}"/>
              </a:ext>
            </a:extLst>
          </p:cNvPr>
          <p:cNvGrpSpPr/>
          <p:nvPr>
            <p:custDataLst>
              <p:tags r:id="rId9"/>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87DC8F42-2B7F-423B-986E-E9006CFF6582}"/>
                </a:ext>
              </a:extLst>
            </p:cNvPr>
            <p:cNvSpPr/>
            <p:nvPr>
              <p:custDataLst>
                <p:tags r:id="rId11"/>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7" name="ColorBlock">
              <a:extLst>
                <a:ext uri="{FF2B5EF4-FFF2-40B4-BE49-F238E27FC236}">
                  <a16:creationId xmlns:a16="http://schemas.microsoft.com/office/drawing/2014/main" id="{30BE1057-127D-4FDC-8D09-FA02FB221600}"/>
                </a:ext>
              </a:extLst>
            </p:cNvPr>
            <p:cNvSpPr/>
            <p:nvPr>
              <p:custDataLst>
                <p:tags r:id="rId12"/>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8" name="TypeText">
              <a:extLst>
                <a:ext uri="{FF2B5EF4-FFF2-40B4-BE49-F238E27FC236}">
                  <a16:creationId xmlns:a16="http://schemas.microsoft.com/office/drawing/2014/main" id="{9362765E-C5CF-4DD4-BCBF-5D6822E7E2EC}"/>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pPr algn="l"/>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a:extLst>
                <a:ext uri="{FF2B5EF4-FFF2-40B4-BE49-F238E27FC236}">
                  <a16:creationId xmlns:a16="http://schemas.microsoft.com/office/drawing/2014/main" id="{F55EBAB5-3D5E-41D5-BE34-79DEB3874739}"/>
                </a:ext>
              </a:extLst>
            </p:cNvPr>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pPr algn="l"/>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AE78C1C8-72A9-4941-84A9-A26665367C38}"/>
              </a:ext>
            </a:extLst>
          </p:cNvPr>
          <p:cNvPicPr>
            <a:picLocks/>
          </p:cNvPicPr>
          <p:nvPr>
            <p:custDataLst>
              <p:tags r:id="rId10"/>
            </p:custDataLst>
          </p:nvPr>
        </p:nvPicPr>
        <p:blipFill>
          <a:blip r:embed="rId16">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2575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6D397-5965-4D1C-B5C4-574F37D72DBF}"/>
              </a:ext>
            </a:extLst>
          </p:cNvPr>
          <p:cNvSpPr txBox="1"/>
          <p:nvPr>
            <p:custDataLst>
              <p:tags r:id="rId2"/>
            </p:custDataLst>
          </p:nvPr>
        </p:nvSpPr>
        <p:spPr>
          <a:xfrm>
            <a:off x="190500" y="687229"/>
            <a:ext cx="8676456" cy="2215356"/>
          </a:xfrm>
          <a:prstGeom prst="rect">
            <a:avLst/>
          </a:prstGeom>
          <a:noFill/>
        </p:spPr>
        <p:txBody>
          <a:bodyPr vert="horz" wrap="square" rtlCol="0" anchor="ctr" anchorCtr="0">
            <a:noAutofit/>
          </a:bodyPr>
          <a:lstStyle/>
          <a:p>
            <a:pPr algn="l"/>
            <a:r>
              <a:rPr lang="zh-CN" altLang="zh-CN" b="0" dirty="0">
                <a:solidFill>
                  <a:schemeClr val="bg1">
                    <a:lumMod val="10000"/>
                  </a:schemeClr>
                </a:solidFill>
                <a:latin typeface="黑体" panose="02010609060101010101" pitchFamily="49" charset="-122"/>
                <a:ea typeface="黑体" panose="02010609060101010101" pitchFamily="49" charset="-122"/>
              </a:rPr>
              <a:t>考虑一个仓库管理关系（仓库，元器件，管理员，元器件厂商），假设一个仓库只能有一个管理员，每个管理员可以管理多个仓库，每个仓库可以存放多种元器件，每种元器件只能存放在一个仓库里，每种元器件只能由一个厂商生产，每个厂商可以生产多种元器件，试找出该关系上所有的函数依赖。</a:t>
            </a:r>
            <a:endParaRPr lang="zh-CN" altLang="en-US" sz="2600" b="0" dirty="0">
              <a:solidFill>
                <a:schemeClr val="bg1">
                  <a:lumMod val="10000"/>
                </a:schemeClr>
              </a:solidFill>
              <a:latin typeface="黑体" panose="02010609060101010101" pitchFamily="49" charset="-122"/>
              <a:ea typeface="黑体" panose="02010609060101010101" pitchFamily="49" charset="-122"/>
              <a:sym typeface="Microsoft Yahei" panose="020B0503020204020204" pitchFamily="34" charset="-122"/>
            </a:endParaRPr>
          </a:p>
        </p:txBody>
      </p:sp>
      <p:sp>
        <p:nvSpPr>
          <p:cNvPr id="5" name="文本框 4">
            <a:extLst>
              <a:ext uri="{FF2B5EF4-FFF2-40B4-BE49-F238E27FC236}">
                <a16:creationId xmlns:a16="http://schemas.microsoft.com/office/drawing/2014/main" id="{B4CA6BFD-DBF9-4482-979E-7D5A63EEF5B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仓库</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管理员</a:t>
            </a:r>
          </a:p>
        </p:txBody>
      </p:sp>
      <p:sp>
        <p:nvSpPr>
          <p:cNvPr id="6" name="文本框 5">
            <a:extLst>
              <a:ext uri="{FF2B5EF4-FFF2-40B4-BE49-F238E27FC236}">
                <a16:creationId xmlns:a16="http://schemas.microsoft.com/office/drawing/2014/main" id="{F05AFB80-D2A2-4E1E-B09C-689E7A910A5D}"/>
              </a:ext>
            </a:extLst>
          </p:cNvPr>
          <p:cNvSpPr txBox="1"/>
          <p:nvPr>
            <p:custDataLst>
              <p:tags r:id="rId4"/>
            </p:custDataLst>
          </p:nvPr>
        </p:nvSpPr>
        <p:spPr>
          <a:xfrm>
            <a:off x="1828800" y="3357563"/>
            <a:ext cx="6400800" cy="642938"/>
          </a:xfrm>
          <a:prstGeom prst="rect">
            <a:avLst/>
          </a:prstGeom>
          <a:noFill/>
        </p:spPr>
        <p:txBody>
          <a:bodyPr vert="horz" rtlCol="0" anchor="ctr" anchorCtr="0">
            <a:noAutofit/>
          </a:bodyPr>
          <a:lstStyle/>
          <a:p>
            <a:pPr algn="l"/>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管理员</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仓库</a:t>
            </a:r>
          </a:p>
        </p:txBody>
      </p:sp>
      <p:sp>
        <p:nvSpPr>
          <p:cNvPr id="7" name="文本框 6">
            <a:extLst>
              <a:ext uri="{FF2B5EF4-FFF2-40B4-BE49-F238E27FC236}">
                <a16:creationId xmlns:a16="http://schemas.microsoft.com/office/drawing/2014/main" id="{C349FCF1-E6E7-4283-B70F-EFA3309776D6}"/>
              </a:ext>
            </a:extLst>
          </p:cNvPr>
          <p:cNvSpPr txBox="1"/>
          <p:nvPr>
            <p:custDataLst>
              <p:tags r:id="rId5"/>
            </p:custDataLst>
          </p:nvPr>
        </p:nvSpPr>
        <p:spPr>
          <a:xfrm>
            <a:off x="1828800" y="3929063"/>
            <a:ext cx="6400800" cy="642938"/>
          </a:xfrm>
          <a:prstGeom prst="rect">
            <a:avLst/>
          </a:prstGeom>
          <a:noFill/>
        </p:spPr>
        <p:txBody>
          <a:bodyPr vert="horz" rtlCol="0" anchor="ctr" anchorCtr="0">
            <a:noAutofit/>
          </a:bodyPr>
          <a:lstStyle/>
          <a:p>
            <a:pPr algn="l"/>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仓库</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元器件</a:t>
            </a:r>
          </a:p>
        </p:txBody>
      </p:sp>
      <p:sp>
        <p:nvSpPr>
          <p:cNvPr id="8" name="文本框 7">
            <a:extLst>
              <a:ext uri="{FF2B5EF4-FFF2-40B4-BE49-F238E27FC236}">
                <a16:creationId xmlns:a16="http://schemas.microsoft.com/office/drawing/2014/main" id="{FBB010E5-B235-45D9-8CC9-EF48D4CD9095}"/>
              </a:ext>
            </a:extLst>
          </p:cNvPr>
          <p:cNvSpPr txBox="1"/>
          <p:nvPr>
            <p:custDataLst>
              <p:tags r:id="rId6"/>
            </p:custDataLst>
          </p:nvPr>
        </p:nvSpPr>
        <p:spPr>
          <a:xfrm>
            <a:off x="1828800" y="4500563"/>
            <a:ext cx="6400800" cy="642938"/>
          </a:xfrm>
          <a:prstGeom prst="rect">
            <a:avLst/>
          </a:prstGeom>
          <a:noFill/>
        </p:spPr>
        <p:txBody>
          <a:bodyPr vert="horz" rtlCol="0" anchor="ctr" anchorCtr="0">
            <a:noAutofit/>
          </a:bodyPr>
          <a:lstStyle/>
          <a:p>
            <a:pPr algn="l"/>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元器件</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仓库</a:t>
            </a:r>
          </a:p>
        </p:txBody>
      </p:sp>
      <p:sp>
        <p:nvSpPr>
          <p:cNvPr id="13" name="矩形: 圆角 12">
            <a:extLst>
              <a:ext uri="{FF2B5EF4-FFF2-40B4-BE49-F238E27FC236}">
                <a16:creationId xmlns:a16="http://schemas.microsoft.com/office/drawing/2014/main" id="{542978D1-C0AD-4A0F-B0A4-1AD4B19DBC66}"/>
              </a:ext>
            </a:extLst>
          </p:cNvPr>
          <p:cNvSpPr/>
          <p:nvPr>
            <p:custDataLst>
              <p:tags r:id="rId7"/>
            </p:custDataLst>
          </p:nvPr>
        </p:nvSpPr>
        <p:spPr bwMode="auto">
          <a:xfrm>
            <a:off x="5940152" y="5759291"/>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文本框 19">
            <a:extLst>
              <a:ext uri="{FF2B5EF4-FFF2-40B4-BE49-F238E27FC236}">
                <a16:creationId xmlns:a16="http://schemas.microsoft.com/office/drawing/2014/main" id="{026DAD27-639E-404B-81A0-6B13F809F122}"/>
              </a:ext>
            </a:extLst>
          </p:cNvPr>
          <p:cNvSpPr txBox="1"/>
          <p:nvPr>
            <p:custDataLst>
              <p:tags r:id="rId8"/>
            </p:custDataLst>
          </p:nvPr>
        </p:nvSpPr>
        <p:spPr>
          <a:xfrm>
            <a:off x="1828800" y="5072063"/>
            <a:ext cx="6400800" cy="642938"/>
          </a:xfrm>
          <a:prstGeom prst="rect">
            <a:avLst/>
          </a:prstGeom>
          <a:noFill/>
        </p:spPr>
        <p:txBody>
          <a:bodyPr vert="horz" rtlCol="0" anchor="ctr" anchorCtr="0">
            <a:noAutofit/>
          </a:bodyPr>
          <a:lstStyle/>
          <a:p>
            <a:pPr algn="l"/>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元器件</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元器件厂商</a:t>
            </a:r>
          </a:p>
        </p:txBody>
      </p:sp>
      <p:sp>
        <p:nvSpPr>
          <p:cNvPr id="22" name="文本框 21">
            <a:extLst>
              <a:ext uri="{FF2B5EF4-FFF2-40B4-BE49-F238E27FC236}">
                <a16:creationId xmlns:a16="http://schemas.microsoft.com/office/drawing/2014/main" id="{D2E65054-32CC-4918-BF5A-075685EB8EC6}"/>
              </a:ext>
            </a:extLst>
          </p:cNvPr>
          <p:cNvSpPr txBox="1"/>
          <p:nvPr>
            <p:custDataLst>
              <p:tags r:id="rId9"/>
            </p:custDataLst>
          </p:nvPr>
        </p:nvSpPr>
        <p:spPr>
          <a:xfrm>
            <a:off x="1828800" y="5643563"/>
            <a:ext cx="6400800" cy="642938"/>
          </a:xfrm>
          <a:prstGeom prst="rect">
            <a:avLst/>
          </a:prstGeom>
          <a:noFill/>
        </p:spPr>
        <p:txBody>
          <a:bodyPr vert="horz" rtlCol="0" anchor="ctr" anchorCtr="0">
            <a:noAutofit/>
          </a:bodyPr>
          <a:lstStyle/>
          <a:p>
            <a:pPr algn="l"/>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元器件厂商</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元器件</a:t>
            </a:r>
          </a:p>
        </p:txBody>
      </p:sp>
      <p:grpSp>
        <p:nvGrpSpPr>
          <p:cNvPr id="18" name="组合 17">
            <a:extLst>
              <a:ext uri="{FF2B5EF4-FFF2-40B4-BE49-F238E27FC236}">
                <a16:creationId xmlns:a16="http://schemas.microsoft.com/office/drawing/2014/main" id="{5407E218-55F0-4C59-BB4C-E29A105D4A6A}"/>
              </a:ext>
            </a:extLst>
          </p:cNvPr>
          <p:cNvGrpSpPr/>
          <p:nvPr>
            <p:custDataLst>
              <p:tags r:id="rId10"/>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E62DE574-2AE8-4AC0-8717-D4DBE6386AAA}"/>
                </a:ext>
              </a:extLst>
            </p:cNvPr>
            <p:cNvSpPr/>
            <p:nvPr>
              <p:custDataLst>
                <p:tags r:id="rId1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5" name="ColorBlock">
              <a:extLst>
                <a:ext uri="{FF2B5EF4-FFF2-40B4-BE49-F238E27FC236}">
                  <a16:creationId xmlns:a16="http://schemas.microsoft.com/office/drawing/2014/main" id="{9203F727-4905-47E8-9C0C-F42C7B8A5BE6}"/>
                </a:ext>
              </a:extLst>
            </p:cNvPr>
            <p:cNvSpPr/>
            <p:nvPr>
              <p:custDataLst>
                <p:tags r:id="rId1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6" name="TypeText">
              <a:extLst>
                <a:ext uri="{FF2B5EF4-FFF2-40B4-BE49-F238E27FC236}">
                  <a16:creationId xmlns:a16="http://schemas.microsoft.com/office/drawing/2014/main" id="{602915E0-ED1A-4476-9334-2C4A572D94B5}"/>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pPr algn="l"/>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1867D40C-BD58-41C6-911F-024FF08C1CAA}"/>
                </a:ext>
              </a:extLst>
            </p:cNvPr>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pPr algn="l"/>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7529E0C-C583-4A87-9A2B-B23185409517}"/>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84237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dirty="0">
                <a:ea typeface="宋体" panose="02010600030101010101" pitchFamily="2" charset="-122"/>
              </a:rPr>
              <a:t>关系规范化：函数依赖</a:t>
            </a:r>
          </a:p>
        </p:txBody>
      </p:sp>
      <mc:AlternateContent xmlns:mc="http://schemas.openxmlformats.org/markup-compatibility/2006" xmlns:a14="http://schemas.microsoft.com/office/drawing/2010/main">
        <mc:Choice Requires="a14">
          <p:sp>
            <p:nvSpPr>
              <p:cNvPr id="38915" name="Rectangle 3"/>
              <p:cNvSpPr>
                <a:spLocks noGrp="1" noChangeArrowheads="1"/>
              </p:cNvSpPr>
              <p:nvPr>
                <p:ph type="body" idx="1"/>
              </p:nvPr>
            </p:nvSpPr>
            <p:spPr>
              <a:xfrm>
                <a:off x="185738" y="1166812"/>
                <a:ext cx="8729662" cy="2622227"/>
              </a:xfrm>
              <a:solidFill>
                <a:schemeClr val="bg1">
                  <a:lumMod val="90000"/>
                </a:schemeClr>
              </a:solidFill>
            </p:spPr>
            <p:txBody>
              <a:bodyPr/>
              <a:lstStyle/>
              <a:p>
                <a:pPr eaLnBrk="1" hangingPunct="1">
                  <a:lnSpc>
                    <a:spcPts val="3500"/>
                  </a:lnSpc>
                  <a:buFont typeface="Wingdings" panose="05000000000000000000" pitchFamily="2" charset="2"/>
                  <a:buChar char="l"/>
                </a:pPr>
                <a:r>
                  <a:rPr lang="zh-CN" altLang="en-US" sz="2400" dirty="0">
                    <a:solidFill>
                      <a:srgbClr val="C00000"/>
                    </a:solidFill>
                    <a:ea typeface="宋体" panose="02010600030101010101" pitchFamily="2" charset="-122"/>
                  </a:rPr>
                  <a:t>候选码</a:t>
                </a:r>
                <a:r>
                  <a:rPr lang="en-US" altLang="zh-CN" sz="2400" dirty="0">
                    <a:solidFill>
                      <a:srgbClr val="C00000"/>
                    </a:solidFill>
                    <a:ea typeface="宋体" panose="02010600030101010101" pitchFamily="2" charset="-122"/>
                  </a:rPr>
                  <a:t>candidate key</a:t>
                </a:r>
                <a:r>
                  <a:rPr lang="zh-CN" altLang="en-US" sz="2400" dirty="0">
                    <a:solidFill>
                      <a:srgbClr val="C00000"/>
                    </a:solidFill>
                    <a:ea typeface="宋体" panose="02010600030101010101" pitchFamily="2" charset="-122"/>
                  </a:rPr>
                  <a:t>与主码</a:t>
                </a:r>
                <a:r>
                  <a:rPr lang="en-US" altLang="zh-CN" sz="2400" dirty="0">
                    <a:solidFill>
                      <a:srgbClr val="C00000"/>
                    </a:solidFill>
                    <a:ea typeface="宋体" panose="02010600030101010101" pitchFamily="2" charset="-122"/>
                  </a:rPr>
                  <a:t>primary key</a:t>
                </a:r>
              </a:p>
              <a:p>
                <a:pPr lvl="1">
                  <a:lnSpc>
                    <a:spcPts val="3500"/>
                  </a:lnSpc>
                  <a:buFont typeface="Wingdings" panose="05000000000000000000" pitchFamily="2" charset="2"/>
                  <a:buChar char="l"/>
                </a:pPr>
                <a:r>
                  <a:rPr lang="zh-CN" altLang="en-US" sz="2000" dirty="0">
                    <a:ea typeface="宋体" panose="02010600030101010101" pitchFamily="2" charset="-122"/>
                  </a:rPr>
                  <a:t>给定关系模式</a:t>
                </a:r>
                <a:r>
                  <a:rPr lang="en-US" altLang="zh-CN" sz="2000" dirty="0">
                    <a:ea typeface="宋体" panose="02010600030101010101" pitchFamily="2" charset="-122"/>
                  </a:rPr>
                  <a:t>R&lt;U,F&gt;</a:t>
                </a:r>
                <a:r>
                  <a:rPr lang="zh-CN" altLang="en-US" sz="2000" dirty="0">
                    <a:ea typeface="宋体" panose="02010600030101010101" pitchFamily="2" charset="-122"/>
                  </a:rPr>
                  <a:t>，若</a:t>
                </a:r>
                <a14:m>
                  <m:oMath xmlns:m="http://schemas.openxmlformats.org/officeDocument/2006/math">
                    <m:r>
                      <a:rPr lang="en-US" altLang="zh-CN" sz="2000" i="1" dirty="0">
                        <a:latin typeface="Cambria Math"/>
                        <a:ea typeface="宋体" panose="02010600030101010101" pitchFamily="2" charset="-122"/>
                      </a:rPr>
                      <m:t>𝐾</m:t>
                    </m:r>
                    <m:r>
                      <a:rPr lang="en-US" altLang="zh-CN" sz="2000" i="1" dirty="0" smtClean="0">
                        <a:latin typeface="Cambria Math"/>
                        <a:ea typeface="Cambria Math"/>
                      </a:rPr>
                      <m:t>⊆</m:t>
                    </m:r>
                    <m:r>
                      <a:rPr lang="en-US" altLang="zh-CN" sz="2000" b="0" i="1" dirty="0" smtClean="0">
                        <a:latin typeface="Cambria Math"/>
                        <a:ea typeface="宋体" panose="02010600030101010101" pitchFamily="2" charset="-122"/>
                      </a:rPr>
                      <m:t>𝑈</m:t>
                    </m:r>
                  </m:oMath>
                </a14:m>
                <a:r>
                  <a:rPr lang="zh-CN" altLang="en-US" sz="2000" dirty="0">
                    <a:ea typeface="宋体" panose="02010600030101010101" pitchFamily="2" charset="-122"/>
                  </a:rPr>
                  <a:t>，且</a:t>
                </a:r>
                <a14:m>
                  <m:oMath xmlns:m="http://schemas.openxmlformats.org/officeDocument/2006/math">
                    <m:r>
                      <a:rPr lang="en-US" altLang="zh-CN" sz="2000" i="1" dirty="0">
                        <a:latin typeface="Cambria Math"/>
                        <a:ea typeface="宋体" panose="02010600030101010101" pitchFamily="2" charset="-122"/>
                      </a:rPr>
                      <m:t>𝐾</m:t>
                    </m:r>
                    <m:m>
                      <m:mPr>
                        <m:mcs>
                          <m:mc>
                            <m:mcPr>
                              <m:count m:val="1"/>
                              <m:mcJc m:val="center"/>
                            </m:mcPr>
                          </m:mc>
                        </m:mcs>
                        <m:ctrlPr>
                          <a:rPr lang="en-US" altLang="zh-CN" sz="2000" i="1">
                            <a:latin typeface="Cambria Math" panose="02040503050406030204" pitchFamily="18" charset="0"/>
                          </a:rPr>
                        </m:ctrlPr>
                      </m:mPr>
                      <m:mr>
                        <m:e>
                          <m:r>
                            <m:rPr>
                              <m:brk m:alnAt="7"/>
                            </m:rPr>
                            <a:rPr lang="en-US" altLang="zh-CN" sz="2000" b="0" i="1" smtClean="0">
                              <a:latin typeface="Cambria Math"/>
                            </a:rPr>
                            <m:t>𝐹</m:t>
                          </m:r>
                        </m:e>
                      </m:mr>
                      <m:mr>
                        <m:e>
                          <m:r>
                            <a:rPr lang="en-US" altLang="zh-CN" sz="2000">
                              <a:latin typeface="Cambria Math"/>
                            </a:rPr>
                            <m:t>→</m:t>
                          </m:r>
                          <m:r>
                            <a:rPr lang="en-US" altLang="zh-CN" sz="2000" b="0" i="1" smtClean="0">
                              <a:latin typeface="Cambria Math"/>
                            </a:rPr>
                            <m:t>𝑈</m:t>
                          </m:r>
                        </m:e>
                      </m:mr>
                      <m:mr>
                        <m:e/>
                      </m:mr>
                    </m:m>
                  </m:oMath>
                </a14:m>
                <a:r>
                  <a:rPr lang="en-US" altLang="zh-CN" sz="2000" dirty="0"/>
                  <a:t> </a:t>
                </a:r>
                <a:r>
                  <a:rPr lang="zh-CN" altLang="en-US" sz="2000" dirty="0">
                    <a:ea typeface="宋体" panose="02010600030101010101" pitchFamily="2" charset="-122"/>
                  </a:rPr>
                  <a:t>，  则称</a:t>
                </a:r>
                <a:r>
                  <a:rPr lang="en-US" altLang="zh-CN" sz="2000" dirty="0">
                    <a:ea typeface="宋体" panose="02010600030101010101" pitchFamily="2" charset="-122"/>
                  </a:rPr>
                  <a:t>K</a:t>
                </a:r>
                <a:r>
                  <a:rPr lang="zh-CN" altLang="en-US" sz="2000" dirty="0">
                    <a:ea typeface="宋体" panose="02010600030101010101" pitchFamily="2" charset="-122"/>
                  </a:rPr>
                  <a:t>为</a:t>
                </a:r>
                <a:r>
                  <a:rPr lang="en-US" altLang="zh-CN" sz="2000" dirty="0">
                    <a:ea typeface="宋体" panose="02010600030101010101" pitchFamily="2" charset="-122"/>
                  </a:rPr>
                  <a:t>R</a:t>
                </a:r>
                <a:r>
                  <a:rPr lang="zh-CN" altLang="en-US" sz="2000" dirty="0">
                    <a:ea typeface="宋体" panose="02010600030101010101" pitchFamily="2" charset="-122"/>
                  </a:rPr>
                  <a:t>的</a:t>
                </a:r>
                <a:r>
                  <a:rPr lang="zh-CN" altLang="en-US" sz="2000" dirty="0">
                    <a:solidFill>
                      <a:srgbClr val="3333FF"/>
                    </a:solidFill>
                    <a:ea typeface="宋体" panose="02010600030101010101" pitchFamily="2" charset="-122"/>
                  </a:rPr>
                  <a:t>候选码</a:t>
                </a:r>
                <a:r>
                  <a:rPr lang="zh-CN" altLang="en-US" sz="2000" dirty="0">
                    <a:ea typeface="宋体" panose="02010600030101010101" pitchFamily="2" charset="-122"/>
                  </a:rPr>
                  <a:t>若候选码多于一个，则选定其中的一个作为主码</a:t>
                </a:r>
                <a:endParaRPr lang="en-US" altLang="zh-CN" sz="2000" dirty="0">
                  <a:ea typeface="宋体" panose="02010600030101010101" pitchFamily="2" charset="-122"/>
                </a:endParaRPr>
              </a:p>
              <a:p>
                <a:pPr lvl="1">
                  <a:lnSpc>
                    <a:spcPts val="3500"/>
                  </a:lnSpc>
                  <a:buFont typeface="Wingdings" panose="05000000000000000000" pitchFamily="2" charset="2"/>
                  <a:buChar char="l"/>
                </a:pPr>
                <a:r>
                  <a:rPr lang="zh-CN" altLang="en-US" sz="2000" dirty="0">
                    <a:ea typeface="宋体" panose="02010600030101010101" pitchFamily="2" charset="-122"/>
                  </a:rPr>
                  <a:t>若整个属性组</a:t>
                </a:r>
                <a:r>
                  <a:rPr lang="en-US" altLang="zh-CN" sz="2000" dirty="0">
                    <a:ea typeface="宋体" panose="02010600030101010101" pitchFamily="2" charset="-122"/>
                  </a:rPr>
                  <a:t>U</a:t>
                </a:r>
                <a:r>
                  <a:rPr lang="zh-CN" altLang="en-US" sz="2000" dirty="0">
                    <a:ea typeface="宋体" panose="02010600030101010101" pitchFamily="2" charset="-122"/>
                  </a:rPr>
                  <a:t>是码，则主码也称为全码（</a:t>
                </a:r>
                <a:r>
                  <a:rPr lang="en-US" altLang="zh-CN" sz="2000" dirty="0">
                    <a:ea typeface="宋体" panose="02010600030101010101" pitchFamily="2" charset="-122"/>
                  </a:rPr>
                  <a:t>All-key</a:t>
                </a:r>
                <a:r>
                  <a:rPr lang="zh-CN" altLang="en-US" sz="2000" dirty="0">
                    <a:ea typeface="宋体" panose="02010600030101010101" pitchFamily="2" charset="-122"/>
                  </a:rPr>
                  <a:t>） </a:t>
                </a:r>
              </a:p>
            </p:txBody>
          </p:sp>
        </mc:Choice>
        <mc:Fallback xmlns="">
          <p:sp>
            <p:nvSpPr>
              <p:cNvPr id="38915" name="Rectangle 3"/>
              <p:cNvSpPr>
                <a:spLocks noGrp="1" noRot="1" noChangeAspect="1" noMove="1" noResize="1" noEditPoints="1" noAdjustHandles="1" noChangeArrowheads="1" noChangeShapeType="1" noTextEdit="1"/>
              </p:cNvSpPr>
              <p:nvPr>
                <p:ph type="body" idx="1"/>
              </p:nvPr>
            </p:nvSpPr>
            <p:spPr>
              <a:xfrm>
                <a:off x="185738" y="1166812"/>
                <a:ext cx="8729662" cy="2622227"/>
              </a:xfrm>
              <a:blipFill>
                <a:blip r:embed="rId2"/>
                <a:stretch>
                  <a:fillRect l="-1117" t="-1160"/>
                </a:stretch>
              </a:blipFill>
            </p:spPr>
            <p:txBody>
              <a:bodyPr/>
              <a:lstStyle/>
              <a:p>
                <a:r>
                  <a:rPr lang="zh-CN" altLang="en-US">
                    <a:noFill/>
                  </a:rPr>
                  <a:t> </a:t>
                </a:r>
              </a:p>
            </p:txBody>
          </p:sp>
        </mc:Fallback>
      </mc:AlternateContent>
      <p:sp>
        <p:nvSpPr>
          <p:cNvPr id="6" name="Rectangle 3"/>
          <p:cNvSpPr txBox="1">
            <a:spLocks noChangeArrowheads="1"/>
          </p:cNvSpPr>
          <p:nvPr/>
        </p:nvSpPr>
        <p:spPr bwMode="auto">
          <a:xfrm>
            <a:off x="185738" y="4149080"/>
            <a:ext cx="8729662" cy="1872207"/>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160000"/>
              </a:lnSpc>
            </a:pPr>
            <a:r>
              <a:rPr lang="zh-CN" altLang="en-US" sz="2400" kern="0" dirty="0">
                <a:ea typeface="宋体" panose="02010600030101010101" pitchFamily="2" charset="-122"/>
              </a:rPr>
              <a:t>主属性与非主属性</a:t>
            </a:r>
          </a:p>
          <a:p>
            <a:pPr lvl="1">
              <a:lnSpc>
                <a:spcPct val="160000"/>
              </a:lnSpc>
            </a:pPr>
            <a:r>
              <a:rPr lang="zh-CN" altLang="en-US" sz="2000" b="0" kern="0" dirty="0">
                <a:ea typeface="宋体" panose="02010600030101010101" pitchFamily="2" charset="-122"/>
              </a:rPr>
              <a:t>包含在任何一个候选码中的属性 ，称为主属性（</a:t>
            </a:r>
            <a:r>
              <a:rPr lang="en-US" altLang="zh-CN" sz="2000" b="0" kern="0" dirty="0">
                <a:ea typeface="宋体" panose="02010600030101010101" pitchFamily="2" charset="-122"/>
              </a:rPr>
              <a:t>Prime attribute</a:t>
            </a:r>
            <a:r>
              <a:rPr lang="zh-CN" altLang="en-US" sz="2000" b="0" kern="0" dirty="0">
                <a:ea typeface="宋体" panose="02010600030101010101" pitchFamily="2" charset="-122"/>
              </a:rPr>
              <a:t>） </a:t>
            </a:r>
          </a:p>
          <a:p>
            <a:pPr lvl="1">
              <a:lnSpc>
                <a:spcPct val="160000"/>
              </a:lnSpc>
            </a:pPr>
            <a:r>
              <a:rPr lang="zh-CN" altLang="en-US" sz="2000" b="0" kern="0" dirty="0">
                <a:ea typeface="宋体" panose="02010600030101010101" pitchFamily="2" charset="-122"/>
              </a:rPr>
              <a:t>不包含在任何码中的属性称为非主属性或非码属性</a:t>
            </a:r>
          </a:p>
        </p:txBody>
      </p:sp>
    </p:spTree>
    <p:extLst>
      <p:ext uri="{BB962C8B-B14F-4D97-AF65-F5344CB8AC3E}">
        <p14:creationId xmlns:p14="http://schemas.microsoft.com/office/powerpoint/2010/main" val="4112712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dirty="0">
                <a:ea typeface="宋体" panose="02010600030101010101" pitchFamily="2" charset="-122"/>
              </a:rPr>
              <a:t>关系规范化：函数依赖</a:t>
            </a:r>
          </a:p>
        </p:txBody>
      </p:sp>
      <p:sp>
        <p:nvSpPr>
          <p:cNvPr id="38915" name="Rectangle 3"/>
          <p:cNvSpPr>
            <a:spLocks noGrp="1" noChangeArrowheads="1"/>
          </p:cNvSpPr>
          <p:nvPr>
            <p:ph type="body" idx="1"/>
          </p:nvPr>
        </p:nvSpPr>
        <p:spPr>
          <a:xfrm>
            <a:off x="185738" y="1166812"/>
            <a:ext cx="8729662" cy="3414316"/>
          </a:xfrm>
          <a:solidFill>
            <a:schemeClr val="bg1">
              <a:lumMod val="90000"/>
            </a:schemeClr>
          </a:solidFill>
        </p:spPr>
        <p:txBody>
          <a:bodyPr/>
          <a:lstStyle/>
          <a:p>
            <a:pPr eaLnBrk="1" hangingPunct="1">
              <a:lnSpc>
                <a:spcPts val="3500"/>
              </a:lnSpc>
              <a:buFont typeface="Wingdings" panose="05000000000000000000" pitchFamily="2" charset="2"/>
              <a:buChar char="l"/>
            </a:pPr>
            <a:r>
              <a:rPr lang="zh-CN" altLang="en-US" sz="2400" dirty="0">
                <a:solidFill>
                  <a:srgbClr val="C00000"/>
                </a:solidFill>
                <a:ea typeface="宋体" panose="02010600030101010101" pitchFamily="2" charset="-122"/>
              </a:rPr>
              <a:t>超键 </a:t>
            </a:r>
            <a:r>
              <a:rPr lang="en-US" altLang="zh-CN" sz="2400" dirty="0">
                <a:solidFill>
                  <a:srgbClr val="C00000"/>
                </a:solidFill>
                <a:ea typeface="宋体" panose="02010600030101010101" pitchFamily="2" charset="-122"/>
              </a:rPr>
              <a:t>super key</a:t>
            </a:r>
          </a:p>
          <a:p>
            <a:pPr marL="0" indent="0">
              <a:lnSpc>
                <a:spcPct val="150000"/>
              </a:lnSpc>
              <a:buNone/>
            </a:pPr>
            <a:r>
              <a:rPr lang="zh-CN" altLang="en-US" sz="2000" b="0" dirty="0"/>
              <a:t>如果关系</a:t>
            </a:r>
            <a:r>
              <a:rPr lang="en-US" altLang="zh-CN" sz="2000" b="0" dirty="0"/>
              <a:t>R</a:t>
            </a:r>
            <a:r>
              <a:rPr lang="zh-CN" altLang="en-US" sz="2000" b="0" dirty="0"/>
              <a:t>的属性集</a:t>
            </a:r>
            <a:r>
              <a:rPr lang="en-US" altLang="zh-CN" sz="2000" b="0" dirty="0"/>
              <a:t>t={A1,A2,...,An}</a:t>
            </a:r>
            <a:r>
              <a:rPr lang="zh-CN" altLang="en-US" sz="2000" b="0" dirty="0"/>
              <a:t>是键，则必须满足</a:t>
            </a:r>
          </a:p>
          <a:p>
            <a:pPr marL="0" indent="0">
              <a:lnSpc>
                <a:spcPct val="150000"/>
              </a:lnSpc>
              <a:buNone/>
            </a:pPr>
            <a:r>
              <a:rPr lang="en-US" altLang="zh-CN" sz="2000" b="0" dirty="0"/>
              <a:t>1) </a:t>
            </a:r>
            <a:r>
              <a:rPr lang="zh-CN" altLang="en-US" sz="2000" b="0" dirty="0"/>
              <a:t>这些属性函数决定关系所有其他属性</a:t>
            </a:r>
            <a:r>
              <a:rPr lang="en-US" altLang="zh-CN" sz="2000" b="0" dirty="0"/>
              <a:t>;</a:t>
            </a:r>
          </a:p>
          <a:p>
            <a:pPr marL="0" indent="0">
              <a:lnSpc>
                <a:spcPct val="150000"/>
              </a:lnSpc>
              <a:buNone/>
            </a:pPr>
            <a:r>
              <a:rPr lang="en-US" altLang="zh-CN" sz="2000" b="0" dirty="0"/>
              <a:t>2)</a:t>
            </a:r>
            <a:r>
              <a:rPr lang="zh-CN" altLang="en-US" sz="2000" b="0" dirty="0"/>
              <a:t>在</a:t>
            </a:r>
            <a:r>
              <a:rPr lang="en-US" altLang="zh-CN" sz="2000" b="0" dirty="0"/>
              <a:t>t</a:t>
            </a:r>
            <a:r>
              <a:rPr lang="zh-CN" altLang="en-US" sz="2000" b="0" dirty="0"/>
              <a:t>的所有真子集中，没有一个可以函数决定</a:t>
            </a:r>
            <a:r>
              <a:rPr lang="en-US" altLang="zh-CN" sz="2000" b="0" dirty="0"/>
              <a:t>R</a:t>
            </a:r>
            <a:r>
              <a:rPr lang="zh-CN" altLang="en-US" sz="2000" b="0" dirty="0"/>
              <a:t>的其他属性。概括说来键是最小属性集且函数决定其他属性。</a:t>
            </a:r>
          </a:p>
          <a:p>
            <a:pPr marL="0" indent="0">
              <a:lnSpc>
                <a:spcPct val="150000"/>
              </a:lnSpc>
              <a:buNone/>
            </a:pPr>
            <a:r>
              <a:rPr lang="zh-CN" altLang="en-US" sz="2000" b="0" dirty="0"/>
              <a:t>如果一个属性集只满足第</a:t>
            </a:r>
            <a:r>
              <a:rPr lang="en-US" altLang="zh-CN" sz="2000" b="0" dirty="0"/>
              <a:t>1</a:t>
            </a:r>
            <a:r>
              <a:rPr lang="zh-CN" altLang="en-US" sz="2000" b="0" dirty="0"/>
              <a:t>个条件，不满足第</a:t>
            </a:r>
            <a:r>
              <a:rPr lang="en-US" altLang="zh-CN" sz="2000" b="0" dirty="0"/>
              <a:t>2</a:t>
            </a:r>
            <a:r>
              <a:rPr lang="zh-CN" altLang="en-US" sz="2000" b="0" dirty="0"/>
              <a:t>个条件，则称其为</a:t>
            </a:r>
            <a:r>
              <a:rPr lang="zh-CN" altLang="en-US" sz="2000" b="0" dirty="0">
                <a:solidFill>
                  <a:srgbClr val="C00000"/>
                </a:solidFill>
              </a:rPr>
              <a:t>超键</a:t>
            </a:r>
            <a:r>
              <a:rPr lang="zh-CN" altLang="en-US" sz="2000" b="0" dirty="0"/>
              <a:t>。若一个关系中有多个键，则要指定其中一个为主键。</a:t>
            </a:r>
          </a:p>
          <a:p>
            <a:pPr eaLnBrk="1" hangingPunct="1">
              <a:lnSpc>
                <a:spcPts val="3500"/>
              </a:lnSpc>
              <a:buFont typeface="Wingdings" panose="05000000000000000000" pitchFamily="2" charset="2"/>
              <a:buChar char="l"/>
            </a:pPr>
            <a:endParaRPr lang="zh-CN" altLang="en-US" sz="2000" dirty="0">
              <a:ea typeface="宋体" panose="02010600030101010101" pitchFamily="2" charset="-122"/>
            </a:endParaRPr>
          </a:p>
        </p:txBody>
      </p:sp>
    </p:spTree>
    <p:extLst>
      <p:ext uri="{BB962C8B-B14F-4D97-AF65-F5344CB8AC3E}">
        <p14:creationId xmlns:p14="http://schemas.microsoft.com/office/powerpoint/2010/main" val="140449016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7504" y="117984"/>
            <a:ext cx="8642308" cy="429344"/>
          </a:xfrm>
        </p:spPr>
        <p:txBody>
          <a:bodyPr/>
          <a:lstStyle/>
          <a:p>
            <a:pPr eaLnBrk="1" hangingPunct="1"/>
            <a:r>
              <a:rPr lang="zh-CN" altLang="en-US" dirty="0">
                <a:ea typeface="宋体" panose="02010600030101010101" pitchFamily="2" charset="-122"/>
              </a:rPr>
              <a:t>引子：从数据操作到数据结构</a:t>
            </a:r>
          </a:p>
        </p:txBody>
      </p:sp>
      <p:pic>
        <p:nvPicPr>
          <p:cNvPr id="4" name="图片 3"/>
          <p:cNvPicPr>
            <a:picLocks noChangeAspect="1"/>
          </p:cNvPicPr>
          <p:nvPr/>
        </p:nvPicPr>
        <p:blipFill>
          <a:blip r:embed="rId2"/>
          <a:stretch>
            <a:fillRect/>
          </a:stretch>
        </p:blipFill>
        <p:spPr>
          <a:xfrm>
            <a:off x="539552" y="2420888"/>
            <a:ext cx="8071206" cy="3867401"/>
          </a:xfrm>
          <a:prstGeom prst="rect">
            <a:avLst/>
          </a:prstGeom>
        </p:spPr>
      </p:pic>
      <p:sp>
        <p:nvSpPr>
          <p:cNvPr id="6" name="任意多边形 5"/>
          <p:cNvSpPr/>
          <p:nvPr/>
        </p:nvSpPr>
        <p:spPr bwMode="auto">
          <a:xfrm>
            <a:off x="3930555" y="1856084"/>
            <a:ext cx="1842448" cy="627809"/>
          </a:xfrm>
          <a:custGeom>
            <a:avLst/>
            <a:gdLst>
              <a:gd name="connsiteX0" fmla="*/ 0 w 1842448"/>
              <a:gd name="connsiteY0" fmla="*/ 627809 h 627809"/>
              <a:gd name="connsiteX1" fmla="*/ 545911 w 1842448"/>
              <a:gd name="connsiteY1" fmla="*/ 12 h 627809"/>
              <a:gd name="connsiteX2" fmla="*/ 1842448 w 1842448"/>
              <a:gd name="connsiteY2" fmla="*/ 614161 h 627809"/>
            </a:gdLst>
            <a:ahLst/>
            <a:cxnLst>
              <a:cxn ang="0">
                <a:pos x="connsiteX0" y="connsiteY0"/>
              </a:cxn>
              <a:cxn ang="0">
                <a:pos x="connsiteX1" y="connsiteY1"/>
              </a:cxn>
              <a:cxn ang="0">
                <a:pos x="connsiteX2" y="connsiteY2"/>
              </a:cxn>
            </a:cxnLst>
            <a:rect l="l" t="t" r="r" b="b"/>
            <a:pathLst>
              <a:path w="1842448" h="627809">
                <a:moveTo>
                  <a:pt x="0" y="627809"/>
                </a:moveTo>
                <a:cubicBezTo>
                  <a:pt x="119418" y="315048"/>
                  <a:pt x="238836" y="2287"/>
                  <a:pt x="545911" y="12"/>
                </a:cubicBezTo>
                <a:cubicBezTo>
                  <a:pt x="852986" y="-2263"/>
                  <a:pt x="1347717" y="305949"/>
                  <a:pt x="1842448" y="614161"/>
                </a:cubicBezTo>
              </a:path>
            </a:pathLst>
          </a:custGeom>
          <a:noFill/>
          <a:ln w="38100" cap="flat" cmpd="sng" algn="ctr">
            <a:solidFill>
              <a:schemeClr val="bg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7" name="圆角矩形标注 6"/>
          <p:cNvSpPr/>
          <p:nvPr/>
        </p:nvSpPr>
        <p:spPr bwMode="auto">
          <a:xfrm>
            <a:off x="4788024" y="732372"/>
            <a:ext cx="4375982" cy="1021556"/>
          </a:xfrm>
          <a:prstGeom prst="wedgeRoundRectCallout">
            <a:avLst>
              <a:gd name="adj1" fmla="val -41070"/>
              <a:gd name="adj2" fmla="val 89295"/>
              <a:gd name="adj3" fmla="val 16667"/>
            </a:avLst>
          </a:prstGeom>
          <a:solidFill>
            <a:srgbClr val="CC99FF"/>
          </a:solidFill>
          <a:ln>
            <a:noFill/>
          </a:ln>
          <a:effectLst/>
        </p:spPr>
        <p:txBody>
          <a:bodyPr vert="horz" wrap="square" lIns="91440" tIns="45720" rIns="91440" bIns="45720" numCol="1" rtlCol="0" anchor="t" anchorCtr="0" compatLnSpc="1">
            <a:prstTxWarp prst="textNoShape">
              <a:avLst/>
            </a:prstTxWarp>
            <a:spAutoFit/>
          </a:bodyPr>
          <a:lstStyle/>
          <a:p>
            <a:pPr marL="342900" indent="-342900" algn="l" eaLnBrk="1" hangingPunct="1">
              <a:buFont typeface="Wingdings" panose="05000000000000000000" pitchFamily="2" charset="2"/>
              <a:buChar char="u"/>
            </a:pPr>
            <a:r>
              <a:rPr lang="zh-CN" altLang="en-US" sz="1800" dirty="0">
                <a:solidFill>
                  <a:schemeClr val="tx1"/>
                </a:solidFill>
                <a:ea typeface="宋体" panose="02010600030101010101" pitchFamily="2" charset="-122"/>
              </a:rPr>
              <a:t>基于关系模型的数据库是个什么样子</a:t>
            </a:r>
            <a:endParaRPr lang="en-US" altLang="zh-CN" sz="1800" dirty="0">
              <a:solidFill>
                <a:schemeClr val="tx1"/>
              </a:solidFill>
              <a:ea typeface="宋体" panose="02010600030101010101" pitchFamily="2" charset="-122"/>
            </a:endParaRPr>
          </a:p>
          <a:p>
            <a:pPr marL="342900" indent="-342900" algn="l" eaLnBrk="1" hangingPunct="1">
              <a:buFont typeface="Wingdings" panose="05000000000000000000" pitchFamily="2" charset="2"/>
              <a:buChar char="u"/>
            </a:pPr>
            <a:r>
              <a:rPr lang="zh-CN" altLang="en-US" sz="1800" dirty="0">
                <a:solidFill>
                  <a:schemeClr val="tx1"/>
                </a:solidFill>
                <a:ea typeface="宋体" panose="02010600030101010101" pitchFamily="2" charset="-122"/>
              </a:rPr>
              <a:t>如何去操作一个关系数据库</a:t>
            </a:r>
            <a:endParaRPr lang="en-US" altLang="zh-CN" sz="1800" dirty="0">
              <a:solidFill>
                <a:schemeClr val="tx1"/>
              </a:solidFill>
              <a:ea typeface="宋体" panose="02010600030101010101" pitchFamily="2" charset="-122"/>
            </a:endParaRPr>
          </a:p>
          <a:p>
            <a:pPr marL="342900" indent="-342900" algn="l" eaLnBrk="1" hangingPunct="1">
              <a:buFont typeface="Wingdings" panose="05000000000000000000" pitchFamily="2" charset="2"/>
              <a:buChar char="u"/>
            </a:pPr>
            <a:r>
              <a:rPr lang="zh-CN" altLang="en-US" sz="1800" dirty="0">
                <a:solidFill>
                  <a:schemeClr val="tx1"/>
                </a:solidFill>
                <a:ea typeface="宋体" panose="02010600030101010101" pitchFamily="2" charset="-122"/>
              </a:rPr>
              <a:t>关系数据库中的数据有什么约束</a:t>
            </a:r>
          </a:p>
        </p:txBody>
      </p:sp>
      <p:sp>
        <p:nvSpPr>
          <p:cNvPr id="11" name="任意多边形 10"/>
          <p:cNvSpPr/>
          <p:nvPr/>
        </p:nvSpPr>
        <p:spPr bwMode="auto">
          <a:xfrm>
            <a:off x="1490536" y="1810532"/>
            <a:ext cx="1842448" cy="627809"/>
          </a:xfrm>
          <a:custGeom>
            <a:avLst/>
            <a:gdLst>
              <a:gd name="connsiteX0" fmla="*/ 0 w 1842448"/>
              <a:gd name="connsiteY0" fmla="*/ 627809 h 627809"/>
              <a:gd name="connsiteX1" fmla="*/ 545911 w 1842448"/>
              <a:gd name="connsiteY1" fmla="*/ 12 h 627809"/>
              <a:gd name="connsiteX2" fmla="*/ 1842448 w 1842448"/>
              <a:gd name="connsiteY2" fmla="*/ 614161 h 627809"/>
            </a:gdLst>
            <a:ahLst/>
            <a:cxnLst>
              <a:cxn ang="0">
                <a:pos x="connsiteX0" y="connsiteY0"/>
              </a:cxn>
              <a:cxn ang="0">
                <a:pos x="connsiteX1" y="connsiteY1"/>
              </a:cxn>
              <a:cxn ang="0">
                <a:pos x="connsiteX2" y="connsiteY2"/>
              </a:cxn>
            </a:cxnLst>
            <a:rect l="l" t="t" r="r" b="b"/>
            <a:pathLst>
              <a:path w="1842448" h="627809">
                <a:moveTo>
                  <a:pt x="0" y="627809"/>
                </a:moveTo>
                <a:cubicBezTo>
                  <a:pt x="119418" y="315048"/>
                  <a:pt x="238836" y="2287"/>
                  <a:pt x="545911" y="12"/>
                </a:cubicBezTo>
                <a:cubicBezTo>
                  <a:pt x="852986" y="-2263"/>
                  <a:pt x="1347717" y="305949"/>
                  <a:pt x="1842448" y="614161"/>
                </a:cubicBezTo>
              </a:path>
            </a:pathLst>
          </a:custGeom>
          <a:noFill/>
          <a:ln w="38100" cap="flat" cmpd="sng" algn="ctr">
            <a:solidFill>
              <a:srgbClr val="C0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3" name="圆角矩形标注 12"/>
          <p:cNvSpPr/>
          <p:nvPr/>
        </p:nvSpPr>
        <p:spPr bwMode="auto">
          <a:xfrm>
            <a:off x="2123728" y="529350"/>
            <a:ext cx="4375982" cy="1021556"/>
          </a:xfrm>
          <a:prstGeom prst="wedgeRoundRectCallout">
            <a:avLst>
              <a:gd name="adj1" fmla="val -41070"/>
              <a:gd name="adj2" fmla="val 89295"/>
              <a:gd name="adj3" fmla="val 16667"/>
            </a:avLst>
          </a:prstGeom>
          <a:solidFill>
            <a:schemeClr val="bg2">
              <a:lumMod val="40000"/>
              <a:lumOff val="60000"/>
            </a:schemeClr>
          </a:solidFill>
          <a:ln>
            <a:noFill/>
          </a:ln>
          <a:effectLst/>
        </p:spPr>
        <p:txBody>
          <a:bodyPr vert="horz" wrap="square" lIns="91440" tIns="45720" rIns="91440" bIns="45720" numCol="1" rtlCol="0" anchor="t" anchorCtr="0" compatLnSpc="1">
            <a:prstTxWarp prst="textNoShape">
              <a:avLst/>
            </a:prstTxWarp>
            <a:spAutoFit/>
          </a:bodyPr>
          <a:lstStyle/>
          <a:p>
            <a:pPr marL="342900" lvl="1" indent="-342900" algn="l" eaLnBrk="1" hangingPunct="1">
              <a:buFont typeface="Wingdings" panose="05000000000000000000" pitchFamily="2" charset="2"/>
              <a:buChar char="u"/>
            </a:pPr>
            <a:r>
              <a:rPr lang="zh-CN" altLang="en-US" sz="1800" dirty="0">
                <a:solidFill>
                  <a:schemeClr val="tx1"/>
                </a:solidFill>
                <a:ea typeface="宋体" panose="02010600030101010101" pitchFamily="2" charset="-122"/>
              </a:rPr>
              <a:t>如何设计一个好的数据库</a:t>
            </a:r>
            <a:endParaRPr lang="en-US" altLang="zh-CN" sz="1800" dirty="0">
              <a:solidFill>
                <a:schemeClr val="tx1"/>
              </a:solidFill>
              <a:ea typeface="宋体" panose="02010600030101010101" pitchFamily="2" charset="-122"/>
            </a:endParaRPr>
          </a:p>
          <a:p>
            <a:pPr marL="342900" indent="-342900" algn="l" eaLnBrk="1" hangingPunct="1">
              <a:buFont typeface="Wingdings" panose="05000000000000000000" pitchFamily="2" charset="2"/>
              <a:buChar char="u"/>
            </a:pPr>
            <a:r>
              <a:rPr lang="zh-CN" altLang="en-US" sz="1800" dirty="0">
                <a:solidFill>
                  <a:schemeClr val="tx1"/>
                </a:solidFill>
                <a:ea typeface="宋体" panose="02010600030101010101" pitchFamily="2" charset="-122"/>
              </a:rPr>
              <a:t>什么样的数据库是一个好（结构）的数据库</a:t>
            </a:r>
          </a:p>
        </p:txBody>
      </p:sp>
    </p:spTree>
    <p:extLst>
      <p:ext uri="{BB962C8B-B14F-4D97-AF65-F5344CB8AC3E}">
        <p14:creationId xmlns:p14="http://schemas.microsoft.com/office/powerpoint/2010/main" val="270199215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xit" presetSubtype="0" fill="hold" grpId="1" nodeType="clickEffect">
                                  <p:stCondLst>
                                    <p:cond delay="0"/>
                                  </p:stCondLst>
                                  <p:childTnLst>
                                    <p:anim calcmode="lin" valueType="num">
                                      <p:cBhvr>
                                        <p:cTn id="14" dur="1000"/>
                                        <p:tgtEl>
                                          <p:spTgt spid="6"/>
                                        </p:tgtEl>
                                        <p:attrNameLst>
                                          <p:attrName>ppt_w</p:attrName>
                                        </p:attrNameLst>
                                      </p:cBhvr>
                                      <p:tavLst>
                                        <p:tav tm="0">
                                          <p:val>
                                            <p:strVal val="ppt_w"/>
                                          </p:val>
                                        </p:tav>
                                        <p:tav tm="100000">
                                          <p:val>
                                            <p:strVal val="ppt_w*0.70"/>
                                          </p:val>
                                        </p:tav>
                                      </p:tavLst>
                                    </p:anim>
                                    <p:anim calcmode="lin" valueType="num">
                                      <p:cBhvr>
                                        <p:cTn id="15" dur="1000"/>
                                        <p:tgtEl>
                                          <p:spTgt spid="6"/>
                                        </p:tgtEl>
                                        <p:attrNameLst>
                                          <p:attrName>ppt_h</p:attrName>
                                        </p:attrNameLst>
                                      </p:cBhvr>
                                      <p:tavLst>
                                        <p:tav tm="0">
                                          <p:val>
                                            <p:strVal val="ppt_h"/>
                                          </p:val>
                                        </p:tav>
                                        <p:tav tm="100000">
                                          <p:val>
                                            <p:strVal val="ppt_h"/>
                                          </p:val>
                                        </p:tav>
                                      </p:tavLst>
                                    </p:anim>
                                    <p:animEffect transition="out" filter="fade">
                                      <p:cBhvr>
                                        <p:cTn id="16" dur="1000"/>
                                        <p:tgtEl>
                                          <p:spTgt spid="6"/>
                                        </p:tgtEl>
                                      </p:cBhvr>
                                    </p:animEffect>
                                    <p:set>
                                      <p:cBhvr>
                                        <p:cTn id="17" dur="1" fill="hold">
                                          <p:stCondLst>
                                            <p:cond delay="999"/>
                                          </p:stCondLst>
                                        </p:cTn>
                                        <p:tgtEl>
                                          <p:spTgt spid="6"/>
                                        </p:tgtEl>
                                        <p:attrNameLst>
                                          <p:attrName>style.visibility</p:attrName>
                                        </p:attrNameLst>
                                      </p:cBhvr>
                                      <p:to>
                                        <p:strVal val="hidden"/>
                                      </p:to>
                                    </p:set>
                                  </p:childTnLst>
                                </p:cTn>
                              </p:par>
                              <p:par>
                                <p:cTn id="18" presetID="55" presetClass="exit" presetSubtype="0" fill="hold" grpId="1" nodeType="withEffect">
                                  <p:stCondLst>
                                    <p:cond delay="0"/>
                                  </p:stCondLst>
                                  <p:childTnLst>
                                    <p:anim calcmode="lin" valueType="num">
                                      <p:cBhvr>
                                        <p:cTn id="19" dur="1000"/>
                                        <p:tgtEl>
                                          <p:spTgt spid="7"/>
                                        </p:tgtEl>
                                        <p:attrNameLst>
                                          <p:attrName>ppt_w</p:attrName>
                                        </p:attrNameLst>
                                      </p:cBhvr>
                                      <p:tavLst>
                                        <p:tav tm="0">
                                          <p:val>
                                            <p:strVal val="ppt_w"/>
                                          </p:val>
                                        </p:tav>
                                        <p:tav tm="100000">
                                          <p:val>
                                            <p:strVal val="ppt_w*0.70"/>
                                          </p:val>
                                        </p:tav>
                                      </p:tavLst>
                                    </p:anim>
                                    <p:anim calcmode="lin" valueType="num">
                                      <p:cBhvr>
                                        <p:cTn id="20" dur="1000"/>
                                        <p:tgtEl>
                                          <p:spTgt spid="7"/>
                                        </p:tgtEl>
                                        <p:attrNameLst>
                                          <p:attrName>ppt_h</p:attrName>
                                        </p:attrNameLst>
                                      </p:cBhvr>
                                      <p:tavLst>
                                        <p:tav tm="0">
                                          <p:val>
                                            <p:strVal val="ppt_h"/>
                                          </p:val>
                                        </p:tav>
                                        <p:tav tm="100000">
                                          <p:val>
                                            <p:strVal val="ppt_h"/>
                                          </p:val>
                                        </p:tav>
                                      </p:tavLst>
                                    </p:anim>
                                    <p:animEffect transition="out" filter="fade">
                                      <p:cBhvr>
                                        <p:cTn id="21" dur="1000"/>
                                        <p:tgtEl>
                                          <p:spTgt spid="7"/>
                                        </p:tgtEl>
                                      </p:cBhvr>
                                    </p:animEffect>
                                    <p:set>
                                      <p:cBhvr>
                                        <p:cTn id="22" dur="1" fill="hold">
                                          <p:stCondLst>
                                            <p:cond delay="999"/>
                                          </p:stCondLst>
                                        </p:cTn>
                                        <p:tgtEl>
                                          <p:spTgt spid="7"/>
                                        </p:tgtEl>
                                        <p:attrNameLst>
                                          <p:attrName>style.visibility</p:attrName>
                                        </p:attrNameLst>
                                      </p:cBhvr>
                                      <p:to>
                                        <p:strVal val="hidden"/>
                                      </p:to>
                                    </p:set>
                                  </p:childTnLst>
                                </p:cTn>
                              </p:par>
                              <p:par>
                                <p:cTn id="23" presetID="16" presetClass="entr" presetSubtype="2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11"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dirty="0">
                <a:ea typeface="宋体" panose="02010600030101010101" pitchFamily="2" charset="-122"/>
              </a:rPr>
              <a:t>关系规范化：函数依赖</a:t>
            </a:r>
          </a:p>
        </p:txBody>
      </p:sp>
      <p:sp>
        <p:nvSpPr>
          <p:cNvPr id="38915" name="Rectangle 3"/>
          <p:cNvSpPr>
            <a:spLocks noGrp="1" noChangeArrowheads="1"/>
          </p:cNvSpPr>
          <p:nvPr>
            <p:ph type="body" idx="1"/>
          </p:nvPr>
        </p:nvSpPr>
        <p:spPr>
          <a:xfrm>
            <a:off x="185738" y="1166812"/>
            <a:ext cx="8729662" cy="4782468"/>
          </a:xfrm>
          <a:solidFill>
            <a:schemeClr val="bg1">
              <a:lumMod val="90000"/>
            </a:schemeClr>
          </a:solidFill>
        </p:spPr>
        <p:txBody>
          <a:bodyPr/>
          <a:lstStyle/>
          <a:p>
            <a:pPr eaLnBrk="1" hangingPunct="1">
              <a:lnSpc>
                <a:spcPts val="3500"/>
              </a:lnSpc>
              <a:buFont typeface="Wingdings" panose="05000000000000000000" pitchFamily="2" charset="2"/>
              <a:buChar char="l"/>
            </a:pPr>
            <a:r>
              <a:rPr lang="zh-CN" altLang="en-US" sz="2400" dirty="0">
                <a:solidFill>
                  <a:srgbClr val="C00000"/>
                </a:solidFill>
                <a:ea typeface="宋体" panose="02010600030101010101" pitchFamily="2" charset="-122"/>
              </a:rPr>
              <a:t>候选码求取理论</a:t>
            </a:r>
            <a:endParaRPr lang="en-US" altLang="zh-CN" sz="2400" dirty="0">
              <a:solidFill>
                <a:srgbClr val="C00000"/>
              </a:solidFill>
              <a:ea typeface="宋体" panose="02010600030101010101" pitchFamily="2" charset="-122"/>
            </a:endParaRPr>
          </a:p>
          <a:p>
            <a:pPr>
              <a:lnSpc>
                <a:spcPct val="150000"/>
              </a:lnSpc>
              <a:buFont typeface="Wingdings" panose="05000000000000000000" pitchFamily="2" charset="2"/>
              <a:buChar char="p"/>
            </a:pPr>
            <a:r>
              <a:rPr lang="zh-CN" altLang="en-US" sz="2000" b="0" dirty="0"/>
              <a:t>属性集闭包（</a:t>
            </a:r>
            <a:r>
              <a:rPr lang="en-US" altLang="zh-CN" sz="2000" b="0" dirty="0"/>
              <a:t>closure</a:t>
            </a:r>
            <a:r>
              <a:rPr lang="zh-CN" altLang="en-US" sz="2000" b="0" dirty="0"/>
              <a:t>）定义 </a:t>
            </a:r>
          </a:p>
          <a:p>
            <a:pPr marL="0" indent="0">
              <a:lnSpc>
                <a:spcPct val="150000"/>
              </a:lnSpc>
              <a:buNone/>
            </a:pPr>
            <a:r>
              <a:rPr lang="zh-CN" altLang="en-US" sz="2000" b="0" dirty="0"/>
              <a:t>闭包就是由一个属性直接或间接推导出的所有属性的集合。</a:t>
            </a:r>
          </a:p>
          <a:p>
            <a:pPr marL="0" indent="0">
              <a:lnSpc>
                <a:spcPct val="150000"/>
              </a:lnSpc>
              <a:buNone/>
            </a:pPr>
            <a:r>
              <a:rPr lang="zh-CN" altLang="en-US" sz="2000" b="0" dirty="0"/>
              <a:t>属性集</a:t>
            </a:r>
            <a:r>
              <a:rPr lang="en-US" altLang="zh-CN" sz="2000" b="0" dirty="0"/>
              <a:t>A</a:t>
            </a:r>
            <a:r>
              <a:rPr lang="zh-CN" altLang="en-US" sz="2000" b="0" dirty="0"/>
              <a:t>的闭包记作</a:t>
            </a:r>
            <a:r>
              <a:rPr lang="en-US" altLang="zh-CN" sz="2000" b="0" dirty="0"/>
              <a:t>A</a:t>
            </a:r>
            <a:r>
              <a:rPr lang="en-US" altLang="zh-CN" sz="2000" b="0" baseline="30000" dirty="0"/>
              <a:t>+</a:t>
            </a:r>
            <a:r>
              <a:rPr lang="zh-CN" altLang="en-US" sz="2000" b="0" baseline="30000" dirty="0"/>
              <a:t>，</a:t>
            </a:r>
            <a:endParaRPr lang="en-US" altLang="zh-CN" sz="2000" b="0" baseline="30000" dirty="0"/>
          </a:p>
          <a:p>
            <a:pPr marL="0" indent="0">
              <a:lnSpc>
                <a:spcPct val="150000"/>
              </a:lnSpc>
              <a:buNone/>
            </a:pPr>
            <a:r>
              <a:rPr lang="zh-CN" altLang="en-US" sz="2000" b="0" dirty="0"/>
              <a:t>求取算法 </a:t>
            </a:r>
            <a:endParaRPr lang="en-US" altLang="zh-CN" sz="2000" b="0" dirty="0"/>
          </a:p>
          <a:p>
            <a:pPr marL="0" indent="0">
              <a:lnSpc>
                <a:spcPct val="150000"/>
              </a:lnSpc>
              <a:buNone/>
            </a:pPr>
            <a:r>
              <a:rPr lang="en-US" altLang="zh-CN" sz="2000" b="0" dirty="0"/>
              <a:t>1. </a:t>
            </a:r>
            <a:r>
              <a:rPr lang="zh-CN" altLang="en-US" sz="2000" b="0" dirty="0"/>
              <a:t>将</a:t>
            </a:r>
            <a:r>
              <a:rPr lang="en-US" altLang="zh-CN" sz="2000" b="0" dirty="0"/>
              <a:t>A</a:t>
            </a:r>
            <a:r>
              <a:rPr lang="zh-CN" altLang="en-US" sz="2000" b="0" dirty="0"/>
              <a:t>置入</a:t>
            </a:r>
            <a:r>
              <a:rPr lang="en-US" altLang="zh-CN" sz="2000" b="0" dirty="0"/>
              <a:t>A</a:t>
            </a:r>
            <a:r>
              <a:rPr lang="en-US" altLang="zh-CN" sz="2000" b="0" baseline="30000" dirty="0"/>
              <a:t>+</a:t>
            </a:r>
            <a:r>
              <a:rPr lang="zh-CN" altLang="en-US" sz="2000" b="0" dirty="0"/>
              <a:t>。 </a:t>
            </a:r>
          </a:p>
          <a:p>
            <a:pPr marL="0" indent="0">
              <a:lnSpc>
                <a:spcPct val="150000"/>
              </a:lnSpc>
              <a:buNone/>
            </a:pPr>
            <a:r>
              <a:rPr lang="en-US" altLang="zh-CN" sz="2000" b="0" dirty="0"/>
              <a:t>2.</a:t>
            </a:r>
            <a:r>
              <a:rPr lang="zh-CN" altLang="en-US" sz="2000" b="0" dirty="0"/>
              <a:t>对每一</a:t>
            </a:r>
            <a:r>
              <a:rPr lang="en-US" altLang="zh-CN" sz="2000" b="0" dirty="0"/>
              <a:t>FD</a:t>
            </a:r>
            <a:r>
              <a:rPr lang="zh-CN" altLang="en-US" sz="2000" b="0" dirty="0"/>
              <a:t>，若左部属于</a:t>
            </a:r>
            <a:r>
              <a:rPr lang="en-US" altLang="zh-CN" sz="2000" b="0" dirty="0"/>
              <a:t>A</a:t>
            </a:r>
            <a:r>
              <a:rPr lang="en-US" altLang="zh-CN" sz="2000" b="0" baseline="30000" dirty="0"/>
              <a:t>+</a:t>
            </a:r>
            <a:r>
              <a:rPr lang="zh-CN" altLang="en-US" sz="2000" b="0" dirty="0"/>
              <a:t>，则将右部置入</a:t>
            </a:r>
            <a:r>
              <a:rPr lang="en-US" altLang="zh-CN" sz="2000" b="0" dirty="0"/>
              <a:t>A</a:t>
            </a:r>
            <a:r>
              <a:rPr lang="en-US" altLang="zh-CN" sz="2000" b="0" baseline="30000" dirty="0"/>
              <a:t>+</a:t>
            </a:r>
            <a:r>
              <a:rPr lang="zh-CN" altLang="en-US" sz="2000" b="0" dirty="0"/>
              <a:t>。</a:t>
            </a:r>
          </a:p>
          <a:p>
            <a:pPr marL="0" indent="0">
              <a:lnSpc>
                <a:spcPct val="150000"/>
              </a:lnSpc>
              <a:buNone/>
            </a:pPr>
            <a:r>
              <a:rPr lang="en-US" altLang="zh-CN" sz="2000" b="0" dirty="0"/>
              <a:t>3.</a:t>
            </a:r>
            <a:r>
              <a:rPr lang="zh-CN" altLang="en-US" sz="2000" b="0" dirty="0"/>
              <a:t>重复至</a:t>
            </a:r>
            <a:r>
              <a:rPr lang="en-US" altLang="zh-CN" sz="2000" b="0" dirty="0"/>
              <a:t>A</a:t>
            </a:r>
            <a:r>
              <a:rPr lang="en-US" altLang="zh-CN" sz="2000" b="0" baseline="30000" dirty="0"/>
              <a:t>+</a:t>
            </a:r>
            <a:r>
              <a:rPr lang="zh-CN" altLang="en-US" sz="2000" b="0" dirty="0"/>
              <a:t>不能扩大</a:t>
            </a:r>
            <a:endParaRPr lang="en-US" altLang="zh-CN" sz="2000" b="0" dirty="0"/>
          </a:p>
          <a:p>
            <a:pPr marL="0" indent="0">
              <a:lnSpc>
                <a:spcPct val="150000"/>
              </a:lnSpc>
              <a:buNone/>
            </a:pPr>
            <a:endParaRPr lang="zh-CN" altLang="en-US" sz="2000" b="0" dirty="0"/>
          </a:p>
          <a:p>
            <a:pPr>
              <a:lnSpc>
                <a:spcPts val="3500"/>
              </a:lnSpc>
              <a:buFont typeface="Wingdings" panose="05000000000000000000" pitchFamily="2" charset="2"/>
              <a:buChar char="p"/>
            </a:pPr>
            <a:r>
              <a:rPr lang="zh-CN" altLang="en-US" sz="2000" i="1" dirty="0">
                <a:solidFill>
                  <a:srgbClr val="FF0000"/>
                </a:solidFill>
              </a:rPr>
              <a:t>若</a:t>
            </a:r>
            <a:r>
              <a:rPr lang="en-US" altLang="zh-CN" sz="2000" i="1" dirty="0">
                <a:solidFill>
                  <a:srgbClr val="FF0000"/>
                </a:solidFill>
              </a:rPr>
              <a:t>X</a:t>
            </a:r>
            <a:r>
              <a:rPr lang="en-US" altLang="zh-CN" sz="2000" i="1" baseline="30000" dirty="0">
                <a:solidFill>
                  <a:srgbClr val="FF0000"/>
                </a:solidFill>
              </a:rPr>
              <a:t>+</a:t>
            </a:r>
            <a:r>
              <a:rPr lang="zh-CN" altLang="en-US" sz="2000" i="1" dirty="0">
                <a:solidFill>
                  <a:srgbClr val="FF0000"/>
                </a:solidFill>
              </a:rPr>
              <a:t>包含</a:t>
            </a:r>
            <a:r>
              <a:rPr lang="en-US" altLang="zh-CN" sz="2000" i="1" dirty="0">
                <a:solidFill>
                  <a:srgbClr val="FF0000"/>
                </a:solidFill>
              </a:rPr>
              <a:t>R</a:t>
            </a:r>
            <a:r>
              <a:rPr lang="zh-CN" altLang="en-US" sz="2000" i="1" dirty="0">
                <a:solidFill>
                  <a:srgbClr val="FF0000"/>
                </a:solidFill>
              </a:rPr>
              <a:t>的所有属性，则</a:t>
            </a:r>
            <a:r>
              <a:rPr lang="en-US" altLang="zh-CN" sz="2000" i="1" dirty="0">
                <a:solidFill>
                  <a:srgbClr val="FF0000"/>
                </a:solidFill>
              </a:rPr>
              <a:t>X</a:t>
            </a:r>
            <a:r>
              <a:rPr lang="zh-CN" altLang="en-US" sz="2000" i="1" dirty="0">
                <a:solidFill>
                  <a:srgbClr val="FF0000"/>
                </a:solidFill>
              </a:rPr>
              <a:t>是超键。当</a:t>
            </a:r>
            <a:r>
              <a:rPr lang="en-US" altLang="zh-CN" sz="2000" i="1" dirty="0">
                <a:solidFill>
                  <a:srgbClr val="FF0000"/>
                </a:solidFill>
              </a:rPr>
              <a:t>X</a:t>
            </a:r>
            <a:r>
              <a:rPr lang="zh-CN" altLang="en-US" sz="2000" i="1" dirty="0">
                <a:solidFill>
                  <a:srgbClr val="FF0000"/>
                </a:solidFill>
              </a:rPr>
              <a:t>不可约时则为候选键。</a:t>
            </a:r>
            <a:endParaRPr lang="zh-CN" altLang="en-US" sz="2000" dirty="0">
              <a:ea typeface="宋体" panose="02010600030101010101" pitchFamily="2" charset="-122"/>
            </a:endParaRPr>
          </a:p>
          <a:p>
            <a:pPr eaLnBrk="1" hangingPunct="1">
              <a:lnSpc>
                <a:spcPts val="3500"/>
              </a:lnSpc>
              <a:buFont typeface="Wingdings" panose="05000000000000000000" pitchFamily="2" charset="2"/>
              <a:buChar char="p"/>
            </a:pPr>
            <a:endParaRPr lang="zh-CN" altLang="en-US" sz="2000" dirty="0">
              <a:ea typeface="宋体" panose="02010600030101010101" pitchFamily="2" charset="-122"/>
            </a:endParaRPr>
          </a:p>
        </p:txBody>
      </p:sp>
    </p:spTree>
    <p:extLst>
      <p:ext uri="{BB962C8B-B14F-4D97-AF65-F5344CB8AC3E}">
        <p14:creationId xmlns:p14="http://schemas.microsoft.com/office/powerpoint/2010/main" val="23598494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8915">
                                            <p:txEl>
                                              <p:pRg st="9" end="9"/>
                                            </p:txEl>
                                          </p:spTgt>
                                        </p:tgtEl>
                                        <p:attrNameLst>
                                          <p:attrName>style.visibility</p:attrName>
                                        </p:attrNameLst>
                                      </p:cBhvr>
                                      <p:to>
                                        <p:strVal val="visible"/>
                                      </p:to>
                                    </p:set>
                                    <p:animEffect transition="in" filter="fade">
                                      <p:cBhvr>
                                        <p:cTn id="23"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1A7E6D0-0F7E-4172-8332-B4B0DE6F28FB}"/>
              </a:ext>
            </a:extLst>
          </p:cNvPr>
          <p:cNvSpPr txBox="1"/>
          <p:nvPr>
            <p:custDataLst>
              <p:tags r:id="rId2"/>
            </p:custDataLst>
          </p:nvPr>
        </p:nvSpPr>
        <p:spPr>
          <a:xfrm>
            <a:off x="190500" y="635001"/>
            <a:ext cx="8039100" cy="1425848"/>
          </a:xfrm>
          <a:prstGeom prst="rect">
            <a:avLst/>
          </a:prstGeom>
          <a:noFill/>
        </p:spPr>
        <p:txBody>
          <a:bodyPr vert="horz" wrap="square" rtlCol="0" anchor="ctr" anchorCtr="0">
            <a:noAutofit/>
          </a:bodyPr>
          <a:lstStyle/>
          <a:p>
            <a:pPr algn="l"/>
            <a:r>
              <a:rPr lang="zh-CN" altLang="en-US" sz="2400" dirty="0">
                <a:solidFill>
                  <a:schemeClr val="bg1">
                    <a:lumMod val="10000"/>
                  </a:schemeClr>
                </a:solidFill>
                <a:latin typeface="黑体" panose="02010609060101010101" pitchFamily="49" charset="-122"/>
                <a:ea typeface="黑体" panose="02010609060101010101" pitchFamily="49" charset="-122"/>
              </a:rPr>
              <a:t>有关系</a:t>
            </a:r>
            <a:r>
              <a:rPr lang="en-US" altLang="zh-CN" sz="2400" dirty="0">
                <a:solidFill>
                  <a:schemeClr val="bg1">
                    <a:lumMod val="10000"/>
                  </a:schemeClr>
                </a:solidFill>
                <a:latin typeface="黑体" panose="02010609060101010101" pitchFamily="49" charset="-122"/>
                <a:ea typeface="黑体" panose="02010609060101010101" pitchFamily="49" charset="-122"/>
              </a:rPr>
              <a:t>R(A,B,C,D,F),F={A</a:t>
            </a:r>
            <a:r>
              <a:rPr lang="en-US" altLang="zh-CN" sz="2400" dirty="0">
                <a:solidFill>
                  <a:schemeClr val="bg1">
                    <a:lumMod val="10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400" dirty="0">
                <a:solidFill>
                  <a:schemeClr val="bg1">
                    <a:lumMod val="10000"/>
                  </a:schemeClr>
                </a:solidFill>
                <a:latin typeface="黑体" panose="02010609060101010101" pitchFamily="49" charset="-122"/>
                <a:ea typeface="黑体" panose="02010609060101010101" pitchFamily="49" charset="-122"/>
              </a:rPr>
              <a:t>B,AB</a:t>
            </a:r>
            <a:r>
              <a:rPr lang="en-US" altLang="zh-CN" sz="2400" dirty="0">
                <a:solidFill>
                  <a:schemeClr val="bg1">
                    <a:lumMod val="10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400" dirty="0">
                <a:solidFill>
                  <a:schemeClr val="bg1">
                    <a:lumMod val="10000"/>
                  </a:schemeClr>
                </a:solidFill>
                <a:latin typeface="黑体" panose="02010609060101010101" pitchFamily="49" charset="-122"/>
                <a:ea typeface="黑体" panose="02010609060101010101" pitchFamily="49" charset="-122"/>
              </a:rPr>
              <a:t>CF,BC</a:t>
            </a:r>
            <a:r>
              <a:rPr lang="en-US" altLang="zh-CN" sz="2400" dirty="0">
                <a:solidFill>
                  <a:schemeClr val="bg1">
                    <a:lumMod val="10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400" dirty="0">
                <a:solidFill>
                  <a:schemeClr val="bg1">
                    <a:lumMod val="10000"/>
                  </a:schemeClr>
                </a:solidFill>
                <a:latin typeface="黑体" panose="02010609060101010101" pitchFamily="49" charset="-122"/>
                <a:ea typeface="黑体" panose="02010609060101010101" pitchFamily="49" charset="-122"/>
              </a:rPr>
              <a:t>D},</a:t>
            </a:r>
            <a:r>
              <a:rPr lang="zh-CN" altLang="en-US" sz="2400" dirty="0">
                <a:solidFill>
                  <a:schemeClr val="bg1">
                    <a:lumMod val="10000"/>
                  </a:schemeClr>
                </a:solidFill>
                <a:latin typeface="黑体" panose="02010609060101010101" pitchFamily="49" charset="-122"/>
                <a:ea typeface="黑体" panose="02010609060101010101" pitchFamily="49" charset="-122"/>
              </a:rPr>
              <a:t>求</a:t>
            </a:r>
            <a:r>
              <a:rPr lang="en-US" altLang="zh-CN" sz="2400" dirty="0">
                <a:solidFill>
                  <a:schemeClr val="bg1">
                    <a:lumMod val="10000"/>
                  </a:schemeClr>
                </a:solidFill>
                <a:latin typeface="黑体" panose="02010609060101010101" pitchFamily="49" charset="-122"/>
                <a:ea typeface="黑体" panose="02010609060101010101" pitchFamily="49" charset="-122"/>
              </a:rPr>
              <a:t>A</a:t>
            </a:r>
            <a:r>
              <a:rPr lang="zh-CN" altLang="en-US" sz="2400" dirty="0">
                <a:solidFill>
                  <a:schemeClr val="bg1">
                    <a:lumMod val="10000"/>
                  </a:schemeClr>
                </a:solidFill>
                <a:latin typeface="黑体" panose="02010609060101010101" pitchFamily="49" charset="-122"/>
                <a:ea typeface="黑体" panose="02010609060101010101" pitchFamily="49" charset="-122"/>
              </a:rPr>
              <a:t>的闭包</a:t>
            </a:r>
            <a:endParaRPr lang="zh-CN" altLang="en-US" sz="2400" dirty="0">
              <a:solidFill>
                <a:schemeClr val="bg1">
                  <a:lumMod val="10000"/>
                </a:schemeClr>
              </a:solidFill>
              <a:latin typeface="黑体" panose="02010609060101010101" pitchFamily="49" charset="-122"/>
              <a:ea typeface="黑体" panose="02010609060101010101" pitchFamily="49" charset="-122"/>
              <a:sym typeface="Microsoft Yahei" panose="020B0503020204020204" pitchFamily="34" charset="-122"/>
            </a:endParaRPr>
          </a:p>
        </p:txBody>
      </p:sp>
      <p:sp>
        <p:nvSpPr>
          <p:cNvPr id="7" name="文本框 6">
            <a:extLst>
              <a:ext uri="{FF2B5EF4-FFF2-40B4-BE49-F238E27FC236}">
                <a16:creationId xmlns:a16="http://schemas.microsoft.com/office/drawing/2014/main" id="{19961113-D274-4CA8-9788-0C15BEC32F14}"/>
              </a:ext>
            </a:extLst>
          </p:cNvPr>
          <p:cNvSpPr txBox="1"/>
          <p:nvPr>
            <p:custDataLst>
              <p:tags r:id="rId3"/>
            </p:custDataLst>
          </p:nvPr>
        </p:nvSpPr>
        <p:spPr>
          <a:xfrm>
            <a:off x="1828800" y="1988840"/>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ABCFD</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F29C4C89-A1AF-4563-B411-5F1943AF0422}"/>
              </a:ext>
            </a:extLst>
          </p:cNvPr>
          <p:cNvSpPr txBox="1"/>
          <p:nvPr>
            <p:custDataLst>
              <p:tags r:id="rId4"/>
            </p:custDataLst>
          </p:nvPr>
        </p:nvSpPr>
        <p:spPr>
          <a:xfrm>
            <a:off x="1828800" y="2846090"/>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A6FACA39-A42D-4A52-9749-87ABF9ACF2A4}"/>
              </a:ext>
            </a:extLst>
          </p:cNvPr>
          <p:cNvSpPr txBox="1"/>
          <p:nvPr>
            <p:custDataLst>
              <p:tags r:id="rId5"/>
            </p:custDataLst>
          </p:nvPr>
        </p:nvSpPr>
        <p:spPr>
          <a:xfrm>
            <a:off x="1828800" y="3703340"/>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ABCD</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FA382A40-431A-456D-9BD5-96B6DCAFE0F2}"/>
              </a:ext>
            </a:extLst>
          </p:cNvPr>
          <p:cNvSpPr txBox="1"/>
          <p:nvPr>
            <p:custDataLst>
              <p:tags r:id="rId6"/>
            </p:custDataLst>
          </p:nvPr>
        </p:nvSpPr>
        <p:spPr>
          <a:xfrm>
            <a:off x="1828800" y="4560590"/>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ABCF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27385218-7960-454A-AB3D-FD4684713FB8}"/>
              </a:ext>
            </a:extLst>
          </p:cNvPr>
          <p:cNvSpPr/>
          <p:nvPr>
            <p:custDataLst>
              <p:tags r:id="rId7"/>
            </p:custDataLst>
          </p:nvPr>
        </p:nvSpPr>
        <p:spPr bwMode="auto">
          <a:xfrm>
            <a:off x="3508320" y="5661248"/>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1ABD73B4-FC0A-4514-B192-2E8FA7B4EE5F}"/>
              </a:ext>
            </a:extLst>
          </p:cNvPr>
          <p:cNvGrpSpPr/>
          <p:nvPr>
            <p:custDataLst>
              <p:tags r:id="rId8"/>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2DEDF114-5150-4AD4-ADF2-E92DB9A320AE}"/>
                </a:ext>
              </a:extLst>
            </p:cNvPr>
            <p:cNvSpPr/>
            <p:nvPr>
              <p:custDataLst>
                <p:tags r:id="rId10"/>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7" name="ColorBlock">
              <a:extLst>
                <a:ext uri="{FF2B5EF4-FFF2-40B4-BE49-F238E27FC236}">
                  <a16:creationId xmlns:a16="http://schemas.microsoft.com/office/drawing/2014/main" id="{FC61DEF1-5CFC-490C-995B-7C9495A9A4FB}"/>
                </a:ext>
              </a:extLst>
            </p:cNvPr>
            <p:cNvSpPr/>
            <p:nvPr>
              <p:custDataLst>
                <p:tags r:id="rId11"/>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8" name="TypeText">
              <a:extLst>
                <a:ext uri="{FF2B5EF4-FFF2-40B4-BE49-F238E27FC236}">
                  <a16:creationId xmlns:a16="http://schemas.microsoft.com/office/drawing/2014/main" id="{DD48C4AE-33E8-4D8D-B844-0166E59007C2}"/>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pPr algn="l"/>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F8E17DE2-777D-456B-967C-E06018496903}"/>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pPr algn="l"/>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AD898E7F-4B74-4FAC-BD67-2784F843F743}"/>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63247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4B143E6-E82A-4832-B904-8CBC1EF0299E}"/>
              </a:ext>
            </a:extLst>
          </p:cNvPr>
          <p:cNvSpPr txBox="1"/>
          <p:nvPr>
            <p:custDataLst>
              <p:tags r:id="rId2"/>
            </p:custDataLst>
          </p:nvPr>
        </p:nvSpPr>
        <p:spPr>
          <a:xfrm>
            <a:off x="95250" y="471488"/>
            <a:ext cx="8122096" cy="2143125"/>
          </a:xfrm>
          <a:prstGeom prst="rect">
            <a:avLst/>
          </a:prstGeom>
          <a:noFill/>
        </p:spPr>
        <p:txBody>
          <a:bodyPr vert="horz" wrap="square" rtlCol="0" anchor="ctr" anchorCtr="0">
            <a:noAutofit/>
          </a:bodyPr>
          <a:lstStyle/>
          <a:p>
            <a:pPr algn="l"/>
            <a:r>
              <a:rPr lang="zh-CN" altLang="en-US" sz="2600" dirty="0">
                <a:solidFill>
                  <a:srgbClr val="000000"/>
                </a:solidFill>
                <a:latin typeface="Microsoft Yahei" panose="020B0503020204020204" pitchFamily="34" charset="-122"/>
                <a:ea typeface="Microsoft Yahei" panose="020B0503020204020204" pitchFamily="34" charset="-122"/>
              </a:rPr>
              <a:t>考虑含有属性</a:t>
            </a:r>
            <a:r>
              <a:rPr lang="en-US" altLang="zh-CN" sz="2600" dirty="0">
                <a:solidFill>
                  <a:srgbClr val="000000"/>
                </a:solidFill>
                <a:latin typeface="Microsoft Yahei" panose="020B0503020204020204" pitchFamily="34" charset="-122"/>
                <a:ea typeface="Microsoft Yahei" panose="020B0503020204020204" pitchFamily="34" charset="-122"/>
              </a:rPr>
              <a:t>A,B,C,D,E,F</a:t>
            </a:r>
            <a:r>
              <a:rPr lang="zh-CN" altLang="en-US" sz="2600" dirty="0">
                <a:solidFill>
                  <a:srgbClr val="000000"/>
                </a:solidFill>
                <a:latin typeface="Microsoft Yahei" panose="020B0503020204020204" pitchFamily="34" charset="-122"/>
                <a:ea typeface="Microsoft Yahei" panose="020B0503020204020204" pitchFamily="34" charset="-122"/>
              </a:rPr>
              <a:t>的关系，假设关系含</a:t>
            </a:r>
            <a:r>
              <a:rPr lang="en-US" altLang="zh-CN" sz="2600" dirty="0">
                <a:solidFill>
                  <a:srgbClr val="000000"/>
                </a:solidFill>
                <a:latin typeface="Microsoft Yahei" panose="020B0503020204020204" pitchFamily="34" charset="-122"/>
                <a:ea typeface="Microsoft Yahei" panose="020B0503020204020204" pitchFamily="34" charset="-122"/>
              </a:rPr>
              <a:t>FD</a:t>
            </a:r>
            <a:r>
              <a:rPr lang="zh-CN" altLang="en-US" sz="2600" dirty="0">
                <a:solidFill>
                  <a:srgbClr val="000000"/>
                </a:solidFill>
                <a:latin typeface="Microsoft Yahei" panose="020B0503020204020204" pitchFamily="34" charset="-122"/>
                <a:ea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rPr>
              <a:t>AB-&gt;C,BC-&gt;AD</a:t>
            </a:r>
            <a:r>
              <a:rPr lang="zh-CN" altLang="en-US" sz="2600" dirty="0">
                <a:solidFill>
                  <a:srgbClr val="000000"/>
                </a:solidFill>
                <a:latin typeface="Microsoft Yahei" panose="020B0503020204020204" pitchFamily="34" charset="-122"/>
                <a:ea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rPr>
              <a:t>D-&gt;E</a:t>
            </a:r>
            <a:r>
              <a:rPr lang="zh-CN" altLang="en-US" sz="2600" dirty="0">
                <a:solidFill>
                  <a:srgbClr val="000000"/>
                </a:solidFill>
                <a:latin typeface="Microsoft Yahei" panose="020B0503020204020204" pitchFamily="34" charset="-122"/>
                <a:ea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rPr>
              <a:t>CF-&gt;B</a:t>
            </a:r>
            <a:r>
              <a:rPr lang="zh-CN" altLang="en-US" sz="2600" dirty="0">
                <a:solidFill>
                  <a:srgbClr val="000000"/>
                </a:solidFill>
                <a:latin typeface="Microsoft Yahei" panose="020B0503020204020204" pitchFamily="34" charset="-122"/>
                <a:ea typeface="Microsoft Yahei" panose="020B0503020204020204" pitchFamily="34" charset="-122"/>
              </a:rPr>
              <a:t>，那么</a:t>
            </a:r>
            <a:r>
              <a:rPr lang="en-US" altLang="zh-CN" sz="2600" dirty="0">
                <a:solidFill>
                  <a:srgbClr val="000000"/>
                </a:solidFill>
                <a:latin typeface="Microsoft Yahei" panose="020B0503020204020204" pitchFamily="34" charset="-122"/>
                <a:ea typeface="Microsoft Yahei" panose="020B0503020204020204" pitchFamily="34" charset="-122"/>
              </a:rPr>
              <a:t>{A,B}</a:t>
            </a:r>
            <a:r>
              <a:rPr lang="zh-CN" altLang="en-US" sz="2600" dirty="0">
                <a:solidFill>
                  <a:srgbClr val="000000"/>
                </a:solidFill>
                <a:latin typeface="Microsoft Yahei" panose="020B0503020204020204" pitchFamily="34" charset="-122"/>
                <a:ea typeface="Microsoft Yahei" panose="020B0503020204020204" pitchFamily="34" charset="-122"/>
              </a:rPr>
              <a:t>的闭包</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E50CB6BB-A5D9-4101-AABF-96A969B7B4AF}"/>
              </a:ext>
            </a:extLst>
          </p:cNvPr>
          <p:cNvSpPr txBox="1"/>
          <p:nvPr>
            <p:custDataLst>
              <p:tags r:id="rId3"/>
            </p:custDataLst>
          </p:nvPr>
        </p:nvSpPr>
        <p:spPr>
          <a:xfrm>
            <a:off x="1828800" y="213285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ABCDE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03658ADE-E34B-4A59-8285-AED89D5A3724}"/>
              </a:ext>
            </a:extLst>
          </p:cNvPr>
          <p:cNvSpPr txBox="1"/>
          <p:nvPr>
            <p:custDataLst>
              <p:tags r:id="rId4"/>
            </p:custDataLst>
          </p:nvPr>
        </p:nvSpPr>
        <p:spPr>
          <a:xfrm>
            <a:off x="1828800" y="299010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     ABCDEF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5825F841-980B-45DA-9851-2F48F1A865B5}"/>
              </a:ext>
            </a:extLst>
          </p:cNvPr>
          <p:cNvSpPr txBox="1"/>
          <p:nvPr>
            <p:custDataLst>
              <p:tags r:id="rId5"/>
            </p:custDataLst>
          </p:nvPr>
        </p:nvSpPr>
        <p:spPr>
          <a:xfrm>
            <a:off x="1828800" y="384735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     ABC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DFD0D6E3-6DAF-4BB9-8397-211A08A8C24A}"/>
              </a:ext>
            </a:extLst>
          </p:cNvPr>
          <p:cNvSpPr txBox="1"/>
          <p:nvPr>
            <p:custDataLst>
              <p:tags r:id="rId6"/>
            </p:custDataLst>
          </p:nvPr>
        </p:nvSpPr>
        <p:spPr>
          <a:xfrm>
            <a:off x="1828800" y="470460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    ABCDF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76F16951-DE56-424D-A7C6-B61A451BCF48}"/>
              </a:ext>
            </a:extLst>
          </p:cNvPr>
          <p:cNvSpPr/>
          <p:nvPr>
            <p:custDataLst>
              <p:tags r:id="rId7"/>
            </p:custDataLst>
          </p:nvPr>
        </p:nvSpPr>
        <p:spPr bwMode="auto">
          <a:xfrm>
            <a:off x="2259244" y="5589271"/>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0C98A6EB-9639-4FD1-9FE0-AFB8751F77EF}"/>
              </a:ext>
            </a:extLst>
          </p:cNvPr>
          <p:cNvGrpSpPr/>
          <p:nvPr>
            <p:custDataLst>
              <p:tags r:id="rId8"/>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D3466CE1-CD75-4FD4-BF8D-328FE1B2F96C}"/>
                </a:ext>
              </a:extLst>
            </p:cNvPr>
            <p:cNvSpPr/>
            <p:nvPr>
              <p:custDataLst>
                <p:tags r:id="rId10"/>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7" name="ColorBlock">
              <a:extLst>
                <a:ext uri="{FF2B5EF4-FFF2-40B4-BE49-F238E27FC236}">
                  <a16:creationId xmlns:a16="http://schemas.microsoft.com/office/drawing/2014/main" id="{1E9606DD-B3DD-4B85-8A5A-75F6A32D821D}"/>
                </a:ext>
              </a:extLst>
            </p:cNvPr>
            <p:cNvSpPr/>
            <p:nvPr>
              <p:custDataLst>
                <p:tags r:id="rId11"/>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8" name="TypeText">
              <a:extLst>
                <a:ext uri="{FF2B5EF4-FFF2-40B4-BE49-F238E27FC236}">
                  <a16:creationId xmlns:a16="http://schemas.microsoft.com/office/drawing/2014/main" id="{CA876D02-1C33-4AA9-82D6-40503DFCB90A}"/>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pPr algn="l"/>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7C83E7C6-9BCC-4B4C-9394-2B78FA171417}"/>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pPr algn="l"/>
              <a:r>
                <a:rPr lang="en-US" altLang="zh-CN"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4FA7973B-46D2-4412-A196-17B06788D09D}"/>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23927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4B143E6-E82A-4832-B904-8CBC1EF0299E}"/>
              </a:ext>
            </a:extLst>
          </p:cNvPr>
          <p:cNvSpPr txBox="1"/>
          <p:nvPr>
            <p:custDataLst>
              <p:tags r:id="rId2"/>
            </p:custDataLst>
          </p:nvPr>
        </p:nvSpPr>
        <p:spPr>
          <a:xfrm>
            <a:off x="95250" y="471488"/>
            <a:ext cx="8794750" cy="2143125"/>
          </a:xfrm>
          <a:prstGeom prst="rect">
            <a:avLst/>
          </a:prstGeom>
          <a:noFill/>
        </p:spPr>
        <p:txBody>
          <a:bodyPr vert="horz" wrap="square" rtlCol="0" anchor="ctr" anchorCtr="0">
            <a:noAutofit/>
          </a:bodyPr>
          <a:lstStyle/>
          <a:p>
            <a:pPr algn="l"/>
            <a:r>
              <a:rPr lang="zh-CN" altLang="en-US" sz="2600" dirty="0">
                <a:solidFill>
                  <a:srgbClr val="000000"/>
                </a:solidFill>
                <a:latin typeface="Microsoft Yahei" panose="020B0503020204020204" pitchFamily="34" charset="-122"/>
                <a:ea typeface="Microsoft Yahei" panose="020B0503020204020204" pitchFamily="34" charset="-122"/>
              </a:rPr>
              <a:t>考虑含有属性</a:t>
            </a:r>
            <a:r>
              <a:rPr lang="en-US" altLang="zh-CN" sz="2600" dirty="0">
                <a:solidFill>
                  <a:srgbClr val="000000"/>
                </a:solidFill>
                <a:latin typeface="Microsoft Yahei" panose="020B0503020204020204" pitchFamily="34" charset="-122"/>
                <a:ea typeface="Microsoft Yahei" panose="020B0503020204020204" pitchFamily="34" charset="-122"/>
              </a:rPr>
              <a:t>A,B,C,D,E,F</a:t>
            </a:r>
            <a:r>
              <a:rPr lang="zh-CN" altLang="en-US" sz="2600" dirty="0">
                <a:solidFill>
                  <a:srgbClr val="000000"/>
                </a:solidFill>
                <a:latin typeface="Microsoft Yahei" panose="020B0503020204020204" pitchFamily="34" charset="-122"/>
                <a:ea typeface="Microsoft Yahei" panose="020B0503020204020204" pitchFamily="34" charset="-122"/>
              </a:rPr>
              <a:t>的关系，假设关系含</a:t>
            </a:r>
            <a:r>
              <a:rPr lang="en-US" altLang="zh-CN" sz="2600" dirty="0">
                <a:solidFill>
                  <a:srgbClr val="000000"/>
                </a:solidFill>
                <a:latin typeface="Microsoft Yahei" panose="020B0503020204020204" pitchFamily="34" charset="-122"/>
                <a:ea typeface="Microsoft Yahei" panose="020B0503020204020204" pitchFamily="34" charset="-122"/>
              </a:rPr>
              <a:t>FD</a:t>
            </a:r>
            <a:r>
              <a:rPr lang="zh-CN" altLang="en-US" sz="2600" dirty="0">
                <a:solidFill>
                  <a:srgbClr val="000000"/>
                </a:solidFill>
                <a:latin typeface="Microsoft Yahei" panose="020B0503020204020204" pitchFamily="34" charset="-122"/>
                <a:ea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rPr>
              <a:t>AB-&gt;C,BC-&gt;AD</a:t>
            </a:r>
            <a:r>
              <a:rPr lang="zh-CN" altLang="en-US" sz="2600" dirty="0">
                <a:solidFill>
                  <a:srgbClr val="000000"/>
                </a:solidFill>
                <a:latin typeface="Microsoft Yahei" panose="020B0503020204020204" pitchFamily="34" charset="-122"/>
                <a:ea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rPr>
              <a:t>D-&gt;E</a:t>
            </a:r>
            <a:r>
              <a:rPr lang="zh-CN" altLang="en-US" sz="2600" dirty="0">
                <a:solidFill>
                  <a:srgbClr val="000000"/>
                </a:solidFill>
                <a:latin typeface="Microsoft Yahei" panose="020B0503020204020204" pitchFamily="34" charset="-122"/>
                <a:ea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rPr>
              <a:t>CF-&gt;B</a:t>
            </a:r>
            <a:r>
              <a:rPr lang="zh-CN" altLang="en-US" sz="2600" dirty="0">
                <a:solidFill>
                  <a:srgbClr val="000000"/>
                </a:solidFill>
                <a:latin typeface="Microsoft Yahei" panose="020B0503020204020204" pitchFamily="34" charset="-122"/>
                <a:ea typeface="Microsoft Yahei" panose="020B0503020204020204" pitchFamily="34" charset="-122"/>
              </a:rPr>
              <a:t>，下面是候选键的？</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E50CB6BB-A5D9-4101-AABF-96A969B7B4AF}"/>
              </a:ext>
            </a:extLst>
          </p:cNvPr>
          <p:cNvSpPr txBox="1"/>
          <p:nvPr>
            <p:custDataLst>
              <p:tags r:id="rId3"/>
            </p:custDataLst>
          </p:nvPr>
        </p:nvSpPr>
        <p:spPr>
          <a:xfrm>
            <a:off x="1828800" y="213285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ABF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03658ADE-E34B-4A59-8285-AED89D5A3724}"/>
              </a:ext>
            </a:extLst>
          </p:cNvPr>
          <p:cNvSpPr txBox="1"/>
          <p:nvPr>
            <p:custDataLst>
              <p:tags r:id="rId4"/>
            </p:custDataLst>
          </p:nvPr>
        </p:nvSpPr>
        <p:spPr>
          <a:xfrm>
            <a:off x="1828800" y="299010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    BCF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5825F841-980B-45DA-9851-2F48F1A865B5}"/>
              </a:ext>
            </a:extLst>
          </p:cNvPr>
          <p:cNvSpPr txBox="1"/>
          <p:nvPr>
            <p:custDataLst>
              <p:tags r:id="rId5"/>
            </p:custDataLst>
          </p:nvPr>
        </p:nvSpPr>
        <p:spPr>
          <a:xfrm>
            <a:off x="1828800" y="384735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    CF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DFD0D6E3-6DAF-4BB9-8397-211A08A8C24A}"/>
              </a:ext>
            </a:extLst>
          </p:cNvPr>
          <p:cNvSpPr txBox="1"/>
          <p:nvPr>
            <p:custDataLst>
              <p:tags r:id="rId6"/>
            </p:custDataLst>
          </p:nvPr>
        </p:nvSpPr>
        <p:spPr>
          <a:xfrm>
            <a:off x="1828800" y="470460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    AF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76F16951-DE56-424D-A7C6-B61A451BCF48}"/>
              </a:ext>
            </a:extLst>
          </p:cNvPr>
          <p:cNvSpPr/>
          <p:nvPr>
            <p:custDataLst>
              <p:tags r:id="rId7"/>
            </p:custDataLst>
          </p:nvPr>
        </p:nvSpPr>
        <p:spPr bwMode="auto">
          <a:xfrm>
            <a:off x="2259244" y="5589271"/>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3" name="组合 2">
            <a:extLst>
              <a:ext uri="{FF2B5EF4-FFF2-40B4-BE49-F238E27FC236}">
                <a16:creationId xmlns:a16="http://schemas.microsoft.com/office/drawing/2014/main" id="{B3F71A77-BE96-4BED-9418-504086B31125}"/>
              </a:ext>
            </a:extLst>
          </p:cNvPr>
          <p:cNvGrpSpPr/>
          <p:nvPr>
            <p:custDataLst>
              <p:tags r:id="rId8"/>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D3466CE1-CD75-4FD4-BF8D-328FE1B2F96C}"/>
                </a:ext>
              </a:extLst>
            </p:cNvPr>
            <p:cNvSpPr/>
            <p:nvPr>
              <p:custDataLst>
                <p:tags r:id="rId10"/>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7" name="ColorBlock">
              <a:extLst>
                <a:ext uri="{FF2B5EF4-FFF2-40B4-BE49-F238E27FC236}">
                  <a16:creationId xmlns:a16="http://schemas.microsoft.com/office/drawing/2014/main" id="{1E9606DD-B3DD-4B85-8A5A-75F6A32D821D}"/>
                </a:ext>
              </a:extLst>
            </p:cNvPr>
            <p:cNvSpPr/>
            <p:nvPr>
              <p:custDataLst>
                <p:tags r:id="rId11"/>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8" name="TypeText">
              <a:extLst>
                <a:ext uri="{FF2B5EF4-FFF2-40B4-BE49-F238E27FC236}">
                  <a16:creationId xmlns:a16="http://schemas.microsoft.com/office/drawing/2014/main" id="{CA876D02-1C33-4AA9-82D6-40503DFCB90A}"/>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pPr algn="l"/>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 name="TipText">
              <a:extLst>
                <a:ext uri="{FF2B5EF4-FFF2-40B4-BE49-F238E27FC236}">
                  <a16:creationId xmlns:a16="http://schemas.microsoft.com/office/drawing/2014/main" id="{E7CF4527-13C9-4625-AA7C-55981092146C}"/>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pPr algn="l"/>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4FA7973B-46D2-4412-A196-17B06788D09D}"/>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57010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dirty="0">
                <a:ea typeface="宋体" panose="02010600030101010101" pitchFamily="2" charset="-122"/>
              </a:rPr>
              <a:t>关系规范化：函数依赖</a:t>
            </a:r>
          </a:p>
        </p:txBody>
      </p:sp>
      <p:sp>
        <p:nvSpPr>
          <p:cNvPr id="38915" name="Rectangle 3"/>
          <p:cNvSpPr>
            <a:spLocks noGrp="1" noChangeArrowheads="1"/>
          </p:cNvSpPr>
          <p:nvPr>
            <p:ph type="body" idx="1"/>
          </p:nvPr>
        </p:nvSpPr>
        <p:spPr>
          <a:xfrm>
            <a:off x="185738" y="1166812"/>
            <a:ext cx="8729662" cy="5214516"/>
          </a:xfrm>
          <a:solidFill>
            <a:schemeClr val="bg1">
              <a:lumMod val="90000"/>
            </a:schemeClr>
          </a:solidFill>
        </p:spPr>
        <p:txBody>
          <a:bodyPr/>
          <a:lstStyle/>
          <a:p>
            <a:pPr>
              <a:lnSpc>
                <a:spcPct val="150000"/>
              </a:lnSpc>
              <a:buFont typeface="Wingdings" panose="05000000000000000000" pitchFamily="2" charset="2"/>
              <a:buChar char="p"/>
            </a:pPr>
            <a:r>
              <a:rPr lang="zh-CN" altLang="en-US" sz="2400" dirty="0">
                <a:solidFill>
                  <a:srgbClr val="C00000"/>
                </a:solidFill>
                <a:ea typeface="宋体" panose="02010600030101010101" pitchFamily="2" charset="-122"/>
              </a:rPr>
              <a:t>候选键求取理论与算法</a:t>
            </a:r>
            <a:endParaRPr lang="en-US" altLang="zh-CN" sz="2400" dirty="0">
              <a:solidFill>
                <a:srgbClr val="C00000"/>
              </a:solidFill>
              <a:ea typeface="宋体" panose="02010600030101010101" pitchFamily="2" charset="-122"/>
            </a:endParaRPr>
          </a:p>
          <a:p>
            <a:pPr marL="0" indent="0">
              <a:buNone/>
            </a:pPr>
            <a:r>
              <a:rPr lang="zh-CN" altLang="en-US" sz="2400" b="0" dirty="0"/>
              <a:t>对于给定的关系</a:t>
            </a:r>
            <a:r>
              <a:rPr lang="en-US" altLang="zh-CN" sz="2400" b="0" dirty="0"/>
              <a:t>R</a:t>
            </a:r>
            <a:r>
              <a:rPr lang="zh-CN" altLang="en-US" sz="2400" b="0" dirty="0"/>
              <a:t>（</a:t>
            </a:r>
            <a:r>
              <a:rPr lang="en-US" altLang="zh-CN" sz="2400" b="0" dirty="0"/>
              <a:t>A1</a:t>
            </a:r>
            <a:r>
              <a:rPr lang="zh-CN" altLang="en-US" sz="2400" b="0" dirty="0"/>
              <a:t>，</a:t>
            </a:r>
            <a:r>
              <a:rPr lang="en-US" altLang="zh-CN" sz="2400" b="0" dirty="0"/>
              <a:t>A2</a:t>
            </a:r>
            <a:r>
              <a:rPr lang="zh-CN" altLang="en-US" sz="2400" b="0" dirty="0"/>
              <a:t>，</a:t>
            </a:r>
            <a:r>
              <a:rPr lang="en-US" altLang="zh-CN" sz="2400" b="0" dirty="0"/>
              <a:t>…An</a:t>
            </a:r>
            <a:r>
              <a:rPr lang="zh-CN" altLang="en-US" sz="2400" b="0" dirty="0"/>
              <a:t>）和函数依赖集</a:t>
            </a:r>
            <a:r>
              <a:rPr lang="en-US" altLang="zh-CN" sz="2400" b="0" dirty="0"/>
              <a:t>F</a:t>
            </a:r>
            <a:r>
              <a:rPr lang="zh-CN" altLang="en-US" sz="2400" b="0" dirty="0"/>
              <a:t>，可将其属性分为</a:t>
            </a:r>
            <a:r>
              <a:rPr lang="en-US" altLang="zh-CN" sz="2400" b="0" dirty="0"/>
              <a:t>4</a:t>
            </a:r>
            <a:r>
              <a:rPr lang="zh-CN" altLang="en-US" sz="2400" b="0" dirty="0"/>
              <a:t>类：</a:t>
            </a:r>
          </a:p>
          <a:p>
            <a:pPr marL="0" indent="0">
              <a:buNone/>
            </a:pPr>
            <a:r>
              <a:rPr lang="zh-CN" altLang="en-US" sz="2400" b="0" dirty="0"/>
              <a:t>　　　　</a:t>
            </a:r>
            <a:r>
              <a:rPr lang="en-US" altLang="zh-CN" sz="2400" b="0" dirty="0"/>
              <a:t>L</a:t>
            </a:r>
            <a:r>
              <a:rPr lang="zh-CN" altLang="en-US" sz="2400" b="0" dirty="0"/>
              <a:t>类  仅出现在函数依赖左部的属性。</a:t>
            </a:r>
          </a:p>
          <a:p>
            <a:pPr marL="0" indent="0">
              <a:buNone/>
            </a:pPr>
            <a:r>
              <a:rPr lang="zh-CN" altLang="en-US" sz="2400" b="0" dirty="0"/>
              <a:t>　　　　</a:t>
            </a:r>
            <a:r>
              <a:rPr lang="en-US" altLang="zh-CN" sz="2400" b="0" dirty="0"/>
              <a:t>R </a:t>
            </a:r>
            <a:r>
              <a:rPr lang="zh-CN" altLang="en-US" sz="2400" b="0" dirty="0"/>
              <a:t>类  仅出现在函数依赖右部的属性。</a:t>
            </a:r>
          </a:p>
          <a:p>
            <a:pPr marL="0" indent="0">
              <a:buNone/>
            </a:pPr>
            <a:r>
              <a:rPr lang="zh-CN" altLang="en-US" sz="2400" b="0" dirty="0"/>
              <a:t>　　　　</a:t>
            </a:r>
            <a:r>
              <a:rPr lang="en-US" altLang="zh-CN" sz="2400" b="0" dirty="0"/>
              <a:t>N </a:t>
            </a:r>
            <a:r>
              <a:rPr lang="zh-CN" altLang="en-US" sz="2400" b="0" dirty="0"/>
              <a:t>类  在函数依赖左右两边均未出现的属性。</a:t>
            </a:r>
          </a:p>
          <a:p>
            <a:pPr marL="0" indent="0">
              <a:buNone/>
            </a:pPr>
            <a:r>
              <a:rPr lang="zh-CN" altLang="en-US" sz="2400" b="0" dirty="0"/>
              <a:t>　　　　</a:t>
            </a:r>
            <a:r>
              <a:rPr lang="en-US" altLang="zh-CN" sz="2400" b="0" dirty="0"/>
              <a:t>LR</a:t>
            </a:r>
            <a:r>
              <a:rPr lang="zh-CN" altLang="en-US" sz="2400" b="0" dirty="0"/>
              <a:t>类  在函数依赖左右两边均出现的属性。</a:t>
            </a:r>
          </a:p>
          <a:p>
            <a:pPr marL="0" indent="0">
              <a:buNone/>
            </a:pPr>
            <a:r>
              <a:rPr lang="zh-CN" altLang="en-US" sz="2400" b="0" dirty="0">
                <a:solidFill>
                  <a:srgbClr val="FF00FF"/>
                </a:solidFill>
              </a:rPr>
              <a:t>定理：对于给定的关系模式</a:t>
            </a:r>
            <a:r>
              <a:rPr lang="en-US" altLang="zh-CN" sz="2400" b="0" dirty="0">
                <a:solidFill>
                  <a:srgbClr val="FF00FF"/>
                </a:solidFill>
              </a:rPr>
              <a:t>R</a:t>
            </a:r>
            <a:r>
              <a:rPr lang="zh-CN" altLang="en-US" sz="2400" b="0" dirty="0">
                <a:solidFill>
                  <a:srgbClr val="FF00FF"/>
                </a:solidFill>
              </a:rPr>
              <a:t>及其函数依赖集</a:t>
            </a:r>
            <a:r>
              <a:rPr lang="en-US" altLang="zh-CN" sz="2400" b="0" dirty="0">
                <a:solidFill>
                  <a:srgbClr val="FF00FF"/>
                </a:solidFill>
              </a:rPr>
              <a:t>F</a:t>
            </a:r>
            <a:r>
              <a:rPr lang="zh-CN" altLang="en-US" sz="2400" b="0" dirty="0">
                <a:solidFill>
                  <a:srgbClr val="FF00FF"/>
                </a:solidFill>
              </a:rPr>
              <a:t>，若</a:t>
            </a:r>
            <a:r>
              <a:rPr lang="en-US" altLang="zh-CN" sz="2400" b="0" dirty="0">
                <a:solidFill>
                  <a:srgbClr val="FF00FF"/>
                </a:solidFill>
              </a:rPr>
              <a:t>X</a:t>
            </a:r>
            <a:r>
              <a:rPr lang="zh-CN" altLang="en-US" sz="2400" b="0" dirty="0">
                <a:solidFill>
                  <a:srgbClr val="FF00FF"/>
                </a:solidFill>
              </a:rPr>
              <a:t>（</a:t>
            </a:r>
            <a:r>
              <a:rPr lang="en-US" altLang="zh-CN" sz="2400" b="0" dirty="0">
                <a:solidFill>
                  <a:srgbClr val="FF00FF"/>
                </a:solidFill>
              </a:rPr>
              <a:t>X∈R</a:t>
            </a:r>
            <a:r>
              <a:rPr lang="zh-CN" altLang="en-US" sz="2400" b="0" dirty="0">
                <a:solidFill>
                  <a:srgbClr val="FF00FF"/>
                </a:solidFill>
              </a:rPr>
              <a:t>）是</a:t>
            </a:r>
            <a:r>
              <a:rPr lang="en-US" altLang="zh-CN" sz="2400" b="0" dirty="0">
                <a:solidFill>
                  <a:srgbClr val="FF00FF"/>
                </a:solidFill>
              </a:rPr>
              <a:t>L</a:t>
            </a:r>
            <a:r>
              <a:rPr lang="zh-CN" altLang="en-US" sz="2400" b="0" dirty="0">
                <a:solidFill>
                  <a:srgbClr val="FF00FF"/>
                </a:solidFill>
              </a:rPr>
              <a:t>类属性，则</a:t>
            </a:r>
            <a:r>
              <a:rPr lang="en-US" altLang="zh-CN" sz="2400" b="0" dirty="0">
                <a:solidFill>
                  <a:srgbClr val="FF00FF"/>
                </a:solidFill>
              </a:rPr>
              <a:t>X</a:t>
            </a:r>
            <a:r>
              <a:rPr lang="zh-CN" altLang="en-US" sz="2400" b="0" dirty="0">
                <a:solidFill>
                  <a:srgbClr val="FF00FF"/>
                </a:solidFill>
              </a:rPr>
              <a:t>必为</a:t>
            </a:r>
            <a:r>
              <a:rPr lang="en-US" altLang="zh-CN" sz="2400" b="0" dirty="0">
                <a:solidFill>
                  <a:srgbClr val="FF00FF"/>
                </a:solidFill>
              </a:rPr>
              <a:t>R</a:t>
            </a:r>
            <a:r>
              <a:rPr lang="zh-CN" altLang="en-US" sz="2400" b="0" dirty="0">
                <a:solidFill>
                  <a:srgbClr val="FF00FF"/>
                </a:solidFill>
              </a:rPr>
              <a:t>的任一候选码的成员。</a:t>
            </a:r>
          </a:p>
          <a:p>
            <a:pPr marL="0" indent="0">
              <a:buNone/>
            </a:pPr>
            <a:r>
              <a:rPr lang="zh-CN" altLang="en-US" sz="2400" b="0" dirty="0">
                <a:solidFill>
                  <a:srgbClr val="0070C0"/>
                </a:solidFill>
              </a:rPr>
              <a:t>推论：对于给定的关系模式</a:t>
            </a:r>
            <a:r>
              <a:rPr lang="en-US" altLang="zh-CN" sz="2400" b="0" dirty="0">
                <a:solidFill>
                  <a:srgbClr val="0070C0"/>
                </a:solidFill>
              </a:rPr>
              <a:t>R</a:t>
            </a:r>
            <a:r>
              <a:rPr lang="zh-CN" altLang="en-US" sz="2400" b="0" dirty="0">
                <a:solidFill>
                  <a:srgbClr val="0070C0"/>
                </a:solidFill>
              </a:rPr>
              <a:t>及其函数依赖集</a:t>
            </a:r>
            <a:r>
              <a:rPr lang="en-US" altLang="zh-CN" sz="2400" b="0" dirty="0">
                <a:solidFill>
                  <a:srgbClr val="0070C0"/>
                </a:solidFill>
              </a:rPr>
              <a:t>F</a:t>
            </a:r>
            <a:r>
              <a:rPr lang="zh-CN" altLang="en-US" sz="2400" b="0" dirty="0">
                <a:solidFill>
                  <a:srgbClr val="0070C0"/>
                </a:solidFill>
              </a:rPr>
              <a:t>，若</a:t>
            </a:r>
            <a:r>
              <a:rPr lang="en-US" altLang="zh-CN" sz="2400" b="0" dirty="0">
                <a:solidFill>
                  <a:srgbClr val="0070C0"/>
                </a:solidFill>
              </a:rPr>
              <a:t>X</a:t>
            </a:r>
            <a:r>
              <a:rPr lang="zh-CN" altLang="en-US" sz="2400" b="0" dirty="0">
                <a:solidFill>
                  <a:srgbClr val="0070C0"/>
                </a:solidFill>
              </a:rPr>
              <a:t>（</a:t>
            </a:r>
            <a:r>
              <a:rPr lang="en-US" altLang="zh-CN" sz="2400" b="0" dirty="0">
                <a:solidFill>
                  <a:srgbClr val="0070C0"/>
                </a:solidFill>
              </a:rPr>
              <a:t>X∈R</a:t>
            </a:r>
            <a:r>
              <a:rPr lang="zh-CN" altLang="en-US" sz="2400" b="0" dirty="0">
                <a:solidFill>
                  <a:srgbClr val="0070C0"/>
                </a:solidFill>
              </a:rPr>
              <a:t>）是</a:t>
            </a:r>
            <a:r>
              <a:rPr lang="en-US" altLang="zh-CN" sz="2400" b="0" dirty="0">
                <a:solidFill>
                  <a:srgbClr val="0070C0"/>
                </a:solidFill>
              </a:rPr>
              <a:t>L</a:t>
            </a:r>
            <a:r>
              <a:rPr lang="zh-CN" altLang="en-US" sz="2400" b="0" dirty="0">
                <a:solidFill>
                  <a:srgbClr val="0070C0"/>
                </a:solidFill>
              </a:rPr>
              <a:t>类属性，且</a:t>
            </a:r>
            <a:r>
              <a:rPr lang="en-US" altLang="zh-CN" sz="2400" b="0" dirty="0">
                <a:solidFill>
                  <a:srgbClr val="0070C0"/>
                </a:solidFill>
              </a:rPr>
              <a:t>X+</a:t>
            </a:r>
            <a:r>
              <a:rPr lang="zh-CN" altLang="en-US" sz="2400" b="0" dirty="0">
                <a:solidFill>
                  <a:srgbClr val="0070C0"/>
                </a:solidFill>
              </a:rPr>
              <a:t>包含了</a:t>
            </a:r>
            <a:r>
              <a:rPr lang="en-US" altLang="zh-CN" sz="2400" b="0" dirty="0">
                <a:solidFill>
                  <a:srgbClr val="0070C0"/>
                </a:solidFill>
              </a:rPr>
              <a:t>R</a:t>
            </a:r>
            <a:r>
              <a:rPr lang="zh-CN" altLang="en-US" sz="2400" b="0" dirty="0">
                <a:solidFill>
                  <a:srgbClr val="0070C0"/>
                </a:solidFill>
              </a:rPr>
              <a:t>的全部属性；则</a:t>
            </a:r>
            <a:r>
              <a:rPr lang="en-US" altLang="zh-CN" sz="2400" b="0" dirty="0">
                <a:solidFill>
                  <a:srgbClr val="0070C0"/>
                </a:solidFill>
              </a:rPr>
              <a:t>X</a:t>
            </a:r>
            <a:r>
              <a:rPr lang="zh-CN" altLang="en-US" sz="2400" b="0" dirty="0">
                <a:solidFill>
                  <a:srgbClr val="0070C0"/>
                </a:solidFill>
              </a:rPr>
              <a:t>必为</a:t>
            </a:r>
            <a:r>
              <a:rPr lang="en-US" altLang="zh-CN" sz="2400" b="0" dirty="0">
                <a:solidFill>
                  <a:srgbClr val="0070C0"/>
                </a:solidFill>
              </a:rPr>
              <a:t>R</a:t>
            </a:r>
            <a:r>
              <a:rPr lang="zh-CN" altLang="en-US" sz="2400" b="0" dirty="0">
                <a:solidFill>
                  <a:srgbClr val="0070C0"/>
                </a:solidFill>
              </a:rPr>
              <a:t>的唯一候选码。</a:t>
            </a:r>
          </a:p>
          <a:p>
            <a:pPr>
              <a:lnSpc>
                <a:spcPct val="150000"/>
              </a:lnSpc>
              <a:buFont typeface="Wingdings" panose="05000000000000000000" pitchFamily="2" charset="2"/>
              <a:buChar char="p"/>
            </a:pPr>
            <a:endParaRPr lang="zh-CN" altLang="en-US" sz="2400" dirty="0">
              <a:solidFill>
                <a:srgbClr val="C00000"/>
              </a:solidFill>
              <a:ea typeface="宋体" panose="02010600030101010101" pitchFamily="2" charset="-122"/>
            </a:endParaRPr>
          </a:p>
        </p:txBody>
      </p:sp>
    </p:spTree>
    <p:extLst>
      <p:ext uri="{BB962C8B-B14F-4D97-AF65-F5344CB8AC3E}">
        <p14:creationId xmlns:p14="http://schemas.microsoft.com/office/powerpoint/2010/main" val="294772328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8915">
                                            <p:txEl>
                                              <p:pRg st="7" end="7"/>
                                            </p:txEl>
                                          </p:spTgt>
                                        </p:tgtEl>
                                        <p:attrNameLst>
                                          <p:attrName>style.visibility</p:attrName>
                                        </p:attrNameLst>
                                      </p:cBhvr>
                                      <p:to>
                                        <p:strVal val="visible"/>
                                      </p:to>
                                    </p:set>
                                    <p:animEffect transition="in" filter="fade">
                                      <p:cBhvr>
                                        <p:cTn id="11" dur="500"/>
                                        <p:tgtEl>
                                          <p:spTgt spid="389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D07719E-0777-4A47-A577-BB5C1CE64C23}"/>
              </a:ext>
            </a:extLst>
          </p:cNvPr>
          <p:cNvSpPr txBox="1"/>
          <p:nvPr>
            <p:custDataLst>
              <p:tags r:id="rId2"/>
            </p:custDataLst>
          </p:nvPr>
        </p:nvSpPr>
        <p:spPr>
          <a:xfrm>
            <a:off x="323528" y="635000"/>
            <a:ext cx="7906072" cy="2143125"/>
          </a:xfrm>
          <a:prstGeom prst="rect">
            <a:avLst/>
          </a:prstGeom>
          <a:noFill/>
        </p:spPr>
        <p:txBody>
          <a:bodyPr vert="horz" wrap="square" rtlCol="0" anchor="ctr" anchorCtr="0">
            <a:noAutofit/>
          </a:bodyPr>
          <a:lstStyle/>
          <a:p>
            <a:pPr algn="l"/>
            <a:r>
              <a:rPr lang="zh-CN" altLang="en-US" sz="2400" dirty="0">
                <a:solidFill>
                  <a:schemeClr val="bg1">
                    <a:lumMod val="10000"/>
                  </a:schemeClr>
                </a:solidFill>
                <a:latin typeface="黑体" panose="02010609060101010101" pitchFamily="49" charset="-122"/>
                <a:ea typeface="黑体" panose="02010609060101010101" pitchFamily="49" charset="-122"/>
              </a:rPr>
              <a:t>对于关系模式</a:t>
            </a:r>
            <a:r>
              <a:rPr lang="en-US" altLang="zh-CN" sz="2400" dirty="0">
                <a:solidFill>
                  <a:schemeClr val="bg1">
                    <a:lumMod val="10000"/>
                  </a:schemeClr>
                </a:solidFill>
                <a:latin typeface="黑体" panose="02010609060101010101" pitchFamily="49" charset="-122"/>
                <a:ea typeface="黑体" panose="02010609060101010101" pitchFamily="49" charset="-122"/>
              </a:rPr>
              <a:t>R(ABCD)</a:t>
            </a:r>
            <a:r>
              <a:rPr lang="zh-CN" altLang="en-US" sz="2400" dirty="0">
                <a:solidFill>
                  <a:schemeClr val="bg1">
                    <a:lumMod val="10000"/>
                  </a:schemeClr>
                </a:solidFill>
                <a:latin typeface="黑体" panose="02010609060101010101" pitchFamily="49" charset="-122"/>
                <a:ea typeface="黑体" panose="02010609060101010101" pitchFamily="49" charset="-122"/>
              </a:rPr>
              <a:t>，</a:t>
            </a:r>
            <a:r>
              <a:rPr lang="en-US" altLang="zh-CN" sz="2400" dirty="0">
                <a:solidFill>
                  <a:schemeClr val="bg1">
                    <a:lumMod val="10000"/>
                  </a:schemeClr>
                </a:solidFill>
                <a:latin typeface="黑体" panose="02010609060101010101" pitchFamily="49" charset="-122"/>
                <a:ea typeface="黑体" panose="02010609060101010101" pitchFamily="49" charset="-122"/>
              </a:rPr>
              <a:t>F</a:t>
            </a:r>
            <a:r>
              <a:rPr lang="zh-CN" altLang="en-US" sz="2400" dirty="0">
                <a:solidFill>
                  <a:schemeClr val="bg1">
                    <a:lumMod val="10000"/>
                  </a:schemeClr>
                </a:solidFill>
                <a:latin typeface="黑体" panose="02010609060101010101" pitchFamily="49" charset="-122"/>
                <a:ea typeface="黑体" panose="02010609060101010101" pitchFamily="49" charset="-122"/>
              </a:rPr>
              <a:t>＝</a:t>
            </a:r>
            <a:r>
              <a:rPr lang="en-US" altLang="zh-CN" sz="2400" dirty="0">
                <a:solidFill>
                  <a:schemeClr val="bg1">
                    <a:lumMod val="10000"/>
                  </a:schemeClr>
                </a:solidFill>
                <a:latin typeface="黑体" panose="02010609060101010101" pitchFamily="49" charset="-122"/>
                <a:ea typeface="黑体" panose="02010609060101010101" pitchFamily="49" charset="-122"/>
              </a:rPr>
              <a:t>{A→B,B→C,D→B}</a:t>
            </a:r>
            <a:r>
              <a:rPr lang="zh-CN" altLang="en-US" sz="2400" dirty="0">
                <a:solidFill>
                  <a:schemeClr val="bg1">
                    <a:lumMod val="10000"/>
                  </a:schemeClr>
                </a:solidFill>
                <a:latin typeface="黑体" panose="02010609060101010101" pitchFamily="49" charset="-122"/>
                <a:ea typeface="黑体" panose="02010609060101010101" pitchFamily="49" charset="-122"/>
              </a:rPr>
              <a:t>，</a:t>
            </a:r>
            <a:r>
              <a:rPr lang="en-US" altLang="zh-CN" sz="2400" dirty="0">
                <a:solidFill>
                  <a:schemeClr val="bg1">
                    <a:lumMod val="10000"/>
                  </a:schemeClr>
                </a:solidFill>
                <a:latin typeface="黑体" panose="02010609060101010101" pitchFamily="49" charset="-122"/>
                <a:ea typeface="黑体" panose="02010609060101010101" pitchFamily="49" charset="-122"/>
              </a:rPr>
              <a:t>L</a:t>
            </a:r>
            <a:r>
              <a:rPr lang="zh-CN" altLang="en-US" sz="2400" dirty="0">
                <a:solidFill>
                  <a:schemeClr val="bg1">
                    <a:lumMod val="10000"/>
                  </a:schemeClr>
                </a:solidFill>
                <a:latin typeface="黑体" panose="02010609060101010101" pitchFamily="49" charset="-122"/>
                <a:ea typeface="黑体" panose="02010609060101010101" pitchFamily="49" charset="-122"/>
              </a:rPr>
              <a:t>类属性有</a:t>
            </a:r>
            <a:r>
              <a:rPr lang="en-US" altLang="zh-CN" sz="2400" dirty="0">
                <a:solidFill>
                  <a:schemeClr val="bg1">
                    <a:lumMod val="10000"/>
                  </a:schemeClr>
                </a:solidFill>
                <a:latin typeface="黑体" panose="02010609060101010101" pitchFamily="49" charset="-122"/>
                <a:ea typeface="黑体" panose="02010609060101010101" pitchFamily="49" charset="-122"/>
              </a:rPr>
              <a:t>?</a:t>
            </a:r>
            <a:endParaRPr lang="zh-CN" altLang="en-US" sz="2600" dirty="0">
              <a:solidFill>
                <a:schemeClr val="bg1">
                  <a:lumMod val="10000"/>
                </a:schemeClr>
              </a:solidFill>
              <a:latin typeface="黑体" panose="02010609060101010101" pitchFamily="49" charset="-122"/>
              <a:ea typeface="黑体" panose="02010609060101010101" pitchFamily="49" charset="-122"/>
              <a:sym typeface="Microsoft Yahei" panose="020B0503020204020204" pitchFamily="34" charset="-122"/>
            </a:endParaRPr>
          </a:p>
        </p:txBody>
      </p:sp>
      <p:sp>
        <p:nvSpPr>
          <p:cNvPr id="7" name="文本框 6">
            <a:extLst>
              <a:ext uri="{FF2B5EF4-FFF2-40B4-BE49-F238E27FC236}">
                <a16:creationId xmlns:a16="http://schemas.microsoft.com/office/drawing/2014/main" id="{BB21FA68-BA96-4338-A326-7ADFD36BDF91}"/>
              </a:ext>
            </a:extLst>
          </p:cNvPr>
          <p:cNvSpPr txBox="1"/>
          <p:nvPr>
            <p:custDataLst>
              <p:tags r:id="rId3"/>
            </p:custDataLst>
          </p:nvPr>
        </p:nvSpPr>
        <p:spPr>
          <a:xfrm>
            <a:off x="1828800" y="213285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706F4469-C105-4390-9738-5C3C6B8B43AB}"/>
              </a:ext>
            </a:extLst>
          </p:cNvPr>
          <p:cNvSpPr txBox="1"/>
          <p:nvPr>
            <p:custDataLst>
              <p:tags r:id="rId4"/>
            </p:custDataLst>
          </p:nvPr>
        </p:nvSpPr>
        <p:spPr>
          <a:xfrm>
            <a:off x="1828800" y="299010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0E4EE93E-7D9F-4706-BD68-B590E838EA5D}"/>
              </a:ext>
            </a:extLst>
          </p:cNvPr>
          <p:cNvSpPr txBox="1"/>
          <p:nvPr>
            <p:custDataLst>
              <p:tags r:id="rId5"/>
            </p:custDataLst>
          </p:nvPr>
        </p:nvSpPr>
        <p:spPr>
          <a:xfrm>
            <a:off x="1828800" y="384735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63AA6B92-B427-4287-9667-66B5DEB7463E}"/>
              </a:ext>
            </a:extLst>
          </p:cNvPr>
          <p:cNvSpPr txBox="1"/>
          <p:nvPr>
            <p:custDataLst>
              <p:tags r:id="rId6"/>
            </p:custDataLst>
          </p:nvPr>
        </p:nvSpPr>
        <p:spPr>
          <a:xfrm>
            <a:off x="1828800" y="470460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82883725-6141-4282-AE8C-CF3D91B599C2}"/>
              </a:ext>
            </a:extLst>
          </p:cNvPr>
          <p:cNvSpPr/>
          <p:nvPr>
            <p:custDataLst>
              <p:tags r:id="rId7"/>
            </p:custDataLst>
          </p:nvPr>
        </p:nvSpPr>
        <p:spPr bwMode="auto">
          <a:xfrm>
            <a:off x="3486150" y="5781426"/>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4" name="组合 23">
            <a:extLst>
              <a:ext uri="{FF2B5EF4-FFF2-40B4-BE49-F238E27FC236}">
                <a16:creationId xmlns:a16="http://schemas.microsoft.com/office/drawing/2014/main" id="{C5771D37-50ED-4E12-B58E-733B9991CE55}"/>
              </a:ext>
            </a:extLst>
          </p:cNvPr>
          <p:cNvGrpSpPr/>
          <p:nvPr>
            <p:custDataLst>
              <p:tags r:id="rId8"/>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B83F1532-D1FC-4659-8409-A75633D1796C}"/>
                </a:ext>
              </a:extLst>
            </p:cNvPr>
            <p:cNvSpPr/>
            <p:nvPr>
              <p:custDataLst>
                <p:tags r:id="rId10"/>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7" name="ColorBlock">
              <a:extLst>
                <a:ext uri="{FF2B5EF4-FFF2-40B4-BE49-F238E27FC236}">
                  <a16:creationId xmlns:a16="http://schemas.microsoft.com/office/drawing/2014/main" id="{8742BCC6-5501-43E9-BAF6-42C3A7FC01C6}"/>
                </a:ext>
              </a:extLst>
            </p:cNvPr>
            <p:cNvSpPr/>
            <p:nvPr>
              <p:custDataLst>
                <p:tags r:id="rId11"/>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8" name="TypeText">
              <a:extLst>
                <a:ext uri="{FF2B5EF4-FFF2-40B4-BE49-F238E27FC236}">
                  <a16:creationId xmlns:a16="http://schemas.microsoft.com/office/drawing/2014/main" id="{D4416C1C-4FFE-4543-BA7C-8E8DC63112D8}"/>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pPr algn="l"/>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3" name="TipText">
              <a:extLst>
                <a:ext uri="{FF2B5EF4-FFF2-40B4-BE49-F238E27FC236}">
                  <a16:creationId xmlns:a16="http://schemas.microsoft.com/office/drawing/2014/main" id="{2B6A9440-7AD4-462E-978E-2305D10AAEF0}"/>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pPr algn="l"/>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9E509705-0D92-4321-ACD3-634626680F63}"/>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09533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D07719E-0777-4A47-A577-BB5C1CE64C23}"/>
              </a:ext>
            </a:extLst>
          </p:cNvPr>
          <p:cNvSpPr txBox="1"/>
          <p:nvPr>
            <p:custDataLst>
              <p:tags r:id="rId2"/>
            </p:custDataLst>
          </p:nvPr>
        </p:nvSpPr>
        <p:spPr>
          <a:xfrm>
            <a:off x="323528" y="635001"/>
            <a:ext cx="7906072" cy="1921224"/>
          </a:xfrm>
          <a:prstGeom prst="rect">
            <a:avLst/>
          </a:prstGeom>
          <a:noFill/>
        </p:spPr>
        <p:txBody>
          <a:bodyPr vert="horz" wrap="square" rtlCol="0" anchor="ctr" anchorCtr="0">
            <a:noAutofit/>
          </a:bodyPr>
          <a:lstStyle/>
          <a:p>
            <a:pPr algn="l"/>
            <a:r>
              <a:rPr lang="zh-CN" altLang="en-US" sz="2400" dirty="0">
                <a:solidFill>
                  <a:schemeClr val="bg1">
                    <a:lumMod val="10000"/>
                  </a:schemeClr>
                </a:solidFill>
                <a:latin typeface="黑体" panose="02010609060101010101" pitchFamily="49" charset="-122"/>
                <a:ea typeface="黑体" panose="02010609060101010101" pitchFamily="49" charset="-122"/>
              </a:rPr>
              <a:t>对于关系模式</a:t>
            </a:r>
            <a:r>
              <a:rPr lang="en-US" altLang="zh-CN" sz="2400" dirty="0">
                <a:solidFill>
                  <a:schemeClr val="bg1">
                    <a:lumMod val="10000"/>
                  </a:schemeClr>
                </a:solidFill>
                <a:latin typeface="黑体" panose="02010609060101010101" pitchFamily="49" charset="-122"/>
                <a:ea typeface="黑体" panose="02010609060101010101" pitchFamily="49" charset="-122"/>
              </a:rPr>
              <a:t>R(A,B,C,D)</a:t>
            </a:r>
            <a:r>
              <a:rPr lang="zh-CN" altLang="en-US" sz="2400" dirty="0">
                <a:solidFill>
                  <a:schemeClr val="bg1">
                    <a:lumMod val="10000"/>
                  </a:schemeClr>
                </a:solidFill>
                <a:latin typeface="黑体" panose="02010609060101010101" pitchFamily="49" charset="-122"/>
                <a:ea typeface="黑体" panose="02010609060101010101" pitchFamily="49" charset="-122"/>
              </a:rPr>
              <a:t>，</a:t>
            </a:r>
            <a:r>
              <a:rPr lang="en-US" altLang="zh-CN" sz="2400" dirty="0">
                <a:solidFill>
                  <a:schemeClr val="bg1">
                    <a:lumMod val="10000"/>
                  </a:schemeClr>
                </a:solidFill>
                <a:latin typeface="黑体" panose="02010609060101010101" pitchFamily="49" charset="-122"/>
                <a:ea typeface="黑体" panose="02010609060101010101" pitchFamily="49" charset="-122"/>
              </a:rPr>
              <a:t>F</a:t>
            </a:r>
            <a:r>
              <a:rPr lang="zh-CN" altLang="en-US" sz="2400" dirty="0">
                <a:solidFill>
                  <a:schemeClr val="bg1">
                    <a:lumMod val="10000"/>
                  </a:schemeClr>
                </a:solidFill>
                <a:latin typeface="黑体" panose="02010609060101010101" pitchFamily="49" charset="-122"/>
                <a:ea typeface="黑体" panose="02010609060101010101" pitchFamily="49" charset="-122"/>
              </a:rPr>
              <a:t>＝</a:t>
            </a:r>
            <a:r>
              <a:rPr lang="en-US" altLang="zh-CN" sz="2400" dirty="0">
                <a:solidFill>
                  <a:schemeClr val="bg1">
                    <a:lumMod val="10000"/>
                  </a:schemeClr>
                </a:solidFill>
                <a:latin typeface="黑体" panose="02010609060101010101" pitchFamily="49" charset="-122"/>
                <a:ea typeface="黑体" panose="02010609060101010101" pitchFamily="49" charset="-122"/>
              </a:rPr>
              <a:t>{A→B,B→C,D→B}</a:t>
            </a:r>
            <a:r>
              <a:rPr lang="zh-CN" altLang="en-US" sz="2400" dirty="0">
                <a:solidFill>
                  <a:schemeClr val="bg1">
                    <a:lumMod val="10000"/>
                  </a:schemeClr>
                </a:solidFill>
                <a:latin typeface="黑体" panose="02010609060101010101" pitchFamily="49" charset="-122"/>
                <a:ea typeface="黑体" panose="02010609060101010101" pitchFamily="49" charset="-122"/>
              </a:rPr>
              <a:t>，</a:t>
            </a:r>
            <a:r>
              <a:rPr lang="en-US" altLang="zh-CN" sz="2400" dirty="0">
                <a:solidFill>
                  <a:schemeClr val="bg1">
                    <a:lumMod val="10000"/>
                  </a:schemeClr>
                </a:solidFill>
                <a:latin typeface="黑体" panose="02010609060101010101" pitchFamily="49" charset="-122"/>
                <a:ea typeface="黑体" panose="02010609060101010101" pitchFamily="49" charset="-122"/>
              </a:rPr>
              <a:t>R</a:t>
            </a:r>
            <a:r>
              <a:rPr lang="zh-CN" altLang="en-US" sz="2400" dirty="0">
                <a:solidFill>
                  <a:schemeClr val="bg1">
                    <a:lumMod val="10000"/>
                  </a:schemeClr>
                </a:solidFill>
                <a:latin typeface="黑体" panose="02010609060101010101" pitchFamily="49" charset="-122"/>
                <a:ea typeface="黑体" panose="02010609060101010101" pitchFamily="49" charset="-122"/>
              </a:rPr>
              <a:t>类属性有</a:t>
            </a:r>
            <a:r>
              <a:rPr lang="en-US" altLang="zh-CN" sz="2400" dirty="0">
                <a:solidFill>
                  <a:schemeClr val="bg1">
                    <a:lumMod val="10000"/>
                  </a:schemeClr>
                </a:solidFill>
                <a:latin typeface="黑体" panose="02010609060101010101" pitchFamily="49" charset="-122"/>
                <a:ea typeface="黑体" panose="02010609060101010101" pitchFamily="49" charset="-122"/>
              </a:rPr>
              <a:t>?</a:t>
            </a:r>
            <a:endParaRPr lang="zh-CN" altLang="en-US" sz="2600" dirty="0">
              <a:solidFill>
                <a:schemeClr val="bg1">
                  <a:lumMod val="10000"/>
                </a:schemeClr>
              </a:solidFill>
              <a:latin typeface="黑体" panose="02010609060101010101" pitchFamily="49" charset="-122"/>
              <a:ea typeface="黑体" panose="02010609060101010101" pitchFamily="49" charset="-122"/>
              <a:sym typeface="Microsoft Yahei" panose="020B0503020204020204" pitchFamily="34" charset="-122"/>
            </a:endParaRPr>
          </a:p>
        </p:txBody>
      </p:sp>
      <p:sp>
        <p:nvSpPr>
          <p:cNvPr id="7" name="文本框 6">
            <a:extLst>
              <a:ext uri="{FF2B5EF4-FFF2-40B4-BE49-F238E27FC236}">
                <a16:creationId xmlns:a16="http://schemas.microsoft.com/office/drawing/2014/main" id="{BB21FA68-BA96-4338-A326-7ADFD36BDF91}"/>
              </a:ext>
            </a:extLst>
          </p:cNvPr>
          <p:cNvSpPr txBox="1"/>
          <p:nvPr>
            <p:custDataLst>
              <p:tags r:id="rId3"/>
            </p:custDataLst>
          </p:nvPr>
        </p:nvSpPr>
        <p:spPr>
          <a:xfrm>
            <a:off x="1828800" y="213285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706F4469-C105-4390-9738-5C3C6B8B43AB}"/>
              </a:ext>
            </a:extLst>
          </p:cNvPr>
          <p:cNvSpPr txBox="1"/>
          <p:nvPr>
            <p:custDataLst>
              <p:tags r:id="rId4"/>
            </p:custDataLst>
          </p:nvPr>
        </p:nvSpPr>
        <p:spPr>
          <a:xfrm>
            <a:off x="1828800" y="299010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0E4EE93E-7D9F-4706-BD68-B590E838EA5D}"/>
              </a:ext>
            </a:extLst>
          </p:cNvPr>
          <p:cNvSpPr txBox="1"/>
          <p:nvPr>
            <p:custDataLst>
              <p:tags r:id="rId5"/>
            </p:custDataLst>
          </p:nvPr>
        </p:nvSpPr>
        <p:spPr>
          <a:xfrm>
            <a:off x="1828800" y="384735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63AA6B92-B427-4287-9667-66B5DEB7463E}"/>
              </a:ext>
            </a:extLst>
          </p:cNvPr>
          <p:cNvSpPr txBox="1"/>
          <p:nvPr>
            <p:custDataLst>
              <p:tags r:id="rId6"/>
            </p:custDataLst>
          </p:nvPr>
        </p:nvSpPr>
        <p:spPr>
          <a:xfrm>
            <a:off x="1828800" y="470460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82883725-6141-4282-AE8C-CF3D91B599C2}"/>
              </a:ext>
            </a:extLst>
          </p:cNvPr>
          <p:cNvSpPr/>
          <p:nvPr>
            <p:custDataLst>
              <p:tags r:id="rId7"/>
            </p:custDataLst>
          </p:nvPr>
        </p:nvSpPr>
        <p:spPr bwMode="auto">
          <a:xfrm>
            <a:off x="3486150" y="5781426"/>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4" name="组合 23">
            <a:extLst>
              <a:ext uri="{FF2B5EF4-FFF2-40B4-BE49-F238E27FC236}">
                <a16:creationId xmlns:a16="http://schemas.microsoft.com/office/drawing/2014/main" id="{C5771D37-50ED-4E12-B58E-733B9991CE55}"/>
              </a:ext>
            </a:extLst>
          </p:cNvPr>
          <p:cNvGrpSpPr/>
          <p:nvPr>
            <p:custDataLst>
              <p:tags r:id="rId8"/>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B83F1532-D1FC-4659-8409-A75633D1796C}"/>
                </a:ext>
              </a:extLst>
            </p:cNvPr>
            <p:cNvSpPr/>
            <p:nvPr>
              <p:custDataLst>
                <p:tags r:id="rId10"/>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7" name="ColorBlock">
              <a:extLst>
                <a:ext uri="{FF2B5EF4-FFF2-40B4-BE49-F238E27FC236}">
                  <a16:creationId xmlns:a16="http://schemas.microsoft.com/office/drawing/2014/main" id="{8742BCC6-5501-43E9-BAF6-42C3A7FC01C6}"/>
                </a:ext>
              </a:extLst>
            </p:cNvPr>
            <p:cNvSpPr/>
            <p:nvPr>
              <p:custDataLst>
                <p:tags r:id="rId11"/>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8" name="TypeText">
              <a:extLst>
                <a:ext uri="{FF2B5EF4-FFF2-40B4-BE49-F238E27FC236}">
                  <a16:creationId xmlns:a16="http://schemas.microsoft.com/office/drawing/2014/main" id="{D4416C1C-4FFE-4543-BA7C-8E8DC63112D8}"/>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pPr algn="l"/>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3" name="TipText">
              <a:extLst>
                <a:ext uri="{FF2B5EF4-FFF2-40B4-BE49-F238E27FC236}">
                  <a16:creationId xmlns:a16="http://schemas.microsoft.com/office/drawing/2014/main" id="{2B6A9440-7AD4-462E-978E-2305D10AAEF0}"/>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pPr algn="l"/>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9E509705-0D92-4321-ACD3-634626680F63}"/>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721974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dirty="0">
                <a:ea typeface="宋体" panose="02010600030101010101" pitchFamily="2" charset="-122"/>
              </a:rPr>
              <a:t>关系规范化：函数依赖</a:t>
            </a:r>
          </a:p>
        </p:txBody>
      </p:sp>
      <p:sp>
        <p:nvSpPr>
          <p:cNvPr id="38915" name="Rectangle 3"/>
          <p:cNvSpPr>
            <a:spLocks noGrp="1" noChangeArrowheads="1"/>
          </p:cNvSpPr>
          <p:nvPr>
            <p:ph type="body" idx="1"/>
          </p:nvPr>
        </p:nvSpPr>
        <p:spPr>
          <a:xfrm>
            <a:off x="185738" y="1166812"/>
            <a:ext cx="8729662" cy="5214516"/>
          </a:xfrm>
          <a:solidFill>
            <a:schemeClr val="bg1">
              <a:lumMod val="90000"/>
            </a:schemeClr>
          </a:solidFill>
        </p:spPr>
        <p:txBody>
          <a:bodyPr/>
          <a:lstStyle/>
          <a:p>
            <a:pPr marL="0" indent="0">
              <a:buNone/>
            </a:pPr>
            <a:r>
              <a:rPr lang="zh-CN" altLang="en-US" sz="2400" b="0" dirty="0">
                <a:solidFill>
                  <a:schemeClr val="bg1">
                    <a:lumMod val="10000"/>
                  </a:schemeClr>
                </a:solidFill>
              </a:rPr>
              <a:t>定理：对于给定的关系模式</a:t>
            </a:r>
            <a:r>
              <a:rPr lang="en-US" altLang="zh-CN" sz="2400" b="0" dirty="0">
                <a:solidFill>
                  <a:schemeClr val="bg1">
                    <a:lumMod val="10000"/>
                  </a:schemeClr>
                </a:solidFill>
              </a:rPr>
              <a:t>R</a:t>
            </a:r>
            <a:r>
              <a:rPr lang="zh-CN" altLang="en-US" sz="2400" b="0" dirty="0">
                <a:solidFill>
                  <a:schemeClr val="bg1">
                    <a:lumMod val="10000"/>
                  </a:schemeClr>
                </a:solidFill>
              </a:rPr>
              <a:t>及其函数依赖集</a:t>
            </a:r>
            <a:r>
              <a:rPr lang="en-US" altLang="zh-CN" sz="2400" b="0" dirty="0">
                <a:solidFill>
                  <a:schemeClr val="bg1">
                    <a:lumMod val="10000"/>
                  </a:schemeClr>
                </a:solidFill>
              </a:rPr>
              <a:t>F</a:t>
            </a:r>
            <a:r>
              <a:rPr lang="zh-CN" altLang="en-US" sz="2400" b="0" dirty="0">
                <a:solidFill>
                  <a:schemeClr val="bg1">
                    <a:lumMod val="10000"/>
                  </a:schemeClr>
                </a:solidFill>
              </a:rPr>
              <a:t>，若</a:t>
            </a:r>
            <a:r>
              <a:rPr lang="en-US" altLang="zh-CN" sz="2400" b="0" dirty="0">
                <a:solidFill>
                  <a:schemeClr val="bg1">
                    <a:lumMod val="10000"/>
                  </a:schemeClr>
                </a:solidFill>
              </a:rPr>
              <a:t>X</a:t>
            </a:r>
            <a:r>
              <a:rPr lang="zh-CN" altLang="en-US" sz="2400" b="0" dirty="0">
                <a:solidFill>
                  <a:schemeClr val="bg1">
                    <a:lumMod val="10000"/>
                  </a:schemeClr>
                </a:solidFill>
              </a:rPr>
              <a:t>（</a:t>
            </a:r>
            <a:r>
              <a:rPr lang="en-US" altLang="zh-CN" sz="2400" b="0" dirty="0">
                <a:solidFill>
                  <a:schemeClr val="bg1">
                    <a:lumMod val="10000"/>
                  </a:schemeClr>
                </a:solidFill>
              </a:rPr>
              <a:t>X∈R</a:t>
            </a:r>
            <a:r>
              <a:rPr lang="zh-CN" altLang="en-US" sz="2400" b="0" dirty="0">
                <a:solidFill>
                  <a:schemeClr val="bg1">
                    <a:lumMod val="10000"/>
                  </a:schemeClr>
                </a:solidFill>
              </a:rPr>
              <a:t>）是</a:t>
            </a:r>
            <a:r>
              <a:rPr lang="en-US" altLang="zh-CN" sz="2400" b="0" dirty="0">
                <a:solidFill>
                  <a:srgbClr val="C00000"/>
                </a:solidFill>
              </a:rPr>
              <a:t>L</a:t>
            </a:r>
            <a:r>
              <a:rPr lang="zh-CN" altLang="en-US" sz="2400" b="0" dirty="0">
                <a:solidFill>
                  <a:srgbClr val="C00000"/>
                </a:solidFill>
              </a:rPr>
              <a:t>类</a:t>
            </a:r>
            <a:r>
              <a:rPr lang="zh-CN" altLang="en-US" sz="2400" b="0" dirty="0">
                <a:solidFill>
                  <a:schemeClr val="bg1">
                    <a:lumMod val="10000"/>
                  </a:schemeClr>
                </a:solidFill>
              </a:rPr>
              <a:t>属性，则</a:t>
            </a:r>
            <a:r>
              <a:rPr lang="en-US" altLang="zh-CN" sz="2400" b="0" dirty="0">
                <a:solidFill>
                  <a:schemeClr val="bg1">
                    <a:lumMod val="10000"/>
                  </a:schemeClr>
                </a:solidFill>
              </a:rPr>
              <a:t>X</a:t>
            </a:r>
            <a:r>
              <a:rPr lang="zh-CN" altLang="en-US" sz="2400" b="0" dirty="0">
                <a:solidFill>
                  <a:srgbClr val="C00000"/>
                </a:solidFill>
              </a:rPr>
              <a:t>必为</a:t>
            </a:r>
            <a:r>
              <a:rPr lang="en-US" altLang="zh-CN" sz="2400" b="0" dirty="0">
                <a:solidFill>
                  <a:schemeClr val="bg1">
                    <a:lumMod val="10000"/>
                  </a:schemeClr>
                </a:solidFill>
              </a:rPr>
              <a:t>R</a:t>
            </a:r>
            <a:r>
              <a:rPr lang="zh-CN" altLang="en-US" sz="2400" b="0" dirty="0">
                <a:solidFill>
                  <a:schemeClr val="bg1">
                    <a:lumMod val="10000"/>
                  </a:schemeClr>
                </a:solidFill>
              </a:rPr>
              <a:t>的</a:t>
            </a:r>
            <a:r>
              <a:rPr lang="zh-CN" altLang="en-US" sz="2400" b="0" dirty="0">
                <a:solidFill>
                  <a:srgbClr val="C00000"/>
                </a:solidFill>
              </a:rPr>
              <a:t>任一候选码的成员</a:t>
            </a:r>
            <a:r>
              <a:rPr lang="zh-CN" altLang="en-US" sz="2400" b="0" dirty="0">
                <a:solidFill>
                  <a:schemeClr val="bg1">
                    <a:lumMod val="10000"/>
                  </a:schemeClr>
                </a:solidFill>
              </a:rPr>
              <a:t>。</a:t>
            </a:r>
            <a:endParaRPr lang="en-US" altLang="zh-CN" sz="2400" b="0" dirty="0">
              <a:solidFill>
                <a:schemeClr val="bg1">
                  <a:lumMod val="10000"/>
                </a:schemeClr>
              </a:solidFill>
            </a:endParaRPr>
          </a:p>
          <a:p>
            <a:pPr marL="0" indent="0">
              <a:buNone/>
            </a:pPr>
            <a:endParaRPr lang="zh-CN" altLang="en-US" sz="2400" b="0" dirty="0">
              <a:solidFill>
                <a:srgbClr val="FF00FF"/>
              </a:solidFill>
            </a:endParaRPr>
          </a:p>
          <a:p>
            <a:pPr marL="0" indent="0">
              <a:buNone/>
            </a:pPr>
            <a:r>
              <a:rPr lang="zh-CN" altLang="en-US" sz="2400" b="0" dirty="0">
                <a:solidFill>
                  <a:schemeClr val="bg1">
                    <a:lumMod val="10000"/>
                  </a:schemeClr>
                </a:solidFill>
              </a:rPr>
              <a:t>推论：对于给定的关系模式</a:t>
            </a:r>
            <a:r>
              <a:rPr lang="en-US" altLang="zh-CN" sz="2400" b="0" dirty="0">
                <a:solidFill>
                  <a:schemeClr val="bg1">
                    <a:lumMod val="10000"/>
                  </a:schemeClr>
                </a:solidFill>
              </a:rPr>
              <a:t>R</a:t>
            </a:r>
            <a:r>
              <a:rPr lang="zh-CN" altLang="en-US" sz="2400" b="0" dirty="0">
                <a:solidFill>
                  <a:schemeClr val="bg1">
                    <a:lumMod val="10000"/>
                  </a:schemeClr>
                </a:solidFill>
              </a:rPr>
              <a:t>及其函数依赖集</a:t>
            </a:r>
            <a:r>
              <a:rPr lang="en-US" altLang="zh-CN" sz="2400" b="0" dirty="0">
                <a:solidFill>
                  <a:schemeClr val="bg1">
                    <a:lumMod val="10000"/>
                  </a:schemeClr>
                </a:solidFill>
              </a:rPr>
              <a:t>F</a:t>
            </a:r>
            <a:r>
              <a:rPr lang="zh-CN" altLang="en-US" sz="2400" b="0" dirty="0">
                <a:solidFill>
                  <a:schemeClr val="bg1">
                    <a:lumMod val="10000"/>
                  </a:schemeClr>
                </a:solidFill>
              </a:rPr>
              <a:t>，若</a:t>
            </a:r>
            <a:r>
              <a:rPr lang="en-US" altLang="zh-CN" sz="2400" b="0" dirty="0">
                <a:solidFill>
                  <a:schemeClr val="bg1">
                    <a:lumMod val="10000"/>
                  </a:schemeClr>
                </a:solidFill>
              </a:rPr>
              <a:t>X</a:t>
            </a:r>
            <a:r>
              <a:rPr lang="zh-CN" altLang="en-US" sz="2400" b="0" dirty="0">
                <a:solidFill>
                  <a:schemeClr val="bg1">
                    <a:lumMod val="10000"/>
                  </a:schemeClr>
                </a:solidFill>
              </a:rPr>
              <a:t>（</a:t>
            </a:r>
            <a:r>
              <a:rPr lang="en-US" altLang="zh-CN" sz="2400" b="0" dirty="0">
                <a:solidFill>
                  <a:schemeClr val="bg1">
                    <a:lumMod val="10000"/>
                  </a:schemeClr>
                </a:solidFill>
              </a:rPr>
              <a:t>X∈R</a:t>
            </a:r>
            <a:r>
              <a:rPr lang="zh-CN" altLang="en-US" sz="2400" b="0" dirty="0">
                <a:solidFill>
                  <a:schemeClr val="bg1">
                    <a:lumMod val="10000"/>
                  </a:schemeClr>
                </a:solidFill>
              </a:rPr>
              <a:t>）是</a:t>
            </a:r>
            <a:r>
              <a:rPr lang="en-US" altLang="zh-CN" sz="2400" b="0" dirty="0">
                <a:solidFill>
                  <a:srgbClr val="C00000"/>
                </a:solidFill>
              </a:rPr>
              <a:t>L</a:t>
            </a:r>
            <a:r>
              <a:rPr lang="zh-CN" altLang="en-US" sz="2400" b="0" dirty="0">
                <a:solidFill>
                  <a:srgbClr val="C00000"/>
                </a:solidFill>
              </a:rPr>
              <a:t>类属性</a:t>
            </a:r>
            <a:r>
              <a:rPr lang="zh-CN" altLang="en-US" sz="2400" b="0" dirty="0">
                <a:solidFill>
                  <a:schemeClr val="bg1">
                    <a:lumMod val="10000"/>
                  </a:schemeClr>
                </a:solidFill>
              </a:rPr>
              <a:t>，且</a:t>
            </a:r>
            <a:r>
              <a:rPr lang="en-US" altLang="zh-CN" sz="2400" b="0" dirty="0">
                <a:solidFill>
                  <a:schemeClr val="bg1">
                    <a:lumMod val="10000"/>
                  </a:schemeClr>
                </a:solidFill>
              </a:rPr>
              <a:t>X</a:t>
            </a:r>
            <a:r>
              <a:rPr lang="en-US" altLang="zh-CN" sz="2400" b="0" baseline="30000" dirty="0">
                <a:solidFill>
                  <a:srgbClr val="C00000"/>
                </a:solidFill>
              </a:rPr>
              <a:t>+</a:t>
            </a:r>
            <a:r>
              <a:rPr lang="zh-CN" altLang="en-US" sz="2400" b="0" dirty="0">
                <a:solidFill>
                  <a:srgbClr val="C00000"/>
                </a:solidFill>
              </a:rPr>
              <a:t>包含了</a:t>
            </a:r>
            <a:r>
              <a:rPr lang="en-US" altLang="zh-CN" sz="2400" b="0" dirty="0">
                <a:solidFill>
                  <a:srgbClr val="C00000"/>
                </a:solidFill>
              </a:rPr>
              <a:t>R</a:t>
            </a:r>
            <a:r>
              <a:rPr lang="zh-CN" altLang="en-US" sz="2400" b="0" dirty="0">
                <a:solidFill>
                  <a:srgbClr val="C00000"/>
                </a:solidFill>
              </a:rPr>
              <a:t>的全部属性</a:t>
            </a:r>
            <a:r>
              <a:rPr lang="zh-CN" altLang="en-US" sz="2400" b="0" dirty="0">
                <a:solidFill>
                  <a:schemeClr val="bg1">
                    <a:lumMod val="10000"/>
                  </a:schemeClr>
                </a:solidFill>
              </a:rPr>
              <a:t>；则</a:t>
            </a:r>
            <a:r>
              <a:rPr lang="en-US" altLang="zh-CN" sz="2400" b="0" dirty="0">
                <a:solidFill>
                  <a:schemeClr val="bg1">
                    <a:lumMod val="10000"/>
                  </a:schemeClr>
                </a:solidFill>
              </a:rPr>
              <a:t>X</a:t>
            </a:r>
            <a:r>
              <a:rPr lang="zh-CN" altLang="en-US" sz="2400" b="0" dirty="0">
                <a:solidFill>
                  <a:schemeClr val="bg1">
                    <a:lumMod val="10000"/>
                  </a:schemeClr>
                </a:solidFill>
              </a:rPr>
              <a:t>必为</a:t>
            </a:r>
            <a:r>
              <a:rPr lang="en-US" altLang="zh-CN" sz="2400" b="0" dirty="0">
                <a:solidFill>
                  <a:schemeClr val="bg1">
                    <a:lumMod val="10000"/>
                  </a:schemeClr>
                </a:solidFill>
              </a:rPr>
              <a:t>R</a:t>
            </a:r>
            <a:r>
              <a:rPr lang="zh-CN" altLang="en-US" sz="2400" b="0" dirty="0">
                <a:solidFill>
                  <a:schemeClr val="bg1">
                    <a:lumMod val="10000"/>
                  </a:schemeClr>
                </a:solidFill>
              </a:rPr>
              <a:t>的</a:t>
            </a:r>
            <a:r>
              <a:rPr lang="zh-CN" altLang="en-US" sz="2400" b="0" dirty="0">
                <a:solidFill>
                  <a:srgbClr val="C00000"/>
                </a:solidFill>
              </a:rPr>
              <a:t>唯一候选码</a:t>
            </a:r>
            <a:r>
              <a:rPr lang="zh-CN" altLang="en-US" sz="2400" b="0" dirty="0">
                <a:solidFill>
                  <a:schemeClr val="bg1">
                    <a:lumMod val="10000"/>
                  </a:schemeClr>
                </a:solidFill>
              </a:rPr>
              <a:t>。</a:t>
            </a:r>
          </a:p>
          <a:p>
            <a:pPr>
              <a:lnSpc>
                <a:spcPct val="150000"/>
              </a:lnSpc>
              <a:buFont typeface="Wingdings" panose="05000000000000000000" pitchFamily="2" charset="2"/>
              <a:buChar char="p"/>
            </a:pPr>
            <a:endParaRPr lang="zh-CN" altLang="en-US" sz="2400" dirty="0">
              <a:solidFill>
                <a:srgbClr val="C00000"/>
              </a:solidFill>
              <a:ea typeface="宋体" panose="02010600030101010101" pitchFamily="2" charset="-122"/>
            </a:endParaRPr>
          </a:p>
        </p:txBody>
      </p:sp>
    </p:spTree>
    <p:extLst>
      <p:ext uri="{BB962C8B-B14F-4D97-AF65-F5344CB8AC3E}">
        <p14:creationId xmlns:p14="http://schemas.microsoft.com/office/powerpoint/2010/main" val="265075442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animEffect transition="in" filter="fade">
                                      <p:cBhvr>
                                        <p:cTn id="11" dur="500"/>
                                        <p:tgtEl>
                                          <p:spTgt spid="3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dirty="0">
                <a:ea typeface="宋体" panose="02010600030101010101" pitchFamily="2" charset="-122"/>
              </a:rPr>
              <a:t>关系规范化：函数依赖</a:t>
            </a:r>
          </a:p>
        </p:txBody>
      </p:sp>
      <p:sp>
        <p:nvSpPr>
          <p:cNvPr id="38915" name="Rectangle 3"/>
          <p:cNvSpPr>
            <a:spLocks noGrp="1" noChangeArrowheads="1"/>
          </p:cNvSpPr>
          <p:nvPr>
            <p:ph type="body" idx="1"/>
          </p:nvPr>
        </p:nvSpPr>
        <p:spPr>
          <a:xfrm>
            <a:off x="185738" y="1166812"/>
            <a:ext cx="8729662" cy="5214516"/>
          </a:xfrm>
          <a:solidFill>
            <a:schemeClr val="bg1">
              <a:lumMod val="90000"/>
            </a:schemeClr>
          </a:solidFill>
        </p:spPr>
        <p:txBody>
          <a:bodyPr/>
          <a:lstStyle/>
          <a:p>
            <a:r>
              <a:rPr lang="zh-CN" altLang="en-US" sz="2400" dirty="0">
                <a:solidFill>
                  <a:schemeClr val="bg1">
                    <a:lumMod val="10000"/>
                  </a:schemeClr>
                </a:solidFill>
              </a:rPr>
              <a:t>定理：对于给定的关系模式</a:t>
            </a:r>
            <a:r>
              <a:rPr lang="en-US" altLang="zh-CN" sz="2400" dirty="0">
                <a:solidFill>
                  <a:schemeClr val="bg1">
                    <a:lumMod val="10000"/>
                  </a:schemeClr>
                </a:solidFill>
              </a:rPr>
              <a:t>R</a:t>
            </a:r>
            <a:r>
              <a:rPr lang="zh-CN" altLang="en-US" sz="2400" dirty="0">
                <a:solidFill>
                  <a:schemeClr val="bg1">
                    <a:lumMod val="10000"/>
                  </a:schemeClr>
                </a:solidFill>
              </a:rPr>
              <a:t>及其函数依赖集</a:t>
            </a:r>
            <a:r>
              <a:rPr lang="en-US" altLang="zh-CN" sz="2400" dirty="0">
                <a:solidFill>
                  <a:schemeClr val="bg1">
                    <a:lumMod val="10000"/>
                  </a:schemeClr>
                </a:solidFill>
              </a:rPr>
              <a:t>F</a:t>
            </a:r>
            <a:r>
              <a:rPr lang="zh-CN" altLang="en-US" sz="2400" dirty="0">
                <a:solidFill>
                  <a:schemeClr val="bg1">
                    <a:lumMod val="10000"/>
                  </a:schemeClr>
                </a:solidFill>
              </a:rPr>
              <a:t>，若</a:t>
            </a:r>
            <a:r>
              <a:rPr lang="en-US" altLang="zh-CN" sz="2400" dirty="0">
                <a:solidFill>
                  <a:schemeClr val="bg1">
                    <a:lumMod val="10000"/>
                  </a:schemeClr>
                </a:solidFill>
              </a:rPr>
              <a:t>X</a:t>
            </a:r>
            <a:r>
              <a:rPr lang="zh-CN" altLang="en-US" sz="2400" dirty="0">
                <a:solidFill>
                  <a:schemeClr val="bg1">
                    <a:lumMod val="10000"/>
                  </a:schemeClr>
                </a:solidFill>
              </a:rPr>
              <a:t>（</a:t>
            </a:r>
            <a:r>
              <a:rPr lang="en-US" altLang="zh-CN" sz="2400" dirty="0">
                <a:solidFill>
                  <a:schemeClr val="bg1">
                    <a:lumMod val="10000"/>
                  </a:schemeClr>
                </a:solidFill>
              </a:rPr>
              <a:t>X∈R</a:t>
            </a:r>
            <a:r>
              <a:rPr lang="zh-CN" altLang="en-US" sz="2400" dirty="0">
                <a:solidFill>
                  <a:schemeClr val="bg1">
                    <a:lumMod val="10000"/>
                  </a:schemeClr>
                </a:solidFill>
              </a:rPr>
              <a:t>）是</a:t>
            </a:r>
            <a:r>
              <a:rPr lang="en-US" altLang="zh-CN" sz="2400" dirty="0">
                <a:solidFill>
                  <a:srgbClr val="C00000"/>
                </a:solidFill>
              </a:rPr>
              <a:t>R</a:t>
            </a:r>
            <a:r>
              <a:rPr lang="zh-CN" altLang="en-US" sz="2400" dirty="0">
                <a:solidFill>
                  <a:srgbClr val="C00000"/>
                </a:solidFill>
              </a:rPr>
              <a:t>类属性</a:t>
            </a:r>
            <a:r>
              <a:rPr lang="zh-CN" altLang="en-US" sz="2400" dirty="0">
                <a:solidFill>
                  <a:schemeClr val="bg1">
                    <a:lumMod val="10000"/>
                  </a:schemeClr>
                </a:solidFill>
              </a:rPr>
              <a:t>，则</a:t>
            </a:r>
            <a:r>
              <a:rPr lang="en-US" altLang="zh-CN" sz="2400" dirty="0">
                <a:solidFill>
                  <a:schemeClr val="bg1">
                    <a:lumMod val="10000"/>
                  </a:schemeClr>
                </a:solidFill>
              </a:rPr>
              <a:t>X</a:t>
            </a:r>
            <a:r>
              <a:rPr lang="zh-CN" altLang="en-US" sz="2400" dirty="0">
                <a:solidFill>
                  <a:srgbClr val="C00000"/>
                </a:solidFill>
              </a:rPr>
              <a:t>不在任何候选码</a:t>
            </a:r>
            <a:r>
              <a:rPr lang="zh-CN" altLang="en-US" sz="2400" dirty="0">
                <a:solidFill>
                  <a:schemeClr val="bg1">
                    <a:lumMod val="10000"/>
                  </a:schemeClr>
                </a:solidFill>
              </a:rPr>
              <a:t>中。</a:t>
            </a:r>
            <a:endParaRPr lang="en-US" altLang="zh-CN" sz="2400" dirty="0">
              <a:solidFill>
                <a:schemeClr val="bg1">
                  <a:lumMod val="10000"/>
                </a:schemeClr>
              </a:solidFill>
            </a:endParaRPr>
          </a:p>
          <a:p>
            <a:endParaRPr lang="zh-CN" altLang="en-US" sz="2400" dirty="0"/>
          </a:p>
          <a:p>
            <a:r>
              <a:rPr lang="zh-CN" altLang="en-US" sz="2400" dirty="0"/>
              <a:t>定理：对于给定的关系模式</a:t>
            </a:r>
            <a:r>
              <a:rPr lang="en-US" altLang="zh-CN" sz="2400" dirty="0"/>
              <a:t>R</a:t>
            </a:r>
            <a:r>
              <a:rPr lang="zh-CN" altLang="en-US" sz="2400" dirty="0"/>
              <a:t>及其函数依赖集</a:t>
            </a:r>
            <a:r>
              <a:rPr lang="en-US" altLang="zh-CN" sz="2400" dirty="0"/>
              <a:t>F</a:t>
            </a:r>
            <a:r>
              <a:rPr lang="zh-CN" altLang="en-US" sz="2400" dirty="0"/>
              <a:t>，若</a:t>
            </a:r>
            <a:r>
              <a:rPr lang="en-US" altLang="zh-CN" sz="2400" dirty="0"/>
              <a:t>X</a:t>
            </a:r>
            <a:r>
              <a:rPr lang="zh-CN" altLang="en-US" sz="2400" dirty="0"/>
              <a:t>（</a:t>
            </a:r>
            <a:r>
              <a:rPr lang="en-US" altLang="zh-CN" sz="2400" dirty="0"/>
              <a:t>X∈R</a:t>
            </a:r>
            <a:r>
              <a:rPr lang="zh-CN" altLang="en-US" sz="2400" dirty="0"/>
              <a:t>）是</a:t>
            </a:r>
            <a:r>
              <a:rPr lang="en-US" altLang="zh-CN" sz="2400" dirty="0">
                <a:solidFill>
                  <a:srgbClr val="C00000"/>
                </a:solidFill>
              </a:rPr>
              <a:t>N</a:t>
            </a:r>
            <a:r>
              <a:rPr lang="zh-CN" altLang="en-US" sz="2400" dirty="0">
                <a:solidFill>
                  <a:srgbClr val="C00000"/>
                </a:solidFill>
              </a:rPr>
              <a:t>类</a:t>
            </a:r>
            <a:r>
              <a:rPr lang="zh-CN" altLang="en-US" sz="2400" dirty="0"/>
              <a:t>属性，则</a:t>
            </a:r>
            <a:r>
              <a:rPr lang="en-US" altLang="zh-CN" sz="2400" dirty="0"/>
              <a:t>X</a:t>
            </a:r>
            <a:r>
              <a:rPr lang="zh-CN" altLang="en-US" sz="2400" dirty="0">
                <a:solidFill>
                  <a:srgbClr val="C00000"/>
                </a:solidFill>
              </a:rPr>
              <a:t>必包含在</a:t>
            </a:r>
            <a:r>
              <a:rPr lang="en-US" altLang="zh-CN" sz="2400" dirty="0">
                <a:solidFill>
                  <a:srgbClr val="C00000"/>
                </a:solidFill>
              </a:rPr>
              <a:t>R</a:t>
            </a:r>
            <a:r>
              <a:rPr lang="zh-CN" altLang="en-US" sz="2400" dirty="0">
                <a:solidFill>
                  <a:srgbClr val="C00000"/>
                </a:solidFill>
              </a:rPr>
              <a:t>的任一候选码</a:t>
            </a:r>
            <a:r>
              <a:rPr lang="zh-CN" altLang="en-US" sz="2400" dirty="0"/>
              <a:t>中。</a:t>
            </a:r>
          </a:p>
          <a:p>
            <a:endParaRPr lang="zh-CN" altLang="en-US" sz="2400" dirty="0"/>
          </a:p>
          <a:p>
            <a:r>
              <a:rPr lang="zh-CN" altLang="en-US" sz="2400" dirty="0">
                <a:solidFill>
                  <a:schemeClr val="bg1">
                    <a:lumMod val="10000"/>
                  </a:schemeClr>
                </a:solidFill>
              </a:rPr>
              <a:t>推论：对于给定的关系模式</a:t>
            </a:r>
            <a:r>
              <a:rPr lang="en-US" altLang="zh-CN" sz="2400" dirty="0">
                <a:solidFill>
                  <a:schemeClr val="bg1">
                    <a:lumMod val="10000"/>
                  </a:schemeClr>
                </a:solidFill>
              </a:rPr>
              <a:t>R</a:t>
            </a:r>
            <a:r>
              <a:rPr lang="zh-CN" altLang="en-US" sz="2400" dirty="0">
                <a:solidFill>
                  <a:schemeClr val="bg1">
                    <a:lumMod val="10000"/>
                  </a:schemeClr>
                </a:solidFill>
              </a:rPr>
              <a:t>及其函数依赖集</a:t>
            </a:r>
            <a:r>
              <a:rPr lang="en-US" altLang="zh-CN" sz="2400" dirty="0">
                <a:solidFill>
                  <a:schemeClr val="bg1">
                    <a:lumMod val="10000"/>
                  </a:schemeClr>
                </a:solidFill>
              </a:rPr>
              <a:t>F</a:t>
            </a:r>
            <a:r>
              <a:rPr lang="zh-CN" altLang="en-US" sz="2400" dirty="0">
                <a:solidFill>
                  <a:schemeClr val="bg1">
                    <a:lumMod val="10000"/>
                  </a:schemeClr>
                </a:solidFill>
              </a:rPr>
              <a:t>，若</a:t>
            </a:r>
            <a:r>
              <a:rPr lang="en-US" altLang="zh-CN" sz="2400" dirty="0">
                <a:solidFill>
                  <a:schemeClr val="bg1">
                    <a:lumMod val="10000"/>
                  </a:schemeClr>
                </a:solidFill>
              </a:rPr>
              <a:t>X</a:t>
            </a:r>
            <a:r>
              <a:rPr lang="zh-CN" altLang="en-US" sz="2400" dirty="0">
                <a:solidFill>
                  <a:schemeClr val="bg1">
                    <a:lumMod val="10000"/>
                  </a:schemeClr>
                </a:solidFill>
              </a:rPr>
              <a:t>（</a:t>
            </a:r>
            <a:r>
              <a:rPr lang="en-US" altLang="zh-CN" sz="2400" dirty="0">
                <a:solidFill>
                  <a:schemeClr val="bg1">
                    <a:lumMod val="10000"/>
                  </a:schemeClr>
                </a:solidFill>
              </a:rPr>
              <a:t>X∈R</a:t>
            </a:r>
            <a:r>
              <a:rPr lang="zh-CN" altLang="en-US" sz="2400" dirty="0">
                <a:solidFill>
                  <a:schemeClr val="bg1">
                    <a:lumMod val="10000"/>
                  </a:schemeClr>
                </a:solidFill>
              </a:rPr>
              <a:t>）是</a:t>
            </a:r>
            <a:r>
              <a:rPr lang="en-US" altLang="zh-CN" sz="2400" dirty="0">
                <a:solidFill>
                  <a:srgbClr val="C00000"/>
                </a:solidFill>
              </a:rPr>
              <a:t>L</a:t>
            </a:r>
            <a:r>
              <a:rPr lang="zh-CN" altLang="en-US" sz="2400" dirty="0">
                <a:solidFill>
                  <a:srgbClr val="C00000"/>
                </a:solidFill>
              </a:rPr>
              <a:t>类和</a:t>
            </a:r>
            <a:r>
              <a:rPr lang="en-US" altLang="zh-CN" sz="2400" dirty="0">
                <a:solidFill>
                  <a:srgbClr val="C00000"/>
                </a:solidFill>
              </a:rPr>
              <a:t>N</a:t>
            </a:r>
            <a:r>
              <a:rPr lang="zh-CN" altLang="en-US" sz="2400" dirty="0">
                <a:solidFill>
                  <a:srgbClr val="C00000"/>
                </a:solidFill>
              </a:rPr>
              <a:t>类组成的属性集，且</a:t>
            </a:r>
            <a:r>
              <a:rPr lang="en-US" altLang="zh-CN" sz="2400" dirty="0">
                <a:solidFill>
                  <a:srgbClr val="C00000"/>
                </a:solidFill>
              </a:rPr>
              <a:t>X+</a:t>
            </a:r>
            <a:r>
              <a:rPr lang="zh-CN" altLang="en-US" sz="2400" dirty="0">
                <a:solidFill>
                  <a:srgbClr val="C00000"/>
                </a:solidFill>
              </a:rPr>
              <a:t>包含了</a:t>
            </a:r>
            <a:r>
              <a:rPr lang="en-US" altLang="zh-CN" sz="2400" dirty="0">
                <a:solidFill>
                  <a:srgbClr val="C00000"/>
                </a:solidFill>
              </a:rPr>
              <a:t>R</a:t>
            </a:r>
            <a:r>
              <a:rPr lang="zh-CN" altLang="en-US" sz="2400" dirty="0">
                <a:solidFill>
                  <a:srgbClr val="C00000"/>
                </a:solidFill>
              </a:rPr>
              <a:t>的全部属性；则</a:t>
            </a:r>
            <a:r>
              <a:rPr lang="en-US" altLang="zh-CN" sz="2400" dirty="0">
                <a:solidFill>
                  <a:srgbClr val="C00000"/>
                </a:solidFill>
              </a:rPr>
              <a:t>X</a:t>
            </a:r>
            <a:r>
              <a:rPr lang="zh-CN" altLang="en-US" sz="2400" dirty="0">
                <a:solidFill>
                  <a:srgbClr val="C00000"/>
                </a:solidFill>
              </a:rPr>
              <a:t>是</a:t>
            </a:r>
            <a:r>
              <a:rPr lang="en-US" altLang="zh-CN" sz="2400" dirty="0">
                <a:solidFill>
                  <a:srgbClr val="C00000"/>
                </a:solidFill>
              </a:rPr>
              <a:t>R</a:t>
            </a:r>
            <a:r>
              <a:rPr lang="zh-CN" altLang="en-US" sz="2400" dirty="0">
                <a:solidFill>
                  <a:srgbClr val="C00000"/>
                </a:solidFill>
              </a:rPr>
              <a:t>的唯一候选码</a:t>
            </a:r>
            <a:r>
              <a:rPr lang="zh-CN" altLang="en-US" sz="2400" dirty="0">
                <a:solidFill>
                  <a:schemeClr val="bg1">
                    <a:lumMod val="10000"/>
                  </a:schemeClr>
                </a:solidFill>
              </a:rPr>
              <a:t>。</a:t>
            </a:r>
          </a:p>
          <a:p>
            <a:pPr>
              <a:lnSpc>
                <a:spcPct val="150000"/>
              </a:lnSpc>
              <a:buFont typeface="Wingdings" panose="05000000000000000000" pitchFamily="2" charset="2"/>
              <a:buChar char="p"/>
            </a:pPr>
            <a:endParaRPr lang="zh-CN" altLang="en-US" sz="2400" dirty="0">
              <a:solidFill>
                <a:srgbClr val="C00000"/>
              </a:solidFill>
              <a:ea typeface="宋体" panose="02010600030101010101" pitchFamily="2" charset="-122"/>
            </a:endParaRPr>
          </a:p>
        </p:txBody>
      </p:sp>
    </p:spTree>
    <p:extLst>
      <p:ext uri="{BB962C8B-B14F-4D97-AF65-F5344CB8AC3E}">
        <p14:creationId xmlns:p14="http://schemas.microsoft.com/office/powerpoint/2010/main" val="320604461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D07719E-0777-4A47-A577-BB5C1CE64C23}"/>
              </a:ext>
            </a:extLst>
          </p:cNvPr>
          <p:cNvSpPr txBox="1"/>
          <p:nvPr>
            <p:custDataLst>
              <p:tags r:id="rId2"/>
            </p:custDataLst>
          </p:nvPr>
        </p:nvSpPr>
        <p:spPr>
          <a:xfrm>
            <a:off x="323528" y="635001"/>
            <a:ext cx="7906072" cy="1921224"/>
          </a:xfrm>
          <a:prstGeom prst="rect">
            <a:avLst/>
          </a:prstGeom>
          <a:noFill/>
        </p:spPr>
        <p:txBody>
          <a:bodyPr vert="horz" wrap="square" rtlCol="0" anchor="ctr" anchorCtr="0">
            <a:noAutofit/>
          </a:bodyPr>
          <a:lstStyle/>
          <a:p>
            <a:pPr algn="l"/>
            <a:r>
              <a:rPr lang="zh-CN" altLang="en-US" sz="2400" dirty="0">
                <a:solidFill>
                  <a:schemeClr val="bg1">
                    <a:lumMod val="10000"/>
                  </a:schemeClr>
                </a:solidFill>
                <a:latin typeface="黑体" panose="02010609060101010101" pitchFamily="49" charset="-122"/>
                <a:ea typeface="黑体" panose="02010609060101010101" pitchFamily="49" charset="-122"/>
              </a:rPr>
              <a:t>对于关系模式</a:t>
            </a:r>
            <a:r>
              <a:rPr lang="en-US" altLang="zh-CN" sz="2400" dirty="0">
                <a:solidFill>
                  <a:schemeClr val="bg1">
                    <a:lumMod val="10000"/>
                  </a:schemeClr>
                </a:solidFill>
                <a:latin typeface="黑体" panose="02010609060101010101" pitchFamily="49" charset="-122"/>
                <a:ea typeface="黑体" panose="02010609060101010101" pitchFamily="49" charset="-122"/>
              </a:rPr>
              <a:t>R(A,B,C,D)</a:t>
            </a:r>
            <a:r>
              <a:rPr lang="zh-CN" altLang="en-US" sz="2400" dirty="0">
                <a:solidFill>
                  <a:schemeClr val="bg1">
                    <a:lumMod val="10000"/>
                  </a:schemeClr>
                </a:solidFill>
                <a:latin typeface="黑体" panose="02010609060101010101" pitchFamily="49" charset="-122"/>
                <a:ea typeface="黑体" panose="02010609060101010101" pitchFamily="49" charset="-122"/>
              </a:rPr>
              <a:t>，</a:t>
            </a:r>
            <a:r>
              <a:rPr lang="en-US" altLang="zh-CN" sz="2400" dirty="0">
                <a:solidFill>
                  <a:schemeClr val="bg1">
                    <a:lumMod val="10000"/>
                  </a:schemeClr>
                </a:solidFill>
                <a:latin typeface="黑体" panose="02010609060101010101" pitchFamily="49" charset="-122"/>
                <a:ea typeface="黑体" panose="02010609060101010101" pitchFamily="49" charset="-122"/>
              </a:rPr>
              <a:t>F</a:t>
            </a:r>
            <a:r>
              <a:rPr lang="zh-CN" altLang="en-US" sz="2400" dirty="0">
                <a:solidFill>
                  <a:schemeClr val="bg1">
                    <a:lumMod val="10000"/>
                  </a:schemeClr>
                </a:solidFill>
                <a:latin typeface="黑体" panose="02010609060101010101" pitchFamily="49" charset="-122"/>
                <a:ea typeface="黑体" panose="02010609060101010101" pitchFamily="49" charset="-122"/>
              </a:rPr>
              <a:t>＝</a:t>
            </a:r>
            <a:r>
              <a:rPr lang="en-US" altLang="zh-CN" sz="2400" dirty="0">
                <a:solidFill>
                  <a:schemeClr val="bg1">
                    <a:lumMod val="10000"/>
                  </a:schemeClr>
                </a:solidFill>
                <a:latin typeface="黑体" panose="02010609060101010101" pitchFamily="49" charset="-122"/>
                <a:ea typeface="黑体" panose="02010609060101010101" pitchFamily="49" charset="-122"/>
              </a:rPr>
              <a:t>{A→B,B→C,D→B}</a:t>
            </a:r>
            <a:r>
              <a:rPr lang="zh-CN" altLang="en-US" sz="2400" dirty="0">
                <a:solidFill>
                  <a:schemeClr val="bg1">
                    <a:lumMod val="10000"/>
                  </a:schemeClr>
                </a:solidFill>
                <a:latin typeface="黑体" panose="02010609060101010101" pitchFamily="49" charset="-122"/>
                <a:ea typeface="黑体" panose="02010609060101010101" pitchFamily="49" charset="-122"/>
              </a:rPr>
              <a:t>，候选键有</a:t>
            </a:r>
            <a:r>
              <a:rPr lang="en-US" altLang="zh-CN" sz="2400" dirty="0">
                <a:solidFill>
                  <a:schemeClr val="bg1">
                    <a:lumMod val="10000"/>
                  </a:schemeClr>
                </a:solidFill>
                <a:latin typeface="黑体" panose="02010609060101010101" pitchFamily="49" charset="-122"/>
                <a:ea typeface="黑体" panose="02010609060101010101" pitchFamily="49" charset="-122"/>
              </a:rPr>
              <a:t>?</a:t>
            </a:r>
            <a:endParaRPr lang="zh-CN" altLang="en-US" sz="2600" dirty="0">
              <a:solidFill>
                <a:schemeClr val="bg1">
                  <a:lumMod val="10000"/>
                </a:schemeClr>
              </a:solidFill>
              <a:latin typeface="黑体" panose="02010609060101010101" pitchFamily="49" charset="-122"/>
              <a:ea typeface="黑体" panose="02010609060101010101" pitchFamily="49" charset="-122"/>
              <a:sym typeface="Microsoft Yahei" panose="020B0503020204020204" pitchFamily="34" charset="-122"/>
            </a:endParaRPr>
          </a:p>
        </p:txBody>
      </p:sp>
      <p:sp>
        <p:nvSpPr>
          <p:cNvPr id="7" name="文本框 6">
            <a:extLst>
              <a:ext uri="{FF2B5EF4-FFF2-40B4-BE49-F238E27FC236}">
                <a16:creationId xmlns:a16="http://schemas.microsoft.com/office/drawing/2014/main" id="{BB21FA68-BA96-4338-A326-7ADFD36BDF91}"/>
              </a:ext>
            </a:extLst>
          </p:cNvPr>
          <p:cNvSpPr txBox="1"/>
          <p:nvPr>
            <p:custDataLst>
              <p:tags r:id="rId3"/>
            </p:custDataLst>
          </p:nvPr>
        </p:nvSpPr>
        <p:spPr>
          <a:xfrm>
            <a:off x="1828800" y="213285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AD</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706F4469-C105-4390-9738-5C3C6B8B43AB}"/>
              </a:ext>
            </a:extLst>
          </p:cNvPr>
          <p:cNvSpPr txBox="1"/>
          <p:nvPr>
            <p:custDataLst>
              <p:tags r:id="rId4"/>
            </p:custDataLst>
          </p:nvPr>
        </p:nvSpPr>
        <p:spPr>
          <a:xfrm>
            <a:off x="1828800" y="299010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     ABD</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0E4EE93E-7D9F-4706-BD68-B590E838EA5D}"/>
              </a:ext>
            </a:extLst>
          </p:cNvPr>
          <p:cNvSpPr txBox="1"/>
          <p:nvPr>
            <p:custDataLst>
              <p:tags r:id="rId5"/>
            </p:custDataLst>
          </p:nvPr>
        </p:nvSpPr>
        <p:spPr>
          <a:xfrm>
            <a:off x="1828800" y="384735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     BC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63AA6B92-B427-4287-9667-66B5DEB7463E}"/>
              </a:ext>
            </a:extLst>
          </p:cNvPr>
          <p:cNvSpPr txBox="1"/>
          <p:nvPr>
            <p:custDataLst>
              <p:tags r:id="rId6"/>
            </p:custDataLst>
          </p:nvPr>
        </p:nvSpPr>
        <p:spPr>
          <a:xfrm>
            <a:off x="1828800" y="470460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    BD</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82883725-6141-4282-AE8C-CF3D91B599C2}"/>
              </a:ext>
            </a:extLst>
          </p:cNvPr>
          <p:cNvSpPr/>
          <p:nvPr>
            <p:custDataLst>
              <p:tags r:id="rId7"/>
            </p:custDataLst>
          </p:nvPr>
        </p:nvSpPr>
        <p:spPr bwMode="auto">
          <a:xfrm>
            <a:off x="3486150" y="5781426"/>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4" name="组合 23">
            <a:extLst>
              <a:ext uri="{FF2B5EF4-FFF2-40B4-BE49-F238E27FC236}">
                <a16:creationId xmlns:a16="http://schemas.microsoft.com/office/drawing/2014/main" id="{C5771D37-50ED-4E12-B58E-733B9991CE55}"/>
              </a:ext>
            </a:extLst>
          </p:cNvPr>
          <p:cNvGrpSpPr/>
          <p:nvPr>
            <p:custDataLst>
              <p:tags r:id="rId8"/>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B83F1532-D1FC-4659-8409-A75633D1796C}"/>
                </a:ext>
              </a:extLst>
            </p:cNvPr>
            <p:cNvSpPr/>
            <p:nvPr>
              <p:custDataLst>
                <p:tags r:id="rId10"/>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7" name="ColorBlock">
              <a:extLst>
                <a:ext uri="{FF2B5EF4-FFF2-40B4-BE49-F238E27FC236}">
                  <a16:creationId xmlns:a16="http://schemas.microsoft.com/office/drawing/2014/main" id="{8742BCC6-5501-43E9-BAF6-42C3A7FC01C6}"/>
                </a:ext>
              </a:extLst>
            </p:cNvPr>
            <p:cNvSpPr/>
            <p:nvPr>
              <p:custDataLst>
                <p:tags r:id="rId11"/>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8" name="TypeText">
              <a:extLst>
                <a:ext uri="{FF2B5EF4-FFF2-40B4-BE49-F238E27FC236}">
                  <a16:creationId xmlns:a16="http://schemas.microsoft.com/office/drawing/2014/main" id="{D4416C1C-4FFE-4543-BA7C-8E8DC63112D8}"/>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pPr algn="l"/>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3" name="TipText">
              <a:extLst>
                <a:ext uri="{FF2B5EF4-FFF2-40B4-BE49-F238E27FC236}">
                  <a16:creationId xmlns:a16="http://schemas.microsoft.com/office/drawing/2014/main" id="{2B6A9440-7AD4-462E-978E-2305D10AAEF0}"/>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pPr algn="l"/>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9E509705-0D92-4321-ACD3-634626680F63}"/>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11425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ea typeface="宋体" panose="02010600030101010101" pitchFamily="2" charset="-122"/>
              </a:rPr>
              <a:t>引子：从数据操作到数据结构</a:t>
            </a:r>
          </a:p>
        </p:txBody>
      </p:sp>
      <p:sp>
        <p:nvSpPr>
          <p:cNvPr id="18435" name="Rectangle 3"/>
          <p:cNvSpPr>
            <a:spLocks noGrp="1" noChangeArrowheads="1"/>
          </p:cNvSpPr>
          <p:nvPr>
            <p:ph type="body" idx="1"/>
          </p:nvPr>
        </p:nvSpPr>
        <p:spPr>
          <a:xfrm>
            <a:off x="185739" y="1268760"/>
            <a:ext cx="8729661" cy="1122189"/>
          </a:xfrm>
          <a:solidFill>
            <a:schemeClr val="bg1">
              <a:lumMod val="90000"/>
            </a:schemeClr>
          </a:solidFill>
        </p:spPr>
        <p:txBody>
          <a:bodyPr/>
          <a:lstStyle/>
          <a:p>
            <a:pPr eaLnBrk="1" hangingPunct="1">
              <a:lnSpc>
                <a:spcPts val="3500"/>
              </a:lnSpc>
            </a:pPr>
            <a:r>
              <a:rPr lang="zh-CN" altLang="en-US" sz="2800" dirty="0">
                <a:ea typeface="宋体" panose="02010600030101010101" pitchFamily="2" charset="-122"/>
              </a:rPr>
              <a:t>概念回顾</a:t>
            </a:r>
            <a:endParaRPr lang="en-US" altLang="zh-CN" sz="2800" dirty="0">
              <a:ea typeface="宋体" panose="02010600030101010101" pitchFamily="2" charset="-122"/>
            </a:endParaRPr>
          </a:p>
          <a:p>
            <a:pPr lvl="1">
              <a:lnSpc>
                <a:spcPts val="3500"/>
              </a:lnSpc>
            </a:pPr>
            <a:r>
              <a:rPr lang="zh-CN" altLang="en-US" sz="2400" dirty="0">
                <a:ea typeface="宋体" panose="02010600030101010101" pitchFamily="2" charset="-122"/>
              </a:rPr>
              <a:t>关系、关系模式、关系数据库</a:t>
            </a:r>
            <a:endParaRPr lang="zh-CN" altLang="en-US" sz="500" dirty="0">
              <a:ea typeface="宋体" panose="02010600030101010101" pitchFamily="2" charset="-122"/>
            </a:endParaRPr>
          </a:p>
        </p:txBody>
      </p:sp>
      <p:sp>
        <p:nvSpPr>
          <p:cNvPr id="4" name="Rectangle 3"/>
          <p:cNvSpPr txBox="1">
            <a:spLocks noChangeArrowheads="1"/>
          </p:cNvSpPr>
          <p:nvPr/>
        </p:nvSpPr>
        <p:spPr bwMode="auto">
          <a:xfrm>
            <a:off x="185738" y="2743200"/>
            <a:ext cx="8729661" cy="3710136"/>
          </a:xfrm>
          <a:prstGeom prst="rect">
            <a:avLst/>
          </a:prstGeom>
          <a:solidFill>
            <a:schemeClr val="accent1">
              <a:lumMod val="20000"/>
              <a:lumOff val="8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Font typeface="Wingdings" panose="05000000000000000000" pitchFamily="2" charset="2"/>
              <a:buNone/>
            </a:pPr>
            <a:r>
              <a:rPr lang="zh-CN" altLang="en-US" sz="2400" kern="0" dirty="0">
                <a:ea typeface="宋体" panose="02010600030101010101" pitchFamily="2" charset="-122"/>
              </a:rPr>
              <a:t>关系模式是一个五元组：</a:t>
            </a:r>
          </a:p>
          <a:p>
            <a:pPr>
              <a:lnSpc>
                <a:spcPts val="3500"/>
              </a:lnSpc>
              <a:buFont typeface="Wingdings" panose="05000000000000000000" pitchFamily="2" charset="2"/>
              <a:buNone/>
            </a:pPr>
            <a:r>
              <a:rPr lang="zh-CN" altLang="en-US" sz="2400" kern="0" dirty="0">
                <a:ea typeface="宋体" panose="02010600030101010101" pitchFamily="2" charset="-122"/>
              </a:rPr>
              <a:t>                    </a:t>
            </a:r>
            <a:r>
              <a:rPr lang="en-US" altLang="zh-CN" kern="0" dirty="0">
                <a:solidFill>
                  <a:srgbClr val="3333FF"/>
                </a:solidFill>
                <a:ea typeface="宋体" panose="02010600030101010101" pitchFamily="2" charset="-122"/>
              </a:rPr>
              <a:t>R ( U, D, DOM, F )</a:t>
            </a:r>
          </a:p>
          <a:p>
            <a:pPr lvl="1">
              <a:lnSpc>
                <a:spcPts val="3500"/>
              </a:lnSpc>
              <a:buFont typeface="Wingdings" panose="05000000000000000000" pitchFamily="2" charset="2"/>
              <a:buNone/>
            </a:pPr>
            <a:r>
              <a:rPr lang="en-US" altLang="zh-CN" sz="2600" b="0" kern="0" dirty="0">
                <a:ea typeface="宋体" panose="02010600030101010101" pitchFamily="2" charset="-122"/>
              </a:rPr>
              <a:t>R</a:t>
            </a:r>
            <a:r>
              <a:rPr lang="zh-CN" altLang="en-US" sz="2600" b="0" kern="0" dirty="0">
                <a:ea typeface="宋体" panose="02010600030101010101" pitchFamily="2" charset="-122"/>
              </a:rPr>
              <a:t>：关系名；</a:t>
            </a:r>
          </a:p>
          <a:p>
            <a:pPr lvl="1">
              <a:lnSpc>
                <a:spcPts val="3500"/>
              </a:lnSpc>
              <a:buFont typeface="Wingdings" panose="05000000000000000000" pitchFamily="2" charset="2"/>
              <a:buNone/>
            </a:pPr>
            <a:r>
              <a:rPr lang="en-US" altLang="zh-CN" sz="2600" b="0" kern="0" dirty="0">
                <a:ea typeface="宋体" panose="02010600030101010101" pitchFamily="2" charset="-122"/>
              </a:rPr>
              <a:t>U</a:t>
            </a:r>
            <a:r>
              <a:rPr lang="zh-CN" altLang="en-US" sz="2600" b="0" kern="0" dirty="0">
                <a:ea typeface="宋体" panose="02010600030101010101" pitchFamily="2" charset="-122"/>
              </a:rPr>
              <a:t>：组成该关系的属性名集合；</a:t>
            </a:r>
          </a:p>
          <a:p>
            <a:pPr lvl="1">
              <a:lnSpc>
                <a:spcPts val="3500"/>
              </a:lnSpc>
              <a:buFont typeface="Wingdings" panose="05000000000000000000" pitchFamily="2" charset="2"/>
              <a:buNone/>
            </a:pPr>
            <a:r>
              <a:rPr lang="en-US" altLang="zh-CN" sz="2600" b="0" kern="0" dirty="0">
                <a:ea typeface="宋体" panose="02010600030101010101" pitchFamily="2" charset="-122"/>
              </a:rPr>
              <a:t>D</a:t>
            </a:r>
            <a:r>
              <a:rPr lang="zh-CN" altLang="en-US" sz="2600" b="0" kern="0" dirty="0">
                <a:ea typeface="宋体" panose="02010600030101010101" pitchFamily="2" charset="-122"/>
              </a:rPr>
              <a:t>：属性组</a:t>
            </a:r>
            <a:r>
              <a:rPr lang="en-US" altLang="zh-CN" sz="2600" b="0" kern="0" dirty="0">
                <a:ea typeface="宋体" panose="02010600030101010101" pitchFamily="2" charset="-122"/>
              </a:rPr>
              <a:t>U</a:t>
            </a:r>
            <a:r>
              <a:rPr lang="zh-CN" altLang="en-US" sz="2600" b="0" kern="0" dirty="0">
                <a:ea typeface="宋体" panose="02010600030101010101" pitchFamily="2" charset="-122"/>
              </a:rPr>
              <a:t>中属性所来自的域；</a:t>
            </a:r>
          </a:p>
          <a:p>
            <a:pPr lvl="1">
              <a:lnSpc>
                <a:spcPts val="3500"/>
              </a:lnSpc>
              <a:buFont typeface="Wingdings" panose="05000000000000000000" pitchFamily="2" charset="2"/>
              <a:buNone/>
            </a:pPr>
            <a:r>
              <a:rPr lang="en-US" altLang="zh-CN" sz="2600" b="0" kern="0" dirty="0">
                <a:ea typeface="宋体" panose="02010600030101010101" pitchFamily="2" charset="-122"/>
              </a:rPr>
              <a:t>DOM</a:t>
            </a:r>
            <a:r>
              <a:rPr lang="zh-CN" altLang="en-US" sz="2600" b="0" kern="0" dirty="0">
                <a:ea typeface="宋体" panose="02010600030101010101" pitchFamily="2" charset="-122"/>
              </a:rPr>
              <a:t>：属性向域的映象集合；</a:t>
            </a:r>
          </a:p>
          <a:p>
            <a:pPr lvl="1">
              <a:lnSpc>
                <a:spcPts val="3500"/>
              </a:lnSpc>
              <a:buFont typeface="Wingdings" panose="05000000000000000000" pitchFamily="2" charset="2"/>
              <a:buNone/>
            </a:pPr>
            <a:r>
              <a:rPr lang="en-US" altLang="zh-CN" sz="2600" b="0" kern="0" dirty="0">
                <a:solidFill>
                  <a:srgbClr val="3333FF"/>
                </a:solidFill>
                <a:ea typeface="宋体" panose="02010600030101010101" pitchFamily="2" charset="-122"/>
              </a:rPr>
              <a:t>F</a:t>
            </a:r>
            <a:r>
              <a:rPr lang="zh-CN" altLang="en-US" sz="2600" b="0" kern="0" dirty="0">
                <a:solidFill>
                  <a:srgbClr val="3333FF"/>
                </a:solidFill>
                <a:ea typeface="宋体" panose="02010600030101010101" pitchFamily="2" charset="-122"/>
              </a:rPr>
              <a:t>：属性间数据的依赖关系集合。</a:t>
            </a:r>
          </a:p>
        </p:txBody>
      </p:sp>
    </p:spTree>
    <p:extLst>
      <p:ext uri="{BB962C8B-B14F-4D97-AF65-F5344CB8AC3E}">
        <p14:creationId xmlns:p14="http://schemas.microsoft.com/office/powerpoint/2010/main" val="17114945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4B143E6-E82A-4832-B904-8CBC1EF0299E}"/>
              </a:ext>
            </a:extLst>
          </p:cNvPr>
          <p:cNvSpPr txBox="1"/>
          <p:nvPr>
            <p:custDataLst>
              <p:tags r:id="rId2"/>
            </p:custDataLst>
          </p:nvPr>
        </p:nvSpPr>
        <p:spPr>
          <a:xfrm>
            <a:off x="95250" y="471488"/>
            <a:ext cx="8794750" cy="2143125"/>
          </a:xfrm>
          <a:prstGeom prst="rect">
            <a:avLst/>
          </a:prstGeom>
          <a:noFill/>
        </p:spPr>
        <p:txBody>
          <a:bodyPr vert="horz" wrap="square" rtlCol="0" anchor="ctr" anchorCtr="0">
            <a:noAutofit/>
          </a:bodyPr>
          <a:lstStyle/>
          <a:p>
            <a:pPr algn="l"/>
            <a:r>
              <a:rPr lang="zh-CN" altLang="en-US" sz="2600" dirty="0">
                <a:solidFill>
                  <a:srgbClr val="000000"/>
                </a:solidFill>
                <a:latin typeface="Microsoft Yahei" panose="020B0503020204020204" pitchFamily="34" charset="-122"/>
                <a:ea typeface="Microsoft Yahei" panose="020B0503020204020204" pitchFamily="34" charset="-122"/>
              </a:rPr>
              <a:t>考虑含有属性</a:t>
            </a:r>
            <a:r>
              <a:rPr lang="en-US" altLang="zh-CN" sz="2600" dirty="0">
                <a:solidFill>
                  <a:srgbClr val="000000"/>
                </a:solidFill>
                <a:latin typeface="Microsoft Yahei" panose="020B0503020204020204" pitchFamily="34" charset="-122"/>
                <a:ea typeface="Microsoft Yahei" panose="020B0503020204020204" pitchFamily="34" charset="-122"/>
              </a:rPr>
              <a:t>A,B,C</a:t>
            </a:r>
            <a:r>
              <a:rPr lang="zh-CN" altLang="en-US" sz="2600" dirty="0">
                <a:solidFill>
                  <a:srgbClr val="000000"/>
                </a:solidFill>
                <a:latin typeface="Microsoft Yahei" panose="020B0503020204020204" pitchFamily="34" charset="-122"/>
                <a:ea typeface="Microsoft Yahei" panose="020B0503020204020204" pitchFamily="34" charset="-122"/>
              </a:rPr>
              <a:t>的关系，假设关系</a:t>
            </a:r>
            <a:r>
              <a:rPr lang="en-US" altLang="zh-CN" sz="2800" dirty="0"/>
              <a:t>F={A→BC,BC→A} </a:t>
            </a:r>
            <a:r>
              <a:rPr lang="zh-CN" altLang="en-US" sz="2600" dirty="0">
                <a:solidFill>
                  <a:srgbClr val="000000"/>
                </a:solidFill>
                <a:latin typeface="Microsoft Yahei" panose="020B0503020204020204" pitchFamily="34" charset="-122"/>
                <a:ea typeface="Microsoft Yahei" panose="020B0503020204020204" pitchFamily="34" charset="-122"/>
              </a:rPr>
              <a:t>，下面是候选键的？</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E50CB6BB-A5D9-4101-AABF-96A969B7B4AF}"/>
              </a:ext>
            </a:extLst>
          </p:cNvPr>
          <p:cNvSpPr txBox="1"/>
          <p:nvPr>
            <p:custDataLst>
              <p:tags r:id="rId3"/>
            </p:custDataLst>
          </p:nvPr>
        </p:nvSpPr>
        <p:spPr>
          <a:xfrm>
            <a:off x="1828800" y="213285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03658ADE-E34B-4A59-8285-AED89D5A3724}"/>
              </a:ext>
            </a:extLst>
          </p:cNvPr>
          <p:cNvSpPr txBox="1"/>
          <p:nvPr>
            <p:custDataLst>
              <p:tags r:id="rId4"/>
            </p:custDataLst>
          </p:nvPr>
        </p:nvSpPr>
        <p:spPr>
          <a:xfrm>
            <a:off x="1828800" y="299010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5825F841-980B-45DA-9851-2F48F1A865B5}"/>
              </a:ext>
            </a:extLst>
          </p:cNvPr>
          <p:cNvSpPr txBox="1"/>
          <p:nvPr>
            <p:custDataLst>
              <p:tags r:id="rId5"/>
            </p:custDataLst>
          </p:nvPr>
        </p:nvSpPr>
        <p:spPr>
          <a:xfrm>
            <a:off x="1828800" y="384735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DFD0D6E3-6DAF-4BB9-8397-211A08A8C24A}"/>
              </a:ext>
            </a:extLst>
          </p:cNvPr>
          <p:cNvSpPr txBox="1"/>
          <p:nvPr>
            <p:custDataLst>
              <p:tags r:id="rId6"/>
            </p:custDataLst>
          </p:nvPr>
        </p:nvSpPr>
        <p:spPr>
          <a:xfrm>
            <a:off x="1828800" y="470460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76F16951-DE56-424D-A7C6-B61A451BCF48}"/>
              </a:ext>
            </a:extLst>
          </p:cNvPr>
          <p:cNvSpPr/>
          <p:nvPr>
            <p:custDataLst>
              <p:tags r:id="rId7"/>
            </p:custDataLst>
          </p:nvPr>
        </p:nvSpPr>
        <p:spPr bwMode="auto">
          <a:xfrm>
            <a:off x="2259244" y="5589271"/>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3" name="组合 2">
            <a:extLst>
              <a:ext uri="{FF2B5EF4-FFF2-40B4-BE49-F238E27FC236}">
                <a16:creationId xmlns:a16="http://schemas.microsoft.com/office/drawing/2014/main" id="{B3F71A77-BE96-4BED-9418-504086B31125}"/>
              </a:ext>
            </a:extLst>
          </p:cNvPr>
          <p:cNvGrpSpPr/>
          <p:nvPr>
            <p:custDataLst>
              <p:tags r:id="rId8"/>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D3466CE1-CD75-4FD4-BF8D-328FE1B2F96C}"/>
                </a:ext>
              </a:extLst>
            </p:cNvPr>
            <p:cNvSpPr/>
            <p:nvPr>
              <p:custDataLst>
                <p:tags r:id="rId10"/>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7" name="ColorBlock">
              <a:extLst>
                <a:ext uri="{FF2B5EF4-FFF2-40B4-BE49-F238E27FC236}">
                  <a16:creationId xmlns:a16="http://schemas.microsoft.com/office/drawing/2014/main" id="{1E9606DD-B3DD-4B85-8A5A-75F6A32D821D}"/>
                </a:ext>
              </a:extLst>
            </p:cNvPr>
            <p:cNvSpPr/>
            <p:nvPr>
              <p:custDataLst>
                <p:tags r:id="rId11"/>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8" name="TypeText">
              <a:extLst>
                <a:ext uri="{FF2B5EF4-FFF2-40B4-BE49-F238E27FC236}">
                  <a16:creationId xmlns:a16="http://schemas.microsoft.com/office/drawing/2014/main" id="{CA876D02-1C33-4AA9-82D6-40503DFCB90A}"/>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pPr algn="l"/>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 name="TipText">
              <a:extLst>
                <a:ext uri="{FF2B5EF4-FFF2-40B4-BE49-F238E27FC236}">
                  <a16:creationId xmlns:a16="http://schemas.microsoft.com/office/drawing/2014/main" id="{E7CF4527-13C9-4625-AA7C-55981092146C}"/>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pPr algn="l"/>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4FA7973B-46D2-4412-A196-17B06788D09D}"/>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83677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4B143E6-E82A-4832-B904-8CBC1EF0299E}"/>
              </a:ext>
            </a:extLst>
          </p:cNvPr>
          <p:cNvSpPr txBox="1"/>
          <p:nvPr>
            <p:custDataLst>
              <p:tags r:id="rId2"/>
            </p:custDataLst>
          </p:nvPr>
        </p:nvSpPr>
        <p:spPr>
          <a:xfrm>
            <a:off x="95250" y="471488"/>
            <a:ext cx="8794750" cy="2143125"/>
          </a:xfrm>
          <a:prstGeom prst="rect">
            <a:avLst/>
          </a:prstGeom>
          <a:noFill/>
        </p:spPr>
        <p:txBody>
          <a:bodyPr vert="horz" wrap="square" rtlCol="0" anchor="ctr" anchorCtr="0">
            <a:noAutofit/>
          </a:bodyPr>
          <a:lstStyle/>
          <a:p>
            <a:pPr algn="l"/>
            <a:r>
              <a:rPr lang="zh-CN" altLang="en-US" sz="2600" dirty="0">
                <a:solidFill>
                  <a:srgbClr val="000000"/>
                </a:solidFill>
                <a:latin typeface="Microsoft Yahei" panose="020B0503020204020204" pitchFamily="34" charset="-122"/>
                <a:ea typeface="Microsoft Yahei" panose="020B0503020204020204" pitchFamily="34" charset="-122"/>
              </a:rPr>
              <a:t>考虑含有属性</a:t>
            </a:r>
            <a:r>
              <a:rPr lang="en-US" altLang="zh-CN" sz="2600" dirty="0">
                <a:solidFill>
                  <a:srgbClr val="000000"/>
                </a:solidFill>
                <a:latin typeface="Microsoft Yahei" panose="020B0503020204020204" pitchFamily="34" charset="-122"/>
                <a:ea typeface="Microsoft Yahei" panose="020B0503020204020204" pitchFamily="34" charset="-122"/>
              </a:rPr>
              <a:t>A,B,C</a:t>
            </a:r>
            <a:r>
              <a:rPr lang="zh-CN" altLang="en-US" sz="2600" dirty="0">
                <a:solidFill>
                  <a:srgbClr val="000000"/>
                </a:solidFill>
                <a:latin typeface="Microsoft Yahei" panose="020B0503020204020204" pitchFamily="34" charset="-122"/>
                <a:ea typeface="Microsoft Yahei" panose="020B0503020204020204" pitchFamily="34" charset="-122"/>
              </a:rPr>
              <a:t>的关系，假设关系</a:t>
            </a:r>
            <a:r>
              <a:rPr lang="en-US" altLang="zh-CN" sz="2800" dirty="0"/>
              <a:t>F={A→BC,BC→A} </a:t>
            </a:r>
            <a:r>
              <a:rPr lang="zh-CN" altLang="en-US" sz="2600" dirty="0">
                <a:solidFill>
                  <a:srgbClr val="000000"/>
                </a:solidFill>
                <a:latin typeface="Microsoft Yahei" panose="020B0503020204020204" pitchFamily="34" charset="-122"/>
                <a:ea typeface="Microsoft Yahei" panose="020B0503020204020204" pitchFamily="34" charset="-122"/>
              </a:rPr>
              <a:t>，下面是候选键的？</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E50CB6BB-A5D9-4101-AABF-96A969B7B4AF}"/>
              </a:ext>
            </a:extLst>
          </p:cNvPr>
          <p:cNvSpPr txBox="1"/>
          <p:nvPr>
            <p:custDataLst>
              <p:tags r:id="rId3"/>
            </p:custDataLst>
          </p:nvPr>
        </p:nvSpPr>
        <p:spPr>
          <a:xfrm>
            <a:off x="1828800" y="213285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03658ADE-E34B-4A59-8285-AED89D5A3724}"/>
              </a:ext>
            </a:extLst>
          </p:cNvPr>
          <p:cNvSpPr txBox="1"/>
          <p:nvPr>
            <p:custDataLst>
              <p:tags r:id="rId4"/>
            </p:custDataLst>
          </p:nvPr>
        </p:nvSpPr>
        <p:spPr>
          <a:xfrm>
            <a:off x="1828800" y="299010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5825F841-980B-45DA-9851-2F48F1A865B5}"/>
              </a:ext>
            </a:extLst>
          </p:cNvPr>
          <p:cNvSpPr txBox="1"/>
          <p:nvPr>
            <p:custDataLst>
              <p:tags r:id="rId5"/>
            </p:custDataLst>
          </p:nvPr>
        </p:nvSpPr>
        <p:spPr>
          <a:xfrm>
            <a:off x="1828800" y="384735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DFD0D6E3-6DAF-4BB9-8397-211A08A8C24A}"/>
              </a:ext>
            </a:extLst>
          </p:cNvPr>
          <p:cNvSpPr txBox="1"/>
          <p:nvPr>
            <p:custDataLst>
              <p:tags r:id="rId6"/>
            </p:custDataLst>
          </p:nvPr>
        </p:nvSpPr>
        <p:spPr>
          <a:xfrm>
            <a:off x="1828800" y="4704606"/>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76F16951-DE56-424D-A7C6-B61A451BCF48}"/>
              </a:ext>
            </a:extLst>
          </p:cNvPr>
          <p:cNvSpPr/>
          <p:nvPr>
            <p:custDataLst>
              <p:tags r:id="rId7"/>
            </p:custDataLst>
          </p:nvPr>
        </p:nvSpPr>
        <p:spPr bwMode="auto">
          <a:xfrm>
            <a:off x="2259244" y="5589271"/>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3" name="组合 2">
            <a:extLst>
              <a:ext uri="{FF2B5EF4-FFF2-40B4-BE49-F238E27FC236}">
                <a16:creationId xmlns:a16="http://schemas.microsoft.com/office/drawing/2014/main" id="{B3F71A77-BE96-4BED-9418-504086B31125}"/>
              </a:ext>
            </a:extLst>
          </p:cNvPr>
          <p:cNvGrpSpPr/>
          <p:nvPr>
            <p:custDataLst>
              <p:tags r:id="rId8"/>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D3466CE1-CD75-4FD4-BF8D-328FE1B2F96C}"/>
                </a:ext>
              </a:extLst>
            </p:cNvPr>
            <p:cNvSpPr/>
            <p:nvPr>
              <p:custDataLst>
                <p:tags r:id="rId10"/>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7" name="ColorBlock">
              <a:extLst>
                <a:ext uri="{FF2B5EF4-FFF2-40B4-BE49-F238E27FC236}">
                  <a16:creationId xmlns:a16="http://schemas.microsoft.com/office/drawing/2014/main" id="{1E9606DD-B3DD-4B85-8A5A-75F6A32D821D}"/>
                </a:ext>
              </a:extLst>
            </p:cNvPr>
            <p:cNvSpPr/>
            <p:nvPr>
              <p:custDataLst>
                <p:tags r:id="rId11"/>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8" name="TypeText">
              <a:extLst>
                <a:ext uri="{FF2B5EF4-FFF2-40B4-BE49-F238E27FC236}">
                  <a16:creationId xmlns:a16="http://schemas.microsoft.com/office/drawing/2014/main" id="{CA876D02-1C33-4AA9-82D6-40503DFCB90A}"/>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pPr algn="l"/>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 name="TipText">
              <a:extLst>
                <a:ext uri="{FF2B5EF4-FFF2-40B4-BE49-F238E27FC236}">
                  <a16:creationId xmlns:a16="http://schemas.microsoft.com/office/drawing/2014/main" id="{E7CF4527-13C9-4625-AA7C-55981092146C}"/>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pPr algn="l"/>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4FA7973B-46D2-4412-A196-17B06788D09D}"/>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0011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z="3200" dirty="0">
                <a:ea typeface="宋体" panose="02010600030101010101" pitchFamily="2" charset="-122"/>
              </a:rPr>
              <a:t>关系规范化：函数依赖</a:t>
            </a:r>
            <a:endParaRPr lang="zh-CN" altLang="en-US" sz="32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41987" name="Rectangle 3"/>
              <p:cNvSpPr>
                <a:spLocks noGrp="1" noChangeArrowheads="1"/>
              </p:cNvSpPr>
              <p:nvPr>
                <p:ph type="body" idx="1"/>
              </p:nvPr>
            </p:nvSpPr>
            <p:spPr>
              <a:xfrm>
                <a:off x="149200" y="1196752"/>
                <a:ext cx="8729662" cy="2880320"/>
              </a:xfrm>
              <a:solidFill>
                <a:schemeClr val="bg1">
                  <a:lumMod val="90000"/>
                </a:schemeClr>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Font typeface="Wingdings" panose="05000000000000000000" pitchFamily="2" charset="2"/>
                  <a:buChar char="l"/>
                </a:pPr>
                <a:r>
                  <a:rPr lang="zh-CN" altLang="en-US" sz="2400" dirty="0">
                    <a:solidFill>
                      <a:srgbClr val="C00000"/>
                    </a:solidFill>
                    <a:ea typeface="宋体" panose="02010600030101010101" pitchFamily="2" charset="-122"/>
                  </a:rPr>
                  <a:t>外码</a:t>
                </a:r>
                <a:r>
                  <a:rPr lang="en-US" altLang="zh-CN" sz="2400" dirty="0">
                    <a:solidFill>
                      <a:srgbClr val="C00000"/>
                    </a:solidFill>
                    <a:ea typeface="宋体" panose="02010600030101010101" pitchFamily="2" charset="-122"/>
                  </a:rPr>
                  <a:t>foreign key</a:t>
                </a:r>
              </a:p>
              <a:p>
                <a:pPr lvl="1">
                  <a:lnSpc>
                    <a:spcPts val="6000"/>
                  </a:lnSpc>
                  <a:buFont typeface="Wingdings" panose="05000000000000000000" pitchFamily="2" charset="2"/>
                  <a:buChar char="l"/>
                </a:pPr>
                <a:r>
                  <a:rPr lang="zh-CN" altLang="en-US" sz="2000" dirty="0">
                    <a:ea typeface="宋体" panose="02010600030101010101" pitchFamily="2" charset="-122"/>
                  </a:rPr>
                  <a:t>给定关系模式 </a:t>
                </a:r>
                <a:r>
                  <a:rPr lang="en-US" altLang="zh-CN" sz="2000" dirty="0">
                    <a:ea typeface="宋体" panose="02010600030101010101" pitchFamily="2" charset="-122"/>
                  </a:rPr>
                  <a:t>R(U</a:t>
                </a:r>
                <a:r>
                  <a:rPr lang="en-US" altLang="zh-CN" sz="2000" baseline="-25000" dirty="0">
                    <a:ea typeface="宋体" panose="02010600030101010101" pitchFamily="2" charset="-122"/>
                  </a:rPr>
                  <a:t>1</a:t>
                </a:r>
                <a:r>
                  <a:rPr lang="en-US" altLang="zh-CN" sz="2000" dirty="0">
                    <a:ea typeface="宋体" panose="02010600030101010101" pitchFamily="2" charset="-122"/>
                  </a:rPr>
                  <a:t>, F</a:t>
                </a:r>
                <a:r>
                  <a:rPr lang="en-US" altLang="zh-CN" sz="2000" baseline="-25000" dirty="0">
                    <a:ea typeface="宋体" panose="02010600030101010101" pitchFamily="2" charset="-122"/>
                  </a:rPr>
                  <a:t>1</a:t>
                </a:r>
                <a:r>
                  <a:rPr lang="en-US" altLang="zh-CN" sz="2000" dirty="0">
                    <a:ea typeface="宋体" panose="02010600030101010101" pitchFamily="2" charset="-122"/>
                  </a:rPr>
                  <a:t>)</a:t>
                </a:r>
                <a:r>
                  <a:rPr lang="zh-CN" altLang="en-US" sz="2000" dirty="0">
                    <a:ea typeface="宋体" panose="02010600030101010101" pitchFamily="2" charset="-122"/>
                  </a:rPr>
                  <a:t>和</a:t>
                </a:r>
                <a:r>
                  <a:rPr lang="en-US" altLang="zh-CN" sz="2000" dirty="0">
                    <a:ea typeface="宋体" panose="02010600030101010101" pitchFamily="2" charset="-122"/>
                  </a:rPr>
                  <a:t>S(U</a:t>
                </a:r>
                <a:r>
                  <a:rPr lang="en-US" altLang="zh-CN" sz="2000" baseline="-25000" dirty="0">
                    <a:ea typeface="宋体" panose="02010600030101010101" pitchFamily="2" charset="-122"/>
                  </a:rPr>
                  <a:t>2</a:t>
                </a:r>
                <a:r>
                  <a:rPr lang="en-US" altLang="zh-CN" sz="2000" dirty="0">
                    <a:ea typeface="宋体" panose="02010600030101010101" pitchFamily="2" charset="-122"/>
                  </a:rPr>
                  <a:t>, F</a:t>
                </a:r>
                <a:r>
                  <a:rPr lang="en-US" altLang="zh-CN" sz="2000" baseline="-25000" dirty="0">
                    <a:ea typeface="宋体" panose="02010600030101010101" pitchFamily="2" charset="-122"/>
                  </a:rPr>
                  <a:t>2</a:t>
                </a:r>
                <a:r>
                  <a:rPr lang="en-US" altLang="zh-CN" sz="2000" dirty="0">
                    <a:ea typeface="宋体" panose="02010600030101010101" pitchFamily="2" charset="-122"/>
                  </a:rPr>
                  <a:t>)</a:t>
                </a:r>
                <a:r>
                  <a:rPr lang="zh-CN" altLang="en-US" sz="2000" dirty="0">
                    <a:ea typeface="宋体" panose="02010600030101010101" pitchFamily="2" charset="-122"/>
                  </a:rPr>
                  <a:t>，</a:t>
                </a:r>
                <a:r>
                  <a:rPr lang="en-US" altLang="zh-CN" sz="2000" dirty="0">
                    <a:ea typeface="宋体" panose="02010600030101010101" pitchFamily="2" charset="-122"/>
                  </a:rPr>
                  <a:t> </a:t>
                </a:r>
                <a:r>
                  <a:rPr lang="zh-CN" altLang="en-US" sz="2000" dirty="0">
                    <a:ea typeface="宋体" panose="02010600030101010101" pitchFamily="2" charset="-122"/>
                  </a:rPr>
                  <a:t>若</a:t>
                </a:r>
                <a14:m>
                  <m:oMath xmlns:m="http://schemas.openxmlformats.org/officeDocument/2006/math">
                    <m:r>
                      <a:rPr lang="en-US" altLang="zh-CN" sz="2000" b="0" i="1" dirty="0" smtClean="0">
                        <a:latin typeface="Cambria Math"/>
                        <a:ea typeface="宋体" panose="02010600030101010101" pitchFamily="2" charset="-122"/>
                      </a:rPr>
                      <m:t>𝑋</m:t>
                    </m:r>
                    <m:r>
                      <a:rPr lang="en-US" altLang="zh-CN" sz="2000" i="1" dirty="0">
                        <a:latin typeface="Cambria Math"/>
                        <a:ea typeface="Cambria Math"/>
                      </a:rPr>
                      <m:t>⊆</m:t>
                    </m:r>
                    <m:sSub>
                      <m:sSubPr>
                        <m:ctrlPr>
                          <a:rPr lang="en-US" altLang="zh-CN" sz="2000" i="1" dirty="0" smtClean="0">
                            <a:latin typeface="Cambria Math" panose="02040503050406030204" pitchFamily="18" charset="0"/>
                            <a:ea typeface="Cambria Math"/>
                          </a:rPr>
                        </m:ctrlPr>
                      </m:sSubPr>
                      <m:e>
                        <m:r>
                          <a:rPr lang="en-US" altLang="zh-CN" sz="2000" b="0" i="1" dirty="0" smtClean="0">
                            <a:latin typeface="Cambria Math"/>
                            <a:ea typeface="Cambria Math"/>
                          </a:rPr>
                          <m:t>𝑈</m:t>
                        </m:r>
                      </m:e>
                      <m:sub>
                        <m:r>
                          <a:rPr lang="en-US" altLang="zh-CN" sz="2000" b="0" i="1" dirty="0" smtClean="0">
                            <a:latin typeface="Cambria Math"/>
                            <a:ea typeface="Cambria Math"/>
                          </a:rPr>
                          <m:t>1</m:t>
                        </m:r>
                      </m:sub>
                    </m:sSub>
                  </m:oMath>
                </a14:m>
                <a:r>
                  <a:rPr lang="zh-CN" altLang="en-US" sz="2000" dirty="0">
                    <a:ea typeface="宋体" panose="02010600030101010101" pitchFamily="2" charset="-122"/>
                  </a:rPr>
                  <a:t>，</a:t>
                </a:r>
                <a:r>
                  <a:rPr lang="en-US" altLang="zh-CN" sz="2000" dirty="0">
                    <a:ea typeface="宋体" panose="02010600030101010101" pitchFamily="2" charset="-122"/>
                  </a:rPr>
                  <a:t> </a:t>
                </a:r>
                <a14:m>
                  <m:oMath xmlns:m="http://schemas.openxmlformats.org/officeDocument/2006/math">
                    <m:r>
                      <a:rPr lang="en-US" altLang="zh-CN" sz="2000" i="1" dirty="0">
                        <a:latin typeface="Cambria Math"/>
                        <a:ea typeface="宋体" panose="02010600030101010101" pitchFamily="2" charset="-122"/>
                      </a:rPr>
                      <m:t>𝑋</m:t>
                    </m:r>
                    <m:r>
                      <a:rPr lang="en-US" altLang="zh-CN" sz="2000" i="1" dirty="0">
                        <a:latin typeface="Cambria Math"/>
                        <a:ea typeface="Cambria Math"/>
                      </a:rPr>
                      <m:t>⊆</m:t>
                    </m:r>
                    <m:sSub>
                      <m:sSubPr>
                        <m:ctrlPr>
                          <a:rPr lang="en-US" altLang="zh-CN" sz="2000" i="1" dirty="0">
                            <a:latin typeface="Cambria Math" panose="02040503050406030204" pitchFamily="18" charset="0"/>
                            <a:ea typeface="Cambria Math"/>
                          </a:rPr>
                        </m:ctrlPr>
                      </m:sSubPr>
                      <m:e>
                        <m:r>
                          <a:rPr lang="en-US" altLang="zh-CN" sz="2000" i="1" dirty="0">
                            <a:latin typeface="Cambria Math"/>
                            <a:ea typeface="Cambria Math"/>
                          </a:rPr>
                          <m:t>𝑈</m:t>
                        </m:r>
                      </m:e>
                      <m:sub>
                        <m:r>
                          <a:rPr lang="en-US" altLang="zh-CN" sz="2000" b="0" i="1" dirty="0" smtClean="0">
                            <a:latin typeface="Cambria Math"/>
                            <a:ea typeface="Cambria Math"/>
                          </a:rPr>
                          <m:t>2</m:t>
                        </m:r>
                      </m:sub>
                    </m:sSub>
                  </m:oMath>
                </a14:m>
                <a:r>
                  <a:rPr lang="zh-CN" altLang="en-US" sz="2000" dirty="0">
                    <a:ea typeface="宋体" panose="02010600030101010101" pitchFamily="2" charset="-122"/>
                  </a:rPr>
                  <a:t>，且</a:t>
                </a:r>
                <a14:m>
                  <m:oMath xmlns:m="http://schemas.openxmlformats.org/officeDocument/2006/math">
                    <m:r>
                      <a:rPr lang="en-US" altLang="zh-CN" sz="2000" b="0" i="1" smtClean="0">
                        <a:latin typeface="Cambria Math"/>
                        <a:ea typeface="宋体" panose="02010600030101010101" pitchFamily="2" charset="-122"/>
                      </a:rPr>
                      <m:t>𝑋</m:t>
                    </m:r>
                    <m:r>
                      <a:rPr lang="en-US" altLang="zh-CN" sz="2000" b="0" i="1" smtClean="0">
                        <a:latin typeface="Cambria Math"/>
                        <a:ea typeface="Cambria Math"/>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a:ea typeface="宋体" panose="02010600030101010101" pitchFamily="2" charset="-122"/>
                          </a:rPr>
                          <m:t>𝑈</m:t>
                        </m:r>
                      </m:e>
                      <m:sub>
                        <m:r>
                          <a:rPr lang="en-US" altLang="zh-CN" sz="2000" b="0" i="1" smtClean="0">
                            <a:latin typeface="Cambria Math"/>
                            <a:ea typeface="宋体" panose="02010600030101010101" pitchFamily="2" charset="-122"/>
                          </a:rPr>
                          <m:t>1</m:t>
                        </m:r>
                      </m:sub>
                    </m:sSub>
                  </m:oMath>
                </a14:m>
                <a:r>
                  <a:rPr lang="zh-CN" altLang="en-US" sz="2000" dirty="0">
                    <a:ea typeface="宋体" panose="02010600030101010101" pitchFamily="2" charset="-122"/>
                  </a:rPr>
                  <a:t>，</a:t>
                </a:r>
                <a14:m>
                  <m:oMath xmlns:m="http://schemas.openxmlformats.org/officeDocument/2006/math">
                    <m:r>
                      <a:rPr lang="en-US" altLang="zh-CN" sz="2000" b="0" i="1" smtClean="0">
                        <a:latin typeface="Cambria Math"/>
                      </a:rPr>
                      <m:t>𝑋</m:t>
                    </m:r>
                    <m:m>
                      <m:mPr>
                        <m:mcs>
                          <m:mc>
                            <m:mcPr>
                              <m:count m:val="1"/>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a:rPr>
                            <m:t>𝐹</m:t>
                          </m:r>
                        </m:e>
                      </m:mr>
                      <m:mr>
                        <m:e>
                          <m:r>
                            <a:rPr lang="en-US" altLang="zh-CN" sz="2000" b="0" i="1" smtClean="0">
                              <a:latin typeface="Cambria Math"/>
                              <a:ea typeface="Cambria Math"/>
                            </a:rPr>
                            <m:t>→</m:t>
                          </m:r>
                        </m:e>
                      </m:mr>
                      <m:mr>
                        <m:e/>
                      </m:mr>
                    </m:m>
                    <m:r>
                      <a:rPr lang="en-US" altLang="zh-CN" sz="2000" b="0" i="1" smtClean="0">
                        <a:latin typeface="Cambria Math"/>
                      </a:rPr>
                      <m:t> </m:t>
                    </m:r>
                    <m:sSub>
                      <m:sSubPr>
                        <m:ctrlPr>
                          <a:rPr lang="en-US" altLang="zh-CN" sz="2000" b="0" i="1" smtClean="0">
                            <a:latin typeface="Cambria Math" panose="02040503050406030204" pitchFamily="18" charset="0"/>
                          </a:rPr>
                        </m:ctrlPr>
                      </m:sSubPr>
                      <m:e>
                        <m:r>
                          <a:rPr lang="en-US" altLang="zh-CN" sz="2000" b="0" i="1" smtClean="0">
                            <a:latin typeface="Cambria Math"/>
                          </a:rPr>
                          <m:t>𝑈</m:t>
                        </m:r>
                      </m:e>
                      <m:sub>
                        <m:r>
                          <a:rPr lang="en-US" altLang="zh-CN" sz="2000" b="0" i="1" smtClean="0">
                            <a:latin typeface="Cambria Math"/>
                          </a:rPr>
                          <m:t>2</m:t>
                        </m:r>
                      </m:sub>
                    </m:sSub>
                    <m:r>
                      <a:rPr lang="zh-CN" altLang="en-US" sz="2000" b="0" i="1" smtClean="0">
                        <a:latin typeface="Cambria Math"/>
                      </a:rPr>
                      <m:t>，</m:t>
                    </m:r>
                  </m:oMath>
                </a14:m>
                <a:r>
                  <a:rPr lang="zh-CN" altLang="en-US" sz="2000" dirty="0">
                    <a:ea typeface="宋体" panose="02010600030101010101" pitchFamily="2" charset="-122"/>
                  </a:rPr>
                  <a:t>则称 </a:t>
                </a:r>
                <a:r>
                  <a:rPr lang="en-US" altLang="zh-CN" sz="2000" dirty="0">
                    <a:ea typeface="宋体" panose="02010600030101010101" pitchFamily="2" charset="-122"/>
                  </a:rPr>
                  <a:t>X </a:t>
                </a:r>
                <a:r>
                  <a:rPr lang="zh-CN" altLang="en-US" sz="2000" dirty="0">
                    <a:ea typeface="宋体" panose="02010600030101010101" pitchFamily="2" charset="-122"/>
                  </a:rPr>
                  <a:t>是</a:t>
                </a:r>
                <a:r>
                  <a:rPr lang="en-US" altLang="zh-CN" sz="2000" dirty="0">
                    <a:ea typeface="宋体" panose="02010600030101010101" pitchFamily="2" charset="-122"/>
                  </a:rPr>
                  <a:t>R </a:t>
                </a:r>
                <a:r>
                  <a:rPr lang="zh-CN" altLang="en-US" sz="2000" dirty="0">
                    <a:ea typeface="宋体" panose="02010600030101010101" pitchFamily="2" charset="-122"/>
                  </a:rPr>
                  <a:t>的外部码（</a:t>
                </a:r>
                <a:r>
                  <a:rPr lang="en-US" altLang="zh-CN" sz="2000" dirty="0">
                    <a:ea typeface="宋体" panose="02010600030101010101" pitchFamily="2" charset="-122"/>
                  </a:rPr>
                  <a:t>Foreign key</a:t>
                </a:r>
                <a:r>
                  <a:rPr lang="zh-CN" altLang="en-US" sz="2000" dirty="0">
                    <a:ea typeface="宋体" panose="02010600030101010101" pitchFamily="2" charset="-122"/>
                  </a:rPr>
                  <a:t>），简称外码。</a:t>
                </a:r>
                <a:endParaRPr lang="en-US" altLang="zh-CN" sz="2000" dirty="0">
                  <a:ea typeface="宋体" panose="02010600030101010101" pitchFamily="2" charset="-122"/>
                </a:endParaRPr>
              </a:p>
              <a:p>
                <a:pPr lvl="1">
                  <a:lnSpc>
                    <a:spcPts val="6000"/>
                  </a:lnSpc>
                  <a:buFont typeface="Wingdings" panose="05000000000000000000" pitchFamily="2" charset="2"/>
                  <a:buChar char="l"/>
                </a:pPr>
                <a:r>
                  <a:rPr lang="zh-CN" altLang="en-US" sz="2000" dirty="0"/>
                  <a:t>主码与外码一起建立了关系间的联系表示。</a:t>
                </a:r>
              </a:p>
              <a:p>
                <a:pPr lvl="1">
                  <a:lnSpc>
                    <a:spcPts val="6000"/>
                  </a:lnSpc>
                  <a:buFont typeface="Wingdings" panose="05000000000000000000" pitchFamily="2" charset="2"/>
                  <a:buChar char="l"/>
                </a:pPr>
                <a:endParaRPr lang="zh-CN" altLang="en-US" sz="2000" dirty="0">
                  <a:ea typeface="宋体" panose="02010600030101010101" pitchFamily="2" charset="-122"/>
                </a:endParaRPr>
              </a:p>
            </p:txBody>
          </p:sp>
        </mc:Choice>
        <mc:Fallback xmlns="">
          <p:sp>
            <p:nvSpPr>
              <p:cNvPr id="41987" name="Rectangle 3"/>
              <p:cNvSpPr>
                <a:spLocks noGrp="1" noRot="1" noChangeAspect="1" noMove="1" noResize="1" noEditPoints="1" noAdjustHandles="1" noChangeArrowheads="1" noChangeShapeType="1" noTextEdit="1"/>
              </p:cNvSpPr>
              <p:nvPr>
                <p:ph type="body" idx="1"/>
              </p:nvPr>
            </p:nvSpPr>
            <p:spPr>
              <a:xfrm>
                <a:off x="149200" y="1196752"/>
                <a:ext cx="8729662" cy="2880320"/>
              </a:xfrm>
              <a:blipFill>
                <a:blip r:embed="rId2"/>
                <a:stretch>
                  <a:fillRect l="-1117" t="-1057" b="-2326"/>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4365104"/>
            <a:ext cx="4400905"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7244399"/>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3200" dirty="0">
                <a:ea typeface="宋体" panose="02010600030101010101" pitchFamily="2" charset="-122"/>
              </a:rPr>
              <a:t>课堂讨论</a:t>
            </a:r>
          </a:p>
        </p:txBody>
      </p:sp>
      <p:sp>
        <p:nvSpPr>
          <p:cNvPr id="4" name="Rectangle 3"/>
          <p:cNvSpPr txBox="1">
            <a:spLocks noChangeArrowheads="1"/>
          </p:cNvSpPr>
          <p:nvPr/>
        </p:nvSpPr>
        <p:spPr bwMode="auto">
          <a:xfrm>
            <a:off x="160190" y="1340768"/>
            <a:ext cx="8748713" cy="3618681"/>
          </a:xfrm>
          <a:prstGeom prst="rect">
            <a:avLst/>
          </a:prstGeom>
          <a:solidFill>
            <a:schemeClr val="tx2">
              <a:lumMod val="20000"/>
              <a:lumOff val="8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eaLnBrk="1" hangingPunct="1">
              <a:lnSpc>
                <a:spcPts val="3500"/>
              </a:lnSpc>
              <a:spcBef>
                <a:spcPct val="20000"/>
              </a:spcBef>
              <a:buClr>
                <a:schemeClr val="folHlink"/>
              </a:buClr>
              <a:buSzPct val="110000"/>
              <a:buFont typeface="Wingdings" panose="05000000000000000000" pitchFamily="2" charset="2"/>
              <a:buChar char="Ø"/>
              <a:defRPr sz="2400">
                <a:solidFill>
                  <a:schemeClr val="tx1"/>
                </a:solidFill>
                <a:latin typeface="+mn-lt"/>
                <a:ea typeface="宋体" panose="02010600030101010101" pitchFamily="2"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讨论</a:t>
            </a:r>
            <a:endParaRPr lang="en-US" altLang="zh-CN" dirty="0"/>
          </a:p>
          <a:p>
            <a:r>
              <a:rPr lang="zh-CN" altLang="en-US" sz="2000" b="0" dirty="0"/>
              <a:t>给定关系模式</a:t>
            </a:r>
            <a:r>
              <a:rPr lang="en-US" altLang="zh-CN" sz="2000" b="0" dirty="0"/>
              <a:t>R</a:t>
            </a:r>
            <a:r>
              <a:rPr lang="zh-CN" altLang="en-US" sz="2000" b="0" dirty="0"/>
              <a:t>（</a:t>
            </a:r>
            <a:r>
              <a:rPr lang="en-US" altLang="zh-CN" sz="2000" b="0" dirty="0"/>
              <a:t>P</a:t>
            </a:r>
            <a:r>
              <a:rPr lang="zh-CN" altLang="en-US" sz="2000" b="0" dirty="0"/>
              <a:t>，</a:t>
            </a:r>
            <a:r>
              <a:rPr lang="en-US" altLang="zh-CN" sz="2000" b="0" dirty="0"/>
              <a:t>W</a:t>
            </a:r>
            <a:r>
              <a:rPr lang="zh-CN" altLang="en-US" sz="2000" b="0" dirty="0"/>
              <a:t>，</a:t>
            </a:r>
            <a:r>
              <a:rPr lang="en-US" altLang="zh-CN" sz="2000" b="0" dirty="0"/>
              <a:t>A</a:t>
            </a:r>
            <a:r>
              <a:rPr lang="zh-CN" altLang="en-US" sz="2000" b="0" dirty="0"/>
              <a:t>），其中：</a:t>
            </a:r>
          </a:p>
          <a:p>
            <a:pPr marL="0" indent="0">
              <a:buNone/>
            </a:pPr>
            <a:r>
              <a:rPr lang="zh-CN" altLang="en-US" sz="2000" b="0" dirty="0"/>
              <a:t>         </a:t>
            </a:r>
            <a:r>
              <a:rPr lang="en-US" altLang="zh-CN" sz="2000" b="0" dirty="0"/>
              <a:t>P</a:t>
            </a:r>
            <a:r>
              <a:rPr lang="zh-CN" altLang="en-US" sz="2000" b="0" dirty="0"/>
              <a:t>：演奏者     </a:t>
            </a:r>
            <a:r>
              <a:rPr lang="en-US" altLang="zh-CN" sz="2000" b="0" dirty="0"/>
              <a:t>W</a:t>
            </a:r>
            <a:r>
              <a:rPr lang="zh-CN" altLang="en-US" sz="2000" b="0" dirty="0"/>
              <a:t>：作品     </a:t>
            </a:r>
            <a:r>
              <a:rPr lang="en-US" altLang="zh-CN" sz="2000" b="0" dirty="0"/>
              <a:t>A</a:t>
            </a:r>
            <a:r>
              <a:rPr lang="zh-CN" altLang="en-US" sz="2000" b="0" dirty="0"/>
              <a:t>：听众</a:t>
            </a:r>
          </a:p>
          <a:p>
            <a:pPr marL="0" indent="0">
              <a:buNone/>
            </a:pPr>
            <a:r>
              <a:rPr lang="zh-CN" altLang="en-US" sz="2000" b="0" dirty="0"/>
              <a:t>    规定</a:t>
            </a:r>
            <a:r>
              <a:rPr lang="zh-CN" altLang="en-US" sz="2000" b="0" dirty="0">
                <a:sym typeface="Wingdings" panose="05000000000000000000" pitchFamily="2" charset="2"/>
              </a:rPr>
              <a:t>： （</a:t>
            </a:r>
            <a:r>
              <a:rPr lang="en-US" altLang="zh-CN" sz="2000" b="0" dirty="0">
                <a:sym typeface="Wingdings" panose="05000000000000000000" pitchFamily="2" charset="2"/>
              </a:rPr>
              <a:t>1</a:t>
            </a:r>
            <a:r>
              <a:rPr lang="zh-CN" altLang="en-US" sz="2000" b="0" dirty="0">
                <a:sym typeface="Wingdings" panose="05000000000000000000" pitchFamily="2" charset="2"/>
              </a:rPr>
              <a:t>）</a:t>
            </a:r>
            <a:r>
              <a:rPr lang="zh-CN" altLang="en-US" sz="2000" b="0" dirty="0"/>
              <a:t> 一个演奏者可以演奏多个作品；</a:t>
            </a:r>
          </a:p>
          <a:p>
            <a:pPr marL="0" indent="0">
              <a:buNone/>
            </a:pPr>
            <a:r>
              <a:rPr lang="zh-CN" altLang="en-US" sz="2000" b="0" dirty="0"/>
              <a:t>             （</a:t>
            </a:r>
            <a:r>
              <a:rPr lang="en-US" altLang="zh-CN" sz="2000" b="0" dirty="0"/>
              <a:t>2</a:t>
            </a:r>
            <a:r>
              <a:rPr lang="zh-CN" altLang="en-US" sz="2000" b="0" dirty="0"/>
              <a:t>） 一个作品可被多个演奏者演奏</a:t>
            </a:r>
          </a:p>
          <a:p>
            <a:pPr marL="0" indent="0">
              <a:buNone/>
            </a:pPr>
            <a:r>
              <a:rPr lang="zh-CN" altLang="en-US" sz="2000" b="0" dirty="0"/>
              <a:t>              （</a:t>
            </a:r>
            <a:r>
              <a:rPr lang="en-US" altLang="zh-CN" sz="2000" b="0" dirty="0"/>
              <a:t>3</a:t>
            </a:r>
            <a:r>
              <a:rPr lang="zh-CN" altLang="en-US" sz="2000" b="0" dirty="0"/>
              <a:t>）听众可以欣赏不同演奏者的不同作品</a:t>
            </a:r>
          </a:p>
          <a:p>
            <a:pPr marL="0" indent="0">
              <a:buNone/>
            </a:pPr>
            <a:r>
              <a:rPr lang="zh-CN" altLang="en-US" sz="2000" b="0" dirty="0"/>
              <a:t>     则关系模式的码是什么？</a:t>
            </a:r>
            <a:endParaRPr lang="en-US" altLang="zh-CN" sz="2000" b="0" dirty="0"/>
          </a:p>
        </p:txBody>
      </p:sp>
    </p:spTree>
    <p:extLst>
      <p:ext uri="{BB962C8B-B14F-4D97-AF65-F5344CB8AC3E}">
        <p14:creationId xmlns:p14="http://schemas.microsoft.com/office/powerpoint/2010/main" val="23627031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3200" dirty="0">
                <a:ea typeface="宋体" panose="02010600030101010101" pitchFamily="2" charset="-122"/>
              </a:rPr>
              <a:t>上节课我们学会了什么？</a:t>
            </a:r>
          </a:p>
        </p:txBody>
      </p:sp>
      <p:pic>
        <p:nvPicPr>
          <p:cNvPr id="4" name="图片 3">
            <a:extLst>
              <a:ext uri="{FF2B5EF4-FFF2-40B4-BE49-F238E27FC236}">
                <a16:creationId xmlns:a16="http://schemas.microsoft.com/office/drawing/2014/main" id="{06AC7931-199A-4EB3-82D7-1F7A93AACBBE}"/>
              </a:ext>
            </a:extLst>
          </p:cNvPr>
          <p:cNvPicPr>
            <a:picLocks noChangeAspect="1"/>
          </p:cNvPicPr>
          <p:nvPr/>
        </p:nvPicPr>
        <p:blipFill>
          <a:blip r:embed="rId2"/>
          <a:stretch>
            <a:fillRect/>
          </a:stretch>
        </p:blipFill>
        <p:spPr>
          <a:xfrm>
            <a:off x="1204751" y="22428"/>
            <a:ext cx="6607609" cy="6728784"/>
          </a:xfrm>
          <a:prstGeom prst="rect">
            <a:avLst/>
          </a:prstGeom>
        </p:spPr>
      </p:pic>
    </p:spTree>
    <p:extLst>
      <p:ext uri="{BB962C8B-B14F-4D97-AF65-F5344CB8AC3E}">
        <p14:creationId xmlns:p14="http://schemas.microsoft.com/office/powerpoint/2010/main" val="18912636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3200" dirty="0">
                <a:ea typeface="宋体" panose="02010600030101010101" pitchFamily="2" charset="-122"/>
              </a:rPr>
              <a:t>课堂讨论</a:t>
            </a:r>
          </a:p>
        </p:txBody>
      </p:sp>
      <p:sp>
        <p:nvSpPr>
          <p:cNvPr id="2" name="矩形 1">
            <a:extLst>
              <a:ext uri="{FF2B5EF4-FFF2-40B4-BE49-F238E27FC236}">
                <a16:creationId xmlns:a16="http://schemas.microsoft.com/office/drawing/2014/main" id="{940083DD-9E78-4EC7-B4C6-02E3F02E75D0}"/>
              </a:ext>
            </a:extLst>
          </p:cNvPr>
          <p:cNvSpPr/>
          <p:nvPr/>
        </p:nvSpPr>
        <p:spPr>
          <a:xfrm>
            <a:off x="467544" y="1451258"/>
            <a:ext cx="8136904" cy="2250040"/>
          </a:xfrm>
          <a:prstGeom prst="rect">
            <a:avLst/>
          </a:prstGeom>
        </p:spPr>
        <p:txBody>
          <a:bodyPr wrap="square">
            <a:spAutoFit/>
          </a:bodyPr>
          <a:lstStyle/>
          <a:p>
            <a:pPr algn="l">
              <a:lnSpc>
                <a:spcPct val="150000"/>
              </a:lnSpc>
            </a:pPr>
            <a:r>
              <a:rPr lang="zh-CN" altLang="en-US" sz="2400" dirty="0">
                <a:solidFill>
                  <a:schemeClr val="tx1"/>
                </a:solidFill>
                <a:latin typeface="+mn-lt"/>
                <a:ea typeface="宋体" panose="02010600030101010101" pitchFamily="2" charset="-122"/>
              </a:rPr>
              <a:t>关系</a:t>
            </a:r>
            <a:r>
              <a:rPr lang="en-US" altLang="zh-CN" sz="2400" dirty="0">
                <a:solidFill>
                  <a:schemeClr val="tx1"/>
                </a:solidFill>
                <a:latin typeface="+mn-lt"/>
                <a:ea typeface="宋体" panose="02010600030101010101" pitchFamily="2" charset="-122"/>
              </a:rPr>
              <a:t>R(</a:t>
            </a:r>
            <a:r>
              <a:rPr lang="zh-CN" altLang="en-US" sz="2400" dirty="0">
                <a:solidFill>
                  <a:schemeClr val="tx1"/>
                </a:solidFill>
                <a:latin typeface="+mn-lt"/>
                <a:ea typeface="宋体" panose="02010600030101010101" pitchFamily="2" charset="-122"/>
              </a:rPr>
              <a:t>运动员编号，比赛项目，成绩，比赛类别， 裁判），规定每个运动员只能参加一个项目，只有一个成绩，每个比赛项目属于一个比赛类别，每个比赛类别只有一个裁判，写出</a:t>
            </a:r>
            <a:r>
              <a:rPr lang="en-US" altLang="zh-CN" sz="2400" dirty="0">
                <a:solidFill>
                  <a:schemeClr val="tx1"/>
                </a:solidFill>
                <a:latin typeface="+mn-lt"/>
                <a:ea typeface="宋体" panose="02010600030101010101" pitchFamily="2" charset="-122"/>
              </a:rPr>
              <a:t>R</a:t>
            </a:r>
            <a:r>
              <a:rPr lang="zh-CN" altLang="en-US" sz="2400" dirty="0">
                <a:solidFill>
                  <a:schemeClr val="tx1"/>
                </a:solidFill>
                <a:latin typeface="+mn-lt"/>
                <a:ea typeface="宋体" panose="02010600030101010101" pitchFamily="2" charset="-122"/>
              </a:rPr>
              <a:t>的所有函数依赖，求出</a:t>
            </a:r>
            <a:r>
              <a:rPr lang="en-US" altLang="zh-CN" sz="2400" dirty="0">
                <a:solidFill>
                  <a:schemeClr val="tx1"/>
                </a:solidFill>
                <a:latin typeface="+mn-lt"/>
                <a:ea typeface="宋体" panose="02010600030101010101" pitchFamily="2" charset="-122"/>
              </a:rPr>
              <a:t>R</a:t>
            </a:r>
            <a:r>
              <a:rPr lang="zh-CN" altLang="en-US" sz="2400" dirty="0">
                <a:solidFill>
                  <a:schemeClr val="tx1"/>
                </a:solidFill>
                <a:latin typeface="+mn-lt"/>
                <a:ea typeface="宋体" panose="02010600030101010101" pitchFamily="2" charset="-122"/>
              </a:rPr>
              <a:t>的所有候选键</a:t>
            </a:r>
            <a:r>
              <a:rPr lang="zh-CN" altLang="en-US" dirty="0"/>
              <a:t>。</a:t>
            </a:r>
            <a:endParaRPr lang="en-US" altLang="zh-CN" b="0" dirty="0"/>
          </a:p>
        </p:txBody>
      </p:sp>
    </p:spTree>
    <p:extLst>
      <p:ext uri="{BB962C8B-B14F-4D97-AF65-F5344CB8AC3E}">
        <p14:creationId xmlns:p14="http://schemas.microsoft.com/office/powerpoint/2010/main" val="4173942447"/>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3200" dirty="0">
                <a:ea typeface="宋体" panose="02010600030101010101" pitchFamily="2" charset="-122"/>
              </a:rPr>
              <a:t>课堂讨论</a:t>
            </a:r>
          </a:p>
        </p:txBody>
      </p:sp>
      <p:sp>
        <p:nvSpPr>
          <p:cNvPr id="2" name="矩形 1">
            <a:extLst>
              <a:ext uri="{FF2B5EF4-FFF2-40B4-BE49-F238E27FC236}">
                <a16:creationId xmlns:a16="http://schemas.microsoft.com/office/drawing/2014/main" id="{940083DD-9E78-4EC7-B4C6-02E3F02E75D0}"/>
              </a:ext>
            </a:extLst>
          </p:cNvPr>
          <p:cNvSpPr/>
          <p:nvPr/>
        </p:nvSpPr>
        <p:spPr>
          <a:xfrm>
            <a:off x="467544" y="1451258"/>
            <a:ext cx="8136904" cy="3358035"/>
          </a:xfrm>
          <a:prstGeom prst="rect">
            <a:avLst/>
          </a:prstGeom>
        </p:spPr>
        <p:txBody>
          <a:bodyPr wrap="square">
            <a:spAutoFit/>
          </a:bodyPr>
          <a:lstStyle/>
          <a:p>
            <a:pPr algn="l">
              <a:lnSpc>
                <a:spcPct val="150000"/>
              </a:lnSpc>
            </a:pPr>
            <a:r>
              <a:rPr lang="zh-CN" altLang="en-US" sz="2400" dirty="0">
                <a:solidFill>
                  <a:schemeClr val="tx1"/>
                </a:solidFill>
                <a:latin typeface="+mn-lt"/>
                <a:ea typeface="宋体" panose="02010600030101010101" pitchFamily="2" charset="-122"/>
              </a:rPr>
              <a:t>关系</a:t>
            </a:r>
            <a:r>
              <a:rPr lang="en-US" altLang="zh-CN" sz="2400" dirty="0">
                <a:solidFill>
                  <a:schemeClr val="tx1"/>
                </a:solidFill>
                <a:latin typeface="+mn-lt"/>
                <a:ea typeface="宋体" panose="02010600030101010101" pitchFamily="2" charset="-122"/>
              </a:rPr>
              <a:t>R(</a:t>
            </a:r>
            <a:r>
              <a:rPr lang="zh-CN" altLang="en-US" sz="2400" dirty="0">
                <a:solidFill>
                  <a:schemeClr val="tx1"/>
                </a:solidFill>
                <a:latin typeface="+mn-lt"/>
                <a:ea typeface="宋体" panose="02010600030101010101" pitchFamily="2" charset="-122"/>
              </a:rPr>
              <a:t>运动员编号</a:t>
            </a:r>
            <a:r>
              <a:rPr lang="en-US" altLang="zh-CN" sz="2400" dirty="0">
                <a:solidFill>
                  <a:schemeClr val="tx1"/>
                </a:solidFill>
                <a:latin typeface="+mn-lt"/>
                <a:ea typeface="宋体" panose="02010600030101010101" pitchFamily="2" charset="-122"/>
              </a:rPr>
              <a:t>A</a:t>
            </a:r>
            <a:r>
              <a:rPr lang="zh-CN" altLang="en-US" sz="2400" dirty="0">
                <a:solidFill>
                  <a:schemeClr val="tx1"/>
                </a:solidFill>
                <a:latin typeface="+mn-lt"/>
                <a:ea typeface="宋体" panose="02010600030101010101" pitchFamily="2" charset="-122"/>
              </a:rPr>
              <a:t>，运动员姓名</a:t>
            </a:r>
            <a:r>
              <a:rPr lang="en-US" altLang="zh-CN" sz="2400" dirty="0">
                <a:solidFill>
                  <a:schemeClr val="tx1"/>
                </a:solidFill>
                <a:latin typeface="+mn-lt"/>
                <a:ea typeface="宋体" panose="02010600030101010101" pitchFamily="2" charset="-122"/>
              </a:rPr>
              <a:t>B</a:t>
            </a:r>
            <a:r>
              <a:rPr lang="zh-CN" altLang="en-US" sz="2400" dirty="0">
                <a:solidFill>
                  <a:schemeClr val="tx1"/>
                </a:solidFill>
                <a:latin typeface="+mn-lt"/>
                <a:ea typeface="宋体" panose="02010600030101010101" pitchFamily="2" charset="-122"/>
              </a:rPr>
              <a:t>，比赛项目</a:t>
            </a:r>
            <a:r>
              <a:rPr lang="en-US" altLang="zh-CN" sz="2400" dirty="0">
                <a:solidFill>
                  <a:schemeClr val="tx1"/>
                </a:solidFill>
                <a:latin typeface="+mn-lt"/>
                <a:ea typeface="宋体" panose="02010600030101010101" pitchFamily="2" charset="-122"/>
              </a:rPr>
              <a:t>C</a:t>
            </a:r>
            <a:r>
              <a:rPr lang="zh-CN" altLang="en-US" sz="2400" dirty="0">
                <a:solidFill>
                  <a:schemeClr val="tx1"/>
                </a:solidFill>
                <a:latin typeface="+mn-lt"/>
                <a:ea typeface="宋体" panose="02010600030101010101" pitchFamily="2" charset="-122"/>
              </a:rPr>
              <a:t>，成绩</a:t>
            </a:r>
            <a:r>
              <a:rPr lang="en-US" altLang="zh-CN" sz="2400" dirty="0">
                <a:solidFill>
                  <a:schemeClr val="tx1"/>
                </a:solidFill>
                <a:latin typeface="+mn-lt"/>
                <a:ea typeface="宋体" panose="02010600030101010101" pitchFamily="2" charset="-122"/>
              </a:rPr>
              <a:t>D</a:t>
            </a:r>
            <a:r>
              <a:rPr lang="zh-CN" altLang="en-US" sz="2400" dirty="0">
                <a:solidFill>
                  <a:schemeClr val="tx1"/>
                </a:solidFill>
                <a:latin typeface="+mn-lt"/>
                <a:ea typeface="宋体" panose="02010600030101010101" pitchFamily="2" charset="-122"/>
              </a:rPr>
              <a:t>，比赛类别</a:t>
            </a:r>
            <a:r>
              <a:rPr lang="en-US" altLang="zh-CN" sz="2400" dirty="0">
                <a:solidFill>
                  <a:schemeClr val="tx1"/>
                </a:solidFill>
                <a:latin typeface="+mn-lt"/>
                <a:ea typeface="宋体" panose="02010600030101010101" pitchFamily="2" charset="-122"/>
              </a:rPr>
              <a:t>E</a:t>
            </a:r>
            <a:r>
              <a:rPr lang="zh-CN" altLang="en-US" sz="2400" dirty="0">
                <a:solidFill>
                  <a:schemeClr val="tx1"/>
                </a:solidFill>
                <a:latin typeface="+mn-lt"/>
                <a:ea typeface="宋体" panose="02010600030101010101" pitchFamily="2" charset="-122"/>
              </a:rPr>
              <a:t>， 裁判</a:t>
            </a:r>
            <a:r>
              <a:rPr lang="en-US" altLang="zh-CN" sz="2400" dirty="0">
                <a:solidFill>
                  <a:schemeClr val="tx1"/>
                </a:solidFill>
                <a:latin typeface="+mn-lt"/>
                <a:ea typeface="宋体" panose="02010600030101010101" pitchFamily="2" charset="-122"/>
              </a:rPr>
              <a:t>F</a:t>
            </a:r>
            <a:r>
              <a:rPr lang="zh-CN" altLang="en-US" sz="2400" dirty="0">
                <a:solidFill>
                  <a:schemeClr val="tx1"/>
                </a:solidFill>
                <a:latin typeface="+mn-lt"/>
                <a:ea typeface="宋体" panose="02010600030101010101" pitchFamily="2" charset="-122"/>
              </a:rPr>
              <a:t>），规定每个运动员可以参加多个比赛项目，每个运动员参加的每个项目只有一个成绩，每个比赛项目属于一个比赛类别，每个比赛类别有多个比赛项目，每个比赛项目有多个裁判，写出</a:t>
            </a:r>
            <a:r>
              <a:rPr lang="en-US" altLang="zh-CN" sz="2400" dirty="0">
                <a:solidFill>
                  <a:schemeClr val="tx1"/>
                </a:solidFill>
                <a:latin typeface="+mn-lt"/>
                <a:ea typeface="宋体" panose="02010600030101010101" pitchFamily="2" charset="-122"/>
              </a:rPr>
              <a:t>R</a:t>
            </a:r>
            <a:r>
              <a:rPr lang="zh-CN" altLang="en-US" sz="2400" dirty="0">
                <a:solidFill>
                  <a:schemeClr val="tx1"/>
                </a:solidFill>
                <a:latin typeface="+mn-lt"/>
                <a:ea typeface="宋体" panose="02010600030101010101" pitchFamily="2" charset="-122"/>
              </a:rPr>
              <a:t>的所有函数依赖，求出</a:t>
            </a:r>
            <a:r>
              <a:rPr lang="en-US" altLang="zh-CN" sz="2400" dirty="0">
                <a:solidFill>
                  <a:schemeClr val="tx1"/>
                </a:solidFill>
                <a:latin typeface="+mn-lt"/>
                <a:ea typeface="宋体" panose="02010600030101010101" pitchFamily="2" charset="-122"/>
              </a:rPr>
              <a:t>R</a:t>
            </a:r>
            <a:r>
              <a:rPr lang="zh-CN" altLang="en-US" sz="2400" dirty="0">
                <a:solidFill>
                  <a:schemeClr val="tx1"/>
                </a:solidFill>
                <a:latin typeface="+mn-lt"/>
                <a:ea typeface="宋体" panose="02010600030101010101" pitchFamily="2" charset="-122"/>
              </a:rPr>
              <a:t>的所有候选键</a:t>
            </a:r>
            <a:r>
              <a:rPr lang="zh-CN" altLang="en-US" dirty="0"/>
              <a:t>。</a:t>
            </a:r>
            <a:endParaRPr lang="en-US" altLang="zh-CN" b="0" dirty="0"/>
          </a:p>
        </p:txBody>
      </p:sp>
    </p:spTree>
    <p:extLst>
      <p:ext uri="{BB962C8B-B14F-4D97-AF65-F5344CB8AC3E}">
        <p14:creationId xmlns:p14="http://schemas.microsoft.com/office/powerpoint/2010/main" val="3949942808"/>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3200" dirty="0">
                <a:ea typeface="宋体" panose="02010600030101010101" pitchFamily="2" charset="-122"/>
              </a:rPr>
              <a:t>课堂讨论</a:t>
            </a:r>
          </a:p>
        </p:txBody>
      </p:sp>
      <p:sp>
        <p:nvSpPr>
          <p:cNvPr id="4" name="矩形 3">
            <a:extLst>
              <a:ext uri="{FF2B5EF4-FFF2-40B4-BE49-F238E27FC236}">
                <a16:creationId xmlns:a16="http://schemas.microsoft.com/office/drawing/2014/main" id="{3C5F8843-04F9-41C1-BE2F-AED79E0DBA08}"/>
              </a:ext>
            </a:extLst>
          </p:cNvPr>
          <p:cNvSpPr/>
          <p:nvPr/>
        </p:nvSpPr>
        <p:spPr>
          <a:xfrm>
            <a:off x="395536" y="1628800"/>
            <a:ext cx="8136904" cy="1938992"/>
          </a:xfrm>
          <a:prstGeom prst="rect">
            <a:avLst/>
          </a:prstGeom>
        </p:spPr>
        <p:txBody>
          <a:bodyPr wrap="square">
            <a:spAutoFit/>
          </a:bodyPr>
          <a:lstStyle/>
          <a:p>
            <a:pPr algn="l"/>
            <a:r>
              <a:rPr lang="en-US" altLang="zh-CN" sz="2400" dirty="0">
                <a:solidFill>
                  <a:schemeClr val="tx1"/>
                </a:solidFill>
                <a:latin typeface="仿宋" panose="02010609060101010101" pitchFamily="49" charset="-122"/>
                <a:ea typeface="仿宋" panose="02010609060101010101" pitchFamily="49" charset="-122"/>
              </a:rPr>
              <a:t>R</a:t>
            </a:r>
            <a:r>
              <a:rPr lang="zh-CN" altLang="en-US" sz="2400" dirty="0">
                <a:solidFill>
                  <a:schemeClr val="tx1"/>
                </a:solidFill>
                <a:latin typeface="仿宋" panose="02010609060101010101" pitchFamily="49" charset="-122"/>
                <a:ea typeface="仿宋" panose="02010609060101010101" pitchFamily="49" charset="-122"/>
              </a:rPr>
              <a:t>（学号，姓名，年龄，课程名，成绩，学分）</a:t>
            </a:r>
            <a:endParaRPr lang="en-US" altLang="zh-CN" sz="2400" dirty="0">
              <a:solidFill>
                <a:schemeClr val="tx1"/>
              </a:solidFill>
              <a:latin typeface="仿宋" panose="02010609060101010101" pitchFamily="49" charset="-122"/>
              <a:ea typeface="仿宋" panose="02010609060101010101" pitchFamily="49" charset="-122"/>
            </a:endParaRPr>
          </a:p>
          <a:p>
            <a:pPr algn="l"/>
            <a:r>
              <a:rPr lang="zh-CN" altLang="en-US" sz="2400" dirty="0">
                <a:solidFill>
                  <a:schemeClr val="tx1"/>
                </a:solidFill>
                <a:latin typeface="仿宋" panose="02010609060101010101" pitchFamily="49" charset="-122"/>
                <a:ea typeface="仿宋" panose="02010609060101010101" pitchFamily="49" charset="-122"/>
              </a:rPr>
              <a:t>学号是唯一的；姓名可能存在重名</a:t>
            </a:r>
            <a:endParaRPr lang="en-US" altLang="zh-CN" sz="2400" dirty="0">
              <a:solidFill>
                <a:schemeClr val="tx1"/>
              </a:solidFill>
              <a:latin typeface="仿宋" panose="02010609060101010101" pitchFamily="49" charset="-122"/>
              <a:ea typeface="仿宋" panose="02010609060101010101" pitchFamily="49" charset="-122"/>
            </a:endParaRPr>
          </a:p>
          <a:p>
            <a:pPr algn="l"/>
            <a:r>
              <a:rPr lang="zh-CN" altLang="en-US" sz="2400" dirty="0">
                <a:solidFill>
                  <a:schemeClr val="tx1"/>
                </a:solidFill>
                <a:latin typeface="仿宋" panose="02010609060101010101" pitchFamily="49" charset="-122"/>
                <a:ea typeface="仿宋" panose="02010609060101010101" pitchFamily="49" charset="-122"/>
              </a:rPr>
              <a:t>每个学生可以选修多门课程</a:t>
            </a:r>
            <a:endParaRPr lang="en-US" altLang="zh-CN" sz="2400" dirty="0">
              <a:solidFill>
                <a:schemeClr val="tx1"/>
              </a:solidFill>
              <a:latin typeface="仿宋" panose="02010609060101010101" pitchFamily="49" charset="-122"/>
              <a:ea typeface="仿宋" panose="02010609060101010101" pitchFamily="49" charset="-122"/>
            </a:endParaRPr>
          </a:p>
          <a:p>
            <a:pPr algn="l"/>
            <a:r>
              <a:rPr lang="zh-CN" altLang="en-US" sz="2400" dirty="0">
                <a:solidFill>
                  <a:schemeClr val="tx1"/>
                </a:solidFill>
                <a:latin typeface="仿宋" panose="02010609060101010101" pitchFamily="49" charset="-122"/>
                <a:ea typeface="仿宋" panose="02010609060101010101" pitchFamily="49" charset="-122"/>
              </a:rPr>
              <a:t>每门课程只有一个成绩</a:t>
            </a:r>
            <a:endParaRPr lang="en-US" altLang="zh-CN" sz="2400" dirty="0">
              <a:solidFill>
                <a:schemeClr val="tx1"/>
              </a:solidFill>
              <a:latin typeface="仿宋" panose="02010609060101010101" pitchFamily="49" charset="-122"/>
              <a:ea typeface="仿宋" panose="02010609060101010101" pitchFamily="49" charset="-122"/>
            </a:endParaRPr>
          </a:p>
          <a:p>
            <a:pPr algn="l"/>
            <a:r>
              <a:rPr lang="zh-CN" altLang="en-US" sz="2400" dirty="0">
                <a:solidFill>
                  <a:schemeClr val="tx1"/>
                </a:solidFill>
                <a:latin typeface="仿宋" panose="02010609060101010101" pitchFamily="49" charset="-122"/>
                <a:ea typeface="仿宋" panose="02010609060101010101" pitchFamily="49" charset="-122"/>
              </a:rPr>
              <a:t>每门课程只有一个学分</a:t>
            </a:r>
          </a:p>
        </p:txBody>
      </p:sp>
    </p:spTree>
    <p:extLst>
      <p:ext uri="{BB962C8B-B14F-4D97-AF65-F5344CB8AC3E}">
        <p14:creationId xmlns:p14="http://schemas.microsoft.com/office/powerpoint/2010/main" val="4260428990"/>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3200" dirty="0">
                <a:ea typeface="宋体" panose="02010600030101010101" pitchFamily="2" charset="-122"/>
              </a:rPr>
              <a:t>课堂讨论</a:t>
            </a:r>
          </a:p>
        </p:txBody>
      </p:sp>
      <p:sp>
        <p:nvSpPr>
          <p:cNvPr id="4" name="矩形 3">
            <a:extLst>
              <a:ext uri="{FF2B5EF4-FFF2-40B4-BE49-F238E27FC236}">
                <a16:creationId xmlns:a16="http://schemas.microsoft.com/office/drawing/2014/main" id="{3C5F8843-04F9-41C1-BE2F-AED79E0DBA08}"/>
              </a:ext>
            </a:extLst>
          </p:cNvPr>
          <p:cNvSpPr/>
          <p:nvPr/>
        </p:nvSpPr>
        <p:spPr>
          <a:xfrm>
            <a:off x="395536" y="1268760"/>
            <a:ext cx="8136904" cy="2677656"/>
          </a:xfrm>
          <a:prstGeom prst="rect">
            <a:avLst/>
          </a:prstGeom>
        </p:spPr>
        <p:txBody>
          <a:bodyPr wrap="square">
            <a:spAutoFit/>
          </a:bodyPr>
          <a:lstStyle/>
          <a:p>
            <a:pPr algn="l"/>
            <a:r>
              <a:rPr lang="en-US" altLang="zh-CN" sz="2400" dirty="0">
                <a:solidFill>
                  <a:schemeClr val="tx1"/>
                </a:solidFill>
                <a:latin typeface="仿宋" panose="02010609060101010101" pitchFamily="49" charset="-122"/>
                <a:ea typeface="仿宋" panose="02010609060101010101" pitchFamily="49" charset="-122"/>
              </a:rPr>
              <a:t>R</a:t>
            </a:r>
            <a:r>
              <a:rPr lang="zh-CN" altLang="en-US" sz="2400" dirty="0">
                <a:solidFill>
                  <a:schemeClr val="tx1"/>
                </a:solidFill>
                <a:latin typeface="仿宋" panose="02010609060101010101" pitchFamily="49" charset="-122"/>
                <a:ea typeface="仿宋" panose="02010609060101010101" pitchFamily="49" charset="-122"/>
              </a:rPr>
              <a:t>（学号，姓名，年龄，课程名，成绩，学分，教师）</a:t>
            </a:r>
            <a:endParaRPr lang="en-US" altLang="zh-CN" sz="2400" dirty="0">
              <a:solidFill>
                <a:schemeClr val="tx1"/>
              </a:solidFill>
              <a:latin typeface="仿宋" panose="02010609060101010101" pitchFamily="49" charset="-122"/>
              <a:ea typeface="仿宋" panose="02010609060101010101" pitchFamily="49" charset="-122"/>
            </a:endParaRPr>
          </a:p>
          <a:p>
            <a:pPr algn="l"/>
            <a:r>
              <a:rPr lang="zh-CN" altLang="en-US" sz="2400" dirty="0">
                <a:solidFill>
                  <a:schemeClr val="tx1"/>
                </a:solidFill>
                <a:latin typeface="仿宋" panose="02010609060101010101" pitchFamily="49" charset="-122"/>
                <a:ea typeface="仿宋" panose="02010609060101010101" pitchFamily="49" charset="-122"/>
              </a:rPr>
              <a:t>学号是唯一的；姓名可能存在重名</a:t>
            </a:r>
            <a:endParaRPr lang="en-US" altLang="zh-CN" sz="2400" dirty="0">
              <a:solidFill>
                <a:schemeClr val="tx1"/>
              </a:solidFill>
              <a:latin typeface="仿宋" panose="02010609060101010101" pitchFamily="49" charset="-122"/>
              <a:ea typeface="仿宋" panose="02010609060101010101" pitchFamily="49" charset="-122"/>
            </a:endParaRPr>
          </a:p>
          <a:p>
            <a:pPr algn="l"/>
            <a:r>
              <a:rPr lang="zh-CN" altLang="en-US" sz="2400" dirty="0">
                <a:solidFill>
                  <a:schemeClr val="tx1"/>
                </a:solidFill>
                <a:latin typeface="仿宋" panose="02010609060101010101" pitchFamily="49" charset="-122"/>
                <a:ea typeface="仿宋" panose="02010609060101010101" pitchFamily="49" charset="-122"/>
              </a:rPr>
              <a:t>每个学生可以选修多门课程</a:t>
            </a:r>
            <a:endParaRPr lang="en-US" altLang="zh-CN" sz="2400" dirty="0">
              <a:solidFill>
                <a:schemeClr val="tx1"/>
              </a:solidFill>
              <a:latin typeface="仿宋" panose="02010609060101010101" pitchFamily="49" charset="-122"/>
              <a:ea typeface="仿宋" panose="02010609060101010101" pitchFamily="49" charset="-122"/>
            </a:endParaRPr>
          </a:p>
          <a:p>
            <a:pPr algn="l"/>
            <a:r>
              <a:rPr lang="zh-CN" altLang="en-US" sz="2400" dirty="0">
                <a:solidFill>
                  <a:schemeClr val="tx1"/>
                </a:solidFill>
                <a:latin typeface="仿宋" panose="02010609060101010101" pitchFamily="49" charset="-122"/>
                <a:ea typeface="仿宋" panose="02010609060101010101" pitchFamily="49" charset="-122"/>
              </a:rPr>
              <a:t>每门课程可以有多个成绩</a:t>
            </a:r>
            <a:endParaRPr lang="en-US" altLang="zh-CN" sz="2400" dirty="0">
              <a:solidFill>
                <a:schemeClr val="tx1"/>
              </a:solidFill>
              <a:latin typeface="仿宋" panose="02010609060101010101" pitchFamily="49" charset="-122"/>
              <a:ea typeface="仿宋" panose="02010609060101010101" pitchFamily="49" charset="-122"/>
            </a:endParaRPr>
          </a:p>
          <a:p>
            <a:pPr algn="l"/>
            <a:r>
              <a:rPr lang="zh-CN" altLang="en-US" sz="2400" dirty="0">
                <a:solidFill>
                  <a:schemeClr val="tx1"/>
                </a:solidFill>
                <a:latin typeface="仿宋" panose="02010609060101010101" pitchFamily="49" charset="-122"/>
                <a:ea typeface="仿宋" panose="02010609060101010101" pitchFamily="49" charset="-122"/>
              </a:rPr>
              <a:t>每门课程只有一个学分</a:t>
            </a:r>
            <a:endParaRPr lang="en-US" altLang="zh-CN" sz="2400" dirty="0">
              <a:solidFill>
                <a:schemeClr val="tx1"/>
              </a:solidFill>
              <a:latin typeface="仿宋" panose="02010609060101010101" pitchFamily="49" charset="-122"/>
              <a:ea typeface="仿宋" panose="02010609060101010101" pitchFamily="49" charset="-122"/>
            </a:endParaRPr>
          </a:p>
          <a:p>
            <a:pPr algn="l"/>
            <a:r>
              <a:rPr lang="zh-CN" altLang="en-US" sz="2400" dirty="0">
                <a:solidFill>
                  <a:schemeClr val="tx1"/>
                </a:solidFill>
                <a:latin typeface="仿宋" panose="02010609060101010101" pitchFamily="49" charset="-122"/>
                <a:ea typeface="仿宋" panose="02010609060101010101" pitchFamily="49" charset="-122"/>
              </a:rPr>
              <a:t>每门课程有多个任课教师</a:t>
            </a:r>
            <a:endParaRPr lang="en-US" altLang="zh-CN" sz="2400" dirty="0">
              <a:solidFill>
                <a:schemeClr val="tx1"/>
              </a:solidFill>
              <a:latin typeface="仿宋" panose="02010609060101010101" pitchFamily="49" charset="-122"/>
              <a:ea typeface="仿宋" panose="02010609060101010101" pitchFamily="49" charset="-122"/>
            </a:endParaRPr>
          </a:p>
          <a:p>
            <a:pPr algn="l"/>
            <a:r>
              <a:rPr lang="zh-CN" altLang="en-US" sz="2400" dirty="0">
                <a:solidFill>
                  <a:schemeClr val="tx1"/>
                </a:solidFill>
                <a:latin typeface="仿宋" panose="02010609060101010101" pitchFamily="49" charset="-122"/>
                <a:ea typeface="仿宋" panose="02010609060101010101" pitchFamily="49" charset="-122"/>
              </a:rPr>
              <a:t>每个教师只能讲授一门课程</a:t>
            </a:r>
          </a:p>
        </p:txBody>
      </p:sp>
    </p:spTree>
    <p:extLst>
      <p:ext uri="{BB962C8B-B14F-4D97-AF65-F5344CB8AC3E}">
        <p14:creationId xmlns:p14="http://schemas.microsoft.com/office/powerpoint/2010/main" val="2261398782"/>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 引子：从数据操作到数据结构</a:t>
            </a:r>
            <a:endParaRPr lang="ko-KR" altLang="en-US" sz="2800" b="0" dirty="0">
              <a:solidFill>
                <a:schemeClr val="tx1"/>
              </a:solidFill>
              <a:latin typeface="黑体" panose="02010609060101010101" pitchFamily="49" charset="-122"/>
              <a:ea typeface="Gulim" panose="020B0600000101010101" pitchFamily="34" charset="-127"/>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672138"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规范化与数据结构评价：范式</a:t>
            </a:r>
            <a:endParaRPr lang="ko-KR" altLang="en-US" sz="2800" b="0" dirty="0">
              <a:solidFill>
                <a:schemeClr val="tx1"/>
              </a:solidFill>
              <a:latin typeface="黑体" panose="02010609060101010101" pitchFamily="49" charset="-122"/>
              <a:ea typeface="Gulim" panose="020B0600000101010101" pitchFamily="34" charset="-127"/>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a:solidFill>
                  <a:schemeClr val="accent1">
                    <a:lumMod val="60000"/>
                    <a:lumOff val="40000"/>
                  </a:schemeClr>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数据依赖公理系统</a:t>
            </a:r>
            <a:endParaRPr lang="ko-KR" altLang="en-US" sz="2800" b="0" dirty="0">
              <a:solidFill>
                <a:schemeClr val="tx1"/>
              </a:solidFill>
              <a:latin typeface="黑体" panose="02010609060101010101" pitchFamily="49" charset="-122"/>
              <a:ea typeface="Gulim" panose="020B0600000101010101" pitchFamily="34" charset="-127"/>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模式分解</a:t>
            </a:r>
            <a:endParaRPr lang="ko-KR" altLang="en-US" sz="2800" b="0" dirty="0">
              <a:solidFill>
                <a:schemeClr val="tx1"/>
              </a:solidFill>
              <a:latin typeface="黑体" panose="02010609060101010101" pitchFamily="49" charset="-122"/>
              <a:ea typeface="Gulim" panose="020B0600000101010101" pitchFamily="34" charset="-127"/>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a typeface="Gulim" panose="020B0600000101010101" pitchFamily="34" charset="-127"/>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29851918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dirty="0">
                <a:ea typeface="宋体" panose="02010600030101010101" pitchFamily="2" charset="-122"/>
              </a:rPr>
              <a:t>引子：从数据操作到数据结构</a:t>
            </a:r>
          </a:p>
        </p:txBody>
      </p:sp>
      <p:sp>
        <p:nvSpPr>
          <p:cNvPr id="20483" name="Rectangle 4"/>
          <p:cNvSpPr>
            <a:spLocks noGrp="1" noChangeArrowheads="1"/>
          </p:cNvSpPr>
          <p:nvPr>
            <p:ph type="body" idx="1"/>
          </p:nvPr>
        </p:nvSpPr>
        <p:spPr>
          <a:xfrm>
            <a:off x="185738" y="1076325"/>
            <a:ext cx="8615362" cy="2424683"/>
          </a:xfrm>
          <a:solidFill>
            <a:schemeClr val="bg1">
              <a:lumMod val="90000"/>
            </a:schemeClr>
          </a:solidFill>
        </p:spPr>
        <p:txBody>
          <a:bodyPr/>
          <a:lstStyle/>
          <a:p>
            <a:pPr eaLnBrk="1" hangingPunct="1">
              <a:lnSpc>
                <a:spcPts val="3500"/>
              </a:lnSpc>
            </a:pPr>
            <a:r>
              <a:rPr lang="zh-CN" altLang="en-US" sz="2400" dirty="0">
                <a:ea typeface="宋体" panose="02010600030101010101" pitchFamily="2" charset="-122"/>
              </a:rPr>
              <a:t>回顾：数据完整性约束</a:t>
            </a:r>
          </a:p>
          <a:p>
            <a:pPr lvl="1" eaLnBrk="1" hangingPunct="1">
              <a:lnSpc>
                <a:spcPts val="3500"/>
              </a:lnSpc>
            </a:pPr>
            <a:r>
              <a:rPr lang="zh-CN" altLang="en-US" sz="2000" dirty="0">
                <a:ea typeface="宋体" panose="02010600030101010101" pitchFamily="2" charset="-122"/>
              </a:rPr>
              <a:t>实体完整性 </a:t>
            </a:r>
            <a:r>
              <a:rPr lang="en-US" altLang="zh-CN" sz="2000" dirty="0">
                <a:ea typeface="宋体" panose="02010600030101010101" pitchFamily="2" charset="-122"/>
              </a:rPr>
              <a:t>+ </a:t>
            </a:r>
            <a:r>
              <a:rPr lang="zh-CN" altLang="en-US" sz="2000" dirty="0">
                <a:ea typeface="宋体" panose="02010600030101010101" pitchFamily="2" charset="-122"/>
              </a:rPr>
              <a:t>参照完整性 </a:t>
            </a:r>
            <a:r>
              <a:rPr lang="en-US" altLang="zh-CN" sz="2000" dirty="0">
                <a:ea typeface="宋体" panose="02010600030101010101" pitchFamily="2" charset="-122"/>
              </a:rPr>
              <a:t>+ </a:t>
            </a:r>
            <a:r>
              <a:rPr lang="zh-CN" altLang="en-US" sz="2000" dirty="0">
                <a:ea typeface="宋体" panose="02010600030101010101" pitchFamily="2" charset="-122"/>
              </a:rPr>
              <a:t>用户自定义完整性</a:t>
            </a:r>
            <a:endParaRPr lang="en-US" altLang="zh-CN" sz="2000" dirty="0">
              <a:ea typeface="宋体" panose="02010600030101010101" pitchFamily="2" charset="-122"/>
            </a:endParaRPr>
          </a:p>
          <a:p>
            <a:pPr lvl="1" eaLnBrk="1" hangingPunct="1">
              <a:lnSpc>
                <a:spcPts val="3500"/>
              </a:lnSpc>
            </a:pPr>
            <a:r>
              <a:rPr lang="zh-CN" altLang="en-US" sz="2000" dirty="0">
                <a:ea typeface="宋体" panose="02010600030101010101" pitchFamily="2" charset="-122"/>
              </a:rPr>
              <a:t>从应用需求的角度检视数据的正确性和一致性，其主要关注属性本身具有什么特征</a:t>
            </a:r>
            <a:endParaRPr lang="en-US" altLang="zh-CN" sz="2000" dirty="0">
              <a:ea typeface="宋体" panose="02010600030101010101" pitchFamily="2" charset="-122"/>
            </a:endParaRPr>
          </a:p>
          <a:p>
            <a:pPr lvl="2">
              <a:lnSpc>
                <a:spcPts val="3500"/>
              </a:lnSpc>
            </a:pPr>
            <a:r>
              <a:rPr lang="zh-CN" altLang="en-US" sz="1800" dirty="0">
                <a:ea typeface="宋体" panose="02010600030101010101" pitchFamily="2" charset="-122"/>
              </a:rPr>
              <a:t>限定属性取值范围：例如学生成绩必须在</a:t>
            </a:r>
            <a:r>
              <a:rPr lang="en-US" altLang="zh-CN" sz="1800" dirty="0">
                <a:ea typeface="宋体" panose="02010600030101010101" pitchFamily="2" charset="-122"/>
              </a:rPr>
              <a:t>0-100</a:t>
            </a:r>
            <a:r>
              <a:rPr lang="zh-CN" altLang="en-US" sz="1800" dirty="0">
                <a:ea typeface="宋体" panose="02010600030101010101" pitchFamily="2" charset="-122"/>
              </a:rPr>
              <a:t>之间</a:t>
            </a:r>
            <a:endParaRPr lang="en-US" altLang="zh-CN" sz="1800" dirty="0">
              <a:ea typeface="宋体" panose="02010600030101010101" pitchFamily="2" charset="-122"/>
            </a:endParaRPr>
          </a:p>
        </p:txBody>
      </p:sp>
      <p:sp>
        <p:nvSpPr>
          <p:cNvPr id="5" name="Rectangle 4"/>
          <p:cNvSpPr txBox="1">
            <a:spLocks noChangeArrowheads="1"/>
          </p:cNvSpPr>
          <p:nvPr/>
        </p:nvSpPr>
        <p:spPr bwMode="auto">
          <a:xfrm>
            <a:off x="128588" y="3645024"/>
            <a:ext cx="8672512" cy="2736303"/>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000" b="0" kern="0" dirty="0">
                <a:ea typeface="宋体" panose="02010600030101010101" pitchFamily="2" charset="-122"/>
              </a:rPr>
              <a:t>但是，现实世界中又存在这样的情况：</a:t>
            </a:r>
            <a:endParaRPr lang="en-US" altLang="zh-CN" sz="2000" b="0" kern="0" dirty="0">
              <a:ea typeface="宋体" panose="02010600030101010101" pitchFamily="2" charset="-122"/>
            </a:endParaRPr>
          </a:p>
        </p:txBody>
      </p:sp>
      <p:sp>
        <p:nvSpPr>
          <p:cNvPr id="6" name="Rectangle 4"/>
          <p:cNvSpPr txBox="1">
            <a:spLocks noChangeArrowheads="1"/>
          </p:cNvSpPr>
          <p:nvPr/>
        </p:nvSpPr>
        <p:spPr bwMode="auto">
          <a:xfrm>
            <a:off x="128588" y="5911605"/>
            <a:ext cx="8672512" cy="576064"/>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b="0" kern="0" dirty="0">
                <a:solidFill>
                  <a:srgbClr val="C00000"/>
                </a:solidFill>
                <a:latin typeface="楷体" panose="02010609060101010101" pitchFamily="49" charset="-122"/>
                <a:ea typeface="楷体" panose="02010609060101010101" pitchFamily="49" charset="-122"/>
              </a:rPr>
              <a:t>如何定义这样的完整性？</a:t>
            </a:r>
            <a:endParaRPr lang="en-US" altLang="zh-CN" sz="2400" b="0" kern="0" dirty="0">
              <a:solidFill>
                <a:srgbClr val="C00000"/>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2"/>
          <a:stretch>
            <a:fillRect/>
          </a:stretch>
        </p:blipFill>
        <p:spPr>
          <a:xfrm>
            <a:off x="611560" y="4259910"/>
            <a:ext cx="1065968" cy="681258"/>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0430" y="4293096"/>
            <a:ext cx="1523380" cy="776552"/>
          </a:xfrm>
          <a:prstGeom prst="rect">
            <a:avLst/>
          </a:prstGeom>
        </p:spPr>
      </p:pic>
      <p:pic>
        <p:nvPicPr>
          <p:cNvPr id="7" name="图片 6"/>
          <p:cNvPicPr>
            <a:picLocks noChangeAspect="1"/>
          </p:cNvPicPr>
          <p:nvPr/>
        </p:nvPicPr>
        <p:blipFill>
          <a:blip r:embed="rId4"/>
          <a:stretch>
            <a:fillRect/>
          </a:stretch>
        </p:blipFill>
        <p:spPr>
          <a:xfrm>
            <a:off x="2682008" y="4164616"/>
            <a:ext cx="1203404" cy="1387657"/>
          </a:xfrm>
          <a:prstGeom prst="rect">
            <a:avLst/>
          </a:prstGeom>
        </p:spPr>
      </p:pic>
      <p:sp>
        <p:nvSpPr>
          <p:cNvPr id="8" name="文本框 7"/>
          <p:cNvSpPr txBox="1"/>
          <p:nvPr/>
        </p:nvSpPr>
        <p:spPr>
          <a:xfrm>
            <a:off x="541654" y="5013175"/>
            <a:ext cx="1205779" cy="400110"/>
          </a:xfrm>
          <a:prstGeom prst="rect">
            <a:avLst/>
          </a:prstGeom>
          <a:noFill/>
        </p:spPr>
        <p:txBody>
          <a:bodyPr wrap="none" rtlCol="0">
            <a:spAutoFit/>
          </a:bodyPr>
          <a:lstStyle/>
          <a:p>
            <a:r>
              <a:rPr lang="zh-CN" altLang="en-US" dirty="0">
                <a:solidFill>
                  <a:schemeClr val="tx2">
                    <a:lumMod val="40000"/>
                    <a:lumOff val="60000"/>
                  </a:schemeClr>
                </a:solidFill>
                <a:latin typeface="微软雅黑" panose="020B0503020204020204" pitchFamily="34" charset="-122"/>
                <a:ea typeface="微软雅黑" panose="020B0503020204020204" pitchFamily="34" charset="-122"/>
              </a:rPr>
              <a:t>身份证号</a:t>
            </a:r>
          </a:p>
        </p:txBody>
      </p:sp>
      <p:sp>
        <p:nvSpPr>
          <p:cNvPr id="11" name="文本框 10"/>
          <p:cNvSpPr txBox="1"/>
          <p:nvPr/>
        </p:nvSpPr>
        <p:spPr>
          <a:xfrm>
            <a:off x="2934896" y="5552273"/>
            <a:ext cx="697628" cy="400110"/>
          </a:xfrm>
          <a:prstGeom prst="rect">
            <a:avLst/>
          </a:prstGeom>
          <a:noFill/>
        </p:spPr>
        <p:txBody>
          <a:bodyPr wrap="none" rtlCol="0">
            <a:spAutoFit/>
          </a:bodyPr>
          <a:lstStyle/>
          <a:p>
            <a:r>
              <a:rPr lang="zh-CN" altLang="en-US" dirty="0">
                <a:solidFill>
                  <a:schemeClr val="tx2">
                    <a:lumMod val="40000"/>
                    <a:lumOff val="60000"/>
                  </a:schemeClr>
                </a:solidFill>
                <a:latin typeface="微软雅黑" panose="020B0503020204020204" pitchFamily="34" charset="-122"/>
                <a:ea typeface="微软雅黑" panose="020B0503020204020204" pitchFamily="34" charset="-122"/>
              </a:rPr>
              <a:t>姓名</a:t>
            </a:r>
          </a:p>
        </p:txBody>
      </p:sp>
      <p:sp>
        <p:nvSpPr>
          <p:cNvPr id="12" name="文本框 11"/>
          <p:cNvSpPr txBox="1"/>
          <p:nvPr/>
        </p:nvSpPr>
        <p:spPr>
          <a:xfrm>
            <a:off x="5175066" y="5069864"/>
            <a:ext cx="954107" cy="400110"/>
          </a:xfrm>
          <a:prstGeom prst="rect">
            <a:avLst/>
          </a:prstGeom>
          <a:noFill/>
        </p:spPr>
        <p:txBody>
          <a:bodyPr wrap="none" rtlCol="0">
            <a:spAutoFit/>
          </a:bodyPr>
          <a:lstStyle/>
          <a:p>
            <a:r>
              <a:rPr lang="zh-CN" altLang="en-US" dirty="0">
                <a:solidFill>
                  <a:schemeClr val="tx2">
                    <a:lumMod val="40000"/>
                    <a:lumOff val="60000"/>
                  </a:schemeClr>
                </a:solidFill>
                <a:latin typeface="微软雅黑" panose="020B0503020204020204" pitchFamily="34" charset="-122"/>
                <a:ea typeface="微软雅黑" panose="020B0503020204020204" pitchFamily="34" charset="-122"/>
              </a:rPr>
              <a:t>航班号</a:t>
            </a:r>
          </a:p>
        </p:txBody>
      </p:sp>
      <p:sp>
        <p:nvSpPr>
          <p:cNvPr id="13" name="文本框 12"/>
          <p:cNvSpPr txBox="1"/>
          <p:nvPr/>
        </p:nvSpPr>
        <p:spPr>
          <a:xfrm>
            <a:off x="6875582" y="5543346"/>
            <a:ext cx="1980030" cy="400110"/>
          </a:xfrm>
          <a:prstGeom prst="rect">
            <a:avLst/>
          </a:prstGeom>
          <a:noFill/>
        </p:spPr>
        <p:txBody>
          <a:bodyPr wrap="none" rtlCol="0">
            <a:spAutoFit/>
          </a:bodyPr>
          <a:lstStyle/>
          <a:p>
            <a:r>
              <a:rPr lang="zh-CN" altLang="en-US" dirty="0">
                <a:solidFill>
                  <a:schemeClr val="tx2">
                    <a:lumMod val="40000"/>
                    <a:lumOff val="60000"/>
                  </a:schemeClr>
                </a:solidFill>
                <a:latin typeface="微软雅黑" panose="020B0503020204020204" pitchFamily="34" charset="-122"/>
                <a:ea typeface="微软雅黑" panose="020B0503020204020204" pitchFamily="34" charset="-122"/>
              </a:rPr>
              <a:t>出发地与目的地</a:t>
            </a:r>
          </a:p>
        </p:txBody>
      </p:sp>
      <p:pic>
        <p:nvPicPr>
          <p:cNvPr id="10" name="图片 9"/>
          <p:cNvPicPr>
            <a:picLocks noChangeAspect="1"/>
          </p:cNvPicPr>
          <p:nvPr/>
        </p:nvPicPr>
        <p:blipFill>
          <a:blip r:embed="rId5"/>
          <a:stretch>
            <a:fillRect/>
          </a:stretch>
        </p:blipFill>
        <p:spPr>
          <a:xfrm>
            <a:off x="6824929" y="3457355"/>
            <a:ext cx="2030683" cy="1944030"/>
          </a:xfrm>
          <a:prstGeom prst="rect">
            <a:avLst/>
          </a:prstGeom>
        </p:spPr>
      </p:pic>
      <p:sp>
        <p:nvSpPr>
          <p:cNvPr id="14" name="任意多边形 13"/>
          <p:cNvSpPr/>
          <p:nvPr/>
        </p:nvSpPr>
        <p:spPr bwMode="auto">
          <a:xfrm>
            <a:off x="1772529" y="5233182"/>
            <a:ext cx="1209822" cy="612726"/>
          </a:xfrm>
          <a:custGeom>
            <a:avLst/>
            <a:gdLst>
              <a:gd name="connsiteX0" fmla="*/ 0 w 1209822"/>
              <a:gd name="connsiteY0" fmla="*/ 0 h 612726"/>
              <a:gd name="connsiteX1" fmla="*/ 464234 w 1209822"/>
              <a:gd name="connsiteY1" fmla="*/ 295421 h 612726"/>
              <a:gd name="connsiteX2" fmla="*/ 914400 w 1209822"/>
              <a:gd name="connsiteY2" fmla="*/ 590843 h 612726"/>
              <a:gd name="connsiteX3" fmla="*/ 1209822 w 1209822"/>
              <a:gd name="connsiteY3" fmla="*/ 590843 h 612726"/>
              <a:gd name="connsiteX4" fmla="*/ 1209822 w 1209822"/>
              <a:gd name="connsiteY4" fmla="*/ 590843 h 612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822" h="612726">
                <a:moveTo>
                  <a:pt x="0" y="0"/>
                </a:moveTo>
                <a:lnTo>
                  <a:pt x="464234" y="295421"/>
                </a:lnTo>
                <a:cubicBezTo>
                  <a:pt x="616634" y="393895"/>
                  <a:pt x="790135" y="541606"/>
                  <a:pt x="914400" y="590843"/>
                </a:cubicBezTo>
                <a:cubicBezTo>
                  <a:pt x="1038665" y="640080"/>
                  <a:pt x="1209822" y="590843"/>
                  <a:pt x="1209822" y="590843"/>
                </a:cubicBezTo>
                <a:lnTo>
                  <a:pt x="1209822" y="590843"/>
                </a:lnTo>
              </a:path>
            </a:pathLst>
          </a:custGeom>
          <a:noFill/>
          <a:ln w="28575">
            <a:solidFill>
              <a:srgbClr val="FF0000"/>
            </a:solidFill>
            <a:headEnd type="none" w="med" len="med"/>
            <a:tailEnd type="arrow"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7" name="任意多边形 16"/>
          <p:cNvSpPr/>
          <p:nvPr/>
        </p:nvSpPr>
        <p:spPr bwMode="auto">
          <a:xfrm>
            <a:off x="6028527" y="5286979"/>
            <a:ext cx="991745" cy="430741"/>
          </a:xfrm>
          <a:custGeom>
            <a:avLst/>
            <a:gdLst>
              <a:gd name="connsiteX0" fmla="*/ 0 w 1209822"/>
              <a:gd name="connsiteY0" fmla="*/ 0 h 612726"/>
              <a:gd name="connsiteX1" fmla="*/ 464234 w 1209822"/>
              <a:gd name="connsiteY1" fmla="*/ 295421 h 612726"/>
              <a:gd name="connsiteX2" fmla="*/ 914400 w 1209822"/>
              <a:gd name="connsiteY2" fmla="*/ 590843 h 612726"/>
              <a:gd name="connsiteX3" fmla="*/ 1209822 w 1209822"/>
              <a:gd name="connsiteY3" fmla="*/ 590843 h 612726"/>
              <a:gd name="connsiteX4" fmla="*/ 1209822 w 1209822"/>
              <a:gd name="connsiteY4" fmla="*/ 590843 h 612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822" h="612726">
                <a:moveTo>
                  <a:pt x="0" y="0"/>
                </a:moveTo>
                <a:lnTo>
                  <a:pt x="464234" y="295421"/>
                </a:lnTo>
                <a:cubicBezTo>
                  <a:pt x="616634" y="393895"/>
                  <a:pt x="790135" y="541606"/>
                  <a:pt x="914400" y="590843"/>
                </a:cubicBezTo>
                <a:cubicBezTo>
                  <a:pt x="1038665" y="640080"/>
                  <a:pt x="1209822" y="590843"/>
                  <a:pt x="1209822" y="590843"/>
                </a:cubicBezTo>
                <a:lnTo>
                  <a:pt x="1209822" y="590843"/>
                </a:lnTo>
              </a:path>
            </a:pathLst>
          </a:custGeom>
          <a:noFill/>
          <a:ln w="28575">
            <a:solidFill>
              <a:srgbClr val="FF0000"/>
            </a:solidFill>
            <a:headEnd type="none" w="med" len="med"/>
            <a:tailEnd type="arrow"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15" name="圆角矩形标注 14"/>
          <p:cNvSpPr/>
          <p:nvPr/>
        </p:nvSpPr>
        <p:spPr bwMode="auto">
          <a:xfrm>
            <a:off x="5632062" y="2289764"/>
            <a:ext cx="3511938" cy="1123712"/>
          </a:xfrm>
          <a:prstGeom prst="wedgeRoundRectCallout">
            <a:avLst>
              <a:gd name="adj1" fmla="val -76901"/>
              <a:gd name="adj2" fmla="val -80712"/>
              <a:gd name="adj3" fmla="val 16667"/>
            </a:avLst>
          </a:prstGeom>
          <a:solidFill>
            <a:srgbClr val="FF99FF"/>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要求将属性值限定在合理的范围内，体现的是属性与限定值域的对应关系</a:t>
            </a:r>
          </a:p>
        </p:txBody>
      </p:sp>
      <p:sp>
        <p:nvSpPr>
          <p:cNvPr id="19" name="圆角矩形标注 18"/>
          <p:cNvSpPr/>
          <p:nvPr/>
        </p:nvSpPr>
        <p:spPr bwMode="auto">
          <a:xfrm>
            <a:off x="185738" y="2520119"/>
            <a:ext cx="3754572" cy="1464231"/>
          </a:xfrm>
          <a:prstGeom prst="wedgeRoundRectCallout">
            <a:avLst>
              <a:gd name="adj1" fmla="val 71706"/>
              <a:gd name="adj2" fmla="val 84976"/>
              <a:gd name="adj3" fmla="val 16667"/>
            </a:avLst>
          </a:prstGeom>
          <a:solidFill>
            <a:srgbClr val="FFFF00"/>
          </a:solidFill>
          <a:ln>
            <a:noFill/>
          </a:ln>
          <a:effectLst/>
        </p:spPr>
        <p:txBody>
          <a:bodyPr vert="horz" wrap="square" lIns="91440" tIns="45720" rIns="91440" bIns="45720" numCol="1" rtlCol="0" anchor="t" anchorCtr="0" compatLnSpc="1">
            <a:prstTxWarp prst="textNoShape">
              <a:avLst/>
            </a:prstTxWarp>
            <a:spAutoFit/>
          </a:bodyPr>
          <a:lstStyle/>
          <a:p>
            <a:pPr algn="l"/>
            <a:r>
              <a:rPr lang="zh-CN" altLang="en-US" dirty="0">
                <a:solidFill>
                  <a:schemeClr val="tx1"/>
                </a:solidFill>
                <a:latin typeface="楷体" panose="02010609060101010101" pitchFamily="49" charset="-122"/>
                <a:ea typeface="楷体" panose="02010609060101010101" pitchFamily="49" charset="-122"/>
              </a:rPr>
              <a:t>属性间值的</a:t>
            </a:r>
            <a:r>
              <a:rPr kumimoji="0" lang="zh-CN" altLang="en-US" sz="20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一种自然对应关系，要求对方属性取值具有特定性，体现的是属性与属性之间的值</a:t>
            </a:r>
            <a:r>
              <a:rPr lang="zh-CN" altLang="en-US" dirty="0">
                <a:solidFill>
                  <a:schemeClr val="tx1"/>
                </a:solidFill>
                <a:latin typeface="楷体" panose="02010609060101010101" pitchFamily="49" charset="-122"/>
                <a:ea typeface="楷体" panose="02010609060101010101" pitchFamily="49" charset="-122"/>
              </a:rPr>
              <a:t>的决定和被决定关系</a:t>
            </a:r>
            <a:endParaRPr kumimoji="0" lang="zh-CN" altLang="en-US" sz="20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2654109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par>
                                <p:cTn id="36" presetID="22" presetClass="entr" presetSubtype="4"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6"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down)">
                                      <p:cBhvr>
                                        <p:cTn id="46" dur="580">
                                          <p:stCondLst>
                                            <p:cond delay="0"/>
                                          </p:stCondLst>
                                        </p:cTn>
                                        <p:tgtEl>
                                          <p:spTgt spid="6"/>
                                        </p:tgtEl>
                                      </p:cBhvr>
                                    </p:animEffect>
                                    <p:anim calcmode="lin" valueType="num">
                                      <p:cBhvr>
                                        <p:cTn id="47"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52" dur="26">
                                          <p:stCondLst>
                                            <p:cond delay="650"/>
                                          </p:stCondLst>
                                        </p:cTn>
                                        <p:tgtEl>
                                          <p:spTgt spid="6"/>
                                        </p:tgtEl>
                                      </p:cBhvr>
                                      <p:to x="100000" y="60000"/>
                                    </p:animScale>
                                    <p:animScale>
                                      <p:cBhvr>
                                        <p:cTn id="53" dur="166" decel="50000">
                                          <p:stCondLst>
                                            <p:cond delay="676"/>
                                          </p:stCondLst>
                                        </p:cTn>
                                        <p:tgtEl>
                                          <p:spTgt spid="6"/>
                                        </p:tgtEl>
                                      </p:cBhvr>
                                      <p:to x="100000" y="100000"/>
                                    </p:animScale>
                                    <p:animScale>
                                      <p:cBhvr>
                                        <p:cTn id="54" dur="26">
                                          <p:stCondLst>
                                            <p:cond delay="1312"/>
                                          </p:stCondLst>
                                        </p:cTn>
                                        <p:tgtEl>
                                          <p:spTgt spid="6"/>
                                        </p:tgtEl>
                                      </p:cBhvr>
                                      <p:to x="100000" y="80000"/>
                                    </p:animScale>
                                    <p:animScale>
                                      <p:cBhvr>
                                        <p:cTn id="55" dur="166" decel="50000">
                                          <p:stCondLst>
                                            <p:cond delay="1338"/>
                                          </p:stCondLst>
                                        </p:cTn>
                                        <p:tgtEl>
                                          <p:spTgt spid="6"/>
                                        </p:tgtEl>
                                      </p:cBhvr>
                                      <p:to x="100000" y="100000"/>
                                    </p:animScale>
                                    <p:animScale>
                                      <p:cBhvr>
                                        <p:cTn id="56" dur="26">
                                          <p:stCondLst>
                                            <p:cond delay="1642"/>
                                          </p:stCondLst>
                                        </p:cTn>
                                        <p:tgtEl>
                                          <p:spTgt spid="6"/>
                                        </p:tgtEl>
                                      </p:cBhvr>
                                      <p:to x="100000" y="90000"/>
                                    </p:animScale>
                                    <p:animScale>
                                      <p:cBhvr>
                                        <p:cTn id="57" dur="166" decel="50000">
                                          <p:stCondLst>
                                            <p:cond delay="1668"/>
                                          </p:stCondLst>
                                        </p:cTn>
                                        <p:tgtEl>
                                          <p:spTgt spid="6"/>
                                        </p:tgtEl>
                                      </p:cBhvr>
                                      <p:to x="100000" y="100000"/>
                                    </p:animScale>
                                    <p:animScale>
                                      <p:cBhvr>
                                        <p:cTn id="58" dur="26">
                                          <p:stCondLst>
                                            <p:cond delay="1808"/>
                                          </p:stCondLst>
                                        </p:cTn>
                                        <p:tgtEl>
                                          <p:spTgt spid="6"/>
                                        </p:tgtEl>
                                      </p:cBhvr>
                                      <p:to x="100000" y="95000"/>
                                    </p:animScale>
                                    <p:animScale>
                                      <p:cBhvr>
                                        <p:cTn id="59" dur="166" decel="50000">
                                          <p:stCondLst>
                                            <p:cond delay="1834"/>
                                          </p:stCondLst>
                                        </p:cTn>
                                        <p:tgtEl>
                                          <p:spTgt spid="6"/>
                                        </p:tgtEl>
                                      </p:cBhvr>
                                      <p:to x="100000" y="100000"/>
                                    </p:animScale>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barn(inVertical)">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barn(inVertical)">
                                      <p:cBhvr>
                                        <p:cTn id="6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11" grpId="0"/>
      <p:bldP spid="12" grpId="0"/>
      <p:bldP spid="13" grpId="0"/>
      <p:bldP spid="14" grpId="0" animBg="1"/>
      <p:bldP spid="17" grpId="0" animBg="1"/>
      <p:bldP spid="15" grpId="0" animBg="1"/>
      <p:bldP spid="1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a:ea typeface="宋体" panose="02010600030101010101" pitchFamily="2" charset="-122"/>
              </a:rPr>
              <a:t>关系规范化：范 式</a:t>
            </a:r>
          </a:p>
        </p:txBody>
      </p:sp>
      <p:sp>
        <p:nvSpPr>
          <p:cNvPr id="43011" name="Rectangle 3"/>
          <p:cNvSpPr>
            <a:spLocks noGrp="1" noChangeArrowheads="1"/>
          </p:cNvSpPr>
          <p:nvPr>
            <p:ph type="body" idx="1"/>
          </p:nvPr>
        </p:nvSpPr>
        <p:spPr>
          <a:xfrm>
            <a:off x="185738" y="1196752"/>
            <a:ext cx="8729662" cy="4824536"/>
          </a:xfrm>
        </p:spPr>
        <p:txBody>
          <a:bodyPr/>
          <a:lstStyle/>
          <a:p>
            <a:pPr>
              <a:lnSpc>
                <a:spcPts val="3500"/>
              </a:lnSpc>
            </a:pPr>
            <a:r>
              <a:rPr lang="zh-CN" altLang="en-US" sz="2800" dirty="0">
                <a:ea typeface="宋体" panose="02010600030101010101" pitchFamily="2" charset="-122"/>
              </a:rPr>
              <a:t>范式</a:t>
            </a:r>
            <a:r>
              <a:rPr lang="zh-CN" altLang="en-US" dirty="0">
                <a:ea typeface="宋体" panose="02010600030101010101" pitchFamily="2" charset="-122"/>
              </a:rPr>
              <a:t>（</a:t>
            </a:r>
            <a:r>
              <a:rPr lang="en-US" altLang="zh-CN" dirty="0">
                <a:ea typeface="宋体" panose="02010600030101010101" pitchFamily="2" charset="-122"/>
              </a:rPr>
              <a:t>NF</a:t>
            </a:r>
            <a:r>
              <a:rPr lang="zh-CN" altLang="en-US" dirty="0">
                <a:ea typeface="宋体" panose="02010600030101010101" pitchFamily="2" charset="-122"/>
              </a:rPr>
              <a:t>， </a:t>
            </a:r>
            <a:r>
              <a:rPr lang="en-US" altLang="zh-CN" dirty="0">
                <a:ea typeface="宋体" panose="02010600030101010101" pitchFamily="2" charset="-122"/>
              </a:rPr>
              <a:t>Normal Form</a:t>
            </a:r>
            <a:r>
              <a:rPr lang="zh-CN" altLang="en-US" dirty="0">
                <a:ea typeface="宋体" panose="02010600030101010101" pitchFamily="2" charset="-122"/>
              </a:rPr>
              <a:t>）</a:t>
            </a:r>
            <a:endParaRPr lang="en-US" altLang="zh-CN" sz="2800" dirty="0">
              <a:ea typeface="宋体" panose="02010600030101010101" pitchFamily="2" charset="-122"/>
            </a:endParaRPr>
          </a:p>
          <a:p>
            <a:pPr lvl="1">
              <a:lnSpc>
                <a:spcPts val="3500"/>
              </a:lnSpc>
            </a:pPr>
            <a:r>
              <a:rPr lang="zh-CN" altLang="en-US" sz="2400" dirty="0">
                <a:ea typeface="宋体" panose="02010600030101010101" pitchFamily="2" charset="-122"/>
              </a:rPr>
              <a:t>符合预设规则的关系模式的集合</a:t>
            </a:r>
          </a:p>
          <a:p>
            <a:pPr eaLnBrk="1" hangingPunct="1">
              <a:lnSpc>
                <a:spcPts val="3500"/>
              </a:lnSpc>
            </a:pPr>
            <a:r>
              <a:rPr lang="zh-CN" altLang="en-US" sz="2800" dirty="0">
                <a:ea typeface="宋体" panose="02010600030101010101" pitchFamily="2" charset="-122"/>
              </a:rPr>
              <a:t>依据预设规则强弱程度，范式划分为：</a:t>
            </a:r>
            <a:endParaRPr lang="en-US" altLang="zh-CN" sz="2800" dirty="0">
              <a:ea typeface="宋体" panose="02010600030101010101" pitchFamily="2" charset="-122"/>
            </a:endParaRPr>
          </a:p>
          <a:p>
            <a:pPr lvl="1">
              <a:lnSpc>
                <a:spcPts val="3500"/>
              </a:lnSpc>
            </a:pPr>
            <a:r>
              <a:rPr lang="zh-CN" altLang="en-US" sz="2000" dirty="0">
                <a:ea typeface="宋体" panose="02010600030101010101" pitchFamily="2" charset="-122"/>
              </a:rPr>
              <a:t>第一范式</a:t>
            </a:r>
            <a:r>
              <a:rPr lang="en-US" altLang="zh-CN" sz="2000" dirty="0">
                <a:ea typeface="宋体" panose="02010600030101010101" pitchFamily="2" charset="-122"/>
              </a:rPr>
              <a:t>(1NF)</a:t>
            </a:r>
          </a:p>
          <a:p>
            <a:pPr lvl="1">
              <a:lnSpc>
                <a:spcPts val="3500"/>
              </a:lnSpc>
            </a:pPr>
            <a:r>
              <a:rPr lang="zh-CN" altLang="en-US" sz="2000" dirty="0">
                <a:ea typeface="宋体" panose="02010600030101010101" pitchFamily="2" charset="-122"/>
              </a:rPr>
              <a:t>第二范式</a:t>
            </a:r>
            <a:r>
              <a:rPr lang="en-US" altLang="zh-CN" sz="2000" dirty="0">
                <a:ea typeface="宋体" panose="02010600030101010101" pitchFamily="2" charset="-122"/>
              </a:rPr>
              <a:t>(2NF)</a:t>
            </a:r>
          </a:p>
          <a:p>
            <a:pPr lvl="1">
              <a:lnSpc>
                <a:spcPts val="3500"/>
              </a:lnSpc>
            </a:pPr>
            <a:r>
              <a:rPr lang="zh-CN" altLang="en-US" sz="2000" dirty="0">
                <a:ea typeface="宋体" panose="02010600030101010101" pitchFamily="2" charset="-122"/>
              </a:rPr>
              <a:t>第三范式</a:t>
            </a:r>
            <a:r>
              <a:rPr lang="en-US" altLang="zh-CN" sz="2000" dirty="0">
                <a:ea typeface="宋体" panose="02010600030101010101" pitchFamily="2" charset="-122"/>
              </a:rPr>
              <a:t>(3NF)</a:t>
            </a:r>
          </a:p>
          <a:p>
            <a:pPr lvl="1">
              <a:lnSpc>
                <a:spcPts val="3500"/>
              </a:lnSpc>
            </a:pPr>
            <a:r>
              <a:rPr lang="en-US" altLang="zh-CN" sz="2000" dirty="0">
                <a:ea typeface="宋体" panose="02010600030101010101" pitchFamily="2" charset="-122"/>
              </a:rPr>
              <a:t>BC</a:t>
            </a:r>
            <a:r>
              <a:rPr lang="zh-CN" altLang="en-US" sz="2000" dirty="0">
                <a:ea typeface="宋体" panose="02010600030101010101" pitchFamily="2" charset="-122"/>
              </a:rPr>
              <a:t>范式</a:t>
            </a:r>
            <a:r>
              <a:rPr lang="en-US" altLang="zh-CN" sz="2000" dirty="0">
                <a:ea typeface="宋体" panose="02010600030101010101" pitchFamily="2" charset="-122"/>
              </a:rPr>
              <a:t>(BCNF)</a:t>
            </a:r>
          </a:p>
          <a:p>
            <a:pPr lvl="1">
              <a:lnSpc>
                <a:spcPts val="3500"/>
              </a:lnSpc>
            </a:pPr>
            <a:r>
              <a:rPr lang="zh-CN" altLang="en-US" sz="2000" dirty="0">
                <a:ea typeface="宋体" panose="02010600030101010101" pitchFamily="2" charset="-122"/>
              </a:rPr>
              <a:t>第四范式</a:t>
            </a:r>
            <a:r>
              <a:rPr lang="en-US" altLang="zh-CN" sz="2000" dirty="0">
                <a:ea typeface="宋体" panose="02010600030101010101" pitchFamily="2" charset="-122"/>
              </a:rPr>
              <a:t>(4NF)</a:t>
            </a:r>
          </a:p>
          <a:p>
            <a:pPr lvl="1">
              <a:lnSpc>
                <a:spcPts val="3500"/>
              </a:lnSpc>
            </a:pPr>
            <a:r>
              <a:rPr lang="zh-CN" altLang="en-US" sz="2000" dirty="0">
                <a:ea typeface="宋体" panose="02010600030101010101" pitchFamily="2" charset="-122"/>
              </a:rPr>
              <a:t>第五范式</a:t>
            </a:r>
            <a:r>
              <a:rPr lang="en-US" altLang="zh-CN" sz="2000" dirty="0">
                <a:ea typeface="宋体" panose="02010600030101010101" pitchFamily="2" charset="-122"/>
              </a:rPr>
              <a:t>(5NF)</a:t>
            </a:r>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817465"/>
            <a:ext cx="3257550"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259632" y="6010423"/>
            <a:ext cx="4801314" cy="400110"/>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关系数据库中的关系必须属于某一范式！</a:t>
            </a:r>
          </a:p>
        </p:txBody>
      </p:sp>
    </p:spTree>
    <p:extLst>
      <p:ext uri="{BB962C8B-B14F-4D97-AF65-F5344CB8AC3E}">
        <p14:creationId xmlns:p14="http://schemas.microsoft.com/office/powerpoint/2010/main" val="12542113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barn(inVertical)">
                                      <p:cBhvr>
                                        <p:cTn id="7" dur="500"/>
                                        <p:tgtEl>
                                          <p:spTgt spid="6246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80">
                                          <p:stCondLst>
                                            <p:cond delay="0"/>
                                          </p:stCondLst>
                                        </p:cTn>
                                        <p:tgtEl>
                                          <p:spTgt spid="2"/>
                                        </p:tgtEl>
                                      </p:cBhvr>
                                    </p:animEffect>
                                    <p:anim calcmode="lin" valueType="num">
                                      <p:cBhvr>
                                        <p:cTn id="1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8" dur="26">
                                          <p:stCondLst>
                                            <p:cond delay="650"/>
                                          </p:stCondLst>
                                        </p:cTn>
                                        <p:tgtEl>
                                          <p:spTgt spid="2"/>
                                        </p:tgtEl>
                                      </p:cBhvr>
                                      <p:to x="100000" y="60000"/>
                                    </p:animScale>
                                    <p:animScale>
                                      <p:cBhvr>
                                        <p:cTn id="19" dur="166" decel="50000">
                                          <p:stCondLst>
                                            <p:cond delay="676"/>
                                          </p:stCondLst>
                                        </p:cTn>
                                        <p:tgtEl>
                                          <p:spTgt spid="2"/>
                                        </p:tgtEl>
                                      </p:cBhvr>
                                      <p:to x="100000" y="100000"/>
                                    </p:animScale>
                                    <p:animScale>
                                      <p:cBhvr>
                                        <p:cTn id="20" dur="26">
                                          <p:stCondLst>
                                            <p:cond delay="1312"/>
                                          </p:stCondLst>
                                        </p:cTn>
                                        <p:tgtEl>
                                          <p:spTgt spid="2"/>
                                        </p:tgtEl>
                                      </p:cBhvr>
                                      <p:to x="100000" y="80000"/>
                                    </p:animScale>
                                    <p:animScale>
                                      <p:cBhvr>
                                        <p:cTn id="21" dur="166" decel="50000">
                                          <p:stCondLst>
                                            <p:cond delay="1338"/>
                                          </p:stCondLst>
                                        </p:cTn>
                                        <p:tgtEl>
                                          <p:spTgt spid="2"/>
                                        </p:tgtEl>
                                      </p:cBhvr>
                                      <p:to x="100000" y="100000"/>
                                    </p:animScale>
                                    <p:animScale>
                                      <p:cBhvr>
                                        <p:cTn id="22" dur="26">
                                          <p:stCondLst>
                                            <p:cond delay="1642"/>
                                          </p:stCondLst>
                                        </p:cTn>
                                        <p:tgtEl>
                                          <p:spTgt spid="2"/>
                                        </p:tgtEl>
                                      </p:cBhvr>
                                      <p:to x="100000" y="90000"/>
                                    </p:animScale>
                                    <p:animScale>
                                      <p:cBhvr>
                                        <p:cTn id="23" dur="166" decel="50000">
                                          <p:stCondLst>
                                            <p:cond delay="1668"/>
                                          </p:stCondLst>
                                        </p:cTn>
                                        <p:tgtEl>
                                          <p:spTgt spid="2"/>
                                        </p:tgtEl>
                                      </p:cBhvr>
                                      <p:to x="100000" y="100000"/>
                                    </p:animScale>
                                    <p:animScale>
                                      <p:cBhvr>
                                        <p:cTn id="24" dur="26">
                                          <p:stCondLst>
                                            <p:cond delay="1808"/>
                                          </p:stCondLst>
                                        </p:cTn>
                                        <p:tgtEl>
                                          <p:spTgt spid="2"/>
                                        </p:tgtEl>
                                      </p:cBhvr>
                                      <p:to x="100000" y="95000"/>
                                    </p:animScale>
                                    <p:animScale>
                                      <p:cBhvr>
                                        <p:cTn id="25"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dirty="0">
                <a:ea typeface="宋体" panose="02010600030101010101" pitchFamily="2" charset="-122"/>
              </a:rPr>
              <a:t>关系规范化：范 式</a:t>
            </a:r>
          </a:p>
        </p:txBody>
      </p:sp>
      <mc:AlternateContent xmlns:mc="http://schemas.openxmlformats.org/markup-compatibility/2006" xmlns:a14="http://schemas.microsoft.com/office/drawing/2010/main">
        <mc:Choice Requires="a14">
          <p:sp>
            <p:nvSpPr>
              <p:cNvPr id="44035" name="Rectangle 3"/>
              <p:cNvSpPr>
                <a:spLocks noGrp="1" noChangeArrowheads="1"/>
              </p:cNvSpPr>
              <p:nvPr>
                <p:ph type="body" idx="1"/>
              </p:nvPr>
            </p:nvSpPr>
            <p:spPr>
              <a:xfrm>
                <a:off x="185738" y="1412776"/>
                <a:ext cx="8729662" cy="3096344"/>
              </a:xfrm>
            </p:spPr>
            <p:txBody>
              <a:bodyPr/>
              <a:lstStyle/>
              <a:p>
                <a:pPr eaLnBrk="1" hangingPunct="1">
                  <a:lnSpc>
                    <a:spcPts val="3500"/>
                  </a:lnSpc>
                </a:pPr>
                <a:r>
                  <a:rPr lang="zh-CN" altLang="en-US" sz="3000" dirty="0">
                    <a:ea typeface="宋体" panose="02010600030101010101" pitchFamily="2" charset="-122"/>
                  </a:rPr>
                  <a:t>若关系模式</a:t>
                </a:r>
                <a:r>
                  <a:rPr lang="en-US" altLang="zh-CN" sz="3000" dirty="0">
                    <a:ea typeface="宋体" panose="02010600030101010101" pitchFamily="2" charset="-122"/>
                  </a:rPr>
                  <a:t>R</a:t>
                </a:r>
                <a:r>
                  <a:rPr lang="zh-CN" altLang="en-US" sz="3000" dirty="0">
                    <a:ea typeface="宋体" panose="02010600030101010101" pitchFamily="2" charset="-122"/>
                  </a:rPr>
                  <a:t>符合第</a:t>
                </a:r>
                <a:r>
                  <a:rPr lang="en-US" altLang="zh-CN" sz="3000" dirty="0">
                    <a:solidFill>
                      <a:srgbClr val="3333FF"/>
                    </a:solidFill>
                    <a:ea typeface="宋体" panose="02010600030101010101" pitchFamily="2" charset="-122"/>
                  </a:rPr>
                  <a:t>n</a:t>
                </a:r>
                <a:r>
                  <a:rPr lang="zh-CN" altLang="en-US" sz="3000" dirty="0">
                    <a:ea typeface="宋体" panose="02010600030101010101" pitchFamily="2" charset="-122"/>
                  </a:rPr>
                  <a:t>范式的约定规则，则可表示为</a:t>
                </a:r>
                <a14:m>
                  <m:oMath xmlns:m="http://schemas.openxmlformats.org/officeDocument/2006/math">
                    <m:r>
                      <a:rPr lang="en-US" altLang="zh-CN" sz="3000" i="1" dirty="0" smtClean="0">
                        <a:latin typeface="Cambria Math"/>
                        <a:ea typeface="宋体" panose="02010600030101010101" pitchFamily="2" charset="-122"/>
                      </a:rPr>
                      <m:t>𝑅</m:t>
                    </m:r>
                    <m:r>
                      <a:rPr lang="en-US" altLang="zh-CN" sz="3000" i="1" dirty="0" err="1" smtClean="0">
                        <a:latin typeface="Cambria Math"/>
                        <a:ea typeface="宋体" panose="02010600030101010101" pitchFamily="2" charset="-122"/>
                      </a:rPr>
                      <m:t>∈</m:t>
                    </m:r>
                    <m:r>
                      <a:rPr lang="en-US" altLang="zh-CN" sz="3000" i="1" dirty="0" err="1" smtClean="0">
                        <a:solidFill>
                          <a:srgbClr val="3333FF"/>
                        </a:solidFill>
                        <a:latin typeface="Cambria Math"/>
                        <a:ea typeface="宋体" panose="02010600030101010101" pitchFamily="2" charset="-122"/>
                      </a:rPr>
                      <m:t>𝑛</m:t>
                    </m:r>
                    <m:r>
                      <a:rPr lang="en-US" altLang="zh-CN" sz="3000" i="1" dirty="0" err="1" smtClean="0">
                        <a:latin typeface="Cambria Math"/>
                        <a:ea typeface="宋体" panose="02010600030101010101" pitchFamily="2" charset="-122"/>
                      </a:rPr>
                      <m:t>𝑁𝐹</m:t>
                    </m:r>
                  </m:oMath>
                </a14:m>
                <a:r>
                  <a:rPr lang="zh-CN" altLang="en-US" sz="3000" dirty="0">
                    <a:ea typeface="宋体" panose="02010600030101010101" pitchFamily="2" charset="-122"/>
                  </a:rPr>
                  <a:t>。</a:t>
                </a:r>
                <a:endParaRPr lang="en-US" altLang="zh-CN" sz="3000" dirty="0">
                  <a:ea typeface="宋体" panose="02010600030101010101" pitchFamily="2" charset="-122"/>
                </a:endParaRPr>
              </a:p>
              <a:p>
                <a:pPr eaLnBrk="1" hangingPunct="1">
                  <a:lnSpc>
                    <a:spcPts val="3500"/>
                  </a:lnSpc>
                </a:pPr>
                <a:endParaRPr lang="zh-CN" altLang="en-US" sz="3000" dirty="0">
                  <a:ea typeface="宋体" panose="02010600030101010101" pitchFamily="2" charset="-122"/>
                </a:endParaRPr>
              </a:p>
              <a:p>
                <a:pPr>
                  <a:lnSpc>
                    <a:spcPts val="3500"/>
                  </a:lnSpc>
                </a:pPr>
                <a:r>
                  <a:rPr lang="zh-CN" altLang="en-US" dirty="0">
                    <a:ea typeface="宋体" panose="02010600030101010101" pitchFamily="2" charset="-122"/>
                  </a:rPr>
                  <a:t>通过</a:t>
                </a:r>
                <a:r>
                  <a:rPr lang="zh-CN" altLang="en-US" dirty="0">
                    <a:solidFill>
                      <a:srgbClr val="3333FF"/>
                    </a:solidFill>
                    <a:ea typeface="宋体" panose="02010600030101010101" pitchFamily="2" charset="-122"/>
                  </a:rPr>
                  <a:t>模式分解</a:t>
                </a:r>
                <a:r>
                  <a:rPr lang="zh-CN" altLang="en-US" dirty="0">
                    <a:ea typeface="宋体" panose="02010600030101010101" pitchFamily="2" charset="-122"/>
                  </a:rPr>
                  <a:t>等方法，将一</a:t>
                </a:r>
                <a:r>
                  <a:rPr lang="zh-CN" altLang="en-US" sz="2800" dirty="0">
                    <a:ea typeface="宋体" panose="02010600030101010101" pitchFamily="2" charset="-122"/>
                  </a:rPr>
                  <a:t>个属于低级别范式的关系模式转换为若干个属于高级别范式的关系模式的集合，这种过程即</a:t>
                </a:r>
                <a:r>
                  <a:rPr lang="zh-CN" altLang="en-US" sz="2800" dirty="0">
                    <a:solidFill>
                      <a:srgbClr val="3333FF"/>
                    </a:solidFill>
                    <a:ea typeface="宋体" panose="02010600030101010101" pitchFamily="2" charset="-122"/>
                  </a:rPr>
                  <a:t>规范化。</a:t>
                </a:r>
                <a:r>
                  <a:rPr lang="zh-CN" altLang="en-US" dirty="0">
                    <a:ea typeface="宋体" panose="02010600030101010101" pitchFamily="2" charset="-122"/>
                  </a:rPr>
                  <a:t> </a:t>
                </a:r>
              </a:p>
            </p:txBody>
          </p:sp>
        </mc:Choice>
        <mc:Fallback xmlns="">
          <p:sp>
            <p:nvSpPr>
              <p:cNvPr id="44035" name="Rectangle 3"/>
              <p:cNvSpPr>
                <a:spLocks noGrp="1" noRot="1" noChangeAspect="1" noMove="1" noResize="1" noEditPoints="1" noAdjustHandles="1" noChangeArrowheads="1" noChangeShapeType="1" noTextEdit="1"/>
              </p:cNvSpPr>
              <p:nvPr>
                <p:ph type="body" idx="1"/>
              </p:nvPr>
            </p:nvSpPr>
            <p:spPr>
              <a:xfrm>
                <a:off x="185738" y="1412776"/>
                <a:ext cx="8729662" cy="3096344"/>
              </a:xfrm>
              <a:blipFill rotWithShape="1">
                <a:blip r:embed="rId2"/>
                <a:stretch>
                  <a:fillRect l="-1814" t="-43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228042"/>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ea typeface="宋体" panose="02010600030101010101" pitchFamily="2" charset="-122"/>
              </a:rPr>
              <a:t>关系规范化：范 式</a:t>
            </a:r>
            <a:endParaRPr lang="en-US"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46083" name="Rectangle 3"/>
              <p:cNvSpPr>
                <a:spLocks noGrp="1" noChangeArrowheads="1"/>
              </p:cNvSpPr>
              <p:nvPr>
                <p:ph type="body" idx="1"/>
              </p:nvPr>
            </p:nvSpPr>
            <p:spPr>
              <a:xfrm>
                <a:off x="185192" y="1124744"/>
                <a:ext cx="8729662" cy="1728192"/>
              </a:xfrm>
              <a:solidFill>
                <a:schemeClr val="bg1">
                  <a:lumMod val="90000"/>
                </a:schemeClr>
              </a:solidFill>
            </p:spPr>
            <p:txBody>
              <a:bodyPr/>
              <a:lstStyle/>
              <a:p>
                <a:pPr eaLnBrk="1" hangingPunct="1">
                  <a:lnSpc>
                    <a:spcPts val="3500"/>
                  </a:lnSpc>
                </a:pPr>
                <a:r>
                  <a:rPr lang="en-US" altLang="zh-CN" sz="2800" dirty="0">
                    <a:ea typeface="宋体" panose="02010600030101010101" pitchFamily="2" charset="-122"/>
                  </a:rPr>
                  <a:t>1NF</a:t>
                </a:r>
              </a:p>
              <a:p>
                <a:pPr lvl="1">
                  <a:lnSpc>
                    <a:spcPts val="3500"/>
                  </a:lnSpc>
                </a:pPr>
                <a:r>
                  <a:rPr lang="zh-CN" altLang="en-US" sz="2400" dirty="0">
                    <a:ea typeface="宋体" panose="02010600030101010101" pitchFamily="2" charset="-122"/>
                  </a:rPr>
                  <a:t>若关系模式</a:t>
                </a:r>
                <a:r>
                  <a:rPr lang="en-US" altLang="zh-CN" sz="2400" dirty="0">
                    <a:ea typeface="宋体" panose="02010600030101010101" pitchFamily="2" charset="-122"/>
                  </a:rPr>
                  <a:t>R</a:t>
                </a:r>
                <a:r>
                  <a:rPr lang="zh-CN" altLang="en-US" sz="2400" dirty="0">
                    <a:ea typeface="宋体" panose="02010600030101010101" pitchFamily="2" charset="-122"/>
                  </a:rPr>
                  <a:t>的所有属性都是</a:t>
                </a:r>
                <a:r>
                  <a:rPr lang="zh-CN" altLang="en-US" sz="2400" dirty="0">
                    <a:solidFill>
                      <a:srgbClr val="3333FF"/>
                    </a:solidFill>
                    <a:ea typeface="宋体" panose="02010600030101010101" pitchFamily="2" charset="-122"/>
                  </a:rPr>
                  <a:t>不可分的基本数据项</a:t>
                </a:r>
                <a:r>
                  <a:rPr lang="zh-CN" altLang="en-US" sz="2400" dirty="0">
                    <a:ea typeface="宋体" panose="02010600030101010101" pitchFamily="2" charset="-122"/>
                  </a:rPr>
                  <a:t>，则</a:t>
                </a:r>
                <a14:m>
                  <m:oMath xmlns:m="http://schemas.openxmlformats.org/officeDocument/2006/math">
                    <m:r>
                      <a:rPr lang="en-US" altLang="zh-CN" sz="2400" i="1" dirty="0" smtClean="0">
                        <a:latin typeface="Cambria Math"/>
                        <a:ea typeface="宋体" panose="02010600030101010101" pitchFamily="2" charset="-122"/>
                      </a:rPr>
                      <m:t>𝑅</m:t>
                    </m:r>
                    <m:r>
                      <a:rPr lang="en-US" altLang="zh-CN" sz="2400" i="1" dirty="0" smtClean="0">
                        <a:latin typeface="Cambria Math"/>
                        <a:ea typeface="宋体" panose="02010600030101010101" pitchFamily="2" charset="-122"/>
                      </a:rPr>
                      <m:t>∈1</m:t>
                    </m:r>
                    <m:r>
                      <a:rPr lang="en-US" altLang="zh-CN" sz="2400" i="1" dirty="0" smtClean="0">
                        <a:latin typeface="Cambria Math"/>
                        <a:ea typeface="宋体" panose="02010600030101010101" pitchFamily="2" charset="-122"/>
                      </a:rPr>
                      <m:t>𝑁𝐹</m:t>
                    </m:r>
                  </m:oMath>
                </a14:m>
                <a:r>
                  <a:rPr lang="zh-CN" altLang="en-US" sz="2400" dirty="0">
                    <a:ea typeface="宋体" panose="02010600030101010101" pitchFamily="2" charset="-122"/>
                  </a:rPr>
                  <a:t>。</a:t>
                </a:r>
                <a:endParaRPr lang="en-US" altLang="zh-CN" dirty="0">
                  <a:ea typeface="宋体" panose="02010600030101010101" pitchFamily="2" charset="-122"/>
                </a:endParaRPr>
              </a:p>
            </p:txBody>
          </p:sp>
        </mc:Choice>
        <mc:Fallback xmlns="">
          <p:sp>
            <p:nvSpPr>
              <p:cNvPr id="46083" name="Rectangle 3"/>
              <p:cNvSpPr>
                <a:spLocks noGrp="1" noRot="1" noChangeAspect="1" noMove="1" noResize="1" noEditPoints="1" noAdjustHandles="1" noChangeArrowheads="1" noChangeShapeType="1" noTextEdit="1"/>
              </p:cNvSpPr>
              <p:nvPr>
                <p:ph type="body" idx="1"/>
              </p:nvPr>
            </p:nvSpPr>
            <p:spPr>
              <a:xfrm>
                <a:off x="185192" y="1124744"/>
                <a:ext cx="8729662" cy="1728192"/>
              </a:xfrm>
              <a:blipFill rotWithShape="1">
                <a:blip r:embed="rId2"/>
                <a:stretch>
                  <a:fillRect l="-1606" t="-7420"/>
                </a:stretch>
              </a:blipFill>
            </p:spPr>
            <p:txBody>
              <a:bodyPr/>
              <a:lstStyle/>
              <a:p>
                <a:r>
                  <a:rPr lang="zh-CN" altLang="en-US">
                    <a:noFill/>
                  </a:rPr>
                  <a:t> </a:t>
                </a:r>
              </a:p>
            </p:txBody>
          </p:sp>
        </mc:Fallback>
      </mc:AlternateContent>
      <p:graphicFrame>
        <p:nvGraphicFramePr>
          <p:cNvPr id="2" name="表格 1"/>
          <p:cNvGraphicFramePr>
            <a:graphicFrameLocks noGrp="1"/>
          </p:cNvGraphicFramePr>
          <p:nvPr>
            <p:extLst>
              <p:ext uri="{D42A27DB-BD31-4B8C-83A1-F6EECF244321}">
                <p14:modId xmlns:p14="http://schemas.microsoft.com/office/powerpoint/2010/main" val="2801899109"/>
              </p:ext>
            </p:extLst>
          </p:nvPr>
        </p:nvGraphicFramePr>
        <p:xfrm>
          <a:off x="182364" y="3035250"/>
          <a:ext cx="3744417" cy="2225040"/>
        </p:xfrm>
        <a:graphic>
          <a:graphicData uri="http://schemas.openxmlformats.org/drawingml/2006/table">
            <a:tbl>
              <a:tblPr firstRow="1" bandRow="1">
                <a:tableStyleId>{5C22544A-7EE6-4342-B048-85BDC9FD1C3A}</a:tableStyleId>
              </a:tblPr>
              <a:tblGrid>
                <a:gridCol w="1248139">
                  <a:extLst>
                    <a:ext uri="{9D8B030D-6E8A-4147-A177-3AD203B41FA5}">
                      <a16:colId xmlns:a16="http://schemas.microsoft.com/office/drawing/2014/main" val="20000"/>
                    </a:ext>
                  </a:extLst>
                </a:gridCol>
                <a:gridCol w="1248139">
                  <a:extLst>
                    <a:ext uri="{9D8B030D-6E8A-4147-A177-3AD203B41FA5}">
                      <a16:colId xmlns:a16="http://schemas.microsoft.com/office/drawing/2014/main" val="20001"/>
                    </a:ext>
                  </a:extLst>
                </a:gridCol>
                <a:gridCol w="1248139">
                  <a:extLst>
                    <a:ext uri="{9D8B030D-6E8A-4147-A177-3AD203B41FA5}">
                      <a16:colId xmlns:a16="http://schemas.microsoft.com/office/drawing/2014/main" val="20002"/>
                    </a:ext>
                  </a:extLst>
                </a:gridCol>
              </a:tblGrid>
              <a:tr h="370840">
                <a:tc>
                  <a:txBody>
                    <a:bodyPr/>
                    <a:lstStyle/>
                    <a:p>
                      <a:pPr algn="ctr"/>
                      <a:r>
                        <a:rPr lang="en-US" altLang="zh-CN" dirty="0" err="1">
                          <a:solidFill>
                            <a:schemeClr val="accent3"/>
                          </a:solidFill>
                        </a:rPr>
                        <a:t>Sno</a:t>
                      </a:r>
                      <a:endParaRPr lang="zh-CN" altLang="en-US" dirty="0">
                        <a:solidFill>
                          <a:schemeClr val="accent3"/>
                        </a:solidFill>
                      </a:endParaRPr>
                    </a:p>
                  </a:txBody>
                  <a:tcPr>
                    <a:solidFill>
                      <a:schemeClr val="tx2">
                        <a:lumMod val="60000"/>
                        <a:lumOff val="40000"/>
                      </a:schemeClr>
                    </a:solidFill>
                  </a:tcPr>
                </a:tc>
                <a:tc>
                  <a:txBody>
                    <a:bodyPr/>
                    <a:lstStyle/>
                    <a:p>
                      <a:pPr algn="ctr"/>
                      <a:r>
                        <a:rPr lang="en-US" altLang="zh-CN" dirty="0" err="1">
                          <a:solidFill>
                            <a:schemeClr val="accent3"/>
                          </a:solidFill>
                        </a:rPr>
                        <a:t>Cno</a:t>
                      </a:r>
                      <a:endParaRPr lang="zh-CN" altLang="en-US" dirty="0">
                        <a:solidFill>
                          <a:schemeClr val="accent3"/>
                        </a:solidFill>
                      </a:endParaRPr>
                    </a:p>
                  </a:txBody>
                  <a:tcPr>
                    <a:solidFill>
                      <a:schemeClr val="tx2">
                        <a:lumMod val="60000"/>
                        <a:lumOff val="40000"/>
                      </a:schemeClr>
                    </a:solidFill>
                  </a:tcPr>
                </a:tc>
                <a:tc>
                  <a:txBody>
                    <a:bodyPr/>
                    <a:lstStyle/>
                    <a:p>
                      <a:pPr algn="ctr"/>
                      <a:r>
                        <a:rPr lang="en-US" altLang="zh-CN" dirty="0">
                          <a:solidFill>
                            <a:schemeClr val="accent3"/>
                          </a:solidFill>
                        </a:rPr>
                        <a:t>Grade</a:t>
                      </a:r>
                      <a:endParaRPr lang="zh-CN" altLang="en-US" dirty="0">
                        <a:solidFill>
                          <a:schemeClr val="accent3"/>
                        </a:solidFill>
                      </a:endParaRPr>
                    </a:p>
                  </a:txBody>
                  <a:tcPr>
                    <a:solidFill>
                      <a:schemeClr val="tx2">
                        <a:lumMod val="60000"/>
                        <a:lumOff val="40000"/>
                      </a:schemeClr>
                    </a:solidFill>
                  </a:tcPr>
                </a:tc>
                <a:extLst>
                  <a:ext uri="{0D108BD9-81ED-4DB2-BD59-A6C34878D82A}">
                    <a16:rowId xmlns:a16="http://schemas.microsoft.com/office/drawing/2014/main" val="10000"/>
                  </a:ext>
                </a:extLst>
              </a:tr>
              <a:tr h="370840">
                <a:tc rowSpan="3">
                  <a:txBody>
                    <a:bodyPr/>
                    <a:lstStyle/>
                    <a:p>
                      <a:pPr algn="ctr"/>
                      <a:r>
                        <a:rPr lang="en-US" altLang="zh-CN" dirty="0"/>
                        <a:t>95001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80</a:t>
                      </a:r>
                      <a:endParaRPr lang="zh-CN" altLang="en-US" dirty="0"/>
                    </a:p>
                  </a:txBody>
                  <a:tcPr/>
                </a:tc>
                <a:extLst>
                  <a:ext uri="{0D108BD9-81ED-4DB2-BD59-A6C34878D82A}">
                    <a16:rowId xmlns:a16="http://schemas.microsoft.com/office/drawing/2014/main" val="10001"/>
                  </a:ext>
                </a:extLst>
              </a:tr>
              <a:tr h="37084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70</a:t>
                      </a:r>
                      <a:endParaRPr lang="zh-CN" altLang="en-US" dirty="0"/>
                    </a:p>
                  </a:txBody>
                  <a:tcPr/>
                </a:tc>
                <a:extLst>
                  <a:ext uri="{0D108BD9-81ED-4DB2-BD59-A6C34878D82A}">
                    <a16:rowId xmlns:a16="http://schemas.microsoft.com/office/drawing/2014/main" val="10002"/>
                  </a:ext>
                </a:extLst>
              </a:tr>
              <a:tr h="37084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90</a:t>
                      </a:r>
                      <a:endParaRPr lang="zh-CN" altLang="en-US" dirty="0"/>
                    </a:p>
                  </a:txBody>
                  <a:tcPr/>
                </a:tc>
                <a:extLst>
                  <a:ext uri="{0D108BD9-81ED-4DB2-BD59-A6C34878D82A}">
                    <a16:rowId xmlns:a16="http://schemas.microsoft.com/office/drawing/2014/main" val="10003"/>
                  </a:ext>
                </a:extLst>
              </a:tr>
              <a:tr h="37084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95002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80</a:t>
                      </a:r>
                      <a:endParaRPr lang="zh-CN" altLang="en-US" dirty="0"/>
                    </a:p>
                  </a:txBody>
                  <a:tcPr/>
                </a:tc>
                <a:extLst>
                  <a:ext uri="{0D108BD9-81ED-4DB2-BD59-A6C34878D82A}">
                    <a16:rowId xmlns:a16="http://schemas.microsoft.com/office/drawing/2014/main" val="10004"/>
                  </a:ext>
                </a:extLst>
              </a:tr>
              <a:tr h="37084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85</a:t>
                      </a:r>
                      <a:endParaRPr lang="zh-CN" altLang="en-US" dirty="0"/>
                    </a:p>
                  </a:txBody>
                  <a:tcPr/>
                </a:tc>
                <a:extLst>
                  <a:ext uri="{0D108BD9-81ED-4DB2-BD59-A6C34878D82A}">
                    <a16:rowId xmlns:a16="http://schemas.microsoft.com/office/drawing/2014/main" val="10005"/>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149262320"/>
              </p:ext>
            </p:extLst>
          </p:nvPr>
        </p:nvGraphicFramePr>
        <p:xfrm>
          <a:off x="5175547" y="3035250"/>
          <a:ext cx="3744417" cy="2225040"/>
        </p:xfrm>
        <a:graphic>
          <a:graphicData uri="http://schemas.openxmlformats.org/drawingml/2006/table">
            <a:tbl>
              <a:tblPr firstRow="1" bandRow="1">
                <a:tableStyleId>{5C22544A-7EE6-4342-B048-85BDC9FD1C3A}</a:tableStyleId>
              </a:tblPr>
              <a:tblGrid>
                <a:gridCol w="1248139">
                  <a:extLst>
                    <a:ext uri="{9D8B030D-6E8A-4147-A177-3AD203B41FA5}">
                      <a16:colId xmlns:a16="http://schemas.microsoft.com/office/drawing/2014/main" val="20000"/>
                    </a:ext>
                  </a:extLst>
                </a:gridCol>
                <a:gridCol w="1248139">
                  <a:extLst>
                    <a:ext uri="{9D8B030D-6E8A-4147-A177-3AD203B41FA5}">
                      <a16:colId xmlns:a16="http://schemas.microsoft.com/office/drawing/2014/main" val="20001"/>
                    </a:ext>
                  </a:extLst>
                </a:gridCol>
                <a:gridCol w="1248139">
                  <a:extLst>
                    <a:ext uri="{9D8B030D-6E8A-4147-A177-3AD203B41FA5}">
                      <a16:colId xmlns:a16="http://schemas.microsoft.com/office/drawing/2014/main" val="20002"/>
                    </a:ext>
                  </a:extLst>
                </a:gridCol>
              </a:tblGrid>
              <a:tr h="370840">
                <a:tc>
                  <a:txBody>
                    <a:bodyPr/>
                    <a:lstStyle/>
                    <a:p>
                      <a:pPr algn="ctr"/>
                      <a:r>
                        <a:rPr lang="en-US" altLang="zh-CN" dirty="0" err="1">
                          <a:solidFill>
                            <a:schemeClr val="accent3"/>
                          </a:solidFill>
                        </a:rPr>
                        <a:t>Sno</a:t>
                      </a:r>
                      <a:endParaRPr lang="zh-CN" altLang="en-US" dirty="0">
                        <a:solidFill>
                          <a:schemeClr val="accent3"/>
                        </a:solidFill>
                      </a:endParaRPr>
                    </a:p>
                  </a:txBody>
                  <a:tcPr>
                    <a:solidFill>
                      <a:schemeClr val="tx2">
                        <a:lumMod val="60000"/>
                        <a:lumOff val="40000"/>
                      </a:schemeClr>
                    </a:solidFill>
                  </a:tcPr>
                </a:tc>
                <a:tc>
                  <a:txBody>
                    <a:bodyPr/>
                    <a:lstStyle/>
                    <a:p>
                      <a:pPr algn="ctr"/>
                      <a:r>
                        <a:rPr lang="en-US" altLang="zh-CN" dirty="0" err="1">
                          <a:solidFill>
                            <a:schemeClr val="accent3"/>
                          </a:solidFill>
                        </a:rPr>
                        <a:t>Cno</a:t>
                      </a:r>
                      <a:endParaRPr lang="zh-CN" altLang="en-US" dirty="0">
                        <a:solidFill>
                          <a:schemeClr val="accent3"/>
                        </a:solidFill>
                      </a:endParaRPr>
                    </a:p>
                  </a:txBody>
                  <a:tcPr>
                    <a:solidFill>
                      <a:schemeClr val="tx2">
                        <a:lumMod val="60000"/>
                        <a:lumOff val="40000"/>
                      </a:schemeClr>
                    </a:solidFill>
                  </a:tcPr>
                </a:tc>
                <a:tc>
                  <a:txBody>
                    <a:bodyPr/>
                    <a:lstStyle/>
                    <a:p>
                      <a:pPr algn="ctr"/>
                      <a:r>
                        <a:rPr lang="en-US" altLang="zh-CN" dirty="0">
                          <a:solidFill>
                            <a:schemeClr val="accent3"/>
                          </a:solidFill>
                        </a:rPr>
                        <a:t>Grade</a:t>
                      </a:r>
                      <a:endParaRPr lang="zh-CN" altLang="en-US" dirty="0">
                        <a:solidFill>
                          <a:schemeClr val="accent3"/>
                        </a:solidFill>
                      </a:endParaRPr>
                    </a:p>
                  </a:txBody>
                  <a:tcPr>
                    <a:solidFill>
                      <a:schemeClr val="tx2">
                        <a:lumMod val="60000"/>
                        <a:lumOff val="40000"/>
                      </a:schemeClr>
                    </a:solidFill>
                  </a:tcPr>
                </a:tc>
                <a:extLst>
                  <a:ext uri="{0D108BD9-81ED-4DB2-BD59-A6C34878D82A}">
                    <a16:rowId xmlns:a16="http://schemas.microsoft.com/office/drawing/2014/main" val="10000"/>
                  </a:ext>
                </a:extLst>
              </a:tr>
              <a:tr h="370840">
                <a:tc>
                  <a:txBody>
                    <a:bodyPr/>
                    <a:lstStyle/>
                    <a:p>
                      <a:pPr algn="ctr"/>
                      <a:r>
                        <a:rPr lang="en-US" altLang="zh-CN" dirty="0"/>
                        <a:t>95001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80</a:t>
                      </a:r>
                      <a:endParaRPr lang="zh-CN" alt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95001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70</a:t>
                      </a:r>
                      <a:endParaRPr lang="zh-CN" altLang="en-US"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95001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90</a:t>
                      </a:r>
                      <a:endParaRPr lang="zh-CN" altLang="en-US" dirty="0"/>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95002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80</a:t>
                      </a:r>
                      <a:endParaRPr lang="zh-CN" altLang="en-US" dirty="0"/>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95002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85</a:t>
                      </a:r>
                      <a:endParaRPr lang="zh-CN" altLang="en-US" dirty="0"/>
                    </a:p>
                  </a:txBody>
                  <a:tcPr/>
                </a:tc>
                <a:extLst>
                  <a:ext uri="{0D108BD9-81ED-4DB2-BD59-A6C34878D82A}">
                    <a16:rowId xmlns:a16="http://schemas.microsoft.com/office/drawing/2014/main" val="10005"/>
                  </a:ext>
                </a:extLst>
              </a:tr>
            </a:tbl>
          </a:graphicData>
        </a:graphic>
      </p:graphicFrame>
      <p:sp>
        <p:nvSpPr>
          <p:cNvPr id="6" name="Line 8"/>
          <p:cNvSpPr>
            <a:spLocks noChangeShapeType="1"/>
          </p:cNvSpPr>
          <p:nvPr/>
        </p:nvSpPr>
        <p:spPr bwMode="auto">
          <a:xfrm>
            <a:off x="4168775" y="4221088"/>
            <a:ext cx="7207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9"/>
          <p:cNvSpPr>
            <a:spLocks noChangeShapeType="1"/>
          </p:cNvSpPr>
          <p:nvPr/>
        </p:nvSpPr>
        <p:spPr bwMode="auto">
          <a:xfrm>
            <a:off x="4185109" y="4241750"/>
            <a:ext cx="0" cy="6477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3533400335"/>
              </p:ext>
            </p:extLst>
          </p:nvPr>
        </p:nvGraphicFramePr>
        <p:xfrm>
          <a:off x="63710" y="3449290"/>
          <a:ext cx="8958264" cy="741680"/>
        </p:xfrm>
        <a:graphic>
          <a:graphicData uri="http://schemas.openxmlformats.org/drawingml/2006/table">
            <a:tbl>
              <a:tblPr firstRow="1" bandRow="1">
                <a:tableStyleId>{5C22544A-7EE6-4342-B048-85BDC9FD1C3A}</a:tableStyleId>
              </a:tblPr>
              <a:tblGrid>
                <a:gridCol w="1119783">
                  <a:extLst>
                    <a:ext uri="{9D8B030D-6E8A-4147-A177-3AD203B41FA5}">
                      <a16:colId xmlns:a16="http://schemas.microsoft.com/office/drawing/2014/main" val="20000"/>
                    </a:ext>
                  </a:extLst>
                </a:gridCol>
                <a:gridCol w="1119783">
                  <a:extLst>
                    <a:ext uri="{9D8B030D-6E8A-4147-A177-3AD203B41FA5}">
                      <a16:colId xmlns:a16="http://schemas.microsoft.com/office/drawing/2014/main" val="20001"/>
                    </a:ext>
                  </a:extLst>
                </a:gridCol>
                <a:gridCol w="1119783">
                  <a:extLst>
                    <a:ext uri="{9D8B030D-6E8A-4147-A177-3AD203B41FA5}">
                      <a16:colId xmlns:a16="http://schemas.microsoft.com/office/drawing/2014/main" val="20002"/>
                    </a:ext>
                  </a:extLst>
                </a:gridCol>
                <a:gridCol w="1119783">
                  <a:extLst>
                    <a:ext uri="{9D8B030D-6E8A-4147-A177-3AD203B41FA5}">
                      <a16:colId xmlns:a16="http://schemas.microsoft.com/office/drawing/2014/main" val="20003"/>
                    </a:ext>
                  </a:extLst>
                </a:gridCol>
                <a:gridCol w="1119783">
                  <a:extLst>
                    <a:ext uri="{9D8B030D-6E8A-4147-A177-3AD203B41FA5}">
                      <a16:colId xmlns:a16="http://schemas.microsoft.com/office/drawing/2014/main" val="20004"/>
                    </a:ext>
                  </a:extLst>
                </a:gridCol>
                <a:gridCol w="1119783">
                  <a:extLst>
                    <a:ext uri="{9D8B030D-6E8A-4147-A177-3AD203B41FA5}">
                      <a16:colId xmlns:a16="http://schemas.microsoft.com/office/drawing/2014/main" val="20005"/>
                    </a:ext>
                  </a:extLst>
                </a:gridCol>
                <a:gridCol w="1119783">
                  <a:extLst>
                    <a:ext uri="{9D8B030D-6E8A-4147-A177-3AD203B41FA5}">
                      <a16:colId xmlns:a16="http://schemas.microsoft.com/office/drawing/2014/main" val="20006"/>
                    </a:ext>
                  </a:extLst>
                </a:gridCol>
                <a:gridCol w="1119783">
                  <a:extLst>
                    <a:ext uri="{9D8B030D-6E8A-4147-A177-3AD203B41FA5}">
                      <a16:colId xmlns:a16="http://schemas.microsoft.com/office/drawing/2014/main" val="20007"/>
                    </a:ext>
                  </a:extLst>
                </a:gridCol>
              </a:tblGrid>
              <a:tr h="370840">
                <a:tc rowSpan="2">
                  <a:txBody>
                    <a:bodyPr/>
                    <a:lstStyle/>
                    <a:p>
                      <a:pPr algn="ctr"/>
                      <a:r>
                        <a:rPr lang="zh-CN" altLang="en-US" sz="1600" b="1" dirty="0"/>
                        <a:t>职员编号</a:t>
                      </a:r>
                    </a:p>
                  </a:txBody>
                  <a:tcPr anchor="ctr">
                    <a:solidFill>
                      <a:srgbClr val="00B0F0"/>
                    </a:solidFill>
                  </a:tcPr>
                </a:tc>
                <a:tc rowSpan="2">
                  <a:txBody>
                    <a:bodyPr/>
                    <a:lstStyle/>
                    <a:p>
                      <a:pPr algn="ctr"/>
                      <a:r>
                        <a:rPr lang="zh-CN" altLang="en-US" sz="1600" b="1" dirty="0"/>
                        <a:t>职员姓名</a:t>
                      </a:r>
                    </a:p>
                  </a:txBody>
                  <a:tcPr anchor="ctr">
                    <a:solidFill>
                      <a:srgbClr val="00B0F0"/>
                    </a:solidFill>
                  </a:tcPr>
                </a:tc>
                <a:tc rowSpan="2">
                  <a:txBody>
                    <a:bodyPr/>
                    <a:lstStyle/>
                    <a:p>
                      <a:pPr algn="ctr"/>
                      <a:r>
                        <a:rPr lang="zh-CN" altLang="en-US" sz="1600" b="1" dirty="0"/>
                        <a:t>性别</a:t>
                      </a:r>
                    </a:p>
                  </a:txBody>
                  <a:tcPr anchor="ctr">
                    <a:solidFill>
                      <a:srgbClr val="00B0F0"/>
                    </a:solidFill>
                  </a:tcPr>
                </a:tc>
                <a:tc rowSpan="2">
                  <a:txBody>
                    <a:bodyPr/>
                    <a:lstStyle/>
                    <a:p>
                      <a:pPr algn="ctr"/>
                      <a:r>
                        <a:rPr lang="zh-CN" altLang="en-US" sz="1600" b="1" dirty="0"/>
                        <a:t>年龄</a:t>
                      </a:r>
                    </a:p>
                  </a:txBody>
                  <a:tcPr anchor="ctr">
                    <a:solidFill>
                      <a:srgbClr val="00B0F0"/>
                    </a:solidFill>
                  </a:tcPr>
                </a:tc>
                <a:tc rowSpan="2">
                  <a:txBody>
                    <a:bodyPr/>
                    <a:lstStyle/>
                    <a:p>
                      <a:pPr algn="ctr"/>
                      <a:r>
                        <a:rPr lang="zh-CN" altLang="en-US" sz="1600" b="1" dirty="0"/>
                        <a:t>职称</a:t>
                      </a:r>
                    </a:p>
                  </a:txBody>
                  <a:tcPr anchor="ctr">
                    <a:solidFill>
                      <a:srgbClr val="00B0F0"/>
                    </a:solidFill>
                  </a:tcPr>
                </a:tc>
                <a:tc gridSpan="3">
                  <a:txBody>
                    <a:bodyPr/>
                    <a:lstStyle/>
                    <a:p>
                      <a:pPr algn="ctr"/>
                      <a:r>
                        <a:rPr lang="zh-CN" altLang="en-US" sz="1600" b="1" dirty="0">
                          <a:solidFill>
                            <a:schemeClr val="accent3"/>
                          </a:solidFill>
                        </a:rPr>
                        <a:t>工资</a:t>
                      </a:r>
                    </a:p>
                  </a:txBody>
                  <a:tcPr anchor="ctr">
                    <a:solidFill>
                      <a:srgbClr val="00B0F0"/>
                    </a:solidFill>
                  </a:tcPr>
                </a:tc>
                <a:tc hMerge="1">
                  <a:txBody>
                    <a:bodyPr/>
                    <a:lstStyle/>
                    <a:p>
                      <a:pPr algn="ctr"/>
                      <a:endParaRPr lang="zh-CN" altLang="en-US" dirty="0">
                        <a:solidFill>
                          <a:schemeClr val="accent3"/>
                        </a:solidFill>
                      </a:endParaRPr>
                    </a:p>
                  </a:txBody>
                  <a:tcPr>
                    <a:solidFill>
                      <a:schemeClr val="tx2">
                        <a:lumMod val="60000"/>
                        <a:lumOff val="40000"/>
                      </a:schemeClr>
                    </a:solidFill>
                  </a:tcPr>
                </a:tc>
                <a:tc hMerge="1">
                  <a:txBody>
                    <a:bodyPr/>
                    <a:lstStyle/>
                    <a:p>
                      <a:pPr algn="ctr"/>
                      <a:endParaRPr lang="zh-CN" altLang="en-US" dirty="0">
                        <a:solidFill>
                          <a:schemeClr val="accent3"/>
                        </a:solidFill>
                      </a:endParaRPr>
                    </a:p>
                  </a:txBody>
                  <a:tcPr>
                    <a:solidFill>
                      <a:schemeClr val="tx2">
                        <a:lumMod val="60000"/>
                        <a:lumOff val="40000"/>
                      </a:schemeClr>
                    </a:solidFill>
                  </a:tcPr>
                </a:tc>
                <a:extLst>
                  <a:ext uri="{0D108BD9-81ED-4DB2-BD59-A6C34878D82A}">
                    <a16:rowId xmlns:a16="http://schemas.microsoft.com/office/drawing/2014/main" val="10000"/>
                  </a:ext>
                </a:extLst>
              </a:tr>
              <a:tr h="370840">
                <a:tc vMerge="1">
                  <a:txBody>
                    <a:bodyPr/>
                    <a:lstStyle/>
                    <a:p>
                      <a:endParaRPr lang="zh-CN" altLang="en-US"/>
                    </a:p>
                  </a:txBody>
                  <a:tcPr/>
                </a:tc>
                <a:tc vMerge="1">
                  <a:txBody>
                    <a:bodyPr/>
                    <a:lstStyle/>
                    <a:p>
                      <a:endParaRPr lang="zh-CN" altLang="en-US"/>
                    </a:p>
                  </a:txBody>
                  <a:tcPr/>
                </a:tc>
                <a:tc vMerge="1">
                  <a:txBody>
                    <a:bodyPr/>
                    <a:lstStyle/>
                    <a:p>
                      <a:pPr algn="ctr"/>
                      <a:endParaRPr lang="zh-CN" altLang="en-US" dirty="0"/>
                    </a:p>
                  </a:txBody>
                  <a:tcPr/>
                </a:tc>
                <a:tc vMerge="1">
                  <a:txBody>
                    <a:bodyPr/>
                    <a:lstStyle/>
                    <a:p>
                      <a:pPr algn="ctr"/>
                      <a:endParaRPr lang="zh-CN" altLang="en-US" dirty="0"/>
                    </a:p>
                  </a:txBody>
                  <a:tcPr/>
                </a:tc>
                <a:tc vMerge="1">
                  <a:txBody>
                    <a:bodyPr/>
                    <a:lstStyle/>
                    <a:p>
                      <a:pPr algn="ctr"/>
                      <a:endParaRPr lang="zh-CN" altLang="en-US" dirty="0"/>
                    </a:p>
                  </a:txBody>
                  <a:tcPr/>
                </a:tc>
                <a:tc>
                  <a:txBody>
                    <a:bodyPr/>
                    <a:lstStyle/>
                    <a:p>
                      <a:pPr algn="ctr"/>
                      <a:r>
                        <a:rPr lang="zh-CN" altLang="en-US" sz="1600" b="1" dirty="0">
                          <a:solidFill>
                            <a:schemeClr val="accent3"/>
                          </a:solidFill>
                        </a:rPr>
                        <a:t>基本工资</a:t>
                      </a:r>
                    </a:p>
                  </a:txBody>
                  <a:tcPr anchor="ctr">
                    <a:solidFill>
                      <a:srgbClr val="00B0F0"/>
                    </a:solidFill>
                  </a:tcPr>
                </a:tc>
                <a:tc>
                  <a:txBody>
                    <a:bodyPr/>
                    <a:lstStyle/>
                    <a:p>
                      <a:pPr algn="ctr"/>
                      <a:r>
                        <a:rPr lang="zh-CN" altLang="en-US" sz="1600" b="1" dirty="0">
                          <a:solidFill>
                            <a:schemeClr val="accent3"/>
                          </a:solidFill>
                        </a:rPr>
                        <a:t>业务工资</a:t>
                      </a:r>
                    </a:p>
                  </a:txBody>
                  <a:tcPr anchor="ctr">
                    <a:solidFill>
                      <a:srgbClr val="00B0F0"/>
                    </a:solidFill>
                  </a:tcPr>
                </a:tc>
                <a:tc>
                  <a:txBody>
                    <a:bodyPr/>
                    <a:lstStyle/>
                    <a:p>
                      <a:pPr algn="ctr"/>
                      <a:r>
                        <a:rPr lang="zh-CN" altLang="en-US" sz="1600" b="1" dirty="0">
                          <a:solidFill>
                            <a:schemeClr val="accent3"/>
                          </a:solidFill>
                        </a:rPr>
                        <a:t>奖金</a:t>
                      </a:r>
                    </a:p>
                  </a:txBody>
                  <a:tcPr anchor="ctr">
                    <a:solidFill>
                      <a:srgbClr val="00B0F0"/>
                    </a:solidFill>
                  </a:tcPr>
                </a:tc>
                <a:extLst>
                  <a:ext uri="{0D108BD9-81ED-4DB2-BD59-A6C34878D82A}">
                    <a16:rowId xmlns:a16="http://schemas.microsoft.com/office/drawing/2014/main" val="10001"/>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942227215"/>
              </p:ext>
            </p:extLst>
          </p:nvPr>
        </p:nvGraphicFramePr>
        <p:xfrm>
          <a:off x="36301" y="4889450"/>
          <a:ext cx="8985672" cy="741680"/>
        </p:xfrm>
        <a:graphic>
          <a:graphicData uri="http://schemas.openxmlformats.org/drawingml/2006/table">
            <a:tbl>
              <a:tblPr firstRow="1" bandRow="1">
                <a:tableStyleId>{5C22544A-7EE6-4342-B048-85BDC9FD1C3A}</a:tableStyleId>
              </a:tblPr>
              <a:tblGrid>
                <a:gridCol w="1123209">
                  <a:extLst>
                    <a:ext uri="{9D8B030D-6E8A-4147-A177-3AD203B41FA5}">
                      <a16:colId xmlns:a16="http://schemas.microsoft.com/office/drawing/2014/main" val="20000"/>
                    </a:ext>
                  </a:extLst>
                </a:gridCol>
                <a:gridCol w="1123209">
                  <a:extLst>
                    <a:ext uri="{9D8B030D-6E8A-4147-A177-3AD203B41FA5}">
                      <a16:colId xmlns:a16="http://schemas.microsoft.com/office/drawing/2014/main" val="20001"/>
                    </a:ext>
                  </a:extLst>
                </a:gridCol>
                <a:gridCol w="1123209">
                  <a:extLst>
                    <a:ext uri="{9D8B030D-6E8A-4147-A177-3AD203B41FA5}">
                      <a16:colId xmlns:a16="http://schemas.microsoft.com/office/drawing/2014/main" val="20002"/>
                    </a:ext>
                  </a:extLst>
                </a:gridCol>
                <a:gridCol w="1123209">
                  <a:extLst>
                    <a:ext uri="{9D8B030D-6E8A-4147-A177-3AD203B41FA5}">
                      <a16:colId xmlns:a16="http://schemas.microsoft.com/office/drawing/2014/main" val="20003"/>
                    </a:ext>
                  </a:extLst>
                </a:gridCol>
                <a:gridCol w="1123209">
                  <a:extLst>
                    <a:ext uri="{9D8B030D-6E8A-4147-A177-3AD203B41FA5}">
                      <a16:colId xmlns:a16="http://schemas.microsoft.com/office/drawing/2014/main" val="20004"/>
                    </a:ext>
                  </a:extLst>
                </a:gridCol>
                <a:gridCol w="1123209">
                  <a:extLst>
                    <a:ext uri="{9D8B030D-6E8A-4147-A177-3AD203B41FA5}">
                      <a16:colId xmlns:a16="http://schemas.microsoft.com/office/drawing/2014/main" val="20005"/>
                    </a:ext>
                  </a:extLst>
                </a:gridCol>
                <a:gridCol w="1123209">
                  <a:extLst>
                    <a:ext uri="{9D8B030D-6E8A-4147-A177-3AD203B41FA5}">
                      <a16:colId xmlns:a16="http://schemas.microsoft.com/office/drawing/2014/main" val="20006"/>
                    </a:ext>
                  </a:extLst>
                </a:gridCol>
                <a:gridCol w="1123209">
                  <a:extLst>
                    <a:ext uri="{9D8B030D-6E8A-4147-A177-3AD203B41FA5}">
                      <a16:colId xmlns:a16="http://schemas.microsoft.com/office/drawing/2014/main" val="20007"/>
                    </a:ext>
                  </a:extLst>
                </a:gridCol>
              </a:tblGrid>
              <a:tr h="741680">
                <a:tc>
                  <a:txBody>
                    <a:bodyPr/>
                    <a:lstStyle/>
                    <a:p>
                      <a:pPr algn="ctr"/>
                      <a:r>
                        <a:rPr lang="zh-CN" altLang="en-US" sz="1600" dirty="0"/>
                        <a:t>职员编号</a:t>
                      </a:r>
                    </a:p>
                  </a:txBody>
                  <a:tcPr anchor="ctr">
                    <a:solidFill>
                      <a:srgbClr val="00B0F0"/>
                    </a:solidFill>
                  </a:tcPr>
                </a:tc>
                <a:tc>
                  <a:txBody>
                    <a:bodyPr/>
                    <a:lstStyle/>
                    <a:p>
                      <a:pPr algn="ctr"/>
                      <a:r>
                        <a:rPr lang="zh-CN" altLang="en-US" sz="1600" dirty="0"/>
                        <a:t>职员姓名</a:t>
                      </a:r>
                    </a:p>
                  </a:txBody>
                  <a:tcPr anchor="ctr">
                    <a:solidFill>
                      <a:srgbClr val="00B0F0"/>
                    </a:solidFill>
                  </a:tcPr>
                </a:tc>
                <a:tc>
                  <a:txBody>
                    <a:bodyPr/>
                    <a:lstStyle/>
                    <a:p>
                      <a:pPr algn="ctr"/>
                      <a:r>
                        <a:rPr lang="zh-CN" altLang="en-US" sz="1600" dirty="0"/>
                        <a:t>性别</a:t>
                      </a:r>
                    </a:p>
                  </a:txBody>
                  <a:tcPr anchor="ctr">
                    <a:solidFill>
                      <a:srgbClr val="00B0F0"/>
                    </a:solidFill>
                  </a:tcPr>
                </a:tc>
                <a:tc>
                  <a:txBody>
                    <a:bodyPr/>
                    <a:lstStyle/>
                    <a:p>
                      <a:pPr algn="ctr"/>
                      <a:r>
                        <a:rPr lang="zh-CN" altLang="en-US" sz="1600" dirty="0"/>
                        <a:t>年龄</a:t>
                      </a:r>
                    </a:p>
                  </a:txBody>
                  <a:tcPr anchor="ctr">
                    <a:solidFill>
                      <a:srgbClr val="00B0F0"/>
                    </a:solidFill>
                  </a:tcPr>
                </a:tc>
                <a:tc>
                  <a:txBody>
                    <a:bodyPr/>
                    <a:lstStyle/>
                    <a:p>
                      <a:pPr algn="ctr"/>
                      <a:r>
                        <a:rPr lang="zh-CN" altLang="en-US" sz="1600" dirty="0"/>
                        <a:t>职称</a:t>
                      </a:r>
                    </a:p>
                  </a:txBody>
                  <a:tcPr anchor="ctr">
                    <a:solidFill>
                      <a:srgbClr val="00B0F0"/>
                    </a:solidFill>
                  </a:tcPr>
                </a:tc>
                <a:tc>
                  <a:txBody>
                    <a:bodyPr/>
                    <a:lstStyle/>
                    <a:p>
                      <a:pPr algn="ctr"/>
                      <a:r>
                        <a:rPr lang="zh-CN" altLang="en-US" sz="1600" dirty="0">
                          <a:solidFill>
                            <a:schemeClr val="accent3"/>
                          </a:solidFill>
                        </a:rPr>
                        <a:t>基本工资</a:t>
                      </a:r>
                    </a:p>
                  </a:txBody>
                  <a:tcPr anchor="ctr">
                    <a:solidFill>
                      <a:srgbClr val="00B0F0"/>
                    </a:solidFill>
                  </a:tcPr>
                </a:tc>
                <a:tc>
                  <a:txBody>
                    <a:bodyPr/>
                    <a:lstStyle/>
                    <a:p>
                      <a:pPr algn="ctr"/>
                      <a:r>
                        <a:rPr lang="zh-CN" altLang="en-US" sz="1600" dirty="0">
                          <a:solidFill>
                            <a:schemeClr val="accent3"/>
                          </a:solidFill>
                        </a:rPr>
                        <a:t>业务工资</a:t>
                      </a:r>
                    </a:p>
                  </a:txBody>
                  <a:tcPr anchor="ctr">
                    <a:solidFill>
                      <a:srgbClr val="00B0F0"/>
                    </a:solidFill>
                  </a:tcPr>
                </a:tc>
                <a:tc>
                  <a:txBody>
                    <a:bodyPr/>
                    <a:lstStyle/>
                    <a:p>
                      <a:pPr algn="ctr"/>
                      <a:r>
                        <a:rPr lang="zh-CN" altLang="en-US" sz="1600" dirty="0">
                          <a:solidFill>
                            <a:schemeClr val="accent3"/>
                          </a:solidFill>
                        </a:rPr>
                        <a:t>奖金</a:t>
                      </a:r>
                    </a:p>
                  </a:txBody>
                  <a:tcPr anchor="ctr">
                    <a:solidFill>
                      <a:srgbClr val="00B0F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7683205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16" presetClass="entr" presetSubtype="21"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arn(inVertical)">
                                      <p:cBhvr>
                                        <p:cTn id="34" dur="500"/>
                                        <p:tgtEl>
                                          <p:spTgt spid="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ea typeface="宋体" panose="02010600030101010101" pitchFamily="2" charset="-122"/>
              </a:rPr>
              <a:t>关系规范化：范 式</a:t>
            </a:r>
            <a:endParaRPr lang="en-US" altLang="zh-CN" dirty="0">
              <a:ea typeface="宋体" panose="02010600030101010101" pitchFamily="2" charset="-122"/>
            </a:endParaRPr>
          </a:p>
        </p:txBody>
      </p:sp>
      <p:sp>
        <p:nvSpPr>
          <p:cNvPr id="46083" name="Rectangle 3"/>
          <p:cNvSpPr>
            <a:spLocks noGrp="1" noChangeArrowheads="1"/>
          </p:cNvSpPr>
          <p:nvPr>
            <p:ph type="body" idx="1"/>
          </p:nvPr>
        </p:nvSpPr>
        <p:spPr>
          <a:xfrm>
            <a:off x="185738" y="1268760"/>
            <a:ext cx="8729662" cy="2016224"/>
          </a:xfrm>
        </p:spPr>
        <p:txBody>
          <a:bodyPr/>
          <a:lstStyle/>
          <a:p>
            <a:pPr eaLnBrk="1" hangingPunct="1">
              <a:lnSpc>
                <a:spcPts val="3500"/>
              </a:lnSpc>
            </a:pPr>
            <a:r>
              <a:rPr lang="en-US" altLang="zh-CN" sz="2800" dirty="0">
                <a:ea typeface="宋体" panose="02010600030101010101" pitchFamily="2" charset="-122"/>
              </a:rPr>
              <a:t>1NF</a:t>
            </a:r>
            <a:r>
              <a:rPr lang="zh-CN" altLang="en-US" sz="2800" dirty="0">
                <a:ea typeface="宋体" panose="02010600030101010101" pitchFamily="2" charset="-122"/>
              </a:rPr>
              <a:t>是对关系模式的基本要求，不满足第一范式的数据库模式不能称为关系数据库。</a:t>
            </a:r>
          </a:p>
          <a:p>
            <a:pPr eaLnBrk="1" hangingPunct="1">
              <a:lnSpc>
                <a:spcPts val="3500"/>
              </a:lnSpc>
            </a:pPr>
            <a:r>
              <a:rPr lang="zh-CN" altLang="en-US" sz="2800" dirty="0">
                <a:ea typeface="宋体" panose="02010600030101010101" pitchFamily="2" charset="-122"/>
              </a:rPr>
              <a:t>但是，满足第一范式的关系模式并不一定是好的关系模式。</a:t>
            </a:r>
          </a:p>
        </p:txBody>
      </p:sp>
    </p:spTree>
    <p:extLst>
      <p:ext uri="{BB962C8B-B14F-4D97-AF65-F5344CB8AC3E}">
        <p14:creationId xmlns:p14="http://schemas.microsoft.com/office/powerpoint/2010/main" val="3457592709"/>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85738" y="2867792"/>
            <a:ext cx="2298030" cy="3456384"/>
          </a:xfrm>
          <a:prstGeom prst="rect">
            <a:avLst/>
          </a:prstGeom>
          <a:solidFill>
            <a:schemeClr val="tx2">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48130" name="Rectangle 2"/>
          <p:cNvSpPr>
            <a:spLocks noGrp="1" noChangeArrowheads="1"/>
          </p:cNvSpPr>
          <p:nvPr>
            <p:ph type="title"/>
          </p:nvPr>
        </p:nvSpPr>
        <p:spPr/>
        <p:txBody>
          <a:bodyPr/>
          <a:lstStyle/>
          <a:p>
            <a:r>
              <a:rPr lang="zh-CN" altLang="en-US" dirty="0">
                <a:ea typeface="宋体" panose="02010600030101010101" pitchFamily="2" charset="-122"/>
              </a:rPr>
              <a:t>关系规范化：范 式</a:t>
            </a:r>
          </a:p>
        </p:txBody>
      </p:sp>
      <p:sp>
        <p:nvSpPr>
          <p:cNvPr id="48131" name="Rectangle 3"/>
          <p:cNvSpPr>
            <a:spLocks noGrp="1" noChangeArrowheads="1"/>
          </p:cNvSpPr>
          <p:nvPr>
            <p:ph type="body" idx="1"/>
          </p:nvPr>
        </p:nvSpPr>
        <p:spPr>
          <a:xfrm>
            <a:off x="185738" y="1124744"/>
            <a:ext cx="8729662" cy="1656184"/>
          </a:xfrm>
          <a:solidFill>
            <a:schemeClr val="bg1">
              <a:lumMod val="90000"/>
            </a:schemeClr>
          </a:solidFill>
        </p:spPr>
        <p:txBody>
          <a:bodyPr/>
          <a:lstStyle/>
          <a:p>
            <a:pPr eaLnBrk="1" hangingPunct="1">
              <a:lnSpc>
                <a:spcPts val="3500"/>
              </a:lnSpc>
              <a:buFont typeface="Wingdings" panose="05000000000000000000" pitchFamily="2" charset="2"/>
              <a:buChar char="Ø"/>
            </a:pPr>
            <a:r>
              <a:rPr lang="zh-CN" altLang="en-US" sz="2400" dirty="0">
                <a:ea typeface="宋体" panose="02010600030101010101" pitchFamily="2" charset="-122"/>
              </a:rPr>
              <a:t>案例分析</a:t>
            </a:r>
            <a:endParaRPr lang="en-US" altLang="zh-CN" sz="2400" dirty="0">
              <a:ea typeface="宋体" panose="02010600030101010101" pitchFamily="2" charset="-122"/>
            </a:endParaRPr>
          </a:p>
          <a:p>
            <a:pPr marL="0" indent="0" eaLnBrk="1" hangingPunct="1">
              <a:lnSpc>
                <a:spcPts val="3500"/>
              </a:lnSpc>
              <a:buNone/>
            </a:pPr>
            <a:r>
              <a:rPr lang="en-US" altLang="zh-CN" sz="2400" b="0" dirty="0">
                <a:ea typeface="宋体" panose="02010600030101010101" pitchFamily="2" charset="-122"/>
              </a:rPr>
              <a:t>     </a:t>
            </a:r>
            <a:r>
              <a:rPr lang="zh-CN" altLang="en-US" sz="2000" b="0" dirty="0">
                <a:ea typeface="宋体" panose="02010600030101010101" pitchFamily="2" charset="-122"/>
              </a:rPr>
              <a:t>关系模式 </a:t>
            </a:r>
            <a:r>
              <a:rPr lang="en-US" altLang="zh-CN" sz="2000" b="0" dirty="0">
                <a:ea typeface="宋体" panose="02010600030101010101" pitchFamily="2" charset="-122"/>
              </a:rPr>
              <a:t>S-L-C(</a:t>
            </a:r>
            <a:r>
              <a:rPr lang="en-US" altLang="zh-CN" sz="2000" b="0" dirty="0" err="1">
                <a:ea typeface="宋体" panose="02010600030101010101" pitchFamily="2" charset="-122"/>
              </a:rPr>
              <a:t>Sno</a:t>
            </a:r>
            <a:r>
              <a:rPr lang="en-US" altLang="zh-CN" sz="2000" b="0" dirty="0">
                <a:ea typeface="宋体" panose="02010600030101010101" pitchFamily="2" charset="-122"/>
              </a:rPr>
              <a:t>, </a:t>
            </a:r>
            <a:r>
              <a:rPr lang="en-US" altLang="zh-CN" sz="2000" b="0" dirty="0" err="1">
                <a:ea typeface="宋体" panose="02010600030101010101" pitchFamily="2" charset="-122"/>
              </a:rPr>
              <a:t>Sdept</a:t>
            </a:r>
            <a:r>
              <a:rPr lang="en-US" altLang="zh-CN" sz="2000" b="0" dirty="0">
                <a:ea typeface="宋体" panose="02010600030101010101" pitchFamily="2" charset="-122"/>
              </a:rPr>
              <a:t>, </a:t>
            </a:r>
            <a:r>
              <a:rPr lang="en-US" altLang="zh-CN" sz="2000" b="0" dirty="0" err="1">
                <a:ea typeface="宋体" panose="02010600030101010101" pitchFamily="2" charset="-122"/>
              </a:rPr>
              <a:t>Sloc</a:t>
            </a:r>
            <a:r>
              <a:rPr lang="en-US" altLang="zh-CN" sz="2000" b="0" dirty="0">
                <a:ea typeface="宋体" panose="02010600030101010101" pitchFamily="2" charset="-122"/>
              </a:rPr>
              <a:t>, </a:t>
            </a:r>
            <a:r>
              <a:rPr lang="en-US" altLang="zh-CN" sz="2000" b="0" dirty="0" err="1">
                <a:ea typeface="宋体" panose="02010600030101010101" pitchFamily="2" charset="-122"/>
              </a:rPr>
              <a:t>Cno</a:t>
            </a:r>
            <a:r>
              <a:rPr lang="en-US" altLang="zh-CN" sz="2000" b="0" dirty="0">
                <a:ea typeface="宋体" panose="02010600030101010101" pitchFamily="2" charset="-122"/>
              </a:rPr>
              <a:t>, Grade)</a:t>
            </a:r>
            <a:r>
              <a:rPr lang="zh-CN" altLang="en-US" sz="2000" b="0" dirty="0">
                <a:ea typeface="宋体" panose="02010600030101010101" pitchFamily="2" charset="-122"/>
              </a:rPr>
              <a:t>，其中：</a:t>
            </a:r>
            <a:r>
              <a:rPr lang="en-US" altLang="zh-CN" sz="2000" b="0" dirty="0">
                <a:ea typeface="宋体" panose="02010600030101010101" pitchFamily="2" charset="-122"/>
              </a:rPr>
              <a:t> </a:t>
            </a:r>
            <a:r>
              <a:rPr lang="en-US" altLang="zh-CN" sz="2000" b="0" dirty="0" err="1">
                <a:ea typeface="宋体" panose="02010600030101010101" pitchFamily="2" charset="-122"/>
              </a:rPr>
              <a:t>Sloc</a:t>
            </a:r>
            <a:r>
              <a:rPr lang="zh-CN" altLang="en-US" sz="2000" b="0" dirty="0">
                <a:ea typeface="宋体" panose="02010600030101010101" pitchFamily="2" charset="-122"/>
              </a:rPr>
              <a:t>表示学生住处，且约定每个系的学生住在同一个地方。</a:t>
            </a:r>
          </a:p>
        </p:txBody>
      </p:sp>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696" y="3033712"/>
            <a:ext cx="153352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983" y="3600447"/>
            <a:ext cx="15049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4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696" y="4311574"/>
            <a:ext cx="141922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4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983" y="4921744"/>
            <a:ext cx="103822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49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696" y="5415703"/>
            <a:ext cx="904875"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49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696" y="5891953"/>
            <a:ext cx="104775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49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6395" y="3219449"/>
            <a:ext cx="6139005" cy="2858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06916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3496"/>
                                        </p:tgtEl>
                                        <p:attrNameLst>
                                          <p:attrName>style.visibility</p:attrName>
                                        </p:attrNameLst>
                                      </p:cBhvr>
                                      <p:to>
                                        <p:strVal val="visible"/>
                                      </p:to>
                                    </p:set>
                                    <p:animEffect transition="in" filter="barn(inVertical)">
                                      <p:cBhvr>
                                        <p:cTn id="12" dur="500"/>
                                        <p:tgtEl>
                                          <p:spTgt spid="63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z="3200" dirty="0">
                <a:ea typeface="宋体" panose="02010600030101010101" pitchFamily="2" charset="-122"/>
              </a:rPr>
              <a:t>关系规范化：范 式</a:t>
            </a:r>
          </a:p>
        </p:txBody>
      </p:sp>
      <p:sp>
        <p:nvSpPr>
          <p:cNvPr id="4" name="Rectangle 3"/>
          <p:cNvSpPr txBox="1">
            <a:spLocks noChangeArrowheads="1"/>
          </p:cNvSpPr>
          <p:nvPr/>
        </p:nvSpPr>
        <p:spPr bwMode="auto">
          <a:xfrm>
            <a:off x="176039" y="1124744"/>
            <a:ext cx="8739361" cy="2160240"/>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kern="0" dirty="0">
                <a:ea typeface="宋体" panose="02010600030101010101" pitchFamily="2" charset="-122"/>
              </a:rPr>
              <a:t>我们能观察到：</a:t>
            </a:r>
            <a:endParaRPr lang="en-US" altLang="zh-CN" sz="2400" kern="0" dirty="0">
              <a:ea typeface="宋体" panose="02010600030101010101" pitchFamily="2" charset="-122"/>
            </a:endParaRPr>
          </a:p>
          <a:p>
            <a:pPr lvl="1">
              <a:lnSpc>
                <a:spcPts val="3500"/>
              </a:lnSpc>
            </a:pPr>
            <a:r>
              <a:rPr lang="en-US" altLang="zh-CN" sz="2000" b="0" kern="0" dirty="0">
                <a:ea typeface="宋体" panose="02010600030101010101" pitchFamily="2" charset="-122"/>
              </a:rPr>
              <a:t>S-L-C</a:t>
            </a:r>
            <a:r>
              <a:rPr lang="zh-CN" altLang="en-US" sz="2000" b="0" kern="0" dirty="0">
                <a:ea typeface="宋体" panose="02010600030101010101" pitchFamily="2" charset="-122"/>
              </a:rPr>
              <a:t>满足第一范式</a:t>
            </a:r>
            <a:r>
              <a:rPr lang="en-US" altLang="zh-CN" sz="2000" b="0" kern="0" dirty="0">
                <a:ea typeface="宋体" panose="02010600030101010101" pitchFamily="2" charset="-122"/>
              </a:rPr>
              <a:t>;</a:t>
            </a:r>
            <a:endParaRPr lang="zh-CN" altLang="en-US" sz="2000" b="0" kern="0" dirty="0">
              <a:ea typeface="宋体" panose="02010600030101010101" pitchFamily="2" charset="-122"/>
            </a:endParaRPr>
          </a:p>
          <a:p>
            <a:pPr lvl="1">
              <a:lnSpc>
                <a:spcPts val="3500"/>
              </a:lnSpc>
            </a:pPr>
            <a:r>
              <a:rPr lang="en-US" altLang="zh-CN" sz="2000" b="0" kern="0" dirty="0">
                <a:ea typeface="宋体" panose="02010600030101010101" pitchFamily="2" charset="-122"/>
              </a:rPr>
              <a:t>S-L-C</a:t>
            </a:r>
            <a:r>
              <a:rPr lang="zh-CN" altLang="en-US" sz="2000" b="0" kern="0" dirty="0">
                <a:ea typeface="宋体" panose="02010600030101010101" pitchFamily="2" charset="-122"/>
              </a:rPr>
              <a:t>的码为</a:t>
            </a:r>
            <a:r>
              <a:rPr lang="en-US" altLang="zh-CN" sz="2000" b="0" kern="0" dirty="0">
                <a:ea typeface="宋体" panose="02010600030101010101" pitchFamily="2" charset="-122"/>
              </a:rPr>
              <a:t>(</a:t>
            </a:r>
            <a:r>
              <a:rPr lang="en-US" altLang="zh-CN" sz="2000" b="0" kern="0" dirty="0" err="1">
                <a:ea typeface="宋体" panose="02010600030101010101" pitchFamily="2" charset="-122"/>
              </a:rPr>
              <a:t>Sno</a:t>
            </a:r>
            <a:r>
              <a:rPr lang="en-US" altLang="zh-CN" sz="2000" b="0" kern="0" dirty="0">
                <a:ea typeface="宋体" panose="02010600030101010101" pitchFamily="2" charset="-122"/>
              </a:rPr>
              <a:t>, </a:t>
            </a:r>
            <a:r>
              <a:rPr lang="en-US" altLang="zh-CN" sz="2000" b="0" kern="0" dirty="0" err="1">
                <a:ea typeface="宋体" panose="02010600030101010101" pitchFamily="2" charset="-122"/>
              </a:rPr>
              <a:t>Cno</a:t>
            </a:r>
            <a:r>
              <a:rPr lang="en-US" altLang="zh-CN" sz="2000" b="0" kern="0" dirty="0">
                <a:ea typeface="宋体" panose="02010600030101010101" pitchFamily="2" charset="-122"/>
              </a:rPr>
              <a:t>);</a:t>
            </a:r>
          </a:p>
          <a:p>
            <a:pPr lvl="1">
              <a:lnSpc>
                <a:spcPts val="3500"/>
              </a:lnSpc>
            </a:pPr>
            <a:r>
              <a:rPr lang="zh-CN" altLang="en-US" sz="2000" b="0" kern="0" dirty="0">
                <a:ea typeface="宋体" panose="02010600030101010101" pitchFamily="2" charset="-122"/>
              </a:rPr>
              <a:t>非主属性</a:t>
            </a:r>
            <a:r>
              <a:rPr lang="en-US" altLang="zh-CN" sz="2000" b="0" kern="0" dirty="0" err="1">
                <a:ea typeface="宋体" panose="02010600030101010101" pitchFamily="2" charset="-122"/>
              </a:rPr>
              <a:t>Sdept</a:t>
            </a:r>
            <a:r>
              <a:rPr lang="zh-CN" altLang="en-US" sz="2000" b="0" kern="0" dirty="0">
                <a:ea typeface="宋体" panose="02010600030101010101" pitchFamily="2" charset="-122"/>
              </a:rPr>
              <a:t>和</a:t>
            </a:r>
            <a:r>
              <a:rPr lang="en-US" altLang="zh-CN" sz="2000" b="0" kern="0" dirty="0" err="1">
                <a:ea typeface="宋体" panose="02010600030101010101" pitchFamily="2" charset="-122"/>
              </a:rPr>
              <a:t>Sloc</a:t>
            </a:r>
            <a:r>
              <a:rPr lang="zh-CN" altLang="en-US" sz="2000" b="0" kern="0" dirty="0">
                <a:ea typeface="宋体" panose="02010600030101010101" pitchFamily="2" charset="-122"/>
              </a:rPr>
              <a:t>部分函数依赖于码</a:t>
            </a:r>
            <a:r>
              <a:rPr lang="en-US" altLang="zh-CN" sz="2000" b="0" kern="0" dirty="0">
                <a:ea typeface="宋体" panose="02010600030101010101" pitchFamily="2" charset="-122"/>
              </a:rPr>
              <a:t>(</a:t>
            </a:r>
            <a:r>
              <a:rPr lang="en-US" altLang="zh-CN" sz="2000" b="0" kern="0" dirty="0" err="1">
                <a:ea typeface="宋体" panose="02010600030101010101" pitchFamily="2" charset="-122"/>
              </a:rPr>
              <a:t>Sno</a:t>
            </a:r>
            <a:r>
              <a:rPr lang="en-US" altLang="zh-CN" sz="2000" b="0" kern="0" dirty="0">
                <a:ea typeface="宋体" panose="02010600030101010101" pitchFamily="2" charset="-122"/>
              </a:rPr>
              <a:t>, </a:t>
            </a:r>
            <a:r>
              <a:rPr lang="en-US" altLang="zh-CN" sz="2000" b="0" kern="0" dirty="0" err="1">
                <a:ea typeface="宋体" panose="02010600030101010101" pitchFamily="2" charset="-122"/>
              </a:rPr>
              <a:t>Cno</a:t>
            </a:r>
            <a:r>
              <a:rPr lang="en-US" altLang="zh-CN" sz="2000" b="0" kern="0" dirty="0">
                <a:ea typeface="宋体" panose="02010600030101010101" pitchFamily="2" charset="-122"/>
              </a:rPr>
              <a:t>)</a:t>
            </a:r>
            <a:r>
              <a:rPr lang="zh-CN" altLang="en-US" sz="2000" b="0" kern="0" dirty="0">
                <a:ea typeface="宋体" panose="02010600030101010101" pitchFamily="2" charset="-122"/>
              </a:rPr>
              <a:t>。</a:t>
            </a:r>
            <a:endParaRPr lang="en-US" altLang="zh-CN" sz="2000" b="0" kern="0" dirty="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819642791"/>
              </p:ext>
            </p:extLst>
          </p:nvPr>
        </p:nvGraphicFramePr>
        <p:xfrm>
          <a:off x="176039" y="2493724"/>
          <a:ext cx="6096000" cy="354417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90695">
                <a:tc>
                  <a:txBody>
                    <a:bodyPr/>
                    <a:lstStyle/>
                    <a:p>
                      <a:pPr algn="ctr"/>
                      <a:r>
                        <a:rPr lang="en-US" altLang="zh-CN" dirty="0" err="1"/>
                        <a:t>Sno</a:t>
                      </a:r>
                      <a:endParaRPr lang="zh-CN" altLang="en-US" dirty="0"/>
                    </a:p>
                  </a:txBody>
                  <a:tcPr anchor="ctr">
                    <a:solidFill>
                      <a:schemeClr val="tx2">
                        <a:lumMod val="60000"/>
                        <a:lumOff val="40000"/>
                      </a:schemeClr>
                    </a:solidFill>
                  </a:tcPr>
                </a:tc>
                <a:tc>
                  <a:txBody>
                    <a:bodyPr/>
                    <a:lstStyle/>
                    <a:p>
                      <a:pPr algn="ctr"/>
                      <a:r>
                        <a:rPr lang="en-US" altLang="zh-CN" dirty="0" err="1"/>
                        <a:t>Sdept</a:t>
                      </a:r>
                      <a:endParaRPr lang="zh-CN" altLang="en-US" dirty="0"/>
                    </a:p>
                  </a:txBody>
                  <a:tcPr anchor="ctr">
                    <a:solidFill>
                      <a:schemeClr val="tx2">
                        <a:lumMod val="60000"/>
                        <a:lumOff val="40000"/>
                      </a:schemeClr>
                    </a:solidFill>
                  </a:tcPr>
                </a:tc>
                <a:tc>
                  <a:txBody>
                    <a:bodyPr/>
                    <a:lstStyle/>
                    <a:p>
                      <a:pPr algn="ctr"/>
                      <a:r>
                        <a:rPr lang="en-US" altLang="zh-CN" dirty="0" err="1"/>
                        <a:t>Sloc</a:t>
                      </a:r>
                      <a:endParaRPr lang="zh-CN" altLang="en-US" dirty="0"/>
                    </a:p>
                  </a:txBody>
                  <a:tcPr anchor="ctr">
                    <a:solidFill>
                      <a:schemeClr val="tx2">
                        <a:lumMod val="60000"/>
                        <a:lumOff val="40000"/>
                      </a:schemeClr>
                    </a:solidFill>
                  </a:tcPr>
                </a:tc>
                <a:tc>
                  <a:txBody>
                    <a:bodyPr/>
                    <a:lstStyle/>
                    <a:p>
                      <a:pPr algn="ctr"/>
                      <a:r>
                        <a:rPr lang="en-US" altLang="zh-CN" dirty="0" err="1"/>
                        <a:t>Cno</a:t>
                      </a:r>
                      <a:endParaRPr lang="zh-CN" altLang="en-US" dirty="0"/>
                    </a:p>
                  </a:txBody>
                  <a:tcPr anchor="ctr">
                    <a:solidFill>
                      <a:schemeClr val="tx2">
                        <a:lumMod val="60000"/>
                        <a:lumOff val="40000"/>
                      </a:schemeClr>
                    </a:solidFill>
                  </a:tcPr>
                </a:tc>
                <a:tc>
                  <a:txBody>
                    <a:bodyPr/>
                    <a:lstStyle/>
                    <a:p>
                      <a:pPr algn="ctr"/>
                      <a:r>
                        <a:rPr lang="en-US" altLang="zh-CN" dirty="0"/>
                        <a:t>Grade</a:t>
                      </a:r>
                      <a:endParaRPr lang="zh-CN" altLang="en-US" dirty="0"/>
                    </a:p>
                  </a:txBody>
                  <a:tcPr anchor="ctr">
                    <a:solidFill>
                      <a:schemeClr val="tx2">
                        <a:lumMod val="60000"/>
                        <a:lumOff val="40000"/>
                      </a:schemeClr>
                    </a:solidFill>
                  </a:tcPr>
                </a:tc>
                <a:extLst>
                  <a:ext uri="{0D108BD9-81ED-4DB2-BD59-A6C34878D82A}">
                    <a16:rowId xmlns:a16="http://schemas.microsoft.com/office/drawing/2014/main" val="10000"/>
                  </a:ext>
                </a:extLst>
              </a:tr>
              <a:tr h="590695">
                <a:tc>
                  <a:txBody>
                    <a:bodyPr/>
                    <a:lstStyle/>
                    <a:p>
                      <a:pPr algn="ctr"/>
                      <a:r>
                        <a:rPr lang="en-US" altLang="zh-CN" dirty="0"/>
                        <a:t>03001</a:t>
                      </a:r>
                      <a:endParaRPr lang="zh-CN" altLang="en-US" dirty="0"/>
                    </a:p>
                  </a:txBody>
                  <a:tcPr anchor="ctr"/>
                </a:tc>
                <a:tc>
                  <a:txBody>
                    <a:bodyPr/>
                    <a:lstStyle/>
                    <a:p>
                      <a:pPr algn="ctr"/>
                      <a:r>
                        <a:rPr lang="en-US" altLang="zh-CN" dirty="0"/>
                        <a:t>CS</a:t>
                      </a:r>
                      <a:endParaRPr lang="zh-CN" altLang="en-US" dirty="0"/>
                    </a:p>
                  </a:txBody>
                  <a:tcPr anchor="ctr"/>
                </a:tc>
                <a:tc>
                  <a:txBody>
                    <a:bodyPr/>
                    <a:lstStyle/>
                    <a:p>
                      <a:pPr algn="ctr"/>
                      <a:r>
                        <a:rPr lang="en-US" altLang="zh-CN" dirty="0"/>
                        <a:t>1</a:t>
                      </a:r>
                      <a:r>
                        <a:rPr lang="zh-CN" altLang="en-US" dirty="0"/>
                        <a:t>号楼</a:t>
                      </a:r>
                    </a:p>
                  </a:txBody>
                  <a:tcPr anchor="ctr"/>
                </a:tc>
                <a:tc>
                  <a:txBody>
                    <a:bodyPr/>
                    <a:lstStyle/>
                    <a:p>
                      <a:pPr algn="ctr"/>
                      <a:r>
                        <a:rPr lang="en-US" altLang="zh-CN" dirty="0"/>
                        <a:t>1</a:t>
                      </a:r>
                      <a:endParaRPr lang="zh-CN" altLang="en-US" dirty="0"/>
                    </a:p>
                  </a:txBody>
                  <a:tcPr anchor="ctr"/>
                </a:tc>
                <a:tc>
                  <a:txBody>
                    <a:bodyPr/>
                    <a:lstStyle/>
                    <a:p>
                      <a:pPr algn="ctr"/>
                      <a:r>
                        <a:rPr lang="en-US" altLang="zh-CN" dirty="0"/>
                        <a:t>90</a:t>
                      </a:r>
                      <a:endParaRPr lang="zh-CN" altLang="en-US" dirty="0"/>
                    </a:p>
                  </a:txBody>
                  <a:tcPr anchor="ctr"/>
                </a:tc>
                <a:extLst>
                  <a:ext uri="{0D108BD9-81ED-4DB2-BD59-A6C34878D82A}">
                    <a16:rowId xmlns:a16="http://schemas.microsoft.com/office/drawing/2014/main" val="10001"/>
                  </a:ext>
                </a:extLst>
              </a:tr>
              <a:tr h="590695">
                <a:tc>
                  <a:txBody>
                    <a:bodyPr/>
                    <a:lstStyle/>
                    <a:p>
                      <a:pPr algn="ctr"/>
                      <a:r>
                        <a:rPr lang="en-US" altLang="zh-CN" dirty="0"/>
                        <a:t>03001</a:t>
                      </a:r>
                      <a:endParaRPr lang="zh-CN" altLang="en-US" dirty="0"/>
                    </a:p>
                  </a:txBody>
                  <a:tcPr anchor="ctr"/>
                </a:tc>
                <a:tc>
                  <a:txBody>
                    <a:bodyPr/>
                    <a:lstStyle/>
                    <a:p>
                      <a:pPr algn="ctr"/>
                      <a:r>
                        <a:rPr lang="en-US" altLang="zh-CN" dirty="0"/>
                        <a:t>CS</a:t>
                      </a:r>
                      <a:endParaRPr lang="zh-CN" altLang="en-US" dirty="0"/>
                    </a:p>
                  </a:txBody>
                  <a:tcPr anchor="ctr"/>
                </a:tc>
                <a:tc>
                  <a:txBody>
                    <a:bodyPr/>
                    <a:lstStyle/>
                    <a:p>
                      <a:pPr algn="ctr"/>
                      <a:r>
                        <a:rPr lang="en-US" altLang="zh-CN" dirty="0"/>
                        <a:t>1</a:t>
                      </a:r>
                      <a:r>
                        <a:rPr lang="zh-CN" altLang="en-US" dirty="0"/>
                        <a:t>号楼</a:t>
                      </a:r>
                    </a:p>
                  </a:txBody>
                  <a:tcPr anchor="ctr"/>
                </a:tc>
                <a:tc>
                  <a:txBody>
                    <a:bodyPr/>
                    <a:lstStyle/>
                    <a:p>
                      <a:pPr algn="ctr"/>
                      <a:r>
                        <a:rPr lang="en-US" altLang="zh-CN" dirty="0"/>
                        <a:t>2</a:t>
                      </a:r>
                      <a:endParaRPr lang="zh-CN" altLang="en-US" dirty="0"/>
                    </a:p>
                  </a:txBody>
                  <a:tcPr anchor="ctr"/>
                </a:tc>
                <a:tc>
                  <a:txBody>
                    <a:bodyPr/>
                    <a:lstStyle/>
                    <a:p>
                      <a:pPr algn="ctr"/>
                      <a:r>
                        <a:rPr lang="en-US" altLang="zh-CN" dirty="0"/>
                        <a:t>85</a:t>
                      </a:r>
                      <a:endParaRPr lang="zh-CN" altLang="en-US" dirty="0"/>
                    </a:p>
                  </a:txBody>
                  <a:tcPr anchor="ctr"/>
                </a:tc>
                <a:extLst>
                  <a:ext uri="{0D108BD9-81ED-4DB2-BD59-A6C34878D82A}">
                    <a16:rowId xmlns:a16="http://schemas.microsoft.com/office/drawing/2014/main" val="10002"/>
                  </a:ext>
                </a:extLst>
              </a:tr>
              <a:tr h="590695">
                <a:tc>
                  <a:txBody>
                    <a:bodyPr/>
                    <a:lstStyle/>
                    <a:p>
                      <a:pPr algn="ctr"/>
                      <a:r>
                        <a:rPr lang="en-US" altLang="zh-CN" dirty="0"/>
                        <a:t>03001</a:t>
                      </a:r>
                      <a:endParaRPr lang="zh-CN" altLang="en-US" dirty="0"/>
                    </a:p>
                  </a:txBody>
                  <a:tcPr anchor="ctr"/>
                </a:tc>
                <a:tc>
                  <a:txBody>
                    <a:bodyPr/>
                    <a:lstStyle/>
                    <a:p>
                      <a:pPr algn="ctr"/>
                      <a:r>
                        <a:rPr lang="en-US" altLang="zh-CN" dirty="0"/>
                        <a:t>CS</a:t>
                      </a:r>
                      <a:endParaRPr lang="zh-CN" altLang="en-US" dirty="0"/>
                    </a:p>
                  </a:txBody>
                  <a:tcPr anchor="ctr"/>
                </a:tc>
                <a:tc>
                  <a:txBody>
                    <a:bodyPr/>
                    <a:lstStyle/>
                    <a:p>
                      <a:pPr algn="ctr"/>
                      <a:r>
                        <a:rPr lang="en-US" altLang="zh-CN" dirty="0"/>
                        <a:t>1</a:t>
                      </a:r>
                      <a:r>
                        <a:rPr lang="zh-CN" altLang="en-US" dirty="0"/>
                        <a:t>号楼</a:t>
                      </a:r>
                    </a:p>
                  </a:txBody>
                  <a:tcPr anchor="ctr"/>
                </a:tc>
                <a:tc>
                  <a:txBody>
                    <a:bodyPr/>
                    <a:lstStyle/>
                    <a:p>
                      <a:pPr algn="ctr"/>
                      <a:r>
                        <a:rPr lang="en-US" altLang="zh-CN" dirty="0"/>
                        <a:t>3</a:t>
                      </a:r>
                      <a:endParaRPr lang="zh-CN" altLang="en-US" dirty="0"/>
                    </a:p>
                  </a:txBody>
                  <a:tcPr anchor="ctr"/>
                </a:tc>
                <a:tc>
                  <a:txBody>
                    <a:bodyPr/>
                    <a:lstStyle/>
                    <a:p>
                      <a:pPr algn="ctr"/>
                      <a:r>
                        <a:rPr lang="en-US" altLang="zh-CN" dirty="0"/>
                        <a:t>96</a:t>
                      </a:r>
                      <a:endParaRPr lang="zh-CN" altLang="en-US" dirty="0"/>
                    </a:p>
                  </a:txBody>
                  <a:tcPr anchor="ctr"/>
                </a:tc>
                <a:extLst>
                  <a:ext uri="{0D108BD9-81ED-4DB2-BD59-A6C34878D82A}">
                    <a16:rowId xmlns:a16="http://schemas.microsoft.com/office/drawing/2014/main" val="10003"/>
                  </a:ext>
                </a:extLst>
              </a:tr>
              <a:tr h="590695">
                <a:tc>
                  <a:txBody>
                    <a:bodyPr/>
                    <a:lstStyle/>
                    <a:p>
                      <a:pPr algn="ctr"/>
                      <a:r>
                        <a:rPr lang="en-US" altLang="zh-CN" dirty="0"/>
                        <a:t>03002</a:t>
                      </a:r>
                      <a:endParaRPr lang="zh-CN" altLang="en-US" dirty="0"/>
                    </a:p>
                  </a:txBody>
                  <a:tcPr anchor="ctr"/>
                </a:tc>
                <a:tc>
                  <a:txBody>
                    <a:bodyPr/>
                    <a:lstStyle/>
                    <a:p>
                      <a:pPr algn="ctr"/>
                      <a:r>
                        <a:rPr lang="en-US" altLang="zh-CN" dirty="0"/>
                        <a:t>MA</a:t>
                      </a:r>
                      <a:endParaRPr lang="zh-CN" altLang="en-US" dirty="0"/>
                    </a:p>
                  </a:txBody>
                  <a:tcPr anchor="ctr"/>
                </a:tc>
                <a:tc>
                  <a:txBody>
                    <a:bodyPr/>
                    <a:lstStyle/>
                    <a:p>
                      <a:pPr algn="ctr"/>
                      <a:r>
                        <a:rPr lang="en-US" altLang="zh-CN" dirty="0"/>
                        <a:t>2</a:t>
                      </a:r>
                      <a:r>
                        <a:rPr lang="zh-CN" altLang="en-US" dirty="0"/>
                        <a:t>号楼</a:t>
                      </a:r>
                    </a:p>
                  </a:txBody>
                  <a:tcPr anchor="ctr"/>
                </a:tc>
                <a:tc>
                  <a:txBody>
                    <a:bodyPr/>
                    <a:lstStyle/>
                    <a:p>
                      <a:pPr algn="ctr"/>
                      <a:r>
                        <a:rPr lang="en-US" altLang="zh-CN" dirty="0"/>
                        <a:t>2</a:t>
                      </a:r>
                      <a:endParaRPr lang="zh-CN" altLang="en-US" dirty="0"/>
                    </a:p>
                  </a:txBody>
                  <a:tcPr anchor="ctr"/>
                </a:tc>
                <a:tc>
                  <a:txBody>
                    <a:bodyPr/>
                    <a:lstStyle/>
                    <a:p>
                      <a:pPr algn="ctr"/>
                      <a:r>
                        <a:rPr lang="en-US" altLang="zh-CN" dirty="0"/>
                        <a:t>98</a:t>
                      </a:r>
                      <a:endParaRPr lang="zh-CN" altLang="en-US" dirty="0"/>
                    </a:p>
                  </a:txBody>
                  <a:tcPr anchor="ctr"/>
                </a:tc>
                <a:extLst>
                  <a:ext uri="{0D108BD9-81ED-4DB2-BD59-A6C34878D82A}">
                    <a16:rowId xmlns:a16="http://schemas.microsoft.com/office/drawing/2014/main" val="10004"/>
                  </a:ext>
                </a:extLst>
              </a:tr>
              <a:tr h="590695">
                <a:tc>
                  <a:txBody>
                    <a:bodyPr/>
                    <a:lstStyle/>
                    <a:p>
                      <a:pPr algn="ctr"/>
                      <a:r>
                        <a:rPr lang="en-US" altLang="zh-CN" dirty="0"/>
                        <a:t>03002</a:t>
                      </a:r>
                      <a:endParaRPr lang="zh-CN" altLang="en-US" dirty="0"/>
                    </a:p>
                  </a:txBody>
                  <a:tcPr anchor="ctr"/>
                </a:tc>
                <a:tc>
                  <a:txBody>
                    <a:bodyPr/>
                    <a:lstStyle/>
                    <a:p>
                      <a:pPr algn="ctr"/>
                      <a:r>
                        <a:rPr lang="en-US" altLang="zh-CN" dirty="0"/>
                        <a:t>MA</a:t>
                      </a:r>
                    </a:p>
                  </a:txBody>
                  <a:tcPr anchor="ctr"/>
                </a:tc>
                <a:tc>
                  <a:txBody>
                    <a:bodyPr/>
                    <a:lstStyle/>
                    <a:p>
                      <a:pPr algn="ctr"/>
                      <a:r>
                        <a:rPr lang="en-US" altLang="zh-CN" dirty="0"/>
                        <a:t>2</a:t>
                      </a:r>
                      <a:r>
                        <a:rPr lang="zh-CN" altLang="en-US" dirty="0"/>
                        <a:t>号楼</a:t>
                      </a:r>
                    </a:p>
                  </a:txBody>
                  <a:tcPr anchor="ctr"/>
                </a:tc>
                <a:tc>
                  <a:txBody>
                    <a:bodyPr/>
                    <a:lstStyle/>
                    <a:p>
                      <a:pPr algn="ctr"/>
                      <a:r>
                        <a:rPr lang="en-US" altLang="zh-CN" dirty="0"/>
                        <a:t>3</a:t>
                      </a:r>
                      <a:endParaRPr lang="zh-CN" altLang="en-US" dirty="0"/>
                    </a:p>
                  </a:txBody>
                  <a:tcPr anchor="ctr"/>
                </a:tc>
                <a:tc>
                  <a:txBody>
                    <a:bodyPr/>
                    <a:lstStyle/>
                    <a:p>
                      <a:pPr algn="ctr"/>
                      <a:r>
                        <a:rPr lang="en-US" altLang="zh-CN" dirty="0"/>
                        <a:t>90</a:t>
                      </a:r>
                      <a:endParaRPr lang="zh-CN" altLang="en-US" dirty="0"/>
                    </a:p>
                  </a:txBody>
                  <a:tcPr anchor="ctr"/>
                </a:tc>
                <a:extLst>
                  <a:ext uri="{0D108BD9-81ED-4DB2-BD59-A6C34878D82A}">
                    <a16:rowId xmlns:a16="http://schemas.microsoft.com/office/drawing/2014/main" val="10005"/>
                  </a:ext>
                </a:extLst>
              </a:tr>
            </a:tbl>
          </a:graphicData>
        </a:graphic>
      </p:graphicFrame>
      <p:sp>
        <p:nvSpPr>
          <p:cNvPr id="50179" name="Rectangle 3"/>
          <p:cNvSpPr>
            <a:spLocks noGrp="1" noChangeArrowheads="1"/>
          </p:cNvSpPr>
          <p:nvPr>
            <p:ph type="body" idx="1"/>
          </p:nvPr>
        </p:nvSpPr>
        <p:spPr>
          <a:xfrm>
            <a:off x="395536" y="1268760"/>
            <a:ext cx="7554614" cy="582910"/>
          </a:xfrm>
        </p:spPr>
        <p:txBody>
          <a:bodyPr/>
          <a:lstStyle/>
          <a:p>
            <a:pPr>
              <a:lnSpc>
                <a:spcPts val="3500"/>
              </a:lnSpc>
            </a:pPr>
            <a:r>
              <a:rPr lang="zh-CN" altLang="en-US" sz="2400" dirty="0">
                <a:solidFill>
                  <a:srgbClr val="FF0000"/>
                </a:solidFill>
                <a:latin typeface="楷体" panose="02010609060101010101" pitchFamily="49" charset="-122"/>
                <a:ea typeface="楷体" panose="02010609060101010101" pitchFamily="49" charset="-122"/>
              </a:rPr>
              <a:t>这样的关系模式存在插入、删除、更新异常吗？</a:t>
            </a:r>
          </a:p>
        </p:txBody>
      </p:sp>
      <p:sp>
        <p:nvSpPr>
          <p:cNvPr id="3" name="圆角矩形标注 2"/>
          <p:cNvSpPr/>
          <p:nvPr/>
        </p:nvSpPr>
        <p:spPr bwMode="auto">
          <a:xfrm>
            <a:off x="3874840" y="1700807"/>
            <a:ext cx="5040560" cy="783193"/>
          </a:xfrm>
          <a:prstGeom prst="wedgeRoundRectCallout">
            <a:avLst>
              <a:gd name="adj1" fmla="val -81447"/>
              <a:gd name="adj2" fmla="val 97895"/>
              <a:gd name="adj3" fmla="val 16667"/>
            </a:avLst>
          </a:prstGeom>
          <a:solidFill>
            <a:srgbClr val="CC99FF"/>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新来了一个学生（学号</a:t>
            </a: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03003</a:t>
            </a:r>
            <a:r>
              <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），但还没有选课，这个学生的信息能录入该表吗？</a:t>
            </a:r>
          </a:p>
        </p:txBody>
      </p:sp>
      <p:sp>
        <p:nvSpPr>
          <p:cNvPr id="7" name="圆角矩形标注 6"/>
          <p:cNvSpPr/>
          <p:nvPr/>
        </p:nvSpPr>
        <p:spPr bwMode="auto">
          <a:xfrm>
            <a:off x="3874840" y="1917858"/>
            <a:ext cx="5040560" cy="783193"/>
          </a:xfrm>
          <a:prstGeom prst="wedgeRoundRectCallout">
            <a:avLst>
              <a:gd name="adj1" fmla="val -81447"/>
              <a:gd name="adj2" fmla="val 97895"/>
              <a:gd name="adj3" fmla="val 16667"/>
            </a:avLst>
          </a:prstGeom>
          <a:solidFill>
            <a:srgbClr val="CC99FF"/>
          </a:solidFill>
          <a:ln>
            <a:noFill/>
          </a:ln>
          <a:effectLst/>
        </p:spPr>
        <p:txBody>
          <a:bodyPr vert="horz" wrap="square" lIns="91440" tIns="45720" rIns="91440" bIns="45720" numCol="1" rtlCol="0" anchor="t" anchorCtr="0" compatLnSpc="1">
            <a:prstTxWarp prst="textNoShape">
              <a:avLst/>
            </a:prstTxWarp>
            <a:spAutoFit/>
          </a:bodyPr>
          <a:lstStyle/>
          <a:p>
            <a:pPr algn="l"/>
            <a:r>
              <a:rPr lang="zh-CN" altLang="en-US" dirty="0">
                <a:solidFill>
                  <a:schemeClr val="tx1"/>
                </a:solidFill>
                <a:latin typeface="黑体" panose="02010609060101010101" pitchFamily="49" charset="-122"/>
                <a:ea typeface="黑体" panose="02010609060101010101" pitchFamily="49" charset="-122"/>
              </a:rPr>
              <a:t>把学号为</a:t>
            </a:r>
            <a:r>
              <a:rPr lang="en-US" altLang="zh-CN" dirty="0">
                <a:solidFill>
                  <a:schemeClr val="tx1"/>
                </a:solidFill>
                <a:latin typeface="黑体" panose="02010609060101010101" pitchFamily="49" charset="-122"/>
                <a:ea typeface="黑体" panose="02010609060101010101" pitchFamily="49" charset="-122"/>
              </a:rPr>
              <a:t>03002</a:t>
            </a:r>
            <a:r>
              <a:rPr lang="zh-CN" altLang="en-US" dirty="0">
                <a:solidFill>
                  <a:schemeClr val="tx1"/>
                </a:solidFill>
                <a:latin typeface="黑体" panose="02010609060101010101" pitchFamily="49" charset="-122"/>
                <a:ea typeface="黑体" panose="02010609060101010101" pitchFamily="49" charset="-122"/>
              </a:rPr>
              <a:t>的学生的选课记录删除，会发生什么状况？</a:t>
            </a:r>
          </a:p>
        </p:txBody>
      </p:sp>
      <p:sp>
        <p:nvSpPr>
          <p:cNvPr id="8" name="圆角矩形标注 7"/>
          <p:cNvSpPr/>
          <p:nvPr/>
        </p:nvSpPr>
        <p:spPr bwMode="auto">
          <a:xfrm>
            <a:off x="4011935" y="2109647"/>
            <a:ext cx="5040560" cy="783193"/>
          </a:xfrm>
          <a:prstGeom prst="wedgeRoundRectCallout">
            <a:avLst>
              <a:gd name="adj1" fmla="val -81447"/>
              <a:gd name="adj2" fmla="val 97895"/>
              <a:gd name="adj3" fmla="val 16667"/>
            </a:avLst>
          </a:prstGeom>
          <a:solidFill>
            <a:srgbClr val="CC99FF"/>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CS</a:t>
            </a:r>
            <a:r>
              <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系的所有学生都要搬到</a:t>
            </a: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r>
              <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号楼，更新该表会有点什么感觉？</a:t>
            </a:r>
          </a:p>
        </p:txBody>
      </p:sp>
    </p:spTree>
    <p:extLst>
      <p:ext uri="{BB962C8B-B14F-4D97-AF65-F5344CB8AC3E}">
        <p14:creationId xmlns:p14="http://schemas.microsoft.com/office/powerpoint/2010/main" val="16289137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4"/>
                                        </p:tgtEl>
                                        <p:attrNameLst>
                                          <p:attrName>ppt_w</p:attrName>
                                        </p:attrNameLst>
                                      </p:cBhvr>
                                      <p:tavLst>
                                        <p:tav tm="0">
                                          <p:val>
                                            <p:strVal val="ppt_w"/>
                                          </p:val>
                                        </p:tav>
                                        <p:tav tm="100000">
                                          <p:val>
                                            <p:fltVal val="0"/>
                                          </p:val>
                                        </p:tav>
                                      </p:tavLst>
                                    </p:anim>
                                    <p:anim calcmode="lin" valueType="num">
                                      <p:cBhvr>
                                        <p:cTn id="7" dur="1000"/>
                                        <p:tgtEl>
                                          <p:spTgt spid="4"/>
                                        </p:tgtEl>
                                        <p:attrNameLst>
                                          <p:attrName>ppt_h</p:attrName>
                                        </p:attrNameLst>
                                      </p:cBhvr>
                                      <p:tavLst>
                                        <p:tav tm="0">
                                          <p:val>
                                            <p:strVal val="ppt_h"/>
                                          </p:val>
                                        </p:tav>
                                        <p:tav tm="100000">
                                          <p:val>
                                            <p:fltVal val="0"/>
                                          </p:val>
                                        </p:tav>
                                      </p:tavLst>
                                    </p:anim>
                                    <p:anim calcmode="lin" valueType="num">
                                      <p:cBhvr>
                                        <p:cTn id="8" dur="1000"/>
                                        <p:tgtEl>
                                          <p:spTgt spid="4"/>
                                        </p:tgtEl>
                                        <p:attrNameLst>
                                          <p:attrName>style.rotation</p:attrName>
                                        </p:attrNameLst>
                                      </p:cBhvr>
                                      <p:tavLst>
                                        <p:tav tm="0">
                                          <p:val>
                                            <p:fltVal val="0"/>
                                          </p:val>
                                        </p:tav>
                                        <p:tav tm="100000">
                                          <p:val>
                                            <p:fltVal val="90"/>
                                          </p:val>
                                        </p:tav>
                                      </p:tavLst>
                                    </p:anim>
                                    <p:animEffect transition="out" filter="fade">
                                      <p:cBhvr>
                                        <p:cTn id="9" dur="1000"/>
                                        <p:tgtEl>
                                          <p:spTgt spid="4"/>
                                        </p:tgtEl>
                                      </p:cBhvr>
                                    </p:animEffect>
                                    <p:set>
                                      <p:cBhvr>
                                        <p:cTn id="10" dur="1" fill="hold">
                                          <p:stCondLst>
                                            <p:cond delay="999"/>
                                          </p:stCondLst>
                                        </p:cTn>
                                        <p:tgtEl>
                                          <p:spTgt spid="4"/>
                                        </p:tgtEl>
                                        <p:attrNameLst>
                                          <p:attrName>style.visibility</p:attrName>
                                        </p:attrNameLst>
                                      </p:cBhvr>
                                      <p:to>
                                        <p:strVal val="hidden"/>
                                      </p:to>
                                    </p:set>
                                  </p:childTnLst>
                                </p:cTn>
                              </p:par>
                              <p:par>
                                <p:cTn id="11" presetID="26" presetClass="entr" presetSubtype="0" fill="hold" grpId="0" nodeType="withEffect">
                                  <p:stCondLst>
                                    <p:cond delay="0"/>
                                  </p:stCondLst>
                                  <p:childTnLst>
                                    <p:set>
                                      <p:cBhvr>
                                        <p:cTn id="12" dur="1" fill="hold">
                                          <p:stCondLst>
                                            <p:cond delay="0"/>
                                          </p:stCondLst>
                                        </p:cTn>
                                        <p:tgtEl>
                                          <p:spTgt spid="50179">
                                            <p:txEl>
                                              <p:pRg st="0" end="0"/>
                                            </p:txEl>
                                          </p:spTgt>
                                        </p:tgtEl>
                                        <p:attrNameLst>
                                          <p:attrName>style.visibility</p:attrName>
                                        </p:attrNameLst>
                                      </p:cBhvr>
                                      <p:to>
                                        <p:strVal val="visible"/>
                                      </p:to>
                                    </p:set>
                                    <p:animEffect transition="in" filter="wipe(down)">
                                      <p:cBhvr>
                                        <p:cTn id="13" dur="580">
                                          <p:stCondLst>
                                            <p:cond delay="0"/>
                                          </p:stCondLst>
                                        </p:cTn>
                                        <p:tgtEl>
                                          <p:spTgt spid="50179">
                                            <p:txEl>
                                              <p:pRg st="0" end="0"/>
                                            </p:txEl>
                                          </p:spTgt>
                                        </p:tgtEl>
                                      </p:cBhvr>
                                    </p:animEffect>
                                    <p:anim calcmode="lin" valueType="num">
                                      <p:cBhvr>
                                        <p:cTn id="14" dur="1822" tmFilter="0,0; 0.14,0.36; 0.43,0.73; 0.71,0.91; 1.0,1.0">
                                          <p:stCondLst>
                                            <p:cond delay="0"/>
                                          </p:stCondLst>
                                        </p:cTn>
                                        <p:tgtEl>
                                          <p:spTgt spid="50179">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50179">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50179">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50179">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50179">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50179">
                                            <p:txEl>
                                              <p:pRg st="0" end="0"/>
                                            </p:txEl>
                                          </p:spTgt>
                                        </p:tgtEl>
                                      </p:cBhvr>
                                      <p:to x="100000" y="60000"/>
                                    </p:animScale>
                                    <p:animScale>
                                      <p:cBhvr>
                                        <p:cTn id="20" dur="166" decel="50000">
                                          <p:stCondLst>
                                            <p:cond delay="676"/>
                                          </p:stCondLst>
                                        </p:cTn>
                                        <p:tgtEl>
                                          <p:spTgt spid="50179">
                                            <p:txEl>
                                              <p:pRg st="0" end="0"/>
                                            </p:txEl>
                                          </p:spTgt>
                                        </p:tgtEl>
                                      </p:cBhvr>
                                      <p:to x="100000" y="100000"/>
                                    </p:animScale>
                                    <p:animScale>
                                      <p:cBhvr>
                                        <p:cTn id="21" dur="26">
                                          <p:stCondLst>
                                            <p:cond delay="1312"/>
                                          </p:stCondLst>
                                        </p:cTn>
                                        <p:tgtEl>
                                          <p:spTgt spid="50179">
                                            <p:txEl>
                                              <p:pRg st="0" end="0"/>
                                            </p:txEl>
                                          </p:spTgt>
                                        </p:tgtEl>
                                      </p:cBhvr>
                                      <p:to x="100000" y="80000"/>
                                    </p:animScale>
                                    <p:animScale>
                                      <p:cBhvr>
                                        <p:cTn id="22" dur="166" decel="50000">
                                          <p:stCondLst>
                                            <p:cond delay="1338"/>
                                          </p:stCondLst>
                                        </p:cTn>
                                        <p:tgtEl>
                                          <p:spTgt spid="50179">
                                            <p:txEl>
                                              <p:pRg st="0" end="0"/>
                                            </p:txEl>
                                          </p:spTgt>
                                        </p:tgtEl>
                                      </p:cBhvr>
                                      <p:to x="100000" y="100000"/>
                                    </p:animScale>
                                    <p:animScale>
                                      <p:cBhvr>
                                        <p:cTn id="23" dur="26">
                                          <p:stCondLst>
                                            <p:cond delay="1642"/>
                                          </p:stCondLst>
                                        </p:cTn>
                                        <p:tgtEl>
                                          <p:spTgt spid="50179">
                                            <p:txEl>
                                              <p:pRg st="0" end="0"/>
                                            </p:txEl>
                                          </p:spTgt>
                                        </p:tgtEl>
                                      </p:cBhvr>
                                      <p:to x="100000" y="90000"/>
                                    </p:animScale>
                                    <p:animScale>
                                      <p:cBhvr>
                                        <p:cTn id="24" dur="166" decel="50000">
                                          <p:stCondLst>
                                            <p:cond delay="1668"/>
                                          </p:stCondLst>
                                        </p:cTn>
                                        <p:tgtEl>
                                          <p:spTgt spid="50179">
                                            <p:txEl>
                                              <p:pRg st="0" end="0"/>
                                            </p:txEl>
                                          </p:spTgt>
                                        </p:tgtEl>
                                      </p:cBhvr>
                                      <p:to x="100000" y="100000"/>
                                    </p:animScale>
                                    <p:animScale>
                                      <p:cBhvr>
                                        <p:cTn id="25" dur="26">
                                          <p:stCondLst>
                                            <p:cond delay="1808"/>
                                          </p:stCondLst>
                                        </p:cTn>
                                        <p:tgtEl>
                                          <p:spTgt spid="50179">
                                            <p:txEl>
                                              <p:pRg st="0" end="0"/>
                                            </p:txEl>
                                          </p:spTgt>
                                        </p:tgtEl>
                                      </p:cBhvr>
                                      <p:to x="100000" y="95000"/>
                                    </p:animScale>
                                    <p:animScale>
                                      <p:cBhvr>
                                        <p:cTn id="26" dur="166" decel="50000">
                                          <p:stCondLst>
                                            <p:cond delay="1834"/>
                                          </p:stCondLst>
                                        </p:cTn>
                                        <p:tgtEl>
                                          <p:spTgt spid="50179">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arn(inVertic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arn(inVertical)">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xit" presetSubtype="0" fill="hold" grpId="1" nodeType="clickEffect">
                                  <p:stCondLst>
                                    <p:cond delay="0"/>
                                  </p:stCondLst>
                                  <p:childTnLst>
                                    <p:anim calcmode="lin" valueType="num">
                                      <p:cBhvr>
                                        <p:cTn id="40" dur="1000"/>
                                        <p:tgtEl>
                                          <p:spTgt spid="3"/>
                                        </p:tgtEl>
                                        <p:attrNameLst>
                                          <p:attrName>ppt_w</p:attrName>
                                        </p:attrNameLst>
                                      </p:cBhvr>
                                      <p:tavLst>
                                        <p:tav tm="0">
                                          <p:val>
                                            <p:strVal val="ppt_w"/>
                                          </p:val>
                                        </p:tav>
                                        <p:tav tm="100000">
                                          <p:val>
                                            <p:strVal val="ppt_w*0.70"/>
                                          </p:val>
                                        </p:tav>
                                      </p:tavLst>
                                    </p:anim>
                                    <p:anim calcmode="lin" valueType="num">
                                      <p:cBhvr>
                                        <p:cTn id="41" dur="1000"/>
                                        <p:tgtEl>
                                          <p:spTgt spid="3"/>
                                        </p:tgtEl>
                                        <p:attrNameLst>
                                          <p:attrName>ppt_h</p:attrName>
                                        </p:attrNameLst>
                                      </p:cBhvr>
                                      <p:tavLst>
                                        <p:tav tm="0">
                                          <p:val>
                                            <p:strVal val="ppt_h"/>
                                          </p:val>
                                        </p:tav>
                                        <p:tav tm="100000">
                                          <p:val>
                                            <p:strVal val="ppt_h"/>
                                          </p:val>
                                        </p:tav>
                                      </p:tavLst>
                                    </p:anim>
                                    <p:animEffect transition="out" filter="fade">
                                      <p:cBhvr>
                                        <p:cTn id="42" dur="1000"/>
                                        <p:tgtEl>
                                          <p:spTgt spid="3"/>
                                        </p:tgtEl>
                                      </p:cBhvr>
                                    </p:animEffect>
                                    <p:set>
                                      <p:cBhvr>
                                        <p:cTn id="43" dur="1" fill="hold">
                                          <p:stCondLst>
                                            <p:cond delay="999"/>
                                          </p:stCondLst>
                                        </p:cTn>
                                        <p:tgtEl>
                                          <p:spTgt spid="3"/>
                                        </p:tgtEl>
                                        <p:attrNameLst>
                                          <p:attrName>style.visibility</p:attrName>
                                        </p:attrNameLst>
                                      </p:cBhvr>
                                      <p:to>
                                        <p:strVal val="hidden"/>
                                      </p:to>
                                    </p:set>
                                  </p:childTnLst>
                                </p:cTn>
                              </p:par>
                              <p:par>
                                <p:cTn id="44" presetID="16" presetClass="entr" presetSubtype="21"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barn(inVertical)">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55" presetClass="exit" presetSubtype="0" fill="hold" grpId="1" nodeType="clickEffect">
                                  <p:stCondLst>
                                    <p:cond delay="0"/>
                                  </p:stCondLst>
                                  <p:childTnLst>
                                    <p:anim calcmode="lin" valueType="num">
                                      <p:cBhvr>
                                        <p:cTn id="50" dur="1000"/>
                                        <p:tgtEl>
                                          <p:spTgt spid="7"/>
                                        </p:tgtEl>
                                        <p:attrNameLst>
                                          <p:attrName>ppt_w</p:attrName>
                                        </p:attrNameLst>
                                      </p:cBhvr>
                                      <p:tavLst>
                                        <p:tav tm="0">
                                          <p:val>
                                            <p:strVal val="ppt_w"/>
                                          </p:val>
                                        </p:tav>
                                        <p:tav tm="100000">
                                          <p:val>
                                            <p:strVal val="ppt_w*0.70"/>
                                          </p:val>
                                        </p:tav>
                                      </p:tavLst>
                                    </p:anim>
                                    <p:anim calcmode="lin" valueType="num">
                                      <p:cBhvr>
                                        <p:cTn id="51" dur="1000"/>
                                        <p:tgtEl>
                                          <p:spTgt spid="7"/>
                                        </p:tgtEl>
                                        <p:attrNameLst>
                                          <p:attrName>ppt_h</p:attrName>
                                        </p:attrNameLst>
                                      </p:cBhvr>
                                      <p:tavLst>
                                        <p:tav tm="0">
                                          <p:val>
                                            <p:strVal val="ppt_h"/>
                                          </p:val>
                                        </p:tav>
                                        <p:tav tm="100000">
                                          <p:val>
                                            <p:strVal val="ppt_h"/>
                                          </p:val>
                                        </p:tav>
                                      </p:tavLst>
                                    </p:anim>
                                    <p:animEffect transition="out" filter="fade">
                                      <p:cBhvr>
                                        <p:cTn id="52" dur="1000"/>
                                        <p:tgtEl>
                                          <p:spTgt spid="7"/>
                                        </p:tgtEl>
                                      </p:cBhvr>
                                    </p:animEffect>
                                    <p:set>
                                      <p:cBhvr>
                                        <p:cTn id="53" dur="1" fill="hold">
                                          <p:stCondLst>
                                            <p:cond delay="999"/>
                                          </p:stCondLst>
                                        </p:cTn>
                                        <p:tgtEl>
                                          <p:spTgt spid="7"/>
                                        </p:tgtEl>
                                        <p:attrNameLst>
                                          <p:attrName>style.visibility</p:attrName>
                                        </p:attrNameLst>
                                      </p:cBhvr>
                                      <p:to>
                                        <p:strVal val="hidden"/>
                                      </p:to>
                                    </p:set>
                                  </p:childTnLst>
                                </p:cTn>
                              </p:par>
                              <p:par>
                                <p:cTn id="54" presetID="16" presetClass="entr" presetSubtype="21"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barn(inVertical)">
                                      <p:cBhvr>
                                        <p:cTn id="5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0179" grpId="0" build="p"/>
      <p:bldP spid="3" grpId="0" animBg="1"/>
      <p:bldP spid="3" grpId="1" animBg="1"/>
      <p:bldP spid="7" grpId="0" animBg="1"/>
      <p:bldP spid="7" grpId="1"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ea typeface="宋体" panose="02010600030101010101" pitchFamily="2" charset="-122"/>
              </a:rPr>
              <a:t>关系规范化：范 式</a:t>
            </a:r>
            <a:endParaRPr lang="zh-CN" altLang="en-US" dirty="0"/>
          </a:p>
        </p:txBody>
      </p:sp>
      <p:sp>
        <p:nvSpPr>
          <p:cNvPr id="3" name="内容占位符 2"/>
          <p:cNvSpPr>
            <a:spLocks noGrp="1"/>
          </p:cNvSpPr>
          <p:nvPr>
            <p:ph idx="1"/>
          </p:nvPr>
        </p:nvSpPr>
        <p:spPr>
          <a:xfrm>
            <a:off x="178321" y="1196752"/>
            <a:ext cx="7834064" cy="757064"/>
          </a:xfrm>
          <a:solidFill>
            <a:schemeClr val="bg1">
              <a:lumMod val="90000"/>
            </a:schemeClr>
          </a:solidFill>
        </p:spPr>
        <p:txBody>
          <a:bodyPr/>
          <a:lstStyle/>
          <a:p>
            <a:r>
              <a:rPr lang="zh-CN" altLang="en-US" dirty="0"/>
              <a:t>产生异常的根源是什么？</a:t>
            </a:r>
          </a:p>
        </p:txBody>
      </p:sp>
      <p:graphicFrame>
        <p:nvGraphicFramePr>
          <p:cNvPr id="4" name="表格 3"/>
          <p:cNvGraphicFramePr>
            <a:graphicFrameLocks noGrp="1"/>
          </p:cNvGraphicFramePr>
          <p:nvPr>
            <p:extLst>
              <p:ext uri="{D42A27DB-BD31-4B8C-83A1-F6EECF244321}">
                <p14:modId xmlns:p14="http://schemas.microsoft.com/office/powerpoint/2010/main" val="2102471389"/>
              </p:ext>
            </p:extLst>
          </p:nvPr>
        </p:nvGraphicFramePr>
        <p:xfrm>
          <a:off x="611560" y="2780928"/>
          <a:ext cx="6096000" cy="354417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90695">
                <a:tc>
                  <a:txBody>
                    <a:bodyPr/>
                    <a:lstStyle/>
                    <a:p>
                      <a:pPr algn="ctr"/>
                      <a:r>
                        <a:rPr lang="en-US" altLang="zh-CN" dirty="0" err="1"/>
                        <a:t>Sno</a:t>
                      </a:r>
                      <a:endParaRPr lang="zh-CN" altLang="en-US" dirty="0"/>
                    </a:p>
                  </a:txBody>
                  <a:tcPr anchor="ctr">
                    <a:solidFill>
                      <a:schemeClr val="tx2">
                        <a:lumMod val="60000"/>
                        <a:lumOff val="40000"/>
                      </a:schemeClr>
                    </a:solidFill>
                  </a:tcPr>
                </a:tc>
                <a:tc>
                  <a:txBody>
                    <a:bodyPr/>
                    <a:lstStyle/>
                    <a:p>
                      <a:pPr algn="ctr"/>
                      <a:r>
                        <a:rPr lang="en-US" altLang="zh-CN" dirty="0" err="1"/>
                        <a:t>Sdept</a:t>
                      </a:r>
                      <a:endParaRPr lang="zh-CN" altLang="en-US" dirty="0"/>
                    </a:p>
                  </a:txBody>
                  <a:tcPr anchor="ctr">
                    <a:solidFill>
                      <a:schemeClr val="tx2">
                        <a:lumMod val="60000"/>
                        <a:lumOff val="40000"/>
                      </a:schemeClr>
                    </a:solidFill>
                  </a:tcPr>
                </a:tc>
                <a:tc>
                  <a:txBody>
                    <a:bodyPr/>
                    <a:lstStyle/>
                    <a:p>
                      <a:pPr algn="ctr"/>
                      <a:r>
                        <a:rPr lang="en-US" altLang="zh-CN" dirty="0" err="1"/>
                        <a:t>Sloc</a:t>
                      </a:r>
                      <a:endParaRPr lang="zh-CN" altLang="en-US" dirty="0"/>
                    </a:p>
                  </a:txBody>
                  <a:tcPr anchor="ctr">
                    <a:solidFill>
                      <a:schemeClr val="tx2">
                        <a:lumMod val="60000"/>
                        <a:lumOff val="40000"/>
                      </a:schemeClr>
                    </a:solidFill>
                  </a:tcPr>
                </a:tc>
                <a:tc>
                  <a:txBody>
                    <a:bodyPr/>
                    <a:lstStyle/>
                    <a:p>
                      <a:pPr algn="ctr"/>
                      <a:r>
                        <a:rPr lang="en-US" altLang="zh-CN" dirty="0" err="1"/>
                        <a:t>Cno</a:t>
                      </a:r>
                      <a:endParaRPr lang="zh-CN" altLang="en-US" dirty="0"/>
                    </a:p>
                  </a:txBody>
                  <a:tcPr anchor="ctr">
                    <a:solidFill>
                      <a:schemeClr val="tx2">
                        <a:lumMod val="60000"/>
                        <a:lumOff val="40000"/>
                      </a:schemeClr>
                    </a:solidFill>
                  </a:tcPr>
                </a:tc>
                <a:tc>
                  <a:txBody>
                    <a:bodyPr/>
                    <a:lstStyle/>
                    <a:p>
                      <a:pPr algn="ctr"/>
                      <a:r>
                        <a:rPr lang="en-US" altLang="zh-CN" dirty="0"/>
                        <a:t>Grade</a:t>
                      </a:r>
                      <a:endParaRPr lang="zh-CN" altLang="en-US" dirty="0"/>
                    </a:p>
                  </a:txBody>
                  <a:tcPr anchor="ctr">
                    <a:solidFill>
                      <a:schemeClr val="tx2">
                        <a:lumMod val="60000"/>
                        <a:lumOff val="40000"/>
                      </a:schemeClr>
                    </a:solidFill>
                  </a:tcPr>
                </a:tc>
                <a:extLst>
                  <a:ext uri="{0D108BD9-81ED-4DB2-BD59-A6C34878D82A}">
                    <a16:rowId xmlns:a16="http://schemas.microsoft.com/office/drawing/2014/main" val="10000"/>
                  </a:ext>
                </a:extLst>
              </a:tr>
              <a:tr h="590695">
                <a:tc>
                  <a:txBody>
                    <a:bodyPr/>
                    <a:lstStyle/>
                    <a:p>
                      <a:pPr algn="ctr"/>
                      <a:r>
                        <a:rPr lang="en-US" altLang="zh-CN" dirty="0"/>
                        <a:t>03001</a:t>
                      </a:r>
                      <a:endParaRPr lang="zh-CN" altLang="en-US" dirty="0"/>
                    </a:p>
                  </a:txBody>
                  <a:tcPr anchor="ctr"/>
                </a:tc>
                <a:tc>
                  <a:txBody>
                    <a:bodyPr/>
                    <a:lstStyle/>
                    <a:p>
                      <a:pPr algn="ctr"/>
                      <a:r>
                        <a:rPr lang="en-US" altLang="zh-CN" dirty="0"/>
                        <a:t>CS</a:t>
                      </a:r>
                      <a:endParaRPr lang="zh-CN" altLang="en-US" dirty="0"/>
                    </a:p>
                  </a:txBody>
                  <a:tcPr anchor="ctr"/>
                </a:tc>
                <a:tc>
                  <a:txBody>
                    <a:bodyPr/>
                    <a:lstStyle/>
                    <a:p>
                      <a:pPr algn="ctr"/>
                      <a:r>
                        <a:rPr lang="en-US" altLang="zh-CN" dirty="0"/>
                        <a:t>1</a:t>
                      </a:r>
                      <a:r>
                        <a:rPr lang="zh-CN" altLang="en-US" dirty="0"/>
                        <a:t>号楼</a:t>
                      </a:r>
                    </a:p>
                  </a:txBody>
                  <a:tcPr anchor="ctr"/>
                </a:tc>
                <a:tc>
                  <a:txBody>
                    <a:bodyPr/>
                    <a:lstStyle/>
                    <a:p>
                      <a:pPr algn="ctr"/>
                      <a:r>
                        <a:rPr lang="en-US" altLang="zh-CN" dirty="0"/>
                        <a:t>1</a:t>
                      </a:r>
                      <a:endParaRPr lang="zh-CN" altLang="en-US" dirty="0"/>
                    </a:p>
                  </a:txBody>
                  <a:tcPr anchor="ctr"/>
                </a:tc>
                <a:tc>
                  <a:txBody>
                    <a:bodyPr/>
                    <a:lstStyle/>
                    <a:p>
                      <a:pPr algn="ctr"/>
                      <a:r>
                        <a:rPr lang="en-US" altLang="zh-CN" dirty="0"/>
                        <a:t>90</a:t>
                      </a:r>
                      <a:endParaRPr lang="zh-CN" altLang="en-US" dirty="0"/>
                    </a:p>
                  </a:txBody>
                  <a:tcPr anchor="ctr"/>
                </a:tc>
                <a:extLst>
                  <a:ext uri="{0D108BD9-81ED-4DB2-BD59-A6C34878D82A}">
                    <a16:rowId xmlns:a16="http://schemas.microsoft.com/office/drawing/2014/main" val="10001"/>
                  </a:ext>
                </a:extLst>
              </a:tr>
              <a:tr h="590695">
                <a:tc>
                  <a:txBody>
                    <a:bodyPr/>
                    <a:lstStyle/>
                    <a:p>
                      <a:pPr algn="ctr"/>
                      <a:r>
                        <a:rPr lang="en-US" altLang="zh-CN" dirty="0"/>
                        <a:t>03001</a:t>
                      </a:r>
                      <a:endParaRPr lang="zh-CN" altLang="en-US" dirty="0"/>
                    </a:p>
                  </a:txBody>
                  <a:tcPr anchor="ctr"/>
                </a:tc>
                <a:tc>
                  <a:txBody>
                    <a:bodyPr/>
                    <a:lstStyle/>
                    <a:p>
                      <a:pPr algn="ctr"/>
                      <a:r>
                        <a:rPr lang="en-US" altLang="zh-CN" dirty="0"/>
                        <a:t>CS</a:t>
                      </a:r>
                      <a:endParaRPr lang="zh-CN" altLang="en-US" dirty="0"/>
                    </a:p>
                  </a:txBody>
                  <a:tcPr anchor="ctr"/>
                </a:tc>
                <a:tc>
                  <a:txBody>
                    <a:bodyPr/>
                    <a:lstStyle/>
                    <a:p>
                      <a:pPr algn="ctr"/>
                      <a:r>
                        <a:rPr lang="en-US" altLang="zh-CN" dirty="0"/>
                        <a:t>1</a:t>
                      </a:r>
                      <a:r>
                        <a:rPr lang="zh-CN" altLang="en-US" dirty="0"/>
                        <a:t>号楼</a:t>
                      </a:r>
                    </a:p>
                  </a:txBody>
                  <a:tcPr anchor="ctr"/>
                </a:tc>
                <a:tc>
                  <a:txBody>
                    <a:bodyPr/>
                    <a:lstStyle/>
                    <a:p>
                      <a:pPr algn="ctr"/>
                      <a:r>
                        <a:rPr lang="en-US" altLang="zh-CN" dirty="0"/>
                        <a:t>2</a:t>
                      </a:r>
                      <a:endParaRPr lang="zh-CN" altLang="en-US" dirty="0"/>
                    </a:p>
                  </a:txBody>
                  <a:tcPr anchor="ctr"/>
                </a:tc>
                <a:tc>
                  <a:txBody>
                    <a:bodyPr/>
                    <a:lstStyle/>
                    <a:p>
                      <a:pPr algn="ctr"/>
                      <a:r>
                        <a:rPr lang="en-US" altLang="zh-CN" dirty="0"/>
                        <a:t>85</a:t>
                      </a:r>
                      <a:endParaRPr lang="zh-CN" altLang="en-US" dirty="0"/>
                    </a:p>
                  </a:txBody>
                  <a:tcPr anchor="ctr"/>
                </a:tc>
                <a:extLst>
                  <a:ext uri="{0D108BD9-81ED-4DB2-BD59-A6C34878D82A}">
                    <a16:rowId xmlns:a16="http://schemas.microsoft.com/office/drawing/2014/main" val="10002"/>
                  </a:ext>
                </a:extLst>
              </a:tr>
              <a:tr h="590695">
                <a:tc>
                  <a:txBody>
                    <a:bodyPr/>
                    <a:lstStyle/>
                    <a:p>
                      <a:pPr algn="ctr"/>
                      <a:r>
                        <a:rPr lang="en-US" altLang="zh-CN" dirty="0"/>
                        <a:t>03001</a:t>
                      </a:r>
                      <a:endParaRPr lang="zh-CN" altLang="en-US" dirty="0"/>
                    </a:p>
                  </a:txBody>
                  <a:tcPr anchor="ctr"/>
                </a:tc>
                <a:tc>
                  <a:txBody>
                    <a:bodyPr/>
                    <a:lstStyle/>
                    <a:p>
                      <a:pPr algn="ctr"/>
                      <a:r>
                        <a:rPr lang="en-US" altLang="zh-CN" dirty="0"/>
                        <a:t>CS</a:t>
                      </a:r>
                      <a:endParaRPr lang="zh-CN" altLang="en-US" dirty="0"/>
                    </a:p>
                  </a:txBody>
                  <a:tcPr anchor="ctr"/>
                </a:tc>
                <a:tc>
                  <a:txBody>
                    <a:bodyPr/>
                    <a:lstStyle/>
                    <a:p>
                      <a:pPr algn="ctr"/>
                      <a:r>
                        <a:rPr lang="en-US" altLang="zh-CN" dirty="0"/>
                        <a:t>1</a:t>
                      </a:r>
                      <a:r>
                        <a:rPr lang="zh-CN" altLang="en-US" dirty="0"/>
                        <a:t>号楼</a:t>
                      </a:r>
                    </a:p>
                  </a:txBody>
                  <a:tcPr anchor="ctr"/>
                </a:tc>
                <a:tc>
                  <a:txBody>
                    <a:bodyPr/>
                    <a:lstStyle/>
                    <a:p>
                      <a:pPr algn="ctr"/>
                      <a:r>
                        <a:rPr lang="en-US" altLang="zh-CN" dirty="0"/>
                        <a:t>3</a:t>
                      </a:r>
                      <a:endParaRPr lang="zh-CN" altLang="en-US" dirty="0"/>
                    </a:p>
                  </a:txBody>
                  <a:tcPr anchor="ctr"/>
                </a:tc>
                <a:tc>
                  <a:txBody>
                    <a:bodyPr/>
                    <a:lstStyle/>
                    <a:p>
                      <a:pPr algn="ctr"/>
                      <a:r>
                        <a:rPr lang="en-US" altLang="zh-CN" dirty="0"/>
                        <a:t>96</a:t>
                      </a:r>
                      <a:endParaRPr lang="zh-CN" altLang="en-US" dirty="0"/>
                    </a:p>
                  </a:txBody>
                  <a:tcPr anchor="ctr"/>
                </a:tc>
                <a:extLst>
                  <a:ext uri="{0D108BD9-81ED-4DB2-BD59-A6C34878D82A}">
                    <a16:rowId xmlns:a16="http://schemas.microsoft.com/office/drawing/2014/main" val="10003"/>
                  </a:ext>
                </a:extLst>
              </a:tr>
              <a:tr h="590695">
                <a:tc>
                  <a:txBody>
                    <a:bodyPr/>
                    <a:lstStyle/>
                    <a:p>
                      <a:pPr algn="ctr"/>
                      <a:r>
                        <a:rPr lang="en-US" altLang="zh-CN" dirty="0"/>
                        <a:t>03002</a:t>
                      </a:r>
                      <a:endParaRPr lang="zh-CN" altLang="en-US" dirty="0"/>
                    </a:p>
                  </a:txBody>
                  <a:tcPr anchor="ctr"/>
                </a:tc>
                <a:tc>
                  <a:txBody>
                    <a:bodyPr/>
                    <a:lstStyle/>
                    <a:p>
                      <a:pPr algn="ctr"/>
                      <a:r>
                        <a:rPr lang="en-US" altLang="zh-CN" dirty="0"/>
                        <a:t>MA</a:t>
                      </a:r>
                      <a:endParaRPr lang="zh-CN" altLang="en-US" dirty="0"/>
                    </a:p>
                  </a:txBody>
                  <a:tcPr anchor="ctr"/>
                </a:tc>
                <a:tc>
                  <a:txBody>
                    <a:bodyPr/>
                    <a:lstStyle/>
                    <a:p>
                      <a:pPr algn="ctr"/>
                      <a:r>
                        <a:rPr lang="en-US" altLang="zh-CN" dirty="0"/>
                        <a:t>2</a:t>
                      </a:r>
                      <a:r>
                        <a:rPr lang="zh-CN" altLang="en-US" dirty="0"/>
                        <a:t>号楼</a:t>
                      </a:r>
                    </a:p>
                  </a:txBody>
                  <a:tcPr anchor="ctr"/>
                </a:tc>
                <a:tc>
                  <a:txBody>
                    <a:bodyPr/>
                    <a:lstStyle/>
                    <a:p>
                      <a:pPr algn="ctr"/>
                      <a:r>
                        <a:rPr lang="en-US" altLang="zh-CN" dirty="0"/>
                        <a:t>2</a:t>
                      </a:r>
                      <a:endParaRPr lang="zh-CN" altLang="en-US" dirty="0"/>
                    </a:p>
                  </a:txBody>
                  <a:tcPr anchor="ctr"/>
                </a:tc>
                <a:tc>
                  <a:txBody>
                    <a:bodyPr/>
                    <a:lstStyle/>
                    <a:p>
                      <a:pPr algn="ctr"/>
                      <a:r>
                        <a:rPr lang="en-US" altLang="zh-CN" dirty="0"/>
                        <a:t>98</a:t>
                      </a:r>
                      <a:endParaRPr lang="zh-CN" altLang="en-US" dirty="0"/>
                    </a:p>
                  </a:txBody>
                  <a:tcPr anchor="ctr"/>
                </a:tc>
                <a:extLst>
                  <a:ext uri="{0D108BD9-81ED-4DB2-BD59-A6C34878D82A}">
                    <a16:rowId xmlns:a16="http://schemas.microsoft.com/office/drawing/2014/main" val="10004"/>
                  </a:ext>
                </a:extLst>
              </a:tr>
              <a:tr h="590695">
                <a:tc>
                  <a:txBody>
                    <a:bodyPr/>
                    <a:lstStyle/>
                    <a:p>
                      <a:pPr algn="ctr"/>
                      <a:r>
                        <a:rPr lang="en-US" altLang="zh-CN" dirty="0"/>
                        <a:t>03002</a:t>
                      </a:r>
                      <a:endParaRPr lang="zh-CN" altLang="en-US" dirty="0"/>
                    </a:p>
                  </a:txBody>
                  <a:tcPr anchor="ctr"/>
                </a:tc>
                <a:tc>
                  <a:txBody>
                    <a:bodyPr/>
                    <a:lstStyle/>
                    <a:p>
                      <a:pPr algn="ctr"/>
                      <a:r>
                        <a:rPr lang="en-US" altLang="zh-CN" dirty="0"/>
                        <a:t>MA</a:t>
                      </a:r>
                    </a:p>
                  </a:txBody>
                  <a:tcPr anchor="ctr"/>
                </a:tc>
                <a:tc>
                  <a:txBody>
                    <a:bodyPr/>
                    <a:lstStyle/>
                    <a:p>
                      <a:pPr algn="ctr"/>
                      <a:r>
                        <a:rPr lang="en-US" altLang="zh-CN" dirty="0"/>
                        <a:t>2</a:t>
                      </a:r>
                      <a:r>
                        <a:rPr lang="zh-CN" altLang="en-US" dirty="0"/>
                        <a:t>号楼</a:t>
                      </a:r>
                    </a:p>
                  </a:txBody>
                  <a:tcPr anchor="ctr"/>
                </a:tc>
                <a:tc>
                  <a:txBody>
                    <a:bodyPr/>
                    <a:lstStyle/>
                    <a:p>
                      <a:pPr algn="ctr"/>
                      <a:r>
                        <a:rPr lang="en-US" altLang="zh-CN" dirty="0"/>
                        <a:t>3</a:t>
                      </a:r>
                      <a:endParaRPr lang="zh-CN" altLang="en-US" dirty="0"/>
                    </a:p>
                  </a:txBody>
                  <a:tcPr anchor="ctr"/>
                </a:tc>
                <a:tc>
                  <a:txBody>
                    <a:bodyPr/>
                    <a:lstStyle/>
                    <a:p>
                      <a:pPr algn="ctr"/>
                      <a:r>
                        <a:rPr lang="en-US" altLang="zh-CN" dirty="0"/>
                        <a:t>90</a:t>
                      </a:r>
                      <a:endParaRPr lang="zh-CN" altLang="en-US" dirty="0"/>
                    </a:p>
                  </a:txBody>
                  <a:tcPr anchor="ctr"/>
                </a:tc>
                <a:extLst>
                  <a:ext uri="{0D108BD9-81ED-4DB2-BD59-A6C34878D82A}">
                    <a16:rowId xmlns:a16="http://schemas.microsoft.com/office/drawing/2014/main" val="10005"/>
                  </a:ext>
                </a:extLst>
              </a:tr>
            </a:tbl>
          </a:graphicData>
        </a:graphic>
      </p:graphicFrame>
      <p:sp>
        <p:nvSpPr>
          <p:cNvPr id="5" name="圆角矩形 4"/>
          <p:cNvSpPr/>
          <p:nvPr/>
        </p:nvSpPr>
        <p:spPr bwMode="auto">
          <a:xfrm>
            <a:off x="611560" y="2373631"/>
            <a:ext cx="1124694" cy="4341787"/>
          </a:xfrm>
          <a:prstGeom prst="roundRect">
            <a:avLst/>
          </a:prstGeom>
          <a:solidFill>
            <a:srgbClr val="FFC000">
              <a:alpha val="48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6" name="圆角矩形 5"/>
          <p:cNvSpPr/>
          <p:nvPr/>
        </p:nvSpPr>
        <p:spPr bwMode="auto">
          <a:xfrm>
            <a:off x="1902569" y="2373631"/>
            <a:ext cx="1129829" cy="4341787"/>
          </a:xfrm>
          <a:prstGeom prst="roundRect">
            <a:avLst/>
          </a:prstGeom>
          <a:solidFill>
            <a:srgbClr val="FF99FF">
              <a:alpha val="48000"/>
            </a:srgbClr>
          </a:solidFill>
          <a:ln>
            <a:noFill/>
          </a:ln>
          <a:effectLst/>
        </p:spPr>
        <p:txBody>
          <a:bodyPr vert="horz" wrap="square" lIns="91440" tIns="45720" rIns="91440" bIns="45720" numCol="1" rtlCol="0" anchor="t" anchorCtr="0" compatLnSpc="1">
            <a:prstTxWarp prst="textNoShape">
              <a:avLst/>
            </a:prstTxWarp>
            <a:spAutoFit/>
          </a:bodyPr>
          <a:lstStyle/>
          <a:p>
            <a:endParaRPr lang="zh-CN" altLang="en-US"/>
          </a:p>
        </p:txBody>
      </p:sp>
      <p:sp>
        <p:nvSpPr>
          <p:cNvPr id="7" name="圆角矩形标注 6"/>
          <p:cNvSpPr/>
          <p:nvPr/>
        </p:nvSpPr>
        <p:spPr bwMode="auto">
          <a:xfrm>
            <a:off x="4103440" y="1217958"/>
            <a:ext cx="5040560" cy="4188381"/>
          </a:xfrm>
          <a:prstGeom prst="wedgeRoundRectCallout">
            <a:avLst>
              <a:gd name="adj1" fmla="val -82618"/>
              <a:gd name="adj2" fmla="val -9963"/>
              <a:gd name="adj3" fmla="val 16667"/>
            </a:avLst>
          </a:prstGeom>
          <a:solidFill>
            <a:srgbClr val="FFC000"/>
          </a:solidFill>
          <a:ln>
            <a:noFill/>
          </a:ln>
          <a:effectLst/>
        </p:spPr>
        <p:txBody>
          <a:bodyPr vert="horz" wrap="square" lIns="91440" tIns="45720" rIns="91440" bIns="45720" numCol="1" rtlCol="0" anchor="t" anchorCtr="0" compatLnSpc="1">
            <a:prstTxWarp prst="textNoShape">
              <a:avLst/>
            </a:prstTxWarp>
            <a:spAutoFit/>
          </a:bodyPr>
          <a:lstStyle/>
          <a:p>
            <a:pPr marL="457200" marR="0" indent="-457200" algn="l" defTabSz="914400" rtl="0" eaLnBrk="0" fontAlgn="base" latinLnBrk="0" hangingPunct="0">
              <a:lnSpc>
                <a:spcPct val="100000"/>
              </a:lnSpc>
              <a:spcBef>
                <a:spcPct val="0"/>
              </a:spcBef>
              <a:spcAft>
                <a:spcPct val="0"/>
              </a:spcAft>
              <a:buClrTx/>
              <a:buSzTx/>
              <a:buFontTx/>
              <a:buAutoNum type="arabicParenBoth"/>
              <a:tabLst/>
            </a:pPr>
            <a:r>
              <a:rPr kumimoji="0" lang="en-US" altLang="zh-CN" sz="2000" b="1" i="0" u="none" strike="noStrike" cap="none" normalizeH="0" baseline="0" dirty="0">
                <a:ln>
                  <a:noFill/>
                </a:ln>
                <a:solidFill>
                  <a:schemeClr val="accent3"/>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dirty="0" err="1">
                <a:ln>
                  <a:noFill/>
                </a:ln>
                <a:solidFill>
                  <a:schemeClr val="accent3"/>
                </a:solidFill>
                <a:effectLst/>
                <a:latin typeface="微软雅黑" panose="020B0503020204020204" pitchFamily="34" charset="-122"/>
                <a:ea typeface="微软雅黑" panose="020B0503020204020204" pitchFamily="34" charset="-122"/>
              </a:rPr>
              <a:t>Sno</a:t>
            </a:r>
            <a:r>
              <a:rPr lang="en-US" altLang="zh-CN" dirty="0" err="1">
                <a:solidFill>
                  <a:schemeClr val="accent3"/>
                </a:solidFill>
                <a:latin typeface="微软雅黑" panose="020B0503020204020204" pitchFamily="34" charset="-122"/>
                <a:ea typeface="微软雅黑" panose="020B0503020204020204" pitchFamily="34" charset="-122"/>
              </a:rPr>
              <a:t>,</a:t>
            </a:r>
            <a:r>
              <a:rPr kumimoji="0" lang="en-US" altLang="zh-CN" sz="2000" b="1" i="0" u="none" strike="noStrike" cap="none" normalizeH="0" baseline="0" dirty="0" err="1">
                <a:ln>
                  <a:noFill/>
                </a:ln>
                <a:solidFill>
                  <a:schemeClr val="accent3"/>
                </a:solidFill>
                <a:effectLst/>
                <a:latin typeface="微软雅黑" panose="020B0503020204020204" pitchFamily="34" charset="-122"/>
                <a:ea typeface="微软雅黑" panose="020B0503020204020204" pitchFamily="34" charset="-122"/>
              </a:rPr>
              <a:t>Cno</a:t>
            </a:r>
            <a:r>
              <a:rPr kumimoji="0" lang="en-US" altLang="zh-CN" sz="2000" b="1" i="0" u="none" strike="noStrike" cap="none" normalizeH="0" baseline="0" dirty="0">
                <a:ln>
                  <a:noFill/>
                </a:ln>
                <a:solidFill>
                  <a:schemeClr val="accent3"/>
                </a:solidFill>
                <a:effectLst/>
                <a:latin typeface="微软雅黑" panose="020B0503020204020204" pitchFamily="34" charset="-122"/>
                <a:ea typeface="微软雅黑" panose="020B0503020204020204" pitchFamily="34" charset="-122"/>
              </a:rPr>
              <a:t>)</a:t>
            </a:r>
            <a:r>
              <a:rPr kumimoji="0" lang="zh-CN" altLang="en-US" sz="2000" b="1" i="0" u="none" strike="noStrike" cap="none" normalizeH="0" baseline="0" dirty="0">
                <a:ln>
                  <a:noFill/>
                </a:ln>
                <a:solidFill>
                  <a:schemeClr val="accent3"/>
                </a:solidFill>
                <a:effectLst/>
                <a:latin typeface="微软雅黑" panose="020B0503020204020204" pitchFamily="34" charset="-122"/>
                <a:ea typeface="微软雅黑" panose="020B0503020204020204" pitchFamily="34" charset="-122"/>
              </a:rPr>
              <a:t>是码，从另一个方面讲，</a:t>
            </a:r>
            <a:r>
              <a:rPr kumimoji="0" lang="en-US" altLang="zh-CN" sz="2000" b="1" i="0" u="none" strike="noStrike" cap="none" normalizeH="0" baseline="0" dirty="0" err="1">
                <a:ln>
                  <a:noFill/>
                </a:ln>
                <a:solidFill>
                  <a:schemeClr val="accent3"/>
                </a:solidFill>
                <a:effectLst/>
                <a:latin typeface="微软雅黑" panose="020B0503020204020204" pitchFamily="34" charset="-122"/>
                <a:ea typeface="微软雅黑" panose="020B0503020204020204" pitchFamily="34" charset="-122"/>
              </a:rPr>
              <a:t>Sno</a:t>
            </a:r>
            <a:r>
              <a:rPr kumimoji="0" lang="zh-CN" altLang="en-US" sz="2000" b="1" i="0" u="none" strike="noStrike" cap="none" normalizeH="0" baseline="0" dirty="0">
                <a:ln>
                  <a:noFill/>
                </a:ln>
                <a:solidFill>
                  <a:schemeClr val="accent3"/>
                </a:solidFill>
                <a:effectLst/>
                <a:latin typeface="微软雅黑" panose="020B0503020204020204" pitchFamily="34" charset="-122"/>
                <a:ea typeface="微软雅黑" panose="020B0503020204020204" pitchFamily="34" charset="-122"/>
              </a:rPr>
              <a:t>不能唯一</a:t>
            </a:r>
            <a:r>
              <a:rPr lang="zh-CN" altLang="en-US" dirty="0">
                <a:solidFill>
                  <a:schemeClr val="accent3"/>
                </a:solidFill>
                <a:latin typeface="微软雅黑" panose="020B0503020204020204" pitchFamily="34" charset="-122"/>
                <a:ea typeface="微软雅黑" panose="020B0503020204020204" pitchFamily="34" charset="-122"/>
              </a:rPr>
              <a:t>地</a:t>
            </a:r>
            <a:r>
              <a:rPr kumimoji="0" lang="zh-CN" altLang="en-US" sz="2000" b="1" i="0" u="none" strike="noStrike" cap="none" normalizeH="0" baseline="0" dirty="0">
                <a:ln>
                  <a:noFill/>
                </a:ln>
                <a:solidFill>
                  <a:schemeClr val="accent3"/>
                </a:solidFill>
                <a:effectLst/>
                <a:latin typeface="微软雅黑" panose="020B0503020204020204" pitchFamily="34" charset="-122"/>
                <a:ea typeface="微软雅黑" panose="020B0503020204020204" pitchFamily="34" charset="-122"/>
              </a:rPr>
              <a:t>确定一条记录，但由于函数依赖</a:t>
            </a:r>
            <a:r>
              <a:rPr lang="en-US" altLang="zh-CN" dirty="0" err="1">
                <a:solidFill>
                  <a:schemeClr val="accent3"/>
                </a:solidFill>
                <a:latin typeface="微软雅黑" panose="020B0503020204020204" pitchFamily="34" charset="-122"/>
                <a:ea typeface="微软雅黑" panose="020B0503020204020204" pitchFamily="34" charset="-122"/>
              </a:rPr>
              <a:t>Sno→Sdept</a:t>
            </a:r>
            <a:r>
              <a:rPr kumimoji="0" lang="zh-CN" altLang="en-US" sz="2000" b="1" i="0" u="none" strike="noStrike" cap="none" normalizeH="0" baseline="0" dirty="0">
                <a:ln>
                  <a:noFill/>
                </a:ln>
                <a:solidFill>
                  <a:schemeClr val="accent3"/>
                </a:solidFill>
                <a:effectLst/>
                <a:latin typeface="微软雅黑" panose="020B0503020204020204" pitchFamily="34" charset="-122"/>
                <a:ea typeface="微软雅黑" panose="020B0503020204020204" pitchFamily="34" charset="-122"/>
              </a:rPr>
              <a:t>的存在，</a:t>
            </a:r>
            <a:r>
              <a:rPr lang="zh-CN" altLang="en-US" dirty="0">
                <a:solidFill>
                  <a:schemeClr val="accent3"/>
                </a:solidFill>
                <a:latin typeface="微软雅黑" panose="020B0503020204020204" pitchFamily="34" charset="-122"/>
                <a:ea typeface="微软雅黑" panose="020B0503020204020204" pitchFamily="34" charset="-122"/>
              </a:rPr>
              <a:t>当表中某个</a:t>
            </a:r>
            <a:r>
              <a:rPr lang="en-US" altLang="zh-CN" dirty="0" err="1">
                <a:solidFill>
                  <a:schemeClr val="accent3"/>
                </a:solidFill>
                <a:latin typeface="微软雅黑" panose="020B0503020204020204" pitchFamily="34" charset="-122"/>
                <a:ea typeface="微软雅黑" panose="020B0503020204020204" pitchFamily="34" charset="-122"/>
              </a:rPr>
              <a:t>Sno</a:t>
            </a:r>
            <a:r>
              <a:rPr lang="zh-CN" altLang="en-US" dirty="0">
                <a:solidFill>
                  <a:schemeClr val="accent3"/>
                </a:solidFill>
                <a:latin typeface="微软雅黑" panose="020B0503020204020204" pitchFamily="34" charset="-122"/>
                <a:ea typeface="微软雅黑" panose="020B0503020204020204" pitchFamily="34" charset="-122"/>
              </a:rPr>
              <a:t>值重复出现时，对应的</a:t>
            </a:r>
            <a:r>
              <a:rPr lang="en-US" altLang="zh-CN" dirty="0" err="1">
                <a:solidFill>
                  <a:schemeClr val="accent3"/>
                </a:solidFill>
                <a:latin typeface="微软雅黑" panose="020B0503020204020204" pitchFamily="34" charset="-122"/>
                <a:ea typeface="微软雅黑" panose="020B0503020204020204" pitchFamily="34" charset="-122"/>
              </a:rPr>
              <a:t>Sdept</a:t>
            </a:r>
            <a:r>
              <a:rPr lang="zh-CN" altLang="en-US" dirty="0">
                <a:solidFill>
                  <a:schemeClr val="accent3"/>
                </a:solidFill>
                <a:latin typeface="微软雅黑" panose="020B0503020204020204" pitchFamily="34" charset="-122"/>
                <a:ea typeface="微软雅黑" panose="020B0503020204020204" pitchFamily="34" charset="-122"/>
              </a:rPr>
              <a:t>也将重复出现。</a:t>
            </a:r>
            <a:endParaRPr lang="en-US" altLang="zh-CN" dirty="0">
              <a:solidFill>
                <a:schemeClr val="accent3"/>
              </a:solidFill>
              <a:latin typeface="微软雅黑" panose="020B0503020204020204" pitchFamily="34" charset="-122"/>
              <a:ea typeface="微软雅黑" panose="020B0503020204020204" pitchFamily="34" charset="-122"/>
            </a:endParaRPr>
          </a:p>
          <a:p>
            <a:pPr marL="457200" indent="-457200" algn="l">
              <a:buFontTx/>
              <a:buAutoNum type="arabicParenBoth"/>
            </a:pPr>
            <a:r>
              <a:rPr lang="zh-CN" altLang="en-US" dirty="0">
                <a:solidFill>
                  <a:schemeClr val="accent3"/>
                </a:solidFill>
                <a:latin typeface="微软雅黑" panose="020B0503020204020204" pitchFamily="34" charset="-122"/>
                <a:ea typeface="微软雅黑" panose="020B0503020204020204" pitchFamily="34" charset="-122"/>
              </a:rPr>
              <a:t>显然，若</a:t>
            </a:r>
            <a:r>
              <a:rPr lang="en-US" altLang="zh-CN" dirty="0" err="1">
                <a:solidFill>
                  <a:schemeClr val="accent3"/>
                </a:solidFill>
                <a:latin typeface="微软雅黑" panose="020B0503020204020204" pitchFamily="34" charset="-122"/>
                <a:ea typeface="微软雅黑" panose="020B0503020204020204" pitchFamily="34" charset="-122"/>
              </a:rPr>
              <a:t>Sno→Sdept</a:t>
            </a:r>
            <a:r>
              <a:rPr lang="zh-CN" altLang="en-US" dirty="0">
                <a:solidFill>
                  <a:schemeClr val="accent3"/>
                </a:solidFill>
                <a:latin typeface="微软雅黑" panose="020B0503020204020204" pitchFamily="34" charset="-122"/>
                <a:ea typeface="微软雅黑" panose="020B0503020204020204" pitchFamily="34" charset="-122"/>
              </a:rPr>
              <a:t>成立，它们之间值的对应关系只告诉我们一次就可以了，或者说独立存储在某个地方一次就</a:t>
            </a:r>
            <a:r>
              <a:rPr lang="en-US" altLang="zh-CN" dirty="0">
                <a:solidFill>
                  <a:schemeClr val="accent3"/>
                </a:solidFill>
                <a:latin typeface="微软雅黑" panose="020B0503020204020204" pitchFamily="34" charset="-122"/>
                <a:ea typeface="微软雅黑" panose="020B0503020204020204" pitchFamily="34" charset="-122"/>
              </a:rPr>
              <a:t>OK</a:t>
            </a:r>
            <a:r>
              <a:rPr lang="zh-CN" altLang="en-US" dirty="0">
                <a:solidFill>
                  <a:schemeClr val="accent3"/>
                </a:solidFill>
                <a:latin typeface="微软雅黑" panose="020B0503020204020204" pitchFamily="34" charset="-122"/>
                <a:ea typeface="微软雅黑" panose="020B0503020204020204" pitchFamily="34" charset="-122"/>
              </a:rPr>
              <a:t>了，不需要随着</a:t>
            </a:r>
            <a:r>
              <a:rPr lang="en-US" altLang="zh-CN" dirty="0" err="1">
                <a:solidFill>
                  <a:schemeClr val="accent3"/>
                </a:solidFill>
                <a:latin typeface="微软雅黑" panose="020B0503020204020204" pitchFamily="34" charset="-122"/>
                <a:ea typeface="微软雅黑" panose="020B0503020204020204" pitchFamily="34" charset="-122"/>
              </a:rPr>
              <a:t>Sno</a:t>
            </a:r>
            <a:r>
              <a:rPr lang="zh-CN" altLang="en-US" dirty="0">
                <a:solidFill>
                  <a:schemeClr val="accent3"/>
                </a:solidFill>
                <a:latin typeface="微软雅黑" panose="020B0503020204020204" pitchFamily="34" charset="-122"/>
                <a:ea typeface="微软雅黑" panose="020B0503020204020204" pitchFamily="34" charset="-122"/>
              </a:rPr>
              <a:t>值（例如</a:t>
            </a:r>
            <a:r>
              <a:rPr lang="en-US" altLang="zh-CN" dirty="0">
                <a:solidFill>
                  <a:schemeClr val="accent3"/>
                </a:solidFill>
                <a:latin typeface="微软雅黑" panose="020B0503020204020204" pitchFamily="34" charset="-122"/>
                <a:ea typeface="微软雅黑" panose="020B0503020204020204" pitchFamily="34" charset="-122"/>
              </a:rPr>
              <a:t>03001</a:t>
            </a:r>
            <a:r>
              <a:rPr lang="zh-CN" altLang="en-US" dirty="0">
                <a:solidFill>
                  <a:schemeClr val="accent3"/>
                </a:solidFill>
                <a:latin typeface="微软雅黑" panose="020B0503020204020204" pitchFamily="34" charset="-122"/>
                <a:ea typeface="微软雅黑" panose="020B0503020204020204" pitchFamily="34" charset="-122"/>
              </a:rPr>
              <a:t>）的多次出现而不断重复。</a:t>
            </a:r>
            <a:endParaRPr lang="en-US" altLang="zh-CN" dirty="0">
              <a:solidFill>
                <a:schemeClr val="accent3"/>
              </a:solidFill>
              <a:latin typeface="微软雅黑" panose="020B0503020204020204" pitchFamily="34" charset="-122"/>
              <a:ea typeface="微软雅黑" panose="020B0503020204020204" pitchFamily="34" charset="-122"/>
            </a:endParaRPr>
          </a:p>
          <a:p>
            <a:pPr marL="457200" indent="-457200" algn="l">
              <a:buFontTx/>
              <a:buAutoNum type="arabicParenBoth"/>
            </a:pPr>
            <a:r>
              <a:rPr lang="zh-CN" altLang="en-US" dirty="0">
                <a:solidFill>
                  <a:schemeClr val="accent3"/>
                </a:solidFill>
                <a:latin typeface="微软雅黑" panose="020B0503020204020204" pitchFamily="34" charset="-122"/>
                <a:ea typeface="微软雅黑" panose="020B0503020204020204" pitchFamily="34" charset="-122"/>
              </a:rPr>
              <a:t>这样的数据冗余带来了各种异常</a:t>
            </a:r>
            <a:r>
              <a:rPr lang="en-US" altLang="zh-CN" dirty="0">
                <a:solidFill>
                  <a:schemeClr val="accent3"/>
                </a:solidFill>
                <a:latin typeface="微软雅黑" panose="020B0503020204020204" pitchFamily="34" charset="-122"/>
                <a:ea typeface="微软雅黑" panose="020B0503020204020204" pitchFamily="34" charset="-122"/>
              </a:rPr>
              <a:t>!</a:t>
            </a:r>
            <a:endParaRPr kumimoji="0" lang="zh-CN" altLang="en-US" sz="2000" b="1" i="0" u="none" strike="noStrike" cap="none" normalizeH="0" baseline="0" dirty="0">
              <a:ln>
                <a:noFill/>
              </a:ln>
              <a:solidFill>
                <a:schemeClr val="accent3"/>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70644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dirty="0">
                <a:ea typeface="宋体" panose="02010600030101010101" pitchFamily="2" charset="-122"/>
              </a:rPr>
              <a:t>关系规范化：范 式</a:t>
            </a:r>
            <a:endParaRPr lang="en-US"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52227" name="Rectangle 3"/>
              <p:cNvSpPr>
                <a:spLocks noGrp="1" noChangeArrowheads="1"/>
              </p:cNvSpPr>
              <p:nvPr>
                <p:ph type="body" idx="1"/>
              </p:nvPr>
            </p:nvSpPr>
            <p:spPr>
              <a:xfrm>
                <a:off x="185738" y="1196752"/>
                <a:ext cx="8490718" cy="1152128"/>
              </a:xfrm>
              <a:solidFill>
                <a:schemeClr val="bg1">
                  <a:lumMod val="90000"/>
                </a:schemeClr>
              </a:solidFill>
            </p:spPr>
            <p:txBody>
              <a:bodyPr/>
              <a:lstStyle/>
              <a:p>
                <a:pPr eaLnBrk="1" hangingPunct="1">
                  <a:lnSpc>
                    <a:spcPts val="3500"/>
                  </a:lnSpc>
                </a:pPr>
                <a:r>
                  <a:rPr lang="en-US" altLang="zh-CN" sz="2400" dirty="0">
                    <a:ea typeface="宋体" panose="02010600030101010101" pitchFamily="2" charset="-122"/>
                  </a:rPr>
                  <a:t>2NF</a:t>
                </a:r>
              </a:p>
              <a:p>
                <a:pPr marL="0" indent="0" eaLnBrk="1" hangingPunct="1">
                  <a:lnSpc>
                    <a:spcPts val="3500"/>
                  </a:lnSpc>
                  <a:buNone/>
                </a:pPr>
                <a:r>
                  <a:rPr lang="zh-CN" altLang="en-US" dirty="0">
                    <a:ea typeface="宋体" panose="02010600030101010101" pitchFamily="2" charset="-122"/>
                  </a:rPr>
                  <a:t>若</a:t>
                </a:r>
                <a14:m>
                  <m:oMath xmlns:m="http://schemas.openxmlformats.org/officeDocument/2006/math">
                    <m:r>
                      <a:rPr lang="en-US" altLang="zh-CN" i="1" dirty="0" smtClean="0">
                        <a:latin typeface="Cambria Math"/>
                        <a:ea typeface="宋体" panose="02010600030101010101" pitchFamily="2" charset="-122"/>
                      </a:rPr>
                      <m:t>𝑅</m:t>
                    </m:r>
                    <m:r>
                      <a:rPr lang="en-US" altLang="zh-CN" i="1" dirty="0" smtClean="0">
                        <a:latin typeface="Cambria Math"/>
                        <a:ea typeface="宋体" panose="02010600030101010101" pitchFamily="2" charset="-122"/>
                      </a:rPr>
                      <m:t>∈1</m:t>
                    </m:r>
                    <m:r>
                      <a:rPr lang="en-US" altLang="zh-CN" i="1" dirty="0" smtClean="0">
                        <a:latin typeface="Cambria Math"/>
                        <a:ea typeface="宋体" panose="02010600030101010101" pitchFamily="2" charset="-122"/>
                      </a:rPr>
                      <m:t>𝑁𝐹</m:t>
                    </m:r>
                  </m:oMath>
                </a14:m>
                <a:r>
                  <a:rPr lang="zh-CN" altLang="en-US" dirty="0">
                    <a:ea typeface="宋体" panose="02010600030101010101" pitchFamily="2" charset="-122"/>
                  </a:rPr>
                  <a:t>，且每一个</a:t>
                </a:r>
                <a:r>
                  <a:rPr lang="zh-CN" altLang="en-US" dirty="0">
                    <a:solidFill>
                      <a:srgbClr val="6600FF"/>
                    </a:solidFill>
                    <a:ea typeface="宋体" panose="02010600030101010101" pitchFamily="2" charset="-122"/>
                  </a:rPr>
                  <a:t>非主属性</a:t>
                </a:r>
                <a:r>
                  <a:rPr lang="zh-CN" altLang="en-US" dirty="0">
                    <a:solidFill>
                      <a:srgbClr val="FF3300"/>
                    </a:solidFill>
                    <a:ea typeface="宋体" panose="02010600030101010101" pitchFamily="2" charset="-122"/>
                  </a:rPr>
                  <a:t>完全</a:t>
                </a:r>
                <a:r>
                  <a:rPr lang="zh-CN" altLang="en-US" dirty="0">
                    <a:ea typeface="宋体" panose="02010600030101010101" pitchFamily="2" charset="-122"/>
                  </a:rPr>
                  <a:t>函数依赖于码</a:t>
                </a:r>
              </a:p>
              <a:p>
                <a:pPr eaLnBrk="1" hangingPunct="1">
                  <a:lnSpc>
                    <a:spcPts val="3500"/>
                  </a:lnSpc>
                  <a:buFont typeface="Wingdings" panose="05000000000000000000" pitchFamily="2" charset="2"/>
                  <a:buNone/>
                </a:pPr>
                <a:endParaRPr lang="zh-CN" altLang="en-US" sz="2400" dirty="0">
                  <a:ea typeface="宋体" panose="02010600030101010101" pitchFamily="2" charset="-122"/>
                </a:endParaRPr>
              </a:p>
              <a:p>
                <a:pPr eaLnBrk="1" hangingPunct="1">
                  <a:lnSpc>
                    <a:spcPts val="3500"/>
                  </a:lnSpc>
                  <a:buFont typeface="Wingdings" panose="05000000000000000000" pitchFamily="2" charset="2"/>
                  <a:buNone/>
                </a:pPr>
                <a:r>
                  <a:rPr lang="zh-CN" altLang="en-US" sz="2400" dirty="0">
                    <a:ea typeface="宋体" panose="02010600030101010101" pitchFamily="2" charset="-122"/>
                  </a:rPr>
                  <a:t>	</a:t>
                </a:r>
                <a:endParaRPr lang="en-US" altLang="zh-CN" sz="2400" dirty="0">
                  <a:ea typeface="宋体" panose="02010600030101010101" pitchFamily="2" charset="-122"/>
                </a:endParaRPr>
              </a:p>
            </p:txBody>
          </p:sp>
        </mc:Choice>
        <mc:Fallback xmlns="">
          <p:sp>
            <p:nvSpPr>
              <p:cNvPr id="52227" name="Rectangle 3"/>
              <p:cNvSpPr>
                <a:spLocks noGrp="1" noRot="1" noChangeAspect="1" noMove="1" noResize="1" noEditPoints="1" noAdjustHandles="1" noChangeArrowheads="1" noChangeShapeType="1" noTextEdit="1"/>
              </p:cNvSpPr>
              <p:nvPr>
                <p:ph type="body" idx="1"/>
              </p:nvPr>
            </p:nvSpPr>
            <p:spPr>
              <a:xfrm>
                <a:off x="185738" y="1196752"/>
                <a:ext cx="8490718" cy="1152128"/>
              </a:xfrm>
              <a:blipFill>
                <a:blip r:embed="rId2"/>
                <a:stretch>
                  <a:fillRect l="-1436" t="-4762"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E812111A-B921-4DCC-B028-969EDF939E75}"/>
                  </a:ext>
                </a:extLst>
              </p:cNvPr>
              <p:cNvSpPr txBox="1">
                <a:spLocks noChangeArrowheads="1"/>
              </p:cNvSpPr>
              <p:nvPr/>
            </p:nvSpPr>
            <p:spPr bwMode="auto">
              <a:xfrm>
                <a:off x="189682" y="2783632"/>
                <a:ext cx="8490718" cy="201622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nSpc>
                    <a:spcPts val="3500"/>
                  </a:lnSpc>
                  <a:buNone/>
                </a:pPr>
                <a14:m>
                  <m:oMathPara xmlns:m="http://schemas.openxmlformats.org/officeDocument/2006/math">
                    <m:oMathParaPr>
                      <m:jc m:val="centerGroup"/>
                    </m:oMathParaPr>
                    <m:oMath xmlns:m="http://schemas.openxmlformats.org/officeDocument/2006/math">
                      <m:r>
                        <a:rPr lang="en-US" altLang="zh-CN" sz="2400" b="0" i="1" kern="0" dirty="0" smtClean="0">
                          <a:latin typeface="Cambria Math"/>
                          <a:ea typeface="宋体" panose="02010600030101010101" pitchFamily="2" charset="-122"/>
                        </a:rPr>
                        <m:t>𝑆</m:t>
                      </m:r>
                      <m:r>
                        <a:rPr lang="en-US" altLang="zh-CN" sz="2400" b="0" i="1" kern="0" dirty="0" smtClean="0">
                          <a:latin typeface="Cambria Math"/>
                          <a:ea typeface="宋体" panose="02010600030101010101" pitchFamily="2" charset="-122"/>
                        </a:rPr>
                        <m:t>−</m:t>
                      </m:r>
                      <m:r>
                        <a:rPr lang="en-US" altLang="zh-CN" sz="2400" b="0" i="1" kern="0" dirty="0" smtClean="0">
                          <a:latin typeface="Cambria Math"/>
                          <a:ea typeface="宋体" panose="02010600030101010101" pitchFamily="2" charset="-122"/>
                        </a:rPr>
                        <m:t>𝐿</m:t>
                      </m:r>
                      <m:r>
                        <a:rPr lang="en-US" altLang="zh-CN" sz="2400" b="0" i="1" kern="0" dirty="0" smtClean="0">
                          <a:latin typeface="Cambria Math"/>
                          <a:ea typeface="宋体" panose="02010600030101010101" pitchFamily="2" charset="-122"/>
                        </a:rPr>
                        <m:t>−</m:t>
                      </m:r>
                      <m:r>
                        <a:rPr lang="en-US" altLang="zh-CN" sz="2400" b="0" i="1" kern="0" dirty="0" smtClean="0">
                          <a:latin typeface="Cambria Math"/>
                          <a:ea typeface="宋体" panose="02010600030101010101" pitchFamily="2" charset="-122"/>
                        </a:rPr>
                        <m:t>𝐶</m:t>
                      </m:r>
                      <m:r>
                        <a:rPr lang="en-US" altLang="zh-CN" sz="2400" b="0" i="1" kern="0" dirty="0" smtClean="0">
                          <a:latin typeface="Cambria Math"/>
                          <a:ea typeface="宋体" panose="02010600030101010101" pitchFamily="2" charset="-122"/>
                        </a:rPr>
                        <m:t>(</m:t>
                      </m:r>
                      <m:r>
                        <a:rPr lang="en-US" altLang="zh-CN" sz="2400" b="0" i="1" kern="0" dirty="0" err="1" smtClean="0">
                          <a:latin typeface="Cambria Math"/>
                          <a:ea typeface="宋体" panose="02010600030101010101" pitchFamily="2" charset="-122"/>
                        </a:rPr>
                        <m:t>𝑆𝑛𝑜</m:t>
                      </m:r>
                      <m:r>
                        <a:rPr lang="en-US" altLang="zh-CN" sz="2400" b="0" i="1" kern="0" dirty="0" smtClean="0">
                          <a:latin typeface="Cambria Math"/>
                          <a:ea typeface="宋体" panose="02010600030101010101" pitchFamily="2" charset="-122"/>
                        </a:rPr>
                        <m:t>, </m:t>
                      </m:r>
                      <m:r>
                        <a:rPr lang="en-US" altLang="zh-CN" sz="2400" b="0" i="1" kern="0" dirty="0" err="1" smtClean="0">
                          <a:latin typeface="Cambria Math"/>
                          <a:ea typeface="宋体" panose="02010600030101010101" pitchFamily="2" charset="-122"/>
                        </a:rPr>
                        <m:t>𝑆𝑑𝑒𝑝𝑡</m:t>
                      </m:r>
                      <m:r>
                        <a:rPr lang="en-US" altLang="zh-CN" sz="2400" b="0" i="1" kern="0" dirty="0" smtClean="0">
                          <a:latin typeface="Cambria Math"/>
                          <a:ea typeface="宋体" panose="02010600030101010101" pitchFamily="2" charset="-122"/>
                        </a:rPr>
                        <m:t>, </m:t>
                      </m:r>
                      <m:r>
                        <a:rPr lang="en-US" altLang="zh-CN" sz="2400" b="0" i="1" kern="0" dirty="0" err="1" smtClean="0">
                          <a:latin typeface="Cambria Math"/>
                          <a:ea typeface="宋体" panose="02010600030101010101" pitchFamily="2" charset="-122"/>
                        </a:rPr>
                        <m:t>𝑆𝑙𝑜𝑐</m:t>
                      </m:r>
                      <m:r>
                        <a:rPr lang="en-US" altLang="zh-CN" sz="2400" b="0" i="1" kern="0" dirty="0" smtClean="0">
                          <a:latin typeface="Cambria Math"/>
                          <a:ea typeface="宋体" panose="02010600030101010101" pitchFamily="2" charset="-122"/>
                        </a:rPr>
                        <m:t>, </m:t>
                      </m:r>
                      <m:r>
                        <a:rPr lang="en-US" altLang="zh-CN" sz="2400" b="0" i="1" kern="0" dirty="0" err="1" smtClean="0">
                          <a:latin typeface="Cambria Math"/>
                          <a:ea typeface="宋体" panose="02010600030101010101" pitchFamily="2" charset="-122"/>
                        </a:rPr>
                        <m:t>𝐶𝑛𝑜</m:t>
                      </m:r>
                      <m:r>
                        <a:rPr lang="en-US" altLang="zh-CN" sz="2400" b="0" i="1" kern="0" dirty="0" smtClean="0">
                          <a:latin typeface="Cambria Math"/>
                          <a:ea typeface="宋体" panose="02010600030101010101" pitchFamily="2" charset="-122"/>
                        </a:rPr>
                        <m:t>, </m:t>
                      </m:r>
                      <m:r>
                        <a:rPr lang="en-US" altLang="zh-CN" sz="2400" b="0" i="1" kern="0" dirty="0" smtClean="0">
                          <a:latin typeface="Cambria Math"/>
                          <a:ea typeface="宋体" panose="02010600030101010101" pitchFamily="2" charset="-122"/>
                        </a:rPr>
                        <m:t>𝐺𝑟𝑎𝑑𝑒</m:t>
                      </m:r>
                      <m:r>
                        <a:rPr lang="en-US" altLang="zh-CN" sz="2400" b="0" i="1" kern="0" dirty="0" smtClean="0">
                          <a:latin typeface="Cambria Math"/>
                          <a:ea typeface="宋体" panose="02010600030101010101" pitchFamily="2" charset="-122"/>
                        </a:rPr>
                        <m:t>) ∈1</m:t>
                      </m:r>
                      <m:r>
                        <a:rPr lang="en-US" altLang="zh-CN" sz="2400" b="0" i="1" kern="0" dirty="0" smtClean="0">
                          <a:latin typeface="Cambria Math"/>
                          <a:ea typeface="宋体" panose="02010600030101010101" pitchFamily="2" charset="-122"/>
                        </a:rPr>
                        <m:t>𝑁𝐹</m:t>
                      </m:r>
                    </m:oMath>
                  </m:oMathPara>
                </a14:m>
                <a:endParaRPr lang="en-US" altLang="zh-CN" sz="2400" b="0" kern="0" dirty="0">
                  <a:ea typeface="宋体" panose="02010600030101010101" pitchFamily="2" charset="-122"/>
                </a:endParaRPr>
              </a:p>
              <a:p>
                <a:pPr marL="0" indent="0">
                  <a:lnSpc>
                    <a:spcPts val="3500"/>
                  </a:lnSpc>
                  <a:buNone/>
                </a:pPr>
                <a14:m>
                  <m:oMathPara xmlns:m="http://schemas.openxmlformats.org/officeDocument/2006/math">
                    <m:oMathParaPr>
                      <m:jc m:val="centerGroup"/>
                    </m:oMathParaPr>
                    <m:oMath xmlns:m="http://schemas.openxmlformats.org/officeDocument/2006/math">
                      <m:r>
                        <a:rPr lang="en-US" altLang="zh-CN" sz="2400" b="0" i="1" kern="0" dirty="0" smtClean="0">
                          <a:latin typeface="Cambria Math"/>
                          <a:ea typeface="宋体" panose="02010600030101010101" pitchFamily="2" charset="-122"/>
                        </a:rPr>
                        <m:t>𝑆</m:t>
                      </m:r>
                      <m:r>
                        <a:rPr lang="en-US" altLang="zh-CN" sz="2400" b="0" i="1" kern="0" dirty="0" smtClean="0">
                          <a:latin typeface="Cambria Math"/>
                          <a:ea typeface="宋体" panose="02010600030101010101" pitchFamily="2" charset="-122"/>
                        </a:rPr>
                        <m:t>−</m:t>
                      </m:r>
                      <m:r>
                        <a:rPr lang="en-US" altLang="zh-CN" sz="2400" b="0" i="1" kern="0" dirty="0" smtClean="0">
                          <a:latin typeface="Cambria Math"/>
                          <a:ea typeface="宋体" panose="02010600030101010101" pitchFamily="2" charset="-122"/>
                        </a:rPr>
                        <m:t>𝐿</m:t>
                      </m:r>
                      <m:r>
                        <a:rPr lang="en-US" altLang="zh-CN" sz="2400" b="0" i="1" kern="0" dirty="0" smtClean="0">
                          <a:latin typeface="Cambria Math"/>
                          <a:ea typeface="宋体" panose="02010600030101010101" pitchFamily="2" charset="-122"/>
                        </a:rPr>
                        <m:t>−</m:t>
                      </m:r>
                      <m:r>
                        <a:rPr lang="en-US" altLang="zh-CN" sz="2400" b="0" i="1" kern="0" dirty="0" smtClean="0">
                          <a:latin typeface="Cambria Math"/>
                          <a:ea typeface="宋体" panose="02010600030101010101" pitchFamily="2" charset="-122"/>
                        </a:rPr>
                        <m:t>𝐶</m:t>
                      </m:r>
                      <m:r>
                        <a:rPr lang="en-US" altLang="zh-CN" sz="2400" b="0" i="1" kern="0" dirty="0" smtClean="0">
                          <a:latin typeface="Cambria Math"/>
                          <a:ea typeface="宋体" panose="02010600030101010101" pitchFamily="2" charset="-122"/>
                        </a:rPr>
                        <m:t>(</m:t>
                      </m:r>
                      <m:r>
                        <a:rPr lang="en-US" altLang="zh-CN" sz="2400" b="0" i="1" kern="0" dirty="0" err="1" smtClean="0">
                          <a:latin typeface="Cambria Math"/>
                          <a:ea typeface="宋体" panose="02010600030101010101" pitchFamily="2" charset="-122"/>
                        </a:rPr>
                        <m:t>𝑆𝑛𝑜</m:t>
                      </m:r>
                      <m:r>
                        <a:rPr lang="en-US" altLang="zh-CN" sz="2400" b="0" i="1" kern="0" dirty="0" smtClean="0">
                          <a:latin typeface="Cambria Math"/>
                          <a:ea typeface="宋体" panose="02010600030101010101" pitchFamily="2" charset="-122"/>
                        </a:rPr>
                        <m:t>, </m:t>
                      </m:r>
                      <m:r>
                        <a:rPr lang="en-US" altLang="zh-CN" sz="2400" b="0" i="1" kern="0" dirty="0" err="1" smtClean="0">
                          <a:latin typeface="Cambria Math"/>
                          <a:ea typeface="宋体" panose="02010600030101010101" pitchFamily="2" charset="-122"/>
                        </a:rPr>
                        <m:t>𝑆𝑑𝑒𝑝𝑡</m:t>
                      </m:r>
                      <m:r>
                        <a:rPr lang="en-US" altLang="zh-CN" sz="2400" b="0" i="1" kern="0" dirty="0" smtClean="0">
                          <a:latin typeface="Cambria Math"/>
                          <a:ea typeface="宋体" panose="02010600030101010101" pitchFamily="2" charset="-122"/>
                        </a:rPr>
                        <m:t>, </m:t>
                      </m:r>
                      <m:r>
                        <a:rPr lang="en-US" altLang="zh-CN" sz="2400" b="0" i="1" kern="0" dirty="0" err="1" smtClean="0">
                          <a:latin typeface="Cambria Math"/>
                          <a:ea typeface="宋体" panose="02010600030101010101" pitchFamily="2" charset="-122"/>
                        </a:rPr>
                        <m:t>𝑆𝑙𝑜𝑐</m:t>
                      </m:r>
                      <m:r>
                        <a:rPr lang="en-US" altLang="zh-CN" sz="2400" b="0" i="1" kern="0" dirty="0" smtClean="0">
                          <a:latin typeface="Cambria Math"/>
                          <a:ea typeface="宋体" panose="02010600030101010101" pitchFamily="2" charset="-122"/>
                        </a:rPr>
                        <m:t>, </m:t>
                      </m:r>
                      <m:r>
                        <a:rPr lang="en-US" altLang="zh-CN" sz="2400" b="0" i="1" kern="0" dirty="0" err="1" smtClean="0">
                          <a:latin typeface="Cambria Math"/>
                          <a:ea typeface="宋体" panose="02010600030101010101" pitchFamily="2" charset="-122"/>
                        </a:rPr>
                        <m:t>𝐶𝑛𝑜</m:t>
                      </m:r>
                      <m:r>
                        <a:rPr lang="en-US" altLang="zh-CN" sz="2400" b="0" i="1" kern="0" dirty="0" smtClean="0">
                          <a:latin typeface="Cambria Math"/>
                          <a:ea typeface="宋体" panose="02010600030101010101" pitchFamily="2" charset="-122"/>
                        </a:rPr>
                        <m:t>, </m:t>
                      </m:r>
                      <m:r>
                        <a:rPr lang="en-US" altLang="zh-CN" sz="2400" b="0" i="1" kern="0" dirty="0" smtClean="0">
                          <a:latin typeface="Cambria Math"/>
                          <a:ea typeface="宋体" panose="02010600030101010101" pitchFamily="2" charset="-122"/>
                        </a:rPr>
                        <m:t>𝐺𝑟𝑎𝑑𝑒</m:t>
                      </m:r>
                      <m:r>
                        <a:rPr lang="en-US" altLang="zh-CN" sz="2400" b="0" i="1" kern="0" dirty="0" smtClean="0">
                          <a:latin typeface="Cambria Math"/>
                          <a:ea typeface="宋体" panose="02010600030101010101" pitchFamily="2" charset="-122"/>
                        </a:rPr>
                        <m:t>) ∉2</m:t>
                      </m:r>
                      <m:r>
                        <a:rPr lang="en-US" altLang="zh-CN" sz="2400" b="0" i="1" kern="0" dirty="0" smtClean="0">
                          <a:latin typeface="Cambria Math"/>
                          <a:ea typeface="宋体" panose="02010600030101010101" pitchFamily="2" charset="-122"/>
                        </a:rPr>
                        <m:t>𝑁𝐹</m:t>
                      </m:r>
                      <m:r>
                        <a:rPr lang="en-US" altLang="zh-CN" sz="2400" b="0" i="1" kern="0" dirty="0" smtClean="0">
                          <a:latin typeface="Cambria Math"/>
                          <a:ea typeface="宋体" panose="02010600030101010101" pitchFamily="2" charset="-122"/>
                        </a:rPr>
                        <m:t> 	</m:t>
                      </m:r>
                    </m:oMath>
                  </m:oMathPara>
                </a14:m>
                <a:endParaRPr lang="en-US" altLang="zh-CN" sz="2400" b="0" kern="0" dirty="0">
                  <a:ea typeface="宋体" panose="02010600030101010101" pitchFamily="2" charset="-122"/>
                </a:endParaRPr>
              </a:p>
            </p:txBody>
          </p:sp>
        </mc:Choice>
        <mc:Fallback xmlns="">
          <p:sp>
            <p:nvSpPr>
              <p:cNvPr id="6" name="Rectangle 3">
                <a:extLst>
                  <a:ext uri="{FF2B5EF4-FFF2-40B4-BE49-F238E27FC236}">
                    <a16:creationId xmlns:a16="http://schemas.microsoft.com/office/drawing/2014/main" id="{E812111A-B921-4DCC-B028-969EDF939E75}"/>
                  </a:ext>
                </a:extLst>
              </p:cNvPr>
              <p:cNvSpPr txBox="1">
                <a:spLocks noRot="1" noChangeAspect="1" noMove="1" noResize="1" noEditPoints="1" noAdjustHandles="1" noChangeArrowheads="1" noChangeShapeType="1" noTextEdit="1"/>
              </p:cNvSpPr>
              <p:nvPr/>
            </p:nvSpPr>
            <p:spPr bwMode="auto">
              <a:xfrm>
                <a:off x="189682" y="2783632"/>
                <a:ext cx="8490718" cy="2016224"/>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9630648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8" name="Rectangle 22">
            <a:extLst>
              <a:ext uri="{FF2B5EF4-FFF2-40B4-BE49-F238E27FC236}">
                <a16:creationId xmlns:a16="http://schemas.microsoft.com/office/drawing/2014/main" id="{12A034A9-7C2A-4DEE-8F5E-CD5AAB746CA7}"/>
              </a:ext>
            </a:extLst>
          </p:cNvPr>
          <p:cNvSpPr>
            <a:spLocks noChangeArrowheads="1"/>
          </p:cNvSpPr>
          <p:nvPr/>
        </p:nvSpPr>
        <p:spPr bwMode="auto">
          <a:xfrm>
            <a:off x="369888" y="382588"/>
            <a:ext cx="5281612"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a:latin typeface="黑体" panose="02010609060101010101" pitchFamily="49" charset="-122"/>
                <a:ea typeface="黑体" panose="02010609060101010101" pitchFamily="49" charset="-122"/>
              </a:rPr>
              <a:t>Design theory for relational database</a:t>
            </a:r>
          </a:p>
        </p:txBody>
      </p:sp>
      <p:pic>
        <p:nvPicPr>
          <p:cNvPr id="34843" name="Picture 27" descr="D:\person\desktop\校徽da 副本.png">
            <a:extLst>
              <a:ext uri="{FF2B5EF4-FFF2-40B4-BE49-F238E27FC236}">
                <a16:creationId xmlns:a16="http://schemas.microsoft.com/office/drawing/2014/main" id="{56D8A69E-4524-4B65-BB82-E97C927FB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TextBox 10">
            <a:extLst>
              <a:ext uri="{FF2B5EF4-FFF2-40B4-BE49-F238E27FC236}">
                <a16:creationId xmlns:a16="http://schemas.microsoft.com/office/drawing/2014/main" id="{F02DBD78-3ED3-48A6-9497-B7610B186066}"/>
              </a:ext>
            </a:extLst>
          </p:cNvPr>
          <p:cNvSpPr txBox="1">
            <a:spLocks noChangeArrowheads="1"/>
          </p:cNvSpPr>
          <p:nvPr/>
        </p:nvSpPr>
        <p:spPr bwMode="auto">
          <a:xfrm>
            <a:off x="323850" y="1484313"/>
            <a:ext cx="8642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p>
          <a:p>
            <a:pPr eaLnBrk="1" hangingPunct="1"/>
            <a:r>
              <a:rPr lang="en-US" altLang="zh-CN" sz="2000" b="1"/>
              <a:t> </a:t>
            </a:r>
          </a:p>
        </p:txBody>
      </p:sp>
      <p:sp>
        <p:nvSpPr>
          <p:cNvPr id="2" name="TextBox 10">
            <a:extLst>
              <a:ext uri="{FF2B5EF4-FFF2-40B4-BE49-F238E27FC236}">
                <a16:creationId xmlns:a16="http://schemas.microsoft.com/office/drawing/2014/main" id="{BCC4400B-487F-4227-9907-2DAF8E8D0681}"/>
              </a:ext>
            </a:extLst>
          </p:cNvPr>
          <p:cNvSpPr txBox="1">
            <a:spLocks noChangeArrowheads="1"/>
          </p:cNvSpPr>
          <p:nvPr/>
        </p:nvSpPr>
        <p:spPr bwMode="auto">
          <a:xfrm>
            <a:off x="323850" y="1317626"/>
            <a:ext cx="8391525" cy="513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800" b="1" dirty="0"/>
              <a:t>2NF</a:t>
            </a:r>
            <a:r>
              <a:rPr lang="zh-CN" altLang="en-US" sz="2800" b="1" dirty="0"/>
              <a:t>分解算法：</a:t>
            </a:r>
          </a:p>
        </p:txBody>
      </p:sp>
      <p:pic>
        <p:nvPicPr>
          <p:cNvPr id="50187" name="Picture 11">
            <a:extLst>
              <a:ext uri="{FF2B5EF4-FFF2-40B4-BE49-F238E27FC236}">
                <a16:creationId xmlns:a16="http://schemas.microsoft.com/office/drawing/2014/main" id="{6846EF42-BEA8-4F35-A2F1-E5B77AB19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292873"/>
            <a:ext cx="7129463" cy="294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026819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4838"/>
                                        </p:tgtEl>
                                        <p:attrNameLst>
                                          <p:attrName>style.visibility</p:attrName>
                                        </p:attrNameLst>
                                      </p:cBhvr>
                                      <p:to>
                                        <p:strVal val="visible"/>
                                      </p:to>
                                    </p:set>
                                    <p:anim calcmode="lin" valueType="num">
                                      <p:cBhvr additive="base">
                                        <p:cTn id="11" dur="500" fill="hold"/>
                                        <p:tgtEl>
                                          <p:spTgt spid="34838"/>
                                        </p:tgtEl>
                                        <p:attrNameLst>
                                          <p:attrName>ppt_x</p:attrName>
                                        </p:attrNameLst>
                                      </p:cBhvr>
                                      <p:tavLst>
                                        <p:tav tm="0">
                                          <p:val>
                                            <p:strVal val="#ppt_x"/>
                                          </p:val>
                                        </p:tav>
                                        <p:tav tm="100000">
                                          <p:val>
                                            <p:strVal val="#ppt_x"/>
                                          </p:val>
                                        </p:tav>
                                      </p:tavLst>
                                    </p:anim>
                                    <p:anim calcmode="lin" valueType="num">
                                      <p:cBhvr additive="base">
                                        <p:cTn id="12" dur="500" fill="hold"/>
                                        <p:tgtEl>
                                          <p:spTgt spid="34838"/>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0187"/>
                                        </p:tgtEl>
                                        <p:attrNameLst>
                                          <p:attrName>style.visibility</p:attrName>
                                        </p:attrNameLst>
                                      </p:cBhvr>
                                      <p:to>
                                        <p:strVal val="visible"/>
                                      </p:to>
                                    </p:set>
                                    <p:animEffect transition="in" filter="box(in)">
                                      <p:cBhvr>
                                        <p:cTn id="22" dur="500"/>
                                        <p:tgtEl>
                                          <p:spTgt spid="50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z="3200" dirty="0">
                <a:ea typeface="宋体" panose="02010600030101010101" pitchFamily="2" charset="-122"/>
              </a:rPr>
              <a:t>关系规范化：范 式</a:t>
            </a:r>
          </a:p>
        </p:txBody>
      </p:sp>
      <p:sp>
        <p:nvSpPr>
          <p:cNvPr id="50179" name="Rectangle 3"/>
          <p:cNvSpPr>
            <a:spLocks noGrp="1" noChangeArrowheads="1"/>
          </p:cNvSpPr>
          <p:nvPr>
            <p:ph type="body" idx="1"/>
          </p:nvPr>
        </p:nvSpPr>
        <p:spPr>
          <a:xfrm>
            <a:off x="215504" y="1268760"/>
            <a:ext cx="8346702" cy="3043808"/>
          </a:xfrm>
        </p:spPr>
        <p:txBody>
          <a:bodyPr/>
          <a:lstStyle/>
          <a:p>
            <a:pPr eaLnBrk="1" hangingPunct="1">
              <a:lnSpc>
                <a:spcPts val="3500"/>
              </a:lnSpc>
            </a:pPr>
            <a:r>
              <a:rPr lang="zh-CN" altLang="en-US" sz="2800" b="0" dirty="0">
                <a:ea typeface="宋体" panose="02010600030101010101" pitchFamily="2" charset="-122"/>
              </a:rPr>
              <a:t>模式 </a:t>
            </a:r>
            <a:r>
              <a:rPr lang="en-US" altLang="zh-CN" sz="2800" b="0" dirty="0">
                <a:ea typeface="宋体" panose="02010600030101010101" pitchFamily="2" charset="-122"/>
              </a:rPr>
              <a:t>S-L-C(</a:t>
            </a:r>
            <a:r>
              <a:rPr lang="en-US" altLang="zh-CN" sz="2800" b="0" dirty="0" err="1">
                <a:ea typeface="宋体" panose="02010600030101010101" pitchFamily="2" charset="-122"/>
              </a:rPr>
              <a:t>Sno</a:t>
            </a:r>
            <a:r>
              <a:rPr lang="en-US" altLang="zh-CN" sz="2800" b="0" dirty="0">
                <a:ea typeface="宋体" panose="02010600030101010101" pitchFamily="2" charset="-122"/>
              </a:rPr>
              <a:t>, </a:t>
            </a:r>
            <a:r>
              <a:rPr lang="en-US" altLang="zh-CN" sz="2800" b="0" dirty="0" err="1">
                <a:ea typeface="宋体" panose="02010600030101010101" pitchFamily="2" charset="-122"/>
              </a:rPr>
              <a:t>Sdept</a:t>
            </a:r>
            <a:r>
              <a:rPr lang="en-US" altLang="zh-CN" sz="2800" b="0" dirty="0">
                <a:ea typeface="宋体" panose="02010600030101010101" pitchFamily="2" charset="-122"/>
              </a:rPr>
              <a:t>, </a:t>
            </a:r>
            <a:r>
              <a:rPr lang="en-US" altLang="zh-CN" sz="2800" b="0" dirty="0" err="1">
                <a:ea typeface="宋体" panose="02010600030101010101" pitchFamily="2" charset="-122"/>
              </a:rPr>
              <a:t>Sloc</a:t>
            </a:r>
            <a:r>
              <a:rPr lang="en-US" altLang="zh-CN" sz="2800" b="0" dirty="0">
                <a:ea typeface="宋体" panose="02010600030101010101" pitchFamily="2" charset="-122"/>
              </a:rPr>
              <a:t>, </a:t>
            </a:r>
            <a:r>
              <a:rPr lang="en-US" altLang="zh-CN" sz="2800" b="0" dirty="0" err="1">
                <a:ea typeface="宋体" panose="02010600030101010101" pitchFamily="2" charset="-122"/>
              </a:rPr>
              <a:t>Cno</a:t>
            </a:r>
            <a:r>
              <a:rPr lang="en-US" altLang="zh-CN" sz="2800" b="0" dirty="0">
                <a:ea typeface="宋体" panose="02010600030101010101" pitchFamily="2" charset="-122"/>
              </a:rPr>
              <a:t>, Grade)</a:t>
            </a:r>
          </a:p>
          <a:p>
            <a:pPr eaLnBrk="1" hangingPunct="1">
              <a:lnSpc>
                <a:spcPts val="3500"/>
              </a:lnSpc>
            </a:pPr>
            <a:endParaRPr lang="en-US" altLang="zh-CN" b="0" dirty="0">
              <a:ea typeface="宋体" panose="02010600030101010101" pitchFamily="2" charset="-122"/>
            </a:endParaRPr>
          </a:p>
          <a:p>
            <a:pPr eaLnBrk="1" hangingPunct="1">
              <a:lnSpc>
                <a:spcPts val="3500"/>
              </a:lnSpc>
            </a:pPr>
            <a:r>
              <a:rPr lang="zh-CN" altLang="en-US" sz="2800" dirty="0">
                <a:ea typeface="宋体" panose="02010600030101010101" pitchFamily="2" charset="-122"/>
              </a:rPr>
              <a:t>解决方法</a:t>
            </a:r>
            <a:r>
              <a:rPr lang="en-US" altLang="zh-CN" sz="2800" dirty="0">
                <a:ea typeface="宋体" panose="02010600030101010101" pitchFamily="2" charset="-122"/>
              </a:rPr>
              <a:t>:</a:t>
            </a:r>
            <a:r>
              <a:rPr lang="en-US" altLang="zh-CN" sz="2400" dirty="0">
                <a:ea typeface="宋体" panose="02010600030101010101" pitchFamily="2" charset="-122"/>
              </a:rPr>
              <a:t>  </a:t>
            </a:r>
            <a:r>
              <a:rPr lang="en-US" altLang="zh-CN" sz="2800" dirty="0">
                <a:ea typeface="宋体" panose="02010600030101010101" pitchFamily="2" charset="-122"/>
              </a:rPr>
              <a:t>S-L-C</a:t>
            </a:r>
            <a:r>
              <a:rPr lang="zh-CN" altLang="en-US" sz="2800" dirty="0">
                <a:ea typeface="宋体" panose="02010600030101010101" pitchFamily="2" charset="-122"/>
              </a:rPr>
              <a:t>分解，以消除这些部分函数依赖  </a:t>
            </a:r>
          </a:p>
          <a:p>
            <a:pPr lvl="1" eaLnBrk="1" hangingPunct="1">
              <a:lnSpc>
                <a:spcPts val="3500"/>
              </a:lnSpc>
            </a:pPr>
            <a:r>
              <a:rPr lang="en-US" altLang="zh-CN" sz="2400" dirty="0">
                <a:ea typeface="宋体" panose="02010600030101010101" pitchFamily="2" charset="-122"/>
              </a:rPr>
              <a:t>SC ( </a:t>
            </a:r>
            <a:r>
              <a:rPr lang="en-US" altLang="zh-CN" sz="2400" dirty="0" err="1">
                <a:ea typeface="宋体" panose="02010600030101010101" pitchFamily="2" charset="-122"/>
              </a:rPr>
              <a:t>Sno</a:t>
            </a:r>
            <a:r>
              <a:rPr lang="en-US" altLang="zh-CN" sz="2400" dirty="0">
                <a:ea typeface="宋体" panose="02010600030101010101" pitchFamily="2" charset="-122"/>
              </a:rPr>
              <a:t>, </a:t>
            </a:r>
            <a:r>
              <a:rPr lang="zh-CN" altLang="en-US" sz="2400" dirty="0">
                <a:ea typeface="宋体" panose="02010600030101010101" pitchFamily="2" charset="-122"/>
              </a:rPr>
              <a:t> </a:t>
            </a:r>
            <a:r>
              <a:rPr lang="en-US" altLang="zh-CN" sz="2400" dirty="0" err="1">
                <a:ea typeface="宋体" panose="02010600030101010101" pitchFamily="2" charset="-122"/>
              </a:rPr>
              <a:t>Cno</a:t>
            </a:r>
            <a:r>
              <a:rPr lang="en-US" altLang="zh-CN" sz="2400" dirty="0">
                <a:ea typeface="宋体" panose="02010600030101010101" pitchFamily="2" charset="-122"/>
              </a:rPr>
              <a:t>, </a:t>
            </a:r>
            <a:r>
              <a:rPr lang="zh-CN" altLang="en-US" sz="2400" dirty="0">
                <a:ea typeface="宋体" panose="02010600030101010101" pitchFamily="2" charset="-122"/>
              </a:rPr>
              <a:t> </a:t>
            </a:r>
            <a:r>
              <a:rPr lang="en-US" altLang="zh-CN" sz="2400" dirty="0">
                <a:ea typeface="宋体" panose="02010600030101010101" pitchFamily="2" charset="-122"/>
              </a:rPr>
              <a:t>Grade )</a:t>
            </a:r>
            <a:endParaRPr lang="zh-CN" altLang="en-US" sz="2400" dirty="0">
              <a:ea typeface="宋体" panose="02010600030101010101" pitchFamily="2" charset="-122"/>
            </a:endParaRPr>
          </a:p>
          <a:p>
            <a:pPr lvl="1" eaLnBrk="1" hangingPunct="1">
              <a:lnSpc>
                <a:spcPts val="3500"/>
              </a:lnSpc>
            </a:pPr>
            <a:r>
              <a:rPr lang="en-US" altLang="zh-CN" sz="2400" dirty="0">
                <a:ea typeface="宋体" panose="02010600030101010101" pitchFamily="2" charset="-122"/>
              </a:rPr>
              <a:t>S-L</a:t>
            </a:r>
            <a:r>
              <a:rPr lang="zh-CN" altLang="en-US" sz="2400" dirty="0">
                <a:ea typeface="宋体" panose="02010600030101010101" pitchFamily="2" charset="-122"/>
              </a:rPr>
              <a:t> </a:t>
            </a:r>
            <a:r>
              <a:rPr lang="en-US" altLang="zh-CN" sz="2400" dirty="0">
                <a:ea typeface="宋体" panose="02010600030101010101" pitchFamily="2" charset="-122"/>
              </a:rPr>
              <a:t>( </a:t>
            </a:r>
            <a:r>
              <a:rPr lang="en-US" altLang="zh-CN" sz="2400" dirty="0" err="1">
                <a:ea typeface="宋体" panose="02010600030101010101" pitchFamily="2" charset="-122"/>
              </a:rPr>
              <a:t>Sno</a:t>
            </a:r>
            <a:r>
              <a:rPr lang="en-US" altLang="zh-CN" sz="2400" dirty="0">
                <a:ea typeface="宋体" panose="02010600030101010101" pitchFamily="2" charset="-122"/>
              </a:rPr>
              <a:t>, </a:t>
            </a:r>
            <a:r>
              <a:rPr lang="zh-CN" altLang="en-US" sz="2400" dirty="0">
                <a:ea typeface="宋体" panose="02010600030101010101" pitchFamily="2" charset="-122"/>
              </a:rPr>
              <a:t> </a:t>
            </a:r>
            <a:r>
              <a:rPr lang="en-US" altLang="zh-CN" sz="2400" dirty="0" err="1">
                <a:ea typeface="宋体" panose="02010600030101010101" pitchFamily="2" charset="-122"/>
              </a:rPr>
              <a:t>Sdept</a:t>
            </a:r>
            <a:r>
              <a:rPr lang="en-US" altLang="zh-CN" sz="2400" dirty="0">
                <a:ea typeface="宋体" panose="02010600030101010101" pitchFamily="2" charset="-122"/>
              </a:rPr>
              <a:t>, </a:t>
            </a:r>
            <a:r>
              <a:rPr lang="zh-CN" altLang="en-US" sz="2400" dirty="0">
                <a:ea typeface="宋体" panose="02010600030101010101" pitchFamily="2" charset="-122"/>
              </a:rPr>
              <a:t> </a:t>
            </a:r>
            <a:r>
              <a:rPr lang="en-US" altLang="zh-CN" sz="2400" dirty="0" err="1">
                <a:ea typeface="宋体" panose="02010600030101010101" pitchFamily="2" charset="-122"/>
              </a:rPr>
              <a:t>Sloc</a:t>
            </a:r>
            <a:r>
              <a:rPr lang="zh-CN" altLang="en-US" sz="2400" dirty="0">
                <a:ea typeface="宋体" panose="02010600030101010101" pitchFamily="2" charset="-122"/>
              </a:rPr>
              <a:t> </a:t>
            </a:r>
            <a:r>
              <a:rPr lang="en-US" altLang="zh-CN" sz="2400" dirty="0">
                <a:ea typeface="宋体" panose="02010600030101010101" pitchFamily="2" charset="-122"/>
              </a:rPr>
              <a:t>)</a:t>
            </a:r>
            <a:endParaRPr lang="zh-CN" altLang="en-US" sz="2400" dirty="0">
              <a:ea typeface="宋体" panose="02010600030101010101" pitchFamily="2" charset="-122"/>
            </a:endParaRPr>
          </a:p>
        </p:txBody>
      </p:sp>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321716"/>
            <a:ext cx="30861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5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4312568"/>
            <a:ext cx="30861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5529537" y="3629055"/>
            <a:ext cx="3385863" cy="400110"/>
          </a:xfrm>
          <a:prstGeom prst="rect">
            <a:avLst/>
          </a:prstGeom>
          <a:solidFill>
            <a:schemeClr val="accent2">
              <a:lumMod val="20000"/>
              <a:lumOff val="80000"/>
            </a:schemeClr>
          </a:solidFill>
        </p:spPr>
        <p:txBody>
          <a:bodyPr wrap="none">
            <a:spAutoFit/>
          </a:bodyPr>
          <a:lstStyle/>
          <a:p>
            <a:r>
              <a:rPr kumimoji="1" lang="zh-CN" altLang="en-US" dirty="0">
                <a:solidFill>
                  <a:srgbClr val="FF0000"/>
                </a:solidFill>
                <a:latin typeface="黑体" panose="02010609060101010101" pitchFamily="49" charset="-122"/>
                <a:ea typeface="黑体" panose="02010609060101010101" pitchFamily="49" charset="-122"/>
              </a:rPr>
              <a:t>非主属性对码完全函数依赖</a:t>
            </a:r>
            <a:r>
              <a:rPr kumimoji="1" lang="zh-CN" altLang="en-US" sz="1600" dirty="0">
                <a:solidFill>
                  <a:srgbClr val="FF0000"/>
                </a:solidFill>
                <a:latin typeface="黑体" panose="02010609060101010101" pitchFamily="49" charset="-122"/>
                <a:ea typeface="黑体" panose="02010609060101010101" pitchFamily="49" charset="-122"/>
              </a:rPr>
              <a:t> </a:t>
            </a:r>
            <a:endParaRPr lang="zh-CN" altLang="en-US"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62441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arn(inVertical)">
                                      <p:cBhvr>
                                        <p:cTn id="7" dur="500"/>
                                        <p:tgtEl>
                                          <p:spTgt spid="64514"/>
                                        </p:tgtEl>
                                      </p:cBhvr>
                                    </p:animEffect>
                                  </p:childTnLst>
                                </p:cTn>
                              </p:par>
                              <p:par>
                                <p:cTn id="8" presetID="16" presetClass="entr" presetSubtype="21" fill="hold" nodeType="withEffect">
                                  <p:stCondLst>
                                    <p:cond delay="0"/>
                                  </p:stCondLst>
                                  <p:childTnLst>
                                    <p:set>
                                      <p:cBhvr>
                                        <p:cTn id="9" dur="1" fill="hold">
                                          <p:stCondLst>
                                            <p:cond delay="0"/>
                                          </p:stCondLst>
                                        </p:cTn>
                                        <p:tgtEl>
                                          <p:spTgt spid="64515"/>
                                        </p:tgtEl>
                                        <p:attrNameLst>
                                          <p:attrName>style.visibility</p:attrName>
                                        </p:attrNameLst>
                                      </p:cBhvr>
                                      <p:to>
                                        <p:strVal val="visible"/>
                                      </p:to>
                                    </p:set>
                                    <p:animEffect transition="in" filter="barn(inVertical)">
                                      <p:cBhvr>
                                        <p:cTn id="10" dur="500"/>
                                        <p:tgtEl>
                                          <p:spTgt spid="64515"/>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80">
                                          <p:stCondLst>
                                            <p:cond delay="0"/>
                                          </p:stCondLst>
                                        </p:cTn>
                                        <p:tgtEl>
                                          <p:spTgt spid="2"/>
                                        </p:tgtEl>
                                      </p:cBhvr>
                                    </p:animEffect>
                                    <p:anim calcmode="lin" valueType="num">
                                      <p:cBhvr>
                                        <p:cTn id="1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1" dur="26">
                                          <p:stCondLst>
                                            <p:cond delay="650"/>
                                          </p:stCondLst>
                                        </p:cTn>
                                        <p:tgtEl>
                                          <p:spTgt spid="2"/>
                                        </p:tgtEl>
                                      </p:cBhvr>
                                      <p:to x="100000" y="60000"/>
                                    </p:animScale>
                                    <p:animScale>
                                      <p:cBhvr>
                                        <p:cTn id="22" dur="166" decel="50000">
                                          <p:stCondLst>
                                            <p:cond delay="676"/>
                                          </p:stCondLst>
                                        </p:cTn>
                                        <p:tgtEl>
                                          <p:spTgt spid="2"/>
                                        </p:tgtEl>
                                      </p:cBhvr>
                                      <p:to x="100000" y="100000"/>
                                    </p:animScale>
                                    <p:animScale>
                                      <p:cBhvr>
                                        <p:cTn id="23" dur="26">
                                          <p:stCondLst>
                                            <p:cond delay="1312"/>
                                          </p:stCondLst>
                                        </p:cTn>
                                        <p:tgtEl>
                                          <p:spTgt spid="2"/>
                                        </p:tgtEl>
                                      </p:cBhvr>
                                      <p:to x="100000" y="80000"/>
                                    </p:animScale>
                                    <p:animScale>
                                      <p:cBhvr>
                                        <p:cTn id="24" dur="166" decel="50000">
                                          <p:stCondLst>
                                            <p:cond delay="1338"/>
                                          </p:stCondLst>
                                        </p:cTn>
                                        <p:tgtEl>
                                          <p:spTgt spid="2"/>
                                        </p:tgtEl>
                                      </p:cBhvr>
                                      <p:to x="100000" y="100000"/>
                                    </p:animScale>
                                    <p:animScale>
                                      <p:cBhvr>
                                        <p:cTn id="25" dur="26">
                                          <p:stCondLst>
                                            <p:cond delay="1642"/>
                                          </p:stCondLst>
                                        </p:cTn>
                                        <p:tgtEl>
                                          <p:spTgt spid="2"/>
                                        </p:tgtEl>
                                      </p:cBhvr>
                                      <p:to x="100000" y="90000"/>
                                    </p:animScale>
                                    <p:animScale>
                                      <p:cBhvr>
                                        <p:cTn id="26" dur="166" decel="50000">
                                          <p:stCondLst>
                                            <p:cond delay="1668"/>
                                          </p:stCondLst>
                                        </p:cTn>
                                        <p:tgtEl>
                                          <p:spTgt spid="2"/>
                                        </p:tgtEl>
                                      </p:cBhvr>
                                      <p:to x="100000" y="100000"/>
                                    </p:animScale>
                                    <p:animScale>
                                      <p:cBhvr>
                                        <p:cTn id="27" dur="26">
                                          <p:stCondLst>
                                            <p:cond delay="1808"/>
                                          </p:stCondLst>
                                        </p:cTn>
                                        <p:tgtEl>
                                          <p:spTgt spid="2"/>
                                        </p:tgtEl>
                                      </p:cBhvr>
                                      <p:to x="100000" y="95000"/>
                                    </p:animScale>
                                    <p:animScale>
                                      <p:cBhvr>
                                        <p:cTn id="28"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dirty="0">
                <a:ea typeface="宋体" panose="02010600030101010101" pitchFamily="2" charset="-122"/>
              </a:rPr>
              <a:t>引子：从数据操作到数据结构</a:t>
            </a:r>
          </a:p>
        </p:txBody>
      </p:sp>
      <p:sp>
        <p:nvSpPr>
          <p:cNvPr id="21507" name="Rectangle 4"/>
          <p:cNvSpPr>
            <a:spLocks noGrp="1" noChangeArrowheads="1"/>
          </p:cNvSpPr>
          <p:nvPr>
            <p:ph type="body" idx="1"/>
          </p:nvPr>
        </p:nvSpPr>
        <p:spPr>
          <a:xfrm>
            <a:off x="161694" y="3140968"/>
            <a:ext cx="8648468" cy="3096059"/>
          </a:xfrm>
        </p:spPr>
        <p:txBody>
          <a:bodyPr/>
          <a:lstStyle/>
          <a:p>
            <a:pPr>
              <a:lnSpc>
                <a:spcPts val="3500"/>
              </a:lnSpc>
            </a:pPr>
            <a:r>
              <a:rPr lang="zh-CN" altLang="en-US" sz="2400" b="0" dirty="0">
                <a:ea typeface="宋体" panose="02010600030101010101" pitchFamily="2" charset="-122"/>
              </a:rPr>
              <a:t>基于属性值的对应关系所体现出来的属性间的决定与被决定关系即是</a:t>
            </a:r>
            <a:r>
              <a:rPr lang="zh-CN" altLang="en-US" sz="2400" b="0" dirty="0">
                <a:solidFill>
                  <a:srgbClr val="C00000"/>
                </a:solidFill>
                <a:ea typeface="宋体" panose="02010600030101010101" pitchFamily="2" charset="-122"/>
              </a:rPr>
              <a:t>数据依赖</a:t>
            </a:r>
            <a:r>
              <a:rPr lang="zh-CN" altLang="en-US" sz="2400" b="0" dirty="0">
                <a:ea typeface="宋体" panose="02010600030101010101" pitchFamily="2" charset="-122"/>
              </a:rPr>
              <a:t>，是数据库模式设计和评价的关键。</a:t>
            </a:r>
          </a:p>
          <a:p>
            <a:pPr lvl="1" eaLnBrk="1" hangingPunct="1">
              <a:lnSpc>
                <a:spcPts val="3500"/>
              </a:lnSpc>
            </a:pPr>
            <a:r>
              <a:rPr lang="zh-CN" altLang="en-US" sz="2000" dirty="0">
                <a:ea typeface="宋体" panose="02010600030101010101" pitchFamily="2" charset="-122"/>
              </a:rPr>
              <a:t>一个关系内部属性与属性之间的约束关系；</a:t>
            </a:r>
          </a:p>
          <a:p>
            <a:pPr lvl="1" eaLnBrk="1" hangingPunct="1">
              <a:lnSpc>
                <a:spcPts val="3500"/>
              </a:lnSpc>
            </a:pPr>
            <a:r>
              <a:rPr lang="zh-CN" altLang="en-US" sz="2000" dirty="0">
                <a:ea typeface="宋体" panose="02010600030101010101" pitchFamily="2" charset="-122"/>
              </a:rPr>
              <a:t>现实世界属性间相互联系的抽象；</a:t>
            </a:r>
          </a:p>
          <a:p>
            <a:pPr lvl="1">
              <a:lnSpc>
                <a:spcPts val="3500"/>
              </a:lnSpc>
            </a:pPr>
            <a:r>
              <a:rPr lang="zh-CN" altLang="en-US" sz="2000" dirty="0">
                <a:ea typeface="宋体" panose="02010600030101010101" pitchFamily="2" charset="-122"/>
              </a:rPr>
              <a:t>数据的内在性质；</a:t>
            </a:r>
          </a:p>
          <a:p>
            <a:pPr lvl="1" eaLnBrk="1" hangingPunct="1">
              <a:lnSpc>
                <a:spcPts val="3500"/>
              </a:lnSpc>
            </a:pPr>
            <a:r>
              <a:rPr lang="zh-CN" altLang="en-US" sz="2000" dirty="0">
                <a:solidFill>
                  <a:schemeClr val="tx2">
                    <a:lumMod val="60000"/>
                    <a:lumOff val="40000"/>
                  </a:schemeClr>
                </a:solidFill>
                <a:ea typeface="宋体" panose="02010600030101010101" pitchFamily="2" charset="-122"/>
              </a:rPr>
              <a:t>语义</a:t>
            </a:r>
            <a:r>
              <a:rPr lang="zh-CN" altLang="en-US" sz="2000" dirty="0">
                <a:ea typeface="宋体" panose="02010600030101010101" pitchFamily="2" charset="-122"/>
              </a:rPr>
              <a:t>的体现。</a:t>
            </a:r>
            <a:endParaRPr lang="en-US" altLang="zh-CN" sz="2000" dirty="0">
              <a:ea typeface="宋体" panose="02010600030101010101" pitchFamily="2" charset="-122"/>
            </a:endParaRPr>
          </a:p>
        </p:txBody>
      </p:sp>
      <p:sp>
        <p:nvSpPr>
          <p:cNvPr id="4" name="Rectangle 4"/>
          <p:cNvSpPr txBox="1">
            <a:spLocks noChangeArrowheads="1"/>
          </p:cNvSpPr>
          <p:nvPr/>
        </p:nvSpPr>
        <p:spPr bwMode="auto">
          <a:xfrm>
            <a:off x="161694" y="1094753"/>
            <a:ext cx="8672512" cy="1902199"/>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b="0" kern="0" dirty="0">
                <a:ea typeface="宋体" panose="02010600030101010101" pitchFamily="2" charset="-122"/>
              </a:rPr>
              <a:t>关系模式的属性之间存在内在关联，其不会因为数据样本的改变而变化，这种关联以属性值的对应关系进行体现。</a:t>
            </a:r>
            <a:endParaRPr lang="en-US" altLang="zh-CN" sz="2400" b="0" kern="0" dirty="0">
              <a:ea typeface="宋体" panose="02010600030101010101" pitchFamily="2" charset="-122"/>
            </a:endParaRPr>
          </a:p>
          <a:p>
            <a:pPr lvl="1">
              <a:lnSpc>
                <a:spcPts val="3500"/>
              </a:lnSpc>
            </a:pPr>
            <a:r>
              <a:rPr lang="zh-CN" altLang="en-US" sz="2000" b="0" kern="0" dirty="0">
                <a:ea typeface="宋体" panose="02010600030101010101" pitchFamily="2" charset="-122"/>
              </a:rPr>
              <a:t>在任何</a:t>
            </a:r>
            <a:r>
              <a:rPr lang="en-US" altLang="zh-CN" sz="2000" b="0" kern="0" dirty="0">
                <a:ea typeface="宋体" panose="02010600030101010101" pitchFamily="2" charset="-122"/>
              </a:rPr>
              <a:t>student</a:t>
            </a:r>
            <a:r>
              <a:rPr lang="zh-CN" altLang="en-US" sz="2000" b="0" kern="0" dirty="0">
                <a:ea typeface="宋体" panose="02010600030101010101" pitchFamily="2" charset="-122"/>
              </a:rPr>
              <a:t>表中，若学号确定，则该学号对应的学生的性别也确定，即存在学号和性别之间的决定关系。</a:t>
            </a:r>
            <a:endParaRPr lang="en-US" altLang="zh-CN" sz="2000" b="0" kern="0" dirty="0">
              <a:ea typeface="宋体" panose="02010600030101010101" pitchFamily="2" charset="-122"/>
            </a:endParaRPr>
          </a:p>
        </p:txBody>
      </p:sp>
    </p:spTree>
    <p:extLst>
      <p:ext uri="{BB962C8B-B14F-4D97-AF65-F5344CB8AC3E}">
        <p14:creationId xmlns:p14="http://schemas.microsoft.com/office/powerpoint/2010/main" val="12559985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arn(inVertical)">
                                      <p:cBhvr>
                                        <p:cTn id="7" dur="500"/>
                                        <p:tgtEl>
                                          <p:spTgt spid="21507">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barn(inVertical)">
                                      <p:cBhvr>
                                        <p:cTn id="10" dur="500"/>
                                        <p:tgtEl>
                                          <p:spTgt spid="21507">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barn(inVertical)">
                                      <p:cBhvr>
                                        <p:cTn id="13" dur="500"/>
                                        <p:tgtEl>
                                          <p:spTgt spid="21507">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barn(inVertical)">
                                      <p:cBhvr>
                                        <p:cTn id="16" dur="500"/>
                                        <p:tgtEl>
                                          <p:spTgt spid="21507">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barn(inVertical)">
                                      <p:cBhvr>
                                        <p:cTn id="19"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dirty="0">
                <a:ea typeface="宋体" panose="02010600030101010101" pitchFamily="2" charset="-122"/>
              </a:rPr>
              <a:t>关系规范化：范 式</a:t>
            </a:r>
            <a:endParaRPr lang="en-US"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185738" y="4221088"/>
                <a:ext cx="8490718" cy="201622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nSpc>
                    <a:spcPts val="3500"/>
                  </a:lnSpc>
                  <a:buNone/>
                </a:pPr>
                <a14:m>
                  <m:oMathPara xmlns:m="http://schemas.openxmlformats.org/officeDocument/2006/math">
                    <m:oMathParaPr>
                      <m:jc m:val="centerGroup"/>
                    </m:oMathParaPr>
                    <m:oMath xmlns:m="http://schemas.openxmlformats.org/officeDocument/2006/math">
                      <m:r>
                        <a:rPr lang="en-US" altLang="zh-CN" sz="2400" b="0" i="1" kern="0" dirty="0" smtClean="0">
                          <a:latin typeface="Cambria Math"/>
                          <a:ea typeface="宋体" panose="02010600030101010101" pitchFamily="2" charset="-122"/>
                        </a:rPr>
                        <m:t>𝑆</m:t>
                      </m:r>
                      <m:r>
                        <a:rPr lang="en-US" altLang="zh-CN" sz="2400" b="0" i="1" kern="0" dirty="0" smtClean="0">
                          <a:latin typeface="Cambria Math"/>
                          <a:ea typeface="宋体" panose="02010600030101010101" pitchFamily="2" charset="-122"/>
                        </a:rPr>
                        <m:t>−</m:t>
                      </m:r>
                      <m:r>
                        <a:rPr lang="en-US" altLang="zh-CN" sz="2400" b="0" i="1" kern="0" dirty="0" smtClean="0">
                          <a:latin typeface="Cambria Math"/>
                          <a:ea typeface="宋体" panose="02010600030101010101" pitchFamily="2" charset="-122"/>
                        </a:rPr>
                        <m:t>𝐿</m:t>
                      </m:r>
                      <m:r>
                        <a:rPr lang="en-US" altLang="zh-CN" sz="2400" b="0" i="1" kern="0" dirty="0" smtClean="0">
                          <a:latin typeface="Cambria Math"/>
                          <a:ea typeface="宋体" panose="02010600030101010101" pitchFamily="2" charset="-122"/>
                        </a:rPr>
                        <m:t>−</m:t>
                      </m:r>
                      <m:r>
                        <a:rPr lang="en-US" altLang="zh-CN" sz="2400" b="0" i="1" kern="0" dirty="0" smtClean="0">
                          <a:latin typeface="Cambria Math"/>
                          <a:ea typeface="宋体" panose="02010600030101010101" pitchFamily="2" charset="-122"/>
                        </a:rPr>
                        <m:t>𝐶</m:t>
                      </m:r>
                      <m:r>
                        <a:rPr lang="en-US" altLang="zh-CN" sz="2400" b="0" i="1" kern="0" dirty="0" smtClean="0">
                          <a:latin typeface="Cambria Math"/>
                          <a:ea typeface="宋体" panose="02010600030101010101" pitchFamily="2" charset="-122"/>
                        </a:rPr>
                        <m:t>(</m:t>
                      </m:r>
                      <m:r>
                        <a:rPr lang="en-US" altLang="zh-CN" sz="2400" b="0" i="1" kern="0" dirty="0" err="1" smtClean="0">
                          <a:latin typeface="Cambria Math"/>
                          <a:ea typeface="宋体" panose="02010600030101010101" pitchFamily="2" charset="-122"/>
                        </a:rPr>
                        <m:t>𝑆𝑛𝑜</m:t>
                      </m:r>
                      <m:r>
                        <a:rPr lang="en-US" altLang="zh-CN" sz="2400" b="0" i="1" kern="0" dirty="0" smtClean="0">
                          <a:latin typeface="Cambria Math"/>
                          <a:ea typeface="宋体" panose="02010600030101010101" pitchFamily="2" charset="-122"/>
                        </a:rPr>
                        <m:t>, </m:t>
                      </m:r>
                      <m:r>
                        <a:rPr lang="en-US" altLang="zh-CN" sz="2400" b="0" i="1" kern="0" dirty="0" err="1" smtClean="0">
                          <a:latin typeface="Cambria Math"/>
                          <a:ea typeface="宋体" panose="02010600030101010101" pitchFamily="2" charset="-122"/>
                        </a:rPr>
                        <m:t>𝑆𝑑𝑒𝑝𝑡</m:t>
                      </m:r>
                      <m:r>
                        <a:rPr lang="en-US" altLang="zh-CN" sz="2400" b="0" i="1" kern="0" dirty="0" smtClean="0">
                          <a:latin typeface="Cambria Math"/>
                          <a:ea typeface="宋体" panose="02010600030101010101" pitchFamily="2" charset="-122"/>
                        </a:rPr>
                        <m:t>, </m:t>
                      </m:r>
                      <m:r>
                        <a:rPr lang="en-US" altLang="zh-CN" sz="2400" b="0" i="1" kern="0" dirty="0" err="1" smtClean="0">
                          <a:latin typeface="Cambria Math"/>
                          <a:ea typeface="宋体" panose="02010600030101010101" pitchFamily="2" charset="-122"/>
                        </a:rPr>
                        <m:t>𝑆𝑙𝑜𝑐</m:t>
                      </m:r>
                      <m:r>
                        <a:rPr lang="en-US" altLang="zh-CN" sz="2400" b="0" i="1" kern="0" dirty="0" smtClean="0">
                          <a:latin typeface="Cambria Math"/>
                          <a:ea typeface="宋体" panose="02010600030101010101" pitchFamily="2" charset="-122"/>
                        </a:rPr>
                        <m:t>, </m:t>
                      </m:r>
                      <m:r>
                        <a:rPr lang="en-US" altLang="zh-CN" sz="2400" b="0" i="1" kern="0" dirty="0" err="1" smtClean="0">
                          <a:latin typeface="Cambria Math"/>
                          <a:ea typeface="宋体" panose="02010600030101010101" pitchFamily="2" charset="-122"/>
                        </a:rPr>
                        <m:t>𝐶𝑛𝑜</m:t>
                      </m:r>
                      <m:r>
                        <a:rPr lang="en-US" altLang="zh-CN" sz="2400" b="0" i="1" kern="0" dirty="0" smtClean="0">
                          <a:latin typeface="Cambria Math"/>
                          <a:ea typeface="宋体" panose="02010600030101010101" pitchFamily="2" charset="-122"/>
                        </a:rPr>
                        <m:t>, </m:t>
                      </m:r>
                      <m:r>
                        <a:rPr lang="en-US" altLang="zh-CN" sz="2400" b="0" i="1" kern="0" dirty="0" smtClean="0">
                          <a:latin typeface="Cambria Math"/>
                          <a:ea typeface="宋体" panose="02010600030101010101" pitchFamily="2" charset="-122"/>
                        </a:rPr>
                        <m:t>𝐺𝑟𝑎𝑑𝑒</m:t>
                      </m:r>
                      <m:r>
                        <a:rPr lang="en-US" altLang="zh-CN" sz="2400" b="0" i="1" kern="0" dirty="0" smtClean="0">
                          <a:latin typeface="Cambria Math"/>
                          <a:ea typeface="宋体" panose="02010600030101010101" pitchFamily="2" charset="-122"/>
                        </a:rPr>
                        <m:t>) ∈1</m:t>
                      </m:r>
                      <m:r>
                        <a:rPr lang="en-US" altLang="zh-CN" sz="2400" b="0" i="1" kern="0" dirty="0" smtClean="0">
                          <a:latin typeface="Cambria Math"/>
                          <a:ea typeface="宋体" panose="02010600030101010101" pitchFamily="2" charset="-122"/>
                        </a:rPr>
                        <m:t>𝑁𝐹</m:t>
                      </m:r>
                    </m:oMath>
                  </m:oMathPara>
                </a14:m>
                <a:endParaRPr lang="en-US" altLang="zh-CN" sz="2400" b="0" kern="0" dirty="0">
                  <a:ea typeface="宋体" panose="02010600030101010101" pitchFamily="2" charset="-122"/>
                </a:endParaRPr>
              </a:p>
              <a:p>
                <a:pPr marL="0" indent="0">
                  <a:lnSpc>
                    <a:spcPts val="3500"/>
                  </a:lnSpc>
                  <a:buNone/>
                </a:pPr>
                <a14:m>
                  <m:oMathPara xmlns:m="http://schemas.openxmlformats.org/officeDocument/2006/math">
                    <m:oMathParaPr>
                      <m:jc m:val="centerGroup"/>
                    </m:oMathParaPr>
                    <m:oMath xmlns:m="http://schemas.openxmlformats.org/officeDocument/2006/math">
                      <m:r>
                        <a:rPr lang="en-US" altLang="zh-CN" sz="2400" b="0" i="1" kern="0" dirty="0" smtClean="0">
                          <a:latin typeface="Cambria Math"/>
                          <a:ea typeface="宋体" panose="02010600030101010101" pitchFamily="2" charset="-122"/>
                        </a:rPr>
                        <m:t>𝑆</m:t>
                      </m:r>
                      <m:r>
                        <a:rPr lang="en-US" altLang="zh-CN" sz="2400" b="0" i="1" kern="0" dirty="0" smtClean="0">
                          <a:latin typeface="Cambria Math"/>
                          <a:ea typeface="宋体" panose="02010600030101010101" pitchFamily="2" charset="-122"/>
                        </a:rPr>
                        <m:t>−</m:t>
                      </m:r>
                      <m:r>
                        <a:rPr lang="en-US" altLang="zh-CN" sz="2400" b="0" i="1" kern="0" dirty="0" smtClean="0">
                          <a:latin typeface="Cambria Math"/>
                          <a:ea typeface="宋体" panose="02010600030101010101" pitchFamily="2" charset="-122"/>
                        </a:rPr>
                        <m:t>𝐿</m:t>
                      </m:r>
                      <m:r>
                        <a:rPr lang="en-US" altLang="zh-CN" sz="2400" b="0" i="1" kern="0" dirty="0" smtClean="0">
                          <a:latin typeface="Cambria Math"/>
                          <a:ea typeface="宋体" panose="02010600030101010101" pitchFamily="2" charset="-122"/>
                        </a:rPr>
                        <m:t>−</m:t>
                      </m:r>
                      <m:r>
                        <a:rPr lang="en-US" altLang="zh-CN" sz="2400" b="0" i="1" kern="0" dirty="0" smtClean="0">
                          <a:latin typeface="Cambria Math"/>
                          <a:ea typeface="宋体" panose="02010600030101010101" pitchFamily="2" charset="-122"/>
                        </a:rPr>
                        <m:t>𝐶</m:t>
                      </m:r>
                      <m:r>
                        <a:rPr lang="en-US" altLang="zh-CN" sz="2400" b="0" i="1" kern="0" dirty="0" smtClean="0">
                          <a:latin typeface="Cambria Math"/>
                          <a:ea typeface="宋体" panose="02010600030101010101" pitchFamily="2" charset="-122"/>
                        </a:rPr>
                        <m:t>(</m:t>
                      </m:r>
                      <m:r>
                        <a:rPr lang="en-US" altLang="zh-CN" sz="2400" b="0" i="1" kern="0" dirty="0" err="1" smtClean="0">
                          <a:latin typeface="Cambria Math"/>
                          <a:ea typeface="宋体" panose="02010600030101010101" pitchFamily="2" charset="-122"/>
                        </a:rPr>
                        <m:t>𝑆𝑛𝑜</m:t>
                      </m:r>
                      <m:r>
                        <a:rPr lang="en-US" altLang="zh-CN" sz="2400" b="0" i="1" kern="0" dirty="0" smtClean="0">
                          <a:latin typeface="Cambria Math"/>
                          <a:ea typeface="宋体" panose="02010600030101010101" pitchFamily="2" charset="-122"/>
                        </a:rPr>
                        <m:t>, </m:t>
                      </m:r>
                      <m:r>
                        <a:rPr lang="en-US" altLang="zh-CN" sz="2400" b="0" i="1" kern="0" dirty="0" err="1" smtClean="0">
                          <a:latin typeface="Cambria Math"/>
                          <a:ea typeface="宋体" panose="02010600030101010101" pitchFamily="2" charset="-122"/>
                        </a:rPr>
                        <m:t>𝑆𝑑𝑒𝑝𝑡</m:t>
                      </m:r>
                      <m:r>
                        <a:rPr lang="en-US" altLang="zh-CN" sz="2400" b="0" i="1" kern="0" dirty="0" smtClean="0">
                          <a:latin typeface="Cambria Math"/>
                          <a:ea typeface="宋体" panose="02010600030101010101" pitchFamily="2" charset="-122"/>
                        </a:rPr>
                        <m:t>, </m:t>
                      </m:r>
                      <m:r>
                        <a:rPr lang="en-US" altLang="zh-CN" sz="2400" b="0" i="1" kern="0" dirty="0" err="1" smtClean="0">
                          <a:latin typeface="Cambria Math"/>
                          <a:ea typeface="宋体" panose="02010600030101010101" pitchFamily="2" charset="-122"/>
                        </a:rPr>
                        <m:t>𝑆𝑙𝑜𝑐</m:t>
                      </m:r>
                      <m:r>
                        <a:rPr lang="en-US" altLang="zh-CN" sz="2400" b="0" i="1" kern="0" dirty="0" smtClean="0">
                          <a:latin typeface="Cambria Math"/>
                          <a:ea typeface="宋体" panose="02010600030101010101" pitchFamily="2" charset="-122"/>
                        </a:rPr>
                        <m:t>, </m:t>
                      </m:r>
                      <m:r>
                        <a:rPr lang="en-US" altLang="zh-CN" sz="2400" b="0" i="1" kern="0" dirty="0" err="1" smtClean="0">
                          <a:latin typeface="Cambria Math"/>
                          <a:ea typeface="宋体" panose="02010600030101010101" pitchFamily="2" charset="-122"/>
                        </a:rPr>
                        <m:t>𝐶𝑛𝑜</m:t>
                      </m:r>
                      <m:r>
                        <a:rPr lang="en-US" altLang="zh-CN" sz="2400" b="0" i="1" kern="0" dirty="0" smtClean="0">
                          <a:latin typeface="Cambria Math"/>
                          <a:ea typeface="宋体" panose="02010600030101010101" pitchFamily="2" charset="-122"/>
                        </a:rPr>
                        <m:t>, </m:t>
                      </m:r>
                      <m:r>
                        <a:rPr lang="en-US" altLang="zh-CN" sz="2400" b="0" i="1" kern="0" dirty="0" smtClean="0">
                          <a:latin typeface="Cambria Math"/>
                          <a:ea typeface="宋体" panose="02010600030101010101" pitchFamily="2" charset="-122"/>
                        </a:rPr>
                        <m:t>𝐺𝑟𝑎𝑑𝑒</m:t>
                      </m:r>
                      <m:r>
                        <a:rPr lang="en-US" altLang="zh-CN" sz="2400" b="0" i="1" kern="0" dirty="0" smtClean="0">
                          <a:latin typeface="Cambria Math"/>
                          <a:ea typeface="宋体" panose="02010600030101010101" pitchFamily="2" charset="-122"/>
                        </a:rPr>
                        <m:t>) ∉2</m:t>
                      </m:r>
                      <m:r>
                        <a:rPr lang="en-US" altLang="zh-CN" sz="2400" b="0" i="1" kern="0" dirty="0" smtClean="0">
                          <a:latin typeface="Cambria Math"/>
                          <a:ea typeface="宋体" panose="02010600030101010101" pitchFamily="2" charset="-122"/>
                        </a:rPr>
                        <m:t>𝑁𝐹</m:t>
                      </m:r>
                      <m:r>
                        <a:rPr lang="en-US" altLang="zh-CN" sz="2400" b="0" i="1" kern="0" dirty="0" smtClean="0">
                          <a:latin typeface="Cambria Math"/>
                          <a:ea typeface="宋体" panose="02010600030101010101" pitchFamily="2" charset="-122"/>
                        </a:rPr>
                        <m:t> 	</m:t>
                      </m:r>
                    </m:oMath>
                  </m:oMathPara>
                </a14:m>
                <a:endParaRPr lang="en-US" altLang="zh-CN" sz="2400" b="0" kern="0" dirty="0">
                  <a:ea typeface="宋体" panose="02010600030101010101" pitchFamily="2" charset="-122"/>
                </a:endParaRPr>
              </a:p>
              <a:p>
                <a:pPr marL="0" indent="0">
                  <a:lnSpc>
                    <a:spcPts val="3500"/>
                  </a:lnSpc>
                  <a:buNone/>
                </a:pPr>
                <a14:m>
                  <m:oMathPara xmlns:m="http://schemas.openxmlformats.org/officeDocument/2006/math">
                    <m:oMathParaPr>
                      <m:jc m:val="centerGroup"/>
                    </m:oMathParaPr>
                    <m:oMath xmlns:m="http://schemas.openxmlformats.org/officeDocument/2006/math">
                      <m:r>
                        <a:rPr lang="en-US" altLang="zh-CN" sz="2400" b="0" i="1" kern="0" dirty="0" smtClean="0">
                          <a:latin typeface="Cambria Math"/>
                          <a:ea typeface="宋体" panose="02010600030101010101" pitchFamily="2" charset="-122"/>
                        </a:rPr>
                        <m:t>𝑆𝐶</m:t>
                      </m:r>
                      <m:r>
                        <a:rPr lang="en-US" altLang="zh-CN" sz="2400" b="0" i="1" kern="0" dirty="0">
                          <a:latin typeface="Cambria Math"/>
                          <a:ea typeface="宋体" panose="02010600030101010101" pitchFamily="2" charset="-122"/>
                        </a:rPr>
                        <m:t>(</m:t>
                      </m:r>
                      <m:r>
                        <a:rPr lang="en-US" altLang="zh-CN" sz="2400" b="0" i="1" kern="0" dirty="0" err="1" smtClean="0">
                          <a:latin typeface="Cambria Math"/>
                          <a:ea typeface="宋体" panose="02010600030101010101" pitchFamily="2" charset="-122"/>
                        </a:rPr>
                        <m:t>𝑆𝑛𝑜</m:t>
                      </m:r>
                      <m:r>
                        <a:rPr lang="zh-CN" altLang="en-US" sz="2400" b="0" i="1" kern="0" dirty="0" smtClean="0">
                          <a:latin typeface="Cambria Math"/>
                          <a:ea typeface="宋体" panose="02010600030101010101" pitchFamily="2" charset="-122"/>
                        </a:rPr>
                        <m:t>，</m:t>
                      </m:r>
                      <m:r>
                        <a:rPr lang="zh-CN" altLang="en-US" sz="2400" b="0" i="1" kern="0" dirty="0" smtClean="0">
                          <a:latin typeface="Cambria Math"/>
                          <a:ea typeface="宋体" panose="02010600030101010101" pitchFamily="2" charset="-122"/>
                        </a:rPr>
                        <m:t> </m:t>
                      </m:r>
                      <m:r>
                        <a:rPr lang="en-US" altLang="zh-CN" sz="2400" b="0" i="1" kern="0" dirty="0" err="1" smtClean="0">
                          <a:latin typeface="Cambria Math"/>
                          <a:ea typeface="宋体" panose="02010600030101010101" pitchFamily="2" charset="-122"/>
                        </a:rPr>
                        <m:t>𝐶𝑛𝑜</m:t>
                      </m:r>
                      <m:r>
                        <a:rPr lang="zh-CN" altLang="en-US" sz="2400" b="0" i="1" kern="0" dirty="0" smtClean="0">
                          <a:latin typeface="Cambria Math"/>
                          <a:ea typeface="宋体" panose="02010600030101010101" pitchFamily="2" charset="-122"/>
                        </a:rPr>
                        <m:t>，</m:t>
                      </m:r>
                      <m:r>
                        <a:rPr lang="zh-CN" altLang="en-US" sz="2400" b="0" i="1" kern="0" dirty="0" smtClean="0">
                          <a:latin typeface="Cambria Math"/>
                          <a:ea typeface="宋体" panose="02010600030101010101" pitchFamily="2" charset="-122"/>
                        </a:rPr>
                        <m:t> </m:t>
                      </m:r>
                      <m:r>
                        <a:rPr lang="en-US" altLang="zh-CN" sz="2400" b="0" i="1" kern="0" dirty="0" smtClean="0">
                          <a:latin typeface="Cambria Math"/>
                          <a:ea typeface="宋体" panose="02010600030101010101" pitchFamily="2" charset="-122"/>
                        </a:rPr>
                        <m:t>𝐺𝑟𝑎𝑑𝑒</m:t>
                      </m:r>
                      <m:r>
                        <a:rPr lang="en-US" altLang="zh-CN" sz="2400" b="0" i="1" kern="0" dirty="0">
                          <a:latin typeface="Cambria Math"/>
                          <a:ea typeface="宋体" panose="02010600030101010101" pitchFamily="2" charset="-122"/>
                        </a:rPr>
                        <m:t> )</m:t>
                      </m:r>
                      <m:r>
                        <a:rPr lang="zh-CN" altLang="en-US" sz="2400" b="0" i="1" kern="0" dirty="0" smtClean="0">
                          <a:latin typeface="Cambria Math"/>
                          <a:ea typeface="宋体" panose="02010600030101010101" pitchFamily="2" charset="-122"/>
                        </a:rPr>
                        <m:t> ∈ </m:t>
                      </m:r>
                      <m:r>
                        <a:rPr lang="en-US" altLang="zh-CN" sz="2400" b="0" i="1" kern="0" dirty="0" smtClean="0">
                          <a:latin typeface="Cambria Math"/>
                          <a:ea typeface="宋体" panose="02010600030101010101" pitchFamily="2" charset="-122"/>
                        </a:rPr>
                        <m:t>2</m:t>
                      </m:r>
                      <m:r>
                        <a:rPr lang="en-US" altLang="zh-CN" sz="2400" b="0" i="1" kern="0" dirty="0" smtClean="0">
                          <a:latin typeface="Cambria Math"/>
                          <a:ea typeface="宋体" panose="02010600030101010101" pitchFamily="2" charset="-122"/>
                        </a:rPr>
                        <m:t>𝑁𝐹</m:t>
                      </m:r>
                    </m:oMath>
                  </m:oMathPara>
                </a14:m>
                <a:endParaRPr lang="en-US" altLang="zh-CN" sz="2400" b="0" kern="0" dirty="0">
                  <a:ea typeface="宋体" panose="02010600030101010101" pitchFamily="2" charset="-122"/>
                </a:endParaRPr>
              </a:p>
              <a:p>
                <a:pPr marL="0" indent="0">
                  <a:lnSpc>
                    <a:spcPts val="3500"/>
                  </a:lnSpc>
                  <a:buNone/>
                </a:pPr>
                <a14:m>
                  <m:oMathPara xmlns:m="http://schemas.openxmlformats.org/officeDocument/2006/math">
                    <m:oMathParaPr>
                      <m:jc m:val="centerGroup"/>
                    </m:oMathParaPr>
                    <m:oMath xmlns:m="http://schemas.openxmlformats.org/officeDocument/2006/math">
                      <m:r>
                        <a:rPr lang="en-US" altLang="zh-CN" sz="2400" b="0" i="1" kern="0" dirty="0" smtClean="0">
                          <a:latin typeface="Cambria Math"/>
                          <a:ea typeface="宋体" panose="02010600030101010101" pitchFamily="2" charset="-122"/>
                        </a:rPr>
                        <m:t>𝑆</m:t>
                      </m:r>
                      <m:r>
                        <a:rPr lang="en-US" altLang="zh-CN" sz="2400" b="0" i="1" kern="0" dirty="0" smtClean="0">
                          <a:latin typeface="Cambria Math"/>
                          <a:ea typeface="宋体" panose="02010600030101010101" pitchFamily="2" charset="-122"/>
                        </a:rPr>
                        <m:t>−</m:t>
                      </m:r>
                      <m:r>
                        <a:rPr lang="en-US" altLang="zh-CN" sz="2400" b="0" i="1" kern="0" dirty="0" smtClean="0">
                          <a:latin typeface="Cambria Math"/>
                          <a:ea typeface="宋体" panose="02010600030101010101" pitchFamily="2" charset="-122"/>
                        </a:rPr>
                        <m:t>𝐿</m:t>
                      </m:r>
                      <m:r>
                        <a:rPr lang="en-US" altLang="zh-CN" sz="2400" b="0" i="1" kern="0" dirty="0">
                          <a:latin typeface="Cambria Math"/>
                          <a:ea typeface="宋体" panose="02010600030101010101" pitchFamily="2" charset="-122"/>
                        </a:rPr>
                        <m:t>(</m:t>
                      </m:r>
                      <m:r>
                        <a:rPr lang="en-US" altLang="zh-CN" sz="2400" b="0" i="1" kern="0" dirty="0" err="1" smtClean="0">
                          <a:latin typeface="Cambria Math"/>
                          <a:ea typeface="宋体" panose="02010600030101010101" pitchFamily="2" charset="-122"/>
                        </a:rPr>
                        <m:t>𝑆𝑛𝑜</m:t>
                      </m:r>
                      <m:r>
                        <a:rPr lang="zh-CN" altLang="en-US" sz="2400" b="0" i="1" kern="0" dirty="0" smtClean="0">
                          <a:latin typeface="Cambria Math"/>
                          <a:ea typeface="宋体" panose="02010600030101010101" pitchFamily="2" charset="-122"/>
                        </a:rPr>
                        <m:t>，</m:t>
                      </m:r>
                      <m:r>
                        <a:rPr lang="zh-CN" altLang="en-US" sz="2400" b="0" i="1" kern="0" dirty="0" smtClean="0">
                          <a:latin typeface="Cambria Math"/>
                          <a:ea typeface="宋体" panose="02010600030101010101" pitchFamily="2" charset="-122"/>
                        </a:rPr>
                        <m:t> </m:t>
                      </m:r>
                      <m:r>
                        <a:rPr lang="en-US" altLang="zh-CN" sz="2400" b="0" i="1" kern="0" dirty="0" err="1" smtClean="0">
                          <a:latin typeface="Cambria Math"/>
                          <a:ea typeface="宋体" panose="02010600030101010101" pitchFamily="2" charset="-122"/>
                        </a:rPr>
                        <m:t>𝑆𝑑𝑒𝑝𝑡</m:t>
                      </m:r>
                      <m:r>
                        <a:rPr lang="zh-CN" altLang="en-US" sz="2400" b="0" i="1" kern="0" dirty="0" smtClean="0">
                          <a:latin typeface="Cambria Math"/>
                          <a:ea typeface="宋体" panose="02010600030101010101" pitchFamily="2" charset="-122"/>
                        </a:rPr>
                        <m:t>，</m:t>
                      </m:r>
                      <m:r>
                        <a:rPr lang="zh-CN" altLang="en-US" sz="2400" b="0" i="1" kern="0" dirty="0" smtClean="0">
                          <a:latin typeface="Cambria Math"/>
                          <a:ea typeface="宋体" panose="02010600030101010101" pitchFamily="2" charset="-122"/>
                        </a:rPr>
                        <m:t> </m:t>
                      </m:r>
                      <m:r>
                        <a:rPr lang="en-US" altLang="zh-CN" sz="2400" b="0" i="1" kern="0" dirty="0" err="1" smtClean="0">
                          <a:latin typeface="Cambria Math"/>
                          <a:ea typeface="宋体" panose="02010600030101010101" pitchFamily="2" charset="-122"/>
                        </a:rPr>
                        <m:t>𝑆𝑙𝑜𝑐</m:t>
                      </m:r>
                      <m:r>
                        <a:rPr lang="en-US" altLang="zh-CN" sz="2400" b="0" i="1" kern="0" dirty="0">
                          <a:latin typeface="Cambria Math"/>
                          <a:ea typeface="宋体" panose="02010600030101010101" pitchFamily="2" charset="-122"/>
                        </a:rPr>
                        <m:t> )</m:t>
                      </m:r>
                      <m:r>
                        <a:rPr lang="zh-CN" altLang="en-US" sz="2400" b="0" i="1" kern="0" dirty="0" smtClean="0">
                          <a:latin typeface="Cambria Math"/>
                          <a:ea typeface="宋体" panose="02010600030101010101" pitchFamily="2" charset="-122"/>
                        </a:rPr>
                        <m:t> ∈ </m:t>
                      </m:r>
                      <m:r>
                        <a:rPr lang="en-US" altLang="zh-CN" sz="2400" b="0" i="1" kern="0" dirty="0" smtClean="0">
                          <a:latin typeface="Cambria Math"/>
                          <a:ea typeface="宋体" panose="02010600030101010101" pitchFamily="2" charset="-122"/>
                        </a:rPr>
                        <m:t>2</m:t>
                      </m:r>
                      <m:r>
                        <a:rPr lang="en-US" altLang="zh-CN" sz="2400" b="0" i="1" kern="0" dirty="0" smtClean="0">
                          <a:latin typeface="Cambria Math"/>
                          <a:ea typeface="宋体" panose="02010600030101010101" pitchFamily="2" charset="-122"/>
                        </a:rPr>
                        <m:t>𝑁𝐹</m:t>
                      </m:r>
                    </m:oMath>
                  </m:oMathPara>
                </a14:m>
                <a:endParaRPr lang="en-US" altLang="zh-CN" sz="2400" b="0" kern="0" dirty="0">
                  <a:ea typeface="宋体" panose="02010600030101010101" pitchFamily="2" charset="-122"/>
                </a:endParaRPr>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185738" y="4221088"/>
                <a:ext cx="8490718" cy="2016224"/>
              </a:xfrm>
              <a:prstGeom prst="rect">
                <a:avLst/>
              </a:prstGeom>
              <a:blipFill rotWithShape="1">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655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528" y="2708920"/>
            <a:ext cx="6923138" cy="1249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91230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barn(inVertical)">
                                      <p:cBhvr>
                                        <p:cTn id="7" dur="500"/>
                                        <p:tgtEl>
                                          <p:spTgt spid="6553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dirty="0">
                <a:ea typeface="宋体" panose="02010600030101010101" pitchFamily="2" charset="-122"/>
              </a:rPr>
              <a:t>关系规范化：范 式</a:t>
            </a:r>
            <a:endParaRPr lang="en-US" altLang="zh-CN" dirty="0">
              <a:ea typeface="宋体" panose="02010600030101010101" pitchFamily="2" charset="-122"/>
            </a:endParaRPr>
          </a:p>
        </p:txBody>
      </p:sp>
      <p:sp>
        <p:nvSpPr>
          <p:cNvPr id="53251" name="Rectangle 3"/>
          <p:cNvSpPr>
            <a:spLocks noGrp="1" noChangeArrowheads="1"/>
          </p:cNvSpPr>
          <p:nvPr>
            <p:ph type="body" idx="1"/>
          </p:nvPr>
        </p:nvSpPr>
        <p:spPr>
          <a:xfrm>
            <a:off x="185738" y="1048544"/>
            <a:ext cx="8729662" cy="2376264"/>
          </a:xfrm>
        </p:spPr>
        <p:txBody>
          <a:bodyPr/>
          <a:lstStyle/>
          <a:p>
            <a:pPr eaLnBrk="1" hangingPunct="1">
              <a:lnSpc>
                <a:spcPts val="3500"/>
              </a:lnSpc>
            </a:pPr>
            <a:r>
              <a:rPr lang="zh-CN" altLang="en-US" sz="2000" dirty="0">
                <a:ea typeface="宋体" panose="02010600030101010101" pitchFamily="2" charset="-122"/>
              </a:rPr>
              <a:t>将一个</a:t>
            </a:r>
            <a:r>
              <a:rPr lang="en-US" altLang="zh-CN" sz="2000" dirty="0">
                <a:ea typeface="宋体" panose="02010600030101010101" pitchFamily="2" charset="-122"/>
              </a:rPr>
              <a:t>1NF</a:t>
            </a:r>
            <a:r>
              <a:rPr lang="zh-CN" altLang="en-US" sz="2000" dirty="0">
                <a:ea typeface="宋体" panose="02010600030101010101" pitchFamily="2" charset="-122"/>
              </a:rPr>
              <a:t>的关系分解为多个</a:t>
            </a:r>
            <a:r>
              <a:rPr lang="en-US" altLang="zh-CN" sz="2000" dirty="0">
                <a:ea typeface="宋体" panose="02010600030101010101" pitchFamily="2" charset="-122"/>
              </a:rPr>
              <a:t>2NF</a:t>
            </a:r>
            <a:r>
              <a:rPr lang="zh-CN" altLang="en-US" sz="2000" dirty="0">
                <a:ea typeface="宋体" panose="02010600030101010101" pitchFamily="2" charset="-122"/>
              </a:rPr>
              <a:t>的关系，可以在一定程度上减轻原</a:t>
            </a:r>
            <a:r>
              <a:rPr lang="en-US" altLang="zh-CN" sz="2000" dirty="0">
                <a:ea typeface="宋体" panose="02010600030101010101" pitchFamily="2" charset="-122"/>
              </a:rPr>
              <a:t>1NF</a:t>
            </a:r>
            <a:r>
              <a:rPr lang="zh-CN" altLang="en-US" sz="2000" dirty="0">
                <a:ea typeface="宋体" panose="02010600030101010101" pitchFamily="2" charset="-122"/>
              </a:rPr>
              <a:t>关系中存在的插入异常、删除异常、数据冗余度大、修改复杂等问题。</a:t>
            </a:r>
          </a:p>
          <a:p>
            <a:pPr eaLnBrk="1" hangingPunct="1">
              <a:lnSpc>
                <a:spcPts val="3500"/>
              </a:lnSpc>
            </a:pPr>
            <a:r>
              <a:rPr lang="zh-CN" altLang="en-US" sz="2000" dirty="0">
                <a:ea typeface="宋体" panose="02010600030101010101" pitchFamily="2" charset="-122"/>
              </a:rPr>
              <a:t>将一个</a:t>
            </a:r>
            <a:r>
              <a:rPr lang="en-US" altLang="zh-CN" sz="2000" dirty="0">
                <a:ea typeface="宋体" panose="02010600030101010101" pitchFamily="2" charset="-122"/>
              </a:rPr>
              <a:t>1NF</a:t>
            </a:r>
            <a:r>
              <a:rPr lang="zh-CN" altLang="en-US" sz="2000" dirty="0">
                <a:ea typeface="宋体" panose="02010600030101010101" pitchFamily="2" charset="-122"/>
              </a:rPr>
              <a:t>关系分解为多个</a:t>
            </a:r>
            <a:r>
              <a:rPr lang="en-US" altLang="zh-CN" sz="2000" dirty="0">
                <a:ea typeface="宋体" panose="02010600030101010101" pitchFamily="2" charset="-122"/>
              </a:rPr>
              <a:t>2NF</a:t>
            </a:r>
            <a:r>
              <a:rPr lang="zh-CN" altLang="en-US" sz="2000" dirty="0">
                <a:ea typeface="宋体" panose="02010600030101010101" pitchFamily="2" charset="-122"/>
              </a:rPr>
              <a:t>的关系，并不能完全消除关系模式中的各种异常情况和数据冗余。</a:t>
            </a:r>
          </a:p>
        </p:txBody>
      </p:sp>
      <p:graphicFrame>
        <p:nvGraphicFramePr>
          <p:cNvPr id="5" name="表格 4"/>
          <p:cNvGraphicFramePr>
            <a:graphicFrameLocks noGrp="1"/>
          </p:cNvGraphicFramePr>
          <p:nvPr>
            <p:extLst>
              <p:ext uri="{D42A27DB-BD31-4B8C-83A1-F6EECF244321}">
                <p14:modId xmlns:p14="http://schemas.microsoft.com/office/powerpoint/2010/main" val="254470932"/>
              </p:ext>
            </p:extLst>
          </p:nvPr>
        </p:nvGraphicFramePr>
        <p:xfrm>
          <a:off x="5257800" y="1285775"/>
          <a:ext cx="3657600" cy="354417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590695">
                <a:tc>
                  <a:txBody>
                    <a:bodyPr/>
                    <a:lstStyle/>
                    <a:p>
                      <a:pPr algn="ctr"/>
                      <a:r>
                        <a:rPr lang="en-US" altLang="zh-CN" dirty="0" err="1"/>
                        <a:t>Sno</a:t>
                      </a:r>
                      <a:endParaRPr lang="zh-CN" altLang="en-US" dirty="0"/>
                    </a:p>
                  </a:txBody>
                  <a:tcPr anchor="ctr">
                    <a:solidFill>
                      <a:schemeClr val="tx2">
                        <a:lumMod val="60000"/>
                        <a:lumOff val="40000"/>
                      </a:schemeClr>
                    </a:solidFill>
                  </a:tcPr>
                </a:tc>
                <a:tc>
                  <a:txBody>
                    <a:bodyPr/>
                    <a:lstStyle/>
                    <a:p>
                      <a:pPr algn="ctr"/>
                      <a:r>
                        <a:rPr lang="en-US" altLang="zh-CN" dirty="0" err="1"/>
                        <a:t>Sdept</a:t>
                      </a:r>
                      <a:endParaRPr lang="zh-CN" altLang="en-US" dirty="0"/>
                    </a:p>
                  </a:txBody>
                  <a:tcPr anchor="ctr">
                    <a:solidFill>
                      <a:schemeClr val="tx2">
                        <a:lumMod val="60000"/>
                        <a:lumOff val="40000"/>
                      </a:schemeClr>
                    </a:solidFill>
                  </a:tcPr>
                </a:tc>
                <a:tc>
                  <a:txBody>
                    <a:bodyPr/>
                    <a:lstStyle/>
                    <a:p>
                      <a:pPr algn="ctr"/>
                      <a:r>
                        <a:rPr lang="en-US" altLang="zh-CN" dirty="0" err="1"/>
                        <a:t>Sloc</a:t>
                      </a:r>
                      <a:endParaRPr lang="zh-CN" altLang="en-US" dirty="0"/>
                    </a:p>
                  </a:txBody>
                  <a:tcPr anchor="ctr">
                    <a:solidFill>
                      <a:schemeClr val="tx2">
                        <a:lumMod val="60000"/>
                        <a:lumOff val="40000"/>
                      </a:schemeClr>
                    </a:solidFill>
                  </a:tcPr>
                </a:tc>
                <a:extLst>
                  <a:ext uri="{0D108BD9-81ED-4DB2-BD59-A6C34878D82A}">
                    <a16:rowId xmlns:a16="http://schemas.microsoft.com/office/drawing/2014/main" val="10000"/>
                  </a:ext>
                </a:extLst>
              </a:tr>
              <a:tr h="590695">
                <a:tc>
                  <a:txBody>
                    <a:bodyPr/>
                    <a:lstStyle/>
                    <a:p>
                      <a:pPr algn="ctr"/>
                      <a:r>
                        <a:rPr lang="en-US" altLang="zh-CN" dirty="0"/>
                        <a:t>03001</a:t>
                      </a:r>
                      <a:endParaRPr lang="zh-CN" altLang="en-US" dirty="0"/>
                    </a:p>
                  </a:txBody>
                  <a:tcPr anchor="ctr"/>
                </a:tc>
                <a:tc>
                  <a:txBody>
                    <a:bodyPr/>
                    <a:lstStyle/>
                    <a:p>
                      <a:pPr algn="ctr"/>
                      <a:r>
                        <a:rPr lang="en-US" altLang="zh-CN" dirty="0"/>
                        <a:t>CS</a:t>
                      </a:r>
                      <a:endParaRPr lang="zh-CN" altLang="en-US" dirty="0"/>
                    </a:p>
                  </a:txBody>
                  <a:tcPr anchor="ctr"/>
                </a:tc>
                <a:tc>
                  <a:txBody>
                    <a:bodyPr/>
                    <a:lstStyle/>
                    <a:p>
                      <a:pPr algn="ctr"/>
                      <a:r>
                        <a:rPr lang="en-US" altLang="zh-CN" dirty="0"/>
                        <a:t>1</a:t>
                      </a:r>
                      <a:r>
                        <a:rPr lang="zh-CN" altLang="en-US" dirty="0"/>
                        <a:t>号楼</a:t>
                      </a:r>
                    </a:p>
                  </a:txBody>
                  <a:tcPr anchor="ctr"/>
                </a:tc>
                <a:extLst>
                  <a:ext uri="{0D108BD9-81ED-4DB2-BD59-A6C34878D82A}">
                    <a16:rowId xmlns:a16="http://schemas.microsoft.com/office/drawing/2014/main" val="10001"/>
                  </a:ext>
                </a:extLst>
              </a:tr>
              <a:tr h="590695">
                <a:tc>
                  <a:txBody>
                    <a:bodyPr/>
                    <a:lstStyle/>
                    <a:p>
                      <a:pPr algn="ctr"/>
                      <a:r>
                        <a:rPr lang="en-US" altLang="zh-CN" dirty="0"/>
                        <a:t>03001</a:t>
                      </a:r>
                      <a:endParaRPr lang="zh-CN" altLang="en-US" dirty="0"/>
                    </a:p>
                  </a:txBody>
                  <a:tcPr anchor="ctr"/>
                </a:tc>
                <a:tc>
                  <a:txBody>
                    <a:bodyPr/>
                    <a:lstStyle/>
                    <a:p>
                      <a:pPr algn="ctr"/>
                      <a:r>
                        <a:rPr lang="en-US" altLang="zh-CN" dirty="0"/>
                        <a:t>CS</a:t>
                      </a:r>
                      <a:endParaRPr lang="zh-CN" altLang="en-US" dirty="0"/>
                    </a:p>
                  </a:txBody>
                  <a:tcPr anchor="ctr"/>
                </a:tc>
                <a:tc>
                  <a:txBody>
                    <a:bodyPr/>
                    <a:lstStyle/>
                    <a:p>
                      <a:pPr algn="ctr"/>
                      <a:r>
                        <a:rPr lang="en-US" altLang="zh-CN" dirty="0"/>
                        <a:t>1</a:t>
                      </a:r>
                      <a:r>
                        <a:rPr lang="zh-CN" altLang="en-US" dirty="0"/>
                        <a:t>号楼</a:t>
                      </a:r>
                    </a:p>
                  </a:txBody>
                  <a:tcPr anchor="ctr"/>
                </a:tc>
                <a:extLst>
                  <a:ext uri="{0D108BD9-81ED-4DB2-BD59-A6C34878D82A}">
                    <a16:rowId xmlns:a16="http://schemas.microsoft.com/office/drawing/2014/main" val="10002"/>
                  </a:ext>
                </a:extLst>
              </a:tr>
              <a:tr h="590695">
                <a:tc>
                  <a:txBody>
                    <a:bodyPr/>
                    <a:lstStyle/>
                    <a:p>
                      <a:pPr algn="ctr"/>
                      <a:r>
                        <a:rPr lang="en-US" altLang="zh-CN" dirty="0"/>
                        <a:t>03001</a:t>
                      </a:r>
                      <a:endParaRPr lang="zh-CN" altLang="en-US" dirty="0"/>
                    </a:p>
                  </a:txBody>
                  <a:tcPr anchor="ctr"/>
                </a:tc>
                <a:tc>
                  <a:txBody>
                    <a:bodyPr/>
                    <a:lstStyle/>
                    <a:p>
                      <a:pPr algn="ctr"/>
                      <a:r>
                        <a:rPr lang="en-US" altLang="zh-CN" dirty="0"/>
                        <a:t>CS</a:t>
                      </a:r>
                      <a:endParaRPr lang="zh-CN" altLang="en-US" dirty="0"/>
                    </a:p>
                  </a:txBody>
                  <a:tcPr anchor="ctr"/>
                </a:tc>
                <a:tc>
                  <a:txBody>
                    <a:bodyPr/>
                    <a:lstStyle/>
                    <a:p>
                      <a:pPr algn="ctr"/>
                      <a:r>
                        <a:rPr lang="en-US" altLang="zh-CN" dirty="0"/>
                        <a:t>1</a:t>
                      </a:r>
                      <a:r>
                        <a:rPr lang="zh-CN" altLang="en-US" dirty="0"/>
                        <a:t>号楼</a:t>
                      </a:r>
                    </a:p>
                  </a:txBody>
                  <a:tcPr anchor="ctr"/>
                </a:tc>
                <a:extLst>
                  <a:ext uri="{0D108BD9-81ED-4DB2-BD59-A6C34878D82A}">
                    <a16:rowId xmlns:a16="http://schemas.microsoft.com/office/drawing/2014/main" val="10003"/>
                  </a:ext>
                </a:extLst>
              </a:tr>
              <a:tr h="590695">
                <a:tc>
                  <a:txBody>
                    <a:bodyPr/>
                    <a:lstStyle/>
                    <a:p>
                      <a:pPr algn="ctr"/>
                      <a:r>
                        <a:rPr lang="en-US" altLang="zh-CN" dirty="0"/>
                        <a:t>03002</a:t>
                      </a:r>
                      <a:endParaRPr lang="zh-CN" altLang="en-US" dirty="0"/>
                    </a:p>
                  </a:txBody>
                  <a:tcPr anchor="ctr"/>
                </a:tc>
                <a:tc>
                  <a:txBody>
                    <a:bodyPr/>
                    <a:lstStyle/>
                    <a:p>
                      <a:pPr algn="ctr"/>
                      <a:r>
                        <a:rPr lang="en-US" altLang="zh-CN" dirty="0"/>
                        <a:t>MA</a:t>
                      </a:r>
                      <a:endParaRPr lang="zh-CN" altLang="en-US" dirty="0"/>
                    </a:p>
                  </a:txBody>
                  <a:tcPr anchor="ctr"/>
                </a:tc>
                <a:tc>
                  <a:txBody>
                    <a:bodyPr/>
                    <a:lstStyle/>
                    <a:p>
                      <a:pPr algn="ctr"/>
                      <a:r>
                        <a:rPr lang="en-US" altLang="zh-CN" dirty="0"/>
                        <a:t>2</a:t>
                      </a:r>
                      <a:r>
                        <a:rPr lang="zh-CN" altLang="en-US" dirty="0"/>
                        <a:t>号楼</a:t>
                      </a:r>
                    </a:p>
                  </a:txBody>
                  <a:tcPr anchor="ctr"/>
                </a:tc>
                <a:extLst>
                  <a:ext uri="{0D108BD9-81ED-4DB2-BD59-A6C34878D82A}">
                    <a16:rowId xmlns:a16="http://schemas.microsoft.com/office/drawing/2014/main" val="10004"/>
                  </a:ext>
                </a:extLst>
              </a:tr>
              <a:tr h="590695">
                <a:tc>
                  <a:txBody>
                    <a:bodyPr/>
                    <a:lstStyle/>
                    <a:p>
                      <a:pPr algn="ctr"/>
                      <a:r>
                        <a:rPr lang="en-US" altLang="zh-CN" dirty="0"/>
                        <a:t>03002</a:t>
                      </a:r>
                      <a:endParaRPr lang="zh-CN" altLang="en-US" dirty="0"/>
                    </a:p>
                  </a:txBody>
                  <a:tcPr anchor="ctr"/>
                </a:tc>
                <a:tc>
                  <a:txBody>
                    <a:bodyPr/>
                    <a:lstStyle/>
                    <a:p>
                      <a:pPr algn="ctr"/>
                      <a:r>
                        <a:rPr lang="en-US" altLang="zh-CN" dirty="0"/>
                        <a:t>MA</a:t>
                      </a:r>
                    </a:p>
                  </a:txBody>
                  <a:tcPr anchor="ctr"/>
                </a:tc>
                <a:tc>
                  <a:txBody>
                    <a:bodyPr/>
                    <a:lstStyle/>
                    <a:p>
                      <a:pPr algn="ctr"/>
                      <a:r>
                        <a:rPr lang="en-US" altLang="zh-CN" dirty="0"/>
                        <a:t>2</a:t>
                      </a:r>
                      <a:r>
                        <a:rPr lang="zh-CN" altLang="en-US" dirty="0"/>
                        <a:t>号楼</a:t>
                      </a:r>
                    </a:p>
                  </a:txBody>
                  <a:tcPr anchor="ctr"/>
                </a:tc>
                <a:extLst>
                  <a:ext uri="{0D108BD9-81ED-4DB2-BD59-A6C34878D82A}">
                    <a16:rowId xmlns:a16="http://schemas.microsoft.com/office/drawing/2014/main" val="10005"/>
                  </a:ext>
                </a:extLst>
              </a:tr>
            </a:tbl>
          </a:graphicData>
        </a:graphic>
      </p:graphicFrame>
      <p:sp>
        <p:nvSpPr>
          <p:cNvPr id="4" name="矩形 3"/>
          <p:cNvSpPr/>
          <p:nvPr/>
        </p:nvSpPr>
        <p:spPr>
          <a:xfrm>
            <a:off x="238025" y="5276574"/>
            <a:ext cx="8677375" cy="523220"/>
          </a:xfrm>
          <a:prstGeom prst="rect">
            <a:avLst/>
          </a:prstGeom>
          <a:solidFill>
            <a:schemeClr val="accent2">
              <a:lumMod val="20000"/>
              <a:lumOff val="80000"/>
            </a:schemeClr>
          </a:solidFill>
        </p:spPr>
        <p:txBody>
          <a:bodyPr wrap="none">
            <a:spAutoFit/>
          </a:bodyPr>
          <a:lstStyle/>
          <a:p>
            <a:r>
              <a:rPr kumimoji="1" lang="zh-CN" altLang="en-US" sz="2800" dirty="0">
                <a:solidFill>
                  <a:srgbClr val="FF0000"/>
                </a:solidFill>
                <a:latin typeface="楷体" panose="02010609060101010101" pitchFamily="49" charset="-122"/>
                <a:ea typeface="楷体" panose="02010609060101010101" pitchFamily="49" charset="-122"/>
              </a:rPr>
              <a:t>再次考虑关系模式</a:t>
            </a:r>
            <a:r>
              <a:rPr kumimoji="1" lang="en-US" altLang="zh-CN" sz="2800" dirty="0">
                <a:solidFill>
                  <a:srgbClr val="FF0000"/>
                </a:solidFill>
                <a:latin typeface="楷体" panose="02010609060101010101" pitchFamily="49" charset="-122"/>
                <a:ea typeface="楷体" panose="02010609060101010101" pitchFamily="49" charset="-122"/>
              </a:rPr>
              <a:t>S-L(</a:t>
            </a:r>
            <a:r>
              <a:rPr kumimoji="1" lang="en-US" altLang="zh-CN" sz="2800" dirty="0" err="1">
                <a:solidFill>
                  <a:srgbClr val="FF0000"/>
                </a:solidFill>
                <a:latin typeface="楷体" panose="02010609060101010101" pitchFamily="49" charset="-122"/>
                <a:ea typeface="楷体" panose="02010609060101010101" pitchFamily="49" charset="-122"/>
              </a:rPr>
              <a:t>Sno</a:t>
            </a:r>
            <a:r>
              <a:rPr kumimoji="1" lang="en-US" altLang="zh-CN" sz="2800" dirty="0">
                <a:solidFill>
                  <a:srgbClr val="FF0000"/>
                </a:solidFill>
                <a:latin typeface="楷体" panose="02010609060101010101" pitchFamily="49" charset="-122"/>
                <a:ea typeface="楷体" panose="02010609060101010101" pitchFamily="49" charset="-122"/>
              </a:rPr>
              <a:t>, </a:t>
            </a:r>
            <a:r>
              <a:rPr kumimoji="1" lang="en-US" altLang="zh-CN" sz="2800" dirty="0" err="1">
                <a:solidFill>
                  <a:srgbClr val="FF0000"/>
                </a:solidFill>
                <a:latin typeface="楷体" panose="02010609060101010101" pitchFamily="49" charset="-122"/>
                <a:ea typeface="楷体" panose="02010609060101010101" pitchFamily="49" charset="-122"/>
              </a:rPr>
              <a:t>Sdept</a:t>
            </a:r>
            <a:r>
              <a:rPr kumimoji="1" lang="en-US" altLang="zh-CN" sz="2800" dirty="0">
                <a:solidFill>
                  <a:srgbClr val="FF0000"/>
                </a:solidFill>
                <a:latin typeface="楷体" panose="02010609060101010101" pitchFamily="49" charset="-122"/>
                <a:ea typeface="楷体" panose="02010609060101010101" pitchFamily="49" charset="-122"/>
              </a:rPr>
              <a:t>, </a:t>
            </a:r>
            <a:r>
              <a:rPr kumimoji="1" lang="en-US" altLang="zh-CN" sz="2800" dirty="0" err="1">
                <a:solidFill>
                  <a:srgbClr val="FF0000"/>
                </a:solidFill>
                <a:latin typeface="楷体" panose="02010609060101010101" pitchFamily="49" charset="-122"/>
                <a:ea typeface="楷体" panose="02010609060101010101" pitchFamily="49" charset="-122"/>
              </a:rPr>
              <a:t>Sloc</a:t>
            </a:r>
            <a:r>
              <a:rPr kumimoji="1" lang="en-US" altLang="zh-CN" sz="2800" dirty="0">
                <a:solidFill>
                  <a:srgbClr val="FF0000"/>
                </a:solidFill>
                <a:latin typeface="楷体" panose="02010609060101010101" pitchFamily="49" charset="-122"/>
                <a:ea typeface="楷体" panose="02010609060101010101" pitchFamily="49" charset="-122"/>
              </a:rPr>
              <a:t>)</a:t>
            </a:r>
            <a:r>
              <a:rPr kumimoji="1" lang="zh-CN" altLang="en-US" sz="2800" dirty="0">
                <a:solidFill>
                  <a:srgbClr val="FF0000"/>
                </a:solidFill>
                <a:latin typeface="楷体" panose="02010609060101010101" pitchFamily="49" charset="-122"/>
                <a:ea typeface="楷体" panose="02010609060101010101" pitchFamily="49" charset="-122"/>
              </a:rPr>
              <a:t>的优劣问题</a:t>
            </a:r>
            <a:endParaRPr lang="zh-CN" altLang="en-US" sz="28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1738751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16" presetClass="entr" presetSubtype="21"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dirty="0">
                <a:ea typeface="宋体" panose="02010600030101010101" pitchFamily="2" charset="-122"/>
              </a:rPr>
              <a:t>关系规范化：范 式</a:t>
            </a:r>
            <a:endParaRPr lang="en-US" altLang="zh-CN" dirty="0">
              <a:ea typeface="宋体" panose="02010600030101010101"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037699979"/>
              </p:ext>
            </p:extLst>
          </p:nvPr>
        </p:nvGraphicFramePr>
        <p:xfrm>
          <a:off x="171807" y="2996952"/>
          <a:ext cx="3378150" cy="2880318"/>
        </p:xfrm>
        <a:graphic>
          <a:graphicData uri="http://schemas.openxmlformats.org/drawingml/2006/table">
            <a:tbl>
              <a:tblPr firstRow="1" bandRow="1">
                <a:tableStyleId>{5C22544A-7EE6-4342-B048-85BDC9FD1C3A}</a:tableStyleId>
              </a:tblPr>
              <a:tblGrid>
                <a:gridCol w="1126050">
                  <a:extLst>
                    <a:ext uri="{9D8B030D-6E8A-4147-A177-3AD203B41FA5}">
                      <a16:colId xmlns:a16="http://schemas.microsoft.com/office/drawing/2014/main" val="20000"/>
                    </a:ext>
                  </a:extLst>
                </a:gridCol>
                <a:gridCol w="1126050">
                  <a:extLst>
                    <a:ext uri="{9D8B030D-6E8A-4147-A177-3AD203B41FA5}">
                      <a16:colId xmlns:a16="http://schemas.microsoft.com/office/drawing/2014/main" val="20001"/>
                    </a:ext>
                  </a:extLst>
                </a:gridCol>
                <a:gridCol w="1126050">
                  <a:extLst>
                    <a:ext uri="{9D8B030D-6E8A-4147-A177-3AD203B41FA5}">
                      <a16:colId xmlns:a16="http://schemas.microsoft.com/office/drawing/2014/main" val="20002"/>
                    </a:ext>
                  </a:extLst>
                </a:gridCol>
              </a:tblGrid>
              <a:tr h="480053">
                <a:tc>
                  <a:txBody>
                    <a:bodyPr/>
                    <a:lstStyle/>
                    <a:p>
                      <a:pPr algn="ctr"/>
                      <a:r>
                        <a:rPr lang="en-US" altLang="zh-CN" dirty="0" err="1"/>
                        <a:t>Sno</a:t>
                      </a:r>
                      <a:endParaRPr lang="zh-CN" altLang="en-US" dirty="0"/>
                    </a:p>
                  </a:txBody>
                  <a:tcPr anchor="ctr">
                    <a:solidFill>
                      <a:schemeClr val="tx2">
                        <a:lumMod val="60000"/>
                        <a:lumOff val="40000"/>
                      </a:schemeClr>
                    </a:solidFill>
                  </a:tcPr>
                </a:tc>
                <a:tc>
                  <a:txBody>
                    <a:bodyPr/>
                    <a:lstStyle/>
                    <a:p>
                      <a:pPr algn="ctr"/>
                      <a:r>
                        <a:rPr lang="en-US" altLang="zh-CN" dirty="0" err="1"/>
                        <a:t>Sdept</a:t>
                      </a:r>
                      <a:endParaRPr lang="zh-CN" altLang="en-US" dirty="0"/>
                    </a:p>
                  </a:txBody>
                  <a:tcPr anchor="ctr">
                    <a:solidFill>
                      <a:schemeClr val="tx2">
                        <a:lumMod val="60000"/>
                        <a:lumOff val="40000"/>
                      </a:schemeClr>
                    </a:solidFill>
                  </a:tcPr>
                </a:tc>
                <a:tc>
                  <a:txBody>
                    <a:bodyPr/>
                    <a:lstStyle/>
                    <a:p>
                      <a:pPr algn="ctr"/>
                      <a:r>
                        <a:rPr lang="en-US" altLang="zh-CN" dirty="0" err="1"/>
                        <a:t>Sloc</a:t>
                      </a:r>
                      <a:endParaRPr lang="zh-CN" altLang="en-US" dirty="0"/>
                    </a:p>
                  </a:txBody>
                  <a:tcPr anchor="ctr">
                    <a:solidFill>
                      <a:schemeClr val="tx2">
                        <a:lumMod val="60000"/>
                        <a:lumOff val="40000"/>
                      </a:schemeClr>
                    </a:solidFill>
                  </a:tcPr>
                </a:tc>
                <a:extLst>
                  <a:ext uri="{0D108BD9-81ED-4DB2-BD59-A6C34878D82A}">
                    <a16:rowId xmlns:a16="http://schemas.microsoft.com/office/drawing/2014/main" val="10000"/>
                  </a:ext>
                </a:extLst>
              </a:tr>
              <a:tr h="480053">
                <a:tc>
                  <a:txBody>
                    <a:bodyPr/>
                    <a:lstStyle/>
                    <a:p>
                      <a:pPr algn="ctr"/>
                      <a:r>
                        <a:rPr lang="en-US" altLang="zh-CN" dirty="0"/>
                        <a:t>03001</a:t>
                      </a:r>
                      <a:endParaRPr lang="zh-CN" altLang="en-US" dirty="0"/>
                    </a:p>
                  </a:txBody>
                  <a:tcPr anchor="ctr"/>
                </a:tc>
                <a:tc>
                  <a:txBody>
                    <a:bodyPr/>
                    <a:lstStyle/>
                    <a:p>
                      <a:pPr algn="ctr"/>
                      <a:r>
                        <a:rPr lang="en-US" altLang="zh-CN" dirty="0"/>
                        <a:t>CS</a:t>
                      </a:r>
                      <a:endParaRPr lang="zh-CN" altLang="en-US" dirty="0"/>
                    </a:p>
                  </a:txBody>
                  <a:tcPr anchor="ctr"/>
                </a:tc>
                <a:tc>
                  <a:txBody>
                    <a:bodyPr/>
                    <a:lstStyle/>
                    <a:p>
                      <a:pPr algn="ctr"/>
                      <a:r>
                        <a:rPr lang="en-US" altLang="zh-CN" dirty="0"/>
                        <a:t>1</a:t>
                      </a:r>
                      <a:r>
                        <a:rPr lang="zh-CN" altLang="en-US" dirty="0"/>
                        <a:t>号楼</a:t>
                      </a:r>
                    </a:p>
                  </a:txBody>
                  <a:tcPr anchor="ctr"/>
                </a:tc>
                <a:extLst>
                  <a:ext uri="{0D108BD9-81ED-4DB2-BD59-A6C34878D82A}">
                    <a16:rowId xmlns:a16="http://schemas.microsoft.com/office/drawing/2014/main" val="10001"/>
                  </a:ext>
                </a:extLst>
              </a:tr>
              <a:tr h="480053">
                <a:tc>
                  <a:txBody>
                    <a:bodyPr/>
                    <a:lstStyle/>
                    <a:p>
                      <a:pPr algn="ctr"/>
                      <a:r>
                        <a:rPr lang="en-US" altLang="zh-CN" dirty="0"/>
                        <a:t>03001</a:t>
                      </a:r>
                      <a:endParaRPr lang="zh-CN" altLang="en-US" dirty="0"/>
                    </a:p>
                  </a:txBody>
                  <a:tcPr anchor="ctr"/>
                </a:tc>
                <a:tc>
                  <a:txBody>
                    <a:bodyPr/>
                    <a:lstStyle/>
                    <a:p>
                      <a:pPr algn="ctr"/>
                      <a:r>
                        <a:rPr lang="en-US" altLang="zh-CN" dirty="0"/>
                        <a:t>CS</a:t>
                      </a:r>
                      <a:endParaRPr lang="zh-CN" altLang="en-US" dirty="0"/>
                    </a:p>
                  </a:txBody>
                  <a:tcPr anchor="ctr"/>
                </a:tc>
                <a:tc>
                  <a:txBody>
                    <a:bodyPr/>
                    <a:lstStyle/>
                    <a:p>
                      <a:pPr algn="ctr"/>
                      <a:r>
                        <a:rPr lang="en-US" altLang="zh-CN" dirty="0"/>
                        <a:t>1</a:t>
                      </a:r>
                      <a:r>
                        <a:rPr lang="zh-CN" altLang="en-US" dirty="0"/>
                        <a:t>号楼</a:t>
                      </a:r>
                    </a:p>
                  </a:txBody>
                  <a:tcPr anchor="ctr"/>
                </a:tc>
                <a:extLst>
                  <a:ext uri="{0D108BD9-81ED-4DB2-BD59-A6C34878D82A}">
                    <a16:rowId xmlns:a16="http://schemas.microsoft.com/office/drawing/2014/main" val="10002"/>
                  </a:ext>
                </a:extLst>
              </a:tr>
              <a:tr h="480053">
                <a:tc>
                  <a:txBody>
                    <a:bodyPr/>
                    <a:lstStyle/>
                    <a:p>
                      <a:pPr algn="ctr"/>
                      <a:r>
                        <a:rPr lang="en-US" altLang="zh-CN" dirty="0"/>
                        <a:t>03001</a:t>
                      </a:r>
                      <a:endParaRPr lang="zh-CN" altLang="en-US" dirty="0"/>
                    </a:p>
                  </a:txBody>
                  <a:tcPr anchor="ctr"/>
                </a:tc>
                <a:tc>
                  <a:txBody>
                    <a:bodyPr/>
                    <a:lstStyle/>
                    <a:p>
                      <a:pPr algn="ctr"/>
                      <a:r>
                        <a:rPr lang="en-US" altLang="zh-CN" dirty="0"/>
                        <a:t>CS</a:t>
                      </a:r>
                      <a:endParaRPr lang="zh-CN" altLang="en-US" dirty="0"/>
                    </a:p>
                  </a:txBody>
                  <a:tcPr anchor="ctr"/>
                </a:tc>
                <a:tc>
                  <a:txBody>
                    <a:bodyPr/>
                    <a:lstStyle/>
                    <a:p>
                      <a:pPr algn="ctr"/>
                      <a:r>
                        <a:rPr lang="en-US" altLang="zh-CN" dirty="0"/>
                        <a:t>1</a:t>
                      </a:r>
                      <a:r>
                        <a:rPr lang="zh-CN" altLang="en-US" dirty="0"/>
                        <a:t>号楼</a:t>
                      </a:r>
                    </a:p>
                  </a:txBody>
                  <a:tcPr anchor="ctr"/>
                </a:tc>
                <a:extLst>
                  <a:ext uri="{0D108BD9-81ED-4DB2-BD59-A6C34878D82A}">
                    <a16:rowId xmlns:a16="http://schemas.microsoft.com/office/drawing/2014/main" val="10003"/>
                  </a:ext>
                </a:extLst>
              </a:tr>
              <a:tr h="480053">
                <a:tc>
                  <a:txBody>
                    <a:bodyPr/>
                    <a:lstStyle/>
                    <a:p>
                      <a:pPr algn="ctr"/>
                      <a:r>
                        <a:rPr lang="en-US" altLang="zh-CN" dirty="0"/>
                        <a:t>03002</a:t>
                      </a:r>
                      <a:endParaRPr lang="zh-CN" altLang="en-US" dirty="0"/>
                    </a:p>
                  </a:txBody>
                  <a:tcPr anchor="ctr"/>
                </a:tc>
                <a:tc>
                  <a:txBody>
                    <a:bodyPr/>
                    <a:lstStyle/>
                    <a:p>
                      <a:pPr algn="ctr"/>
                      <a:r>
                        <a:rPr lang="en-US" altLang="zh-CN" dirty="0"/>
                        <a:t>MA</a:t>
                      </a:r>
                      <a:endParaRPr lang="zh-CN" altLang="en-US" dirty="0"/>
                    </a:p>
                  </a:txBody>
                  <a:tcPr anchor="ctr"/>
                </a:tc>
                <a:tc>
                  <a:txBody>
                    <a:bodyPr/>
                    <a:lstStyle/>
                    <a:p>
                      <a:pPr algn="ctr"/>
                      <a:r>
                        <a:rPr lang="en-US" altLang="zh-CN" dirty="0"/>
                        <a:t>2</a:t>
                      </a:r>
                      <a:r>
                        <a:rPr lang="zh-CN" altLang="en-US" dirty="0"/>
                        <a:t>号楼</a:t>
                      </a:r>
                    </a:p>
                  </a:txBody>
                  <a:tcPr anchor="ctr"/>
                </a:tc>
                <a:extLst>
                  <a:ext uri="{0D108BD9-81ED-4DB2-BD59-A6C34878D82A}">
                    <a16:rowId xmlns:a16="http://schemas.microsoft.com/office/drawing/2014/main" val="10004"/>
                  </a:ext>
                </a:extLst>
              </a:tr>
              <a:tr h="480053">
                <a:tc>
                  <a:txBody>
                    <a:bodyPr/>
                    <a:lstStyle/>
                    <a:p>
                      <a:pPr algn="ctr"/>
                      <a:r>
                        <a:rPr lang="en-US" altLang="zh-CN" dirty="0"/>
                        <a:t>03002</a:t>
                      </a:r>
                      <a:endParaRPr lang="zh-CN" altLang="en-US" dirty="0"/>
                    </a:p>
                  </a:txBody>
                  <a:tcPr anchor="ctr"/>
                </a:tc>
                <a:tc>
                  <a:txBody>
                    <a:bodyPr/>
                    <a:lstStyle/>
                    <a:p>
                      <a:pPr algn="ctr"/>
                      <a:r>
                        <a:rPr lang="en-US" altLang="zh-CN" dirty="0"/>
                        <a:t>MA</a:t>
                      </a:r>
                    </a:p>
                  </a:txBody>
                  <a:tcPr anchor="ctr"/>
                </a:tc>
                <a:tc>
                  <a:txBody>
                    <a:bodyPr/>
                    <a:lstStyle/>
                    <a:p>
                      <a:pPr algn="ctr"/>
                      <a:r>
                        <a:rPr lang="en-US" altLang="zh-CN" dirty="0"/>
                        <a:t>2</a:t>
                      </a:r>
                      <a:r>
                        <a:rPr lang="zh-CN" altLang="en-US" dirty="0"/>
                        <a:t>号楼</a:t>
                      </a:r>
                    </a:p>
                  </a:txBody>
                  <a:tcPr anchor="ctr"/>
                </a:tc>
                <a:extLst>
                  <a:ext uri="{0D108BD9-81ED-4DB2-BD59-A6C34878D82A}">
                    <a16:rowId xmlns:a16="http://schemas.microsoft.com/office/drawing/2014/main" val="10005"/>
                  </a:ext>
                </a:extLst>
              </a:tr>
            </a:tbl>
          </a:graphicData>
        </a:graphic>
      </p:graphicFrame>
      <p:pic>
        <p:nvPicPr>
          <p:cNvPr id="665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79" y="1124744"/>
            <a:ext cx="8694299"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0" name="表格 9"/>
          <p:cNvGraphicFramePr>
            <a:graphicFrameLocks noGrp="1"/>
          </p:cNvGraphicFramePr>
          <p:nvPr>
            <p:extLst>
              <p:ext uri="{D42A27DB-BD31-4B8C-83A1-F6EECF244321}">
                <p14:modId xmlns:p14="http://schemas.microsoft.com/office/powerpoint/2010/main" val="2457468402"/>
              </p:ext>
            </p:extLst>
          </p:nvPr>
        </p:nvGraphicFramePr>
        <p:xfrm>
          <a:off x="5364088" y="2780928"/>
          <a:ext cx="2252100" cy="1440159"/>
        </p:xfrm>
        <a:graphic>
          <a:graphicData uri="http://schemas.openxmlformats.org/drawingml/2006/table">
            <a:tbl>
              <a:tblPr firstRow="1" bandRow="1">
                <a:tableStyleId>{5C22544A-7EE6-4342-B048-85BDC9FD1C3A}</a:tableStyleId>
              </a:tblPr>
              <a:tblGrid>
                <a:gridCol w="1126050">
                  <a:extLst>
                    <a:ext uri="{9D8B030D-6E8A-4147-A177-3AD203B41FA5}">
                      <a16:colId xmlns:a16="http://schemas.microsoft.com/office/drawing/2014/main" val="20000"/>
                    </a:ext>
                  </a:extLst>
                </a:gridCol>
                <a:gridCol w="1126050">
                  <a:extLst>
                    <a:ext uri="{9D8B030D-6E8A-4147-A177-3AD203B41FA5}">
                      <a16:colId xmlns:a16="http://schemas.microsoft.com/office/drawing/2014/main" val="20001"/>
                    </a:ext>
                  </a:extLst>
                </a:gridCol>
              </a:tblGrid>
              <a:tr h="480053">
                <a:tc>
                  <a:txBody>
                    <a:bodyPr/>
                    <a:lstStyle/>
                    <a:p>
                      <a:pPr algn="ctr"/>
                      <a:r>
                        <a:rPr lang="en-US" altLang="zh-CN" dirty="0" err="1"/>
                        <a:t>Sno</a:t>
                      </a:r>
                      <a:endParaRPr lang="zh-CN" altLang="en-US" dirty="0"/>
                    </a:p>
                  </a:txBody>
                  <a:tcPr anchor="ctr">
                    <a:solidFill>
                      <a:schemeClr val="tx2">
                        <a:lumMod val="60000"/>
                        <a:lumOff val="40000"/>
                      </a:schemeClr>
                    </a:solidFill>
                  </a:tcPr>
                </a:tc>
                <a:tc>
                  <a:txBody>
                    <a:bodyPr/>
                    <a:lstStyle/>
                    <a:p>
                      <a:pPr algn="ctr"/>
                      <a:r>
                        <a:rPr lang="en-US" altLang="zh-CN" dirty="0" err="1"/>
                        <a:t>Sdept</a:t>
                      </a:r>
                      <a:endParaRPr lang="zh-CN" altLang="en-US" dirty="0"/>
                    </a:p>
                  </a:txBody>
                  <a:tcPr anchor="ctr">
                    <a:solidFill>
                      <a:schemeClr val="tx2">
                        <a:lumMod val="60000"/>
                        <a:lumOff val="40000"/>
                      </a:schemeClr>
                    </a:solidFill>
                  </a:tcPr>
                </a:tc>
                <a:extLst>
                  <a:ext uri="{0D108BD9-81ED-4DB2-BD59-A6C34878D82A}">
                    <a16:rowId xmlns:a16="http://schemas.microsoft.com/office/drawing/2014/main" val="10000"/>
                  </a:ext>
                </a:extLst>
              </a:tr>
              <a:tr h="480053">
                <a:tc>
                  <a:txBody>
                    <a:bodyPr/>
                    <a:lstStyle/>
                    <a:p>
                      <a:pPr algn="ctr"/>
                      <a:r>
                        <a:rPr lang="en-US" altLang="zh-CN" dirty="0"/>
                        <a:t>03001</a:t>
                      </a:r>
                      <a:endParaRPr lang="zh-CN" altLang="en-US" dirty="0"/>
                    </a:p>
                  </a:txBody>
                  <a:tcPr anchor="ctr"/>
                </a:tc>
                <a:tc>
                  <a:txBody>
                    <a:bodyPr/>
                    <a:lstStyle/>
                    <a:p>
                      <a:pPr algn="ctr"/>
                      <a:r>
                        <a:rPr lang="en-US" altLang="zh-CN" dirty="0"/>
                        <a:t>CS</a:t>
                      </a:r>
                      <a:endParaRPr lang="zh-CN" altLang="en-US" dirty="0"/>
                    </a:p>
                  </a:txBody>
                  <a:tcPr anchor="ctr"/>
                </a:tc>
                <a:extLst>
                  <a:ext uri="{0D108BD9-81ED-4DB2-BD59-A6C34878D82A}">
                    <a16:rowId xmlns:a16="http://schemas.microsoft.com/office/drawing/2014/main" val="10001"/>
                  </a:ext>
                </a:extLst>
              </a:tr>
              <a:tr h="480053">
                <a:tc>
                  <a:txBody>
                    <a:bodyPr/>
                    <a:lstStyle/>
                    <a:p>
                      <a:pPr algn="ctr"/>
                      <a:r>
                        <a:rPr lang="en-US" altLang="zh-CN" dirty="0"/>
                        <a:t>03002</a:t>
                      </a:r>
                      <a:endParaRPr lang="zh-CN" altLang="en-US" dirty="0"/>
                    </a:p>
                  </a:txBody>
                  <a:tcPr anchor="ctr"/>
                </a:tc>
                <a:tc>
                  <a:txBody>
                    <a:bodyPr/>
                    <a:lstStyle/>
                    <a:p>
                      <a:pPr algn="ctr"/>
                      <a:r>
                        <a:rPr lang="en-US" altLang="zh-CN" dirty="0"/>
                        <a:t>MA</a:t>
                      </a:r>
                    </a:p>
                  </a:txBody>
                  <a:tcPr anchor="ctr"/>
                </a:tc>
                <a:extLst>
                  <a:ext uri="{0D108BD9-81ED-4DB2-BD59-A6C34878D82A}">
                    <a16:rowId xmlns:a16="http://schemas.microsoft.com/office/drawing/2014/main" val="10002"/>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441337587"/>
              </p:ext>
            </p:extLst>
          </p:nvPr>
        </p:nvGraphicFramePr>
        <p:xfrm>
          <a:off x="5364088" y="4697838"/>
          <a:ext cx="2252100" cy="1440159"/>
        </p:xfrm>
        <a:graphic>
          <a:graphicData uri="http://schemas.openxmlformats.org/drawingml/2006/table">
            <a:tbl>
              <a:tblPr firstRow="1" bandRow="1">
                <a:tableStyleId>{5C22544A-7EE6-4342-B048-85BDC9FD1C3A}</a:tableStyleId>
              </a:tblPr>
              <a:tblGrid>
                <a:gridCol w="1126050">
                  <a:extLst>
                    <a:ext uri="{9D8B030D-6E8A-4147-A177-3AD203B41FA5}">
                      <a16:colId xmlns:a16="http://schemas.microsoft.com/office/drawing/2014/main" val="20000"/>
                    </a:ext>
                  </a:extLst>
                </a:gridCol>
                <a:gridCol w="1126050">
                  <a:extLst>
                    <a:ext uri="{9D8B030D-6E8A-4147-A177-3AD203B41FA5}">
                      <a16:colId xmlns:a16="http://schemas.microsoft.com/office/drawing/2014/main" val="20001"/>
                    </a:ext>
                  </a:extLst>
                </a:gridCol>
              </a:tblGrid>
              <a:tr h="480053">
                <a:tc>
                  <a:txBody>
                    <a:bodyPr/>
                    <a:lstStyle/>
                    <a:p>
                      <a:pPr algn="ctr"/>
                      <a:r>
                        <a:rPr lang="en-US" altLang="zh-CN" dirty="0" err="1"/>
                        <a:t>Sdept</a:t>
                      </a:r>
                      <a:endParaRPr lang="zh-CN" altLang="en-US" dirty="0"/>
                    </a:p>
                  </a:txBody>
                  <a:tcPr anchor="ctr">
                    <a:solidFill>
                      <a:schemeClr val="tx2">
                        <a:lumMod val="60000"/>
                        <a:lumOff val="40000"/>
                      </a:schemeClr>
                    </a:solidFill>
                  </a:tcPr>
                </a:tc>
                <a:tc>
                  <a:txBody>
                    <a:bodyPr/>
                    <a:lstStyle/>
                    <a:p>
                      <a:pPr algn="ctr"/>
                      <a:r>
                        <a:rPr lang="en-US" altLang="zh-CN" dirty="0" err="1"/>
                        <a:t>Sloc</a:t>
                      </a:r>
                      <a:endParaRPr lang="zh-CN" altLang="en-US" dirty="0"/>
                    </a:p>
                  </a:txBody>
                  <a:tcPr anchor="ctr">
                    <a:solidFill>
                      <a:schemeClr val="tx2">
                        <a:lumMod val="60000"/>
                        <a:lumOff val="40000"/>
                      </a:schemeClr>
                    </a:solidFill>
                  </a:tcPr>
                </a:tc>
                <a:extLst>
                  <a:ext uri="{0D108BD9-81ED-4DB2-BD59-A6C34878D82A}">
                    <a16:rowId xmlns:a16="http://schemas.microsoft.com/office/drawing/2014/main" val="10000"/>
                  </a:ext>
                </a:extLst>
              </a:tr>
              <a:tr h="480053">
                <a:tc>
                  <a:txBody>
                    <a:bodyPr/>
                    <a:lstStyle/>
                    <a:p>
                      <a:pPr algn="ctr"/>
                      <a:r>
                        <a:rPr lang="en-US" altLang="zh-CN" dirty="0"/>
                        <a:t>CS</a:t>
                      </a:r>
                      <a:endParaRPr lang="zh-CN" altLang="en-US" dirty="0"/>
                    </a:p>
                  </a:txBody>
                  <a:tcPr anchor="ctr"/>
                </a:tc>
                <a:tc>
                  <a:txBody>
                    <a:bodyPr/>
                    <a:lstStyle/>
                    <a:p>
                      <a:pPr algn="ctr"/>
                      <a:r>
                        <a:rPr lang="en-US" altLang="zh-CN" dirty="0"/>
                        <a:t>1</a:t>
                      </a:r>
                      <a:r>
                        <a:rPr lang="zh-CN" altLang="en-US" dirty="0"/>
                        <a:t>号楼</a:t>
                      </a:r>
                    </a:p>
                  </a:txBody>
                  <a:tcPr anchor="ctr"/>
                </a:tc>
                <a:extLst>
                  <a:ext uri="{0D108BD9-81ED-4DB2-BD59-A6C34878D82A}">
                    <a16:rowId xmlns:a16="http://schemas.microsoft.com/office/drawing/2014/main" val="10001"/>
                  </a:ext>
                </a:extLst>
              </a:tr>
              <a:tr h="480053">
                <a:tc>
                  <a:txBody>
                    <a:bodyPr/>
                    <a:lstStyle/>
                    <a:p>
                      <a:pPr algn="ctr"/>
                      <a:r>
                        <a:rPr lang="en-US" altLang="zh-CN" dirty="0"/>
                        <a:t>MA</a:t>
                      </a:r>
                    </a:p>
                  </a:txBody>
                  <a:tcPr anchor="ctr"/>
                </a:tc>
                <a:tc>
                  <a:txBody>
                    <a:bodyPr/>
                    <a:lstStyle/>
                    <a:p>
                      <a:pPr algn="ctr"/>
                      <a:r>
                        <a:rPr lang="en-US" altLang="zh-CN" dirty="0"/>
                        <a:t>2</a:t>
                      </a:r>
                      <a:r>
                        <a:rPr lang="zh-CN" altLang="en-US" dirty="0"/>
                        <a:t>号楼</a:t>
                      </a:r>
                    </a:p>
                  </a:txBody>
                  <a:tcPr anchor="ctr"/>
                </a:tc>
                <a:extLst>
                  <a:ext uri="{0D108BD9-81ED-4DB2-BD59-A6C34878D82A}">
                    <a16:rowId xmlns:a16="http://schemas.microsoft.com/office/drawing/2014/main" val="10002"/>
                  </a:ext>
                </a:extLst>
              </a:tr>
            </a:tbl>
          </a:graphicData>
        </a:graphic>
      </p:graphicFrame>
      <p:cxnSp>
        <p:nvCxnSpPr>
          <p:cNvPr id="6" name="直接箭头连接符 5"/>
          <p:cNvCxnSpPr/>
          <p:nvPr/>
        </p:nvCxnSpPr>
        <p:spPr bwMode="auto">
          <a:xfrm flipV="1">
            <a:off x="3923928" y="3573017"/>
            <a:ext cx="1296144" cy="792087"/>
          </a:xfrm>
          <a:prstGeom prst="straightConnector1">
            <a:avLst/>
          </a:pr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a:endCxn id="11" idx="1"/>
          </p:cNvCxnSpPr>
          <p:nvPr/>
        </p:nvCxnSpPr>
        <p:spPr bwMode="auto">
          <a:xfrm>
            <a:off x="3923928" y="4581128"/>
            <a:ext cx="1440160" cy="836789"/>
          </a:xfrm>
          <a:prstGeom prst="straightConnector1">
            <a:avLst/>
          </a:pr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762043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a:ea typeface="宋体" panose="02010600030101010101" pitchFamily="2" charset="-122"/>
              </a:rPr>
              <a:t>关系规范化：范 式</a:t>
            </a:r>
            <a:endParaRPr lang="en-US" altLang="zh-CN" dirty="0">
              <a:ea typeface="宋体" panose="02010600030101010101" pitchFamily="2" charset="-122"/>
            </a:endParaRPr>
          </a:p>
        </p:txBody>
      </p:sp>
      <p:sp>
        <p:nvSpPr>
          <p:cNvPr id="54275" name="Rectangle 3"/>
          <p:cNvSpPr>
            <a:spLocks noGrp="1" noChangeArrowheads="1"/>
          </p:cNvSpPr>
          <p:nvPr>
            <p:ph type="body" idx="1"/>
          </p:nvPr>
        </p:nvSpPr>
        <p:spPr>
          <a:xfrm>
            <a:off x="185738" y="1124744"/>
            <a:ext cx="8729662" cy="1224136"/>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en-US" altLang="zh-CN" sz="2400" dirty="0">
                <a:ea typeface="宋体" panose="02010600030101010101" pitchFamily="2" charset="-122"/>
              </a:rPr>
              <a:t>3NF</a:t>
            </a:r>
          </a:p>
          <a:p>
            <a:r>
              <a:rPr lang="zh-CN" altLang="en-US" sz="2000" dirty="0">
                <a:solidFill>
                  <a:srgbClr val="FF0000"/>
                </a:solidFill>
              </a:rPr>
              <a:t>对于每个非平凡</a:t>
            </a:r>
            <a:r>
              <a:rPr lang="en-US" altLang="zh-CN" sz="2000" dirty="0">
                <a:solidFill>
                  <a:srgbClr val="FF0000"/>
                </a:solidFill>
              </a:rPr>
              <a:t>FD</a:t>
            </a:r>
            <a:r>
              <a:rPr lang="zh-CN" altLang="en-US" sz="2000" dirty="0">
                <a:solidFill>
                  <a:srgbClr val="FF0000"/>
                </a:solidFill>
              </a:rPr>
              <a:t>，或者左边是超键，或者右边仅由主属性构成</a:t>
            </a:r>
          </a:p>
        </p:txBody>
      </p:sp>
      <mc:AlternateContent xmlns:mc="http://schemas.openxmlformats.org/markup-compatibility/2006" xmlns:a14="http://schemas.microsoft.com/office/drawing/2010/main">
        <mc:Choice Requires="a14">
          <p:sp>
            <p:nvSpPr>
              <p:cNvPr id="6" name="矩形 5"/>
              <p:cNvSpPr/>
              <p:nvPr/>
            </p:nvSpPr>
            <p:spPr>
              <a:xfrm>
                <a:off x="0" y="2609167"/>
                <a:ext cx="9117174" cy="541174"/>
              </a:xfrm>
              <a:prstGeom prst="rect">
                <a:avLst/>
              </a:prstGeom>
              <a:solidFill>
                <a:schemeClr val="accent2">
                  <a:lumMod val="20000"/>
                  <a:lumOff val="80000"/>
                </a:schemeClr>
              </a:solidFill>
            </p:spPr>
            <p:txBody>
              <a:bodyPr wrap="square">
                <a:spAutoFit/>
              </a:bodyPr>
              <a:lstStyle/>
              <a:p>
                <a:pPr>
                  <a:lnSpc>
                    <a:spcPts val="3500"/>
                  </a:lnSpc>
                </a:pPr>
                <a:r>
                  <a:rPr lang="zh-CN" altLang="en-US" dirty="0">
                    <a:ea typeface="宋体" panose="02010600030101010101" pitchFamily="2" charset="-122"/>
                  </a:rPr>
                  <a:t>试证明：若</a:t>
                </a:r>
                <a14:m>
                  <m:oMath xmlns:m="http://schemas.openxmlformats.org/officeDocument/2006/math">
                    <m:r>
                      <a:rPr lang="en-US" altLang="zh-CN" i="1" dirty="0">
                        <a:latin typeface="Cambria Math"/>
                        <a:ea typeface="宋体" panose="02010600030101010101" pitchFamily="2" charset="-122"/>
                      </a:rPr>
                      <m:t>𝑅</m:t>
                    </m:r>
                    <m:r>
                      <a:rPr lang="en-US" altLang="zh-CN" i="1" dirty="0">
                        <a:latin typeface="Cambria Math"/>
                        <a:ea typeface="宋体" panose="02010600030101010101" pitchFamily="2" charset="-122"/>
                      </a:rPr>
                      <m:t>∈3</m:t>
                    </m:r>
                    <m:r>
                      <a:rPr lang="en-US" altLang="zh-CN" i="1" dirty="0">
                        <a:latin typeface="Cambria Math"/>
                        <a:ea typeface="宋体" panose="02010600030101010101" pitchFamily="2" charset="-122"/>
                      </a:rPr>
                      <m:t>𝑁𝐹</m:t>
                    </m:r>
                  </m:oMath>
                </a14:m>
                <a:r>
                  <a:rPr lang="zh-CN" altLang="en-US" dirty="0">
                    <a:ea typeface="宋体" panose="02010600030101010101" pitchFamily="2" charset="-122"/>
                  </a:rPr>
                  <a:t>，则每一个非主属性既不部分依赖于码也不传递依赖于码。 </a:t>
                </a:r>
              </a:p>
            </p:txBody>
          </p:sp>
        </mc:Choice>
        <mc:Fallback xmlns="">
          <p:sp>
            <p:nvSpPr>
              <p:cNvPr id="6" name="矩形 5"/>
              <p:cNvSpPr>
                <a:spLocks noRot="1" noChangeAspect="1" noMove="1" noResize="1" noEditPoints="1" noAdjustHandles="1" noChangeArrowheads="1" noChangeShapeType="1" noTextEdit="1"/>
              </p:cNvSpPr>
              <p:nvPr/>
            </p:nvSpPr>
            <p:spPr>
              <a:xfrm>
                <a:off x="0" y="2609167"/>
                <a:ext cx="9117174" cy="541174"/>
              </a:xfrm>
              <a:prstGeom prst="rect">
                <a:avLst/>
              </a:prstGeom>
              <a:blipFill>
                <a:blip r:embed="rId2"/>
                <a:stretch>
                  <a:fillRect l="-401" r="-602" b="-67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3249" y="3933056"/>
                <a:ext cx="4573375" cy="2785378"/>
              </a:xfrm>
              <a:prstGeom prst="rect">
                <a:avLst/>
              </a:prstGeom>
              <a:solidFill>
                <a:schemeClr val="tx2">
                  <a:lumMod val="20000"/>
                  <a:lumOff val="80000"/>
                </a:schemeClr>
              </a:solidFill>
            </p:spPr>
            <p:txBody>
              <a:bodyPr wrap="square">
                <a:spAutoFit/>
              </a:bodyPr>
              <a:lstStyle/>
              <a:p>
                <a:pPr algn="l">
                  <a:lnSpc>
                    <a:spcPts val="3500"/>
                  </a:lnSpc>
                </a:pPr>
                <a:r>
                  <a:rPr lang="zh-CN" altLang="en-US" dirty="0">
                    <a:solidFill>
                      <a:schemeClr val="tx1"/>
                    </a:solidFill>
                    <a:ea typeface="宋体" panose="02010600030101010101" pitchFamily="2" charset="-122"/>
                  </a:rPr>
                  <a:t>（</a:t>
                </a:r>
                <a:r>
                  <a:rPr lang="en-US" altLang="zh-CN" dirty="0">
                    <a:solidFill>
                      <a:schemeClr val="tx1"/>
                    </a:solidFill>
                    <a:ea typeface="宋体" panose="02010600030101010101" pitchFamily="2" charset="-122"/>
                  </a:rPr>
                  <a:t>1</a:t>
                </a:r>
                <a:r>
                  <a:rPr lang="zh-CN" altLang="en-US" dirty="0">
                    <a:solidFill>
                      <a:schemeClr val="tx1"/>
                    </a:solidFill>
                    <a:ea typeface="宋体" panose="02010600030101010101" pitchFamily="2" charset="-122"/>
                  </a:rPr>
                  <a:t>）关于对码的传递函数依赖</a:t>
                </a:r>
                <a:endParaRPr lang="en-US" altLang="zh-CN" dirty="0">
                  <a:solidFill>
                    <a:schemeClr val="tx1"/>
                  </a:solidFill>
                  <a:ea typeface="宋体" panose="02010600030101010101" pitchFamily="2" charset="-122"/>
                </a:endParaRPr>
              </a:p>
              <a:p>
                <a:pPr algn="l">
                  <a:lnSpc>
                    <a:spcPts val="3500"/>
                  </a:lnSpc>
                </a:pPr>
                <a:r>
                  <a:rPr lang="zh-CN" altLang="en-US" dirty="0">
                    <a:solidFill>
                      <a:schemeClr val="tx1"/>
                    </a:solidFill>
                    <a:ea typeface="宋体" panose="02010600030101010101" pitchFamily="2" charset="-122"/>
                  </a:rPr>
                  <a:t>若存在对码的传递函数依赖，则必有：</a:t>
                </a:r>
                <a:endParaRPr lang="en-US" altLang="zh-CN" dirty="0">
                  <a:solidFill>
                    <a:schemeClr val="tx1"/>
                  </a:solidFill>
                  <a:ea typeface="宋体" panose="02010600030101010101" pitchFamily="2" charset="-122"/>
                </a:endParaRPr>
              </a:p>
              <a:p>
                <a:pPr algn="l">
                  <a:lnSpc>
                    <a:spcPts val="3500"/>
                  </a:lnSpc>
                </a:pPr>
                <a:r>
                  <a:rPr lang="zh-CN" altLang="en-US" dirty="0">
                    <a:solidFill>
                      <a:schemeClr val="tx1"/>
                    </a:solidFill>
                    <a:ea typeface="宋体" panose="02010600030101010101" pitchFamily="2" charset="-122"/>
                  </a:rPr>
                  <a:t>属性组</a:t>
                </a:r>
                <a:r>
                  <a:rPr lang="en-US" altLang="zh-CN" dirty="0">
                    <a:solidFill>
                      <a:schemeClr val="tx1"/>
                    </a:solidFill>
                    <a:ea typeface="宋体" panose="02010600030101010101" pitchFamily="2" charset="-122"/>
                  </a:rPr>
                  <a:t>P</a:t>
                </a:r>
                <a:r>
                  <a:rPr lang="zh-CN" altLang="en-US" dirty="0">
                    <a:solidFill>
                      <a:schemeClr val="tx1"/>
                    </a:solidFill>
                    <a:ea typeface="宋体" panose="02010600030101010101" pitchFamily="2" charset="-122"/>
                  </a:rPr>
                  <a:t>、</a:t>
                </a:r>
                <a:r>
                  <a:rPr lang="en-US" altLang="zh-CN" dirty="0">
                    <a:solidFill>
                      <a:schemeClr val="tx1"/>
                    </a:solidFill>
                    <a:ea typeface="宋体" panose="02010600030101010101" pitchFamily="2" charset="-122"/>
                  </a:rPr>
                  <a:t>S</a:t>
                </a:r>
                <a:r>
                  <a:rPr lang="zh-CN" altLang="en-US" dirty="0">
                    <a:solidFill>
                      <a:schemeClr val="tx1"/>
                    </a:solidFill>
                    <a:ea typeface="宋体" panose="02010600030101010101" pitchFamily="2" charset="-122"/>
                  </a:rPr>
                  <a:t>及</a:t>
                </a:r>
                <a:r>
                  <a:rPr lang="en-US" altLang="zh-CN" dirty="0">
                    <a:solidFill>
                      <a:schemeClr val="tx1"/>
                    </a:solidFill>
                    <a:ea typeface="宋体" panose="02010600030101010101" pitchFamily="2" charset="-122"/>
                  </a:rPr>
                  <a:t>T</a:t>
                </a:r>
                <a:r>
                  <a:rPr lang="zh-CN" altLang="en-US" dirty="0">
                    <a:solidFill>
                      <a:schemeClr val="tx1"/>
                    </a:solidFill>
                    <a:ea typeface="宋体" panose="02010600030101010101" pitchFamily="2" charset="-122"/>
                  </a:rPr>
                  <a:t>，其中</a:t>
                </a:r>
                <a:r>
                  <a:rPr lang="en-US" altLang="zh-CN" dirty="0">
                    <a:solidFill>
                      <a:schemeClr val="tx1"/>
                    </a:solidFill>
                    <a:ea typeface="宋体" panose="02010600030101010101" pitchFamily="2" charset="-122"/>
                  </a:rPr>
                  <a:t>P</a:t>
                </a:r>
                <a:r>
                  <a:rPr lang="zh-CN" altLang="en-US" dirty="0">
                    <a:solidFill>
                      <a:schemeClr val="tx1"/>
                    </a:solidFill>
                    <a:ea typeface="宋体" panose="02010600030101010101" pitchFamily="2" charset="-122"/>
                  </a:rPr>
                  <a:t>是码，满足</a:t>
                </a:r>
                <a:endParaRPr lang="en-US" altLang="zh-CN" dirty="0">
                  <a:solidFill>
                    <a:schemeClr val="tx1"/>
                  </a:solidFill>
                  <a:ea typeface="宋体" panose="02010600030101010101" pitchFamily="2" charset="-122"/>
                </a:endParaRPr>
              </a:p>
              <a:p>
                <a:pPr algn="l">
                  <a:lnSpc>
                    <a:spcPts val="3500"/>
                  </a:lnSpc>
                </a:pPr>
                <a14:m>
                  <m:oMath xmlns:m="http://schemas.openxmlformats.org/officeDocument/2006/math">
                    <m:r>
                      <a:rPr lang="en-US" altLang="zh-CN" b="1" i="1" dirty="0" smtClean="0">
                        <a:solidFill>
                          <a:schemeClr val="tx1"/>
                        </a:solidFill>
                        <a:latin typeface="Cambria Math"/>
                        <a:ea typeface="宋体" panose="02010600030101010101" pitchFamily="2" charset="-122"/>
                      </a:rPr>
                      <m:t>𝑷</m:t>
                    </m:r>
                    <m:r>
                      <a:rPr lang="en-US" altLang="zh-CN" b="1" i="1" dirty="0">
                        <a:solidFill>
                          <a:schemeClr val="tx1"/>
                        </a:solidFill>
                        <a:latin typeface="Cambria Math"/>
                        <a:ea typeface="宋体" panose="02010600030101010101" pitchFamily="2" charset="-122"/>
                      </a:rPr>
                      <m:t>→</m:t>
                    </m:r>
                    <m:r>
                      <a:rPr lang="en-US" altLang="zh-CN" b="1" i="1" dirty="0" smtClean="0">
                        <a:solidFill>
                          <a:schemeClr val="tx1"/>
                        </a:solidFill>
                        <a:latin typeface="Cambria Math"/>
                        <a:ea typeface="宋体" panose="02010600030101010101" pitchFamily="2" charset="-122"/>
                      </a:rPr>
                      <m:t>𝑺</m:t>
                    </m:r>
                    <m:r>
                      <a:rPr lang="zh-CN" altLang="en-US" b="1" i="1" dirty="0">
                        <a:solidFill>
                          <a:schemeClr val="tx1"/>
                        </a:solidFill>
                        <a:latin typeface="Cambria Math"/>
                        <a:ea typeface="宋体" panose="02010600030101010101" pitchFamily="2" charset="-122"/>
                      </a:rPr>
                      <m:t>，</m:t>
                    </m:r>
                    <m:r>
                      <a:rPr lang="en-US" altLang="zh-CN" b="1" i="1" dirty="0" smtClean="0">
                        <a:solidFill>
                          <a:schemeClr val="tx1"/>
                        </a:solidFill>
                        <a:latin typeface="Cambria Math"/>
                        <a:ea typeface="宋体" panose="02010600030101010101" pitchFamily="2" charset="-122"/>
                      </a:rPr>
                      <m:t>𝑺</m:t>
                    </m:r>
                    <m:r>
                      <a:rPr lang="en-US" altLang="zh-CN" b="1" i="1" dirty="0">
                        <a:solidFill>
                          <a:schemeClr val="tx1"/>
                        </a:solidFill>
                        <a:latin typeface="Cambria Math"/>
                        <a:ea typeface="宋体" panose="02010600030101010101" pitchFamily="2" charset="-122"/>
                      </a:rPr>
                      <m:t>→</m:t>
                    </m:r>
                    <m:r>
                      <a:rPr lang="en-US" altLang="zh-CN" b="1" i="1" dirty="0" smtClean="0">
                        <a:solidFill>
                          <a:schemeClr val="tx1"/>
                        </a:solidFill>
                        <a:latin typeface="Cambria Math"/>
                        <a:ea typeface="宋体" panose="02010600030101010101" pitchFamily="2" charset="-122"/>
                      </a:rPr>
                      <m:t>𝑻</m:t>
                    </m:r>
                    <m:r>
                      <a:rPr lang="en-US" altLang="zh-CN" b="1" i="1" dirty="0">
                        <a:solidFill>
                          <a:schemeClr val="tx1"/>
                        </a:solidFill>
                        <a:latin typeface="Cambria Math"/>
                        <a:ea typeface="宋体" panose="02010600030101010101" pitchFamily="2" charset="-122"/>
                      </a:rPr>
                      <m:t> </m:t>
                    </m:r>
                  </m:oMath>
                </a14:m>
                <a:r>
                  <a:rPr lang="en-US" altLang="zh-CN" dirty="0">
                    <a:solidFill>
                      <a:schemeClr val="tx1"/>
                    </a:solidFill>
                    <a:ea typeface="宋体" panose="02010600030101010101" pitchFamily="2" charset="-122"/>
                  </a:rPr>
                  <a:t>,</a:t>
                </a:r>
                <a14:m>
                  <m:oMath xmlns:m="http://schemas.openxmlformats.org/officeDocument/2006/math">
                    <m:r>
                      <a:rPr lang="en-US" altLang="zh-CN" b="1" i="0" dirty="0" smtClean="0">
                        <a:solidFill>
                          <a:schemeClr val="tx1"/>
                        </a:solidFill>
                        <a:latin typeface="Cambria Math"/>
                        <a:ea typeface="宋体" panose="02010600030101010101" pitchFamily="2" charset="-122"/>
                      </a:rPr>
                      <m:t>     </m:t>
                    </m:r>
                    <m:r>
                      <a:rPr lang="en-US" altLang="zh-CN" b="1" i="1" dirty="0" smtClean="0">
                        <a:solidFill>
                          <a:schemeClr val="tx1"/>
                        </a:solidFill>
                        <a:latin typeface="Cambria Math"/>
                        <a:ea typeface="宋体" panose="02010600030101010101" pitchFamily="2" charset="-122"/>
                      </a:rPr>
                      <m:t>𝑺</m:t>
                    </m:r>
                    <m:r>
                      <a:rPr lang="en-US" altLang="zh-CN" b="1" i="1" dirty="0">
                        <a:solidFill>
                          <a:schemeClr val="tx1"/>
                        </a:solidFill>
                        <a:latin typeface="Cambria Math"/>
                        <a:ea typeface="宋体" panose="02010600030101010101" pitchFamily="2" charset="-122"/>
                      </a:rPr>
                      <m:t> ↛</m:t>
                    </m:r>
                    <m:r>
                      <a:rPr lang="en-US" altLang="zh-CN" b="1" i="1" dirty="0" smtClean="0">
                        <a:solidFill>
                          <a:schemeClr val="tx1"/>
                        </a:solidFill>
                        <a:latin typeface="Cambria Math"/>
                        <a:ea typeface="宋体" panose="02010600030101010101" pitchFamily="2" charset="-122"/>
                      </a:rPr>
                      <m:t>𝑷</m:t>
                    </m:r>
                    <m:r>
                      <a:rPr lang="en-US" altLang="zh-CN" b="1" i="1" dirty="0" smtClean="0">
                        <a:solidFill>
                          <a:schemeClr val="tx1"/>
                        </a:solidFill>
                        <a:latin typeface="Cambria Math"/>
                        <a:ea typeface="宋体" panose="02010600030101010101" pitchFamily="2" charset="-122"/>
                      </a:rPr>
                      <m:t>,  </m:t>
                    </m:r>
                    <m:r>
                      <a:rPr lang="en-US" altLang="zh-CN" b="1" i="1" dirty="0" smtClean="0">
                        <a:solidFill>
                          <a:schemeClr val="tx1"/>
                        </a:solidFill>
                        <a:latin typeface="Cambria Math"/>
                        <a:ea typeface="宋体" panose="02010600030101010101" pitchFamily="2" charset="-122"/>
                      </a:rPr>
                      <m:t>𝑻</m:t>
                    </m:r>
                    <m:r>
                      <a:rPr lang="en-US" altLang="zh-CN" b="1" i="1" dirty="0">
                        <a:solidFill>
                          <a:schemeClr val="tx1"/>
                        </a:solidFill>
                        <a:latin typeface="Cambria Math"/>
                        <a:ea typeface="宋体" panose="02010600030101010101" pitchFamily="2" charset="-122"/>
                      </a:rPr>
                      <m:t> ⊈</m:t>
                    </m:r>
                    <m:r>
                      <a:rPr lang="en-US" altLang="zh-CN" b="1" i="1" dirty="0" smtClean="0">
                        <a:solidFill>
                          <a:schemeClr val="tx1"/>
                        </a:solidFill>
                        <a:latin typeface="Cambria Math"/>
                        <a:ea typeface="宋体" panose="02010600030101010101" pitchFamily="2" charset="-122"/>
                      </a:rPr>
                      <m:t>𝑺</m:t>
                    </m:r>
                  </m:oMath>
                </a14:m>
                <a:r>
                  <a:rPr lang="en-US" altLang="zh-CN" dirty="0">
                    <a:solidFill>
                      <a:schemeClr val="tx1"/>
                    </a:solidFill>
                    <a:ea typeface="宋体" panose="02010600030101010101" pitchFamily="2" charset="-122"/>
                  </a:rPr>
                  <a:t>, </a:t>
                </a:r>
              </a:p>
              <a:p>
                <a:pPr algn="l">
                  <a:lnSpc>
                    <a:spcPts val="3500"/>
                  </a:lnSpc>
                </a:pPr>
                <a:r>
                  <a:rPr lang="zh-CN" altLang="en-US" dirty="0">
                    <a:solidFill>
                      <a:schemeClr val="tx1"/>
                    </a:solidFill>
                    <a:ea typeface="宋体" panose="02010600030101010101" pitchFamily="2" charset="-122"/>
                  </a:rPr>
                  <a:t>显然，与</a:t>
                </a:r>
                <a:r>
                  <a:rPr lang="en-US" altLang="zh-CN" dirty="0">
                    <a:solidFill>
                      <a:schemeClr val="tx1"/>
                    </a:solidFill>
                    <a:ea typeface="宋体" panose="02010600030101010101" pitchFamily="2" charset="-122"/>
                  </a:rPr>
                  <a:t>3NF</a:t>
                </a:r>
                <a:r>
                  <a:rPr lang="zh-CN" altLang="en-US" dirty="0">
                    <a:solidFill>
                      <a:schemeClr val="tx1"/>
                    </a:solidFill>
                    <a:ea typeface="宋体" panose="02010600030101010101" pitchFamily="2" charset="-122"/>
                  </a:rPr>
                  <a:t>的定义相违背，假设不成立。</a:t>
                </a:r>
              </a:p>
            </p:txBody>
          </p:sp>
        </mc:Choice>
        <mc:Fallback xmlns="">
          <p:sp>
            <p:nvSpPr>
              <p:cNvPr id="7" name="矩形 6"/>
              <p:cNvSpPr>
                <a:spLocks noRot="1" noChangeAspect="1" noMove="1" noResize="1" noEditPoints="1" noAdjustHandles="1" noChangeArrowheads="1" noChangeShapeType="1" noTextEdit="1"/>
              </p:cNvSpPr>
              <p:nvPr/>
            </p:nvSpPr>
            <p:spPr>
              <a:xfrm>
                <a:off x="43249" y="3933056"/>
                <a:ext cx="4573375" cy="2785378"/>
              </a:xfrm>
              <a:prstGeom prst="rect">
                <a:avLst/>
              </a:prstGeom>
              <a:blipFill rotWithShape="1">
                <a:blip r:embed="rId4"/>
                <a:stretch>
                  <a:fillRect l="-1333" r="-933" b="-4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616624" y="3943041"/>
                <a:ext cx="4558587" cy="2785378"/>
              </a:xfrm>
              <a:prstGeom prst="rect">
                <a:avLst/>
              </a:prstGeom>
              <a:solidFill>
                <a:srgbClr val="92D050"/>
              </a:solidFill>
            </p:spPr>
            <p:txBody>
              <a:bodyPr wrap="square">
                <a:spAutoFit/>
              </a:bodyPr>
              <a:lstStyle/>
              <a:p>
                <a:pPr algn="l">
                  <a:lnSpc>
                    <a:spcPts val="3500"/>
                  </a:lnSpc>
                </a:pPr>
                <a:r>
                  <a:rPr lang="zh-CN" altLang="en-US" dirty="0">
                    <a:solidFill>
                      <a:schemeClr val="tx1"/>
                    </a:solidFill>
                    <a:ea typeface="宋体" panose="02010600030101010101" pitchFamily="2" charset="-122"/>
                  </a:rPr>
                  <a:t>（</a:t>
                </a:r>
                <a:r>
                  <a:rPr lang="en-US" altLang="zh-CN" dirty="0">
                    <a:solidFill>
                      <a:schemeClr val="tx1"/>
                    </a:solidFill>
                    <a:ea typeface="宋体" panose="02010600030101010101" pitchFamily="2" charset="-122"/>
                  </a:rPr>
                  <a:t>2</a:t>
                </a:r>
                <a:r>
                  <a:rPr lang="zh-CN" altLang="en-US" dirty="0">
                    <a:solidFill>
                      <a:schemeClr val="tx1"/>
                    </a:solidFill>
                    <a:ea typeface="宋体" panose="02010600030101010101" pitchFamily="2" charset="-122"/>
                  </a:rPr>
                  <a:t>）关于对码的部分函数依赖</a:t>
                </a:r>
                <a:endParaRPr lang="en-US" altLang="zh-CN" dirty="0">
                  <a:solidFill>
                    <a:schemeClr val="tx1"/>
                  </a:solidFill>
                  <a:ea typeface="宋体" panose="02010600030101010101" pitchFamily="2" charset="-122"/>
                </a:endParaRPr>
              </a:p>
              <a:p>
                <a:pPr algn="l">
                  <a:lnSpc>
                    <a:spcPts val="3500"/>
                  </a:lnSpc>
                </a:pPr>
                <a:r>
                  <a:rPr lang="zh-CN" altLang="en-US" dirty="0">
                    <a:solidFill>
                      <a:schemeClr val="tx1"/>
                    </a:solidFill>
                    <a:ea typeface="宋体" panose="02010600030101010101" pitchFamily="2" charset="-122"/>
                  </a:rPr>
                  <a:t>若存在对码的部分函数依赖，则必有：</a:t>
                </a:r>
                <a:endParaRPr lang="en-US" altLang="zh-CN" dirty="0">
                  <a:solidFill>
                    <a:schemeClr val="tx1"/>
                  </a:solidFill>
                  <a:ea typeface="宋体" panose="02010600030101010101" pitchFamily="2" charset="-122"/>
                </a:endParaRPr>
              </a:p>
              <a:p>
                <a:pPr algn="l">
                  <a:lnSpc>
                    <a:spcPts val="3500"/>
                  </a:lnSpc>
                </a:pPr>
                <a:r>
                  <a:rPr lang="zh-CN" altLang="en-US" dirty="0">
                    <a:solidFill>
                      <a:schemeClr val="tx1"/>
                    </a:solidFill>
                    <a:ea typeface="宋体" panose="02010600030101010101" pitchFamily="2" charset="-122"/>
                  </a:rPr>
                  <a:t>属性组</a:t>
                </a:r>
                <a:r>
                  <a:rPr lang="en-US" altLang="zh-CN" dirty="0">
                    <a:solidFill>
                      <a:schemeClr val="tx1"/>
                    </a:solidFill>
                    <a:ea typeface="宋体" panose="02010600030101010101" pitchFamily="2" charset="-122"/>
                  </a:rPr>
                  <a:t>P</a:t>
                </a:r>
                <a:r>
                  <a:rPr lang="zh-CN" altLang="en-US" dirty="0">
                    <a:solidFill>
                      <a:schemeClr val="tx1"/>
                    </a:solidFill>
                    <a:ea typeface="宋体" panose="02010600030101010101" pitchFamily="2" charset="-122"/>
                  </a:rPr>
                  <a:t>、</a:t>
                </a:r>
                <a:r>
                  <a:rPr lang="en-US" altLang="zh-CN" dirty="0">
                    <a:solidFill>
                      <a:schemeClr val="tx1"/>
                    </a:solidFill>
                    <a:ea typeface="宋体" panose="02010600030101010101" pitchFamily="2" charset="-122"/>
                  </a:rPr>
                  <a:t>Q</a:t>
                </a:r>
                <a:r>
                  <a:rPr lang="zh-CN" altLang="en-US" dirty="0">
                    <a:solidFill>
                      <a:schemeClr val="tx1"/>
                    </a:solidFill>
                    <a:ea typeface="宋体" panose="02010600030101010101" pitchFamily="2" charset="-122"/>
                  </a:rPr>
                  <a:t>、</a:t>
                </a:r>
                <a:r>
                  <a:rPr lang="en-US" altLang="zh-CN" dirty="0">
                    <a:solidFill>
                      <a:schemeClr val="tx1"/>
                    </a:solidFill>
                    <a:ea typeface="宋体" panose="02010600030101010101" pitchFamily="2" charset="-122"/>
                  </a:rPr>
                  <a:t>S</a:t>
                </a:r>
                <a:r>
                  <a:rPr lang="zh-CN" altLang="en-US" dirty="0">
                    <a:solidFill>
                      <a:schemeClr val="tx1"/>
                    </a:solidFill>
                    <a:ea typeface="宋体" panose="02010600030101010101" pitchFamily="2" charset="-122"/>
                  </a:rPr>
                  <a:t>，</a:t>
                </a:r>
                <a:r>
                  <a:rPr lang="en-US" altLang="zh-CN"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其中</a:t>
                </a:r>
                <a:r>
                  <a:rPr lang="en-US" altLang="zh-CN" dirty="0">
                    <a:solidFill>
                      <a:schemeClr val="tx1"/>
                    </a:solidFill>
                    <a:ea typeface="宋体" panose="02010600030101010101" pitchFamily="2" charset="-122"/>
                  </a:rPr>
                  <a:t>P</a:t>
                </a:r>
                <a:r>
                  <a:rPr lang="zh-CN" altLang="en-US" dirty="0">
                    <a:solidFill>
                      <a:schemeClr val="tx1"/>
                    </a:solidFill>
                    <a:ea typeface="宋体" panose="02010600030101010101" pitchFamily="2" charset="-122"/>
                  </a:rPr>
                  <a:t>是码</a:t>
                </a:r>
                <a14:m>
                  <m:oMath xmlns:m="http://schemas.openxmlformats.org/officeDocument/2006/math">
                    <m:r>
                      <a:rPr lang="zh-CN" altLang="en-US" b="1" i="1" dirty="0" smtClean="0">
                        <a:solidFill>
                          <a:schemeClr val="tx1"/>
                        </a:solidFill>
                        <a:latin typeface="Cambria Math"/>
                        <a:ea typeface="宋体" panose="02010600030101010101" pitchFamily="2" charset="-122"/>
                      </a:rPr>
                      <m:t>，</m:t>
                    </m:r>
                    <m:r>
                      <a:rPr lang="en-US" altLang="zh-CN" b="1" i="1" dirty="0" smtClean="0">
                        <a:solidFill>
                          <a:schemeClr val="tx1"/>
                        </a:solidFill>
                        <a:latin typeface="Cambria Math"/>
                        <a:ea typeface="宋体" panose="02010600030101010101" pitchFamily="2" charset="-122"/>
                      </a:rPr>
                      <m:t>𝑸</m:t>
                    </m:r>
                    <m:r>
                      <a:rPr lang="en-US" altLang="zh-CN" i="1" dirty="0">
                        <a:solidFill>
                          <a:schemeClr val="tx1"/>
                        </a:solidFill>
                        <a:latin typeface="Cambria Math"/>
                        <a:ea typeface="宋体" panose="02010600030101010101" pitchFamily="2" charset="-122"/>
                      </a:rPr>
                      <m:t> </m:t>
                    </m:r>
                    <m:r>
                      <a:rPr lang="en-US" altLang="zh-CN" i="1" dirty="0" smtClean="0">
                        <a:solidFill>
                          <a:schemeClr val="tx1"/>
                        </a:solidFill>
                        <a:latin typeface="Cambria Math"/>
                        <a:ea typeface="Cambria Math"/>
                      </a:rPr>
                      <m:t>⊂</m:t>
                    </m:r>
                    <m:r>
                      <a:rPr lang="en-US" altLang="zh-CN" b="1" i="1" dirty="0" smtClean="0">
                        <a:solidFill>
                          <a:schemeClr val="tx1"/>
                        </a:solidFill>
                        <a:latin typeface="Cambria Math"/>
                        <a:ea typeface="宋体" panose="02010600030101010101" pitchFamily="2" charset="-122"/>
                      </a:rPr>
                      <m:t>𝑷</m:t>
                    </m:r>
                    <m:r>
                      <a:rPr lang="en-US" altLang="zh-CN" i="1" dirty="0">
                        <a:solidFill>
                          <a:schemeClr val="tx1"/>
                        </a:solidFill>
                        <a:latin typeface="Cambria Math"/>
                        <a:ea typeface="宋体" panose="02010600030101010101" pitchFamily="2" charset="-122"/>
                      </a:rPr>
                      <m:t> </m:t>
                    </m:r>
                  </m:oMath>
                </a14:m>
                <a:r>
                  <a:rPr lang="zh-CN" altLang="en-US" dirty="0">
                    <a:solidFill>
                      <a:schemeClr val="tx1"/>
                    </a:solidFill>
                    <a:ea typeface="宋体" panose="02010600030101010101" pitchFamily="2" charset="-122"/>
                  </a:rPr>
                  <a:t>，</a:t>
                </a:r>
                <a:r>
                  <a:rPr lang="en-US" altLang="zh-CN" dirty="0">
                    <a:solidFill>
                      <a:schemeClr val="tx1"/>
                    </a:solidFill>
                    <a:ea typeface="宋体" panose="02010600030101010101" pitchFamily="2" charset="-122"/>
                  </a:rPr>
                  <a:t> </a:t>
                </a:r>
                <a14:m>
                  <m:oMath xmlns:m="http://schemas.openxmlformats.org/officeDocument/2006/math">
                    <m:r>
                      <a:rPr lang="en-US" altLang="zh-CN" i="1" dirty="0">
                        <a:solidFill>
                          <a:schemeClr val="tx1"/>
                        </a:solidFill>
                        <a:latin typeface="Cambria Math"/>
                        <a:ea typeface="宋体" panose="02010600030101010101" pitchFamily="2" charset="-122"/>
                      </a:rPr>
                      <m:t>𝑺</m:t>
                    </m:r>
                    <m:r>
                      <a:rPr lang="en-US" altLang="zh-CN" i="1" dirty="0">
                        <a:solidFill>
                          <a:schemeClr val="tx1"/>
                        </a:solidFill>
                        <a:latin typeface="Cambria Math"/>
                        <a:ea typeface="宋体" panose="02010600030101010101" pitchFamily="2" charset="-122"/>
                      </a:rPr>
                      <m:t> ⊈</m:t>
                    </m:r>
                    <m:r>
                      <a:rPr lang="en-US" altLang="zh-CN" i="1" dirty="0">
                        <a:solidFill>
                          <a:schemeClr val="tx1"/>
                        </a:solidFill>
                        <a:latin typeface="Cambria Math"/>
                        <a:ea typeface="宋体" panose="02010600030101010101" pitchFamily="2" charset="-122"/>
                      </a:rPr>
                      <m:t>𝑸</m:t>
                    </m:r>
                    <m:r>
                      <m:rPr>
                        <m:nor/>
                      </m:rPr>
                      <a:rPr lang="en-US" altLang="zh-CN" dirty="0">
                        <a:solidFill>
                          <a:schemeClr val="tx1"/>
                        </a:solidFill>
                        <a:ea typeface="宋体" panose="02010600030101010101" pitchFamily="2" charset="-122"/>
                      </a:rPr>
                      <m:t>,</m:t>
                    </m:r>
                  </m:oMath>
                </a14:m>
                <a:r>
                  <a:rPr lang="zh-CN" altLang="en-US" dirty="0">
                    <a:solidFill>
                      <a:schemeClr val="tx1"/>
                    </a:solidFill>
                    <a:ea typeface="宋体" panose="02010600030101010101" pitchFamily="2" charset="-122"/>
                  </a:rPr>
                  <a:t>  满足</a:t>
                </a:r>
                <a14:m>
                  <m:oMath xmlns:m="http://schemas.openxmlformats.org/officeDocument/2006/math">
                    <m:r>
                      <a:rPr lang="en-US" altLang="zh-CN" b="1" i="0" dirty="0" smtClean="0">
                        <a:solidFill>
                          <a:schemeClr val="tx1"/>
                        </a:solidFill>
                        <a:latin typeface="Cambria Math"/>
                        <a:ea typeface="宋体" panose="02010600030101010101" pitchFamily="2" charset="-122"/>
                      </a:rPr>
                      <m:t>    </m:t>
                    </m:r>
                    <m:r>
                      <a:rPr lang="en-US" altLang="zh-CN" b="1" i="1" dirty="0" smtClean="0">
                        <a:solidFill>
                          <a:schemeClr val="tx1"/>
                        </a:solidFill>
                        <a:latin typeface="Cambria Math"/>
                        <a:ea typeface="宋体" panose="02010600030101010101" pitchFamily="2" charset="-122"/>
                      </a:rPr>
                      <m:t>𝑸</m:t>
                    </m:r>
                    <m:r>
                      <a:rPr lang="en-US" altLang="zh-CN" b="1" i="1" dirty="0">
                        <a:solidFill>
                          <a:schemeClr val="tx1"/>
                        </a:solidFill>
                        <a:latin typeface="Cambria Math"/>
                        <a:ea typeface="宋体" panose="02010600030101010101" pitchFamily="2" charset="-122"/>
                      </a:rPr>
                      <m:t>→</m:t>
                    </m:r>
                    <m:r>
                      <a:rPr lang="en-US" altLang="zh-CN" b="1" i="1" dirty="0" smtClean="0">
                        <a:solidFill>
                          <a:schemeClr val="tx1"/>
                        </a:solidFill>
                        <a:latin typeface="Cambria Math"/>
                        <a:ea typeface="宋体" panose="02010600030101010101" pitchFamily="2" charset="-122"/>
                      </a:rPr>
                      <m:t>𝑺</m:t>
                    </m:r>
                    <m:r>
                      <a:rPr lang="zh-CN" altLang="en-US" b="1" i="1" dirty="0">
                        <a:solidFill>
                          <a:schemeClr val="tx1"/>
                        </a:solidFill>
                        <a:latin typeface="Cambria Math"/>
                        <a:ea typeface="宋体" panose="02010600030101010101" pitchFamily="2" charset="-122"/>
                      </a:rPr>
                      <m:t>，</m:t>
                    </m:r>
                  </m:oMath>
                </a14:m>
                <a:r>
                  <a:rPr lang="en-US" altLang="zh-CN"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则有 </a:t>
                </a:r>
                <a:endParaRPr lang="en-US" altLang="zh-CN" i="1" dirty="0">
                  <a:solidFill>
                    <a:schemeClr val="tx1"/>
                  </a:solidFill>
                  <a:latin typeface="Cambria Math"/>
                  <a:ea typeface="宋体" panose="02010600030101010101" pitchFamily="2" charset="-122"/>
                </a:endParaRPr>
              </a:p>
              <a:p>
                <a:pPr algn="l">
                  <a:lnSpc>
                    <a:spcPts val="3500"/>
                  </a:lnSpc>
                </a:pPr>
                <a14:m>
                  <m:oMath xmlns:m="http://schemas.openxmlformats.org/officeDocument/2006/math">
                    <m:r>
                      <a:rPr lang="en-US" altLang="zh-CN" i="1" dirty="0">
                        <a:solidFill>
                          <a:schemeClr val="tx1"/>
                        </a:solidFill>
                        <a:latin typeface="Cambria Math"/>
                        <a:ea typeface="宋体" panose="02010600030101010101" pitchFamily="2" charset="-122"/>
                      </a:rPr>
                      <m:t>𝑷</m:t>
                    </m:r>
                    <m:r>
                      <a:rPr lang="en-US" altLang="zh-CN" i="1" dirty="0">
                        <a:solidFill>
                          <a:schemeClr val="tx1"/>
                        </a:solidFill>
                        <a:latin typeface="Cambria Math"/>
                        <a:ea typeface="宋体" panose="02010600030101010101" pitchFamily="2" charset="-122"/>
                      </a:rPr>
                      <m:t>→</m:t>
                    </m:r>
                    <m:r>
                      <a:rPr lang="en-US" altLang="zh-CN" b="1" i="1" dirty="0" smtClean="0">
                        <a:solidFill>
                          <a:schemeClr val="tx1"/>
                        </a:solidFill>
                        <a:latin typeface="Cambria Math"/>
                        <a:ea typeface="宋体" panose="02010600030101010101" pitchFamily="2" charset="-122"/>
                      </a:rPr>
                      <m:t>𝑸</m:t>
                    </m:r>
                    <m:r>
                      <a:rPr lang="zh-CN" altLang="en-US" i="1" dirty="0">
                        <a:solidFill>
                          <a:schemeClr val="tx1"/>
                        </a:solidFill>
                        <a:latin typeface="Cambria Math"/>
                        <a:ea typeface="宋体" panose="02010600030101010101" pitchFamily="2" charset="-122"/>
                      </a:rPr>
                      <m:t>，</m:t>
                    </m:r>
                    <m:r>
                      <a:rPr lang="en-US" altLang="zh-CN" b="1" i="1" dirty="0" smtClean="0">
                        <a:solidFill>
                          <a:schemeClr val="tx1"/>
                        </a:solidFill>
                        <a:latin typeface="Cambria Math"/>
                        <a:ea typeface="宋体" panose="02010600030101010101" pitchFamily="2" charset="-122"/>
                      </a:rPr>
                      <m:t>𝑸</m:t>
                    </m:r>
                    <m:r>
                      <a:rPr lang="en-US" altLang="zh-CN" i="1" dirty="0">
                        <a:solidFill>
                          <a:schemeClr val="tx1"/>
                        </a:solidFill>
                        <a:latin typeface="Cambria Math"/>
                        <a:ea typeface="宋体" panose="02010600030101010101" pitchFamily="2" charset="-122"/>
                      </a:rPr>
                      <m:t>→</m:t>
                    </m:r>
                    <m:r>
                      <a:rPr lang="en-US" altLang="zh-CN" b="1" i="1" dirty="0" smtClean="0">
                        <a:solidFill>
                          <a:schemeClr val="tx1"/>
                        </a:solidFill>
                        <a:latin typeface="Cambria Math"/>
                        <a:ea typeface="宋体" panose="02010600030101010101" pitchFamily="2" charset="-122"/>
                      </a:rPr>
                      <m:t>𝑺</m:t>
                    </m:r>
                    <m:r>
                      <a:rPr lang="en-US" altLang="zh-CN" i="1" dirty="0">
                        <a:solidFill>
                          <a:schemeClr val="tx1"/>
                        </a:solidFill>
                        <a:latin typeface="Cambria Math"/>
                        <a:ea typeface="宋体" panose="02010600030101010101" pitchFamily="2" charset="-122"/>
                      </a:rPr>
                      <m:t> </m:t>
                    </m:r>
                  </m:oMath>
                </a14:m>
                <a:r>
                  <a:rPr lang="en-US" altLang="zh-CN" dirty="0">
                    <a:solidFill>
                      <a:schemeClr val="tx1"/>
                    </a:solidFill>
                    <a:ea typeface="宋体" panose="02010600030101010101" pitchFamily="2" charset="-122"/>
                  </a:rPr>
                  <a:t>,</a:t>
                </a:r>
                <a14:m>
                  <m:oMath xmlns:m="http://schemas.openxmlformats.org/officeDocument/2006/math">
                    <m:r>
                      <a:rPr lang="en-US" altLang="zh-CN" dirty="0">
                        <a:solidFill>
                          <a:schemeClr val="tx1"/>
                        </a:solidFill>
                        <a:latin typeface="Cambria Math"/>
                        <a:ea typeface="宋体" panose="02010600030101010101" pitchFamily="2" charset="-122"/>
                      </a:rPr>
                      <m:t>     </m:t>
                    </m:r>
                    <m:r>
                      <a:rPr lang="en-US" altLang="zh-CN" b="1" i="1" dirty="0" smtClean="0">
                        <a:solidFill>
                          <a:schemeClr val="tx1"/>
                        </a:solidFill>
                        <a:latin typeface="Cambria Math"/>
                        <a:ea typeface="宋体" panose="02010600030101010101" pitchFamily="2" charset="-122"/>
                      </a:rPr>
                      <m:t>𝑸</m:t>
                    </m:r>
                    <m:r>
                      <a:rPr lang="en-US" altLang="zh-CN" i="1" dirty="0">
                        <a:solidFill>
                          <a:schemeClr val="tx1"/>
                        </a:solidFill>
                        <a:latin typeface="Cambria Math"/>
                        <a:ea typeface="宋体" panose="02010600030101010101" pitchFamily="2" charset="-122"/>
                      </a:rPr>
                      <m:t>↛</m:t>
                    </m:r>
                    <m:r>
                      <a:rPr lang="en-US" altLang="zh-CN" i="1" dirty="0">
                        <a:solidFill>
                          <a:schemeClr val="tx1"/>
                        </a:solidFill>
                        <a:latin typeface="Cambria Math"/>
                        <a:ea typeface="宋体" panose="02010600030101010101" pitchFamily="2" charset="-122"/>
                      </a:rPr>
                      <m:t>𝑷</m:t>
                    </m:r>
                  </m:oMath>
                </a14:m>
                <a:r>
                  <a:rPr lang="en-US" altLang="zh-CN" dirty="0">
                    <a:solidFill>
                      <a:schemeClr val="tx1"/>
                    </a:solidFill>
                    <a:ea typeface="宋体" panose="02010600030101010101" pitchFamily="2" charset="-122"/>
                  </a:rPr>
                  <a:t>, </a:t>
                </a:r>
              </a:p>
              <a:p>
                <a:pPr algn="l">
                  <a:lnSpc>
                    <a:spcPts val="3500"/>
                  </a:lnSpc>
                </a:pPr>
                <a:r>
                  <a:rPr lang="zh-CN" altLang="en-US" dirty="0">
                    <a:solidFill>
                      <a:schemeClr val="tx1"/>
                    </a:solidFill>
                    <a:ea typeface="宋体" panose="02010600030101010101" pitchFamily="2" charset="-122"/>
                  </a:rPr>
                  <a:t>与</a:t>
                </a:r>
                <a:r>
                  <a:rPr lang="en-US" altLang="zh-CN" dirty="0">
                    <a:solidFill>
                      <a:schemeClr val="tx1"/>
                    </a:solidFill>
                    <a:ea typeface="宋体" panose="02010600030101010101" pitchFamily="2" charset="-122"/>
                  </a:rPr>
                  <a:t>3NF</a:t>
                </a:r>
                <a:r>
                  <a:rPr lang="zh-CN" altLang="en-US" dirty="0">
                    <a:solidFill>
                      <a:schemeClr val="tx1"/>
                    </a:solidFill>
                    <a:ea typeface="宋体" panose="02010600030101010101" pitchFamily="2" charset="-122"/>
                  </a:rPr>
                  <a:t>的定义相违背，假设不成立。</a:t>
                </a:r>
              </a:p>
            </p:txBody>
          </p:sp>
        </mc:Choice>
        <mc:Fallback xmlns="">
          <p:sp>
            <p:nvSpPr>
              <p:cNvPr id="8" name="矩形 7"/>
              <p:cNvSpPr>
                <a:spLocks noRot="1" noChangeAspect="1" noMove="1" noResize="1" noEditPoints="1" noAdjustHandles="1" noChangeArrowheads="1" noChangeShapeType="1" noTextEdit="1"/>
              </p:cNvSpPr>
              <p:nvPr/>
            </p:nvSpPr>
            <p:spPr>
              <a:xfrm>
                <a:off x="4616624" y="3943041"/>
                <a:ext cx="4558587" cy="2785378"/>
              </a:xfrm>
              <a:prstGeom prst="rect">
                <a:avLst/>
              </a:prstGeom>
              <a:blipFill rotWithShape="0">
                <a:blip r:embed="rId5"/>
                <a:stretch>
                  <a:fillRect l="-1337" r="-1203" b="-19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5815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80">
                                          <p:stCondLst>
                                            <p:cond delay="0"/>
                                          </p:stCondLst>
                                        </p:cTn>
                                        <p:tgtEl>
                                          <p:spTgt spid="7"/>
                                        </p:tgtEl>
                                      </p:cBhvr>
                                    </p:animEffect>
                                    <p:anim calcmode="lin" valueType="num">
                                      <p:cBhvr>
                                        <p:cTn id="2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1" dur="26">
                                          <p:stCondLst>
                                            <p:cond delay="650"/>
                                          </p:stCondLst>
                                        </p:cTn>
                                        <p:tgtEl>
                                          <p:spTgt spid="7"/>
                                        </p:tgtEl>
                                      </p:cBhvr>
                                      <p:to x="100000" y="60000"/>
                                    </p:animScale>
                                    <p:animScale>
                                      <p:cBhvr>
                                        <p:cTn id="32" dur="166" decel="50000">
                                          <p:stCondLst>
                                            <p:cond delay="676"/>
                                          </p:stCondLst>
                                        </p:cTn>
                                        <p:tgtEl>
                                          <p:spTgt spid="7"/>
                                        </p:tgtEl>
                                      </p:cBhvr>
                                      <p:to x="100000" y="100000"/>
                                    </p:animScale>
                                    <p:animScale>
                                      <p:cBhvr>
                                        <p:cTn id="33" dur="26">
                                          <p:stCondLst>
                                            <p:cond delay="1312"/>
                                          </p:stCondLst>
                                        </p:cTn>
                                        <p:tgtEl>
                                          <p:spTgt spid="7"/>
                                        </p:tgtEl>
                                      </p:cBhvr>
                                      <p:to x="100000" y="80000"/>
                                    </p:animScale>
                                    <p:animScale>
                                      <p:cBhvr>
                                        <p:cTn id="34" dur="166" decel="50000">
                                          <p:stCondLst>
                                            <p:cond delay="1338"/>
                                          </p:stCondLst>
                                        </p:cTn>
                                        <p:tgtEl>
                                          <p:spTgt spid="7"/>
                                        </p:tgtEl>
                                      </p:cBhvr>
                                      <p:to x="100000" y="100000"/>
                                    </p:animScale>
                                    <p:animScale>
                                      <p:cBhvr>
                                        <p:cTn id="35" dur="26">
                                          <p:stCondLst>
                                            <p:cond delay="1642"/>
                                          </p:stCondLst>
                                        </p:cTn>
                                        <p:tgtEl>
                                          <p:spTgt spid="7"/>
                                        </p:tgtEl>
                                      </p:cBhvr>
                                      <p:to x="100000" y="90000"/>
                                    </p:animScale>
                                    <p:animScale>
                                      <p:cBhvr>
                                        <p:cTn id="36" dur="166" decel="50000">
                                          <p:stCondLst>
                                            <p:cond delay="1668"/>
                                          </p:stCondLst>
                                        </p:cTn>
                                        <p:tgtEl>
                                          <p:spTgt spid="7"/>
                                        </p:tgtEl>
                                      </p:cBhvr>
                                      <p:to x="100000" y="100000"/>
                                    </p:animScale>
                                    <p:animScale>
                                      <p:cBhvr>
                                        <p:cTn id="37" dur="26">
                                          <p:stCondLst>
                                            <p:cond delay="1808"/>
                                          </p:stCondLst>
                                        </p:cTn>
                                        <p:tgtEl>
                                          <p:spTgt spid="7"/>
                                        </p:tgtEl>
                                      </p:cBhvr>
                                      <p:to x="100000" y="95000"/>
                                    </p:animScale>
                                    <p:animScale>
                                      <p:cBhvr>
                                        <p:cTn id="38" dur="166" decel="50000">
                                          <p:stCondLst>
                                            <p:cond delay="1834"/>
                                          </p:stCondLst>
                                        </p:cTn>
                                        <p:tgtEl>
                                          <p:spTgt spid="7"/>
                                        </p:tgtEl>
                                      </p:cBhvr>
                                      <p:to x="100000" y="100000"/>
                                    </p:animScale>
                                  </p:childTnLst>
                                </p:cTn>
                              </p:par>
                              <p:par>
                                <p:cTn id="39" presetID="26"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80">
                                          <p:stCondLst>
                                            <p:cond delay="0"/>
                                          </p:stCondLst>
                                        </p:cTn>
                                        <p:tgtEl>
                                          <p:spTgt spid="8"/>
                                        </p:tgtEl>
                                      </p:cBhvr>
                                    </p:animEffect>
                                    <p:anim calcmode="lin" valueType="num">
                                      <p:cBhvr>
                                        <p:cTn id="4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7" dur="26">
                                          <p:stCondLst>
                                            <p:cond delay="650"/>
                                          </p:stCondLst>
                                        </p:cTn>
                                        <p:tgtEl>
                                          <p:spTgt spid="8"/>
                                        </p:tgtEl>
                                      </p:cBhvr>
                                      <p:to x="100000" y="60000"/>
                                    </p:animScale>
                                    <p:animScale>
                                      <p:cBhvr>
                                        <p:cTn id="48" dur="166" decel="50000">
                                          <p:stCondLst>
                                            <p:cond delay="676"/>
                                          </p:stCondLst>
                                        </p:cTn>
                                        <p:tgtEl>
                                          <p:spTgt spid="8"/>
                                        </p:tgtEl>
                                      </p:cBhvr>
                                      <p:to x="100000" y="100000"/>
                                    </p:animScale>
                                    <p:animScale>
                                      <p:cBhvr>
                                        <p:cTn id="49" dur="26">
                                          <p:stCondLst>
                                            <p:cond delay="1312"/>
                                          </p:stCondLst>
                                        </p:cTn>
                                        <p:tgtEl>
                                          <p:spTgt spid="8"/>
                                        </p:tgtEl>
                                      </p:cBhvr>
                                      <p:to x="100000" y="80000"/>
                                    </p:animScale>
                                    <p:animScale>
                                      <p:cBhvr>
                                        <p:cTn id="50" dur="166" decel="50000">
                                          <p:stCondLst>
                                            <p:cond delay="1338"/>
                                          </p:stCondLst>
                                        </p:cTn>
                                        <p:tgtEl>
                                          <p:spTgt spid="8"/>
                                        </p:tgtEl>
                                      </p:cBhvr>
                                      <p:to x="100000" y="100000"/>
                                    </p:animScale>
                                    <p:animScale>
                                      <p:cBhvr>
                                        <p:cTn id="51" dur="26">
                                          <p:stCondLst>
                                            <p:cond delay="1642"/>
                                          </p:stCondLst>
                                        </p:cTn>
                                        <p:tgtEl>
                                          <p:spTgt spid="8"/>
                                        </p:tgtEl>
                                      </p:cBhvr>
                                      <p:to x="100000" y="90000"/>
                                    </p:animScale>
                                    <p:animScale>
                                      <p:cBhvr>
                                        <p:cTn id="52" dur="166" decel="50000">
                                          <p:stCondLst>
                                            <p:cond delay="1668"/>
                                          </p:stCondLst>
                                        </p:cTn>
                                        <p:tgtEl>
                                          <p:spTgt spid="8"/>
                                        </p:tgtEl>
                                      </p:cBhvr>
                                      <p:to x="100000" y="100000"/>
                                    </p:animScale>
                                    <p:animScale>
                                      <p:cBhvr>
                                        <p:cTn id="53" dur="26">
                                          <p:stCondLst>
                                            <p:cond delay="1808"/>
                                          </p:stCondLst>
                                        </p:cTn>
                                        <p:tgtEl>
                                          <p:spTgt spid="8"/>
                                        </p:tgtEl>
                                      </p:cBhvr>
                                      <p:to x="100000" y="95000"/>
                                    </p:animScale>
                                    <p:animScale>
                                      <p:cBhvr>
                                        <p:cTn id="54"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z="3200" dirty="0">
                <a:ea typeface="宋体" panose="02010600030101010101" pitchFamily="2" charset="-122"/>
              </a:rPr>
              <a:t>关系规范化：范 式</a:t>
            </a:r>
            <a:endParaRPr lang="en-US" altLang="zh-CN" sz="3200" dirty="0">
              <a:ea typeface="宋体" panose="02010600030101010101" pitchFamily="2" charset="-122"/>
            </a:endParaRPr>
          </a:p>
        </p:txBody>
      </p:sp>
      <mc:AlternateContent xmlns:mc="http://schemas.openxmlformats.org/markup-compatibility/2006" xmlns:a14="http://schemas.microsoft.com/office/drawing/2010/main">
        <mc:Choice Requires="a14">
          <p:sp>
            <p:nvSpPr>
              <p:cNvPr id="55299" name="Rectangle 3"/>
              <p:cNvSpPr>
                <a:spLocks noGrp="1" noChangeArrowheads="1"/>
              </p:cNvSpPr>
              <p:nvPr>
                <p:ph type="body" idx="1"/>
              </p:nvPr>
            </p:nvSpPr>
            <p:spPr>
              <a:xfrm>
                <a:off x="185738" y="1198563"/>
                <a:ext cx="8362950" cy="718269"/>
              </a:xfrm>
              <a:solidFill>
                <a:schemeClr val="bg1">
                  <a:lumMod val="90000"/>
                </a:schemeClr>
              </a:solidFill>
            </p:spPr>
            <p:txBody>
              <a:bodyPr/>
              <a:lstStyle/>
              <a:p>
                <a:pPr eaLnBrk="1" hangingPunct="1">
                  <a:lnSpc>
                    <a:spcPts val="3500"/>
                  </a:lnSpc>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400" i="1" dirty="0" smtClean="0">
                          <a:latin typeface="Cambria Math"/>
                          <a:ea typeface="宋体" panose="02010600030101010101" pitchFamily="2" charset="-122"/>
                        </a:rPr>
                        <m:t>𝑆</m:t>
                      </m:r>
                      <m:r>
                        <a:rPr lang="en-US" altLang="zh-CN" sz="2400" b="1" i="1" dirty="0" smtClean="0">
                          <a:latin typeface="Cambria Math"/>
                          <a:ea typeface="宋体" panose="02010600030101010101" pitchFamily="2" charset="-122"/>
                        </a:rPr>
                        <m:t>−</m:t>
                      </m:r>
                      <m:r>
                        <a:rPr lang="en-US" altLang="zh-CN" sz="2400" i="1" dirty="0" smtClean="0">
                          <a:latin typeface="Cambria Math"/>
                          <a:ea typeface="宋体" panose="02010600030101010101" pitchFamily="2" charset="-122"/>
                        </a:rPr>
                        <m:t>𝐿</m:t>
                      </m:r>
                      <m:r>
                        <a:rPr lang="en-US" altLang="zh-CN" sz="2400" i="1" dirty="0" smtClean="0">
                          <a:latin typeface="Cambria Math"/>
                          <a:ea typeface="宋体" panose="02010600030101010101" pitchFamily="2" charset="-122"/>
                        </a:rPr>
                        <m:t>(</m:t>
                      </m:r>
                      <m:r>
                        <a:rPr lang="en-US" altLang="zh-CN" sz="2400" i="1" dirty="0" smtClean="0">
                          <a:solidFill>
                            <a:srgbClr val="FF0000"/>
                          </a:solidFill>
                          <a:latin typeface="Cambria Math"/>
                          <a:ea typeface="宋体" panose="02010600030101010101" pitchFamily="2" charset="-122"/>
                        </a:rPr>
                        <m:t>𝑆𝑛𝑜</m:t>
                      </m:r>
                      <m:r>
                        <a:rPr lang="en-US" altLang="zh-CN" sz="2400" i="1" dirty="0" smtClean="0">
                          <a:latin typeface="Cambria Math"/>
                          <a:ea typeface="宋体" panose="02010600030101010101" pitchFamily="2" charset="-122"/>
                        </a:rPr>
                        <m:t>, </m:t>
                      </m:r>
                      <m:r>
                        <a:rPr lang="en-US" altLang="zh-CN" sz="2400" i="1" dirty="0" err="1" smtClean="0">
                          <a:latin typeface="Cambria Math"/>
                          <a:ea typeface="宋体" panose="02010600030101010101" pitchFamily="2" charset="-122"/>
                        </a:rPr>
                        <m:t>𝑆𝑑𝑒𝑝𝑡</m:t>
                      </m:r>
                      <m:r>
                        <a:rPr lang="en-US" altLang="zh-CN" sz="2400" i="1" dirty="0" smtClean="0">
                          <a:latin typeface="Cambria Math"/>
                          <a:ea typeface="宋体" panose="02010600030101010101" pitchFamily="2" charset="-122"/>
                        </a:rPr>
                        <m:t>, </m:t>
                      </m:r>
                      <m:r>
                        <a:rPr lang="en-US" altLang="zh-CN" sz="2400" i="1" dirty="0" err="1" smtClean="0">
                          <a:latin typeface="Cambria Math"/>
                          <a:ea typeface="宋体" panose="02010600030101010101" pitchFamily="2" charset="-122"/>
                        </a:rPr>
                        <m:t>𝑆𝑙𝑜𝑐</m:t>
                      </m:r>
                      <m:r>
                        <a:rPr lang="en-US" altLang="zh-CN" sz="2400" i="1" dirty="0" smtClean="0">
                          <a:latin typeface="Cambria Math"/>
                          <a:ea typeface="宋体" panose="02010600030101010101" pitchFamily="2" charset="-122"/>
                        </a:rPr>
                        <m:t>)</m:t>
                      </m:r>
                      <m:r>
                        <a:rPr lang="en-US" altLang="zh-CN" sz="2400" i="1" dirty="0" smtClean="0">
                          <a:latin typeface="Cambria Math"/>
                          <a:ea typeface="Cambria Math"/>
                        </a:rPr>
                        <m:t>∈</m:t>
                      </m:r>
                      <m:r>
                        <a:rPr lang="en-US" altLang="zh-CN" sz="2400" i="1" dirty="0" smtClean="0">
                          <a:latin typeface="Cambria Math"/>
                          <a:ea typeface="宋体" panose="02010600030101010101" pitchFamily="2" charset="-122"/>
                        </a:rPr>
                        <m:t>2</m:t>
                      </m:r>
                      <m:r>
                        <a:rPr lang="en-US" altLang="zh-CN" sz="2400" i="1" dirty="0" smtClean="0">
                          <a:latin typeface="Cambria Math"/>
                          <a:ea typeface="宋体" panose="02010600030101010101" pitchFamily="2" charset="-122"/>
                        </a:rPr>
                        <m:t>𝑁𝐹</m:t>
                      </m:r>
                    </m:oMath>
                  </m:oMathPara>
                </a14:m>
                <a:endParaRPr lang="zh-CN" altLang="en-US" sz="2400" dirty="0">
                  <a:ea typeface="宋体" panose="02010600030101010101" pitchFamily="2" charset="-122"/>
                </a:endParaRPr>
              </a:p>
            </p:txBody>
          </p:sp>
        </mc:Choice>
        <mc:Fallback xmlns="">
          <p:sp>
            <p:nvSpPr>
              <p:cNvPr id="55299" name="Rectangle 3"/>
              <p:cNvSpPr>
                <a:spLocks noGrp="1" noRot="1" noChangeAspect="1" noMove="1" noResize="1" noEditPoints="1" noAdjustHandles="1" noChangeArrowheads="1" noChangeShapeType="1" noTextEdit="1"/>
              </p:cNvSpPr>
              <p:nvPr>
                <p:ph type="body" idx="1"/>
              </p:nvPr>
            </p:nvSpPr>
            <p:spPr>
              <a:xfrm>
                <a:off x="185738" y="1198563"/>
                <a:ext cx="8362950" cy="718269"/>
              </a:xfr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3"/>
              <p:cNvSpPr txBox="1">
                <a:spLocks noChangeArrowheads="1"/>
              </p:cNvSpPr>
              <p:nvPr/>
            </p:nvSpPr>
            <p:spPr bwMode="auto">
              <a:xfrm>
                <a:off x="899592" y="2232365"/>
                <a:ext cx="2664296" cy="1988723"/>
              </a:xfrm>
              <a:prstGeom prst="rect">
                <a:avLst/>
              </a:prstGeom>
              <a:solidFill>
                <a:schemeClr val="tx2">
                  <a:lumMod val="20000"/>
                  <a:lumOff val="8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nSpc>
                    <a:spcPts val="3500"/>
                  </a:lnSpc>
                  <a:buNone/>
                </a:pPr>
                <a14:m>
                  <m:oMathPara xmlns:m="http://schemas.openxmlformats.org/officeDocument/2006/math">
                    <m:oMathParaPr>
                      <m:jc m:val="centerGroup"/>
                    </m:oMathParaPr>
                    <m:oMath xmlns:m="http://schemas.openxmlformats.org/officeDocument/2006/math">
                      <m:r>
                        <a:rPr lang="en-US" altLang="zh-CN" sz="2400" i="1" kern="0" dirty="0" smtClean="0">
                          <a:latin typeface="Cambria Math"/>
                          <a:ea typeface="宋体" panose="02010600030101010101" pitchFamily="2" charset="-122"/>
                        </a:rPr>
                        <m:t>𝑆𝑛𝑜</m:t>
                      </m:r>
                      <m:r>
                        <a:rPr lang="en-US" altLang="zh-CN" sz="2400" i="1" kern="0" dirty="0" smtClean="0">
                          <a:latin typeface="Cambria Math"/>
                          <a:ea typeface="宋体" panose="02010600030101010101" pitchFamily="2" charset="-122"/>
                        </a:rPr>
                        <m:t>→</m:t>
                      </m:r>
                      <m:r>
                        <a:rPr lang="en-US" altLang="zh-CN" sz="2400" i="1" kern="0" dirty="0" smtClean="0">
                          <a:latin typeface="Cambria Math"/>
                          <a:ea typeface="宋体" panose="02010600030101010101" pitchFamily="2" charset="-122"/>
                        </a:rPr>
                        <m:t>𝑆𝑑𝑒𝑝𝑡</m:t>
                      </m:r>
                    </m:oMath>
                  </m:oMathPara>
                </a14:m>
                <a:endParaRPr lang="en-US" altLang="zh-CN" sz="2400" kern="0" dirty="0">
                  <a:ea typeface="宋体" panose="02010600030101010101" pitchFamily="2" charset="-122"/>
                </a:endParaRPr>
              </a:p>
              <a:p>
                <a:pPr>
                  <a:lnSpc>
                    <a:spcPts val="3500"/>
                  </a:lnSpc>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400" i="1" kern="0" dirty="0" smtClean="0">
                          <a:latin typeface="Cambria Math"/>
                          <a:ea typeface="宋体" panose="02010600030101010101" pitchFamily="2" charset="-122"/>
                        </a:rPr>
                        <m:t>𝑆𝑑𝑒𝑝𝑡</m:t>
                      </m:r>
                      <m:r>
                        <a:rPr lang="en-US" altLang="zh-CN" sz="2400" i="1" kern="0" dirty="0" smtClean="0">
                          <a:latin typeface="Cambria Math"/>
                          <a:ea typeface="宋体" panose="02010600030101010101" pitchFamily="2" charset="-122"/>
                        </a:rPr>
                        <m:t> ↛ </m:t>
                      </m:r>
                      <m:r>
                        <a:rPr lang="en-US" altLang="zh-CN" sz="2400" i="1" kern="0" dirty="0" err="1" smtClean="0">
                          <a:latin typeface="Cambria Math"/>
                          <a:ea typeface="宋体" panose="02010600030101010101" pitchFamily="2" charset="-122"/>
                        </a:rPr>
                        <m:t>𝑆𝑛𝑜</m:t>
                      </m:r>
                    </m:oMath>
                  </m:oMathPara>
                </a14:m>
                <a:endParaRPr lang="en-US" altLang="zh-CN" sz="2400" kern="0" dirty="0">
                  <a:ea typeface="宋体" panose="02010600030101010101" pitchFamily="2" charset="-122"/>
                </a:endParaRPr>
              </a:p>
              <a:p>
                <a:pPr>
                  <a:lnSpc>
                    <a:spcPts val="3500"/>
                  </a:lnSpc>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400" i="1" kern="0" dirty="0" err="1" smtClean="0">
                          <a:latin typeface="Cambria Math"/>
                          <a:ea typeface="宋体" panose="02010600030101010101" pitchFamily="2" charset="-122"/>
                        </a:rPr>
                        <m:t>𝑆𝑑𝑒𝑝𝑡</m:t>
                      </m:r>
                      <m:r>
                        <a:rPr lang="en-US" altLang="zh-CN" sz="2400" i="1" kern="0" dirty="0" err="1" smtClean="0">
                          <a:latin typeface="Cambria Math"/>
                          <a:ea typeface="宋体" panose="02010600030101010101" pitchFamily="2" charset="-122"/>
                        </a:rPr>
                        <m:t>→</m:t>
                      </m:r>
                      <m:r>
                        <a:rPr lang="en-US" altLang="zh-CN" sz="2400" i="1" kern="0" dirty="0" err="1" smtClean="0">
                          <a:latin typeface="Cambria Math"/>
                          <a:ea typeface="宋体" panose="02010600030101010101" pitchFamily="2" charset="-122"/>
                        </a:rPr>
                        <m:t>𝑆𝑙𝑜𝑐</m:t>
                      </m:r>
                    </m:oMath>
                  </m:oMathPara>
                </a14:m>
                <a:endParaRPr lang="en-US" altLang="zh-CN" sz="2400" kern="0" dirty="0">
                  <a:ea typeface="宋体" panose="02010600030101010101" pitchFamily="2" charset="-122"/>
                </a:endParaRPr>
              </a:p>
              <a:p>
                <a:pPr>
                  <a:lnSpc>
                    <a:spcPts val="3500"/>
                  </a:lnSpc>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400" b="0" i="1" kern="0" smtClean="0">
                          <a:latin typeface="Cambria Math"/>
                          <a:ea typeface="宋体" panose="02010600030101010101" pitchFamily="2" charset="-122"/>
                        </a:rPr>
                        <m:t>𝑆𝑙𝑜𝑐</m:t>
                      </m:r>
                      <m:r>
                        <a:rPr lang="en-US" altLang="zh-CN" sz="2400" i="1" dirty="0">
                          <a:latin typeface="Cambria Math"/>
                          <a:ea typeface="宋体" panose="02010600030101010101" pitchFamily="2" charset="-122"/>
                        </a:rPr>
                        <m:t>⊈</m:t>
                      </m:r>
                      <m:r>
                        <a:rPr lang="en-US" altLang="zh-CN" sz="2400" b="0" i="1" kern="0" smtClean="0">
                          <a:latin typeface="Cambria Math"/>
                          <a:ea typeface="宋体" panose="02010600030101010101" pitchFamily="2" charset="-122"/>
                        </a:rPr>
                        <m:t>𝑆𝑑𝑒𝑝𝑡</m:t>
                      </m:r>
                    </m:oMath>
                  </m:oMathPara>
                </a14:m>
                <a:endParaRPr lang="en-US" altLang="zh-CN" sz="2400" b="0" kern="0" dirty="0">
                  <a:ea typeface="宋体" panose="02010600030101010101" pitchFamily="2" charset="-122"/>
                </a:endParaRPr>
              </a:p>
              <a:p>
                <a:pPr>
                  <a:lnSpc>
                    <a:spcPts val="3500"/>
                  </a:lnSpc>
                  <a:buFont typeface="Wingdings" panose="05000000000000000000" pitchFamily="2" charset="2"/>
                  <a:buNone/>
                </a:pPr>
                <a:r>
                  <a:rPr lang="en-US" altLang="zh-CN" sz="2400" kern="0" dirty="0">
                    <a:ea typeface="宋体" panose="02010600030101010101" pitchFamily="2" charset="-122"/>
                  </a:rPr>
                  <a:t>          </a:t>
                </a:r>
                <a:endParaRPr lang="en-US" altLang="zh-CN" kern="0" dirty="0">
                  <a:ea typeface="宋体" panose="02010600030101010101" pitchFamily="2" charset="-122"/>
                </a:endParaRPr>
              </a:p>
            </p:txBody>
          </p:sp>
        </mc:Choice>
        <mc:Fallback xmlns="">
          <p:sp>
            <p:nvSpPr>
              <p:cNvPr id="7" name="Rectangle 3"/>
              <p:cNvSpPr txBox="1">
                <a:spLocks noRot="1" noChangeAspect="1" noMove="1" noResize="1" noEditPoints="1" noAdjustHandles="1" noChangeArrowheads="1" noChangeShapeType="1" noTextEdit="1"/>
              </p:cNvSpPr>
              <p:nvPr/>
            </p:nvSpPr>
            <p:spPr bwMode="auto">
              <a:xfrm>
                <a:off x="899592" y="2232365"/>
                <a:ext cx="2664296" cy="1988723"/>
              </a:xfrm>
              <a:prstGeom prst="rect">
                <a:avLst/>
              </a:prstGeom>
              <a:blipFill rotWithShape="0">
                <a:blip r:embed="rId3"/>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3"/>
              <p:cNvSpPr txBox="1">
                <a:spLocks noChangeArrowheads="1"/>
              </p:cNvSpPr>
              <p:nvPr/>
            </p:nvSpPr>
            <p:spPr bwMode="auto">
              <a:xfrm>
                <a:off x="218702" y="4941168"/>
                <a:ext cx="8696697" cy="68611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Font typeface="Wingdings" panose="05000000000000000000" pitchFamily="2" charset="2"/>
                  <a:buNone/>
                </a:pPr>
                <a:r>
                  <a:rPr lang="en-US" altLang="zh-CN" sz="2400" kern="0" dirty="0">
                    <a:solidFill>
                      <a:srgbClr val="FF0000"/>
                    </a:solidFill>
                    <a:ea typeface="宋体" panose="02010600030101010101" pitchFamily="2" charset="-122"/>
                  </a:rPr>
                  <a:t>S-L</a:t>
                </a:r>
                <a:r>
                  <a:rPr lang="zh-CN" altLang="en-US" sz="2400" kern="0" dirty="0">
                    <a:solidFill>
                      <a:srgbClr val="FF0000"/>
                    </a:solidFill>
                    <a:ea typeface="宋体" panose="02010600030101010101" pitchFamily="2" charset="-122"/>
                  </a:rPr>
                  <a:t>中，非主属性</a:t>
                </a:r>
                <a:r>
                  <a:rPr lang="en-US" altLang="zh-CN" sz="2400" kern="0" dirty="0" err="1">
                    <a:solidFill>
                      <a:srgbClr val="FF0000"/>
                    </a:solidFill>
                    <a:ea typeface="宋体" panose="02010600030101010101" pitchFamily="2" charset="-122"/>
                  </a:rPr>
                  <a:t>Sloc</a:t>
                </a:r>
                <a:r>
                  <a:rPr lang="zh-CN" altLang="en-US" sz="2400" kern="0" dirty="0">
                    <a:solidFill>
                      <a:srgbClr val="FF0000"/>
                    </a:solidFill>
                    <a:ea typeface="宋体" panose="02010600030101010101" pitchFamily="2" charset="-122"/>
                  </a:rPr>
                  <a:t>对码</a:t>
                </a:r>
                <a:r>
                  <a:rPr lang="en-US" altLang="zh-CN" sz="2400" kern="0" dirty="0" err="1">
                    <a:solidFill>
                      <a:srgbClr val="FF0000"/>
                    </a:solidFill>
                    <a:ea typeface="宋体" panose="02010600030101010101" pitchFamily="2" charset="-122"/>
                  </a:rPr>
                  <a:t>Sno</a:t>
                </a:r>
                <a:r>
                  <a:rPr lang="zh-CN" altLang="en-US" sz="2400" kern="0" dirty="0">
                    <a:solidFill>
                      <a:srgbClr val="FF0000"/>
                    </a:solidFill>
                    <a:ea typeface="宋体" panose="02010600030101010101" pitchFamily="2" charset="-122"/>
                  </a:rPr>
                  <a:t>传递函数依赖，</a:t>
                </a:r>
                <a14:m>
                  <m:oMath xmlns:m="http://schemas.openxmlformats.org/officeDocument/2006/math">
                    <m:r>
                      <a:rPr lang="en-US" altLang="zh-CN" sz="2400" i="1" kern="0" dirty="0" smtClean="0">
                        <a:solidFill>
                          <a:srgbClr val="FF0000"/>
                        </a:solidFill>
                        <a:latin typeface="Cambria Math"/>
                        <a:ea typeface="宋体" panose="02010600030101010101" pitchFamily="2" charset="-122"/>
                      </a:rPr>
                      <m:t>𝑆</m:t>
                    </m:r>
                    <m:r>
                      <a:rPr lang="en-US" altLang="zh-CN" sz="2400" i="1" kern="0" dirty="0" smtClean="0">
                        <a:solidFill>
                          <a:srgbClr val="FF0000"/>
                        </a:solidFill>
                        <a:latin typeface="Cambria Math"/>
                        <a:ea typeface="宋体" panose="02010600030101010101" pitchFamily="2" charset="-122"/>
                      </a:rPr>
                      <m:t>−</m:t>
                    </m:r>
                    <m:r>
                      <a:rPr lang="en-US" altLang="zh-CN" sz="2400" i="1" kern="0" dirty="0" smtClean="0">
                        <a:solidFill>
                          <a:srgbClr val="FF0000"/>
                        </a:solidFill>
                        <a:latin typeface="Cambria Math"/>
                        <a:ea typeface="宋体" panose="02010600030101010101" pitchFamily="2" charset="-122"/>
                      </a:rPr>
                      <m:t>𝐿</m:t>
                    </m:r>
                    <m:r>
                      <a:rPr lang="en-US" altLang="zh-CN" sz="2400" i="1" kern="0" dirty="0" smtClean="0">
                        <a:solidFill>
                          <a:srgbClr val="FF0000"/>
                        </a:solidFill>
                        <a:latin typeface="Cambria Math"/>
                        <a:ea typeface="宋体" panose="02010600030101010101" pitchFamily="2" charset="-122"/>
                      </a:rPr>
                      <m:t> ∉3</m:t>
                    </m:r>
                    <m:r>
                      <a:rPr lang="en-US" altLang="zh-CN" sz="2400" i="1" kern="0" dirty="0" smtClean="0">
                        <a:solidFill>
                          <a:srgbClr val="FF0000"/>
                        </a:solidFill>
                        <a:latin typeface="Cambria Math"/>
                        <a:ea typeface="宋体" panose="02010600030101010101" pitchFamily="2" charset="-122"/>
                      </a:rPr>
                      <m:t>𝑁𝐹</m:t>
                    </m:r>
                  </m:oMath>
                </a14:m>
                <a:endParaRPr lang="en-US" altLang="zh-CN" kern="0" dirty="0">
                  <a:solidFill>
                    <a:srgbClr val="FF0000"/>
                  </a:solidFill>
                  <a:ea typeface="宋体" panose="02010600030101010101" pitchFamily="2" charset="-122"/>
                </a:endParaRPr>
              </a:p>
            </p:txBody>
          </p:sp>
        </mc:Choice>
        <mc:Fallback xmlns="">
          <p:sp>
            <p:nvSpPr>
              <p:cNvPr id="8" name="Rectangle 3"/>
              <p:cNvSpPr txBox="1">
                <a:spLocks noRot="1" noChangeAspect="1" noMove="1" noResize="1" noEditPoints="1" noAdjustHandles="1" noChangeArrowheads="1" noChangeShapeType="1" noTextEdit="1"/>
              </p:cNvSpPr>
              <p:nvPr/>
            </p:nvSpPr>
            <p:spPr bwMode="auto">
              <a:xfrm>
                <a:off x="218702" y="4941168"/>
                <a:ext cx="8696697" cy="686116"/>
              </a:xfrm>
              <a:prstGeom prst="rect">
                <a:avLst/>
              </a:prstGeom>
              <a:blipFill rotWithShape="1">
                <a:blip r:embed="rId4"/>
                <a:stretch>
                  <a:fillRect l="-1122" t="-446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4" name="组合 3"/>
          <p:cNvGrpSpPr/>
          <p:nvPr/>
        </p:nvGrpSpPr>
        <p:grpSpPr>
          <a:xfrm>
            <a:off x="6156176" y="2925327"/>
            <a:ext cx="1766702" cy="767286"/>
            <a:chOff x="5436096" y="2730027"/>
            <a:chExt cx="1766702" cy="767286"/>
          </a:xfrm>
        </p:grpSpPr>
        <mc:AlternateContent xmlns:mc="http://schemas.openxmlformats.org/markup-compatibility/2006" xmlns:a14="http://schemas.microsoft.com/office/drawing/2010/main">
          <mc:Choice Requires="a14">
            <p:sp>
              <p:nvSpPr>
                <p:cNvPr id="2" name="矩形 1"/>
                <p:cNvSpPr/>
                <p:nvPr/>
              </p:nvSpPr>
              <p:spPr>
                <a:xfrm>
                  <a:off x="5436096" y="2956139"/>
                  <a:ext cx="1766702" cy="541174"/>
                </a:xfrm>
                <a:prstGeom prst="rect">
                  <a:avLst/>
                </a:prstGeom>
                <a:solidFill>
                  <a:schemeClr val="tx2">
                    <a:lumMod val="20000"/>
                    <a:lumOff val="80000"/>
                  </a:schemeClr>
                </a:solidFill>
              </p:spPr>
              <p:txBody>
                <a:bodyPr wrap="none">
                  <a:spAutoFit/>
                </a:bodyPr>
                <a:lstStyle/>
                <a:p>
                  <a:pPr>
                    <a:lnSpc>
                      <a:spcPts val="3500"/>
                    </a:lnSpc>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400" i="1" kern="0" dirty="0">
                            <a:solidFill>
                              <a:schemeClr val="tx1"/>
                            </a:solidFill>
                            <a:latin typeface="Cambria Math"/>
                            <a:ea typeface="宋体" panose="02010600030101010101" pitchFamily="2" charset="-122"/>
                          </a:rPr>
                          <m:t>𝑆𝑛𝑜</m:t>
                        </m:r>
                        <m:r>
                          <a:rPr lang="en-US" altLang="zh-CN" sz="2400" i="1" kern="0" dirty="0" smtClean="0">
                            <a:solidFill>
                              <a:schemeClr val="tx1"/>
                            </a:solidFill>
                            <a:latin typeface="Cambria Math"/>
                            <a:ea typeface="宋体" panose="02010600030101010101" pitchFamily="2" charset="-122"/>
                          </a:rPr>
                          <m:t>→</m:t>
                        </m:r>
                        <m:r>
                          <a:rPr lang="en-US" altLang="zh-CN" sz="2400" i="1" kern="0" dirty="0">
                            <a:solidFill>
                              <a:schemeClr val="tx1"/>
                            </a:solidFill>
                            <a:latin typeface="Cambria Math"/>
                            <a:ea typeface="宋体" panose="02010600030101010101" pitchFamily="2" charset="-122"/>
                          </a:rPr>
                          <m:t>𝑆𝑙𝑜𝑐</m:t>
                        </m:r>
                      </m:oMath>
                    </m:oMathPara>
                  </a14:m>
                  <a:endParaRPr lang="en-US" altLang="zh-CN" sz="2400" i="1" kern="0" dirty="0">
                    <a:solidFill>
                      <a:schemeClr val="tx1"/>
                    </a:solidFill>
                    <a:latin typeface="Cambria Math"/>
                    <a:ea typeface="宋体" panose="02010600030101010101" pitchFamily="2"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5436096" y="2956139"/>
                  <a:ext cx="1766702" cy="541174"/>
                </a:xfrm>
                <a:prstGeom prst="rect">
                  <a:avLst/>
                </a:prstGeom>
                <a:blipFill rotWithShape="1">
                  <a:blip r:embed="rId5"/>
                  <a:stretch>
                    <a:fillRect/>
                  </a:stretch>
                </a:blipFill>
              </p:spPr>
              <p:txBody>
                <a:bodyPr/>
                <a:lstStyle/>
                <a:p>
                  <a:r>
                    <a:rPr lang="zh-CN" altLang="en-US">
                      <a:noFill/>
                    </a:rPr>
                    <a:t> </a:t>
                  </a:r>
                </a:p>
              </p:txBody>
            </p:sp>
          </mc:Fallback>
        </mc:AlternateContent>
        <p:sp>
          <p:nvSpPr>
            <p:cNvPr id="3" name="TextBox 2"/>
            <p:cNvSpPr txBox="1"/>
            <p:nvPr/>
          </p:nvSpPr>
          <p:spPr>
            <a:xfrm>
              <a:off x="5436096" y="2730027"/>
              <a:ext cx="1766702" cy="363736"/>
            </a:xfrm>
            <a:prstGeom prst="rect">
              <a:avLst/>
            </a:prstGeom>
            <a:solidFill>
              <a:schemeClr val="tx2">
                <a:lumMod val="20000"/>
                <a:lumOff val="80000"/>
              </a:schemeClr>
            </a:solidFill>
          </p:spPr>
          <p:txBody>
            <a:bodyPr wrap="square" rtlCol="0">
              <a:spAutoFit/>
            </a:bodyPr>
            <a:lstStyle/>
            <a:p>
              <a:pPr algn="ctr"/>
              <a:r>
                <a:rPr lang="zh-CN" altLang="en-US" b="0" dirty="0">
                  <a:solidFill>
                    <a:schemeClr val="tx1"/>
                  </a:solidFill>
                </a:rPr>
                <a:t>传递</a:t>
              </a:r>
            </a:p>
          </p:txBody>
        </p:sp>
      </p:grpSp>
      <p:cxnSp>
        <p:nvCxnSpPr>
          <p:cNvPr id="6" name="直接箭头连接符 5"/>
          <p:cNvCxnSpPr/>
          <p:nvPr/>
        </p:nvCxnSpPr>
        <p:spPr bwMode="auto">
          <a:xfrm>
            <a:off x="3779912" y="3289063"/>
            <a:ext cx="2016224" cy="0"/>
          </a:xfrm>
          <a:prstGeom prst="straightConnector1">
            <a:avLst/>
          </a:pr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753533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down)">
                                      <p:cBhvr>
                                        <p:cTn id="18" dur="580">
                                          <p:stCondLst>
                                            <p:cond delay="0"/>
                                          </p:stCondLst>
                                        </p:cTn>
                                        <p:tgtEl>
                                          <p:spTgt spid="8">
                                            <p:txEl>
                                              <p:pRg st="0" end="0"/>
                                            </p:txEl>
                                          </p:spTgt>
                                        </p:tgtEl>
                                      </p:cBhvr>
                                    </p:animEffect>
                                    <p:anim calcmode="lin" valueType="num">
                                      <p:cBhvr>
                                        <p:cTn id="19"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8">
                                            <p:txEl>
                                              <p:pRg st="0" end="0"/>
                                            </p:txEl>
                                          </p:spTgt>
                                        </p:tgtEl>
                                      </p:cBhvr>
                                      <p:to x="100000" y="60000"/>
                                    </p:animScale>
                                    <p:animScale>
                                      <p:cBhvr>
                                        <p:cTn id="25" dur="166" decel="50000">
                                          <p:stCondLst>
                                            <p:cond delay="676"/>
                                          </p:stCondLst>
                                        </p:cTn>
                                        <p:tgtEl>
                                          <p:spTgt spid="8">
                                            <p:txEl>
                                              <p:pRg st="0" end="0"/>
                                            </p:txEl>
                                          </p:spTgt>
                                        </p:tgtEl>
                                      </p:cBhvr>
                                      <p:to x="100000" y="100000"/>
                                    </p:animScale>
                                    <p:animScale>
                                      <p:cBhvr>
                                        <p:cTn id="26" dur="26">
                                          <p:stCondLst>
                                            <p:cond delay="1312"/>
                                          </p:stCondLst>
                                        </p:cTn>
                                        <p:tgtEl>
                                          <p:spTgt spid="8">
                                            <p:txEl>
                                              <p:pRg st="0" end="0"/>
                                            </p:txEl>
                                          </p:spTgt>
                                        </p:tgtEl>
                                      </p:cBhvr>
                                      <p:to x="100000" y="80000"/>
                                    </p:animScale>
                                    <p:animScale>
                                      <p:cBhvr>
                                        <p:cTn id="27" dur="166" decel="50000">
                                          <p:stCondLst>
                                            <p:cond delay="1338"/>
                                          </p:stCondLst>
                                        </p:cTn>
                                        <p:tgtEl>
                                          <p:spTgt spid="8">
                                            <p:txEl>
                                              <p:pRg st="0" end="0"/>
                                            </p:txEl>
                                          </p:spTgt>
                                        </p:tgtEl>
                                      </p:cBhvr>
                                      <p:to x="100000" y="100000"/>
                                    </p:animScale>
                                    <p:animScale>
                                      <p:cBhvr>
                                        <p:cTn id="28" dur="26">
                                          <p:stCondLst>
                                            <p:cond delay="1642"/>
                                          </p:stCondLst>
                                        </p:cTn>
                                        <p:tgtEl>
                                          <p:spTgt spid="8">
                                            <p:txEl>
                                              <p:pRg st="0" end="0"/>
                                            </p:txEl>
                                          </p:spTgt>
                                        </p:tgtEl>
                                      </p:cBhvr>
                                      <p:to x="100000" y="90000"/>
                                    </p:animScale>
                                    <p:animScale>
                                      <p:cBhvr>
                                        <p:cTn id="29" dur="166" decel="50000">
                                          <p:stCondLst>
                                            <p:cond delay="1668"/>
                                          </p:stCondLst>
                                        </p:cTn>
                                        <p:tgtEl>
                                          <p:spTgt spid="8">
                                            <p:txEl>
                                              <p:pRg st="0" end="0"/>
                                            </p:txEl>
                                          </p:spTgt>
                                        </p:tgtEl>
                                      </p:cBhvr>
                                      <p:to x="100000" y="100000"/>
                                    </p:animScale>
                                    <p:animScale>
                                      <p:cBhvr>
                                        <p:cTn id="30" dur="26">
                                          <p:stCondLst>
                                            <p:cond delay="1808"/>
                                          </p:stCondLst>
                                        </p:cTn>
                                        <p:tgtEl>
                                          <p:spTgt spid="8">
                                            <p:txEl>
                                              <p:pRg st="0" end="0"/>
                                            </p:txEl>
                                          </p:spTgt>
                                        </p:tgtEl>
                                      </p:cBhvr>
                                      <p:to x="100000" y="95000"/>
                                    </p:animScale>
                                    <p:animScale>
                                      <p:cBhvr>
                                        <p:cTn id="31" dur="166" decel="50000">
                                          <p:stCondLst>
                                            <p:cond delay="1834"/>
                                          </p:stCondLst>
                                        </p:cTn>
                                        <p:tgtEl>
                                          <p:spTgt spid="8">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dirty="0">
                <a:ea typeface="宋体" panose="02010600030101010101" pitchFamily="2" charset="-122"/>
              </a:rPr>
              <a:t>关系规范化：范 式</a:t>
            </a:r>
            <a:endParaRPr lang="en-US" altLang="zh-CN" dirty="0">
              <a:ea typeface="宋体" panose="02010600030101010101" pitchFamily="2" charset="-122"/>
            </a:endParaRPr>
          </a:p>
        </p:txBody>
      </p:sp>
      <p:graphicFrame>
        <p:nvGraphicFramePr>
          <p:cNvPr id="15" name="表格 14"/>
          <p:cNvGraphicFramePr>
            <a:graphicFrameLocks noGrp="1"/>
          </p:cNvGraphicFramePr>
          <p:nvPr>
            <p:extLst>
              <p:ext uri="{D42A27DB-BD31-4B8C-83A1-F6EECF244321}">
                <p14:modId xmlns:p14="http://schemas.microsoft.com/office/powerpoint/2010/main" val="2950683413"/>
              </p:ext>
            </p:extLst>
          </p:nvPr>
        </p:nvGraphicFramePr>
        <p:xfrm>
          <a:off x="4847895" y="3406646"/>
          <a:ext cx="3378150" cy="2880318"/>
        </p:xfrm>
        <a:graphic>
          <a:graphicData uri="http://schemas.openxmlformats.org/drawingml/2006/table">
            <a:tbl>
              <a:tblPr firstRow="1" bandRow="1">
                <a:tableStyleId>{5C22544A-7EE6-4342-B048-85BDC9FD1C3A}</a:tableStyleId>
              </a:tblPr>
              <a:tblGrid>
                <a:gridCol w="1126050">
                  <a:extLst>
                    <a:ext uri="{9D8B030D-6E8A-4147-A177-3AD203B41FA5}">
                      <a16:colId xmlns:a16="http://schemas.microsoft.com/office/drawing/2014/main" val="20000"/>
                    </a:ext>
                  </a:extLst>
                </a:gridCol>
                <a:gridCol w="1126050">
                  <a:extLst>
                    <a:ext uri="{9D8B030D-6E8A-4147-A177-3AD203B41FA5}">
                      <a16:colId xmlns:a16="http://schemas.microsoft.com/office/drawing/2014/main" val="20001"/>
                    </a:ext>
                  </a:extLst>
                </a:gridCol>
                <a:gridCol w="1126050">
                  <a:extLst>
                    <a:ext uri="{9D8B030D-6E8A-4147-A177-3AD203B41FA5}">
                      <a16:colId xmlns:a16="http://schemas.microsoft.com/office/drawing/2014/main" val="20002"/>
                    </a:ext>
                  </a:extLst>
                </a:gridCol>
              </a:tblGrid>
              <a:tr h="480053">
                <a:tc>
                  <a:txBody>
                    <a:bodyPr/>
                    <a:lstStyle/>
                    <a:p>
                      <a:pPr algn="ctr"/>
                      <a:r>
                        <a:rPr lang="en-US" altLang="zh-CN" dirty="0" err="1"/>
                        <a:t>Sno</a:t>
                      </a:r>
                      <a:endParaRPr lang="zh-CN" altLang="en-US" dirty="0"/>
                    </a:p>
                  </a:txBody>
                  <a:tcPr anchor="ctr">
                    <a:solidFill>
                      <a:schemeClr val="tx2">
                        <a:lumMod val="60000"/>
                        <a:lumOff val="40000"/>
                      </a:schemeClr>
                    </a:solidFill>
                  </a:tcPr>
                </a:tc>
                <a:tc>
                  <a:txBody>
                    <a:bodyPr/>
                    <a:lstStyle/>
                    <a:p>
                      <a:pPr algn="ctr"/>
                      <a:r>
                        <a:rPr lang="en-US" altLang="zh-CN" dirty="0" err="1"/>
                        <a:t>Sdept</a:t>
                      </a:r>
                      <a:endParaRPr lang="zh-CN" altLang="en-US" dirty="0"/>
                    </a:p>
                  </a:txBody>
                  <a:tcPr anchor="ctr">
                    <a:solidFill>
                      <a:schemeClr val="tx2">
                        <a:lumMod val="60000"/>
                        <a:lumOff val="40000"/>
                      </a:schemeClr>
                    </a:solidFill>
                  </a:tcPr>
                </a:tc>
                <a:tc>
                  <a:txBody>
                    <a:bodyPr/>
                    <a:lstStyle/>
                    <a:p>
                      <a:pPr algn="ctr"/>
                      <a:r>
                        <a:rPr lang="en-US" altLang="zh-CN" dirty="0" err="1"/>
                        <a:t>Sloc</a:t>
                      </a:r>
                      <a:endParaRPr lang="zh-CN" altLang="en-US" dirty="0"/>
                    </a:p>
                  </a:txBody>
                  <a:tcPr anchor="ctr">
                    <a:solidFill>
                      <a:schemeClr val="tx2">
                        <a:lumMod val="60000"/>
                        <a:lumOff val="40000"/>
                      </a:schemeClr>
                    </a:solidFill>
                  </a:tcPr>
                </a:tc>
                <a:extLst>
                  <a:ext uri="{0D108BD9-81ED-4DB2-BD59-A6C34878D82A}">
                    <a16:rowId xmlns:a16="http://schemas.microsoft.com/office/drawing/2014/main" val="10000"/>
                  </a:ext>
                </a:extLst>
              </a:tr>
              <a:tr h="480053">
                <a:tc>
                  <a:txBody>
                    <a:bodyPr/>
                    <a:lstStyle/>
                    <a:p>
                      <a:pPr algn="ctr"/>
                      <a:r>
                        <a:rPr lang="en-US" altLang="zh-CN" dirty="0"/>
                        <a:t>03001</a:t>
                      </a:r>
                      <a:endParaRPr lang="zh-CN" altLang="en-US" dirty="0"/>
                    </a:p>
                  </a:txBody>
                  <a:tcPr anchor="ctr"/>
                </a:tc>
                <a:tc>
                  <a:txBody>
                    <a:bodyPr/>
                    <a:lstStyle/>
                    <a:p>
                      <a:pPr algn="ctr"/>
                      <a:r>
                        <a:rPr lang="en-US" altLang="zh-CN" dirty="0"/>
                        <a:t>CS</a:t>
                      </a:r>
                      <a:endParaRPr lang="zh-CN" altLang="en-US" dirty="0"/>
                    </a:p>
                  </a:txBody>
                  <a:tcPr anchor="ctr"/>
                </a:tc>
                <a:tc>
                  <a:txBody>
                    <a:bodyPr/>
                    <a:lstStyle/>
                    <a:p>
                      <a:pPr algn="ctr"/>
                      <a:r>
                        <a:rPr lang="en-US" altLang="zh-CN" dirty="0"/>
                        <a:t>1</a:t>
                      </a:r>
                      <a:r>
                        <a:rPr lang="zh-CN" altLang="en-US" dirty="0"/>
                        <a:t>号楼</a:t>
                      </a:r>
                    </a:p>
                  </a:txBody>
                  <a:tcPr anchor="ctr"/>
                </a:tc>
                <a:extLst>
                  <a:ext uri="{0D108BD9-81ED-4DB2-BD59-A6C34878D82A}">
                    <a16:rowId xmlns:a16="http://schemas.microsoft.com/office/drawing/2014/main" val="10001"/>
                  </a:ext>
                </a:extLst>
              </a:tr>
              <a:tr h="480053">
                <a:tc>
                  <a:txBody>
                    <a:bodyPr/>
                    <a:lstStyle/>
                    <a:p>
                      <a:pPr algn="ctr"/>
                      <a:r>
                        <a:rPr lang="en-US" altLang="zh-CN" dirty="0"/>
                        <a:t>03002</a:t>
                      </a:r>
                      <a:endParaRPr lang="zh-CN" altLang="en-US" dirty="0"/>
                    </a:p>
                  </a:txBody>
                  <a:tcPr anchor="ctr"/>
                </a:tc>
                <a:tc>
                  <a:txBody>
                    <a:bodyPr/>
                    <a:lstStyle/>
                    <a:p>
                      <a:pPr algn="ctr"/>
                      <a:r>
                        <a:rPr lang="en-US" altLang="zh-CN" dirty="0"/>
                        <a:t>CS</a:t>
                      </a:r>
                      <a:endParaRPr lang="zh-CN" altLang="en-US" dirty="0"/>
                    </a:p>
                  </a:txBody>
                  <a:tcPr anchor="ctr"/>
                </a:tc>
                <a:tc>
                  <a:txBody>
                    <a:bodyPr/>
                    <a:lstStyle/>
                    <a:p>
                      <a:pPr algn="ctr"/>
                      <a:r>
                        <a:rPr lang="en-US" altLang="zh-CN" dirty="0"/>
                        <a:t>1</a:t>
                      </a:r>
                      <a:r>
                        <a:rPr lang="zh-CN" altLang="en-US" dirty="0"/>
                        <a:t>号楼</a:t>
                      </a:r>
                    </a:p>
                  </a:txBody>
                  <a:tcPr anchor="ctr"/>
                </a:tc>
                <a:extLst>
                  <a:ext uri="{0D108BD9-81ED-4DB2-BD59-A6C34878D82A}">
                    <a16:rowId xmlns:a16="http://schemas.microsoft.com/office/drawing/2014/main" val="10002"/>
                  </a:ext>
                </a:extLst>
              </a:tr>
              <a:tr h="480053">
                <a:tc>
                  <a:txBody>
                    <a:bodyPr/>
                    <a:lstStyle/>
                    <a:p>
                      <a:pPr algn="ctr"/>
                      <a:r>
                        <a:rPr lang="en-US" altLang="zh-CN" dirty="0"/>
                        <a:t>03003</a:t>
                      </a:r>
                      <a:endParaRPr lang="zh-CN" altLang="en-US" dirty="0"/>
                    </a:p>
                  </a:txBody>
                  <a:tcPr anchor="ctr"/>
                </a:tc>
                <a:tc>
                  <a:txBody>
                    <a:bodyPr/>
                    <a:lstStyle/>
                    <a:p>
                      <a:pPr algn="ctr"/>
                      <a:r>
                        <a:rPr lang="en-US" altLang="zh-CN" dirty="0"/>
                        <a:t>CS</a:t>
                      </a:r>
                      <a:endParaRPr lang="zh-CN" altLang="en-US" dirty="0"/>
                    </a:p>
                  </a:txBody>
                  <a:tcPr anchor="ctr"/>
                </a:tc>
                <a:tc>
                  <a:txBody>
                    <a:bodyPr/>
                    <a:lstStyle/>
                    <a:p>
                      <a:pPr algn="ctr"/>
                      <a:r>
                        <a:rPr lang="en-US" altLang="zh-CN" dirty="0"/>
                        <a:t>1</a:t>
                      </a:r>
                      <a:r>
                        <a:rPr lang="zh-CN" altLang="en-US" dirty="0"/>
                        <a:t>号楼</a:t>
                      </a:r>
                    </a:p>
                  </a:txBody>
                  <a:tcPr anchor="ctr"/>
                </a:tc>
                <a:extLst>
                  <a:ext uri="{0D108BD9-81ED-4DB2-BD59-A6C34878D82A}">
                    <a16:rowId xmlns:a16="http://schemas.microsoft.com/office/drawing/2014/main" val="10003"/>
                  </a:ext>
                </a:extLst>
              </a:tr>
              <a:tr h="480053">
                <a:tc>
                  <a:txBody>
                    <a:bodyPr/>
                    <a:lstStyle/>
                    <a:p>
                      <a:pPr algn="ctr"/>
                      <a:r>
                        <a:rPr lang="en-US" altLang="zh-CN" dirty="0"/>
                        <a:t>04001</a:t>
                      </a:r>
                      <a:endParaRPr lang="zh-CN" altLang="en-US" dirty="0"/>
                    </a:p>
                  </a:txBody>
                  <a:tcPr anchor="ctr"/>
                </a:tc>
                <a:tc>
                  <a:txBody>
                    <a:bodyPr/>
                    <a:lstStyle/>
                    <a:p>
                      <a:pPr algn="ctr"/>
                      <a:r>
                        <a:rPr lang="en-US" altLang="zh-CN" dirty="0"/>
                        <a:t>MA</a:t>
                      </a:r>
                      <a:endParaRPr lang="zh-CN" altLang="en-US" dirty="0"/>
                    </a:p>
                  </a:txBody>
                  <a:tcPr anchor="ctr"/>
                </a:tc>
                <a:tc>
                  <a:txBody>
                    <a:bodyPr/>
                    <a:lstStyle/>
                    <a:p>
                      <a:pPr algn="ctr"/>
                      <a:r>
                        <a:rPr lang="en-US" altLang="zh-CN" dirty="0"/>
                        <a:t>2</a:t>
                      </a:r>
                      <a:r>
                        <a:rPr lang="zh-CN" altLang="en-US" dirty="0"/>
                        <a:t>号楼</a:t>
                      </a:r>
                    </a:p>
                  </a:txBody>
                  <a:tcPr anchor="ctr"/>
                </a:tc>
                <a:extLst>
                  <a:ext uri="{0D108BD9-81ED-4DB2-BD59-A6C34878D82A}">
                    <a16:rowId xmlns:a16="http://schemas.microsoft.com/office/drawing/2014/main" val="10004"/>
                  </a:ext>
                </a:extLst>
              </a:tr>
              <a:tr h="480053">
                <a:tc>
                  <a:txBody>
                    <a:bodyPr/>
                    <a:lstStyle/>
                    <a:p>
                      <a:pPr algn="ctr"/>
                      <a:r>
                        <a:rPr lang="en-US" altLang="zh-CN" dirty="0"/>
                        <a:t>04002</a:t>
                      </a:r>
                      <a:endParaRPr lang="zh-CN" altLang="en-US" dirty="0"/>
                    </a:p>
                  </a:txBody>
                  <a:tcPr anchor="ctr"/>
                </a:tc>
                <a:tc>
                  <a:txBody>
                    <a:bodyPr/>
                    <a:lstStyle/>
                    <a:p>
                      <a:pPr algn="ctr"/>
                      <a:r>
                        <a:rPr lang="en-US" altLang="zh-CN" dirty="0"/>
                        <a:t>MA</a:t>
                      </a:r>
                    </a:p>
                  </a:txBody>
                  <a:tcPr anchor="ctr"/>
                </a:tc>
                <a:tc>
                  <a:txBody>
                    <a:bodyPr/>
                    <a:lstStyle/>
                    <a:p>
                      <a:pPr algn="ctr"/>
                      <a:r>
                        <a:rPr lang="en-US" altLang="zh-CN" dirty="0"/>
                        <a:t>2</a:t>
                      </a:r>
                      <a:r>
                        <a:rPr lang="zh-CN" altLang="en-US" dirty="0"/>
                        <a:t>号楼</a:t>
                      </a:r>
                    </a:p>
                  </a:txBody>
                  <a:tcPr anchor="ct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3" name="矩形 2"/>
              <p:cNvSpPr/>
              <p:nvPr/>
            </p:nvSpPr>
            <p:spPr>
              <a:xfrm>
                <a:off x="4882613" y="2527954"/>
                <a:ext cx="2016129" cy="541174"/>
              </a:xfrm>
              <a:prstGeom prst="rect">
                <a:avLst/>
              </a:prstGeom>
              <a:solidFill>
                <a:schemeClr val="accent6">
                  <a:lumMod val="40000"/>
                  <a:lumOff val="60000"/>
                </a:schemeClr>
              </a:solidFill>
            </p:spPr>
            <p:txBody>
              <a:bodyPr wrap="none">
                <a:spAutoFit/>
              </a:bodyPr>
              <a:lstStyle/>
              <a:p>
                <a:pPr marL="0" indent="0">
                  <a:lnSpc>
                    <a:spcPts val="3500"/>
                  </a:lnSpc>
                  <a:buNone/>
                </a:pPr>
                <a14:m>
                  <m:oMathPara xmlns:m="http://schemas.openxmlformats.org/officeDocument/2006/math">
                    <m:oMathParaPr>
                      <m:jc m:val="centerGroup"/>
                    </m:oMathParaPr>
                    <m:oMath xmlns:m="http://schemas.openxmlformats.org/officeDocument/2006/math">
                      <m:r>
                        <a:rPr lang="en-US" altLang="zh-CN" sz="2400" i="1" kern="0" dirty="0" smtClean="0">
                          <a:solidFill>
                            <a:schemeClr val="tx1"/>
                          </a:solidFill>
                          <a:latin typeface="Cambria Math"/>
                          <a:ea typeface="宋体" panose="02010600030101010101" pitchFamily="2" charset="-122"/>
                        </a:rPr>
                        <m:t>𝑆𝑛𝑜</m:t>
                      </m:r>
                      <m:r>
                        <a:rPr lang="en-US" altLang="zh-CN" sz="2400" i="1" kern="0" dirty="0" smtClean="0">
                          <a:solidFill>
                            <a:schemeClr val="tx1"/>
                          </a:solidFill>
                          <a:latin typeface="Cambria Math"/>
                          <a:ea typeface="宋体" panose="02010600030101010101" pitchFamily="2" charset="-122"/>
                        </a:rPr>
                        <m:t>→</m:t>
                      </m:r>
                      <m:r>
                        <a:rPr lang="en-US" altLang="zh-CN" sz="2400" i="1" kern="0" dirty="0" smtClean="0">
                          <a:solidFill>
                            <a:schemeClr val="tx1"/>
                          </a:solidFill>
                          <a:latin typeface="Cambria Math"/>
                          <a:ea typeface="宋体" panose="02010600030101010101" pitchFamily="2" charset="-122"/>
                        </a:rPr>
                        <m:t>𝑆𝑑𝑒𝑝𝑡</m:t>
                      </m:r>
                    </m:oMath>
                  </m:oMathPara>
                </a14:m>
                <a:endParaRPr lang="en-US" altLang="zh-CN" sz="2400" kern="0" dirty="0">
                  <a:solidFill>
                    <a:schemeClr val="tx1"/>
                  </a:solidFill>
                  <a:ea typeface="宋体" panose="02010600030101010101" pitchFamily="2"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4882613" y="2527954"/>
                <a:ext cx="2016129" cy="541174"/>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6144385" y="2515530"/>
                <a:ext cx="2081660" cy="541174"/>
              </a:xfrm>
              <a:prstGeom prst="rect">
                <a:avLst/>
              </a:prstGeom>
              <a:solidFill>
                <a:schemeClr val="accent6">
                  <a:lumMod val="40000"/>
                  <a:lumOff val="60000"/>
                </a:schemeClr>
              </a:solidFill>
            </p:spPr>
            <p:txBody>
              <a:bodyPr wrap="none">
                <a:spAutoFit/>
              </a:bodyPr>
              <a:lstStyle/>
              <a:p>
                <a:pPr>
                  <a:lnSpc>
                    <a:spcPts val="3500"/>
                  </a:lnSpc>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400" i="1" kern="0" dirty="0" smtClean="0">
                          <a:solidFill>
                            <a:schemeClr val="tx1"/>
                          </a:solidFill>
                          <a:latin typeface="Cambria Math"/>
                          <a:ea typeface="宋体" panose="02010600030101010101" pitchFamily="2" charset="-122"/>
                        </a:rPr>
                        <m:t>𝑆𝑑𝑒𝑝𝑡</m:t>
                      </m:r>
                      <m:r>
                        <a:rPr lang="en-US" altLang="zh-CN" sz="2400" i="1" kern="0" dirty="0" smtClean="0">
                          <a:solidFill>
                            <a:schemeClr val="tx1"/>
                          </a:solidFill>
                          <a:latin typeface="Cambria Math"/>
                          <a:ea typeface="宋体" panose="02010600030101010101" pitchFamily="2" charset="-122"/>
                        </a:rPr>
                        <m:t>→</m:t>
                      </m:r>
                      <m:r>
                        <a:rPr lang="en-US" altLang="zh-CN" sz="2400" i="1" kern="0" dirty="0" smtClean="0">
                          <a:solidFill>
                            <a:schemeClr val="tx1"/>
                          </a:solidFill>
                          <a:latin typeface="Cambria Math"/>
                          <a:ea typeface="宋体" panose="02010600030101010101" pitchFamily="2" charset="-122"/>
                        </a:rPr>
                        <m:t>𝑆𝑙𝑜𝑐</m:t>
                      </m:r>
                    </m:oMath>
                  </m:oMathPara>
                </a14:m>
                <a:endParaRPr lang="en-US" altLang="zh-CN" sz="2400" kern="0" dirty="0">
                  <a:solidFill>
                    <a:schemeClr val="tx1"/>
                  </a:solidFill>
                  <a:ea typeface="宋体" panose="02010600030101010101" pitchFamily="2"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6144385" y="2515530"/>
                <a:ext cx="2081660" cy="541174"/>
              </a:xfrm>
              <a:prstGeom prst="rect">
                <a:avLst/>
              </a:prstGeom>
              <a:blipFill rotWithShape="1">
                <a:blip r:embed="rId3"/>
                <a:stretch>
                  <a:fillRect/>
                </a:stretch>
              </a:blipFill>
            </p:spPr>
            <p:txBody>
              <a:bodyPr/>
              <a:lstStyle/>
              <a:p>
                <a:r>
                  <a:rPr lang="zh-CN" altLang="en-US">
                    <a:noFill/>
                  </a:rPr>
                  <a:t> </a:t>
                </a:r>
              </a:p>
            </p:txBody>
          </p:sp>
        </mc:Fallback>
      </mc:AlternateContent>
      <p:pic>
        <p:nvPicPr>
          <p:cNvPr id="675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273" y="3406646"/>
            <a:ext cx="3523892"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圆角矩形 18"/>
          <p:cNvSpPr/>
          <p:nvPr/>
        </p:nvSpPr>
        <p:spPr bwMode="auto">
          <a:xfrm>
            <a:off x="4831433" y="3092465"/>
            <a:ext cx="2205301" cy="3304498"/>
          </a:xfrm>
          <a:prstGeom prst="roundRect">
            <a:avLst/>
          </a:prstGeom>
          <a:solidFill>
            <a:srgbClr val="FFC000">
              <a:alpha val="48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20" name="圆角矩形 19"/>
          <p:cNvSpPr/>
          <p:nvPr/>
        </p:nvSpPr>
        <p:spPr bwMode="auto">
          <a:xfrm>
            <a:off x="5934083" y="3092466"/>
            <a:ext cx="2291962" cy="3304498"/>
          </a:xfrm>
          <a:prstGeom prst="roundRect">
            <a:avLst/>
          </a:prstGeom>
          <a:solidFill>
            <a:srgbClr val="FF99FF">
              <a:alpha val="48000"/>
            </a:srgbClr>
          </a:solidFill>
          <a:ln>
            <a:noFill/>
          </a:ln>
          <a:effectLst/>
        </p:spPr>
        <p:txBody>
          <a:bodyPr vert="horz" wrap="square" lIns="91440" tIns="45720" rIns="91440" bIns="45720" numCol="1" rtlCol="0" anchor="t" anchorCtr="0" compatLnSpc="1">
            <a:prstTxWarp prst="textNoShape">
              <a:avLst/>
            </a:prstTxWarp>
            <a:spAutoFit/>
          </a:bodyPr>
          <a:lstStyle/>
          <a:p>
            <a:endParaRPr lang="zh-CN" altLang="en-US"/>
          </a:p>
        </p:txBody>
      </p:sp>
      <p:sp>
        <p:nvSpPr>
          <p:cNvPr id="21" name="圆角矩形标注 20"/>
          <p:cNvSpPr/>
          <p:nvPr/>
        </p:nvSpPr>
        <p:spPr bwMode="auto">
          <a:xfrm>
            <a:off x="204810" y="1014704"/>
            <a:ext cx="6677469" cy="1123712"/>
          </a:xfrm>
          <a:prstGeom prst="wedgeRoundRectCallout">
            <a:avLst>
              <a:gd name="adj1" fmla="val 47913"/>
              <a:gd name="adj2" fmla="val 83121"/>
              <a:gd name="adj3" fmla="val 16667"/>
            </a:avLst>
          </a:prstGeom>
          <a:solidFill>
            <a:srgbClr val="00CC00"/>
          </a:solidFill>
          <a:ln>
            <a:noFill/>
          </a:ln>
          <a:effectLst/>
        </p:spPr>
        <p:txBody>
          <a:bodyPr vert="horz" wrap="square" lIns="91440" tIns="45720" rIns="91440" bIns="45720" numCol="1" rtlCol="0" anchor="t" anchorCtr="0" compatLnSpc="1">
            <a:prstTxWarp prst="textNoShape">
              <a:avLst/>
            </a:prstTxWarp>
            <a:spAutoFit/>
          </a:bodyPr>
          <a:lstStyle/>
          <a:p>
            <a:pPr algn="l"/>
            <a:r>
              <a:rPr lang="en-US" altLang="zh-CN" dirty="0" err="1">
                <a:solidFill>
                  <a:schemeClr val="accent3"/>
                </a:solidFill>
                <a:latin typeface="微软雅黑" panose="020B0503020204020204" pitchFamily="34" charset="-122"/>
                <a:ea typeface="微软雅黑" panose="020B0503020204020204" pitchFamily="34" charset="-122"/>
              </a:rPr>
              <a:t>Sno→Sdept</a:t>
            </a:r>
            <a:r>
              <a:rPr lang="en-US" altLang="zh-CN" dirty="0">
                <a:solidFill>
                  <a:schemeClr val="accent3"/>
                </a:solidFill>
                <a:latin typeface="微软雅黑" panose="020B0503020204020204" pitchFamily="34" charset="-122"/>
                <a:ea typeface="微软雅黑" panose="020B0503020204020204" pitchFamily="34" charset="-122"/>
              </a:rPr>
              <a:t>, </a:t>
            </a:r>
            <a:r>
              <a:rPr lang="en-US" altLang="zh-CN" dirty="0" err="1">
                <a:solidFill>
                  <a:schemeClr val="accent3"/>
                </a:solidFill>
                <a:latin typeface="微软雅黑" panose="020B0503020204020204" pitchFamily="34" charset="-122"/>
                <a:ea typeface="微软雅黑" panose="020B0503020204020204" pitchFamily="34" charset="-122"/>
              </a:rPr>
              <a:t>Sdept</a:t>
            </a:r>
            <a:r>
              <a:rPr lang="en-US" altLang="zh-CN" dirty="0">
                <a:solidFill>
                  <a:schemeClr val="accent3"/>
                </a:solidFill>
                <a:latin typeface="微软雅黑" panose="020B0503020204020204" pitchFamily="34" charset="-122"/>
                <a:ea typeface="微软雅黑" panose="020B0503020204020204" pitchFamily="34" charset="-122"/>
              </a:rPr>
              <a:t> → </a:t>
            </a:r>
            <a:r>
              <a:rPr lang="en-US" altLang="zh-CN" dirty="0" err="1">
                <a:solidFill>
                  <a:schemeClr val="accent3"/>
                </a:solidFill>
                <a:latin typeface="微软雅黑" panose="020B0503020204020204" pitchFamily="34" charset="-122"/>
                <a:ea typeface="微软雅黑" panose="020B0503020204020204" pitchFamily="34" charset="-122"/>
              </a:rPr>
              <a:t>Sloc</a:t>
            </a:r>
            <a:r>
              <a:rPr lang="zh-CN" altLang="en-US" dirty="0">
                <a:solidFill>
                  <a:schemeClr val="accent3"/>
                </a:solidFill>
                <a:latin typeface="微软雅黑" panose="020B0503020204020204" pitchFamily="34" charset="-122"/>
                <a:ea typeface="微软雅黑" panose="020B0503020204020204" pitchFamily="34" charset="-122"/>
              </a:rPr>
              <a:t>， 导致随着</a:t>
            </a:r>
            <a:r>
              <a:rPr lang="en-US" altLang="zh-CN" dirty="0" err="1">
                <a:solidFill>
                  <a:schemeClr val="accent3"/>
                </a:solidFill>
                <a:latin typeface="微软雅黑" panose="020B0503020204020204" pitchFamily="34" charset="-122"/>
                <a:ea typeface="微软雅黑" panose="020B0503020204020204" pitchFamily="34" charset="-122"/>
              </a:rPr>
              <a:t>Sno</a:t>
            </a:r>
            <a:r>
              <a:rPr lang="zh-CN" altLang="en-US" dirty="0">
                <a:solidFill>
                  <a:schemeClr val="accent3"/>
                </a:solidFill>
                <a:latin typeface="微软雅黑" panose="020B0503020204020204" pitchFamily="34" charset="-122"/>
                <a:ea typeface="微软雅黑" panose="020B0503020204020204" pitchFamily="34" charset="-122"/>
              </a:rPr>
              <a:t>信息的增加，</a:t>
            </a:r>
            <a:r>
              <a:rPr lang="en-US" altLang="zh-CN" dirty="0" err="1">
                <a:solidFill>
                  <a:schemeClr val="accent3"/>
                </a:solidFill>
                <a:latin typeface="微软雅黑" panose="020B0503020204020204" pitchFamily="34" charset="-122"/>
                <a:ea typeface="微软雅黑" panose="020B0503020204020204" pitchFamily="34" charset="-122"/>
              </a:rPr>
              <a:t>Sno</a:t>
            </a:r>
            <a:r>
              <a:rPr lang="zh-CN" altLang="en-US" dirty="0">
                <a:solidFill>
                  <a:schemeClr val="accent3"/>
                </a:solidFill>
                <a:latin typeface="微软雅黑" panose="020B0503020204020204" pitchFamily="34" charset="-122"/>
                <a:ea typeface="微软雅黑" panose="020B0503020204020204" pitchFamily="34" charset="-122"/>
              </a:rPr>
              <a:t>决定的因素</a:t>
            </a:r>
            <a:r>
              <a:rPr lang="en-US" altLang="zh-CN" dirty="0" err="1">
                <a:solidFill>
                  <a:schemeClr val="accent3"/>
                </a:solidFill>
                <a:latin typeface="微软雅黑" panose="020B0503020204020204" pitchFamily="34" charset="-122"/>
                <a:ea typeface="微软雅黑" panose="020B0503020204020204" pitchFamily="34" charset="-122"/>
              </a:rPr>
              <a:t>Sdept</a:t>
            </a:r>
            <a:r>
              <a:rPr lang="zh-CN" altLang="en-US" dirty="0">
                <a:solidFill>
                  <a:schemeClr val="accent3"/>
                </a:solidFill>
                <a:latin typeface="微软雅黑" panose="020B0503020204020204" pitchFamily="34" charset="-122"/>
                <a:ea typeface="微软雅黑" panose="020B0503020204020204" pitchFamily="34" charset="-122"/>
              </a:rPr>
              <a:t>的对应信息（</a:t>
            </a:r>
            <a:r>
              <a:rPr lang="en-US" altLang="zh-CN" dirty="0" err="1">
                <a:solidFill>
                  <a:schemeClr val="accent3"/>
                </a:solidFill>
                <a:latin typeface="微软雅黑" panose="020B0503020204020204" pitchFamily="34" charset="-122"/>
                <a:ea typeface="微软雅黑" panose="020B0503020204020204" pitchFamily="34" charset="-122"/>
              </a:rPr>
              <a:t>Sloc</a:t>
            </a:r>
            <a:r>
              <a:rPr lang="zh-CN" altLang="en-US" dirty="0">
                <a:solidFill>
                  <a:schemeClr val="accent3"/>
                </a:solidFill>
                <a:latin typeface="微软雅黑" panose="020B0503020204020204" pitchFamily="34" charset="-122"/>
                <a:ea typeface="微软雅黑" panose="020B0503020204020204" pitchFamily="34" charset="-122"/>
              </a:rPr>
              <a:t>）在不断重复，这种数据冗余是由传递函数依赖引发的。</a:t>
            </a:r>
            <a:endParaRPr kumimoji="0" lang="zh-CN" altLang="en-US" sz="2000" b="1" i="0" u="none" strike="noStrike" cap="none" normalizeH="0" baseline="0" dirty="0">
              <a:ln>
                <a:noFill/>
              </a:ln>
              <a:solidFill>
                <a:schemeClr val="accent3"/>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66801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xit" presetSubtype="0" fill="hold" grpId="1" nodeType="clickEffect">
                                  <p:stCondLst>
                                    <p:cond delay="0"/>
                                  </p:stCondLst>
                                  <p:childTnLst>
                                    <p:anim calcmode="lin" valueType="num">
                                      <p:cBhvr>
                                        <p:cTn id="14" dur="1000"/>
                                        <p:tgtEl>
                                          <p:spTgt spid="3"/>
                                        </p:tgtEl>
                                        <p:attrNameLst>
                                          <p:attrName>ppt_w</p:attrName>
                                        </p:attrNameLst>
                                      </p:cBhvr>
                                      <p:tavLst>
                                        <p:tav tm="0">
                                          <p:val>
                                            <p:strVal val="ppt_w"/>
                                          </p:val>
                                        </p:tav>
                                        <p:tav tm="100000">
                                          <p:val>
                                            <p:strVal val="ppt_w*0.70"/>
                                          </p:val>
                                        </p:tav>
                                      </p:tavLst>
                                    </p:anim>
                                    <p:anim calcmode="lin" valueType="num">
                                      <p:cBhvr>
                                        <p:cTn id="15" dur="1000"/>
                                        <p:tgtEl>
                                          <p:spTgt spid="3"/>
                                        </p:tgtEl>
                                        <p:attrNameLst>
                                          <p:attrName>ppt_h</p:attrName>
                                        </p:attrNameLst>
                                      </p:cBhvr>
                                      <p:tavLst>
                                        <p:tav tm="0">
                                          <p:val>
                                            <p:strVal val="ppt_h"/>
                                          </p:val>
                                        </p:tav>
                                        <p:tav tm="100000">
                                          <p:val>
                                            <p:strVal val="ppt_h"/>
                                          </p:val>
                                        </p:tav>
                                      </p:tavLst>
                                    </p:anim>
                                    <p:animEffect transition="out" filter="fade">
                                      <p:cBhvr>
                                        <p:cTn id="16" dur="1000"/>
                                        <p:tgtEl>
                                          <p:spTgt spid="3"/>
                                        </p:tgtEl>
                                      </p:cBhvr>
                                    </p:animEffect>
                                    <p:set>
                                      <p:cBhvr>
                                        <p:cTn id="17" dur="1" fill="hold">
                                          <p:stCondLst>
                                            <p:cond delay="999"/>
                                          </p:stCondLst>
                                        </p:cTn>
                                        <p:tgtEl>
                                          <p:spTgt spid="3"/>
                                        </p:tgtEl>
                                        <p:attrNameLst>
                                          <p:attrName>style.visibility</p:attrName>
                                        </p:attrNameLst>
                                      </p:cBhvr>
                                      <p:to>
                                        <p:strVal val="hidden"/>
                                      </p:to>
                                    </p:set>
                                  </p:childTnLst>
                                </p:cTn>
                              </p:par>
                              <p:par>
                                <p:cTn id="18" presetID="55" presetClass="exit" presetSubtype="0" fill="hold" grpId="1" nodeType="withEffect">
                                  <p:stCondLst>
                                    <p:cond delay="0"/>
                                  </p:stCondLst>
                                  <p:childTnLst>
                                    <p:anim calcmode="lin" valueType="num">
                                      <p:cBhvr>
                                        <p:cTn id="19" dur="1000"/>
                                        <p:tgtEl>
                                          <p:spTgt spid="19"/>
                                        </p:tgtEl>
                                        <p:attrNameLst>
                                          <p:attrName>ppt_w</p:attrName>
                                        </p:attrNameLst>
                                      </p:cBhvr>
                                      <p:tavLst>
                                        <p:tav tm="0">
                                          <p:val>
                                            <p:strVal val="ppt_w"/>
                                          </p:val>
                                        </p:tav>
                                        <p:tav tm="100000">
                                          <p:val>
                                            <p:strVal val="ppt_w*0.70"/>
                                          </p:val>
                                        </p:tav>
                                      </p:tavLst>
                                    </p:anim>
                                    <p:anim calcmode="lin" valueType="num">
                                      <p:cBhvr>
                                        <p:cTn id="20" dur="1000"/>
                                        <p:tgtEl>
                                          <p:spTgt spid="19"/>
                                        </p:tgtEl>
                                        <p:attrNameLst>
                                          <p:attrName>ppt_h</p:attrName>
                                        </p:attrNameLst>
                                      </p:cBhvr>
                                      <p:tavLst>
                                        <p:tav tm="0">
                                          <p:val>
                                            <p:strVal val="ppt_h"/>
                                          </p:val>
                                        </p:tav>
                                        <p:tav tm="100000">
                                          <p:val>
                                            <p:strVal val="ppt_h"/>
                                          </p:val>
                                        </p:tav>
                                      </p:tavLst>
                                    </p:anim>
                                    <p:animEffect transition="out" filter="fade">
                                      <p:cBhvr>
                                        <p:cTn id="21" dur="1000"/>
                                        <p:tgtEl>
                                          <p:spTgt spid="19"/>
                                        </p:tgtEl>
                                      </p:cBhvr>
                                    </p:animEffect>
                                    <p:set>
                                      <p:cBhvr>
                                        <p:cTn id="22" dur="1" fill="hold">
                                          <p:stCondLst>
                                            <p:cond delay="999"/>
                                          </p:stCondLst>
                                        </p:cTn>
                                        <p:tgtEl>
                                          <p:spTgt spid="19"/>
                                        </p:tgtEl>
                                        <p:attrNameLst>
                                          <p:attrName>style.visibility</p:attrName>
                                        </p:attrNameLst>
                                      </p:cBhvr>
                                      <p:to>
                                        <p:strVal val="hidden"/>
                                      </p:to>
                                    </p:set>
                                  </p:childTnLst>
                                </p:cTn>
                              </p:par>
                              <p:par>
                                <p:cTn id="23" presetID="22" presetClass="entr" presetSubtype="4"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inVertical)">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19" grpId="0" animBg="1"/>
      <p:bldP spid="19" grpId="1" animBg="1"/>
      <p:bldP spid="20" grpId="0" animBg="1"/>
      <p:bldP spid="2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8" name="Rectangle 22">
            <a:extLst>
              <a:ext uri="{FF2B5EF4-FFF2-40B4-BE49-F238E27FC236}">
                <a16:creationId xmlns:a16="http://schemas.microsoft.com/office/drawing/2014/main" id="{F63A6A14-4BE5-4BA5-B811-F9F21B358B73}"/>
              </a:ext>
            </a:extLst>
          </p:cNvPr>
          <p:cNvSpPr>
            <a:spLocks noChangeArrowheads="1"/>
          </p:cNvSpPr>
          <p:nvPr/>
        </p:nvSpPr>
        <p:spPr bwMode="auto">
          <a:xfrm>
            <a:off x="369888" y="382588"/>
            <a:ext cx="5281612"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a:latin typeface="黑体" panose="02010609060101010101" pitchFamily="49" charset="-122"/>
                <a:ea typeface="黑体" panose="02010609060101010101" pitchFamily="49" charset="-122"/>
              </a:rPr>
              <a:t>Design theory for relational database</a:t>
            </a:r>
          </a:p>
        </p:txBody>
      </p:sp>
      <p:pic>
        <p:nvPicPr>
          <p:cNvPr id="34843" name="Picture 27" descr="D:\person\desktop\校徽da 副本.png">
            <a:extLst>
              <a:ext uri="{FF2B5EF4-FFF2-40B4-BE49-F238E27FC236}">
                <a16:creationId xmlns:a16="http://schemas.microsoft.com/office/drawing/2014/main" id="{D456553A-2592-4B0C-B3F8-2AB272961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TextBox 10">
            <a:extLst>
              <a:ext uri="{FF2B5EF4-FFF2-40B4-BE49-F238E27FC236}">
                <a16:creationId xmlns:a16="http://schemas.microsoft.com/office/drawing/2014/main" id="{FFBDA78E-0075-4ADF-ADB4-0BDC44674ABF}"/>
              </a:ext>
            </a:extLst>
          </p:cNvPr>
          <p:cNvSpPr txBox="1">
            <a:spLocks noChangeArrowheads="1"/>
          </p:cNvSpPr>
          <p:nvPr/>
        </p:nvSpPr>
        <p:spPr bwMode="auto">
          <a:xfrm>
            <a:off x="323850" y="1484313"/>
            <a:ext cx="8642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p>
          <a:p>
            <a:pPr eaLnBrk="1" hangingPunct="1"/>
            <a:r>
              <a:rPr lang="en-US" altLang="zh-CN" sz="2000" b="1"/>
              <a:t> </a:t>
            </a:r>
          </a:p>
        </p:txBody>
      </p:sp>
      <p:sp>
        <p:nvSpPr>
          <p:cNvPr id="2" name="TextBox 10">
            <a:extLst>
              <a:ext uri="{FF2B5EF4-FFF2-40B4-BE49-F238E27FC236}">
                <a16:creationId xmlns:a16="http://schemas.microsoft.com/office/drawing/2014/main" id="{25E260AA-0472-4484-B43F-5B07194D7C7E}"/>
              </a:ext>
            </a:extLst>
          </p:cNvPr>
          <p:cNvSpPr txBox="1">
            <a:spLocks noChangeArrowheads="1"/>
          </p:cNvSpPr>
          <p:nvPr/>
        </p:nvSpPr>
        <p:spPr bwMode="auto">
          <a:xfrm>
            <a:off x="323850" y="1268413"/>
            <a:ext cx="8391525"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800" b="1"/>
              <a:t>3NF</a:t>
            </a:r>
            <a:r>
              <a:rPr lang="zh-CN" altLang="en-US" sz="2800" b="1"/>
              <a:t>分解算法</a:t>
            </a:r>
          </a:p>
          <a:p>
            <a:pPr algn="l" eaLnBrk="1" hangingPunct="1"/>
            <a:r>
              <a:rPr lang="zh-CN" altLang="en-US" sz="2800" b="1"/>
              <a:t>输入：关系</a:t>
            </a:r>
            <a:r>
              <a:rPr lang="en-US" altLang="zh-CN" sz="2800" b="1"/>
              <a:t>R</a:t>
            </a:r>
            <a:r>
              <a:rPr lang="zh-CN" altLang="en-US" sz="2800" b="1"/>
              <a:t>和其</a:t>
            </a:r>
            <a:r>
              <a:rPr lang="en-US" altLang="zh-CN" sz="2800" b="1"/>
              <a:t>FD</a:t>
            </a:r>
            <a:r>
              <a:rPr lang="zh-CN" altLang="en-US" sz="2800" b="1"/>
              <a:t>集</a:t>
            </a:r>
            <a:r>
              <a:rPr lang="en-US" altLang="zh-CN" sz="2800" b="1"/>
              <a:t>F</a:t>
            </a:r>
          </a:p>
          <a:p>
            <a:pPr algn="l" eaLnBrk="1" hangingPunct="1"/>
            <a:r>
              <a:rPr lang="zh-CN" altLang="en-US" sz="2800" b="1"/>
              <a:t>输出：由</a:t>
            </a:r>
            <a:r>
              <a:rPr lang="en-US" altLang="zh-CN" sz="2800" b="1"/>
              <a:t>R</a:t>
            </a:r>
            <a:r>
              <a:rPr lang="zh-CN" altLang="en-US" sz="2800" b="1"/>
              <a:t>分解出的关系集合，每个关系都属于</a:t>
            </a:r>
            <a:r>
              <a:rPr lang="en-US" altLang="zh-CN" sz="2800" b="1"/>
              <a:t>3NF</a:t>
            </a:r>
          </a:p>
          <a:p>
            <a:pPr algn="l" eaLnBrk="1" hangingPunct="1"/>
            <a:r>
              <a:rPr lang="en-US" altLang="zh-CN" sz="2800" b="1"/>
              <a:t>1 </a:t>
            </a:r>
            <a:r>
              <a:rPr lang="zh-CN" altLang="en-US" sz="2800" b="1"/>
              <a:t>找到</a:t>
            </a:r>
            <a:r>
              <a:rPr lang="en-US" altLang="zh-CN" sz="2800" b="1"/>
              <a:t>F</a:t>
            </a:r>
            <a:r>
              <a:rPr lang="zh-CN" altLang="en-US" sz="2800" b="1"/>
              <a:t>的一个最小基本集，记为</a:t>
            </a:r>
            <a:r>
              <a:rPr lang="en-US" altLang="zh-CN" sz="2800" b="1"/>
              <a:t>G</a:t>
            </a:r>
            <a:endParaRPr lang="en-US" altLang="zh-CN" sz="2800" b="1" u="sng"/>
          </a:p>
          <a:p>
            <a:pPr algn="l" eaLnBrk="1" hangingPunct="1"/>
            <a:r>
              <a:rPr lang="en-US" altLang="zh-CN" sz="2800" b="1" u="sng"/>
              <a:t>2 </a:t>
            </a:r>
            <a:r>
              <a:rPr lang="zh-CN" altLang="en-US" sz="2800" b="1" u="sng"/>
              <a:t>对于</a:t>
            </a:r>
            <a:r>
              <a:rPr lang="en-US" altLang="zh-CN" sz="2800" b="1" u="sng"/>
              <a:t>G</a:t>
            </a:r>
            <a:r>
              <a:rPr lang="zh-CN" altLang="en-US" sz="2800" b="1" u="sng"/>
              <a:t>中的每个</a:t>
            </a:r>
            <a:r>
              <a:rPr lang="en-US" altLang="zh-CN" sz="2800" b="1" u="sng"/>
              <a:t>FD X-&gt;A</a:t>
            </a:r>
            <a:r>
              <a:rPr lang="zh-CN" altLang="en-US" sz="2800" b="1" u="sng"/>
              <a:t>，将</a:t>
            </a:r>
            <a:r>
              <a:rPr lang="en-US" altLang="zh-CN" sz="2800" b="1" u="sng"/>
              <a:t>XA</a:t>
            </a:r>
            <a:r>
              <a:rPr lang="zh-CN" altLang="en-US" sz="2800" b="1" u="sng"/>
              <a:t>作为分解出的一个关系模式</a:t>
            </a:r>
            <a:r>
              <a:rPr lang="en-US" altLang="zh-CN" sz="2800" b="1" u="sng"/>
              <a:t>Ri</a:t>
            </a:r>
            <a:endParaRPr lang="en-US" altLang="zh-CN" sz="2800" b="1"/>
          </a:p>
          <a:p>
            <a:pPr algn="l" eaLnBrk="1" hangingPunct="1"/>
            <a:r>
              <a:rPr lang="en-US" altLang="zh-CN" sz="2800" b="1"/>
              <a:t>3 </a:t>
            </a:r>
            <a:r>
              <a:rPr lang="zh-CN" altLang="en-US" sz="2800" b="1"/>
              <a:t>若第</a:t>
            </a:r>
            <a:r>
              <a:rPr lang="en-US" altLang="zh-CN" sz="2800" b="1"/>
              <a:t>2</a:t>
            </a:r>
            <a:r>
              <a:rPr lang="zh-CN" altLang="en-US" sz="2800" b="1"/>
              <a:t>步分解得到的关系</a:t>
            </a:r>
            <a:r>
              <a:rPr lang="zh-CN" altLang="en-US" sz="2800" b="1" u="sng"/>
              <a:t>均不包含</a:t>
            </a:r>
            <a:r>
              <a:rPr lang="en-US" altLang="zh-CN" sz="2800" b="1" u="sng"/>
              <a:t>R</a:t>
            </a:r>
            <a:r>
              <a:rPr lang="zh-CN" altLang="en-US" sz="2800" b="1" u="sng"/>
              <a:t>的超键</a:t>
            </a:r>
            <a:r>
              <a:rPr lang="zh-CN" altLang="en-US" sz="2800" b="1"/>
              <a:t>，则增加一个关系，其模式为</a:t>
            </a:r>
            <a:r>
              <a:rPr lang="en-US" altLang="zh-CN" sz="2800" b="1"/>
              <a:t>R</a:t>
            </a:r>
            <a:r>
              <a:rPr lang="zh-CN" altLang="en-US" sz="2800" b="1"/>
              <a:t>的任意一个键</a:t>
            </a:r>
          </a:p>
        </p:txBody>
      </p:sp>
      <p:pic>
        <p:nvPicPr>
          <p:cNvPr id="33802" name="Picture 10">
            <a:extLst>
              <a:ext uri="{FF2B5EF4-FFF2-40B4-BE49-F238E27FC236}">
                <a16:creationId xmlns:a16="http://schemas.microsoft.com/office/drawing/2014/main" id="{DF9A0075-0A15-494A-AC01-E8A64765D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38313"/>
            <a:ext cx="8380413"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735364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4838"/>
                                        </p:tgtEl>
                                        <p:attrNameLst>
                                          <p:attrName>style.visibility</p:attrName>
                                        </p:attrNameLst>
                                      </p:cBhvr>
                                      <p:to>
                                        <p:strVal val="visible"/>
                                      </p:to>
                                    </p:set>
                                    <p:anim calcmode="lin" valueType="num">
                                      <p:cBhvr additive="base">
                                        <p:cTn id="11" dur="500" fill="hold"/>
                                        <p:tgtEl>
                                          <p:spTgt spid="34838"/>
                                        </p:tgtEl>
                                        <p:attrNameLst>
                                          <p:attrName>ppt_x</p:attrName>
                                        </p:attrNameLst>
                                      </p:cBhvr>
                                      <p:tavLst>
                                        <p:tav tm="0">
                                          <p:val>
                                            <p:strVal val="#ppt_x"/>
                                          </p:val>
                                        </p:tav>
                                        <p:tav tm="100000">
                                          <p:val>
                                            <p:strVal val="#ppt_x"/>
                                          </p:val>
                                        </p:tav>
                                      </p:tavLst>
                                    </p:anim>
                                    <p:anim calcmode="lin" valueType="num">
                                      <p:cBhvr additive="base">
                                        <p:cTn id="12" dur="500" fill="hold"/>
                                        <p:tgtEl>
                                          <p:spTgt spid="34838"/>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dirty="0">
                <a:ea typeface="宋体" panose="02010600030101010101" pitchFamily="2" charset="-122"/>
              </a:rPr>
              <a:t>关系规范化：范 式</a:t>
            </a:r>
            <a:endParaRPr lang="en-US" altLang="zh-CN" dirty="0">
              <a:ea typeface="宋体" panose="02010600030101010101" pitchFamily="2" charset="-122"/>
            </a:endParaRPr>
          </a:p>
        </p:txBody>
      </p:sp>
      <p:sp>
        <p:nvSpPr>
          <p:cNvPr id="57347" name="Rectangle 3"/>
          <p:cNvSpPr>
            <a:spLocks noGrp="1" noChangeArrowheads="1"/>
          </p:cNvSpPr>
          <p:nvPr>
            <p:ph type="body" idx="1"/>
          </p:nvPr>
        </p:nvSpPr>
        <p:spPr>
          <a:xfrm>
            <a:off x="395536" y="1196752"/>
            <a:ext cx="7834064" cy="2160240"/>
          </a:xfrm>
        </p:spPr>
        <p:txBody>
          <a:bodyPr/>
          <a:lstStyle/>
          <a:p>
            <a:pPr eaLnBrk="1" hangingPunct="1">
              <a:lnSpc>
                <a:spcPts val="3500"/>
              </a:lnSpc>
            </a:pPr>
            <a:r>
              <a:rPr lang="zh-CN" altLang="en-US" dirty="0">
                <a:ea typeface="宋体" panose="02010600030101010101" pitchFamily="2" charset="-122"/>
              </a:rPr>
              <a:t>把</a:t>
            </a:r>
            <a:r>
              <a:rPr lang="en-US" altLang="zh-CN" dirty="0">
                <a:ea typeface="宋体" panose="02010600030101010101" pitchFamily="2" charset="-122"/>
              </a:rPr>
              <a:t>S-L</a:t>
            </a:r>
            <a:r>
              <a:rPr lang="zh-CN" altLang="en-US" dirty="0">
                <a:ea typeface="宋体" panose="02010600030101010101" pitchFamily="2" charset="-122"/>
              </a:rPr>
              <a:t>分解为两个关系模式，消除传递函数依赖</a:t>
            </a:r>
          </a:p>
          <a:p>
            <a:pPr lvl="1" eaLnBrk="1" hangingPunct="1">
              <a:lnSpc>
                <a:spcPts val="3500"/>
              </a:lnSpc>
              <a:buFont typeface="Wingdings" panose="05000000000000000000" pitchFamily="2" charset="2"/>
              <a:buNone/>
            </a:pPr>
            <a:r>
              <a:rPr lang="en-US" altLang="zh-CN" dirty="0">
                <a:ea typeface="宋体" panose="02010600030101010101" pitchFamily="2" charset="-122"/>
              </a:rPr>
              <a:t>                 S-D ( </a:t>
            </a:r>
            <a:r>
              <a:rPr lang="en-US" altLang="zh-CN" dirty="0" err="1">
                <a:solidFill>
                  <a:srgbClr val="FF0000"/>
                </a:solidFill>
                <a:ea typeface="宋体" panose="02010600030101010101" pitchFamily="2" charset="-122"/>
              </a:rPr>
              <a:t>Sno</a:t>
            </a:r>
            <a:r>
              <a:rPr lang="en-US" altLang="zh-CN" dirty="0">
                <a:ea typeface="宋体" panose="02010600030101010101" pitchFamily="2" charset="-122"/>
              </a:rPr>
              <a:t>, </a:t>
            </a:r>
            <a:r>
              <a:rPr lang="zh-CN" altLang="en-US" dirty="0">
                <a:ea typeface="宋体" panose="02010600030101010101" pitchFamily="2" charset="-122"/>
              </a:rPr>
              <a:t> </a:t>
            </a:r>
            <a:r>
              <a:rPr lang="en-US" altLang="zh-CN" dirty="0" err="1">
                <a:ea typeface="宋体" panose="02010600030101010101" pitchFamily="2" charset="-122"/>
              </a:rPr>
              <a:t>Sdept</a:t>
            </a:r>
            <a:r>
              <a:rPr lang="en-US" altLang="zh-CN" dirty="0">
                <a:ea typeface="宋体" panose="02010600030101010101" pitchFamily="2" charset="-122"/>
              </a:rPr>
              <a:t> )</a:t>
            </a:r>
            <a:endParaRPr lang="zh-CN" altLang="en-US" dirty="0">
              <a:ea typeface="宋体" panose="02010600030101010101" pitchFamily="2" charset="-122"/>
            </a:endParaRPr>
          </a:p>
          <a:p>
            <a:pPr lvl="1">
              <a:lnSpc>
                <a:spcPts val="3500"/>
              </a:lnSpc>
              <a:buNone/>
            </a:pPr>
            <a:r>
              <a:rPr lang="zh-CN" altLang="en-US" dirty="0">
                <a:ea typeface="宋体" panose="02010600030101010101" pitchFamily="2" charset="-122"/>
              </a:rPr>
              <a:t>                 </a:t>
            </a:r>
            <a:r>
              <a:rPr lang="en-US" altLang="zh-CN" dirty="0">
                <a:ea typeface="宋体" panose="02010600030101010101" pitchFamily="2" charset="-122"/>
              </a:rPr>
              <a:t>D-L ( </a:t>
            </a:r>
            <a:r>
              <a:rPr lang="en-US" altLang="zh-CN" dirty="0" err="1">
                <a:solidFill>
                  <a:srgbClr val="FF0000"/>
                </a:solidFill>
                <a:ea typeface="宋体" panose="02010600030101010101" pitchFamily="2" charset="-122"/>
              </a:rPr>
              <a:t>Sdept</a:t>
            </a:r>
            <a:r>
              <a:rPr lang="en-US" altLang="zh-CN" dirty="0">
                <a:ea typeface="宋体" panose="02010600030101010101" pitchFamily="2" charset="-122"/>
              </a:rPr>
              <a:t>,  </a:t>
            </a:r>
            <a:r>
              <a:rPr lang="en-US" altLang="zh-CN" dirty="0" err="1">
                <a:ea typeface="宋体" panose="02010600030101010101" pitchFamily="2" charset="-122"/>
              </a:rPr>
              <a:t>Sloc</a:t>
            </a:r>
            <a:r>
              <a:rPr lang="en-US" altLang="zh-CN" dirty="0">
                <a:ea typeface="宋体" panose="02010600030101010101" pitchFamily="2" charset="-122"/>
              </a:rPr>
              <a:t> )</a:t>
            </a:r>
            <a:endParaRPr lang="zh-CN" altLang="en-US" dirty="0">
              <a:ea typeface="宋体" panose="02010600030101010101" pitchFamily="2" charset="-122"/>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98" y="3645024"/>
            <a:ext cx="8694299"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981927" y="5141925"/>
            <a:ext cx="772969" cy="461665"/>
          </a:xfrm>
          <a:prstGeom prst="rect">
            <a:avLst/>
          </a:prstGeom>
          <a:noFill/>
        </p:spPr>
        <p:txBody>
          <a:bodyPr wrap="none" rtlCol="0">
            <a:spAutoFit/>
          </a:bodyPr>
          <a:lstStyle/>
          <a:p>
            <a:r>
              <a:rPr lang="en-US" altLang="zh-CN" sz="2400" dirty="0">
                <a:solidFill>
                  <a:schemeClr val="tx1"/>
                </a:solidFill>
              </a:rPr>
              <a:t>1NF</a:t>
            </a:r>
            <a:endParaRPr lang="zh-CN" altLang="en-US" sz="2400" dirty="0">
              <a:solidFill>
                <a:schemeClr val="tx1"/>
              </a:solidFill>
            </a:endParaRPr>
          </a:p>
        </p:txBody>
      </p:sp>
      <p:sp>
        <p:nvSpPr>
          <p:cNvPr id="6" name="TextBox 5"/>
          <p:cNvSpPr txBox="1"/>
          <p:nvPr/>
        </p:nvSpPr>
        <p:spPr>
          <a:xfrm>
            <a:off x="4540447" y="5141925"/>
            <a:ext cx="772969" cy="461665"/>
          </a:xfrm>
          <a:prstGeom prst="rect">
            <a:avLst/>
          </a:prstGeom>
          <a:noFill/>
        </p:spPr>
        <p:txBody>
          <a:bodyPr wrap="none" rtlCol="0">
            <a:spAutoFit/>
          </a:bodyPr>
          <a:lstStyle/>
          <a:p>
            <a:r>
              <a:rPr lang="en-US" altLang="zh-CN" sz="2400" dirty="0">
                <a:solidFill>
                  <a:schemeClr val="tx1"/>
                </a:solidFill>
              </a:rPr>
              <a:t>2NF</a:t>
            </a:r>
            <a:endParaRPr lang="zh-CN" altLang="en-US" sz="2400" dirty="0">
              <a:solidFill>
                <a:schemeClr val="tx1"/>
              </a:solidFill>
            </a:endParaRPr>
          </a:p>
        </p:txBody>
      </p:sp>
      <p:sp>
        <p:nvSpPr>
          <p:cNvPr id="7" name="TextBox 6"/>
          <p:cNvSpPr txBox="1"/>
          <p:nvPr/>
        </p:nvSpPr>
        <p:spPr>
          <a:xfrm>
            <a:off x="7308304" y="5141924"/>
            <a:ext cx="772969" cy="461665"/>
          </a:xfrm>
          <a:prstGeom prst="rect">
            <a:avLst/>
          </a:prstGeom>
          <a:noFill/>
        </p:spPr>
        <p:txBody>
          <a:bodyPr wrap="none" rtlCol="0">
            <a:spAutoFit/>
          </a:bodyPr>
          <a:lstStyle/>
          <a:p>
            <a:r>
              <a:rPr lang="en-US" altLang="zh-CN" sz="2400" dirty="0">
                <a:solidFill>
                  <a:schemeClr val="tx1"/>
                </a:solidFill>
              </a:rPr>
              <a:t>3NF</a:t>
            </a:r>
            <a:endParaRPr lang="zh-CN" altLang="en-US" sz="2400" dirty="0">
              <a:solidFill>
                <a:schemeClr val="tx1"/>
              </a:solidFill>
            </a:endParaRPr>
          </a:p>
        </p:txBody>
      </p:sp>
    </p:spTree>
    <p:extLst>
      <p:ext uri="{BB962C8B-B14F-4D97-AF65-F5344CB8AC3E}">
        <p14:creationId xmlns:p14="http://schemas.microsoft.com/office/powerpoint/2010/main" val="7164644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dirty="0">
                <a:ea typeface="宋体" panose="02010600030101010101" pitchFamily="2" charset="-122"/>
              </a:rPr>
              <a:t>关系规范化：范 式</a:t>
            </a:r>
            <a:endParaRPr lang="en-US" altLang="zh-CN" dirty="0">
              <a:ea typeface="宋体" panose="02010600030101010101" pitchFamily="2" charset="-122"/>
            </a:endParaRPr>
          </a:p>
        </p:txBody>
      </p:sp>
      <p:sp>
        <p:nvSpPr>
          <p:cNvPr id="59395" name="Rectangle 3"/>
          <p:cNvSpPr>
            <a:spLocks noGrp="1" noChangeArrowheads="1"/>
          </p:cNvSpPr>
          <p:nvPr>
            <p:ph type="body" idx="1"/>
          </p:nvPr>
        </p:nvSpPr>
        <p:spPr>
          <a:xfrm>
            <a:off x="185738" y="1268760"/>
            <a:ext cx="8729662" cy="1296144"/>
          </a:xfrm>
          <a:solidFill>
            <a:schemeClr val="bg1">
              <a:lumMod val="90000"/>
            </a:schemeClr>
          </a:solidFill>
        </p:spPr>
        <p:txBody>
          <a:bodyPr/>
          <a:lstStyle/>
          <a:p>
            <a:pPr eaLnBrk="1" hangingPunct="1">
              <a:lnSpc>
                <a:spcPct val="140000"/>
              </a:lnSpc>
              <a:spcAft>
                <a:spcPct val="30000"/>
              </a:spcAft>
            </a:pPr>
            <a:r>
              <a:rPr lang="zh-CN" altLang="en-US" sz="2600" dirty="0">
                <a:ea typeface="宋体" panose="02010600030101010101" pitchFamily="2" charset="-122"/>
              </a:rPr>
              <a:t>关系模式达到</a:t>
            </a:r>
            <a:r>
              <a:rPr lang="en-US" altLang="zh-CN" sz="2600" dirty="0">
                <a:ea typeface="宋体" panose="02010600030101010101" pitchFamily="2" charset="-122"/>
              </a:rPr>
              <a:t>3NF</a:t>
            </a:r>
            <a:r>
              <a:rPr lang="zh-CN" altLang="en-US" sz="2600" dirty="0">
                <a:ea typeface="宋体" panose="02010600030101010101" pitchFamily="2" charset="-122"/>
              </a:rPr>
              <a:t>后，能消除各种数据冗余与数据异常吗？</a:t>
            </a: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185738" y="2780928"/>
                <a:ext cx="8778875" cy="1116124"/>
              </a:xfrm>
              <a:prstGeom prst="rect">
                <a:avLst/>
              </a:prstGeom>
              <a:solidFill>
                <a:schemeClr val="tx2">
                  <a:lumMod val="20000"/>
                  <a:lumOff val="8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Font typeface="Wingdings" panose="05000000000000000000" pitchFamily="2" charset="2"/>
                  <a:buNone/>
                </a:pPr>
                <a:r>
                  <a:rPr lang="zh-CN" altLang="en-US" sz="2000" kern="0" dirty="0">
                    <a:ea typeface="宋体" panose="02010600030101010101" pitchFamily="2" charset="-122"/>
                  </a:rPr>
                  <a:t>关系模式  </a:t>
                </a:r>
                <a14:m>
                  <m:oMath xmlns:m="http://schemas.openxmlformats.org/officeDocument/2006/math">
                    <m:r>
                      <a:rPr lang="en-US" altLang="zh-CN" sz="2000" i="1" kern="0" dirty="0" smtClean="0">
                        <a:latin typeface="Cambria Math"/>
                        <a:ea typeface="宋体" panose="02010600030101010101" pitchFamily="2" charset="-122"/>
                      </a:rPr>
                      <m:t>𝐶𝑜𝑢𝑟𝑠𝑒</m:t>
                    </m:r>
                    <m:d>
                      <m:dPr>
                        <m:begChr m:val="（"/>
                        <m:endChr m:val="）"/>
                        <m:ctrlPr>
                          <a:rPr lang="zh-CN" altLang="en-US" sz="2000" i="1" kern="0" dirty="0" smtClean="0">
                            <a:latin typeface="Cambria Math" panose="02040503050406030204" pitchFamily="18" charset="0"/>
                            <a:ea typeface="宋体" panose="02010600030101010101" pitchFamily="2" charset="-122"/>
                          </a:rPr>
                        </m:ctrlPr>
                      </m:dPr>
                      <m:e>
                        <m:r>
                          <a:rPr lang="en-US" altLang="zh-CN" sz="2000" i="1" kern="0" dirty="0" err="1" smtClean="0">
                            <a:latin typeface="Cambria Math"/>
                            <a:ea typeface="宋体" panose="02010600030101010101" pitchFamily="2" charset="-122"/>
                          </a:rPr>
                          <m:t>𝐶𝑛𝑜</m:t>
                        </m:r>
                        <m:r>
                          <a:rPr lang="zh-CN" altLang="en-US" sz="2000" i="1" kern="0" dirty="0" smtClean="0">
                            <a:latin typeface="Cambria Math"/>
                            <a:ea typeface="宋体" panose="02010600030101010101" pitchFamily="2" charset="-122"/>
                          </a:rPr>
                          <m:t>，</m:t>
                        </m:r>
                        <m:r>
                          <a:rPr lang="en-US" altLang="zh-CN" sz="2000" i="1" kern="0" dirty="0" err="1" smtClean="0">
                            <a:latin typeface="Cambria Math"/>
                            <a:ea typeface="宋体" panose="02010600030101010101" pitchFamily="2" charset="-122"/>
                          </a:rPr>
                          <m:t>𝐶𝑛𝑎𝑚𝑒</m:t>
                        </m:r>
                        <m:r>
                          <a:rPr lang="zh-CN" altLang="en-US" sz="2000" i="1" kern="0" dirty="0" smtClean="0">
                            <a:latin typeface="Cambria Math"/>
                            <a:ea typeface="宋体" panose="02010600030101010101" pitchFamily="2" charset="-122"/>
                          </a:rPr>
                          <m:t>，</m:t>
                        </m:r>
                        <m:r>
                          <a:rPr lang="en-US" altLang="zh-CN" sz="2000" i="1" kern="0" dirty="0" err="1" smtClean="0">
                            <a:latin typeface="Cambria Math"/>
                            <a:ea typeface="宋体" panose="02010600030101010101" pitchFamily="2" charset="-122"/>
                          </a:rPr>
                          <m:t>𝑃𝑐𝑛𝑜</m:t>
                        </m:r>
                      </m:e>
                    </m:d>
                    <m:r>
                      <a:rPr lang="en-US" altLang="zh-CN" sz="2000" b="0" i="1" kern="0" dirty="0" smtClean="0">
                        <a:latin typeface="Cambria Math"/>
                        <a:ea typeface="宋体" panose="02010600030101010101" pitchFamily="2" charset="-122"/>
                      </a:rPr>
                      <m:t>∈3</m:t>
                    </m:r>
                    <m:r>
                      <a:rPr lang="en-US" altLang="zh-CN" sz="2000" b="0" i="1" kern="0" dirty="0" smtClean="0">
                        <a:latin typeface="Cambria Math"/>
                        <a:ea typeface="宋体" panose="02010600030101010101" pitchFamily="2" charset="-122"/>
                      </a:rPr>
                      <m:t>𝑁𝐹</m:t>
                    </m:r>
                  </m:oMath>
                </a14:m>
                <a:endParaRPr lang="en-US" altLang="zh-CN" sz="2000" b="0" kern="0" dirty="0">
                  <a:ea typeface="宋体" panose="02010600030101010101" pitchFamily="2" charset="-122"/>
                </a:endParaRPr>
              </a:p>
              <a:p>
                <a:pPr>
                  <a:lnSpc>
                    <a:spcPts val="3500"/>
                  </a:lnSpc>
                  <a:buFont typeface="Wingdings" panose="05000000000000000000" pitchFamily="2" charset="2"/>
                  <a:buNone/>
                </a:pPr>
                <a:r>
                  <a:rPr lang="zh-CN" altLang="en-US" sz="2000" kern="0" dirty="0">
                    <a:ea typeface="宋体" panose="02010600030101010101" pitchFamily="2" charset="-122"/>
                  </a:rPr>
                  <a:t>关系模式  </a:t>
                </a:r>
                <a14:m>
                  <m:oMath xmlns:m="http://schemas.openxmlformats.org/officeDocument/2006/math">
                    <m:r>
                      <a:rPr lang="en-US" altLang="zh-CN" sz="2000" i="1" kern="0" dirty="0" smtClean="0">
                        <a:latin typeface="Cambria Math"/>
                        <a:ea typeface="宋体" panose="02010600030101010101" pitchFamily="2" charset="-122"/>
                      </a:rPr>
                      <m:t>𝑆𝑡𝑢𝑑𝑒𝑛𝑡</m:t>
                    </m:r>
                    <m:d>
                      <m:dPr>
                        <m:begChr m:val="（"/>
                        <m:endChr m:val="）"/>
                        <m:ctrlPr>
                          <a:rPr lang="zh-CN" altLang="en-US" sz="2000" i="1" kern="0" dirty="0" smtClean="0">
                            <a:latin typeface="Cambria Math" panose="02040503050406030204" pitchFamily="18" charset="0"/>
                            <a:ea typeface="宋体" panose="02010600030101010101" pitchFamily="2" charset="-122"/>
                          </a:rPr>
                        </m:ctrlPr>
                      </m:dPr>
                      <m:e>
                        <m:r>
                          <a:rPr lang="en-US" altLang="zh-CN" sz="2000" i="1" kern="0" dirty="0" err="1" smtClean="0">
                            <a:latin typeface="Cambria Math"/>
                            <a:ea typeface="宋体" panose="02010600030101010101" pitchFamily="2" charset="-122"/>
                          </a:rPr>
                          <m:t>𝑆𝑛𝑜</m:t>
                        </m:r>
                        <m:r>
                          <a:rPr lang="zh-CN" altLang="en-US" sz="2000" i="1" kern="0" dirty="0" smtClean="0">
                            <a:latin typeface="Cambria Math"/>
                            <a:ea typeface="宋体" panose="02010600030101010101" pitchFamily="2" charset="-122"/>
                          </a:rPr>
                          <m:t>，</m:t>
                        </m:r>
                        <m:r>
                          <a:rPr lang="en-US" altLang="zh-CN" sz="2000" i="1" kern="0" dirty="0" err="1" smtClean="0">
                            <a:latin typeface="Cambria Math"/>
                            <a:ea typeface="宋体" panose="02010600030101010101" pitchFamily="2" charset="-122"/>
                          </a:rPr>
                          <m:t>𝑆𝑛𝑎𝑚𝑒</m:t>
                        </m:r>
                        <m:r>
                          <a:rPr lang="zh-CN" altLang="en-US" sz="2000" i="1" kern="0" dirty="0" smtClean="0">
                            <a:latin typeface="Cambria Math"/>
                            <a:ea typeface="宋体" panose="02010600030101010101" pitchFamily="2" charset="-122"/>
                          </a:rPr>
                          <m:t>，</m:t>
                        </m:r>
                        <m:r>
                          <a:rPr lang="en-US" altLang="zh-CN" sz="2000" i="1" kern="0" dirty="0" err="1" smtClean="0">
                            <a:latin typeface="Cambria Math"/>
                            <a:ea typeface="宋体" panose="02010600030101010101" pitchFamily="2" charset="-122"/>
                          </a:rPr>
                          <m:t>𝑆𝑑𝑒𝑝𝑡</m:t>
                        </m:r>
                        <m:r>
                          <a:rPr lang="zh-CN" altLang="en-US" sz="2000" i="1" kern="0" dirty="0" smtClean="0">
                            <a:latin typeface="Cambria Math"/>
                            <a:ea typeface="宋体" panose="02010600030101010101" pitchFamily="2" charset="-122"/>
                          </a:rPr>
                          <m:t>，</m:t>
                        </m:r>
                        <m:r>
                          <a:rPr lang="en-US" altLang="zh-CN" sz="2000" i="1" kern="0" dirty="0" smtClean="0">
                            <a:latin typeface="Cambria Math"/>
                            <a:ea typeface="宋体" panose="02010600030101010101" pitchFamily="2" charset="-122"/>
                          </a:rPr>
                          <m:t>𝑆𝑎𝑔𝑒</m:t>
                        </m:r>
                      </m:e>
                    </m:d>
                    <m:r>
                      <a:rPr lang="en-US" altLang="zh-CN" sz="2000" b="0" i="1" kern="0" dirty="0" smtClean="0">
                        <a:latin typeface="Cambria Math"/>
                        <a:ea typeface="宋体" panose="02010600030101010101" pitchFamily="2" charset="-122"/>
                      </a:rPr>
                      <m:t>∈3</m:t>
                    </m:r>
                    <m:r>
                      <a:rPr lang="en-US" altLang="zh-CN" sz="2000" b="0" i="1" kern="0" dirty="0" smtClean="0">
                        <a:latin typeface="Cambria Math"/>
                        <a:ea typeface="宋体" panose="02010600030101010101" pitchFamily="2" charset="-122"/>
                      </a:rPr>
                      <m:t>𝑁𝐹</m:t>
                    </m:r>
                  </m:oMath>
                </a14:m>
                <a:endParaRPr lang="zh-CN" altLang="en-US" sz="2000" b="0" kern="0" dirty="0">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185738" y="2780928"/>
                <a:ext cx="8778875" cy="1116124"/>
              </a:xfrm>
              <a:prstGeom prst="rect">
                <a:avLst/>
              </a:prstGeom>
              <a:blipFill rotWithShape="1">
                <a:blip r:embed="rId3"/>
                <a:stretch>
                  <a:fillRect l="-694"/>
                </a:stretch>
              </a:blipFill>
              <a:ln>
                <a:noFill/>
              </a:ln>
              <a:effectLst/>
              <a:extLst/>
            </p:spPr>
            <p:txBody>
              <a:bodyPr/>
              <a:lstStyle/>
              <a:p>
                <a:r>
                  <a:rPr lang="zh-CN" altLang="en-US">
                    <a:noFill/>
                  </a:rPr>
                  <a:t> </a:t>
                </a:r>
              </a:p>
            </p:txBody>
          </p:sp>
        </mc:Fallback>
      </mc:AlternateContent>
      <p:sp>
        <p:nvSpPr>
          <p:cNvPr id="2" name="TextBox 1"/>
          <p:cNvSpPr txBox="1"/>
          <p:nvPr/>
        </p:nvSpPr>
        <p:spPr>
          <a:xfrm>
            <a:off x="204074" y="4797151"/>
            <a:ext cx="8711326" cy="929742"/>
          </a:xfrm>
          <a:prstGeom prst="rect">
            <a:avLst/>
          </a:prstGeom>
          <a:noFill/>
        </p:spPr>
        <p:txBody>
          <a:bodyPr wrap="square" rtlCol="0">
            <a:spAutoFit/>
          </a:bodyPr>
          <a:lstStyle/>
          <a:p>
            <a:pPr algn="l">
              <a:lnSpc>
                <a:spcPts val="3500"/>
              </a:lnSpc>
            </a:pPr>
            <a:r>
              <a:rPr lang="en-US" altLang="zh-CN" sz="2400" dirty="0">
                <a:solidFill>
                  <a:srgbClr val="FF0000"/>
                </a:solidFill>
                <a:latin typeface="黑体" panose="02010609060101010101" pitchFamily="49" charset="-122"/>
                <a:ea typeface="黑体" panose="02010609060101010101" pitchFamily="49" charset="-122"/>
              </a:rPr>
              <a:t>3NF</a:t>
            </a:r>
            <a:r>
              <a:rPr lang="zh-CN" altLang="en-US" sz="2400" dirty="0">
                <a:solidFill>
                  <a:srgbClr val="FF0000"/>
                </a:solidFill>
                <a:latin typeface="黑体" panose="02010609060101010101" pitchFamily="49" charset="-122"/>
                <a:ea typeface="黑体" panose="02010609060101010101" pitchFamily="49" charset="-122"/>
              </a:rPr>
              <a:t>关注的是非主属性的函数依赖，如果主属性对码部分或传递函数依赖呢？</a:t>
            </a:r>
            <a:endParaRPr lang="en-US" altLang="zh-CN" sz="24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973303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80">
                                          <p:stCondLst>
                                            <p:cond delay="0"/>
                                          </p:stCondLst>
                                        </p:cTn>
                                        <p:tgtEl>
                                          <p:spTgt spid="2"/>
                                        </p:tgtEl>
                                      </p:cBhvr>
                                    </p:animEffect>
                                    <p:anim calcmode="lin" valueType="num">
                                      <p:cBhvr>
                                        <p:cTn id="1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8" dur="26">
                                          <p:stCondLst>
                                            <p:cond delay="650"/>
                                          </p:stCondLst>
                                        </p:cTn>
                                        <p:tgtEl>
                                          <p:spTgt spid="2"/>
                                        </p:tgtEl>
                                      </p:cBhvr>
                                      <p:to x="100000" y="60000"/>
                                    </p:animScale>
                                    <p:animScale>
                                      <p:cBhvr>
                                        <p:cTn id="19" dur="166" decel="50000">
                                          <p:stCondLst>
                                            <p:cond delay="676"/>
                                          </p:stCondLst>
                                        </p:cTn>
                                        <p:tgtEl>
                                          <p:spTgt spid="2"/>
                                        </p:tgtEl>
                                      </p:cBhvr>
                                      <p:to x="100000" y="100000"/>
                                    </p:animScale>
                                    <p:animScale>
                                      <p:cBhvr>
                                        <p:cTn id="20" dur="26">
                                          <p:stCondLst>
                                            <p:cond delay="1312"/>
                                          </p:stCondLst>
                                        </p:cTn>
                                        <p:tgtEl>
                                          <p:spTgt spid="2"/>
                                        </p:tgtEl>
                                      </p:cBhvr>
                                      <p:to x="100000" y="80000"/>
                                    </p:animScale>
                                    <p:animScale>
                                      <p:cBhvr>
                                        <p:cTn id="21" dur="166" decel="50000">
                                          <p:stCondLst>
                                            <p:cond delay="1338"/>
                                          </p:stCondLst>
                                        </p:cTn>
                                        <p:tgtEl>
                                          <p:spTgt spid="2"/>
                                        </p:tgtEl>
                                      </p:cBhvr>
                                      <p:to x="100000" y="100000"/>
                                    </p:animScale>
                                    <p:animScale>
                                      <p:cBhvr>
                                        <p:cTn id="22" dur="26">
                                          <p:stCondLst>
                                            <p:cond delay="1642"/>
                                          </p:stCondLst>
                                        </p:cTn>
                                        <p:tgtEl>
                                          <p:spTgt spid="2"/>
                                        </p:tgtEl>
                                      </p:cBhvr>
                                      <p:to x="100000" y="90000"/>
                                    </p:animScale>
                                    <p:animScale>
                                      <p:cBhvr>
                                        <p:cTn id="23" dur="166" decel="50000">
                                          <p:stCondLst>
                                            <p:cond delay="1668"/>
                                          </p:stCondLst>
                                        </p:cTn>
                                        <p:tgtEl>
                                          <p:spTgt spid="2"/>
                                        </p:tgtEl>
                                      </p:cBhvr>
                                      <p:to x="100000" y="100000"/>
                                    </p:animScale>
                                    <p:animScale>
                                      <p:cBhvr>
                                        <p:cTn id="24" dur="26">
                                          <p:stCondLst>
                                            <p:cond delay="1808"/>
                                          </p:stCondLst>
                                        </p:cTn>
                                        <p:tgtEl>
                                          <p:spTgt spid="2"/>
                                        </p:tgtEl>
                                      </p:cBhvr>
                                      <p:to x="100000" y="95000"/>
                                    </p:animScale>
                                    <p:animScale>
                                      <p:cBhvr>
                                        <p:cTn id="25"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dirty="0">
                <a:ea typeface="宋体" panose="02010600030101010101" pitchFamily="2" charset="-122"/>
              </a:rPr>
              <a:t>关系规范化：范 式</a:t>
            </a:r>
          </a:p>
        </p:txBody>
      </p:sp>
      <mc:AlternateContent xmlns:mc="http://schemas.openxmlformats.org/markup-compatibility/2006" xmlns:a14="http://schemas.microsoft.com/office/drawing/2010/main">
        <mc:Choice Requires="a14">
          <p:sp>
            <p:nvSpPr>
              <p:cNvPr id="64515" name="Rectangle 3"/>
              <p:cNvSpPr>
                <a:spLocks noGrp="1" noChangeArrowheads="1"/>
              </p:cNvSpPr>
              <p:nvPr>
                <p:ph type="body" idx="1"/>
              </p:nvPr>
            </p:nvSpPr>
            <p:spPr>
              <a:xfrm>
                <a:off x="204811" y="4509120"/>
                <a:ext cx="8591872" cy="2016224"/>
              </a:xfrm>
              <a:solidFill>
                <a:schemeClr val="accent2">
                  <a:lumMod val="20000"/>
                  <a:lumOff val="8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Clr>
                    <a:schemeClr val="accent1"/>
                  </a:buClr>
                </a:pPr>
                <a14:m>
                  <m:oMath xmlns:m="http://schemas.openxmlformats.org/officeDocument/2006/math">
                    <m:r>
                      <a:rPr lang="en-US" altLang="zh-CN" sz="2000" b="0" i="1" dirty="0">
                        <a:latin typeface="Cambria Math"/>
                        <a:ea typeface="宋体" panose="02010600030101010101" pitchFamily="2" charset="-122"/>
                      </a:rPr>
                      <m:t>𝑇</m:t>
                    </m:r>
                    <m:r>
                      <a:rPr lang="en-US" altLang="zh-CN" sz="2000" b="0" i="1" dirty="0">
                        <a:latin typeface="Cambria Math"/>
                        <a:ea typeface="宋体" panose="02010600030101010101" pitchFamily="2" charset="-122"/>
                      </a:rPr>
                      <m:t>→</m:t>
                    </m:r>
                    <m:r>
                      <a:rPr lang="en-US" altLang="zh-CN" sz="2000" b="0" i="1" dirty="0" smtClean="0">
                        <a:latin typeface="Cambria Math"/>
                        <a:ea typeface="宋体" panose="02010600030101010101" pitchFamily="2" charset="-122"/>
                      </a:rPr>
                      <m:t>𝐽</m:t>
                    </m:r>
                    <m:r>
                      <a:rPr lang="zh-CN" altLang="en-US" sz="2000" b="0" i="1" dirty="0">
                        <a:latin typeface="Cambria Math"/>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𝐽</m:t>
                    </m:r>
                    <m:r>
                      <a:rPr lang="en-US" altLang="zh-CN" sz="2000" b="0" i="1" dirty="0">
                        <a:latin typeface="Cambria Math"/>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𝑇</m:t>
                    </m:r>
                  </m:oMath>
                </a14:m>
                <a:endParaRPr lang="en-US" altLang="zh-CN" sz="2000" b="0" dirty="0">
                  <a:ea typeface="宋体" panose="02010600030101010101" pitchFamily="2" charset="-122"/>
                </a:endParaRPr>
              </a:p>
              <a:p>
                <a:pPr>
                  <a:lnSpc>
                    <a:spcPts val="3500"/>
                  </a:lnSpc>
                  <a:buClr>
                    <a:schemeClr val="accent1"/>
                  </a:buClr>
                </a:pPr>
                <a:r>
                  <a:rPr lang="en-US" altLang="zh-CN" sz="2000" b="0" dirty="0">
                    <a:ea typeface="宋体" panose="02010600030101010101" pitchFamily="2" charset="-122"/>
                  </a:rPr>
                  <a:t>(S</a:t>
                </a:r>
                <a:r>
                  <a:rPr lang="zh-CN" altLang="en-US" sz="2000" b="0" dirty="0">
                    <a:ea typeface="宋体" panose="02010600030101010101" pitchFamily="2" charset="-122"/>
                  </a:rPr>
                  <a:t>，</a:t>
                </a:r>
                <a:r>
                  <a:rPr lang="en-US" altLang="zh-CN" sz="2000" b="0" dirty="0">
                    <a:ea typeface="宋体" panose="02010600030101010101" pitchFamily="2" charset="-122"/>
                  </a:rPr>
                  <a:t>J)</a:t>
                </a:r>
                <a:r>
                  <a:rPr lang="zh-CN" altLang="en-US" sz="2000" b="0" dirty="0">
                    <a:ea typeface="宋体" panose="02010600030101010101" pitchFamily="2" charset="-122"/>
                  </a:rPr>
                  <a:t>和</a:t>
                </a:r>
                <a:r>
                  <a:rPr lang="en-US" altLang="zh-CN" sz="2000" b="0" dirty="0">
                    <a:ea typeface="宋体" panose="02010600030101010101" pitchFamily="2" charset="-122"/>
                  </a:rPr>
                  <a:t>(S</a:t>
                </a:r>
                <a:r>
                  <a:rPr lang="zh-CN" altLang="en-US" sz="2000" b="0" dirty="0">
                    <a:ea typeface="宋体" panose="02010600030101010101" pitchFamily="2" charset="-122"/>
                  </a:rPr>
                  <a:t>，</a:t>
                </a:r>
                <a:r>
                  <a:rPr lang="en-US" altLang="zh-CN" sz="2000" b="0" dirty="0">
                    <a:ea typeface="宋体" panose="02010600030101010101" pitchFamily="2" charset="-122"/>
                  </a:rPr>
                  <a:t>T)</a:t>
                </a:r>
                <a:r>
                  <a:rPr lang="zh-CN" altLang="en-US" sz="2000" b="0" dirty="0">
                    <a:ea typeface="宋体" panose="02010600030101010101" pitchFamily="2" charset="-122"/>
                  </a:rPr>
                  <a:t>都是候选码</a:t>
                </a:r>
                <a:endParaRPr lang="en-US" altLang="zh-CN" sz="2000" b="0" dirty="0">
                  <a:ea typeface="宋体" panose="02010600030101010101" pitchFamily="2" charset="-122"/>
                </a:endParaRPr>
              </a:p>
              <a:p>
                <a:pPr>
                  <a:lnSpc>
                    <a:spcPts val="3500"/>
                  </a:lnSpc>
                  <a:buClr>
                    <a:schemeClr val="accent1"/>
                  </a:buClr>
                </a:pPr>
                <a14:m>
                  <m:oMath xmlns:m="http://schemas.openxmlformats.org/officeDocument/2006/math">
                    <m:r>
                      <a:rPr lang="en-US" altLang="zh-CN" sz="2000" b="0" i="1" dirty="0">
                        <a:latin typeface="Cambria Math"/>
                        <a:ea typeface="宋体" panose="02010600030101010101" pitchFamily="2" charset="-122"/>
                      </a:rPr>
                      <m:t>𝑆</m:t>
                    </m:r>
                    <m:r>
                      <a:rPr lang="en-US" altLang="zh-CN" sz="2000" b="0" i="1" dirty="0" smtClean="0">
                        <a:latin typeface="Cambria Math"/>
                        <a:ea typeface="宋体" panose="02010600030101010101" pitchFamily="2" charset="-122"/>
                      </a:rPr>
                      <m:t>𝑇</m:t>
                    </m:r>
                    <m:r>
                      <a:rPr lang="en-US" altLang="zh-CN" sz="2000" b="0" i="1" dirty="0">
                        <a:latin typeface="Cambria Math"/>
                        <a:ea typeface="宋体" panose="02010600030101010101" pitchFamily="2" charset="-122"/>
                      </a:rPr>
                      <m:t>𝐽</m:t>
                    </m:r>
                    <m:r>
                      <a:rPr lang="en-US" altLang="zh-CN" sz="2000" b="0" i="1" dirty="0">
                        <a:latin typeface="Cambria Math"/>
                        <a:ea typeface="宋体" panose="02010600030101010101" pitchFamily="2" charset="-122"/>
                      </a:rPr>
                      <m:t>∈3</m:t>
                    </m:r>
                    <m:r>
                      <a:rPr lang="en-US" altLang="zh-CN" sz="2000" b="0" i="1" dirty="0">
                        <a:latin typeface="Cambria Math"/>
                        <a:ea typeface="宋体" panose="02010600030101010101" pitchFamily="2" charset="-122"/>
                      </a:rPr>
                      <m:t>𝑁𝐹</m:t>
                    </m:r>
                  </m:oMath>
                </a14:m>
                <a:endParaRPr lang="zh-CN" altLang="en-US" sz="2000" b="0" dirty="0">
                  <a:ea typeface="宋体" panose="02010600030101010101" pitchFamily="2" charset="-122"/>
                </a:endParaRPr>
              </a:p>
              <a:p>
                <a:pPr>
                  <a:lnSpc>
                    <a:spcPts val="3500"/>
                  </a:lnSpc>
                  <a:buClr>
                    <a:schemeClr val="accent1"/>
                  </a:buClr>
                </a:pPr>
                <a14:m>
                  <m:oMath xmlns:m="http://schemas.openxmlformats.org/officeDocument/2006/math">
                    <m:r>
                      <a:rPr lang="en-US" altLang="zh-CN" sz="2000" b="0" i="1" dirty="0">
                        <a:latin typeface="Cambria Math"/>
                        <a:ea typeface="宋体" panose="02010600030101010101" pitchFamily="2" charset="-122"/>
                      </a:rPr>
                      <m:t>𝑆</m:t>
                    </m:r>
                    <m:r>
                      <a:rPr lang="en-US" altLang="zh-CN" sz="2000" b="0" i="1" dirty="0" smtClean="0">
                        <a:latin typeface="Cambria Math"/>
                        <a:ea typeface="宋体" panose="02010600030101010101" pitchFamily="2" charset="-122"/>
                      </a:rPr>
                      <m:t>𝑇</m:t>
                    </m:r>
                    <m:r>
                      <a:rPr lang="en-US" altLang="zh-CN" sz="2000" b="0" i="1" dirty="0">
                        <a:latin typeface="Cambria Math"/>
                        <a:ea typeface="宋体" panose="02010600030101010101" pitchFamily="2" charset="-122"/>
                      </a:rPr>
                      <m:t>𝐽</m:t>
                    </m:r>
                    <m:r>
                      <a:rPr lang="en-US" altLang="zh-CN" sz="2000" b="0" i="1" dirty="0" smtClean="0">
                        <a:latin typeface="Cambria Math"/>
                        <a:ea typeface="Cambria Math"/>
                      </a:rPr>
                      <m:t>∉</m:t>
                    </m:r>
                    <m:r>
                      <a:rPr lang="en-US" altLang="zh-CN" sz="2000" b="0" i="1" dirty="0">
                        <a:latin typeface="Cambria Math"/>
                        <a:ea typeface="宋体" panose="02010600030101010101" pitchFamily="2" charset="-122"/>
                      </a:rPr>
                      <m:t>𝐵𝐶𝑁𝐹</m:t>
                    </m:r>
                  </m:oMath>
                </a14:m>
                <a:endParaRPr lang="en-US" altLang="zh-CN" sz="2000" b="0" dirty="0">
                  <a:ea typeface="宋体" panose="02010600030101010101" pitchFamily="2" charset="-122"/>
                </a:endParaRPr>
              </a:p>
              <a:p>
                <a:pPr>
                  <a:lnSpc>
                    <a:spcPts val="3500"/>
                  </a:lnSpc>
                  <a:buClr>
                    <a:schemeClr val="accent1"/>
                  </a:buClr>
                </a:pPr>
                <a:endParaRPr lang="zh-CN" altLang="en-US" sz="2000" b="0" dirty="0">
                  <a:ea typeface="宋体" panose="02010600030101010101" pitchFamily="2" charset="-122"/>
                </a:endParaRPr>
              </a:p>
            </p:txBody>
          </p:sp>
        </mc:Choice>
        <mc:Fallback xmlns="">
          <p:sp>
            <p:nvSpPr>
              <p:cNvPr id="64515" name="Rectangle 3"/>
              <p:cNvSpPr>
                <a:spLocks noGrp="1" noRot="1" noChangeAspect="1" noMove="1" noResize="1" noEditPoints="1" noAdjustHandles="1" noChangeArrowheads="1" noChangeShapeType="1" noTextEdit="1"/>
              </p:cNvSpPr>
              <p:nvPr>
                <p:ph type="body" idx="1"/>
              </p:nvPr>
            </p:nvSpPr>
            <p:spPr>
              <a:xfrm>
                <a:off x="204811" y="4509120"/>
                <a:ext cx="8591872" cy="2016224"/>
              </a:xfrm>
              <a:blipFill>
                <a:blip r:embed="rId2"/>
                <a:stretch>
                  <a:fillRect l="-994" b="-5455"/>
                </a:stretch>
              </a:blipFill>
              <a:ln>
                <a:noFill/>
              </a:ln>
              <a:effectLst/>
            </p:spPr>
            <p:txBody>
              <a:bodyPr/>
              <a:lstStyle/>
              <a:p>
                <a:r>
                  <a:rPr lang="zh-CN" altLang="en-US">
                    <a:noFill/>
                  </a:rPr>
                  <a:t> </a:t>
                </a:r>
              </a:p>
            </p:txBody>
          </p:sp>
        </mc:Fallback>
      </mc:AlternateContent>
      <p:sp>
        <p:nvSpPr>
          <p:cNvPr id="4" name="Rectangle 3"/>
          <p:cNvSpPr txBox="1">
            <a:spLocks noChangeArrowheads="1"/>
          </p:cNvSpPr>
          <p:nvPr/>
        </p:nvSpPr>
        <p:spPr bwMode="auto">
          <a:xfrm>
            <a:off x="185738" y="1196752"/>
            <a:ext cx="8591872" cy="3096344"/>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Font typeface="Wingdings" panose="05000000000000000000" pitchFamily="2" charset="2"/>
              <a:buChar char="Ø"/>
            </a:pPr>
            <a:r>
              <a:rPr lang="zh-CN" altLang="en-US" sz="2400" b="0" kern="0" dirty="0">
                <a:ea typeface="宋体" panose="02010600030101010101" pitchFamily="2" charset="-122"/>
              </a:rPr>
              <a:t>给定关系模式</a:t>
            </a:r>
            <a:r>
              <a:rPr lang="en-US" altLang="zh-CN" sz="2400" b="0" kern="0" dirty="0">
                <a:ea typeface="宋体" panose="02010600030101010101" pitchFamily="2" charset="-122"/>
              </a:rPr>
              <a:t>STJ</a:t>
            </a:r>
            <a:r>
              <a:rPr lang="zh-CN" altLang="en-US" sz="2400" b="0" kern="0" dirty="0">
                <a:ea typeface="宋体" panose="02010600030101010101" pitchFamily="2" charset="-122"/>
              </a:rPr>
              <a:t>（</a:t>
            </a:r>
            <a:r>
              <a:rPr lang="en-US" altLang="zh-CN" sz="2400" b="0" kern="0" dirty="0">
                <a:ea typeface="宋体" panose="02010600030101010101" pitchFamily="2" charset="-122"/>
              </a:rPr>
              <a:t>S</a:t>
            </a:r>
            <a:r>
              <a:rPr lang="zh-CN" altLang="en-US" sz="2400" b="0" kern="0" dirty="0">
                <a:ea typeface="宋体" panose="02010600030101010101" pitchFamily="2" charset="-122"/>
              </a:rPr>
              <a:t>，</a:t>
            </a:r>
            <a:r>
              <a:rPr lang="en-US" altLang="zh-CN" sz="2400" b="0" kern="0" dirty="0">
                <a:ea typeface="宋体" panose="02010600030101010101" pitchFamily="2" charset="-122"/>
              </a:rPr>
              <a:t>T</a:t>
            </a:r>
            <a:r>
              <a:rPr lang="zh-CN" altLang="en-US" sz="2400" b="0" kern="0" dirty="0">
                <a:ea typeface="宋体" panose="02010600030101010101" pitchFamily="2" charset="-122"/>
              </a:rPr>
              <a:t>，</a:t>
            </a:r>
            <a:r>
              <a:rPr lang="en-US" altLang="zh-CN" sz="2400" b="0" kern="0" dirty="0">
                <a:ea typeface="宋体" panose="02010600030101010101" pitchFamily="2" charset="-122"/>
              </a:rPr>
              <a:t>J</a:t>
            </a:r>
            <a:r>
              <a:rPr lang="zh-CN" altLang="en-US" sz="2400" b="0" kern="0" dirty="0">
                <a:ea typeface="宋体" panose="02010600030101010101" pitchFamily="2" charset="-122"/>
              </a:rPr>
              <a:t>），其中：</a:t>
            </a:r>
            <a:r>
              <a:rPr lang="en-US" altLang="zh-CN" sz="2400" b="0" kern="0" dirty="0">
                <a:ea typeface="宋体" panose="02010600030101010101" pitchFamily="2" charset="-122"/>
              </a:rPr>
              <a:t>S</a:t>
            </a:r>
            <a:r>
              <a:rPr lang="zh-CN" altLang="en-US" sz="2400" b="0" kern="0" dirty="0">
                <a:ea typeface="宋体" panose="02010600030101010101" pitchFamily="2" charset="-122"/>
              </a:rPr>
              <a:t>表示学生的学号，</a:t>
            </a:r>
            <a:r>
              <a:rPr lang="en-US" altLang="zh-CN" sz="2400" b="0" kern="0" dirty="0">
                <a:ea typeface="宋体" panose="02010600030101010101" pitchFamily="2" charset="-122"/>
              </a:rPr>
              <a:t>T</a:t>
            </a:r>
            <a:r>
              <a:rPr lang="zh-CN" altLang="en-US" sz="2400" b="0" kern="0" dirty="0">
                <a:ea typeface="宋体" panose="02010600030101010101" pitchFamily="2" charset="-122"/>
              </a:rPr>
              <a:t>表示教师的编号，</a:t>
            </a:r>
            <a:r>
              <a:rPr lang="en-US" altLang="zh-CN" sz="2400" b="0" kern="0" dirty="0">
                <a:ea typeface="宋体" panose="02010600030101010101" pitchFamily="2" charset="-122"/>
              </a:rPr>
              <a:t>J</a:t>
            </a:r>
            <a:r>
              <a:rPr lang="zh-CN" altLang="en-US" sz="2400" b="0" kern="0" dirty="0">
                <a:ea typeface="宋体" panose="02010600030101010101" pitchFamily="2" charset="-122"/>
              </a:rPr>
              <a:t>表示课程的编号。同时规定：</a:t>
            </a:r>
            <a:endParaRPr lang="en-US" altLang="zh-CN" sz="2400" b="0" kern="0" dirty="0">
              <a:ea typeface="宋体" panose="02010600030101010101" pitchFamily="2" charset="-122"/>
            </a:endParaRPr>
          </a:p>
          <a:p>
            <a:pPr lvl="1">
              <a:lnSpc>
                <a:spcPts val="3500"/>
              </a:lnSpc>
              <a:buFont typeface="Wingdings" panose="05000000000000000000" pitchFamily="2" charset="2"/>
              <a:buChar char="Ø"/>
            </a:pPr>
            <a:r>
              <a:rPr lang="zh-CN" altLang="en-US" sz="2000" b="0" kern="0" dirty="0">
                <a:ea typeface="宋体" panose="02010600030101010101" pitchFamily="2" charset="-122"/>
              </a:rPr>
              <a:t>每一教师只教一门课，每门课只由一位教师讲授；</a:t>
            </a:r>
            <a:endParaRPr lang="en-US" altLang="zh-CN" sz="2000" b="0" kern="0" dirty="0">
              <a:ea typeface="宋体" panose="02010600030101010101" pitchFamily="2" charset="-122"/>
            </a:endParaRPr>
          </a:p>
          <a:p>
            <a:pPr lvl="1">
              <a:lnSpc>
                <a:spcPts val="3500"/>
              </a:lnSpc>
              <a:buFont typeface="Wingdings" panose="05000000000000000000" pitchFamily="2" charset="2"/>
              <a:buChar char="Ø"/>
            </a:pPr>
            <a:r>
              <a:rPr lang="zh-CN" altLang="en-US" sz="2000" b="0" kern="0" dirty="0">
                <a:ea typeface="宋体" panose="02010600030101010101" pitchFamily="2" charset="-122"/>
              </a:rPr>
              <a:t>每个学生可以选修多门课程，每门课程可由多个学生选修。</a:t>
            </a:r>
            <a:endParaRPr lang="en-US" altLang="zh-CN" sz="2000" b="0" kern="0" dirty="0">
              <a:ea typeface="宋体" panose="02010600030101010101" pitchFamily="2" charset="-122"/>
            </a:endParaRPr>
          </a:p>
          <a:p>
            <a:pPr>
              <a:lnSpc>
                <a:spcPts val="3500"/>
              </a:lnSpc>
              <a:buFont typeface="Wingdings" panose="05000000000000000000" pitchFamily="2" charset="2"/>
              <a:buChar char="Ø"/>
            </a:pPr>
            <a:r>
              <a:rPr lang="zh-CN" altLang="en-US" sz="2400" b="0" kern="0" dirty="0">
                <a:ea typeface="宋体" panose="02010600030101010101" pitchFamily="2" charset="-122"/>
              </a:rPr>
              <a:t>请给出</a:t>
            </a:r>
            <a:r>
              <a:rPr lang="en-US" altLang="zh-CN" sz="2400" b="0" kern="0" dirty="0">
                <a:ea typeface="宋体" panose="02010600030101010101" pitchFamily="2" charset="-122"/>
              </a:rPr>
              <a:t>STJ</a:t>
            </a:r>
            <a:r>
              <a:rPr lang="zh-CN" altLang="en-US" sz="2400" b="0" kern="0" dirty="0">
                <a:ea typeface="宋体" panose="02010600030101010101" pitchFamily="2" charset="-122"/>
              </a:rPr>
              <a:t>的函数依赖、码；</a:t>
            </a:r>
            <a:endParaRPr lang="en-US" altLang="zh-CN" sz="2400" b="0" kern="0" dirty="0">
              <a:ea typeface="宋体" panose="02010600030101010101" pitchFamily="2" charset="-122"/>
            </a:endParaRPr>
          </a:p>
          <a:p>
            <a:pPr>
              <a:lnSpc>
                <a:spcPts val="3500"/>
              </a:lnSpc>
              <a:buFont typeface="Wingdings" panose="05000000000000000000" pitchFamily="2" charset="2"/>
              <a:buChar char="Ø"/>
            </a:pPr>
            <a:r>
              <a:rPr lang="zh-CN" altLang="en-US" sz="2400" b="0" kern="0" dirty="0">
                <a:ea typeface="宋体" panose="02010600030101010101" pitchFamily="2" charset="-122"/>
              </a:rPr>
              <a:t>请说明</a:t>
            </a:r>
            <a:r>
              <a:rPr lang="en-US" altLang="zh-CN" sz="2400" b="0" kern="0" dirty="0">
                <a:ea typeface="宋体" panose="02010600030101010101" pitchFamily="2" charset="-122"/>
              </a:rPr>
              <a:t>STJ</a:t>
            </a:r>
            <a:r>
              <a:rPr lang="zh-CN" altLang="en-US" sz="2400" b="0" kern="0" dirty="0">
                <a:ea typeface="宋体" panose="02010600030101010101" pitchFamily="2" charset="-122"/>
              </a:rPr>
              <a:t>是否属于</a:t>
            </a:r>
            <a:r>
              <a:rPr lang="en-US" altLang="zh-CN" sz="2400" b="0" kern="0" dirty="0">
                <a:ea typeface="宋体" panose="02010600030101010101" pitchFamily="2" charset="-122"/>
              </a:rPr>
              <a:t>3NF</a:t>
            </a:r>
            <a:r>
              <a:rPr lang="zh-CN" altLang="en-US" sz="2400" b="0" kern="0" dirty="0">
                <a:ea typeface="宋体" panose="02010600030101010101" pitchFamily="2" charset="-122"/>
              </a:rPr>
              <a:t>、</a:t>
            </a:r>
            <a:r>
              <a:rPr lang="en-US" altLang="zh-CN" sz="2400" b="0" kern="0" dirty="0">
                <a:ea typeface="宋体" panose="02010600030101010101" pitchFamily="2" charset="-122"/>
              </a:rPr>
              <a:t>BCNF</a:t>
            </a:r>
            <a:r>
              <a:rPr lang="zh-CN" altLang="en-US" sz="2400" b="0" kern="0" dirty="0">
                <a:ea typeface="宋体" panose="02010600030101010101" pitchFamily="2" charset="-122"/>
              </a:rPr>
              <a:t>？</a:t>
            </a:r>
          </a:p>
        </p:txBody>
      </p:sp>
    </p:spTree>
    <p:extLst>
      <p:ext uri="{BB962C8B-B14F-4D97-AF65-F5344CB8AC3E}">
        <p14:creationId xmlns:p14="http://schemas.microsoft.com/office/powerpoint/2010/main" val="9593932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4515">
                                            <p:bg/>
                                          </p:spTgt>
                                        </p:tgtEl>
                                        <p:attrNameLst>
                                          <p:attrName>style.visibility</p:attrName>
                                        </p:attrNameLst>
                                      </p:cBhvr>
                                      <p:to>
                                        <p:strVal val="visible"/>
                                      </p:to>
                                    </p:set>
                                    <p:animEffect transition="in" filter="barn(inVertical)">
                                      <p:cBhvr>
                                        <p:cTn id="7" dur="500"/>
                                        <p:tgtEl>
                                          <p:spTgt spid="64515">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4515">
                                            <p:txEl>
                                              <p:pRg st="0" end="0"/>
                                            </p:txEl>
                                          </p:spTgt>
                                        </p:tgtEl>
                                        <p:attrNameLst>
                                          <p:attrName>style.visibility</p:attrName>
                                        </p:attrNameLst>
                                      </p:cBhvr>
                                      <p:to>
                                        <p:strVal val="visible"/>
                                      </p:to>
                                    </p:set>
                                    <p:animEffect transition="in" filter="barn(inVertical)">
                                      <p:cBhvr>
                                        <p:cTn id="12" dur="500"/>
                                        <p:tgtEl>
                                          <p:spTgt spid="645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4515">
                                            <p:txEl>
                                              <p:pRg st="1" end="1"/>
                                            </p:txEl>
                                          </p:spTgt>
                                        </p:tgtEl>
                                        <p:attrNameLst>
                                          <p:attrName>style.visibility</p:attrName>
                                        </p:attrNameLst>
                                      </p:cBhvr>
                                      <p:to>
                                        <p:strVal val="visible"/>
                                      </p:to>
                                    </p:set>
                                    <p:animEffect transition="in" filter="barn(inVertical)">
                                      <p:cBhvr>
                                        <p:cTn id="17" dur="500"/>
                                        <p:tgtEl>
                                          <p:spTgt spid="645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4515">
                                            <p:txEl>
                                              <p:pRg st="2" end="2"/>
                                            </p:txEl>
                                          </p:spTgt>
                                        </p:tgtEl>
                                        <p:attrNameLst>
                                          <p:attrName>style.visibility</p:attrName>
                                        </p:attrNameLst>
                                      </p:cBhvr>
                                      <p:to>
                                        <p:strVal val="visible"/>
                                      </p:to>
                                    </p:set>
                                    <p:animEffect transition="in" filter="barn(inVertical)">
                                      <p:cBhvr>
                                        <p:cTn id="22" dur="500"/>
                                        <p:tgtEl>
                                          <p:spTgt spid="645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4515">
                                            <p:txEl>
                                              <p:pRg st="3" end="3"/>
                                            </p:txEl>
                                          </p:spTgt>
                                        </p:tgtEl>
                                        <p:attrNameLst>
                                          <p:attrName>style.visibility</p:attrName>
                                        </p:attrNameLst>
                                      </p:cBhvr>
                                      <p:to>
                                        <p:strVal val="visible"/>
                                      </p:to>
                                    </p:set>
                                    <p:animEffect transition="in" filter="barn(inVertical)">
                                      <p:cBhvr>
                                        <p:cTn id="27" dur="500"/>
                                        <p:tgtEl>
                                          <p:spTgt spid="64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z="3200" dirty="0">
                <a:ea typeface="宋体" panose="02010600030101010101" pitchFamily="2" charset="-122"/>
              </a:rPr>
              <a:t>引子：从数据操作到数据结构  案例分析</a:t>
            </a:r>
          </a:p>
        </p:txBody>
      </p:sp>
      <p:sp>
        <p:nvSpPr>
          <p:cNvPr id="24579" name="Rectangle 3"/>
          <p:cNvSpPr>
            <a:spLocks noGrp="1" noChangeArrowheads="1"/>
          </p:cNvSpPr>
          <p:nvPr>
            <p:ph type="body" idx="1"/>
          </p:nvPr>
        </p:nvSpPr>
        <p:spPr>
          <a:xfrm>
            <a:off x="71438" y="1124744"/>
            <a:ext cx="8958262" cy="3456384"/>
          </a:xfrm>
        </p:spPr>
        <p:txBody>
          <a:bodyPr/>
          <a:lstStyle/>
          <a:p>
            <a:pPr eaLnBrk="1" hangingPunct="1">
              <a:lnSpc>
                <a:spcPts val="3500"/>
              </a:lnSpc>
              <a:buFont typeface="Wingdings" panose="05000000000000000000" pitchFamily="2" charset="2"/>
              <a:buChar char="Ø"/>
            </a:pPr>
            <a:r>
              <a:rPr lang="zh-CN" altLang="en-US" sz="2400" dirty="0">
                <a:ea typeface="宋体" panose="02010600030101010101" pitchFamily="2" charset="-122"/>
              </a:rPr>
              <a:t>建立一个服务学校教务的数据库，涉及内容包括：学生的学号（</a:t>
            </a:r>
            <a:r>
              <a:rPr lang="en-US" altLang="zh-CN" sz="2400" dirty="0" err="1">
                <a:ea typeface="宋体" panose="02010600030101010101" pitchFamily="2" charset="-122"/>
              </a:rPr>
              <a:t>Sno</a:t>
            </a:r>
            <a:r>
              <a:rPr lang="zh-CN" altLang="en-US" sz="2400" dirty="0">
                <a:ea typeface="宋体" panose="02010600030101010101" pitchFamily="2" charset="-122"/>
              </a:rPr>
              <a:t>）、所在系（</a:t>
            </a:r>
            <a:r>
              <a:rPr lang="en-US" altLang="zh-CN" sz="2400" dirty="0" err="1">
                <a:ea typeface="宋体" panose="02010600030101010101" pitchFamily="2" charset="-122"/>
              </a:rPr>
              <a:t>Sdept</a:t>
            </a:r>
            <a:r>
              <a:rPr lang="zh-CN" altLang="en-US" sz="2400" dirty="0">
                <a:ea typeface="宋体" panose="02010600030101010101" pitchFamily="2" charset="-122"/>
              </a:rPr>
              <a:t>）、系主任姓名（</a:t>
            </a:r>
            <a:r>
              <a:rPr lang="en-US" altLang="zh-CN" sz="2400" dirty="0" err="1">
                <a:ea typeface="宋体" panose="02010600030101010101" pitchFamily="2" charset="-122"/>
              </a:rPr>
              <a:t>Mname</a:t>
            </a:r>
            <a:r>
              <a:rPr lang="zh-CN" altLang="en-US" sz="2400" dirty="0">
                <a:ea typeface="宋体" panose="02010600030101010101" pitchFamily="2" charset="-122"/>
              </a:rPr>
              <a:t>）、课程名（</a:t>
            </a:r>
            <a:r>
              <a:rPr lang="en-US" altLang="zh-CN" sz="2400" dirty="0" err="1">
                <a:ea typeface="宋体" panose="02010600030101010101" pitchFamily="2" charset="-122"/>
              </a:rPr>
              <a:t>Cname</a:t>
            </a:r>
            <a:r>
              <a:rPr lang="zh-CN" altLang="en-US" sz="2400" dirty="0">
                <a:ea typeface="宋体" panose="02010600030101010101" pitchFamily="2" charset="-122"/>
              </a:rPr>
              <a:t>）、成绩（</a:t>
            </a:r>
            <a:r>
              <a:rPr lang="en-US" altLang="zh-CN" sz="2400" dirty="0">
                <a:ea typeface="宋体" panose="02010600030101010101" pitchFamily="2" charset="-122"/>
              </a:rPr>
              <a:t>Grade</a:t>
            </a:r>
            <a:r>
              <a:rPr lang="zh-CN" altLang="en-US" sz="2400" dirty="0">
                <a:ea typeface="宋体" panose="02010600030101010101" pitchFamily="2" charset="-122"/>
              </a:rPr>
              <a:t>），规定：</a:t>
            </a:r>
          </a:p>
          <a:p>
            <a:pPr lvl="1" eaLnBrk="1" hangingPunct="1">
              <a:lnSpc>
                <a:spcPts val="3500"/>
              </a:lnSpc>
            </a:pPr>
            <a:r>
              <a:rPr lang="zh-CN" altLang="en-US" sz="2000" dirty="0">
                <a:ea typeface="宋体" panose="02010600030101010101" pitchFamily="2" charset="-122"/>
              </a:rPr>
              <a:t>一个系有若干学生，一个学生只属于一个系；</a:t>
            </a:r>
          </a:p>
          <a:p>
            <a:pPr lvl="1" eaLnBrk="1" hangingPunct="1">
              <a:lnSpc>
                <a:spcPts val="3500"/>
              </a:lnSpc>
            </a:pPr>
            <a:r>
              <a:rPr lang="zh-CN" altLang="en-US" sz="2000" dirty="0">
                <a:ea typeface="宋体" panose="02010600030101010101" pitchFamily="2" charset="-122"/>
              </a:rPr>
              <a:t>一个系只有一名（正职）负责人，即系主任；</a:t>
            </a:r>
            <a:endParaRPr lang="en-US" altLang="zh-CN" sz="2000" dirty="0">
              <a:ea typeface="宋体" panose="02010600030101010101" pitchFamily="2" charset="-122"/>
            </a:endParaRPr>
          </a:p>
          <a:p>
            <a:pPr lvl="1" eaLnBrk="1" hangingPunct="1">
              <a:lnSpc>
                <a:spcPts val="3500"/>
              </a:lnSpc>
            </a:pPr>
            <a:r>
              <a:rPr lang="zh-CN" altLang="en-US" sz="2000" dirty="0">
                <a:ea typeface="宋体" panose="02010600030101010101" pitchFamily="2" charset="-122"/>
              </a:rPr>
              <a:t>一个学生可以选修多门课程，一门课程可以被多个学生选修，每个学生选修一门课程有一个</a:t>
            </a:r>
            <a:r>
              <a:rPr lang="zh-CN" altLang="en-US" sz="2000">
                <a:ea typeface="宋体" panose="02010600030101010101" pitchFamily="2" charset="-122"/>
              </a:rPr>
              <a:t>成绩。</a:t>
            </a:r>
            <a:endParaRPr lang="en-US" altLang="zh-CN" sz="2000" dirty="0">
              <a:ea typeface="宋体" panose="02010600030101010101" pitchFamily="2" charset="-122"/>
            </a:endParaRPr>
          </a:p>
        </p:txBody>
      </p:sp>
    </p:spTree>
    <p:extLst>
      <p:ext uri="{BB962C8B-B14F-4D97-AF65-F5344CB8AC3E}">
        <p14:creationId xmlns:p14="http://schemas.microsoft.com/office/powerpoint/2010/main" val="2703497563"/>
      </p:ext>
    </p:extLst>
  </p:cSld>
  <p:clrMapOvr>
    <a:masterClrMapping/>
  </p:clrMapOvr>
  <p:transition spd="med">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dirty="0">
                <a:ea typeface="宋体" panose="02010600030101010101" pitchFamily="2" charset="-122"/>
              </a:rPr>
              <a:t>关系规范化：范 式</a:t>
            </a:r>
          </a:p>
        </p:txBody>
      </p:sp>
      <mc:AlternateContent xmlns:mc="http://schemas.openxmlformats.org/markup-compatibility/2006" xmlns:a14="http://schemas.microsoft.com/office/drawing/2010/main">
        <mc:Choice Requires="a14">
          <p:sp>
            <p:nvSpPr>
              <p:cNvPr id="60419" name="Rectangle 3"/>
              <p:cNvSpPr>
                <a:spLocks noGrp="1" noChangeArrowheads="1"/>
              </p:cNvSpPr>
              <p:nvPr>
                <p:ph type="body" idx="1"/>
              </p:nvPr>
            </p:nvSpPr>
            <p:spPr>
              <a:xfrm>
                <a:off x="185738" y="1124745"/>
                <a:ext cx="8653462" cy="1656184"/>
              </a:xfrm>
              <a:solidFill>
                <a:schemeClr val="bg1">
                  <a:lumMod val="90000"/>
                </a:schemeClr>
              </a:solidFill>
            </p:spPr>
            <p:txBody>
              <a:bodyPr/>
              <a:lstStyle/>
              <a:p>
                <a:pPr eaLnBrk="1" hangingPunct="1">
                  <a:lnSpc>
                    <a:spcPts val="3500"/>
                  </a:lnSpc>
                </a:pPr>
                <a:r>
                  <a:rPr lang="en-US" altLang="zh-CN" sz="2400" b="1" dirty="0">
                    <a:ea typeface="宋体" panose="02010600030101010101" pitchFamily="2" charset="-122"/>
                  </a:rPr>
                  <a:t>BCNF</a:t>
                </a:r>
              </a:p>
              <a:p>
                <a:pPr lvl="1">
                  <a:lnSpc>
                    <a:spcPts val="3500"/>
                  </a:lnSpc>
                </a:pPr>
                <a:r>
                  <a:rPr lang="zh-CN" altLang="en-US" sz="2000" dirty="0">
                    <a:ea typeface="宋体" panose="02010600030101010101" pitchFamily="2" charset="-122"/>
                  </a:rPr>
                  <a:t>关系模式</a:t>
                </a:r>
                <a14:m>
                  <m:oMath xmlns:m="http://schemas.openxmlformats.org/officeDocument/2006/math">
                    <m:r>
                      <a:rPr lang="en-US" altLang="zh-CN" sz="2000" i="1" dirty="0" smtClean="0">
                        <a:latin typeface="Cambria Math"/>
                        <a:ea typeface="宋体" panose="02010600030101010101" pitchFamily="2" charset="-122"/>
                      </a:rPr>
                      <m:t>𝑅</m:t>
                    </m:r>
                    <m:r>
                      <a:rPr lang="en-US" altLang="zh-CN" sz="2000" i="1" dirty="0" smtClean="0">
                        <a:latin typeface="Cambria Math"/>
                        <a:ea typeface="宋体" panose="02010600030101010101" pitchFamily="2" charset="-122"/>
                      </a:rPr>
                      <m:t>&lt;</m:t>
                    </m:r>
                    <m:r>
                      <a:rPr lang="en-US" altLang="zh-CN" sz="2000" i="1" dirty="0" smtClean="0">
                        <a:latin typeface="Cambria Math"/>
                        <a:ea typeface="宋体" panose="02010600030101010101" pitchFamily="2" charset="-122"/>
                      </a:rPr>
                      <m:t>𝑈</m:t>
                    </m:r>
                    <m:r>
                      <a:rPr lang="zh-CN" altLang="en-US" sz="2000" i="1" dirty="0" smtClean="0">
                        <a:latin typeface="Cambria Math"/>
                        <a:ea typeface="宋体" panose="02010600030101010101" pitchFamily="2" charset="-122"/>
                      </a:rPr>
                      <m:t>，</m:t>
                    </m:r>
                    <m:r>
                      <a:rPr lang="en-US" altLang="zh-CN" sz="2000" i="1" dirty="0" smtClean="0">
                        <a:latin typeface="Cambria Math"/>
                        <a:ea typeface="宋体" panose="02010600030101010101" pitchFamily="2" charset="-122"/>
                      </a:rPr>
                      <m:t>𝐹</m:t>
                    </m:r>
                    <m:r>
                      <a:rPr lang="en-US" altLang="zh-CN" sz="2000" i="1" dirty="0" smtClean="0">
                        <a:latin typeface="Cambria Math"/>
                        <a:ea typeface="宋体" panose="02010600030101010101" pitchFamily="2" charset="-122"/>
                      </a:rPr>
                      <m:t>&gt;∈1</m:t>
                    </m:r>
                    <m:r>
                      <a:rPr lang="en-US" altLang="zh-CN" sz="2000" i="1" dirty="0" smtClean="0">
                        <a:latin typeface="Cambria Math"/>
                        <a:ea typeface="宋体" panose="02010600030101010101" pitchFamily="2" charset="-122"/>
                      </a:rPr>
                      <m:t>𝑁𝐹</m:t>
                    </m:r>
                  </m:oMath>
                </a14:m>
                <a:r>
                  <a:rPr lang="zh-CN" altLang="en-US" sz="2000" dirty="0">
                    <a:ea typeface="宋体" panose="02010600030101010101" pitchFamily="2" charset="-122"/>
                  </a:rPr>
                  <a:t>，</a:t>
                </a:r>
                <a14:m>
                  <m:oMath xmlns:m="http://schemas.openxmlformats.org/officeDocument/2006/math">
                    <m:r>
                      <a:rPr lang="zh-CN" altLang="en-US" sz="2000" b="0" i="0" dirty="0" smtClean="0">
                        <a:latin typeface="Cambria Math"/>
                        <a:ea typeface="宋体" panose="02010600030101010101" pitchFamily="2" charset="-122"/>
                      </a:rPr>
                      <m:t>对</m:t>
                    </m:r>
                    <m:r>
                      <a:rPr lang="en-US" altLang="zh-CN" sz="2000" b="0" i="1" dirty="0" smtClean="0">
                        <a:latin typeface="Cambria Math"/>
                        <a:ea typeface="宋体" panose="02010600030101010101" pitchFamily="2" charset="-122"/>
                      </a:rPr>
                      <m:t>𝐹</m:t>
                    </m:r>
                    <m:r>
                      <a:rPr lang="zh-CN" altLang="en-US" sz="2000" b="0" i="1" dirty="0" smtClean="0">
                        <a:latin typeface="Cambria Math"/>
                        <a:ea typeface="宋体" panose="02010600030101010101" pitchFamily="2" charset="-122"/>
                      </a:rPr>
                      <m:t>中的</m:t>
                    </m:r>
                    <m:r>
                      <a:rPr lang="zh-CN" altLang="en-US" sz="2000" i="1" dirty="0">
                        <a:latin typeface="Cambria Math"/>
                        <a:ea typeface="宋体" panose="02010600030101010101" pitchFamily="2" charset="-122"/>
                      </a:rPr>
                      <m:t>每一个</m:t>
                    </m:r>
                    <m:r>
                      <a:rPr lang="zh-CN" altLang="en-US" sz="2000" b="0" i="1" dirty="0" smtClean="0">
                        <a:latin typeface="Cambria Math"/>
                        <a:ea typeface="宋体" panose="02010600030101010101" pitchFamily="2" charset="-122"/>
                      </a:rPr>
                      <m:t>非</m:t>
                    </m:r>
                    <m:r>
                      <a:rPr lang="zh-CN" altLang="en-US" sz="2000" i="1" dirty="0">
                        <a:latin typeface="Cambria Math"/>
                        <a:ea typeface="宋体" panose="02010600030101010101" pitchFamily="2" charset="-122"/>
                      </a:rPr>
                      <m:t>平凡</m:t>
                    </m:r>
                    <m:r>
                      <a:rPr lang="zh-CN" altLang="en-US" sz="2000" i="1" dirty="0" smtClean="0">
                        <a:latin typeface="Cambria Math"/>
                        <a:ea typeface="宋体" panose="02010600030101010101" pitchFamily="2" charset="-122"/>
                      </a:rPr>
                      <m:t>函数</m:t>
                    </m:r>
                    <m:r>
                      <a:rPr lang="zh-CN" altLang="en-US" sz="2000" i="1" dirty="0">
                        <a:latin typeface="Cambria Math"/>
                        <a:ea typeface="宋体" panose="02010600030101010101" pitchFamily="2" charset="-122"/>
                      </a:rPr>
                      <m:t>依赖</m:t>
                    </m:r>
                    <m:r>
                      <a:rPr lang="zh-CN" altLang="en-US" sz="2000" b="0" i="1" dirty="0" smtClean="0">
                        <a:latin typeface="Cambria Math"/>
                        <a:ea typeface="宋体" panose="02010600030101010101" pitchFamily="2" charset="-122"/>
                      </a:rPr>
                      <m:t>，</m:t>
                    </m:r>
                    <m:r>
                      <a:rPr lang="en-US" altLang="zh-CN" sz="2000" i="1" dirty="0" smtClean="0">
                        <a:latin typeface="Cambria Math"/>
                        <a:ea typeface="宋体" panose="02010600030101010101" pitchFamily="2" charset="-122"/>
                      </a:rPr>
                      <m:t>𝑋</m:t>
                    </m:r>
                    <m:r>
                      <a:rPr lang="en-US" altLang="zh-CN" sz="2000" i="1" dirty="0" smtClean="0">
                        <a:latin typeface="Cambria Math"/>
                        <a:ea typeface="宋体" panose="02010600030101010101" pitchFamily="2" charset="-122"/>
                      </a:rPr>
                      <m:t>→</m:t>
                    </m:r>
                    <m:r>
                      <a:rPr lang="en-US" altLang="zh-CN" sz="2000" i="1" dirty="0" smtClean="0">
                        <a:latin typeface="Cambria Math"/>
                        <a:ea typeface="宋体" panose="02010600030101010101" pitchFamily="2" charset="-122"/>
                      </a:rPr>
                      <m:t>𝑌</m:t>
                    </m:r>
                    <m:d>
                      <m:dPr>
                        <m:begChr m:val="（"/>
                        <m:endChr m:val="）"/>
                        <m:ctrlPr>
                          <a:rPr lang="zh-CN" altLang="en-US" sz="2000" b="0" i="1" dirty="0" smtClean="0">
                            <a:latin typeface="Cambria Math" panose="02040503050406030204" pitchFamily="18" charset="0"/>
                            <a:ea typeface="宋体" panose="02010600030101010101" pitchFamily="2" charset="-122"/>
                          </a:rPr>
                        </m:ctrlPr>
                      </m:dPr>
                      <m:e>
                        <m:r>
                          <a:rPr lang="en-US" altLang="zh-CN" sz="2000" i="1" dirty="0" smtClean="0">
                            <a:latin typeface="Cambria Math"/>
                            <a:ea typeface="宋体" panose="02010600030101010101" pitchFamily="2" charset="-122"/>
                          </a:rPr>
                          <m:t>𝑌</m:t>
                        </m:r>
                        <m:r>
                          <a:rPr lang="en-US" altLang="zh-CN" sz="2000" i="1" dirty="0" smtClean="0">
                            <a:latin typeface="Cambria Math"/>
                            <a:ea typeface="宋体" panose="02010600030101010101" pitchFamily="2" charset="-122"/>
                          </a:rPr>
                          <m:t> ⊈ </m:t>
                        </m:r>
                        <m:r>
                          <a:rPr lang="en-US" altLang="zh-CN" sz="2000" i="1" dirty="0" smtClean="0">
                            <a:latin typeface="Cambria Math"/>
                            <a:ea typeface="宋体" panose="02010600030101010101" pitchFamily="2" charset="-122"/>
                          </a:rPr>
                          <m:t>𝑋</m:t>
                        </m:r>
                      </m:e>
                    </m:d>
                    <m:r>
                      <a:rPr lang="zh-CN" altLang="en-US" sz="2000" b="0" i="1" dirty="0" smtClean="0">
                        <a:latin typeface="Cambria Math"/>
                        <a:ea typeface="宋体" panose="02010600030101010101" pitchFamily="2" charset="-122"/>
                      </a:rPr>
                      <m:t>，</m:t>
                    </m:r>
                  </m:oMath>
                </a14:m>
                <a:r>
                  <a:rPr lang="zh-CN" altLang="en-US" sz="2000" dirty="0">
                    <a:ea typeface="宋体" panose="02010600030101010101" pitchFamily="2" charset="-122"/>
                  </a:rPr>
                  <a:t>若</a:t>
                </a:r>
                <a:r>
                  <a:rPr lang="en-US" altLang="zh-CN" sz="2000" dirty="0">
                    <a:ea typeface="宋体" panose="02010600030101010101" pitchFamily="2" charset="-122"/>
                  </a:rPr>
                  <a:t>X</a:t>
                </a:r>
                <a:r>
                  <a:rPr lang="zh-CN" altLang="en-US" sz="2000" dirty="0">
                    <a:ea typeface="宋体" panose="02010600030101010101" pitchFamily="2" charset="-122"/>
                  </a:rPr>
                  <a:t>必含有码，</a:t>
                </a:r>
                <a14:m>
                  <m:oMath xmlns:m="http://schemas.openxmlformats.org/officeDocument/2006/math">
                    <m:r>
                      <a:rPr lang="zh-CN" altLang="en-US" sz="2000" i="1" dirty="0" smtClean="0">
                        <a:latin typeface="Cambria Math"/>
                        <a:ea typeface="宋体" panose="02010600030101010101" pitchFamily="2" charset="-122"/>
                      </a:rPr>
                      <m:t>则</m:t>
                    </m:r>
                    <m:r>
                      <a:rPr lang="zh-CN" altLang="en-US" sz="2000" b="0" i="1" dirty="0" smtClean="0">
                        <a:latin typeface="Cambria Math"/>
                        <a:ea typeface="宋体" panose="02010600030101010101" pitchFamily="2" charset="-122"/>
                      </a:rPr>
                      <m:t>称</m:t>
                    </m:r>
                    <m:r>
                      <a:rPr lang="en-US" altLang="zh-CN" sz="2000" i="1" dirty="0" smtClean="0">
                        <a:latin typeface="Cambria Math"/>
                        <a:ea typeface="宋体" panose="02010600030101010101" pitchFamily="2" charset="-122"/>
                      </a:rPr>
                      <m:t>𝑅</m:t>
                    </m:r>
                    <m:r>
                      <a:rPr lang="en-US" altLang="zh-CN" sz="2000" i="1" dirty="0" smtClean="0">
                        <a:latin typeface="Cambria Math"/>
                        <a:ea typeface="宋体" panose="02010600030101010101" pitchFamily="2" charset="-122"/>
                      </a:rPr>
                      <m:t>&lt;</m:t>
                    </m:r>
                    <m:r>
                      <a:rPr lang="en-US" altLang="zh-CN" sz="2000" i="1" dirty="0" smtClean="0">
                        <a:latin typeface="Cambria Math"/>
                        <a:ea typeface="宋体" panose="02010600030101010101" pitchFamily="2" charset="-122"/>
                      </a:rPr>
                      <m:t>𝑈</m:t>
                    </m:r>
                    <m:r>
                      <a:rPr lang="zh-CN" altLang="en-US" sz="2000" i="1" dirty="0" smtClean="0">
                        <a:latin typeface="Cambria Math"/>
                        <a:ea typeface="宋体" panose="02010600030101010101" pitchFamily="2" charset="-122"/>
                      </a:rPr>
                      <m:t>，</m:t>
                    </m:r>
                    <m:r>
                      <a:rPr lang="en-US" altLang="zh-CN" sz="2000" i="1" dirty="0" smtClean="0">
                        <a:latin typeface="Cambria Math"/>
                        <a:ea typeface="宋体" panose="02010600030101010101" pitchFamily="2" charset="-122"/>
                      </a:rPr>
                      <m:t>𝐹</m:t>
                    </m:r>
                    <m:r>
                      <a:rPr lang="en-US" altLang="zh-CN" sz="2000" i="1" dirty="0" smtClean="0">
                        <a:latin typeface="Cambria Math"/>
                        <a:ea typeface="宋体" panose="02010600030101010101" pitchFamily="2" charset="-122"/>
                      </a:rPr>
                      <m:t>&gt; ∈</m:t>
                    </m:r>
                    <m:r>
                      <a:rPr lang="en-US" altLang="zh-CN" sz="2000" i="1" dirty="0" smtClean="0">
                        <a:latin typeface="Cambria Math"/>
                        <a:ea typeface="宋体" panose="02010600030101010101" pitchFamily="2" charset="-122"/>
                      </a:rPr>
                      <m:t>𝐵𝐶𝑁𝐹</m:t>
                    </m:r>
                  </m:oMath>
                </a14:m>
                <a:r>
                  <a:rPr lang="zh-CN" altLang="en-US" sz="2000" dirty="0">
                    <a:ea typeface="宋体" panose="02010600030101010101" pitchFamily="2" charset="-122"/>
                  </a:rPr>
                  <a:t>。</a:t>
                </a:r>
              </a:p>
            </p:txBody>
          </p:sp>
        </mc:Choice>
        <mc:Fallback xmlns="">
          <p:sp>
            <p:nvSpPr>
              <p:cNvPr id="60419" name="Rectangle 3"/>
              <p:cNvSpPr>
                <a:spLocks noGrp="1" noRot="1" noChangeAspect="1" noMove="1" noResize="1" noEditPoints="1" noAdjustHandles="1" noChangeArrowheads="1" noChangeShapeType="1" noTextEdit="1"/>
              </p:cNvSpPr>
              <p:nvPr>
                <p:ph type="body" idx="1"/>
              </p:nvPr>
            </p:nvSpPr>
            <p:spPr>
              <a:xfrm>
                <a:off x="185738" y="1124745"/>
                <a:ext cx="8653462" cy="1656184"/>
              </a:xfrm>
              <a:blipFill rotWithShape="1">
                <a:blip r:embed="rId2"/>
                <a:stretch>
                  <a:fillRect l="-1268" t="-3321"/>
                </a:stretch>
              </a:blipFill>
            </p:spPr>
            <p:txBody>
              <a:bodyPr/>
              <a:lstStyle/>
              <a:p>
                <a:r>
                  <a:rPr lang="zh-CN" altLang="en-US">
                    <a:noFill/>
                  </a:rPr>
                  <a:t> </a:t>
                </a:r>
              </a:p>
            </p:txBody>
          </p:sp>
        </mc:Fallback>
      </mc:AlternateContent>
      <p:sp>
        <p:nvSpPr>
          <p:cNvPr id="2" name="矩形 1"/>
          <p:cNvSpPr/>
          <p:nvPr/>
        </p:nvSpPr>
        <p:spPr>
          <a:xfrm>
            <a:off x="185738" y="2933993"/>
            <a:ext cx="8653462" cy="935577"/>
          </a:xfrm>
          <a:prstGeom prst="rect">
            <a:avLst/>
          </a:prstGeom>
          <a:solidFill>
            <a:schemeClr val="accent1">
              <a:lumMod val="40000"/>
              <a:lumOff val="60000"/>
            </a:schemeClr>
          </a:solidFill>
        </p:spPr>
        <p:txBody>
          <a:bodyPr wrap="square">
            <a:spAutoFit/>
          </a:bodyPr>
          <a:lstStyle/>
          <a:p>
            <a:pPr algn="l" eaLnBrk="1" hangingPunct="1">
              <a:lnSpc>
                <a:spcPts val="3500"/>
              </a:lnSpc>
            </a:pPr>
            <a:r>
              <a:rPr lang="en-US" altLang="zh-CN" dirty="0">
                <a:solidFill>
                  <a:srgbClr val="C00000"/>
                </a:solidFill>
                <a:latin typeface="微软雅黑" panose="020B0503020204020204" pitchFamily="34" charset="-122"/>
                <a:ea typeface="微软雅黑" panose="020B0503020204020204" pitchFamily="34" charset="-122"/>
              </a:rPr>
              <a:t>BCNF</a:t>
            </a:r>
            <a:r>
              <a:rPr lang="zh-CN" altLang="en-US" dirty="0">
                <a:solidFill>
                  <a:srgbClr val="C00000"/>
                </a:solidFill>
                <a:latin typeface="微软雅黑" panose="020B0503020204020204" pitchFamily="34" charset="-122"/>
                <a:ea typeface="微软雅黑" panose="020B0503020204020204" pitchFamily="34" charset="-122"/>
              </a:rPr>
              <a:t>定义的等价语义：属于</a:t>
            </a:r>
            <a:r>
              <a:rPr lang="en-US" altLang="zh-CN" dirty="0">
                <a:solidFill>
                  <a:srgbClr val="C00000"/>
                </a:solidFill>
                <a:latin typeface="微软雅黑" panose="020B0503020204020204" pitchFamily="34" charset="-122"/>
                <a:ea typeface="微软雅黑" panose="020B0503020204020204" pitchFamily="34" charset="-122"/>
              </a:rPr>
              <a:t>BCNF</a:t>
            </a:r>
            <a:r>
              <a:rPr lang="zh-CN" altLang="en-US" dirty="0">
                <a:solidFill>
                  <a:srgbClr val="C00000"/>
                </a:solidFill>
                <a:latin typeface="微软雅黑" panose="020B0503020204020204" pitchFamily="34" charset="-122"/>
                <a:ea typeface="微软雅黑" panose="020B0503020204020204" pitchFamily="34" charset="-122"/>
              </a:rPr>
              <a:t>的关系模式，每个非平凡依赖的左边必须包括侯选建；</a:t>
            </a: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185738" y="4149080"/>
                <a:ext cx="8729662" cy="2097280"/>
              </a:xfrm>
              <a:prstGeom prst="rect">
                <a:avLst/>
              </a:prstGeom>
              <a:solidFill>
                <a:schemeClr val="accent6">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eaLnBrk="1" hangingPunct="1">
                  <a:lnSpc>
                    <a:spcPts val="3500"/>
                  </a:lnSpc>
                  <a:spcBef>
                    <a:spcPct val="20000"/>
                  </a:spcBef>
                  <a:buClr>
                    <a:schemeClr val="folHlink"/>
                  </a:buClr>
                  <a:buSzPct val="110000"/>
                  <a:buChar char="•"/>
                  <a:defRPr sz="2400">
                    <a:solidFill>
                      <a:schemeClr val="tx1"/>
                    </a:solidFill>
                    <a:latin typeface="+mn-lt"/>
                    <a:ea typeface="宋体" panose="02010600030101010101" pitchFamily="2" charset="-122"/>
                  </a:defRPr>
                </a:lvl1pPr>
                <a:lvl2pPr marL="742950" lvl="1" indent="-285750" algn="l" eaLnBrk="1" hangingPunct="1">
                  <a:lnSpc>
                    <a:spcPts val="3500"/>
                  </a:lnSpc>
                  <a:spcBef>
                    <a:spcPct val="20000"/>
                  </a:spcBef>
                  <a:buClr>
                    <a:schemeClr val="hlink"/>
                  </a:buClr>
                  <a:buSzPct val="120000"/>
                  <a:buChar char="•"/>
                  <a:defRPr>
                    <a:solidFill>
                      <a:schemeClr val="tx1"/>
                    </a:solidFill>
                    <a:latin typeface="+mn-lt"/>
                    <a:ea typeface="宋体" panose="02010600030101010101" pitchFamily="2" charset="-122"/>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zh-CN" altLang="en-US" dirty="0"/>
                  <a:t>若</a:t>
                </a:r>
                <a14:m>
                  <m:oMath xmlns:m="http://schemas.openxmlformats.org/officeDocument/2006/math">
                    <m:r>
                      <a:rPr lang="en-US" altLang="zh-CN" i="1" dirty="0" smtClean="0">
                        <a:latin typeface="Cambria Math"/>
                      </a:rPr>
                      <m:t>𝑅</m:t>
                    </m:r>
                    <m:r>
                      <a:rPr lang="en-US" altLang="zh-CN" i="1" dirty="0" smtClean="0">
                        <a:latin typeface="Cambria Math"/>
                      </a:rPr>
                      <m:t>∈</m:t>
                    </m:r>
                    <m:r>
                      <a:rPr lang="en-US" altLang="zh-CN" i="1" dirty="0" smtClean="0">
                        <a:latin typeface="Cambria Math"/>
                      </a:rPr>
                      <m:t>𝐵𝐶𝑁𝐹</m:t>
                    </m:r>
                    <m:r>
                      <a:rPr lang="en-US" altLang="zh-CN" i="1" dirty="0" smtClean="0">
                        <a:latin typeface="Cambria Math"/>
                      </a:rPr>
                      <m:t> </m:t>
                    </m:r>
                  </m:oMath>
                </a14:m>
                <a:endParaRPr lang="en-US" altLang="zh-CN" dirty="0"/>
              </a:p>
              <a:p>
                <a:pPr lvl="1"/>
                <a:r>
                  <a:rPr lang="en-US" altLang="zh-CN" dirty="0"/>
                  <a:t>R</a:t>
                </a:r>
                <a:r>
                  <a:rPr lang="zh-CN" altLang="en-US" dirty="0"/>
                  <a:t>中所有非主属性对每一个码都是完全函数依赖；</a:t>
                </a:r>
              </a:p>
              <a:p>
                <a:pPr lvl="1"/>
                <a:r>
                  <a:rPr lang="en-US" altLang="zh-CN" dirty="0"/>
                  <a:t>R</a:t>
                </a:r>
                <a:r>
                  <a:rPr lang="zh-CN" altLang="en-US" dirty="0"/>
                  <a:t>中所有主属性对每一个不包含它的码，也是完全函数依赖；</a:t>
                </a:r>
              </a:p>
              <a:p>
                <a:pPr lvl="1"/>
                <a:r>
                  <a:rPr lang="en-US" altLang="zh-CN" dirty="0"/>
                  <a:t>R</a:t>
                </a:r>
                <a:r>
                  <a:rPr lang="zh-CN" altLang="en-US" dirty="0"/>
                  <a:t>中不存在任何属性完全函数依赖于非码的一组属性。</a:t>
                </a:r>
              </a:p>
              <a:p>
                <a:pPr lvl="1"/>
                <a:endParaRPr lang="zh-CN" altLang="en-US" dirty="0"/>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185738" y="4149080"/>
                <a:ext cx="8729662" cy="2097280"/>
              </a:xfrm>
              <a:prstGeom prst="rect">
                <a:avLst/>
              </a:prstGeom>
              <a:blipFill rotWithShape="1">
                <a:blip r:embed="rId3"/>
                <a:stretch>
                  <a:fillRect l="-1256" t="-2616" b="-2035"/>
                </a:stretch>
              </a:blipFill>
              <a:ln>
                <a:noFill/>
              </a:ln>
              <a:effectLst/>
              <a:extLst/>
            </p:spPr>
            <p:txBody>
              <a:bodyPr/>
              <a:lstStyle/>
              <a:p>
                <a:r>
                  <a:rPr lang="zh-CN" altLang="en-US">
                    <a:noFill/>
                  </a:rPr>
                  <a:t> </a:t>
                </a:r>
              </a:p>
            </p:txBody>
          </p:sp>
        </mc:Fallback>
      </mc:AlternateContent>
    </p:spTree>
    <p:extLst>
      <p:ext uri="{BB962C8B-B14F-4D97-AF65-F5344CB8AC3E}">
        <p14:creationId xmlns:p14="http://schemas.microsoft.com/office/powerpoint/2010/main" val="8409034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z="3200" dirty="0">
                <a:ea typeface="宋体" panose="02010600030101010101" pitchFamily="2" charset="-122"/>
              </a:rPr>
              <a:t>关系规范化：范 式</a:t>
            </a:r>
            <a:endParaRPr lang="en-US" altLang="zh-CN" sz="3200" dirty="0">
              <a:ea typeface="宋体" panose="02010600030101010101" pitchFamily="2" charset="-122"/>
            </a:endParaRPr>
          </a:p>
        </p:txBody>
      </p:sp>
      <mc:AlternateContent xmlns:mc="http://schemas.openxmlformats.org/markup-compatibility/2006" xmlns:a14="http://schemas.microsoft.com/office/drawing/2010/main">
        <mc:Choice Requires="a14">
          <p:sp>
            <p:nvSpPr>
              <p:cNvPr id="61443" name="Rectangle 3"/>
              <p:cNvSpPr>
                <a:spLocks noGrp="1" noChangeArrowheads="1"/>
              </p:cNvSpPr>
              <p:nvPr>
                <p:ph type="body" idx="1"/>
              </p:nvPr>
            </p:nvSpPr>
            <p:spPr>
              <a:xfrm>
                <a:off x="182230" y="3501008"/>
                <a:ext cx="8490718" cy="1152128"/>
              </a:xfrm>
              <a:solidFill>
                <a:schemeClr val="bg1">
                  <a:lumMod val="90000"/>
                </a:schemeClr>
              </a:solidFill>
            </p:spPr>
            <p:txBody>
              <a:bodyPr/>
              <a:lstStyle/>
              <a:p>
                <a:pPr>
                  <a:lnSpc>
                    <a:spcPct val="140000"/>
                  </a:lnSpc>
                </a:pPr>
                <a:r>
                  <a:rPr lang="zh-CN" altLang="en-US" sz="2400" dirty="0">
                    <a:ea typeface="宋体" panose="02010600030101010101" pitchFamily="2" charset="-122"/>
                  </a:rPr>
                  <a:t>思考问题：</a:t>
                </a:r>
                <a:r>
                  <a:rPr lang="en-US" altLang="zh-CN" sz="2400" dirty="0">
                    <a:ea typeface="宋体" panose="02010600030101010101" pitchFamily="2" charset="-122"/>
                  </a:rPr>
                  <a:t>3NF</a:t>
                </a:r>
                <a:r>
                  <a:rPr lang="zh-CN" altLang="en-US" sz="2400" dirty="0">
                    <a:ea typeface="宋体" panose="02010600030101010101" pitchFamily="2" charset="-122"/>
                  </a:rPr>
                  <a:t>是否包含</a:t>
                </a:r>
                <a:r>
                  <a:rPr lang="en-US" altLang="zh-CN" sz="2400" dirty="0">
                    <a:ea typeface="宋体" panose="02010600030101010101" pitchFamily="2" charset="-122"/>
                  </a:rPr>
                  <a:t>BCNF</a:t>
                </a:r>
                <a:r>
                  <a:rPr lang="zh-CN" altLang="en-US" sz="2400" dirty="0">
                    <a:ea typeface="宋体" panose="02010600030101010101" pitchFamily="2" charset="-122"/>
                  </a:rPr>
                  <a:t>，即若</a:t>
                </a:r>
                <a14:m>
                  <m:oMath xmlns:m="http://schemas.openxmlformats.org/officeDocument/2006/math">
                    <m:r>
                      <a:rPr lang="en-US" altLang="zh-CN" sz="2400" i="1" dirty="0">
                        <a:latin typeface="Cambria Math"/>
                        <a:ea typeface="宋体" panose="02010600030101010101" pitchFamily="2" charset="-122"/>
                      </a:rPr>
                      <m:t>𝑅</m:t>
                    </m:r>
                    <m:r>
                      <a:rPr lang="en-US" altLang="zh-CN" sz="2400" i="1" dirty="0">
                        <a:latin typeface="Cambria Math"/>
                        <a:ea typeface="宋体" panose="02010600030101010101" pitchFamily="2" charset="-122"/>
                      </a:rPr>
                      <m:t>∈</m:t>
                    </m:r>
                    <m:r>
                      <m:rPr>
                        <m:sty m:val="p"/>
                      </m:rPr>
                      <a:rPr lang="en-US" altLang="zh-CN" sz="2400" i="1" dirty="0" smtClean="0">
                        <a:latin typeface="Cambria Math"/>
                        <a:ea typeface="宋体" panose="02010600030101010101" pitchFamily="2" charset="-122"/>
                      </a:rPr>
                      <m:t>BC</m:t>
                    </m:r>
                    <m:r>
                      <a:rPr lang="en-US" altLang="zh-CN" sz="2400" i="1" dirty="0">
                        <a:latin typeface="Cambria Math"/>
                        <a:ea typeface="宋体" panose="02010600030101010101" pitchFamily="2" charset="-122"/>
                      </a:rPr>
                      <m:t>𝑁𝐹</m:t>
                    </m:r>
                  </m:oMath>
                </a14:m>
                <a:r>
                  <a:rPr lang="zh-CN" altLang="en-US" sz="2400" dirty="0">
                    <a:ea typeface="宋体" panose="02010600030101010101" pitchFamily="2" charset="-122"/>
                  </a:rPr>
                  <a:t>，则必有</a:t>
                </a:r>
                <a14:m>
                  <m:oMath xmlns:m="http://schemas.openxmlformats.org/officeDocument/2006/math">
                    <m:r>
                      <a:rPr lang="en-US" altLang="zh-CN" sz="2400" i="1" dirty="0">
                        <a:latin typeface="Cambria Math"/>
                        <a:ea typeface="宋体" panose="02010600030101010101" pitchFamily="2" charset="-122"/>
                      </a:rPr>
                      <m:t>𝑅</m:t>
                    </m:r>
                    <m:r>
                      <a:rPr lang="en-US" altLang="zh-CN" sz="2400" i="1" dirty="0">
                        <a:latin typeface="Cambria Math"/>
                        <a:ea typeface="宋体" panose="02010600030101010101" pitchFamily="2" charset="-122"/>
                      </a:rPr>
                      <m:t>∈</m:t>
                    </m:r>
                    <m:r>
                      <a:rPr lang="en-US" altLang="zh-CN" sz="2400" b="1" i="1" dirty="0" smtClean="0">
                        <a:latin typeface="Cambria Math"/>
                        <a:ea typeface="宋体" panose="02010600030101010101" pitchFamily="2" charset="-122"/>
                      </a:rPr>
                      <m:t>𝟑</m:t>
                    </m:r>
                    <m:r>
                      <a:rPr lang="en-US" altLang="zh-CN" sz="2400" i="1" dirty="0">
                        <a:latin typeface="Cambria Math"/>
                        <a:ea typeface="宋体" panose="02010600030101010101" pitchFamily="2" charset="-122"/>
                      </a:rPr>
                      <m:t>𝑁𝐹</m:t>
                    </m:r>
                    <m:r>
                      <a:rPr lang="zh-CN" altLang="en-US" sz="2400" b="1" i="1" dirty="0" smtClean="0">
                        <a:latin typeface="Cambria Math"/>
                        <a:ea typeface="宋体" panose="02010600030101010101" pitchFamily="2" charset="-122"/>
                      </a:rPr>
                      <m:t>。</m:t>
                    </m:r>
                  </m:oMath>
                </a14:m>
                <a:endParaRPr lang="en-US" altLang="zh-CN" sz="2400" dirty="0">
                  <a:ea typeface="宋体" panose="02010600030101010101" pitchFamily="2" charset="-122"/>
                </a:endParaRPr>
              </a:p>
            </p:txBody>
          </p:sp>
        </mc:Choice>
        <mc:Fallback xmlns="">
          <p:sp>
            <p:nvSpPr>
              <p:cNvPr id="61443" name="Rectangle 3"/>
              <p:cNvSpPr>
                <a:spLocks noGrp="1" noRot="1" noChangeAspect="1" noMove="1" noResize="1" noEditPoints="1" noAdjustHandles="1" noChangeArrowheads="1" noChangeShapeType="1" noTextEdit="1"/>
              </p:cNvSpPr>
              <p:nvPr>
                <p:ph type="body" idx="1"/>
              </p:nvPr>
            </p:nvSpPr>
            <p:spPr>
              <a:xfrm>
                <a:off x="182230" y="3501008"/>
                <a:ext cx="8490718" cy="1152128"/>
              </a:xfrm>
              <a:blipFill rotWithShape="1">
                <a:blip r:embed="rId2"/>
                <a:stretch>
                  <a:fillRect l="-1364" t="-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136525" y="1664804"/>
                <a:ext cx="8778875" cy="1116124"/>
              </a:xfrm>
              <a:prstGeom prst="rect">
                <a:avLst/>
              </a:prstGeom>
              <a:solidFill>
                <a:schemeClr val="tx2">
                  <a:lumMod val="20000"/>
                  <a:lumOff val="8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Font typeface="Wingdings" panose="05000000000000000000" pitchFamily="2" charset="2"/>
                  <a:buNone/>
                </a:pPr>
                <a:r>
                  <a:rPr lang="zh-CN" altLang="en-US" sz="2000" kern="0" dirty="0">
                    <a:ea typeface="宋体" panose="02010600030101010101" pitchFamily="2" charset="-122"/>
                  </a:rPr>
                  <a:t>关系模式  </a:t>
                </a:r>
                <a14:m>
                  <m:oMath xmlns:m="http://schemas.openxmlformats.org/officeDocument/2006/math">
                    <m:r>
                      <a:rPr lang="en-US" altLang="zh-CN" sz="2000" i="1" kern="0" dirty="0" smtClean="0">
                        <a:latin typeface="Cambria Math"/>
                        <a:ea typeface="宋体" panose="02010600030101010101" pitchFamily="2" charset="-122"/>
                      </a:rPr>
                      <m:t>𝐶𝑜𝑢𝑟𝑠𝑒</m:t>
                    </m:r>
                    <m:d>
                      <m:dPr>
                        <m:begChr m:val="（"/>
                        <m:endChr m:val="）"/>
                        <m:ctrlPr>
                          <a:rPr lang="zh-CN" altLang="en-US" sz="2000" i="1" kern="0" dirty="0" smtClean="0">
                            <a:latin typeface="Cambria Math" panose="02040503050406030204" pitchFamily="18" charset="0"/>
                            <a:ea typeface="宋体" panose="02010600030101010101" pitchFamily="2" charset="-122"/>
                          </a:rPr>
                        </m:ctrlPr>
                      </m:dPr>
                      <m:e>
                        <m:r>
                          <a:rPr lang="en-US" altLang="zh-CN" sz="2000" i="1" kern="0" dirty="0" err="1" smtClean="0">
                            <a:latin typeface="Cambria Math"/>
                            <a:ea typeface="宋体" panose="02010600030101010101" pitchFamily="2" charset="-122"/>
                          </a:rPr>
                          <m:t>𝐶𝑛𝑜</m:t>
                        </m:r>
                        <m:r>
                          <a:rPr lang="zh-CN" altLang="en-US" sz="2000" i="1" kern="0" dirty="0" smtClean="0">
                            <a:latin typeface="Cambria Math"/>
                            <a:ea typeface="宋体" panose="02010600030101010101" pitchFamily="2" charset="-122"/>
                          </a:rPr>
                          <m:t>，</m:t>
                        </m:r>
                        <m:r>
                          <a:rPr lang="en-US" altLang="zh-CN" sz="2000" i="1" kern="0" dirty="0" err="1" smtClean="0">
                            <a:latin typeface="Cambria Math"/>
                            <a:ea typeface="宋体" panose="02010600030101010101" pitchFamily="2" charset="-122"/>
                          </a:rPr>
                          <m:t>𝐶𝑛𝑎𝑚𝑒</m:t>
                        </m:r>
                        <m:r>
                          <a:rPr lang="zh-CN" altLang="en-US" sz="2000" i="1" kern="0" dirty="0" smtClean="0">
                            <a:latin typeface="Cambria Math"/>
                            <a:ea typeface="宋体" panose="02010600030101010101" pitchFamily="2" charset="-122"/>
                          </a:rPr>
                          <m:t>，</m:t>
                        </m:r>
                        <m:r>
                          <a:rPr lang="en-US" altLang="zh-CN" sz="2000" i="1" kern="0" dirty="0" err="1" smtClean="0">
                            <a:latin typeface="Cambria Math"/>
                            <a:ea typeface="宋体" panose="02010600030101010101" pitchFamily="2" charset="-122"/>
                          </a:rPr>
                          <m:t>𝑃𝑐𝑛𝑜</m:t>
                        </m:r>
                      </m:e>
                    </m:d>
                    <m:r>
                      <a:rPr lang="en-US" altLang="zh-CN" sz="2000" b="0" i="1" kern="0" dirty="0" smtClean="0">
                        <a:latin typeface="Cambria Math"/>
                        <a:ea typeface="宋体" panose="02010600030101010101" pitchFamily="2" charset="-122"/>
                      </a:rPr>
                      <m:t>∈</m:t>
                    </m:r>
                    <m:r>
                      <a:rPr lang="en-US" altLang="zh-CN" sz="2000" b="0" i="1" kern="0" dirty="0">
                        <a:latin typeface="Cambria Math"/>
                        <a:ea typeface="宋体" panose="02010600030101010101" pitchFamily="2" charset="-122"/>
                      </a:rPr>
                      <m:t>𝐵𝐶</m:t>
                    </m:r>
                    <m:r>
                      <a:rPr lang="en-US" altLang="zh-CN" sz="2000" b="0" i="1" kern="0" dirty="0" smtClean="0">
                        <a:latin typeface="Cambria Math"/>
                        <a:ea typeface="宋体" panose="02010600030101010101" pitchFamily="2" charset="-122"/>
                      </a:rPr>
                      <m:t>𝑁𝐹</m:t>
                    </m:r>
                  </m:oMath>
                </a14:m>
                <a:endParaRPr lang="en-US" altLang="zh-CN" sz="2000" b="0" kern="0" dirty="0">
                  <a:ea typeface="宋体" panose="02010600030101010101" pitchFamily="2" charset="-122"/>
                </a:endParaRPr>
              </a:p>
              <a:p>
                <a:pPr>
                  <a:lnSpc>
                    <a:spcPts val="3500"/>
                  </a:lnSpc>
                  <a:buFont typeface="Wingdings" panose="05000000000000000000" pitchFamily="2" charset="2"/>
                  <a:buNone/>
                </a:pPr>
                <a:r>
                  <a:rPr lang="zh-CN" altLang="en-US" sz="2000" kern="0" dirty="0">
                    <a:ea typeface="宋体" panose="02010600030101010101" pitchFamily="2" charset="-122"/>
                  </a:rPr>
                  <a:t>关系模式  </a:t>
                </a:r>
                <a14:m>
                  <m:oMath xmlns:m="http://schemas.openxmlformats.org/officeDocument/2006/math">
                    <m:r>
                      <a:rPr lang="en-US" altLang="zh-CN" sz="2000" i="1" kern="0" dirty="0" smtClean="0">
                        <a:latin typeface="Cambria Math"/>
                        <a:ea typeface="宋体" panose="02010600030101010101" pitchFamily="2" charset="-122"/>
                      </a:rPr>
                      <m:t>𝑆𝑡𝑢𝑑𝑒𝑛𝑡</m:t>
                    </m:r>
                    <m:d>
                      <m:dPr>
                        <m:begChr m:val="（"/>
                        <m:endChr m:val="）"/>
                        <m:ctrlPr>
                          <a:rPr lang="zh-CN" altLang="en-US" sz="2000" i="1" kern="0" dirty="0" smtClean="0">
                            <a:latin typeface="Cambria Math" panose="02040503050406030204" pitchFamily="18" charset="0"/>
                            <a:ea typeface="宋体" panose="02010600030101010101" pitchFamily="2" charset="-122"/>
                          </a:rPr>
                        </m:ctrlPr>
                      </m:dPr>
                      <m:e>
                        <m:r>
                          <a:rPr lang="en-US" altLang="zh-CN" sz="2000" i="1" kern="0" dirty="0" err="1" smtClean="0">
                            <a:latin typeface="Cambria Math"/>
                            <a:ea typeface="宋体" panose="02010600030101010101" pitchFamily="2" charset="-122"/>
                          </a:rPr>
                          <m:t>𝑆𝑛𝑜</m:t>
                        </m:r>
                        <m:r>
                          <a:rPr lang="zh-CN" altLang="en-US" sz="2000" i="1" kern="0" dirty="0" smtClean="0">
                            <a:latin typeface="Cambria Math"/>
                            <a:ea typeface="宋体" panose="02010600030101010101" pitchFamily="2" charset="-122"/>
                          </a:rPr>
                          <m:t>，</m:t>
                        </m:r>
                        <m:r>
                          <a:rPr lang="en-US" altLang="zh-CN" sz="2000" i="1" kern="0" dirty="0" err="1" smtClean="0">
                            <a:latin typeface="Cambria Math"/>
                            <a:ea typeface="宋体" panose="02010600030101010101" pitchFamily="2" charset="-122"/>
                          </a:rPr>
                          <m:t>𝑆𝑛𝑎𝑚𝑒</m:t>
                        </m:r>
                        <m:r>
                          <a:rPr lang="zh-CN" altLang="en-US" sz="2000" i="1" kern="0" dirty="0" smtClean="0">
                            <a:latin typeface="Cambria Math"/>
                            <a:ea typeface="宋体" panose="02010600030101010101" pitchFamily="2" charset="-122"/>
                          </a:rPr>
                          <m:t>，</m:t>
                        </m:r>
                        <m:r>
                          <a:rPr lang="en-US" altLang="zh-CN" sz="2000" i="1" kern="0" dirty="0" err="1" smtClean="0">
                            <a:latin typeface="Cambria Math"/>
                            <a:ea typeface="宋体" panose="02010600030101010101" pitchFamily="2" charset="-122"/>
                          </a:rPr>
                          <m:t>𝑆𝑑𝑒𝑝𝑡</m:t>
                        </m:r>
                        <m:r>
                          <a:rPr lang="zh-CN" altLang="en-US" sz="2000" i="1" kern="0" dirty="0" smtClean="0">
                            <a:latin typeface="Cambria Math"/>
                            <a:ea typeface="宋体" panose="02010600030101010101" pitchFamily="2" charset="-122"/>
                          </a:rPr>
                          <m:t>，</m:t>
                        </m:r>
                        <m:r>
                          <a:rPr lang="en-US" altLang="zh-CN" sz="2000" i="1" kern="0" dirty="0" smtClean="0">
                            <a:latin typeface="Cambria Math"/>
                            <a:ea typeface="宋体" panose="02010600030101010101" pitchFamily="2" charset="-122"/>
                          </a:rPr>
                          <m:t>𝑆𝑎𝑔𝑒</m:t>
                        </m:r>
                      </m:e>
                    </m:d>
                    <m:r>
                      <a:rPr lang="en-US" altLang="zh-CN" sz="2000" b="0" i="1" kern="0" dirty="0" smtClean="0">
                        <a:latin typeface="Cambria Math"/>
                        <a:ea typeface="宋体" panose="02010600030101010101" pitchFamily="2" charset="-122"/>
                      </a:rPr>
                      <m:t>∈</m:t>
                    </m:r>
                    <m:r>
                      <a:rPr lang="en-US" altLang="zh-CN" sz="2000" b="0" i="1" kern="0" dirty="0" smtClean="0">
                        <a:latin typeface="Cambria Math"/>
                        <a:ea typeface="宋体" panose="02010600030101010101" pitchFamily="2" charset="-122"/>
                      </a:rPr>
                      <m:t>𝐵𝐶𝑁𝐹</m:t>
                    </m:r>
                  </m:oMath>
                </a14:m>
                <a:endParaRPr lang="zh-CN" altLang="en-US" sz="2000" b="0" kern="0" dirty="0">
                  <a:ea typeface="宋体" panose="02010600030101010101" pitchFamily="2" charset="-122"/>
                </a:endParaRP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136525" y="1664804"/>
                <a:ext cx="8778875" cy="1116124"/>
              </a:xfrm>
              <a:prstGeom prst="rect">
                <a:avLst/>
              </a:prstGeom>
              <a:blipFill rotWithShape="1">
                <a:blip r:embed="rId3"/>
                <a:stretch>
                  <a:fillRect l="-694"/>
                </a:stretch>
              </a:blipFill>
              <a:ln>
                <a:noFill/>
              </a:ln>
              <a:effectLst/>
              <a:extLst/>
            </p:spPr>
            <p:txBody>
              <a:bodyPr/>
              <a:lstStyle/>
              <a:p>
                <a:r>
                  <a:rPr lang="zh-CN" altLang="en-US">
                    <a:noFill/>
                  </a:rPr>
                  <a:t> </a:t>
                </a:r>
              </a:p>
            </p:txBody>
          </p:sp>
        </mc:Fallback>
      </mc:AlternateContent>
    </p:spTree>
    <p:extLst>
      <p:ext uri="{BB962C8B-B14F-4D97-AF65-F5344CB8AC3E}">
        <p14:creationId xmlns:p14="http://schemas.microsoft.com/office/powerpoint/2010/main" val="33244943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1443">
                                            <p:bg/>
                                          </p:spTgt>
                                        </p:tgtEl>
                                        <p:attrNameLst>
                                          <p:attrName>style.visibility</p:attrName>
                                        </p:attrNameLst>
                                      </p:cBhvr>
                                      <p:to>
                                        <p:strVal val="visible"/>
                                      </p:to>
                                    </p:set>
                                    <p:animEffect transition="in" filter="barn(inVertical)">
                                      <p:cBhvr>
                                        <p:cTn id="12" dur="500"/>
                                        <p:tgtEl>
                                          <p:spTgt spid="61443">
                                            <p:bg/>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1443">
                                            <p:txEl>
                                              <p:pRg st="0" end="0"/>
                                            </p:txEl>
                                          </p:spTgt>
                                        </p:tgtEl>
                                        <p:attrNameLst>
                                          <p:attrName>style.visibility</p:attrName>
                                        </p:attrNameLst>
                                      </p:cBhvr>
                                      <p:to>
                                        <p:strVal val="visible"/>
                                      </p:to>
                                    </p:set>
                                    <p:animEffect transition="in" filter="barn(inVertical)">
                                      <p:cBhvr>
                                        <p:cTn id="17" dur="500"/>
                                        <p:tgtEl>
                                          <p:spTgt spid="614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nimBg="1"/>
      <p:bldP spid="1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sz="3200" dirty="0">
                <a:ea typeface="宋体" panose="02010600030101010101" pitchFamily="2" charset="-122"/>
              </a:rPr>
              <a:t>关系规范化：范 式</a:t>
            </a:r>
            <a:endParaRPr lang="en-US" altLang="zh-CN" sz="3200" dirty="0">
              <a:ea typeface="宋体" panose="02010600030101010101" pitchFamily="2" charset="-122"/>
            </a:endParaRPr>
          </a:p>
        </p:txBody>
      </p:sp>
      <mc:AlternateContent xmlns:mc="http://schemas.openxmlformats.org/markup-compatibility/2006" xmlns:a14="http://schemas.microsoft.com/office/drawing/2010/main">
        <mc:Choice Requires="a14">
          <p:sp>
            <p:nvSpPr>
              <p:cNvPr id="63491" name="Rectangle 3"/>
              <p:cNvSpPr>
                <a:spLocks noGrp="1" noChangeArrowheads="1"/>
              </p:cNvSpPr>
              <p:nvPr>
                <p:ph type="body" idx="1"/>
              </p:nvPr>
            </p:nvSpPr>
            <p:spPr>
              <a:xfrm>
                <a:off x="323528" y="1196752"/>
                <a:ext cx="8424936" cy="2664296"/>
              </a:xfrm>
              <a:solidFill>
                <a:schemeClr val="bg1">
                  <a:lumMod val="90000"/>
                </a:schemeClr>
              </a:solidFill>
            </p:spPr>
            <p:txBody>
              <a:bodyPr/>
              <a:lstStyle/>
              <a:p>
                <a:pPr eaLnBrk="1" hangingPunct="1">
                  <a:lnSpc>
                    <a:spcPts val="3500"/>
                  </a:lnSpc>
                  <a:buFont typeface="Wingdings" panose="05000000000000000000" pitchFamily="2" charset="2"/>
                  <a:buChar char="Ø"/>
                </a:pPr>
                <a:r>
                  <a:rPr lang="zh-CN" altLang="en-US" sz="2400" dirty="0">
                    <a:ea typeface="宋体" panose="02010600030101010101" pitchFamily="2" charset="-122"/>
                  </a:rPr>
                  <a:t>关系模式</a:t>
                </a:r>
                <a:r>
                  <a:rPr lang="en-US" altLang="zh-CN" sz="2400" dirty="0">
                    <a:ea typeface="宋体" panose="02010600030101010101" pitchFamily="2" charset="-122"/>
                  </a:rPr>
                  <a:t>SJP</a:t>
                </a:r>
                <a:r>
                  <a:rPr lang="zh-CN" altLang="en-US" sz="2400" dirty="0">
                    <a:ea typeface="宋体" panose="02010600030101010101" pitchFamily="2" charset="-122"/>
                  </a:rPr>
                  <a:t>（</a:t>
                </a:r>
                <a:r>
                  <a:rPr lang="en-US" altLang="zh-CN" sz="2400" dirty="0">
                    <a:ea typeface="宋体" panose="02010600030101010101" pitchFamily="2" charset="-122"/>
                  </a:rPr>
                  <a:t>S</a:t>
                </a:r>
                <a:r>
                  <a:rPr lang="zh-CN" altLang="en-US" sz="2400" dirty="0">
                    <a:ea typeface="宋体" panose="02010600030101010101" pitchFamily="2" charset="-122"/>
                  </a:rPr>
                  <a:t>，</a:t>
                </a:r>
                <a:r>
                  <a:rPr lang="en-US" altLang="zh-CN" sz="2400" dirty="0">
                    <a:ea typeface="宋体" panose="02010600030101010101" pitchFamily="2" charset="-122"/>
                  </a:rPr>
                  <a:t>J</a:t>
                </a:r>
                <a:r>
                  <a:rPr lang="zh-CN" altLang="en-US" sz="2400" dirty="0">
                    <a:ea typeface="宋体" panose="02010600030101010101" pitchFamily="2" charset="-122"/>
                  </a:rPr>
                  <a:t>，</a:t>
                </a:r>
                <a:r>
                  <a:rPr lang="en-US" altLang="zh-CN" sz="2400" dirty="0">
                    <a:ea typeface="宋体" panose="02010600030101010101" pitchFamily="2" charset="-122"/>
                  </a:rPr>
                  <a:t>P</a:t>
                </a:r>
                <a:r>
                  <a:rPr lang="zh-CN" altLang="en-US" sz="2400" dirty="0">
                    <a:ea typeface="宋体" panose="02010600030101010101" pitchFamily="2" charset="-122"/>
                  </a:rPr>
                  <a:t>），函数依赖有：</a:t>
                </a:r>
                <a:endParaRPr lang="en-US" altLang="zh-CN" sz="2400" dirty="0">
                  <a:ea typeface="宋体" panose="02010600030101010101" pitchFamily="2" charset="-122"/>
                </a:endParaRPr>
              </a:p>
              <a:p>
                <a:pPr marL="0" indent="0" eaLnBrk="1" hangingPunct="1">
                  <a:lnSpc>
                    <a:spcPts val="3500"/>
                  </a:lnSpc>
                  <a:buNone/>
                </a:pPr>
                <a:r>
                  <a:rPr lang="en-US" altLang="zh-CN" sz="2400" dirty="0">
                    <a:ea typeface="宋体" panose="02010600030101010101" pitchFamily="2" charset="-122"/>
                  </a:rPr>
                  <a:t>                  </a:t>
                </a:r>
                <a14:m>
                  <m:oMath xmlns:m="http://schemas.openxmlformats.org/officeDocument/2006/math">
                    <m:r>
                      <a:rPr lang="zh-CN" altLang="en-US" sz="2400" i="1" dirty="0" smtClean="0">
                        <a:latin typeface="Cambria Math"/>
                        <a:ea typeface="宋体" panose="02010600030101010101" pitchFamily="2" charset="-122"/>
                      </a:rPr>
                      <m:t>（</m:t>
                    </m:r>
                    <m:r>
                      <a:rPr lang="en-US" altLang="zh-CN" sz="2400" i="1" dirty="0" smtClean="0">
                        <a:latin typeface="Cambria Math"/>
                        <a:ea typeface="宋体" panose="02010600030101010101" pitchFamily="2" charset="-122"/>
                      </a:rPr>
                      <m:t>𝑆</m:t>
                    </m:r>
                    <m:r>
                      <a:rPr lang="zh-CN" altLang="en-US" sz="2400" i="1" dirty="0" smtClean="0">
                        <a:latin typeface="Cambria Math"/>
                        <a:ea typeface="宋体" panose="02010600030101010101" pitchFamily="2" charset="-122"/>
                      </a:rPr>
                      <m:t>，</m:t>
                    </m:r>
                    <m:r>
                      <a:rPr lang="en-US" altLang="zh-CN" sz="2400" i="1" dirty="0" smtClean="0">
                        <a:latin typeface="Cambria Math"/>
                        <a:ea typeface="宋体" panose="02010600030101010101" pitchFamily="2" charset="-122"/>
                      </a:rPr>
                      <m:t>𝐽</m:t>
                    </m:r>
                    <m:r>
                      <a:rPr lang="zh-CN" altLang="en-US" sz="2400" i="1" dirty="0" smtClean="0">
                        <a:latin typeface="Cambria Math"/>
                        <a:ea typeface="宋体" panose="02010600030101010101" pitchFamily="2" charset="-122"/>
                      </a:rPr>
                      <m:t>）</m:t>
                    </m:r>
                    <m:r>
                      <a:rPr lang="zh-CN" altLang="en-US" sz="2400" i="1" dirty="0" smtClean="0">
                        <a:latin typeface="Cambria Math"/>
                        <a:ea typeface="宋体" panose="02010600030101010101" pitchFamily="2" charset="-122"/>
                      </a:rPr>
                      <m:t>→</m:t>
                    </m:r>
                    <m:r>
                      <a:rPr lang="en-US" altLang="zh-CN" sz="2400" i="1" dirty="0" smtClean="0">
                        <a:latin typeface="Cambria Math"/>
                        <a:ea typeface="宋体" panose="02010600030101010101" pitchFamily="2" charset="-122"/>
                      </a:rPr>
                      <m:t>𝑃</m:t>
                    </m:r>
                    <m:r>
                      <a:rPr lang="zh-CN" altLang="en-US" sz="2400" i="1" dirty="0" smtClean="0">
                        <a:latin typeface="Cambria Math"/>
                        <a:ea typeface="宋体" panose="02010600030101010101" pitchFamily="2" charset="-122"/>
                      </a:rPr>
                      <m:t>，</m:t>
                    </m:r>
                    <m:r>
                      <a:rPr lang="zh-CN" altLang="en-US" sz="2400" i="1" dirty="0" smtClean="0">
                        <a:latin typeface="Cambria Math"/>
                        <a:ea typeface="宋体" panose="02010600030101010101" pitchFamily="2" charset="-122"/>
                      </a:rPr>
                      <m:t> (</m:t>
                    </m:r>
                    <m:r>
                      <a:rPr lang="en-US" altLang="zh-CN" sz="2400" i="1" dirty="0" smtClean="0">
                        <a:latin typeface="Cambria Math"/>
                        <a:ea typeface="宋体" panose="02010600030101010101" pitchFamily="2" charset="-122"/>
                      </a:rPr>
                      <m:t>𝐽</m:t>
                    </m:r>
                    <m:r>
                      <a:rPr lang="zh-CN" altLang="en-US" sz="2400" i="1" dirty="0" smtClean="0">
                        <a:latin typeface="Cambria Math"/>
                        <a:ea typeface="宋体" panose="02010600030101010101" pitchFamily="2" charset="-122"/>
                      </a:rPr>
                      <m:t>，</m:t>
                    </m:r>
                    <m:r>
                      <a:rPr lang="en-US" altLang="zh-CN" sz="2400" i="1" dirty="0" smtClean="0">
                        <a:latin typeface="Cambria Math"/>
                        <a:ea typeface="宋体" panose="02010600030101010101" pitchFamily="2" charset="-122"/>
                      </a:rPr>
                      <m:t>𝑃</m:t>
                    </m:r>
                    <m:r>
                      <a:rPr lang="zh-CN" altLang="en-US" sz="2400" i="1" dirty="0" smtClean="0">
                        <a:latin typeface="Cambria Math"/>
                        <a:ea typeface="宋体" panose="02010600030101010101" pitchFamily="2" charset="-122"/>
                      </a:rPr>
                      <m:t>）</m:t>
                    </m:r>
                    <m:r>
                      <a:rPr lang="zh-CN" altLang="en-US" sz="2400" i="1" dirty="0" smtClean="0">
                        <a:latin typeface="Cambria Math"/>
                        <a:ea typeface="宋体" panose="02010600030101010101" pitchFamily="2" charset="-122"/>
                      </a:rPr>
                      <m:t>→</m:t>
                    </m:r>
                    <m:r>
                      <a:rPr lang="en-US" altLang="zh-CN" sz="2400" i="1" dirty="0" smtClean="0">
                        <a:latin typeface="Cambria Math"/>
                        <a:ea typeface="宋体" panose="02010600030101010101" pitchFamily="2" charset="-122"/>
                      </a:rPr>
                      <m:t>𝑆</m:t>
                    </m:r>
                  </m:oMath>
                </a14:m>
                <a:endParaRPr lang="en-US" altLang="zh-CN" sz="2400" dirty="0">
                  <a:ea typeface="宋体" panose="02010600030101010101" pitchFamily="2" charset="-122"/>
                </a:endParaRPr>
              </a:p>
              <a:p>
                <a:pPr marL="0" indent="0" eaLnBrk="1" hangingPunct="1">
                  <a:lnSpc>
                    <a:spcPts val="3500"/>
                  </a:lnSpc>
                  <a:buNone/>
                </a:pPr>
                <a:r>
                  <a:rPr lang="zh-CN" altLang="en-US" sz="2400" dirty="0">
                    <a:ea typeface="宋体" panose="02010600030101010101" pitchFamily="2" charset="-122"/>
                  </a:rPr>
                  <a:t>请问：</a:t>
                </a:r>
                <a:endParaRPr lang="en-US" altLang="zh-CN" sz="2400" dirty="0">
                  <a:ea typeface="宋体" panose="02010600030101010101" pitchFamily="2" charset="-122"/>
                </a:endParaRPr>
              </a:p>
              <a:p>
                <a:pPr marL="0" indent="0" eaLnBrk="1" hangingPunct="1">
                  <a:lnSpc>
                    <a:spcPts val="3500"/>
                  </a:lnSpc>
                  <a:buNone/>
                </a:pPr>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）关系模式</a:t>
                </a:r>
                <a:r>
                  <a:rPr lang="en-US" altLang="zh-CN" sz="2400" dirty="0">
                    <a:ea typeface="宋体" panose="02010600030101010101" pitchFamily="2" charset="-122"/>
                  </a:rPr>
                  <a:t>SJP</a:t>
                </a:r>
                <a:r>
                  <a:rPr lang="zh-CN" altLang="en-US" sz="2400" dirty="0">
                    <a:ea typeface="宋体" panose="02010600030101010101" pitchFamily="2" charset="-122"/>
                  </a:rPr>
                  <a:t>的码？</a:t>
                </a:r>
                <a:endParaRPr lang="en-US" altLang="zh-CN" sz="2400" dirty="0">
                  <a:ea typeface="宋体" panose="02010600030101010101" pitchFamily="2" charset="-122"/>
                </a:endParaRPr>
              </a:p>
              <a:p>
                <a:pPr marL="0" indent="0" eaLnBrk="1" hangingPunct="1">
                  <a:lnSpc>
                    <a:spcPts val="3500"/>
                  </a:lnSpc>
                  <a:buNone/>
                </a:pPr>
                <a:r>
                  <a:rPr lang="zh-CN" altLang="en-US" sz="2400" dirty="0">
                    <a:ea typeface="宋体" panose="02010600030101010101" pitchFamily="2" charset="-122"/>
                  </a:rPr>
                  <a:t>（</a:t>
                </a:r>
                <a:r>
                  <a:rPr lang="en-US" altLang="zh-CN" sz="2400" dirty="0">
                    <a:ea typeface="宋体" panose="02010600030101010101" pitchFamily="2" charset="-122"/>
                  </a:rPr>
                  <a:t>2</a:t>
                </a:r>
                <a:r>
                  <a:rPr lang="zh-CN" altLang="en-US" sz="2400" dirty="0">
                    <a:ea typeface="宋体" panose="02010600030101010101" pitchFamily="2" charset="-122"/>
                  </a:rPr>
                  <a:t>）是否属于</a:t>
                </a:r>
                <a:r>
                  <a:rPr lang="en-US" altLang="zh-CN" sz="2400" dirty="0">
                    <a:ea typeface="宋体" panose="02010600030101010101" pitchFamily="2" charset="-122"/>
                  </a:rPr>
                  <a:t>3NF</a:t>
                </a:r>
                <a:r>
                  <a:rPr lang="zh-CN" altLang="en-US" sz="2400" dirty="0">
                    <a:ea typeface="宋体" panose="02010600030101010101" pitchFamily="2" charset="-122"/>
                  </a:rPr>
                  <a:t>，是否属于</a:t>
                </a:r>
                <a:r>
                  <a:rPr lang="en-US" altLang="zh-CN" sz="2400" dirty="0">
                    <a:ea typeface="宋体" panose="02010600030101010101" pitchFamily="2" charset="-122"/>
                  </a:rPr>
                  <a:t>BCNF</a:t>
                </a:r>
                <a:r>
                  <a:rPr lang="zh-CN" altLang="en-US" sz="2400" dirty="0">
                    <a:ea typeface="宋体" panose="02010600030101010101" pitchFamily="2" charset="-122"/>
                  </a:rPr>
                  <a:t>？</a:t>
                </a:r>
                <a:endParaRPr lang="en-US" altLang="zh-CN" sz="2400" dirty="0">
                  <a:ea typeface="宋体" panose="02010600030101010101" pitchFamily="2" charset="-122"/>
                </a:endParaRPr>
              </a:p>
            </p:txBody>
          </p:sp>
        </mc:Choice>
        <mc:Fallback xmlns="">
          <p:sp>
            <p:nvSpPr>
              <p:cNvPr id="63491" name="Rectangle 3"/>
              <p:cNvSpPr>
                <a:spLocks noGrp="1" noRot="1" noChangeAspect="1" noMove="1" noResize="1" noEditPoints="1" noAdjustHandles="1" noChangeArrowheads="1" noChangeShapeType="1" noTextEdit="1"/>
              </p:cNvSpPr>
              <p:nvPr>
                <p:ph type="body" idx="1"/>
              </p:nvPr>
            </p:nvSpPr>
            <p:spPr>
              <a:xfrm>
                <a:off x="323528" y="1196752"/>
                <a:ext cx="8424936" cy="2664296"/>
              </a:xfrm>
              <a:blipFill rotWithShape="1">
                <a:blip r:embed="rId2"/>
                <a:stretch>
                  <a:fillRect l="-1085" t="-1144" b="-11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1187624" y="4192873"/>
                <a:ext cx="3600400" cy="2072680"/>
              </a:xfrm>
              <a:prstGeom prst="rect">
                <a:avLst/>
              </a:prstGeom>
              <a:solidFill>
                <a:srgbClr val="CC99FF"/>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Clr>
                    <a:schemeClr val="accent1"/>
                  </a:buClr>
                </a:pPr>
                <a:r>
                  <a:rPr lang="zh-CN" altLang="en-US" sz="2000" b="0" kern="0" dirty="0">
                    <a:ea typeface="宋体" panose="02010600030101010101" pitchFamily="2" charset="-122"/>
                  </a:rPr>
                  <a:t>（</a:t>
                </a:r>
                <a:r>
                  <a:rPr lang="en-US" altLang="zh-CN" sz="2000" b="0" kern="0" dirty="0">
                    <a:ea typeface="宋体" panose="02010600030101010101" pitchFamily="2" charset="-122"/>
                  </a:rPr>
                  <a:t>S</a:t>
                </a:r>
                <a:r>
                  <a:rPr lang="zh-CN" altLang="en-US" sz="2000" b="0" kern="0" dirty="0">
                    <a:ea typeface="宋体" panose="02010600030101010101" pitchFamily="2" charset="-122"/>
                  </a:rPr>
                  <a:t>，</a:t>
                </a:r>
                <a:r>
                  <a:rPr lang="en-US" altLang="zh-CN" sz="2000" b="0" kern="0" dirty="0">
                    <a:ea typeface="宋体" panose="02010600030101010101" pitchFamily="2" charset="-122"/>
                  </a:rPr>
                  <a:t>J</a:t>
                </a:r>
                <a:r>
                  <a:rPr lang="zh-CN" altLang="en-US" sz="2000" b="0" kern="0" dirty="0">
                    <a:ea typeface="宋体" panose="02010600030101010101" pitchFamily="2" charset="-122"/>
                  </a:rPr>
                  <a:t>）、（</a:t>
                </a:r>
                <a:r>
                  <a:rPr lang="en-US" altLang="zh-CN" sz="2000" b="0" kern="0" dirty="0">
                    <a:ea typeface="宋体" panose="02010600030101010101" pitchFamily="2" charset="-122"/>
                  </a:rPr>
                  <a:t>J</a:t>
                </a:r>
                <a:r>
                  <a:rPr lang="zh-CN" altLang="en-US" sz="2000" b="0" kern="0" dirty="0">
                    <a:ea typeface="宋体" panose="02010600030101010101" pitchFamily="2" charset="-122"/>
                  </a:rPr>
                  <a:t>，</a:t>
                </a:r>
                <a:r>
                  <a:rPr lang="en-US" altLang="zh-CN" sz="2000" b="0" kern="0" dirty="0">
                    <a:ea typeface="宋体" panose="02010600030101010101" pitchFamily="2" charset="-122"/>
                  </a:rPr>
                  <a:t>P</a:t>
                </a:r>
                <a:r>
                  <a:rPr lang="zh-CN" altLang="en-US" sz="2000" b="0" kern="0" dirty="0">
                    <a:ea typeface="宋体" panose="02010600030101010101" pitchFamily="2" charset="-122"/>
                  </a:rPr>
                  <a:t>）</a:t>
                </a:r>
                <a:endParaRPr lang="en-US" altLang="zh-CN" sz="2000" b="0" kern="0" dirty="0">
                  <a:ea typeface="宋体" panose="02010600030101010101" pitchFamily="2" charset="-122"/>
                </a:endParaRPr>
              </a:p>
              <a:p>
                <a:pPr>
                  <a:lnSpc>
                    <a:spcPts val="3500"/>
                  </a:lnSpc>
                  <a:buClr>
                    <a:schemeClr val="accent1"/>
                  </a:buClr>
                </a:pPr>
                <a14:m>
                  <m:oMath xmlns:m="http://schemas.openxmlformats.org/officeDocument/2006/math">
                    <m:r>
                      <a:rPr lang="en-US" altLang="zh-CN" sz="2000" b="0" i="1" kern="0" dirty="0" smtClean="0">
                        <a:latin typeface="Cambria Math"/>
                        <a:ea typeface="宋体" panose="02010600030101010101" pitchFamily="2" charset="-122"/>
                      </a:rPr>
                      <m:t>𝑆𝐽𝑃</m:t>
                    </m:r>
                    <m:r>
                      <a:rPr lang="en-US" altLang="zh-CN" sz="2000" b="0" i="1" kern="0" dirty="0" smtClean="0">
                        <a:latin typeface="Cambria Math"/>
                        <a:ea typeface="宋体" panose="02010600030101010101" pitchFamily="2" charset="-122"/>
                      </a:rPr>
                      <m:t>∈3</m:t>
                    </m:r>
                    <m:r>
                      <a:rPr lang="en-US" altLang="zh-CN" sz="2000" b="0" i="1" kern="0" dirty="0" smtClean="0">
                        <a:latin typeface="Cambria Math"/>
                        <a:ea typeface="宋体" panose="02010600030101010101" pitchFamily="2" charset="-122"/>
                      </a:rPr>
                      <m:t>𝑁𝐹</m:t>
                    </m:r>
                  </m:oMath>
                </a14:m>
                <a:endParaRPr lang="zh-CN" altLang="en-US" sz="2000" b="0" kern="0" dirty="0">
                  <a:ea typeface="宋体" panose="02010600030101010101" pitchFamily="2" charset="-122"/>
                </a:endParaRPr>
              </a:p>
              <a:p>
                <a:pPr>
                  <a:lnSpc>
                    <a:spcPts val="3500"/>
                  </a:lnSpc>
                  <a:buClr>
                    <a:schemeClr val="accent1"/>
                  </a:buClr>
                </a:pPr>
                <a14:m>
                  <m:oMath xmlns:m="http://schemas.openxmlformats.org/officeDocument/2006/math">
                    <m:r>
                      <a:rPr lang="en-US" altLang="zh-CN" sz="2000" b="0" i="1" kern="0" dirty="0" smtClean="0">
                        <a:latin typeface="Cambria Math"/>
                        <a:ea typeface="宋体" panose="02010600030101010101" pitchFamily="2" charset="-122"/>
                      </a:rPr>
                      <m:t>𝑆𝐽𝑃</m:t>
                    </m:r>
                    <m:r>
                      <a:rPr lang="en-US" altLang="zh-CN" sz="2000" b="0" i="1" kern="0" dirty="0" smtClean="0">
                        <a:latin typeface="Cambria Math"/>
                        <a:ea typeface="宋体" panose="02010600030101010101" pitchFamily="2" charset="-122"/>
                      </a:rPr>
                      <m:t>∈</m:t>
                    </m:r>
                    <m:r>
                      <a:rPr lang="en-US" altLang="zh-CN" sz="2000" b="0" i="1" kern="0" dirty="0" smtClean="0">
                        <a:latin typeface="Cambria Math"/>
                        <a:ea typeface="宋体" panose="02010600030101010101" pitchFamily="2" charset="-122"/>
                      </a:rPr>
                      <m:t>𝐵𝐶𝑁𝐹</m:t>
                    </m:r>
                  </m:oMath>
                </a14:m>
                <a:endParaRPr lang="en-US" altLang="zh-CN" sz="2000" b="0" kern="0" dirty="0">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1187624" y="4192873"/>
                <a:ext cx="3600400" cy="2072680"/>
              </a:xfrm>
              <a:prstGeom prst="rect">
                <a:avLst/>
              </a:prstGeom>
              <a:blipFill rotWithShape="1">
                <a:blip r:embed="rId3"/>
                <a:stretch>
                  <a:fillRect l="-2373"/>
                </a:stretch>
              </a:blipFill>
              <a:ln>
                <a:noFill/>
              </a:ln>
              <a:effectLst/>
              <a:extLst/>
            </p:spPr>
            <p:txBody>
              <a:bodyPr/>
              <a:lstStyle/>
              <a:p>
                <a:r>
                  <a:rPr lang="zh-CN" altLang="en-US">
                    <a:noFill/>
                  </a:rPr>
                  <a:t> </a:t>
                </a:r>
              </a:p>
            </p:txBody>
          </p:sp>
        </mc:Fallback>
      </mc:AlternateContent>
    </p:spTree>
    <p:extLst>
      <p:ext uri="{BB962C8B-B14F-4D97-AF65-F5344CB8AC3E}">
        <p14:creationId xmlns:p14="http://schemas.microsoft.com/office/powerpoint/2010/main" val="389344555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 引子：从数据操作到数据结构</a:t>
            </a:r>
            <a:endParaRPr lang="ko-KR" altLang="en-US" sz="2800" b="0" dirty="0">
              <a:solidFill>
                <a:schemeClr val="tx1"/>
              </a:solidFill>
              <a:latin typeface="黑体" panose="02010609060101010101" pitchFamily="49" charset="-122"/>
              <a:ea typeface="Gulim" panose="020B0600000101010101" pitchFamily="34" charset="-127"/>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3048000" y="2511425"/>
            <a:ext cx="5672138"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规范化与数据结构评价</a:t>
            </a:r>
            <a:endParaRPr lang="ko-KR" altLang="en-US" sz="2800" b="0" dirty="0">
              <a:solidFill>
                <a:schemeClr val="tx1"/>
              </a:solidFill>
              <a:latin typeface="黑体" panose="02010609060101010101" pitchFamily="49" charset="-122"/>
              <a:ea typeface="Gulim" panose="020B0600000101010101" pitchFamily="34" charset="-127"/>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数据依赖公理系统</a:t>
            </a:r>
            <a:endParaRPr lang="ko-KR" altLang="en-US" sz="2800" b="0" dirty="0">
              <a:solidFill>
                <a:schemeClr val="tx1"/>
              </a:solidFill>
              <a:latin typeface="黑体" panose="02010609060101010101" pitchFamily="49" charset="-122"/>
              <a:ea typeface="Gulim" panose="020B0600000101010101" pitchFamily="34" charset="-127"/>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模式分解</a:t>
            </a:r>
            <a:endParaRPr lang="ko-KR" altLang="en-US" sz="2800" b="0" dirty="0">
              <a:solidFill>
                <a:schemeClr val="tx1"/>
              </a:solidFill>
              <a:latin typeface="黑体" panose="02010609060101010101" pitchFamily="49" charset="-122"/>
              <a:ea typeface="Gulim" panose="020B0600000101010101" pitchFamily="34" charset="-127"/>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总结</a:t>
            </a:r>
            <a:endParaRPr lang="ko-KR" altLang="en-US" sz="2800" b="0" dirty="0">
              <a:solidFill>
                <a:schemeClr val="tx1"/>
              </a:solidFill>
              <a:latin typeface="黑体" panose="02010609060101010101" pitchFamily="49" charset="-122"/>
              <a:ea typeface="Gulim" panose="020B0600000101010101" pitchFamily="34" charset="-127"/>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900342609"/>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ea typeface="宋体" panose="02010600030101010101" pitchFamily="2" charset="-122"/>
              </a:rPr>
              <a:t>数据依赖的公理系统：</a:t>
            </a:r>
            <a:r>
              <a:rPr lang="en-US" altLang="zh-CN" dirty="0">
                <a:ea typeface="宋体" panose="02010600030101010101" pitchFamily="2" charset="-122"/>
              </a:rPr>
              <a:t>Armstrong</a:t>
            </a:r>
            <a:r>
              <a:rPr lang="zh-CN" altLang="en-US" dirty="0">
                <a:ea typeface="宋体" panose="02010600030101010101" pitchFamily="2" charset="-122"/>
              </a:rPr>
              <a:t>公理系统</a:t>
            </a:r>
          </a:p>
        </p:txBody>
      </p:sp>
      <mc:AlternateContent xmlns:mc="http://schemas.openxmlformats.org/markup-compatibility/2006" xmlns:a14="http://schemas.microsoft.com/office/drawing/2010/main">
        <mc:Choice Requires="a14">
          <p:sp>
            <p:nvSpPr>
              <p:cNvPr id="91139" name="Rectangle 3"/>
              <p:cNvSpPr>
                <a:spLocks noGrp="1" noChangeArrowheads="1"/>
              </p:cNvSpPr>
              <p:nvPr>
                <p:ph type="body" idx="1"/>
              </p:nvPr>
            </p:nvSpPr>
            <p:spPr>
              <a:xfrm>
                <a:off x="179388" y="1076325"/>
                <a:ext cx="8507412" cy="3648819"/>
              </a:xfrm>
            </p:spPr>
            <p:txBody>
              <a:bodyPr/>
              <a:lstStyle/>
              <a:p>
                <a:pPr eaLnBrk="1" hangingPunct="1">
                  <a:lnSpc>
                    <a:spcPts val="3500"/>
                  </a:lnSpc>
                  <a:buSzPct val="65000"/>
                  <a:buFont typeface="Wingdings" panose="05000000000000000000" pitchFamily="2" charset="2"/>
                  <a:buChar char="l"/>
                </a:pPr>
                <a:r>
                  <a:rPr lang="zh-CN" altLang="en-US" sz="2800" dirty="0">
                    <a:ea typeface="宋体" panose="02010600030101010101" pitchFamily="2" charset="-122"/>
                  </a:rPr>
                  <a:t>关系模式</a:t>
                </a:r>
                <a:r>
                  <a:rPr lang="en-US" altLang="zh-CN" sz="2800" i="1" dirty="0">
                    <a:ea typeface="宋体" panose="02010600030101010101" pitchFamily="2" charset="-122"/>
                  </a:rPr>
                  <a:t>R &lt;U</a:t>
                </a:r>
                <a:r>
                  <a:rPr lang="zh-CN" altLang="en-US" sz="2800" i="1" dirty="0">
                    <a:ea typeface="宋体" panose="02010600030101010101" pitchFamily="2" charset="-122"/>
                  </a:rPr>
                  <a:t>，</a:t>
                </a:r>
                <a:r>
                  <a:rPr lang="en-US" altLang="zh-CN" sz="2800" i="1" dirty="0">
                    <a:ea typeface="宋体" panose="02010600030101010101" pitchFamily="2" charset="-122"/>
                  </a:rPr>
                  <a:t>F &gt;</a:t>
                </a:r>
                <a:r>
                  <a:rPr lang="zh-CN" altLang="en-US" sz="2800" dirty="0">
                    <a:ea typeface="宋体" panose="02010600030101010101" pitchFamily="2" charset="-122"/>
                  </a:rPr>
                  <a:t>有以下的推理规则（</a:t>
                </a:r>
                <a:r>
                  <a:rPr lang="en-US" altLang="zh-CN" sz="2800" dirty="0" err="1">
                    <a:ea typeface="宋体" panose="02010600030101010101" pitchFamily="2" charset="-122"/>
                  </a:rPr>
                  <a:t>ArmStrong</a:t>
                </a:r>
                <a:r>
                  <a:rPr lang="zh-CN" altLang="en-US" sz="2800" dirty="0">
                    <a:ea typeface="宋体" panose="02010600030101010101" pitchFamily="2" charset="-122"/>
                  </a:rPr>
                  <a:t>公理系统）：</a:t>
                </a:r>
              </a:p>
              <a:p>
                <a:pPr lvl="1" eaLnBrk="1" hangingPunct="1">
                  <a:lnSpc>
                    <a:spcPts val="3500"/>
                  </a:lnSpc>
                </a:pPr>
                <a:r>
                  <a:rPr lang="zh-CN" altLang="en-US" b="1" dirty="0">
                    <a:solidFill>
                      <a:schemeClr val="tx2">
                        <a:lumMod val="60000"/>
                        <a:lumOff val="40000"/>
                      </a:schemeClr>
                    </a:solidFill>
                    <a:ea typeface="宋体" panose="02010600030101010101" pitchFamily="2" charset="-122"/>
                  </a:rPr>
                  <a:t>自反律</a:t>
                </a:r>
                <a:r>
                  <a:rPr lang="zh-CN" altLang="en-US" dirty="0">
                    <a:ea typeface="宋体" panose="02010600030101010101" pitchFamily="2" charset="-122"/>
                  </a:rPr>
                  <a:t>（</a:t>
                </a:r>
                <a:r>
                  <a:rPr lang="en-US" altLang="zh-CN" dirty="0">
                    <a:ea typeface="宋体" panose="02010600030101010101" pitchFamily="2" charset="-122"/>
                  </a:rPr>
                  <a:t>Reflexivity</a:t>
                </a:r>
                <a:r>
                  <a:rPr lang="zh-CN" altLang="en-US" dirty="0">
                    <a:ea typeface="宋体" panose="02010600030101010101" pitchFamily="2" charset="-122"/>
                  </a:rPr>
                  <a:t>）：若 </a:t>
                </a:r>
                <a14:m>
                  <m:oMath xmlns:m="http://schemas.openxmlformats.org/officeDocument/2006/math">
                    <m:r>
                      <a:rPr lang="en-US" altLang="zh-CN" i="1" dirty="0" smtClean="0">
                        <a:latin typeface="Cambria Math"/>
                        <a:ea typeface="宋体" panose="02010600030101010101" pitchFamily="2" charset="-122"/>
                      </a:rPr>
                      <m:t>𝑌</m:t>
                    </m:r>
                    <m:r>
                      <a:rPr lang="en-US" altLang="zh-CN" i="1" dirty="0" smtClean="0">
                        <a:latin typeface="Cambria Math"/>
                        <a:ea typeface="宋体" panose="02010600030101010101" pitchFamily="2" charset="-122"/>
                      </a:rPr>
                      <m:t> ⊆</m:t>
                    </m:r>
                    <m:r>
                      <a:rPr lang="en-US" altLang="zh-CN" i="1" dirty="0" smtClean="0">
                        <a:latin typeface="Cambria Math"/>
                        <a:ea typeface="宋体" panose="02010600030101010101" pitchFamily="2" charset="-122"/>
                      </a:rPr>
                      <m:t>𝑋</m:t>
                    </m:r>
                    <m:r>
                      <a:rPr lang="en-US" altLang="zh-CN" i="1" dirty="0" smtClean="0">
                        <a:latin typeface="Cambria Math"/>
                        <a:ea typeface="宋体" panose="02010600030101010101" pitchFamily="2" charset="-122"/>
                      </a:rPr>
                      <m:t> ⊆</m:t>
                    </m:r>
                    <m:r>
                      <a:rPr lang="en-US" altLang="zh-CN" i="1" dirty="0" smtClean="0">
                        <a:latin typeface="Cambria Math"/>
                        <a:ea typeface="宋体" panose="02010600030101010101" pitchFamily="2" charset="-122"/>
                      </a:rPr>
                      <m:t>𝑈</m:t>
                    </m:r>
                  </m:oMath>
                </a14:m>
                <a:r>
                  <a:rPr lang="zh-CN" altLang="en-US" dirty="0">
                    <a:ea typeface="宋体" panose="02010600030101010101" pitchFamily="2" charset="-122"/>
                  </a:rPr>
                  <a:t>，则 </a:t>
                </a:r>
                <a14:m>
                  <m:oMath xmlns:m="http://schemas.openxmlformats.org/officeDocument/2006/math">
                    <m:r>
                      <a:rPr lang="en-US" altLang="zh-CN" i="1" dirty="0" smtClean="0">
                        <a:latin typeface="Cambria Math"/>
                        <a:ea typeface="宋体" panose="02010600030101010101" pitchFamily="2" charset="-122"/>
                      </a:rPr>
                      <m:t>𝑋</m:t>
                    </m:r>
                    <m:r>
                      <a:rPr lang="en-US" altLang="zh-CN" i="1" dirty="0" smtClean="0">
                        <a:latin typeface="Cambria Math"/>
                        <a:ea typeface="宋体" panose="02010600030101010101" pitchFamily="2" charset="-122"/>
                      </a:rPr>
                      <m:t> →</m:t>
                    </m:r>
                    <m:r>
                      <a:rPr lang="en-US" altLang="zh-CN" i="1" dirty="0" smtClean="0">
                        <a:latin typeface="Cambria Math"/>
                        <a:ea typeface="宋体" panose="02010600030101010101" pitchFamily="2" charset="-122"/>
                      </a:rPr>
                      <m:t>𝑌</m:t>
                    </m:r>
                  </m:oMath>
                </a14:m>
                <a:r>
                  <a:rPr lang="zh-CN" altLang="en-US" dirty="0">
                    <a:ea typeface="宋体" panose="02010600030101010101" pitchFamily="2" charset="-122"/>
                  </a:rPr>
                  <a:t> 为</a:t>
                </a:r>
                <a:r>
                  <a:rPr lang="en-US" altLang="zh-CN" i="1" dirty="0">
                    <a:ea typeface="宋体" panose="02010600030101010101" pitchFamily="2" charset="-122"/>
                  </a:rPr>
                  <a:t>F</a:t>
                </a:r>
                <a:r>
                  <a:rPr lang="zh-CN" altLang="en-US" dirty="0">
                    <a:ea typeface="宋体" panose="02010600030101010101" pitchFamily="2" charset="-122"/>
                  </a:rPr>
                  <a:t>所蕴含。</a:t>
                </a:r>
              </a:p>
              <a:p>
                <a:pPr lvl="1" eaLnBrk="1" hangingPunct="1">
                  <a:lnSpc>
                    <a:spcPts val="3500"/>
                  </a:lnSpc>
                </a:pPr>
                <a:r>
                  <a:rPr lang="zh-CN" altLang="en-US" b="1" dirty="0">
                    <a:solidFill>
                      <a:schemeClr val="tx2">
                        <a:lumMod val="60000"/>
                        <a:lumOff val="40000"/>
                      </a:schemeClr>
                    </a:solidFill>
                    <a:ea typeface="宋体" panose="02010600030101010101" pitchFamily="2" charset="-122"/>
                  </a:rPr>
                  <a:t>增广律</a:t>
                </a:r>
                <a:r>
                  <a:rPr lang="zh-CN" altLang="en-US" dirty="0">
                    <a:ea typeface="宋体" panose="02010600030101010101" pitchFamily="2" charset="-122"/>
                  </a:rPr>
                  <a:t>（</a:t>
                </a:r>
                <a:r>
                  <a:rPr lang="en-US" altLang="zh-CN" dirty="0">
                    <a:ea typeface="宋体" panose="02010600030101010101" pitchFamily="2" charset="-122"/>
                  </a:rPr>
                  <a:t>Augmentation</a:t>
                </a:r>
                <a:r>
                  <a:rPr lang="zh-CN" altLang="en-US" dirty="0">
                    <a:ea typeface="宋体" panose="02010600030101010101" pitchFamily="2" charset="-122"/>
                  </a:rPr>
                  <a:t>）：若</a:t>
                </a:r>
                <a14:m>
                  <m:oMath xmlns:m="http://schemas.openxmlformats.org/officeDocument/2006/math">
                    <m:r>
                      <a:rPr lang="en-US" altLang="zh-CN" b="0" i="0" dirty="0" smtClean="0">
                        <a:latin typeface="Cambria Math"/>
                        <a:ea typeface="宋体" panose="02010600030101010101" pitchFamily="2" charset="-122"/>
                      </a:rPr>
                      <m:t>  </m:t>
                    </m:r>
                    <m:r>
                      <a:rPr lang="en-US" altLang="zh-CN" i="1" dirty="0" smtClean="0">
                        <a:latin typeface="Cambria Math"/>
                        <a:ea typeface="宋体" panose="02010600030101010101" pitchFamily="2" charset="-122"/>
                      </a:rPr>
                      <m:t>𝑋</m:t>
                    </m:r>
                    <m:r>
                      <a:rPr lang="en-US" altLang="zh-CN" i="1" dirty="0" smtClean="0">
                        <a:latin typeface="Cambria Math"/>
                        <a:ea typeface="宋体" panose="02010600030101010101" pitchFamily="2" charset="-122"/>
                      </a:rPr>
                      <m:t>→</m:t>
                    </m:r>
                    <m:r>
                      <a:rPr lang="en-US" altLang="zh-CN" i="1" dirty="0" smtClean="0">
                        <a:latin typeface="Cambria Math"/>
                        <a:ea typeface="宋体" panose="02010600030101010101" pitchFamily="2" charset="-122"/>
                      </a:rPr>
                      <m:t>𝑌</m:t>
                    </m:r>
                    <m:r>
                      <a:rPr lang="en-US" altLang="zh-CN" b="0" i="1" dirty="0" smtClean="0">
                        <a:latin typeface="Cambria Math"/>
                        <a:ea typeface="宋体" panose="02010600030101010101" pitchFamily="2" charset="-122"/>
                      </a:rPr>
                      <m:t> </m:t>
                    </m:r>
                  </m:oMath>
                </a14:m>
                <a:r>
                  <a:rPr lang="zh-CN" altLang="en-US" dirty="0">
                    <a:ea typeface="宋体" panose="02010600030101010101" pitchFamily="2" charset="-122"/>
                  </a:rPr>
                  <a:t>为</a:t>
                </a:r>
                <a:r>
                  <a:rPr lang="en-US" altLang="zh-CN" i="1" dirty="0">
                    <a:ea typeface="宋体" panose="02010600030101010101" pitchFamily="2" charset="-122"/>
                  </a:rPr>
                  <a:t>F</a:t>
                </a:r>
                <a:r>
                  <a:rPr lang="zh-CN" altLang="en-US" dirty="0">
                    <a:ea typeface="宋体" panose="02010600030101010101" pitchFamily="2" charset="-122"/>
                  </a:rPr>
                  <a:t>所蕴含，且</a:t>
                </a:r>
                <a14:m>
                  <m:oMath xmlns:m="http://schemas.openxmlformats.org/officeDocument/2006/math">
                    <m:r>
                      <a:rPr lang="en-US" altLang="zh-CN" i="1" dirty="0" smtClean="0">
                        <a:latin typeface="Cambria Math"/>
                        <a:ea typeface="宋体" panose="02010600030101010101" pitchFamily="2" charset="-122"/>
                      </a:rPr>
                      <m:t>𝑍</m:t>
                    </m:r>
                    <m:r>
                      <a:rPr lang="en-US" altLang="zh-CN" i="1" dirty="0" smtClean="0">
                        <a:latin typeface="Cambria Math"/>
                        <a:ea typeface="宋体" panose="02010600030101010101" pitchFamily="2" charset="-122"/>
                      </a:rPr>
                      <m:t> ⊆ </m:t>
                    </m:r>
                    <m:r>
                      <a:rPr lang="en-US" altLang="zh-CN" i="1" dirty="0" smtClean="0">
                        <a:latin typeface="Cambria Math"/>
                        <a:ea typeface="宋体" panose="02010600030101010101" pitchFamily="2" charset="-122"/>
                      </a:rPr>
                      <m:t>𝑈</m:t>
                    </m:r>
                  </m:oMath>
                </a14:m>
                <a:r>
                  <a:rPr lang="zh-CN" altLang="en-US" dirty="0">
                    <a:ea typeface="宋体" panose="02010600030101010101" pitchFamily="2" charset="-122"/>
                  </a:rPr>
                  <a:t>，则</a:t>
                </a:r>
                <a14:m>
                  <m:oMath xmlns:m="http://schemas.openxmlformats.org/officeDocument/2006/math">
                    <m:r>
                      <a:rPr lang="en-US" altLang="zh-CN" b="0" i="0" dirty="0" smtClean="0">
                        <a:latin typeface="Cambria Math"/>
                        <a:ea typeface="宋体" panose="02010600030101010101" pitchFamily="2" charset="-122"/>
                      </a:rPr>
                      <m:t> </m:t>
                    </m:r>
                    <m:r>
                      <a:rPr lang="en-US" altLang="zh-CN" i="1" dirty="0" smtClean="0">
                        <a:latin typeface="Cambria Math"/>
                        <a:ea typeface="宋体" panose="02010600030101010101" pitchFamily="2" charset="-122"/>
                      </a:rPr>
                      <m:t>𝑋𝑍</m:t>
                    </m:r>
                    <m:r>
                      <a:rPr lang="en-US" altLang="zh-CN" i="1" dirty="0" smtClean="0">
                        <a:latin typeface="Cambria Math"/>
                        <a:ea typeface="宋体" panose="02010600030101010101" pitchFamily="2" charset="-122"/>
                      </a:rPr>
                      <m:t>→</m:t>
                    </m:r>
                    <m:r>
                      <a:rPr lang="en-US" altLang="zh-CN" i="1" dirty="0" smtClean="0">
                        <a:latin typeface="Cambria Math"/>
                        <a:ea typeface="宋体" panose="02010600030101010101" pitchFamily="2" charset="-122"/>
                      </a:rPr>
                      <m:t>𝑌𝑍</m:t>
                    </m:r>
                    <m:r>
                      <a:rPr lang="en-US" altLang="zh-CN" b="0" i="1" dirty="0" smtClean="0">
                        <a:latin typeface="Cambria Math"/>
                        <a:ea typeface="宋体" panose="02010600030101010101" pitchFamily="2" charset="-122"/>
                      </a:rPr>
                      <m:t> </m:t>
                    </m:r>
                  </m:oMath>
                </a14:m>
                <a:r>
                  <a:rPr lang="zh-CN" altLang="en-US" dirty="0">
                    <a:ea typeface="宋体" panose="02010600030101010101" pitchFamily="2" charset="-122"/>
                  </a:rPr>
                  <a:t>为</a:t>
                </a:r>
                <a:r>
                  <a:rPr lang="en-US" altLang="zh-CN" i="1" dirty="0">
                    <a:ea typeface="宋体" panose="02010600030101010101" pitchFamily="2" charset="-122"/>
                  </a:rPr>
                  <a:t>F</a:t>
                </a:r>
                <a:r>
                  <a:rPr lang="zh-CN" altLang="en-US" dirty="0">
                    <a:ea typeface="宋体" panose="02010600030101010101" pitchFamily="2" charset="-122"/>
                  </a:rPr>
                  <a:t>所蕴含。</a:t>
                </a:r>
              </a:p>
              <a:p>
                <a:pPr lvl="1" eaLnBrk="1" hangingPunct="1">
                  <a:lnSpc>
                    <a:spcPts val="3500"/>
                  </a:lnSpc>
                </a:pPr>
                <a:r>
                  <a:rPr lang="zh-CN" altLang="en-US" b="1" dirty="0">
                    <a:solidFill>
                      <a:schemeClr val="tx2">
                        <a:lumMod val="60000"/>
                        <a:lumOff val="40000"/>
                      </a:schemeClr>
                    </a:solidFill>
                    <a:ea typeface="宋体" panose="02010600030101010101" pitchFamily="2" charset="-122"/>
                  </a:rPr>
                  <a:t>传递律</a:t>
                </a:r>
                <a:r>
                  <a:rPr lang="zh-CN" altLang="en-US" dirty="0">
                    <a:ea typeface="宋体" panose="02010600030101010101" pitchFamily="2" charset="-122"/>
                  </a:rPr>
                  <a:t>（</a:t>
                </a:r>
                <a:r>
                  <a:rPr lang="en-US" altLang="zh-CN" dirty="0">
                    <a:ea typeface="宋体" panose="02010600030101010101" pitchFamily="2" charset="-122"/>
                  </a:rPr>
                  <a:t>Transitivity</a:t>
                </a:r>
                <a:r>
                  <a:rPr lang="zh-CN" altLang="en-US" dirty="0">
                    <a:ea typeface="宋体" panose="02010600030101010101" pitchFamily="2" charset="-122"/>
                  </a:rPr>
                  <a:t>）：若</a:t>
                </a:r>
                <a14:m>
                  <m:oMath xmlns:m="http://schemas.openxmlformats.org/officeDocument/2006/math">
                    <m:r>
                      <a:rPr lang="en-US" altLang="zh-CN" b="0" i="0" dirty="0" smtClean="0">
                        <a:latin typeface="Cambria Math"/>
                        <a:ea typeface="宋体" panose="02010600030101010101" pitchFamily="2" charset="-122"/>
                      </a:rPr>
                      <m:t> </m:t>
                    </m:r>
                    <m:r>
                      <a:rPr lang="en-US" altLang="zh-CN" i="1" dirty="0" smtClean="0">
                        <a:latin typeface="Cambria Math"/>
                        <a:ea typeface="宋体" panose="02010600030101010101" pitchFamily="2" charset="-122"/>
                      </a:rPr>
                      <m:t>𝑋</m:t>
                    </m:r>
                    <m:r>
                      <a:rPr lang="en-US" altLang="zh-CN" i="1" dirty="0" smtClean="0">
                        <a:latin typeface="Cambria Math"/>
                        <a:ea typeface="宋体" panose="02010600030101010101" pitchFamily="2" charset="-122"/>
                      </a:rPr>
                      <m:t>→</m:t>
                    </m:r>
                    <m:r>
                      <a:rPr lang="en-US" altLang="zh-CN" i="1" dirty="0" smtClean="0">
                        <a:latin typeface="Cambria Math"/>
                        <a:ea typeface="宋体" panose="02010600030101010101" pitchFamily="2" charset="-122"/>
                      </a:rPr>
                      <m:t>𝑌</m:t>
                    </m:r>
                  </m:oMath>
                </a14:m>
                <a:r>
                  <a:rPr lang="zh-CN" altLang="en-US" dirty="0">
                    <a:ea typeface="宋体" panose="02010600030101010101" pitchFamily="2" charset="-122"/>
                  </a:rPr>
                  <a:t> 及 </a:t>
                </a:r>
                <a14:m>
                  <m:oMath xmlns:m="http://schemas.openxmlformats.org/officeDocument/2006/math">
                    <m:r>
                      <a:rPr lang="en-US" altLang="zh-CN" i="1" dirty="0" smtClean="0">
                        <a:latin typeface="Cambria Math"/>
                        <a:ea typeface="宋体" panose="02010600030101010101" pitchFamily="2" charset="-122"/>
                      </a:rPr>
                      <m:t>𝑌</m:t>
                    </m:r>
                    <m:r>
                      <a:rPr lang="en-US" altLang="zh-CN" i="1" dirty="0" smtClean="0">
                        <a:latin typeface="Cambria Math"/>
                        <a:ea typeface="宋体" panose="02010600030101010101" pitchFamily="2" charset="-122"/>
                      </a:rPr>
                      <m:t>→</m:t>
                    </m:r>
                    <m:r>
                      <a:rPr lang="en-US" altLang="zh-CN" i="1" dirty="0" smtClean="0">
                        <a:latin typeface="Cambria Math"/>
                        <a:ea typeface="宋体" panose="02010600030101010101" pitchFamily="2" charset="-122"/>
                      </a:rPr>
                      <m:t>𝑍</m:t>
                    </m:r>
                  </m:oMath>
                </a14:m>
                <a:r>
                  <a:rPr lang="zh-CN" altLang="en-US" dirty="0">
                    <a:ea typeface="宋体" panose="02010600030101010101" pitchFamily="2" charset="-122"/>
                  </a:rPr>
                  <a:t> 为</a:t>
                </a:r>
                <a:r>
                  <a:rPr lang="en-US" altLang="zh-CN" i="1" dirty="0">
                    <a:ea typeface="宋体" panose="02010600030101010101" pitchFamily="2" charset="-122"/>
                  </a:rPr>
                  <a:t>F</a:t>
                </a:r>
                <a:r>
                  <a:rPr lang="zh-CN" altLang="en-US" dirty="0">
                    <a:ea typeface="宋体" panose="02010600030101010101" pitchFamily="2" charset="-122"/>
                  </a:rPr>
                  <a:t>所蕴含，则 </a:t>
                </a:r>
                <a14:m>
                  <m:oMath xmlns:m="http://schemas.openxmlformats.org/officeDocument/2006/math">
                    <m:r>
                      <a:rPr lang="en-US" altLang="zh-CN" i="1" dirty="0" smtClean="0">
                        <a:latin typeface="Cambria Math"/>
                        <a:ea typeface="宋体" panose="02010600030101010101" pitchFamily="2" charset="-122"/>
                      </a:rPr>
                      <m:t>𝑋</m:t>
                    </m:r>
                    <m:r>
                      <a:rPr lang="en-US" altLang="zh-CN" i="1" dirty="0" smtClean="0">
                        <a:latin typeface="Cambria Math"/>
                        <a:ea typeface="宋体" panose="02010600030101010101" pitchFamily="2" charset="-122"/>
                      </a:rPr>
                      <m:t>→</m:t>
                    </m:r>
                    <m:r>
                      <a:rPr lang="en-US" altLang="zh-CN" i="1" dirty="0" smtClean="0">
                        <a:latin typeface="Cambria Math"/>
                        <a:ea typeface="宋体" panose="02010600030101010101" pitchFamily="2" charset="-122"/>
                      </a:rPr>
                      <m:t>𝑍</m:t>
                    </m:r>
                  </m:oMath>
                </a14:m>
                <a:r>
                  <a:rPr lang="zh-CN" altLang="en-US" dirty="0">
                    <a:ea typeface="宋体" panose="02010600030101010101" pitchFamily="2" charset="-122"/>
                  </a:rPr>
                  <a:t> 为</a:t>
                </a:r>
                <a:r>
                  <a:rPr lang="en-US" altLang="zh-CN" i="1" dirty="0">
                    <a:ea typeface="宋体" panose="02010600030101010101" pitchFamily="2" charset="-122"/>
                  </a:rPr>
                  <a:t>F</a:t>
                </a:r>
                <a:r>
                  <a:rPr lang="zh-CN" altLang="en-US" dirty="0">
                    <a:ea typeface="宋体" panose="02010600030101010101" pitchFamily="2" charset="-122"/>
                  </a:rPr>
                  <a:t>所蕴含。</a:t>
                </a:r>
              </a:p>
            </p:txBody>
          </p:sp>
        </mc:Choice>
        <mc:Fallback xmlns="">
          <p:sp>
            <p:nvSpPr>
              <p:cNvPr id="91139" name="Rectangle 3"/>
              <p:cNvSpPr>
                <a:spLocks noGrp="1" noRot="1" noChangeAspect="1" noMove="1" noResize="1" noEditPoints="1" noAdjustHandles="1" noChangeArrowheads="1" noChangeShapeType="1" noTextEdit="1"/>
              </p:cNvSpPr>
              <p:nvPr>
                <p:ph type="body" idx="1"/>
              </p:nvPr>
            </p:nvSpPr>
            <p:spPr>
              <a:xfrm>
                <a:off x="179388" y="1076325"/>
                <a:ext cx="8507412" cy="3648819"/>
              </a:xfrm>
              <a:blipFill rotWithShape="0">
                <a:blip r:embed="rId2"/>
                <a:stretch>
                  <a:fillRect l="-430" t="-2676" r="-4585" b="-85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2838116"/>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dirty="0">
                <a:ea typeface="宋体" panose="02010600030101010101" pitchFamily="2" charset="-122"/>
              </a:rPr>
              <a:t>数据依赖的公理系统：</a:t>
            </a:r>
            <a:r>
              <a:rPr lang="en-US" altLang="zh-CN" dirty="0">
                <a:ea typeface="宋体" panose="02010600030101010101" pitchFamily="2" charset="-122"/>
              </a:rPr>
              <a:t>Armstrong</a:t>
            </a:r>
            <a:r>
              <a:rPr lang="zh-CN" altLang="en-US" dirty="0">
                <a:ea typeface="宋体" panose="02010600030101010101" pitchFamily="2" charset="-122"/>
              </a:rPr>
              <a:t>公理系统</a:t>
            </a:r>
          </a:p>
        </p:txBody>
      </p:sp>
      <mc:AlternateContent xmlns:mc="http://schemas.openxmlformats.org/markup-compatibility/2006" xmlns:a14="http://schemas.microsoft.com/office/drawing/2010/main">
        <mc:Choice Requires="a14">
          <p:sp>
            <p:nvSpPr>
              <p:cNvPr id="95235" name="Rectangle 3"/>
              <p:cNvSpPr>
                <a:spLocks noGrp="1" noChangeArrowheads="1"/>
              </p:cNvSpPr>
              <p:nvPr>
                <p:ph type="body" idx="1"/>
              </p:nvPr>
            </p:nvSpPr>
            <p:spPr>
              <a:xfrm>
                <a:off x="185738" y="1196752"/>
                <a:ext cx="8850758" cy="2304256"/>
              </a:xfr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dirty="0">
                    <a:ea typeface="宋体" panose="02010600030101010101" pitchFamily="2" charset="-122"/>
                  </a:rPr>
                  <a:t>根据</a:t>
                </a:r>
                <a:r>
                  <a:rPr lang="en-US" altLang="zh-CN" dirty="0">
                    <a:ea typeface="宋体" panose="02010600030101010101" pitchFamily="2" charset="-122"/>
                  </a:rPr>
                  <a:t>Armstrong</a:t>
                </a:r>
                <a:r>
                  <a:rPr lang="zh-CN" altLang="en-US" dirty="0">
                    <a:ea typeface="宋体" panose="02010600030101010101" pitchFamily="2" charset="-122"/>
                  </a:rPr>
                  <a:t>公理系统可以获得三条推理规则：</a:t>
                </a:r>
              </a:p>
              <a:p>
                <a:pPr lvl="1">
                  <a:lnSpc>
                    <a:spcPts val="3500"/>
                  </a:lnSpc>
                </a:pPr>
                <a:r>
                  <a:rPr lang="zh-CN" altLang="en-US" b="1" dirty="0">
                    <a:solidFill>
                      <a:schemeClr val="tx2">
                        <a:lumMod val="60000"/>
                        <a:lumOff val="40000"/>
                      </a:schemeClr>
                    </a:solidFill>
                    <a:ea typeface="宋体" panose="02010600030101010101" pitchFamily="2" charset="-122"/>
                  </a:rPr>
                  <a:t>合并规则：由</a:t>
                </a:r>
                <a14:m>
                  <m:oMath xmlns:m="http://schemas.openxmlformats.org/officeDocument/2006/math">
                    <m:r>
                      <a:rPr lang="en-US" altLang="zh-CN" b="1" i="0" dirty="0" smtClean="0">
                        <a:solidFill>
                          <a:schemeClr val="tx2">
                            <a:lumMod val="60000"/>
                            <a:lumOff val="40000"/>
                          </a:schemeClr>
                        </a:solidFill>
                        <a:latin typeface="Cambria Math"/>
                        <a:ea typeface="宋体" panose="02010600030101010101" pitchFamily="2" charset="-122"/>
                      </a:rPr>
                      <m:t> </m:t>
                    </m:r>
                    <m:r>
                      <a:rPr lang="en-US" altLang="zh-CN" b="1" i="1" dirty="0" smtClean="0">
                        <a:solidFill>
                          <a:schemeClr val="tx2">
                            <a:lumMod val="60000"/>
                            <a:lumOff val="40000"/>
                          </a:schemeClr>
                        </a:solidFill>
                        <a:latin typeface="Cambria Math"/>
                        <a:ea typeface="宋体" panose="02010600030101010101" pitchFamily="2" charset="-122"/>
                      </a:rPr>
                      <m:t>𝑿</m:t>
                    </m:r>
                    <m:r>
                      <a:rPr lang="en-US" altLang="zh-CN" b="1" i="1" dirty="0" smtClean="0">
                        <a:solidFill>
                          <a:schemeClr val="tx2">
                            <a:lumMod val="60000"/>
                            <a:lumOff val="40000"/>
                          </a:schemeClr>
                        </a:solidFill>
                        <a:latin typeface="Cambria Math"/>
                        <a:ea typeface="宋体" panose="02010600030101010101" pitchFamily="2" charset="-122"/>
                      </a:rPr>
                      <m:t>→</m:t>
                    </m:r>
                    <m:r>
                      <a:rPr lang="en-US" altLang="zh-CN" b="1" i="1" dirty="0" smtClean="0">
                        <a:solidFill>
                          <a:schemeClr val="tx2">
                            <a:lumMod val="60000"/>
                            <a:lumOff val="40000"/>
                          </a:schemeClr>
                        </a:solidFill>
                        <a:latin typeface="Cambria Math"/>
                        <a:ea typeface="宋体" panose="02010600030101010101" pitchFamily="2" charset="-122"/>
                      </a:rPr>
                      <m:t>𝒀</m:t>
                    </m:r>
                    <m:r>
                      <a:rPr lang="zh-CN" altLang="en-US" b="1" i="1" dirty="0">
                        <a:solidFill>
                          <a:schemeClr val="tx2">
                            <a:lumMod val="60000"/>
                            <a:lumOff val="40000"/>
                          </a:schemeClr>
                        </a:solidFill>
                        <a:latin typeface="Cambria Math"/>
                        <a:ea typeface="宋体" panose="02010600030101010101" pitchFamily="2" charset="-122"/>
                      </a:rPr>
                      <m:t>，</m:t>
                    </m:r>
                    <m:r>
                      <a:rPr lang="en-US" altLang="zh-CN" b="1" i="1" dirty="0">
                        <a:solidFill>
                          <a:schemeClr val="tx2">
                            <a:lumMod val="60000"/>
                            <a:lumOff val="40000"/>
                          </a:schemeClr>
                        </a:solidFill>
                        <a:latin typeface="Cambria Math"/>
                        <a:ea typeface="宋体" panose="02010600030101010101" pitchFamily="2" charset="-122"/>
                      </a:rPr>
                      <m:t>𝑿</m:t>
                    </m:r>
                    <m:r>
                      <a:rPr lang="en-US" altLang="zh-CN" b="1" i="1" dirty="0">
                        <a:solidFill>
                          <a:schemeClr val="tx2">
                            <a:lumMod val="60000"/>
                            <a:lumOff val="40000"/>
                          </a:schemeClr>
                        </a:solidFill>
                        <a:latin typeface="Cambria Math"/>
                        <a:ea typeface="宋体" panose="02010600030101010101" pitchFamily="2" charset="-122"/>
                      </a:rPr>
                      <m:t>→</m:t>
                    </m:r>
                    <m:r>
                      <a:rPr lang="en-US" altLang="zh-CN" b="1" i="1" dirty="0">
                        <a:solidFill>
                          <a:schemeClr val="tx2">
                            <a:lumMod val="60000"/>
                            <a:lumOff val="40000"/>
                          </a:schemeClr>
                        </a:solidFill>
                        <a:latin typeface="Cambria Math"/>
                        <a:ea typeface="宋体" panose="02010600030101010101" pitchFamily="2" charset="-122"/>
                      </a:rPr>
                      <m:t>𝒁</m:t>
                    </m:r>
                  </m:oMath>
                </a14:m>
                <a:r>
                  <a:rPr lang="zh-CN" altLang="en-US" b="1" dirty="0">
                    <a:solidFill>
                      <a:schemeClr val="tx2">
                        <a:lumMod val="60000"/>
                        <a:lumOff val="40000"/>
                      </a:schemeClr>
                    </a:solidFill>
                    <a:ea typeface="宋体" panose="02010600030101010101" pitchFamily="2" charset="-122"/>
                  </a:rPr>
                  <a:t> ，有</a:t>
                </a:r>
                <a14:m>
                  <m:oMath xmlns:m="http://schemas.openxmlformats.org/officeDocument/2006/math">
                    <m:r>
                      <a:rPr lang="en-US" altLang="zh-CN" b="1" i="0" dirty="0" smtClean="0">
                        <a:solidFill>
                          <a:schemeClr val="tx2">
                            <a:lumMod val="60000"/>
                            <a:lumOff val="40000"/>
                          </a:schemeClr>
                        </a:solidFill>
                        <a:latin typeface="Cambria Math"/>
                        <a:ea typeface="宋体" panose="02010600030101010101" pitchFamily="2" charset="-122"/>
                      </a:rPr>
                      <m:t> </m:t>
                    </m:r>
                    <m:r>
                      <a:rPr lang="en-US" altLang="zh-CN" b="1" i="1" dirty="0" smtClean="0">
                        <a:solidFill>
                          <a:schemeClr val="tx2">
                            <a:lumMod val="60000"/>
                            <a:lumOff val="40000"/>
                          </a:schemeClr>
                        </a:solidFill>
                        <a:latin typeface="Cambria Math"/>
                        <a:ea typeface="宋体" panose="02010600030101010101" pitchFamily="2" charset="-122"/>
                      </a:rPr>
                      <m:t>𝑿</m:t>
                    </m:r>
                    <m:r>
                      <a:rPr lang="en-US" altLang="zh-CN" b="1" i="1" dirty="0" smtClean="0">
                        <a:solidFill>
                          <a:schemeClr val="tx2">
                            <a:lumMod val="60000"/>
                            <a:lumOff val="40000"/>
                          </a:schemeClr>
                        </a:solidFill>
                        <a:latin typeface="Cambria Math"/>
                        <a:ea typeface="宋体" panose="02010600030101010101" pitchFamily="2" charset="-122"/>
                      </a:rPr>
                      <m:t>→</m:t>
                    </m:r>
                    <m:r>
                      <a:rPr lang="en-US" altLang="zh-CN" b="1" i="1" dirty="0" smtClean="0">
                        <a:solidFill>
                          <a:schemeClr val="tx2">
                            <a:lumMod val="60000"/>
                            <a:lumOff val="40000"/>
                          </a:schemeClr>
                        </a:solidFill>
                        <a:latin typeface="Cambria Math"/>
                        <a:ea typeface="宋体" panose="02010600030101010101" pitchFamily="2" charset="-122"/>
                      </a:rPr>
                      <m:t>𝒀𝒁</m:t>
                    </m:r>
                  </m:oMath>
                </a14:m>
                <a:r>
                  <a:rPr lang="zh-CN" altLang="en-US" b="1" dirty="0">
                    <a:solidFill>
                      <a:schemeClr val="tx2">
                        <a:lumMod val="60000"/>
                        <a:lumOff val="40000"/>
                      </a:schemeClr>
                    </a:solidFill>
                    <a:ea typeface="宋体" panose="02010600030101010101" pitchFamily="2" charset="-122"/>
                  </a:rPr>
                  <a:t> 。      </a:t>
                </a:r>
              </a:p>
              <a:p>
                <a:pPr lvl="1">
                  <a:lnSpc>
                    <a:spcPts val="3500"/>
                  </a:lnSpc>
                </a:pPr>
                <a:r>
                  <a:rPr lang="zh-CN" altLang="en-US" b="1" dirty="0">
                    <a:solidFill>
                      <a:schemeClr val="tx2">
                        <a:lumMod val="60000"/>
                        <a:lumOff val="40000"/>
                      </a:schemeClr>
                    </a:solidFill>
                    <a:ea typeface="宋体" panose="02010600030101010101" pitchFamily="2" charset="-122"/>
                  </a:rPr>
                  <a:t>伪传递规则：由 </a:t>
                </a:r>
                <a14:m>
                  <m:oMath xmlns:m="http://schemas.openxmlformats.org/officeDocument/2006/math">
                    <m:r>
                      <a:rPr lang="en-US" altLang="zh-CN" b="1" i="1" dirty="0" smtClean="0">
                        <a:solidFill>
                          <a:schemeClr val="tx2">
                            <a:lumMod val="60000"/>
                            <a:lumOff val="40000"/>
                          </a:schemeClr>
                        </a:solidFill>
                        <a:latin typeface="Cambria Math"/>
                        <a:ea typeface="宋体" panose="02010600030101010101" pitchFamily="2" charset="-122"/>
                      </a:rPr>
                      <m:t>𝑿</m:t>
                    </m:r>
                    <m:r>
                      <a:rPr lang="en-US" altLang="zh-CN" b="1" i="1" dirty="0">
                        <a:solidFill>
                          <a:schemeClr val="tx2">
                            <a:lumMod val="60000"/>
                            <a:lumOff val="40000"/>
                          </a:schemeClr>
                        </a:solidFill>
                        <a:latin typeface="Cambria Math"/>
                        <a:ea typeface="宋体" panose="02010600030101010101" pitchFamily="2" charset="-122"/>
                      </a:rPr>
                      <m:t>→</m:t>
                    </m:r>
                    <m:r>
                      <a:rPr lang="en-US" altLang="zh-CN" b="1" i="1" dirty="0">
                        <a:solidFill>
                          <a:schemeClr val="tx2">
                            <a:lumMod val="60000"/>
                            <a:lumOff val="40000"/>
                          </a:schemeClr>
                        </a:solidFill>
                        <a:latin typeface="Cambria Math"/>
                        <a:ea typeface="宋体" panose="02010600030101010101" pitchFamily="2" charset="-122"/>
                      </a:rPr>
                      <m:t>𝒀</m:t>
                    </m:r>
                    <m:r>
                      <a:rPr lang="zh-CN" altLang="en-US" b="1" i="1" dirty="0">
                        <a:solidFill>
                          <a:schemeClr val="tx2">
                            <a:lumMod val="60000"/>
                            <a:lumOff val="40000"/>
                          </a:schemeClr>
                        </a:solidFill>
                        <a:latin typeface="Cambria Math"/>
                        <a:ea typeface="宋体" panose="02010600030101010101" pitchFamily="2" charset="-122"/>
                      </a:rPr>
                      <m:t>，</m:t>
                    </m:r>
                    <m:r>
                      <a:rPr lang="en-US" altLang="zh-CN" b="1" i="1" dirty="0">
                        <a:solidFill>
                          <a:schemeClr val="tx2">
                            <a:lumMod val="60000"/>
                            <a:lumOff val="40000"/>
                          </a:schemeClr>
                        </a:solidFill>
                        <a:latin typeface="Cambria Math"/>
                        <a:ea typeface="宋体" panose="02010600030101010101" pitchFamily="2" charset="-122"/>
                      </a:rPr>
                      <m:t>𝑾𝒀</m:t>
                    </m:r>
                    <m:r>
                      <a:rPr lang="en-US" altLang="zh-CN" b="1" i="1" dirty="0">
                        <a:solidFill>
                          <a:schemeClr val="tx2">
                            <a:lumMod val="60000"/>
                            <a:lumOff val="40000"/>
                          </a:schemeClr>
                        </a:solidFill>
                        <a:latin typeface="Cambria Math"/>
                        <a:ea typeface="宋体" panose="02010600030101010101" pitchFamily="2" charset="-122"/>
                      </a:rPr>
                      <m:t>→</m:t>
                    </m:r>
                    <m:r>
                      <a:rPr lang="en-US" altLang="zh-CN" b="1" i="1" dirty="0">
                        <a:solidFill>
                          <a:schemeClr val="tx2">
                            <a:lumMod val="60000"/>
                            <a:lumOff val="40000"/>
                          </a:schemeClr>
                        </a:solidFill>
                        <a:latin typeface="Cambria Math"/>
                        <a:ea typeface="宋体" panose="02010600030101010101" pitchFamily="2" charset="-122"/>
                      </a:rPr>
                      <m:t>𝒁</m:t>
                    </m:r>
                  </m:oMath>
                </a14:m>
                <a:r>
                  <a:rPr lang="zh-CN" altLang="en-US" b="1" dirty="0">
                    <a:solidFill>
                      <a:schemeClr val="tx2">
                        <a:lumMod val="60000"/>
                        <a:lumOff val="40000"/>
                      </a:schemeClr>
                    </a:solidFill>
                    <a:ea typeface="宋体" panose="02010600030101010101" pitchFamily="2" charset="-122"/>
                  </a:rPr>
                  <a:t>，有</a:t>
                </a:r>
                <a14:m>
                  <m:oMath xmlns:m="http://schemas.openxmlformats.org/officeDocument/2006/math">
                    <m:r>
                      <a:rPr lang="en-US" altLang="zh-CN" b="1" i="0" dirty="0" smtClean="0">
                        <a:solidFill>
                          <a:schemeClr val="tx2">
                            <a:lumMod val="60000"/>
                            <a:lumOff val="40000"/>
                          </a:schemeClr>
                        </a:solidFill>
                        <a:latin typeface="Cambria Math"/>
                        <a:ea typeface="宋体" panose="02010600030101010101" pitchFamily="2" charset="-122"/>
                      </a:rPr>
                      <m:t> </m:t>
                    </m:r>
                    <m:r>
                      <a:rPr lang="en-US" altLang="zh-CN" b="1" i="1" dirty="0" smtClean="0">
                        <a:solidFill>
                          <a:schemeClr val="tx2">
                            <a:lumMod val="60000"/>
                            <a:lumOff val="40000"/>
                          </a:schemeClr>
                        </a:solidFill>
                        <a:latin typeface="Cambria Math"/>
                        <a:ea typeface="宋体" panose="02010600030101010101" pitchFamily="2" charset="-122"/>
                      </a:rPr>
                      <m:t>𝑿𝑾</m:t>
                    </m:r>
                    <m:r>
                      <a:rPr lang="en-US" altLang="zh-CN" b="1" i="1" dirty="0" smtClean="0">
                        <a:solidFill>
                          <a:schemeClr val="tx2">
                            <a:lumMod val="60000"/>
                            <a:lumOff val="40000"/>
                          </a:schemeClr>
                        </a:solidFill>
                        <a:latin typeface="Cambria Math"/>
                        <a:ea typeface="宋体" panose="02010600030101010101" pitchFamily="2" charset="-122"/>
                      </a:rPr>
                      <m:t>→</m:t>
                    </m:r>
                    <m:r>
                      <a:rPr lang="en-US" altLang="zh-CN" b="1" i="1" dirty="0" smtClean="0">
                        <a:solidFill>
                          <a:schemeClr val="tx2">
                            <a:lumMod val="60000"/>
                            <a:lumOff val="40000"/>
                          </a:schemeClr>
                        </a:solidFill>
                        <a:latin typeface="Cambria Math"/>
                        <a:ea typeface="宋体" panose="02010600030101010101" pitchFamily="2" charset="-122"/>
                      </a:rPr>
                      <m:t>𝒁</m:t>
                    </m:r>
                  </m:oMath>
                </a14:m>
                <a:r>
                  <a:rPr lang="zh-CN" altLang="en-US" b="1" dirty="0">
                    <a:solidFill>
                      <a:schemeClr val="tx2">
                        <a:lumMod val="60000"/>
                        <a:lumOff val="40000"/>
                      </a:schemeClr>
                    </a:solidFill>
                    <a:ea typeface="宋体" panose="02010600030101010101" pitchFamily="2" charset="-122"/>
                  </a:rPr>
                  <a:t>。</a:t>
                </a:r>
              </a:p>
              <a:p>
                <a:pPr lvl="1">
                  <a:lnSpc>
                    <a:spcPts val="3500"/>
                  </a:lnSpc>
                </a:pPr>
                <a:r>
                  <a:rPr lang="zh-CN" altLang="en-US" b="1" dirty="0">
                    <a:solidFill>
                      <a:schemeClr val="tx2">
                        <a:lumMod val="60000"/>
                        <a:lumOff val="40000"/>
                      </a:schemeClr>
                    </a:solidFill>
                    <a:ea typeface="宋体" panose="02010600030101010101" pitchFamily="2" charset="-122"/>
                  </a:rPr>
                  <a:t>分解规则：由</a:t>
                </a:r>
                <a14:m>
                  <m:oMath xmlns:m="http://schemas.openxmlformats.org/officeDocument/2006/math">
                    <m:r>
                      <a:rPr lang="en-US" altLang="zh-CN" b="1" i="0" dirty="0" smtClean="0">
                        <a:solidFill>
                          <a:schemeClr val="tx2">
                            <a:lumMod val="60000"/>
                            <a:lumOff val="40000"/>
                          </a:schemeClr>
                        </a:solidFill>
                        <a:latin typeface="Cambria Math"/>
                        <a:ea typeface="宋体" panose="02010600030101010101" pitchFamily="2" charset="-122"/>
                      </a:rPr>
                      <m:t> </m:t>
                    </m:r>
                    <m:r>
                      <a:rPr lang="en-US" altLang="zh-CN" b="1" i="1" dirty="0" smtClean="0">
                        <a:solidFill>
                          <a:schemeClr val="tx2">
                            <a:lumMod val="60000"/>
                            <a:lumOff val="40000"/>
                          </a:schemeClr>
                        </a:solidFill>
                        <a:latin typeface="Cambria Math"/>
                        <a:ea typeface="宋体" panose="02010600030101010101" pitchFamily="2" charset="-122"/>
                      </a:rPr>
                      <m:t>𝑿</m:t>
                    </m:r>
                    <m:r>
                      <a:rPr lang="en-US" altLang="zh-CN" b="1" i="1" dirty="0" smtClean="0">
                        <a:solidFill>
                          <a:schemeClr val="tx2">
                            <a:lumMod val="60000"/>
                            <a:lumOff val="40000"/>
                          </a:schemeClr>
                        </a:solidFill>
                        <a:latin typeface="Cambria Math"/>
                        <a:ea typeface="宋体" panose="02010600030101010101" pitchFamily="2" charset="-122"/>
                      </a:rPr>
                      <m:t>→</m:t>
                    </m:r>
                    <m:r>
                      <a:rPr lang="en-US" altLang="zh-CN" b="1" i="1" dirty="0" smtClean="0">
                        <a:solidFill>
                          <a:schemeClr val="tx2">
                            <a:lumMod val="60000"/>
                            <a:lumOff val="40000"/>
                          </a:schemeClr>
                        </a:solidFill>
                        <a:latin typeface="Cambria Math"/>
                        <a:ea typeface="宋体" panose="02010600030101010101" pitchFamily="2" charset="-122"/>
                      </a:rPr>
                      <m:t>𝒀</m:t>
                    </m:r>
                  </m:oMath>
                </a14:m>
                <a:r>
                  <a:rPr lang="zh-CN" altLang="en-US" b="1" dirty="0">
                    <a:solidFill>
                      <a:schemeClr val="tx2">
                        <a:lumMod val="60000"/>
                        <a:lumOff val="40000"/>
                      </a:schemeClr>
                    </a:solidFill>
                    <a:ea typeface="宋体" panose="02010600030101010101" pitchFamily="2" charset="-122"/>
                  </a:rPr>
                  <a:t> 及  </a:t>
                </a:r>
                <a14:m>
                  <m:oMath xmlns:m="http://schemas.openxmlformats.org/officeDocument/2006/math">
                    <m:r>
                      <a:rPr lang="en-US" altLang="zh-CN" b="1" i="1" dirty="0" smtClean="0">
                        <a:solidFill>
                          <a:schemeClr val="tx2">
                            <a:lumMod val="60000"/>
                            <a:lumOff val="40000"/>
                          </a:schemeClr>
                        </a:solidFill>
                        <a:latin typeface="Cambria Math"/>
                        <a:ea typeface="宋体" panose="02010600030101010101" pitchFamily="2" charset="-122"/>
                      </a:rPr>
                      <m:t>𝒁</m:t>
                    </m:r>
                    <m:r>
                      <a:rPr lang="en-US" altLang="zh-CN" b="1" i="1" dirty="0">
                        <a:solidFill>
                          <a:schemeClr val="tx2">
                            <a:lumMod val="60000"/>
                            <a:lumOff val="40000"/>
                          </a:schemeClr>
                        </a:solidFill>
                        <a:latin typeface="Cambria Math"/>
                        <a:ea typeface="宋体" panose="02010600030101010101" pitchFamily="2" charset="-122"/>
                        <a:sym typeface="Symbol" panose="05050102010706020507" pitchFamily="18" charset="2"/>
                      </a:rPr>
                      <m:t></m:t>
                    </m:r>
                    <m:r>
                      <a:rPr lang="en-US" altLang="zh-CN" b="1" i="1" dirty="0">
                        <a:solidFill>
                          <a:schemeClr val="tx2">
                            <a:lumMod val="60000"/>
                            <a:lumOff val="40000"/>
                          </a:schemeClr>
                        </a:solidFill>
                        <a:latin typeface="Cambria Math"/>
                        <a:ea typeface="宋体" panose="02010600030101010101" pitchFamily="2" charset="-122"/>
                      </a:rPr>
                      <m:t>𝒀</m:t>
                    </m:r>
                    <m:r>
                      <a:rPr lang="en-US" altLang="zh-CN" b="1" i="1" dirty="0" smtClean="0">
                        <a:solidFill>
                          <a:schemeClr val="tx2">
                            <a:lumMod val="60000"/>
                            <a:lumOff val="40000"/>
                          </a:schemeClr>
                        </a:solidFill>
                        <a:latin typeface="Cambria Math"/>
                        <a:ea typeface="宋体" panose="02010600030101010101" pitchFamily="2" charset="-122"/>
                      </a:rPr>
                      <m:t> </m:t>
                    </m:r>
                  </m:oMath>
                </a14:m>
                <a:r>
                  <a:rPr lang="zh-CN" altLang="en-US" b="1" dirty="0">
                    <a:solidFill>
                      <a:schemeClr val="tx2">
                        <a:lumMod val="60000"/>
                        <a:lumOff val="40000"/>
                      </a:schemeClr>
                    </a:solidFill>
                    <a:ea typeface="宋体" panose="02010600030101010101" pitchFamily="2" charset="-122"/>
                  </a:rPr>
                  <a:t>，有 </a:t>
                </a:r>
                <a14:m>
                  <m:oMath xmlns:m="http://schemas.openxmlformats.org/officeDocument/2006/math">
                    <m:r>
                      <a:rPr lang="en-US" altLang="zh-CN" b="1" i="1" dirty="0" smtClean="0">
                        <a:solidFill>
                          <a:schemeClr val="tx2">
                            <a:lumMod val="60000"/>
                            <a:lumOff val="40000"/>
                          </a:schemeClr>
                        </a:solidFill>
                        <a:latin typeface="Cambria Math"/>
                        <a:ea typeface="宋体" panose="02010600030101010101" pitchFamily="2" charset="-122"/>
                      </a:rPr>
                      <m:t>𝑿</m:t>
                    </m:r>
                    <m:r>
                      <a:rPr lang="en-US" altLang="zh-CN" b="1" i="1" dirty="0" smtClean="0">
                        <a:solidFill>
                          <a:schemeClr val="tx2">
                            <a:lumMod val="60000"/>
                            <a:lumOff val="40000"/>
                          </a:schemeClr>
                        </a:solidFill>
                        <a:latin typeface="Cambria Math"/>
                        <a:ea typeface="宋体" panose="02010600030101010101" pitchFamily="2" charset="-122"/>
                      </a:rPr>
                      <m:t>→</m:t>
                    </m:r>
                    <m:r>
                      <a:rPr lang="en-US" altLang="zh-CN" b="1" i="1" dirty="0" smtClean="0">
                        <a:solidFill>
                          <a:schemeClr val="tx2">
                            <a:lumMod val="60000"/>
                            <a:lumOff val="40000"/>
                          </a:schemeClr>
                        </a:solidFill>
                        <a:latin typeface="Cambria Math"/>
                        <a:ea typeface="宋体" panose="02010600030101010101" pitchFamily="2" charset="-122"/>
                      </a:rPr>
                      <m:t>𝒁</m:t>
                    </m:r>
                    <m:r>
                      <a:rPr lang="en-US" altLang="zh-CN" b="1" i="1" dirty="0" smtClean="0">
                        <a:solidFill>
                          <a:schemeClr val="tx2">
                            <a:lumMod val="60000"/>
                            <a:lumOff val="40000"/>
                          </a:schemeClr>
                        </a:solidFill>
                        <a:latin typeface="Cambria Math"/>
                        <a:ea typeface="宋体" panose="02010600030101010101" pitchFamily="2" charset="-122"/>
                      </a:rPr>
                      <m:t> </m:t>
                    </m:r>
                  </m:oMath>
                </a14:m>
                <a:r>
                  <a:rPr lang="zh-CN" altLang="en-US" b="1" dirty="0">
                    <a:solidFill>
                      <a:schemeClr val="tx2">
                        <a:lumMod val="60000"/>
                        <a:lumOff val="40000"/>
                      </a:schemeClr>
                    </a:solidFill>
                    <a:ea typeface="宋体" panose="02010600030101010101" pitchFamily="2" charset="-122"/>
                  </a:rPr>
                  <a:t>。    </a:t>
                </a:r>
              </a:p>
            </p:txBody>
          </p:sp>
        </mc:Choice>
        <mc:Fallback xmlns="">
          <p:sp>
            <p:nvSpPr>
              <p:cNvPr id="95235" name="Rectangle 3"/>
              <p:cNvSpPr>
                <a:spLocks noGrp="1" noRot="1" noChangeAspect="1" noMove="1" noResize="1" noEditPoints="1" noAdjustHandles="1" noChangeArrowheads="1" noChangeShapeType="1" noTextEdit="1"/>
              </p:cNvSpPr>
              <p:nvPr>
                <p:ph type="body" idx="1"/>
              </p:nvPr>
            </p:nvSpPr>
            <p:spPr>
              <a:xfrm>
                <a:off x="185738" y="1196752"/>
                <a:ext cx="8850758" cy="2304256"/>
              </a:xfrm>
              <a:blipFill rotWithShape="1">
                <a:blip r:embed="rId2"/>
                <a:stretch>
                  <a:fillRect l="-413" t="-3968" r="-20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20457807"/>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dirty="0">
                <a:ea typeface="宋体" panose="02010600030101010101" pitchFamily="2" charset="-122"/>
              </a:rPr>
              <a:t>数据依赖的公理系统：</a:t>
            </a:r>
            <a:r>
              <a:rPr lang="en-US" altLang="zh-CN" dirty="0">
                <a:ea typeface="宋体" panose="02010600030101010101" pitchFamily="2" charset="-122"/>
              </a:rPr>
              <a:t>Armstrong</a:t>
            </a:r>
            <a:r>
              <a:rPr lang="zh-CN" altLang="en-US" dirty="0">
                <a:ea typeface="宋体" panose="02010600030101010101" pitchFamily="2" charset="-122"/>
              </a:rPr>
              <a:t>公理系统</a:t>
            </a:r>
          </a:p>
        </p:txBody>
      </p:sp>
      <mc:AlternateContent xmlns:mc="http://schemas.openxmlformats.org/markup-compatibility/2006" xmlns:a14="http://schemas.microsoft.com/office/drawing/2010/main">
        <mc:Choice Requires="a14">
          <p:sp>
            <p:nvSpPr>
              <p:cNvPr id="96259" name="Rectangle 3"/>
              <p:cNvSpPr>
                <a:spLocks noGrp="1" noChangeArrowheads="1"/>
              </p:cNvSpPr>
              <p:nvPr>
                <p:ph type="body" idx="1"/>
              </p:nvPr>
            </p:nvSpPr>
            <p:spPr>
              <a:xfrm>
                <a:off x="185738" y="1124744"/>
                <a:ext cx="8729662" cy="1656184"/>
              </a:xfrm>
            </p:spPr>
            <p:txBody>
              <a:bodyPr/>
              <a:lstStyle/>
              <a:p>
                <a:pPr eaLnBrk="1" hangingPunct="1">
                  <a:lnSpc>
                    <a:spcPts val="3500"/>
                  </a:lnSpc>
                  <a:buSzPct val="65000"/>
                  <a:buFont typeface="Wingdings" panose="05000000000000000000" pitchFamily="2" charset="2"/>
                  <a:buChar char="l"/>
                </a:pPr>
                <a:r>
                  <a:rPr lang="zh-CN" altLang="en-US" dirty="0">
                    <a:ea typeface="宋体" panose="02010600030101010101" pitchFamily="2" charset="-122"/>
                  </a:rPr>
                  <a:t>根据合并规则和分解规则，有引理：</a:t>
                </a:r>
                <a:r>
                  <a:rPr lang="en-US" altLang="zh-CN" dirty="0">
                    <a:ea typeface="宋体" panose="02010600030101010101" pitchFamily="2" charset="-122"/>
                  </a:rPr>
                  <a:t>   </a:t>
                </a:r>
              </a:p>
              <a:p>
                <a:pPr lvl="1">
                  <a:lnSpc>
                    <a:spcPts val="3500"/>
                  </a:lnSpc>
                  <a:buSzPct val="65000"/>
                  <a:buFont typeface="Wingdings" panose="05000000000000000000" pitchFamily="2" charset="2"/>
                  <a:buChar char="l"/>
                </a:pPr>
                <a14:m>
                  <m:oMath xmlns:m="http://schemas.openxmlformats.org/officeDocument/2006/math">
                    <m:r>
                      <a:rPr lang="en-US" altLang="zh-CN" i="1" dirty="0" smtClean="0">
                        <a:latin typeface="Cambria Math"/>
                        <a:ea typeface="宋体" panose="02010600030101010101" pitchFamily="2" charset="-122"/>
                      </a:rPr>
                      <m:t>𝑋</m:t>
                    </m:r>
                    <m:r>
                      <a:rPr lang="en-US" altLang="zh-CN" i="1" dirty="0" smtClean="0">
                        <a:latin typeface="Cambria Math"/>
                        <a:ea typeface="宋体" panose="02010600030101010101" pitchFamily="2" charset="-122"/>
                      </a:rPr>
                      <m:t>→</m:t>
                    </m:r>
                    <m:r>
                      <a:rPr lang="en-US" altLang="zh-CN" i="1" dirty="0" smtClean="0">
                        <a:latin typeface="Cambria Math"/>
                        <a:ea typeface="宋体" panose="02010600030101010101" pitchFamily="2" charset="-122"/>
                      </a:rPr>
                      <m:t>𝐴</m:t>
                    </m:r>
                    <m:r>
                      <a:rPr lang="en-US" altLang="zh-CN" i="1" baseline="-25000" dirty="0" smtClean="0">
                        <a:latin typeface="Cambria Math"/>
                        <a:ea typeface="宋体" panose="02010600030101010101" pitchFamily="2" charset="-122"/>
                      </a:rPr>
                      <m:t>1</m:t>
                    </m:r>
                    <m:r>
                      <a:rPr lang="en-US" altLang="zh-CN" i="1" dirty="0" smtClean="0">
                        <a:latin typeface="Cambria Math"/>
                        <a:ea typeface="宋体" panose="02010600030101010101" pitchFamily="2" charset="-122"/>
                      </a:rPr>
                      <m:t> </m:t>
                    </m:r>
                    <m:r>
                      <a:rPr lang="en-US" altLang="zh-CN" i="1" dirty="0" smtClean="0">
                        <a:latin typeface="Cambria Math"/>
                        <a:ea typeface="宋体" panose="02010600030101010101" pitchFamily="2" charset="-122"/>
                      </a:rPr>
                      <m:t>𝐴</m:t>
                    </m:r>
                    <m:r>
                      <a:rPr lang="en-US" altLang="zh-CN" i="1" baseline="-25000" dirty="0" smtClean="0">
                        <a:latin typeface="Cambria Math"/>
                        <a:ea typeface="宋体" panose="02010600030101010101" pitchFamily="2" charset="-122"/>
                      </a:rPr>
                      <m:t>2</m:t>
                    </m:r>
                    <m:r>
                      <a:rPr lang="en-US" altLang="zh-CN" i="1" dirty="0" smtClean="0">
                        <a:latin typeface="Cambria Math"/>
                        <a:ea typeface="宋体" panose="02010600030101010101" pitchFamily="2" charset="-122"/>
                      </a:rPr>
                      <m:t>…</m:t>
                    </m:r>
                    <m:r>
                      <a:rPr lang="en-US" altLang="zh-CN" i="1" dirty="0" err="1" smtClean="0">
                        <a:latin typeface="Cambria Math"/>
                        <a:ea typeface="宋体" panose="02010600030101010101" pitchFamily="2" charset="-122"/>
                      </a:rPr>
                      <m:t>𝐴</m:t>
                    </m:r>
                    <m:r>
                      <a:rPr lang="en-US" altLang="zh-CN" i="1" baseline="-25000" dirty="0" err="1" smtClean="0">
                        <a:latin typeface="Cambria Math"/>
                        <a:ea typeface="宋体" panose="02010600030101010101" pitchFamily="2" charset="-122"/>
                      </a:rPr>
                      <m:t>𝑘</m:t>
                    </m:r>
                  </m:oMath>
                </a14:m>
                <a:r>
                  <a:rPr lang="zh-CN" altLang="en-US" dirty="0">
                    <a:ea typeface="宋体" panose="02010600030101010101" pitchFamily="2" charset="-122"/>
                  </a:rPr>
                  <a:t>成立的充分必要条件是</a:t>
                </a:r>
                <a14:m>
                  <m:oMath xmlns:m="http://schemas.openxmlformats.org/officeDocument/2006/math">
                    <m:r>
                      <a:rPr lang="en-US" altLang="zh-CN" i="1" dirty="0" smtClean="0">
                        <a:latin typeface="Cambria Math"/>
                        <a:ea typeface="宋体" panose="02010600030101010101" pitchFamily="2" charset="-122"/>
                      </a:rPr>
                      <m:t>𝑋</m:t>
                    </m:r>
                    <m:r>
                      <a:rPr lang="en-US" altLang="zh-CN" i="1" dirty="0" smtClean="0">
                        <a:latin typeface="Cambria Math"/>
                        <a:ea typeface="宋体" panose="02010600030101010101" pitchFamily="2" charset="-122"/>
                      </a:rPr>
                      <m:t>→</m:t>
                    </m:r>
                    <m:r>
                      <a:rPr lang="en-US" altLang="zh-CN" i="1" dirty="0" smtClean="0">
                        <a:latin typeface="Cambria Math"/>
                        <a:ea typeface="宋体" panose="02010600030101010101" pitchFamily="2" charset="-122"/>
                      </a:rPr>
                      <m:t>𝐴𝑖</m:t>
                    </m:r>
                  </m:oMath>
                </a14:m>
                <a:r>
                  <a:rPr lang="zh-CN" altLang="en-US" dirty="0">
                    <a:ea typeface="宋体" panose="02010600030101010101" pitchFamily="2" charset="-122"/>
                  </a:rPr>
                  <a:t>成立（</a:t>
                </a:r>
                <a:r>
                  <a:rPr lang="en-US" altLang="zh-CN" i="1" dirty="0" err="1">
                    <a:ea typeface="宋体" panose="02010600030101010101" pitchFamily="2" charset="-122"/>
                  </a:rPr>
                  <a:t>i</a:t>
                </a:r>
                <a:r>
                  <a:rPr lang="en-US" altLang="zh-CN" dirty="0">
                    <a:ea typeface="宋体" panose="02010600030101010101" pitchFamily="2" charset="-122"/>
                  </a:rPr>
                  <a:t>=1</a:t>
                </a:r>
                <a:r>
                  <a:rPr lang="zh-CN" altLang="en-US" dirty="0">
                    <a:ea typeface="宋体" panose="02010600030101010101" pitchFamily="2" charset="-122"/>
                  </a:rPr>
                  <a:t>，</a:t>
                </a:r>
                <a:r>
                  <a:rPr lang="en-US" altLang="zh-CN" dirty="0">
                    <a:ea typeface="宋体" panose="02010600030101010101" pitchFamily="2" charset="-122"/>
                  </a:rPr>
                  <a:t>2</a:t>
                </a:r>
                <a:r>
                  <a:rPr lang="zh-CN" altLang="en-US" dirty="0">
                    <a:ea typeface="宋体" panose="02010600030101010101" pitchFamily="2" charset="-122"/>
                  </a:rPr>
                  <a:t>，</a:t>
                </a:r>
                <a:r>
                  <a:rPr lang="en-US" altLang="zh-CN" dirty="0">
                    <a:ea typeface="宋体" panose="02010600030101010101" pitchFamily="2" charset="-122"/>
                  </a:rPr>
                  <a:t>…</a:t>
                </a:r>
                <a:r>
                  <a:rPr lang="zh-CN" altLang="en-US" dirty="0">
                    <a:ea typeface="宋体" panose="02010600030101010101" pitchFamily="2" charset="-122"/>
                  </a:rPr>
                  <a:t>，</a:t>
                </a:r>
                <a:r>
                  <a:rPr lang="en-US" altLang="zh-CN" i="1" dirty="0">
                    <a:ea typeface="宋体" panose="02010600030101010101" pitchFamily="2" charset="-122"/>
                  </a:rPr>
                  <a:t>k</a:t>
                </a:r>
                <a:r>
                  <a:rPr lang="zh-CN" altLang="en-US" dirty="0">
                    <a:ea typeface="宋体" panose="02010600030101010101" pitchFamily="2" charset="-122"/>
                  </a:rPr>
                  <a:t>）。</a:t>
                </a:r>
              </a:p>
            </p:txBody>
          </p:sp>
        </mc:Choice>
        <mc:Fallback xmlns="">
          <p:sp>
            <p:nvSpPr>
              <p:cNvPr id="96259" name="Rectangle 3"/>
              <p:cNvSpPr>
                <a:spLocks noGrp="1" noRot="1" noChangeAspect="1" noMove="1" noResize="1" noEditPoints="1" noAdjustHandles="1" noChangeArrowheads="1" noChangeShapeType="1" noTextEdit="1"/>
              </p:cNvSpPr>
              <p:nvPr>
                <p:ph type="body" idx="1"/>
              </p:nvPr>
            </p:nvSpPr>
            <p:spPr>
              <a:xfrm>
                <a:off x="185738" y="1124744"/>
                <a:ext cx="8729662" cy="1656184"/>
              </a:xfrm>
              <a:blipFill rotWithShape="0">
                <a:blip r:embed="rId2"/>
                <a:stretch>
                  <a:fillRect l="-419" t="-5904"/>
                </a:stretch>
              </a:blipFill>
            </p:spPr>
            <p:txBody>
              <a:bodyPr/>
              <a:lstStyle/>
              <a:p>
                <a:r>
                  <a:rPr lang="zh-CN" altLang="en-US">
                    <a:noFill/>
                  </a:rPr>
                  <a:t> </a:t>
                </a:r>
              </a:p>
            </p:txBody>
          </p:sp>
        </mc:Fallback>
      </mc:AlternateContent>
      <p:sp>
        <p:nvSpPr>
          <p:cNvPr id="4" name="Rectangle 2"/>
          <p:cNvSpPr txBox="1">
            <a:spLocks noChangeArrowheads="1"/>
          </p:cNvSpPr>
          <p:nvPr/>
        </p:nvSpPr>
        <p:spPr bwMode="gray">
          <a:xfrm>
            <a:off x="1259632" y="2924944"/>
            <a:ext cx="288032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mj-lt"/>
                <a:ea typeface="+mj-ea"/>
                <a:cs typeface="+mj-cs"/>
              </a:defRPr>
            </a:lvl1pPr>
            <a:lvl2pPr algn="l" rtl="0" eaLnBrk="1" fontAlgn="base" hangingPunct="1">
              <a:spcBef>
                <a:spcPct val="0"/>
              </a:spcBef>
              <a:spcAft>
                <a:spcPct val="0"/>
              </a:spcAft>
              <a:defRPr sz="3000" b="1">
                <a:solidFill>
                  <a:schemeClr val="accent1"/>
                </a:solidFill>
                <a:latin typeface="Verdana" pitchFamily="34" charset="0"/>
              </a:defRPr>
            </a:lvl2pPr>
            <a:lvl3pPr algn="l" rtl="0" eaLnBrk="1" fontAlgn="base" hangingPunct="1">
              <a:spcBef>
                <a:spcPct val="0"/>
              </a:spcBef>
              <a:spcAft>
                <a:spcPct val="0"/>
              </a:spcAft>
              <a:defRPr sz="3000" b="1">
                <a:solidFill>
                  <a:schemeClr val="accent1"/>
                </a:solidFill>
                <a:latin typeface="Verdana" pitchFamily="34" charset="0"/>
              </a:defRPr>
            </a:lvl3pPr>
            <a:lvl4pPr algn="l" rtl="0" eaLnBrk="1" fontAlgn="base" hangingPunct="1">
              <a:spcBef>
                <a:spcPct val="0"/>
              </a:spcBef>
              <a:spcAft>
                <a:spcPct val="0"/>
              </a:spcAft>
              <a:defRPr sz="3000" b="1">
                <a:solidFill>
                  <a:schemeClr val="accent1"/>
                </a:solidFill>
                <a:latin typeface="Verdana" pitchFamily="34" charset="0"/>
              </a:defRPr>
            </a:lvl4pPr>
            <a:lvl5pPr algn="l" rtl="0" eaLnBrk="1" fontAlgn="base" hangingPunct="1">
              <a:spcBef>
                <a:spcPct val="0"/>
              </a:spcBef>
              <a:spcAft>
                <a:spcPct val="0"/>
              </a:spcAft>
              <a:defRPr sz="3000" b="1">
                <a:solidFill>
                  <a:schemeClr val="accent1"/>
                </a:solidFill>
                <a:latin typeface="Verdana" pitchFamily="34" charset="0"/>
              </a:defRPr>
            </a:lvl5pPr>
            <a:lvl6pPr marL="457200" algn="l" rtl="0" eaLnBrk="1" fontAlgn="base" hangingPunct="1">
              <a:spcBef>
                <a:spcPct val="0"/>
              </a:spcBef>
              <a:spcAft>
                <a:spcPct val="0"/>
              </a:spcAft>
              <a:defRPr sz="3000" b="1">
                <a:solidFill>
                  <a:schemeClr val="accent1"/>
                </a:solidFill>
                <a:latin typeface="Verdana" pitchFamily="34" charset="0"/>
              </a:defRPr>
            </a:lvl6pPr>
            <a:lvl7pPr marL="914400" algn="l" rtl="0" eaLnBrk="1" fontAlgn="base" hangingPunct="1">
              <a:spcBef>
                <a:spcPct val="0"/>
              </a:spcBef>
              <a:spcAft>
                <a:spcPct val="0"/>
              </a:spcAft>
              <a:defRPr sz="3000" b="1">
                <a:solidFill>
                  <a:schemeClr val="accent1"/>
                </a:solidFill>
                <a:latin typeface="Verdana" pitchFamily="34" charset="0"/>
              </a:defRPr>
            </a:lvl7pPr>
            <a:lvl8pPr marL="1371600" algn="l" rtl="0" eaLnBrk="1" fontAlgn="base" hangingPunct="1">
              <a:spcBef>
                <a:spcPct val="0"/>
              </a:spcBef>
              <a:spcAft>
                <a:spcPct val="0"/>
              </a:spcAft>
              <a:defRPr sz="3000" b="1">
                <a:solidFill>
                  <a:schemeClr val="accent1"/>
                </a:solidFill>
                <a:latin typeface="Verdana" pitchFamily="34" charset="0"/>
              </a:defRPr>
            </a:lvl8pPr>
            <a:lvl9pPr marL="1828800" algn="l" rtl="0" eaLnBrk="1" fontAlgn="base" hangingPunct="1">
              <a:spcBef>
                <a:spcPct val="0"/>
              </a:spcBef>
              <a:spcAft>
                <a:spcPct val="0"/>
              </a:spcAft>
              <a:defRPr sz="3000" b="1">
                <a:solidFill>
                  <a:schemeClr val="accent1"/>
                </a:solidFill>
                <a:latin typeface="Verdana" pitchFamily="34" charset="0"/>
              </a:defRPr>
            </a:lvl9pPr>
          </a:lstStyle>
          <a:p>
            <a:r>
              <a:rPr lang="zh-CN" altLang="en-US" sz="2400" kern="0" dirty="0">
                <a:solidFill>
                  <a:srgbClr val="FF0000"/>
                </a:solidFill>
                <a:latin typeface="微软雅黑" panose="020B0503020204020204" pitchFamily="34" charset="-122"/>
                <a:ea typeface="微软雅黑" panose="020B0503020204020204" pitchFamily="34" charset="-122"/>
              </a:rPr>
              <a:t>请证明以上引理？</a:t>
            </a:r>
          </a:p>
        </p:txBody>
      </p:sp>
    </p:spTree>
    <p:extLst>
      <p:ext uri="{BB962C8B-B14F-4D97-AF65-F5344CB8AC3E}">
        <p14:creationId xmlns:p14="http://schemas.microsoft.com/office/powerpoint/2010/main" val="3715632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sz="3200" dirty="0">
                <a:ea typeface="宋体" panose="02010600030101010101" pitchFamily="2" charset="-122"/>
              </a:rPr>
              <a:t>数据依赖的公理系统：</a:t>
            </a:r>
            <a:r>
              <a:rPr lang="en-US" altLang="zh-CN" sz="3200" dirty="0">
                <a:ea typeface="宋体" panose="02010600030101010101" pitchFamily="2" charset="-122"/>
              </a:rPr>
              <a:t>Armstrong</a:t>
            </a:r>
            <a:r>
              <a:rPr lang="zh-CN" altLang="en-US" sz="3200" dirty="0">
                <a:ea typeface="宋体" panose="02010600030101010101" pitchFamily="2" charset="-122"/>
              </a:rPr>
              <a:t>公理系统</a:t>
            </a:r>
          </a:p>
        </p:txBody>
      </p:sp>
      <p:sp>
        <p:nvSpPr>
          <p:cNvPr id="98307" name="Rectangle 3"/>
          <p:cNvSpPr>
            <a:spLocks noGrp="1" noChangeArrowheads="1"/>
          </p:cNvSpPr>
          <p:nvPr>
            <p:ph type="body" idx="1"/>
          </p:nvPr>
        </p:nvSpPr>
        <p:spPr>
          <a:xfrm>
            <a:off x="290637" y="1268760"/>
            <a:ext cx="8562726" cy="25397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panose="02010600030101010101" pitchFamily="2" charset="-122"/>
              </a:rPr>
              <a:t>函数依赖集的闭包</a:t>
            </a:r>
            <a:endParaRPr lang="en-US" altLang="zh-CN" sz="2400" dirty="0">
              <a:ea typeface="宋体" panose="02010600030101010101" pitchFamily="2" charset="-122"/>
            </a:endParaRPr>
          </a:p>
          <a:p>
            <a:pPr lvl="1">
              <a:lnSpc>
                <a:spcPts val="3500"/>
              </a:lnSpc>
              <a:buSzPct val="65000"/>
              <a:buFont typeface="Wingdings" panose="05000000000000000000" pitchFamily="2" charset="2"/>
              <a:buChar char="l"/>
            </a:pPr>
            <a:r>
              <a:rPr lang="zh-CN" altLang="en-US" sz="2000" dirty="0">
                <a:ea typeface="宋体" panose="02010600030101010101" pitchFamily="2" charset="-122"/>
              </a:rPr>
              <a:t>关系模式</a:t>
            </a:r>
            <a:r>
              <a:rPr lang="en-US" altLang="zh-CN" sz="2000" dirty="0">
                <a:ea typeface="宋体" panose="02010600030101010101" pitchFamily="2" charset="-122"/>
              </a:rPr>
              <a:t>R&lt;U</a:t>
            </a:r>
            <a:r>
              <a:rPr lang="zh-CN" altLang="en-US" sz="2000" dirty="0">
                <a:ea typeface="宋体" panose="02010600030101010101" pitchFamily="2" charset="-122"/>
              </a:rPr>
              <a:t>，</a:t>
            </a:r>
            <a:r>
              <a:rPr lang="en-US" altLang="zh-CN" sz="2000" dirty="0">
                <a:ea typeface="宋体" panose="02010600030101010101" pitchFamily="2" charset="-122"/>
              </a:rPr>
              <a:t>F&gt;</a:t>
            </a:r>
            <a:r>
              <a:rPr lang="zh-CN" altLang="en-US" sz="2000" dirty="0">
                <a:ea typeface="宋体" panose="02010600030101010101" pitchFamily="2" charset="-122"/>
              </a:rPr>
              <a:t>中为</a:t>
            </a:r>
            <a:r>
              <a:rPr lang="en-US" altLang="zh-CN" sz="2000" dirty="0">
                <a:ea typeface="宋体" panose="02010600030101010101" pitchFamily="2" charset="-122"/>
              </a:rPr>
              <a:t>F</a:t>
            </a:r>
            <a:r>
              <a:rPr lang="zh-CN" altLang="en-US" sz="2000" dirty="0">
                <a:ea typeface="宋体" panose="02010600030101010101" pitchFamily="2" charset="-122"/>
              </a:rPr>
              <a:t>所逻辑蕴含的函数依赖的全体叫作</a:t>
            </a:r>
            <a:r>
              <a:rPr lang="en-US" altLang="zh-CN" sz="2000" dirty="0">
                <a:ea typeface="宋体" panose="02010600030101010101" pitchFamily="2" charset="-122"/>
              </a:rPr>
              <a:t>F</a:t>
            </a:r>
            <a:r>
              <a:rPr lang="zh-CN" altLang="en-US" sz="2000" dirty="0">
                <a:ea typeface="宋体" panose="02010600030101010101" pitchFamily="2" charset="-122"/>
              </a:rPr>
              <a:t>的闭包，记为</a:t>
            </a:r>
            <a:r>
              <a:rPr lang="en-US" altLang="zh-CN" sz="2000" dirty="0">
                <a:ea typeface="宋体" panose="02010600030101010101" pitchFamily="2" charset="-122"/>
              </a:rPr>
              <a:t>F</a:t>
            </a:r>
            <a:r>
              <a:rPr lang="en-US" altLang="zh-CN" sz="2000" baseline="30000" dirty="0">
                <a:ea typeface="宋体" panose="02010600030101010101" pitchFamily="2" charset="-122"/>
              </a:rPr>
              <a:t>+</a:t>
            </a:r>
            <a:r>
              <a:rPr lang="zh-CN" altLang="en-US" sz="2000" dirty="0">
                <a:ea typeface="宋体" panose="02010600030101010101" pitchFamily="2" charset="-122"/>
              </a:rPr>
              <a:t>。</a:t>
            </a:r>
          </a:p>
          <a:p>
            <a:pPr>
              <a:lnSpc>
                <a:spcPts val="3500"/>
              </a:lnSpc>
              <a:buSzPct val="65000"/>
              <a:buFont typeface="Wingdings" panose="05000000000000000000" pitchFamily="2" charset="2"/>
              <a:buChar char="l"/>
            </a:pPr>
            <a:endParaRPr lang="en-US" altLang="zh-CN" dirty="0">
              <a:ea typeface="宋体" panose="02010600030101010101" pitchFamily="2" charset="-122"/>
            </a:endParaRPr>
          </a:p>
        </p:txBody>
      </p:sp>
    </p:spTree>
    <p:extLst>
      <p:ext uri="{BB962C8B-B14F-4D97-AF65-F5344CB8AC3E}">
        <p14:creationId xmlns:p14="http://schemas.microsoft.com/office/powerpoint/2010/main" val="2486959617"/>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sz="2800" dirty="0">
                <a:ea typeface="宋体" panose="02010600030101010101" pitchFamily="2" charset="-122"/>
              </a:rPr>
              <a:t>数据依赖的公理系统：</a:t>
            </a:r>
            <a:r>
              <a:rPr lang="en-US" altLang="zh-CN" sz="2800" dirty="0">
                <a:ea typeface="宋体" panose="02010600030101010101" pitchFamily="2" charset="-122"/>
              </a:rPr>
              <a:t>Armstrong</a:t>
            </a:r>
            <a:r>
              <a:rPr lang="zh-CN" altLang="en-US" sz="2800" dirty="0">
                <a:ea typeface="宋体" panose="02010600030101010101" pitchFamily="2" charset="-122"/>
              </a:rPr>
              <a:t>公理系统</a:t>
            </a:r>
          </a:p>
        </p:txBody>
      </p:sp>
      <p:sp>
        <p:nvSpPr>
          <p:cNvPr id="99331" name="Rectangle 3"/>
          <p:cNvSpPr>
            <a:spLocks noGrp="1" noChangeArrowheads="1"/>
          </p:cNvSpPr>
          <p:nvPr>
            <p:ph type="body" idx="1"/>
          </p:nvPr>
        </p:nvSpPr>
        <p:spPr>
          <a:xfrm>
            <a:off x="323528" y="2031182"/>
            <a:ext cx="8591872" cy="3054002"/>
          </a:xfrm>
        </p:spPr>
        <p:txBody>
          <a:bodyPr/>
          <a:lstStyle/>
          <a:p>
            <a:pPr eaLnBrk="1" hangingPunct="1">
              <a:lnSpc>
                <a:spcPct val="90000"/>
              </a:lnSpc>
              <a:buFont typeface="Wingdings" panose="05000000000000000000" pitchFamily="2" charset="2"/>
              <a:buNone/>
            </a:pPr>
            <a:r>
              <a:rPr lang="en-US" altLang="zh-CN" sz="1600" i="1" dirty="0">
                <a:solidFill>
                  <a:schemeClr val="tx2">
                    <a:lumMod val="60000"/>
                    <a:lumOff val="40000"/>
                  </a:schemeClr>
                </a:solidFill>
                <a:ea typeface="宋体" panose="02010600030101010101" pitchFamily="2" charset="-122"/>
              </a:rPr>
              <a:t>F</a:t>
            </a:r>
            <a:r>
              <a:rPr lang="en-US" altLang="zh-CN" sz="1600" dirty="0">
                <a:solidFill>
                  <a:schemeClr val="tx2">
                    <a:lumMod val="60000"/>
                    <a:lumOff val="40000"/>
                  </a:schemeClr>
                </a:solidFill>
                <a:ea typeface="宋体" panose="02010600030101010101" pitchFamily="2" charset="-122"/>
              </a:rPr>
              <a:t>={X</a:t>
            </a:r>
            <a:r>
              <a:rPr lang="en-US" altLang="zh-CN" sz="1600" dirty="0">
                <a:solidFill>
                  <a:schemeClr val="tx2">
                    <a:lumMod val="60000"/>
                    <a:lumOff val="40000"/>
                  </a:schemeClr>
                </a:solidFill>
                <a:ea typeface="宋体" panose="02010600030101010101" pitchFamily="2" charset="-122"/>
                <a:sym typeface="Wingdings" panose="05000000000000000000" pitchFamily="2" charset="2"/>
              </a:rPr>
              <a:t></a:t>
            </a:r>
            <a:r>
              <a:rPr lang="en-US" altLang="zh-CN" sz="1600" dirty="0">
                <a:solidFill>
                  <a:schemeClr val="tx2">
                    <a:lumMod val="60000"/>
                    <a:lumOff val="40000"/>
                  </a:schemeClr>
                </a:solidFill>
                <a:ea typeface="宋体" panose="02010600030101010101" pitchFamily="2" charset="-122"/>
              </a:rPr>
              <a:t>Y, Y</a:t>
            </a:r>
            <a:r>
              <a:rPr lang="en-US" altLang="zh-CN" sz="1600" dirty="0">
                <a:solidFill>
                  <a:schemeClr val="tx2">
                    <a:lumMod val="60000"/>
                    <a:lumOff val="40000"/>
                  </a:schemeClr>
                </a:solidFill>
                <a:ea typeface="宋体" panose="02010600030101010101" pitchFamily="2" charset="-122"/>
                <a:sym typeface="Wingdings" panose="05000000000000000000" pitchFamily="2" charset="2"/>
              </a:rPr>
              <a:t></a:t>
            </a:r>
            <a:r>
              <a:rPr lang="en-US" altLang="zh-CN" sz="1600" dirty="0">
                <a:solidFill>
                  <a:schemeClr val="tx2">
                    <a:lumMod val="60000"/>
                    <a:lumOff val="40000"/>
                  </a:schemeClr>
                </a:solidFill>
                <a:ea typeface="宋体" panose="02010600030101010101" pitchFamily="2" charset="-122"/>
              </a:rPr>
              <a:t>Z}</a:t>
            </a:r>
          </a:p>
          <a:p>
            <a:pPr eaLnBrk="1" hangingPunct="1">
              <a:lnSpc>
                <a:spcPct val="90000"/>
              </a:lnSpc>
              <a:buFont typeface="Wingdings" panose="05000000000000000000" pitchFamily="2" charset="2"/>
              <a:buNone/>
            </a:pPr>
            <a:r>
              <a:rPr lang="en-US" altLang="zh-CN" sz="1600" i="1" dirty="0">
                <a:ea typeface="宋体" panose="02010600030101010101" pitchFamily="2" charset="-122"/>
              </a:rPr>
              <a:t>F</a:t>
            </a:r>
            <a:r>
              <a:rPr lang="en-US" altLang="zh-CN" sz="1600" baseline="30000" dirty="0">
                <a:ea typeface="宋体" panose="02010600030101010101" pitchFamily="2" charset="-122"/>
              </a:rPr>
              <a:t>+</a:t>
            </a:r>
            <a:r>
              <a:rPr lang="en-US" altLang="zh-CN" sz="1600" dirty="0">
                <a:ea typeface="宋体" panose="02010600030101010101" pitchFamily="2" charset="-122"/>
              </a:rPr>
              <a:t>={</a:t>
            </a:r>
          </a:p>
          <a:p>
            <a:pPr eaLnBrk="1" hangingPunct="1">
              <a:lnSpc>
                <a:spcPct val="90000"/>
              </a:lnSpc>
              <a:buFont typeface="Wingdings" panose="05000000000000000000" pitchFamily="2" charset="2"/>
              <a:buNone/>
            </a:pPr>
            <a:r>
              <a:rPr lang="en-US" altLang="zh-CN" sz="1600" dirty="0">
                <a:ea typeface="宋体" panose="02010600030101010101" pitchFamily="2" charset="-122"/>
              </a:rPr>
              <a:t>     </a:t>
            </a:r>
            <a:r>
              <a:rPr lang="en-US" altLang="zh-CN" sz="1600" dirty="0" err="1">
                <a:ea typeface="宋体" panose="02010600030101010101" pitchFamily="2" charset="-122"/>
              </a:rPr>
              <a:t>X</a:t>
            </a:r>
            <a:r>
              <a:rPr lang="en-US" altLang="zh-CN" sz="1600" dirty="0" err="1">
                <a:ea typeface="宋体" panose="02010600030101010101" pitchFamily="2" charset="-122"/>
                <a:sym typeface="Wingdings" panose="05000000000000000000" pitchFamily="2" charset="2"/>
              </a:rPr>
              <a:t></a:t>
            </a:r>
            <a:r>
              <a:rPr lang="en-US" altLang="zh-CN" sz="1600" dirty="0" err="1">
                <a:ea typeface="宋体" panose="02010600030101010101" pitchFamily="2" charset="-122"/>
              </a:rPr>
              <a:t>φ</a:t>
            </a:r>
            <a:r>
              <a:rPr lang="en-US" altLang="zh-CN" sz="1600" dirty="0">
                <a:ea typeface="宋体" panose="02010600030101010101" pitchFamily="2" charset="-122"/>
              </a:rPr>
              <a:t>,  </a:t>
            </a:r>
            <a:r>
              <a:rPr lang="en-US" altLang="zh-CN" sz="1600" dirty="0" err="1">
                <a:ea typeface="宋体" panose="02010600030101010101" pitchFamily="2" charset="-122"/>
              </a:rPr>
              <a:t>Y</a:t>
            </a:r>
            <a:r>
              <a:rPr lang="en-US" altLang="zh-CN" sz="1600" dirty="0" err="1">
                <a:ea typeface="宋体" panose="02010600030101010101" pitchFamily="2" charset="-122"/>
                <a:sym typeface="Wingdings" panose="05000000000000000000" pitchFamily="2" charset="2"/>
              </a:rPr>
              <a:t></a:t>
            </a:r>
            <a:r>
              <a:rPr lang="en-US" altLang="zh-CN" sz="1600" dirty="0" err="1">
                <a:ea typeface="宋体" panose="02010600030101010101" pitchFamily="2" charset="-122"/>
              </a:rPr>
              <a:t>φ</a:t>
            </a:r>
            <a:r>
              <a:rPr lang="en-US" altLang="zh-CN" sz="1600" dirty="0">
                <a:ea typeface="宋体" panose="02010600030101010101" pitchFamily="2" charset="-122"/>
              </a:rPr>
              <a:t>,	</a:t>
            </a:r>
            <a:r>
              <a:rPr lang="en-US" altLang="zh-CN" sz="1600" dirty="0" err="1">
                <a:ea typeface="宋体" panose="02010600030101010101" pitchFamily="2" charset="-122"/>
              </a:rPr>
              <a:t>Z</a:t>
            </a:r>
            <a:r>
              <a:rPr lang="en-US" altLang="zh-CN" sz="1600" dirty="0" err="1">
                <a:ea typeface="宋体" panose="02010600030101010101" pitchFamily="2" charset="-122"/>
                <a:sym typeface="Wingdings" panose="05000000000000000000" pitchFamily="2" charset="2"/>
              </a:rPr>
              <a:t></a:t>
            </a:r>
            <a:r>
              <a:rPr lang="en-US" altLang="zh-CN" sz="1600" dirty="0" err="1">
                <a:ea typeface="宋体" panose="02010600030101010101" pitchFamily="2" charset="-122"/>
              </a:rPr>
              <a:t>φ</a:t>
            </a:r>
            <a:r>
              <a:rPr lang="en-US" altLang="zh-CN" sz="1600" dirty="0">
                <a:ea typeface="宋体" panose="02010600030101010101" pitchFamily="2" charset="-122"/>
              </a:rPr>
              <a:t>,  </a:t>
            </a:r>
            <a:r>
              <a:rPr lang="en-US" altLang="zh-CN" sz="1600" dirty="0" err="1">
                <a:ea typeface="宋体" panose="02010600030101010101" pitchFamily="2" charset="-122"/>
              </a:rPr>
              <a:t>XY</a:t>
            </a:r>
            <a:r>
              <a:rPr lang="en-US" altLang="zh-CN" sz="1600" dirty="0" err="1">
                <a:ea typeface="宋体" panose="02010600030101010101" pitchFamily="2" charset="-122"/>
                <a:sym typeface="Wingdings" panose="05000000000000000000" pitchFamily="2" charset="2"/>
              </a:rPr>
              <a:t></a:t>
            </a:r>
            <a:r>
              <a:rPr lang="en-US" altLang="zh-CN" sz="1600" dirty="0" err="1">
                <a:ea typeface="宋体" panose="02010600030101010101" pitchFamily="2" charset="-122"/>
              </a:rPr>
              <a:t>φ</a:t>
            </a:r>
            <a:r>
              <a:rPr lang="en-US" altLang="zh-CN" sz="1600" dirty="0">
                <a:ea typeface="宋体" panose="02010600030101010101" pitchFamily="2" charset="-122"/>
              </a:rPr>
              <a:t>,  </a:t>
            </a:r>
            <a:r>
              <a:rPr lang="en-US" altLang="zh-CN" sz="1600" dirty="0" err="1">
                <a:ea typeface="宋体" panose="02010600030101010101" pitchFamily="2" charset="-122"/>
              </a:rPr>
              <a:t>XZ</a:t>
            </a:r>
            <a:r>
              <a:rPr lang="en-US" altLang="zh-CN" sz="1600" dirty="0" err="1">
                <a:ea typeface="宋体" panose="02010600030101010101" pitchFamily="2" charset="-122"/>
                <a:sym typeface="Wingdings" panose="05000000000000000000" pitchFamily="2" charset="2"/>
              </a:rPr>
              <a:t></a:t>
            </a:r>
            <a:r>
              <a:rPr lang="en-US" altLang="zh-CN" sz="1600" dirty="0" err="1">
                <a:ea typeface="宋体" panose="02010600030101010101" pitchFamily="2" charset="-122"/>
              </a:rPr>
              <a:t>φ</a:t>
            </a:r>
            <a:r>
              <a:rPr lang="en-US" altLang="zh-CN" sz="1600" dirty="0">
                <a:ea typeface="宋体" panose="02010600030101010101" pitchFamily="2" charset="-122"/>
              </a:rPr>
              <a:t>,  </a:t>
            </a:r>
            <a:r>
              <a:rPr lang="en-US" altLang="zh-CN" sz="1600" dirty="0" err="1">
                <a:ea typeface="宋体" panose="02010600030101010101" pitchFamily="2" charset="-122"/>
              </a:rPr>
              <a:t>YZ</a:t>
            </a:r>
            <a:r>
              <a:rPr lang="en-US" altLang="zh-CN" sz="1600" dirty="0" err="1">
                <a:ea typeface="宋体" panose="02010600030101010101" pitchFamily="2" charset="-122"/>
                <a:sym typeface="Wingdings" panose="05000000000000000000" pitchFamily="2" charset="2"/>
              </a:rPr>
              <a:t></a:t>
            </a:r>
            <a:r>
              <a:rPr lang="en-US" altLang="zh-CN" sz="1600" dirty="0" err="1">
                <a:ea typeface="宋体" panose="02010600030101010101" pitchFamily="2" charset="-122"/>
              </a:rPr>
              <a:t>φ</a:t>
            </a:r>
            <a:r>
              <a:rPr lang="en-US" altLang="zh-CN" sz="1600" dirty="0">
                <a:ea typeface="宋体" panose="02010600030101010101" pitchFamily="2" charset="-122"/>
              </a:rPr>
              <a:t>,  </a:t>
            </a:r>
            <a:r>
              <a:rPr lang="en-US" altLang="zh-CN" sz="1600" dirty="0" err="1">
                <a:ea typeface="宋体" panose="02010600030101010101" pitchFamily="2" charset="-122"/>
              </a:rPr>
              <a:t>XYZ</a:t>
            </a:r>
            <a:r>
              <a:rPr lang="en-US" altLang="zh-CN" sz="1600" dirty="0" err="1">
                <a:ea typeface="宋体" panose="02010600030101010101" pitchFamily="2" charset="-122"/>
                <a:sym typeface="Wingdings" panose="05000000000000000000" pitchFamily="2" charset="2"/>
              </a:rPr>
              <a:t></a:t>
            </a:r>
            <a:r>
              <a:rPr lang="en-US" altLang="zh-CN" sz="1600" dirty="0" err="1">
                <a:ea typeface="宋体" panose="02010600030101010101" pitchFamily="2" charset="-122"/>
              </a:rPr>
              <a:t>φ</a:t>
            </a:r>
            <a:r>
              <a:rPr lang="en-US" altLang="zh-CN" sz="1600" dirty="0">
                <a:ea typeface="宋体" panose="02010600030101010101" pitchFamily="2" charset="-122"/>
              </a:rPr>
              <a:t>,  </a:t>
            </a:r>
          </a:p>
          <a:p>
            <a:pPr eaLnBrk="1" hangingPunct="1">
              <a:lnSpc>
                <a:spcPct val="90000"/>
              </a:lnSpc>
              <a:buFont typeface="Wingdings" panose="05000000000000000000" pitchFamily="2" charset="2"/>
              <a:buNone/>
            </a:pPr>
            <a:r>
              <a:rPr lang="en-US" altLang="zh-CN" sz="1600" dirty="0">
                <a:ea typeface="宋体" panose="02010600030101010101" pitchFamily="2" charset="-122"/>
              </a:rPr>
              <a:t>     X</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X,  Y</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Y, 	Z</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Z,  XY</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X,  XZ</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X,  YZ</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Y,  XYZ</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X,</a:t>
            </a:r>
          </a:p>
          <a:p>
            <a:pPr eaLnBrk="1" hangingPunct="1">
              <a:lnSpc>
                <a:spcPct val="90000"/>
              </a:lnSpc>
              <a:buFont typeface="Wingdings" panose="05000000000000000000" pitchFamily="2" charset="2"/>
              <a:buNone/>
            </a:pPr>
            <a:r>
              <a:rPr lang="en-US" altLang="zh-CN" sz="1600" dirty="0">
                <a:ea typeface="宋体" panose="02010600030101010101" pitchFamily="2" charset="-122"/>
              </a:rPr>
              <a:t>     X</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Y,  Y </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Z,	 XY</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Y,	 XZ</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Y,	YZ</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Z,	XYZ</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Y,</a:t>
            </a:r>
          </a:p>
          <a:p>
            <a:pPr eaLnBrk="1" hangingPunct="1">
              <a:lnSpc>
                <a:spcPct val="90000"/>
              </a:lnSpc>
              <a:buFont typeface="Wingdings" panose="05000000000000000000" pitchFamily="2" charset="2"/>
              <a:buNone/>
            </a:pPr>
            <a:r>
              <a:rPr lang="en-US" altLang="zh-CN" sz="1600" dirty="0">
                <a:ea typeface="宋体" panose="02010600030101010101" pitchFamily="2" charset="-122"/>
              </a:rPr>
              <a:t>     X</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Z,  Y</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YZ,	 XY</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Z,	XZ</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Z,	YZ</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YZ,XYZ</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Z,</a:t>
            </a:r>
          </a:p>
          <a:p>
            <a:pPr eaLnBrk="1" hangingPunct="1">
              <a:lnSpc>
                <a:spcPct val="90000"/>
              </a:lnSpc>
              <a:buFont typeface="Wingdings" panose="05000000000000000000" pitchFamily="2" charset="2"/>
              <a:buNone/>
            </a:pPr>
            <a:r>
              <a:rPr lang="en-US" altLang="zh-CN" sz="1600" dirty="0">
                <a:ea typeface="宋体" panose="02010600030101010101" pitchFamily="2" charset="-122"/>
              </a:rPr>
              <a:t>     X</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XY,  XY</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XY,XZ</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XY,  XYZ</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XY, </a:t>
            </a:r>
          </a:p>
          <a:p>
            <a:pPr eaLnBrk="1" hangingPunct="1">
              <a:lnSpc>
                <a:spcPct val="90000"/>
              </a:lnSpc>
              <a:buFont typeface="Wingdings" panose="05000000000000000000" pitchFamily="2" charset="2"/>
              <a:buNone/>
            </a:pPr>
            <a:r>
              <a:rPr lang="en-US" altLang="zh-CN" sz="1600" dirty="0">
                <a:ea typeface="宋体" panose="02010600030101010101" pitchFamily="2" charset="-122"/>
              </a:rPr>
              <a:t>    X</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XZ,  XY</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YZ,XZ</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XZ,  XYZ</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YZ,</a:t>
            </a:r>
          </a:p>
          <a:p>
            <a:pPr eaLnBrk="1" hangingPunct="1">
              <a:lnSpc>
                <a:spcPct val="90000"/>
              </a:lnSpc>
              <a:buFont typeface="Wingdings" panose="05000000000000000000" pitchFamily="2" charset="2"/>
              <a:buNone/>
            </a:pPr>
            <a:r>
              <a:rPr lang="en-US" altLang="zh-CN" sz="1600" dirty="0">
                <a:ea typeface="宋体" panose="02010600030101010101" pitchFamily="2" charset="-122"/>
              </a:rPr>
              <a:t>   X</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YZ,  XY</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XZ,XZ</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XY,  XYZ</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XZ,</a:t>
            </a:r>
          </a:p>
          <a:p>
            <a:pPr eaLnBrk="1" hangingPunct="1">
              <a:lnSpc>
                <a:spcPct val="90000"/>
              </a:lnSpc>
              <a:buFont typeface="Wingdings" panose="05000000000000000000" pitchFamily="2" charset="2"/>
              <a:buNone/>
            </a:pPr>
            <a:r>
              <a:rPr lang="en-US" altLang="zh-CN" sz="1600" dirty="0">
                <a:ea typeface="宋体" panose="02010600030101010101" pitchFamily="2" charset="-122"/>
              </a:rPr>
              <a:t>    X</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ZYZ,  XY</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XYZ, XZ</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XYZ,  XYZ</a:t>
            </a:r>
            <a:r>
              <a:rPr lang="en-US" altLang="zh-CN"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rPr>
              <a:t>XYZ </a:t>
            </a:r>
          </a:p>
          <a:p>
            <a:pPr eaLnBrk="1" hangingPunct="1">
              <a:lnSpc>
                <a:spcPct val="90000"/>
              </a:lnSpc>
              <a:buFont typeface="Wingdings" panose="05000000000000000000" pitchFamily="2" charset="2"/>
              <a:buNone/>
            </a:pPr>
            <a:r>
              <a:rPr lang="en-US" altLang="zh-CN" sz="1600" dirty="0">
                <a:ea typeface="宋体" panose="02010600030101010101" pitchFamily="2" charset="-122"/>
              </a:rPr>
              <a:t>}</a:t>
            </a:r>
          </a:p>
          <a:p>
            <a:pPr eaLnBrk="1" hangingPunct="1">
              <a:lnSpc>
                <a:spcPct val="90000"/>
              </a:lnSpc>
              <a:buFont typeface="Wingdings" panose="05000000000000000000" pitchFamily="2" charset="2"/>
              <a:buNone/>
            </a:pPr>
            <a:endParaRPr lang="en-US" altLang="zh-CN" sz="1600" dirty="0">
              <a:ea typeface="宋体" panose="02010600030101010101" pitchFamily="2" charset="-122"/>
            </a:endParaRPr>
          </a:p>
        </p:txBody>
      </p:sp>
      <p:sp>
        <p:nvSpPr>
          <p:cNvPr id="4" name="Rectangle 2"/>
          <p:cNvSpPr txBox="1">
            <a:spLocks noChangeArrowheads="1"/>
          </p:cNvSpPr>
          <p:nvPr/>
        </p:nvSpPr>
        <p:spPr bwMode="gray">
          <a:xfrm>
            <a:off x="323528" y="1196752"/>
            <a:ext cx="8127298" cy="609600"/>
          </a:xfrm>
          <a:prstGeom prst="rect">
            <a:avLst/>
          </a:prstGeom>
          <a:solidFill>
            <a:schemeClr val="bg1">
              <a:lumMod val="90000"/>
            </a:schemeClr>
          </a:solidFill>
          <a:ln>
            <a:noFill/>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mj-lt"/>
                <a:ea typeface="+mj-ea"/>
                <a:cs typeface="+mj-cs"/>
              </a:defRPr>
            </a:lvl1pPr>
            <a:lvl2pPr algn="l" rtl="0" eaLnBrk="1" fontAlgn="base" hangingPunct="1">
              <a:spcBef>
                <a:spcPct val="0"/>
              </a:spcBef>
              <a:spcAft>
                <a:spcPct val="0"/>
              </a:spcAft>
              <a:defRPr sz="3000" b="1">
                <a:solidFill>
                  <a:schemeClr val="accent1"/>
                </a:solidFill>
                <a:latin typeface="Verdana" pitchFamily="34" charset="0"/>
              </a:defRPr>
            </a:lvl2pPr>
            <a:lvl3pPr algn="l" rtl="0" eaLnBrk="1" fontAlgn="base" hangingPunct="1">
              <a:spcBef>
                <a:spcPct val="0"/>
              </a:spcBef>
              <a:spcAft>
                <a:spcPct val="0"/>
              </a:spcAft>
              <a:defRPr sz="3000" b="1">
                <a:solidFill>
                  <a:schemeClr val="accent1"/>
                </a:solidFill>
                <a:latin typeface="Verdana" pitchFamily="34" charset="0"/>
              </a:defRPr>
            </a:lvl3pPr>
            <a:lvl4pPr algn="l" rtl="0" eaLnBrk="1" fontAlgn="base" hangingPunct="1">
              <a:spcBef>
                <a:spcPct val="0"/>
              </a:spcBef>
              <a:spcAft>
                <a:spcPct val="0"/>
              </a:spcAft>
              <a:defRPr sz="3000" b="1">
                <a:solidFill>
                  <a:schemeClr val="accent1"/>
                </a:solidFill>
                <a:latin typeface="Verdana" pitchFamily="34" charset="0"/>
              </a:defRPr>
            </a:lvl4pPr>
            <a:lvl5pPr algn="l" rtl="0" eaLnBrk="1" fontAlgn="base" hangingPunct="1">
              <a:spcBef>
                <a:spcPct val="0"/>
              </a:spcBef>
              <a:spcAft>
                <a:spcPct val="0"/>
              </a:spcAft>
              <a:defRPr sz="3000" b="1">
                <a:solidFill>
                  <a:schemeClr val="accent1"/>
                </a:solidFill>
                <a:latin typeface="Verdana" pitchFamily="34" charset="0"/>
              </a:defRPr>
            </a:lvl5pPr>
            <a:lvl6pPr marL="457200" algn="l" rtl="0" eaLnBrk="1" fontAlgn="base" hangingPunct="1">
              <a:spcBef>
                <a:spcPct val="0"/>
              </a:spcBef>
              <a:spcAft>
                <a:spcPct val="0"/>
              </a:spcAft>
              <a:defRPr sz="3000" b="1">
                <a:solidFill>
                  <a:schemeClr val="accent1"/>
                </a:solidFill>
                <a:latin typeface="Verdana" pitchFamily="34" charset="0"/>
              </a:defRPr>
            </a:lvl6pPr>
            <a:lvl7pPr marL="914400" algn="l" rtl="0" eaLnBrk="1" fontAlgn="base" hangingPunct="1">
              <a:spcBef>
                <a:spcPct val="0"/>
              </a:spcBef>
              <a:spcAft>
                <a:spcPct val="0"/>
              </a:spcAft>
              <a:defRPr sz="3000" b="1">
                <a:solidFill>
                  <a:schemeClr val="accent1"/>
                </a:solidFill>
                <a:latin typeface="Verdana" pitchFamily="34" charset="0"/>
              </a:defRPr>
            </a:lvl7pPr>
            <a:lvl8pPr marL="1371600" algn="l" rtl="0" eaLnBrk="1" fontAlgn="base" hangingPunct="1">
              <a:spcBef>
                <a:spcPct val="0"/>
              </a:spcBef>
              <a:spcAft>
                <a:spcPct val="0"/>
              </a:spcAft>
              <a:defRPr sz="3000" b="1">
                <a:solidFill>
                  <a:schemeClr val="accent1"/>
                </a:solidFill>
                <a:latin typeface="Verdana" pitchFamily="34" charset="0"/>
              </a:defRPr>
            </a:lvl8pPr>
            <a:lvl9pPr marL="1828800" algn="l" rtl="0" eaLnBrk="1" fontAlgn="base" hangingPunct="1">
              <a:spcBef>
                <a:spcPct val="0"/>
              </a:spcBef>
              <a:spcAft>
                <a:spcPct val="0"/>
              </a:spcAft>
              <a:defRPr sz="3000" b="1">
                <a:solidFill>
                  <a:schemeClr val="accent1"/>
                </a:solidFill>
                <a:latin typeface="Verdana" pitchFamily="34" charset="0"/>
              </a:defRPr>
            </a:lvl9pPr>
          </a:lstStyle>
          <a:p>
            <a:r>
              <a:rPr lang="zh-CN" altLang="en-US" sz="2400" kern="0" dirty="0">
                <a:solidFill>
                  <a:srgbClr val="FF0000"/>
                </a:solidFill>
                <a:latin typeface="微软雅黑" panose="020B0503020204020204" pitchFamily="34" charset="-122"/>
                <a:ea typeface="微软雅黑" panose="020B0503020204020204" pitchFamily="34" charset="-122"/>
              </a:rPr>
              <a:t>但是，求函数依赖集合</a:t>
            </a:r>
            <a:r>
              <a:rPr lang="en-US" altLang="zh-CN" sz="2400" kern="0" dirty="0">
                <a:solidFill>
                  <a:srgbClr val="FF0000"/>
                </a:solidFill>
                <a:latin typeface="微软雅黑" panose="020B0503020204020204" pitchFamily="34" charset="-122"/>
                <a:ea typeface="微软雅黑" panose="020B0503020204020204" pitchFamily="34" charset="-122"/>
              </a:rPr>
              <a:t>F</a:t>
            </a:r>
            <a:r>
              <a:rPr lang="zh-CN" altLang="en-US" sz="2400" kern="0" dirty="0">
                <a:solidFill>
                  <a:srgbClr val="FF0000"/>
                </a:solidFill>
                <a:latin typeface="微软雅黑" panose="020B0503020204020204" pitchFamily="34" charset="-122"/>
                <a:ea typeface="微软雅黑" panose="020B0503020204020204" pitchFamily="34" charset="-122"/>
              </a:rPr>
              <a:t>的闭包很难！！！</a:t>
            </a:r>
          </a:p>
        </p:txBody>
      </p:sp>
    </p:spTree>
    <p:extLst>
      <p:ext uri="{BB962C8B-B14F-4D97-AF65-F5344CB8AC3E}">
        <p14:creationId xmlns:p14="http://schemas.microsoft.com/office/powerpoint/2010/main" val="5277672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barn(inVertical)">
                                      <p:cBhvr>
                                        <p:cTn id="7" dur="500"/>
                                        <p:tgtEl>
                                          <p:spTgt spid="99331">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9331">
                                            <p:txEl>
                                              <p:pRg st="1" end="1"/>
                                            </p:txEl>
                                          </p:spTgt>
                                        </p:tgtEl>
                                        <p:attrNameLst>
                                          <p:attrName>style.visibility</p:attrName>
                                        </p:attrNameLst>
                                      </p:cBhvr>
                                      <p:to>
                                        <p:strVal val="visible"/>
                                      </p:to>
                                    </p:set>
                                    <p:animEffect transition="in" filter="barn(inVertical)">
                                      <p:cBhvr>
                                        <p:cTn id="10" dur="500"/>
                                        <p:tgtEl>
                                          <p:spTgt spid="99331">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9331">
                                            <p:txEl>
                                              <p:pRg st="2" end="2"/>
                                            </p:txEl>
                                          </p:spTgt>
                                        </p:tgtEl>
                                        <p:attrNameLst>
                                          <p:attrName>style.visibility</p:attrName>
                                        </p:attrNameLst>
                                      </p:cBhvr>
                                      <p:to>
                                        <p:strVal val="visible"/>
                                      </p:to>
                                    </p:set>
                                    <p:animEffect transition="in" filter="barn(inVertical)">
                                      <p:cBhvr>
                                        <p:cTn id="13" dur="500"/>
                                        <p:tgtEl>
                                          <p:spTgt spid="99331">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9331">
                                            <p:txEl>
                                              <p:pRg st="3" end="3"/>
                                            </p:txEl>
                                          </p:spTgt>
                                        </p:tgtEl>
                                        <p:attrNameLst>
                                          <p:attrName>style.visibility</p:attrName>
                                        </p:attrNameLst>
                                      </p:cBhvr>
                                      <p:to>
                                        <p:strVal val="visible"/>
                                      </p:to>
                                    </p:set>
                                    <p:animEffect transition="in" filter="barn(inVertical)">
                                      <p:cBhvr>
                                        <p:cTn id="16" dur="500"/>
                                        <p:tgtEl>
                                          <p:spTgt spid="99331">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9331">
                                            <p:txEl>
                                              <p:pRg st="4" end="4"/>
                                            </p:txEl>
                                          </p:spTgt>
                                        </p:tgtEl>
                                        <p:attrNameLst>
                                          <p:attrName>style.visibility</p:attrName>
                                        </p:attrNameLst>
                                      </p:cBhvr>
                                      <p:to>
                                        <p:strVal val="visible"/>
                                      </p:to>
                                    </p:set>
                                    <p:animEffect transition="in" filter="barn(inVertical)">
                                      <p:cBhvr>
                                        <p:cTn id="19" dur="500"/>
                                        <p:tgtEl>
                                          <p:spTgt spid="99331">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99331">
                                            <p:txEl>
                                              <p:pRg st="5" end="5"/>
                                            </p:txEl>
                                          </p:spTgt>
                                        </p:tgtEl>
                                        <p:attrNameLst>
                                          <p:attrName>style.visibility</p:attrName>
                                        </p:attrNameLst>
                                      </p:cBhvr>
                                      <p:to>
                                        <p:strVal val="visible"/>
                                      </p:to>
                                    </p:set>
                                    <p:animEffect transition="in" filter="barn(inVertical)">
                                      <p:cBhvr>
                                        <p:cTn id="22" dur="500"/>
                                        <p:tgtEl>
                                          <p:spTgt spid="99331">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99331">
                                            <p:txEl>
                                              <p:pRg st="6" end="6"/>
                                            </p:txEl>
                                          </p:spTgt>
                                        </p:tgtEl>
                                        <p:attrNameLst>
                                          <p:attrName>style.visibility</p:attrName>
                                        </p:attrNameLst>
                                      </p:cBhvr>
                                      <p:to>
                                        <p:strVal val="visible"/>
                                      </p:to>
                                    </p:set>
                                    <p:animEffect transition="in" filter="barn(inVertical)">
                                      <p:cBhvr>
                                        <p:cTn id="25" dur="500"/>
                                        <p:tgtEl>
                                          <p:spTgt spid="99331">
                                            <p:txEl>
                                              <p:pRg st="6" end="6"/>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99331">
                                            <p:txEl>
                                              <p:pRg st="7" end="7"/>
                                            </p:txEl>
                                          </p:spTgt>
                                        </p:tgtEl>
                                        <p:attrNameLst>
                                          <p:attrName>style.visibility</p:attrName>
                                        </p:attrNameLst>
                                      </p:cBhvr>
                                      <p:to>
                                        <p:strVal val="visible"/>
                                      </p:to>
                                    </p:set>
                                    <p:animEffect transition="in" filter="barn(inVertical)">
                                      <p:cBhvr>
                                        <p:cTn id="28" dur="500"/>
                                        <p:tgtEl>
                                          <p:spTgt spid="99331">
                                            <p:txEl>
                                              <p:pRg st="7" end="7"/>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99331">
                                            <p:txEl>
                                              <p:pRg st="8" end="8"/>
                                            </p:txEl>
                                          </p:spTgt>
                                        </p:tgtEl>
                                        <p:attrNameLst>
                                          <p:attrName>style.visibility</p:attrName>
                                        </p:attrNameLst>
                                      </p:cBhvr>
                                      <p:to>
                                        <p:strVal val="visible"/>
                                      </p:to>
                                    </p:set>
                                    <p:animEffect transition="in" filter="barn(inVertical)">
                                      <p:cBhvr>
                                        <p:cTn id="31" dur="500"/>
                                        <p:tgtEl>
                                          <p:spTgt spid="99331">
                                            <p:txEl>
                                              <p:pRg st="8" end="8"/>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99331">
                                            <p:txEl>
                                              <p:pRg st="9" end="9"/>
                                            </p:txEl>
                                          </p:spTgt>
                                        </p:tgtEl>
                                        <p:attrNameLst>
                                          <p:attrName>style.visibility</p:attrName>
                                        </p:attrNameLst>
                                      </p:cBhvr>
                                      <p:to>
                                        <p:strVal val="visible"/>
                                      </p:to>
                                    </p:set>
                                    <p:animEffect transition="in" filter="barn(inVertical)">
                                      <p:cBhvr>
                                        <p:cTn id="34" dur="500"/>
                                        <p:tgtEl>
                                          <p:spTgt spid="99331">
                                            <p:txEl>
                                              <p:pRg st="9" end="9"/>
                                            </p:txEl>
                                          </p:spTgt>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99331">
                                            <p:txEl>
                                              <p:pRg st="10" end="10"/>
                                            </p:txEl>
                                          </p:spTgt>
                                        </p:tgtEl>
                                        <p:attrNameLst>
                                          <p:attrName>style.visibility</p:attrName>
                                        </p:attrNameLst>
                                      </p:cBhvr>
                                      <p:to>
                                        <p:strVal val="visible"/>
                                      </p:to>
                                    </p:set>
                                    <p:animEffect transition="in" filter="barn(inVertical)">
                                      <p:cBhvr>
                                        <p:cTn id="37" dur="500"/>
                                        <p:tgtEl>
                                          <p:spTgt spid="993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sz="3200" dirty="0">
                <a:ea typeface="宋体" panose="02010600030101010101" pitchFamily="2" charset="-122"/>
              </a:rPr>
              <a:t>数据依赖的公理系统：</a:t>
            </a:r>
            <a:r>
              <a:rPr lang="en-US" altLang="zh-CN" sz="3200" dirty="0">
                <a:ea typeface="宋体" panose="02010600030101010101" pitchFamily="2" charset="-122"/>
              </a:rPr>
              <a:t>Armstrong</a:t>
            </a:r>
            <a:r>
              <a:rPr lang="zh-CN" altLang="en-US" sz="3200" dirty="0">
                <a:ea typeface="宋体" panose="02010600030101010101" pitchFamily="2" charset="-122"/>
              </a:rPr>
              <a:t>公理系统</a:t>
            </a: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173062" y="1784488"/>
                <a:ext cx="8729662" cy="1067096"/>
              </a:xfrm>
              <a:prstGeom prst="rect">
                <a:avLst/>
              </a:prstGeom>
              <a:solidFill>
                <a:schemeClr val="tx2">
                  <a:lumMod val="20000"/>
                  <a:lumOff val="80000"/>
                </a:schemeClr>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000" b="0" kern="0" dirty="0">
                    <a:ea typeface="宋体" panose="02010600030101010101" pitchFamily="2" charset="-122"/>
                  </a:rPr>
                  <a:t>设</a:t>
                </a:r>
                <a:r>
                  <a:rPr lang="en-US" altLang="zh-CN" sz="2000" b="0" kern="0" dirty="0">
                    <a:ea typeface="宋体" panose="02010600030101010101" pitchFamily="2" charset="-122"/>
                  </a:rPr>
                  <a:t>F</a:t>
                </a:r>
                <a:r>
                  <a:rPr lang="zh-CN" altLang="en-US" sz="2000" b="0" kern="0" dirty="0">
                    <a:ea typeface="宋体" panose="02010600030101010101" pitchFamily="2" charset="-122"/>
                  </a:rPr>
                  <a:t>为属性集</a:t>
                </a:r>
                <a:r>
                  <a:rPr lang="en-US" altLang="zh-CN" sz="2000" b="0" kern="0" dirty="0">
                    <a:ea typeface="宋体" panose="02010600030101010101" pitchFamily="2" charset="-122"/>
                  </a:rPr>
                  <a:t>U</a:t>
                </a:r>
                <a:r>
                  <a:rPr lang="zh-CN" altLang="en-US" sz="2000" b="0" kern="0" dirty="0">
                    <a:ea typeface="宋体" panose="02010600030101010101" pitchFamily="2" charset="-122"/>
                  </a:rPr>
                  <a:t>上的一组函数依赖，</a:t>
                </a:r>
                <a:r>
                  <a:rPr lang="en-US" altLang="zh-CN" sz="2000" kern="0" dirty="0">
                    <a:ea typeface="宋体" panose="02010600030101010101" pitchFamily="2" charset="-122"/>
                  </a:rPr>
                  <a:t> </a:t>
                </a:r>
                <a14:m>
                  <m:oMath xmlns:m="http://schemas.openxmlformats.org/officeDocument/2006/math">
                    <m:r>
                      <a:rPr lang="en-US" altLang="zh-CN" sz="2000" i="1" kern="0" dirty="0">
                        <a:latin typeface="Cambria Math"/>
                        <a:ea typeface="宋体" panose="02010600030101010101" pitchFamily="2" charset="-122"/>
                      </a:rPr>
                      <m:t>𝑋</m:t>
                    </m:r>
                    <m:r>
                      <a:rPr lang="en-US" altLang="zh-CN" sz="2000" i="1" kern="0" dirty="0" smtClean="0">
                        <a:latin typeface="Cambria Math"/>
                        <a:ea typeface="Cambria Math"/>
                      </a:rPr>
                      <m:t>⊆</m:t>
                    </m:r>
                    <m:r>
                      <a:rPr lang="en-US" altLang="zh-CN" sz="2000" i="1" kern="0" dirty="0">
                        <a:latin typeface="Cambria Math"/>
                        <a:ea typeface="宋体" panose="02010600030101010101" pitchFamily="2" charset="-122"/>
                      </a:rPr>
                      <m:t>𝑈</m:t>
                    </m:r>
                    <m:r>
                      <a:rPr lang="zh-CN" altLang="en-US" sz="2000" i="1" kern="0" dirty="0">
                        <a:latin typeface="Cambria Math"/>
                        <a:ea typeface="宋体" panose="02010600030101010101" pitchFamily="2" charset="-122"/>
                      </a:rPr>
                      <m:t> </m:t>
                    </m:r>
                  </m:oMath>
                </a14:m>
                <a:r>
                  <a:rPr lang="zh-CN" altLang="en-US" sz="2000" b="0" kern="0" dirty="0">
                    <a:ea typeface="宋体" panose="02010600030101010101" pitchFamily="2" charset="-122"/>
                  </a:rPr>
                  <a:t>，</a:t>
                </a:r>
                <a14:m>
                  <m:oMath xmlns:m="http://schemas.openxmlformats.org/officeDocument/2006/math">
                    <m:r>
                      <a:rPr lang="zh-CN" altLang="en-US" sz="2000" b="0" i="1" kern="0" dirty="0" smtClean="0">
                        <a:latin typeface="Cambria Math"/>
                        <a:ea typeface="宋体" panose="02010600030101010101" pitchFamily="2" charset="-122"/>
                      </a:rPr>
                      <m:t>且</m:t>
                    </m:r>
                    <m:r>
                      <a:rPr lang="en-US" altLang="zh-CN" sz="2000" b="0" i="1" kern="0" dirty="0" smtClean="0">
                        <a:latin typeface="Cambria Math"/>
                        <a:ea typeface="宋体" panose="02010600030101010101" pitchFamily="2" charset="-122"/>
                      </a:rPr>
                      <m:t>𝑌</m:t>
                    </m:r>
                    <m:r>
                      <a:rPr lang="en-US" altLang="zh-CN" sz="2000" i="1" kern="0" dirty="0">
                        <a:latin typeface="Cambria Math"/>
                        <a:ea typeface="宋体" panose="02010600030101010101" pitchFamily="2" charset="-122"/>
                      </a:rPr>
                      <m:t>⊆</m:t>
                    </m:r>
                    <m:r>
                      <a:rPr lang="en-US" altLang="zh-CN" sz="2000" i="1" kern="0" dirty="0">
                        <a:latin typeface="Cambria Math"/>
                        <a:ea typeface="宋体" panose="02010600030101010101" pitchFamily="2" charset="-122"/>
                      </a:rPr>
                      <m:t>𝑈</m:t>
                    </m:r>
                    <m:r>
                      <a:rPr lang="zh-CN" altLang="en-US" sz="2000" i="1" kern="0" dirty="0">
                        <a:latin typeface="Cambria Math"/>
                        <a:ea typeface="宋体" panose="02010600030101010101" pitchFamily="2" charset="-122"/>
                      </a:rPr>
                      <m:t> </m:t>
                    </m:r>
                    <m:r>
                      <m:rPr>
                        <m:nor/>
                      </m:rPr>
                      <a:rPr lang="zh-CN" altLang="en-US" sz="2000" b="0" kern="0" dirty="0">
                        <a:ea typeface="宋体" panose="02010600030101010101" pitchFamily="2" charset="-122"/>
                      </a:rPr>
                      <m:t>，</m:t>
                    </m:r>
                    <m:r>
                      <a:rPr lang="zh-CN" altLang="en-US" sz="2000" b="0" i="1" kern="0" dirty="0">
                        <a:latin typeface="Cambria Math"/>
                        <a:ea typeface="宋体" panose="02010600030101010101" pitchFamily="2" charset="-122"/>
                      </a:rPr>
                      <m:t>则</m:t>
                    </m:r>
                    <m:r>
                      <a:rPr lang="en-US" altLang="zh-CN" sz="2000" b="0" i="1" kern="0" dirty="0">
                        <a:latin typeface="Cambria Math"/>
                        <a:ea typeface="宋体" panose="02010600030101010101" pitchFamily="2" charset="-122"/>
                      </a:rPr>
                      <m:t>𝑋</m:t>
                    </m:r>
                    <m:r>
                      <a:rPr lang="en-US" altLang="zh-CN" sz="2000" b="0" i="1" kern="0" dirty="0">
                        <a:latin typeface="Cambria Math"/>
                        <a:ea typeface="宋体" panose="02010600030101010101" pitchFamily="2" charset="-122"/>
                      </a:rPr>
                      <m:t>→</m:t>
                    </m:r>
                    <m:r>
                      <a:rPr lang="en-US" altLang="zh-CN" sz="2000" b="0" i="1" kern="0" dirty="0">
                        <a:latin typeface="Cambria Math"/>
                        <a:ea typeface="宋体" panose="02010600030101010101" pitchFamily="2" charset="-122"/>
                      </a:rPr>
                      <m:t>𝑌</m:t>
                    </m:r>
                  </m:oMath>
                </a14:m>
                <a:r>
                  <a:rPr lang="zh-CN" altLang="en-US" sz="2000" b="0" kern="0" dirty="0">
                    <a:ea typeface="宋体" panose="02010600030101010101" pitchFamily="2" charset="-122"/>
                  </a:rPr>
                  <a:t>能由</a:t>
                </a:r>
                <a:r>
                  <a:rPr lang="en-US" altLang="zh-CN" sz="2000" b="0" kern="0" dirty="0">
                    <a:ea typeface="宋体" panose="02010600030101010101" pitchFamily="2" charset="-122"/>
                  </a:rPr>
                  <a:t>F</a:t>
                </a:r>
                <a:r>
                  <a:rPr lang="zh-CN" altLang="en-US" sz="2000" b="0" kern="0" dirty="0">
                    <a:ea typeface="宋体" panose="02010600030101010101" pitchFamily="2" charset="-122"/>
                  </a:rPr>
                  <a:t>根据</a:t>
                </a:r>
                <a:r>
                  <a:rPr lang="en-US" altLang="zh-CN" sz="2000" b="0" kern="0" dirty="0">
                    <a:ea typeface="宋体" panose="02010600030101010101" pitchFamily="2" charset="-122"/>
                  </a:rPr>
                  <a:t>Armstrong</a:t>
                </a:r>
                <a:r>
                  <a:rPr lang="zh-CN" altLang="en-US" sz="2000" b="0" kern="0" dirty="0">
                    <a:ea typeface="宋体" panose="02010600030101010101" pitchFamily="2" charset="-122"/>
                  </a:rPr>
                  <a:t>公理导出的充分必要条件是</a:t>
                </a:r>
                <a:r>
                  <a:rPr lang="en-US" altLang="zh-CN" sz="2000" b="0" kern="0" dirty="0">
                    <a:ea typeface="宋体" panose="02010600030101010101" pitchFamily="2" charset="-122"/>
                  </a:rPr>
                  <a:t> Y </a:t>
                </a:r>
                <a:r>
                  <a:rPr lang="en-US" altLang="zh-CN" sz="2000" b="0" kern="0" dirty="0">
                    <a:ea typeface="宋体" panose="02010600030101010101" pitchFamily="2" charset="-122"/>
                    <a:sym typeface="Symbol" panose="05050102010706020507" pitchFamily="18" charset="2"/>
                  </a:rPr>
                  <a:t> </a:t>
                </a:r>
                <a:r>
                  <a:rPr lang="en-US" altLang="zh-CN" sz="2000" b="0" kern="0" dirty="0">
                    <a:ea typeface="宋体" panose="02010600030101010101" pitchFamily="2" charset="-122"/>
                  </a:rPr>
                  <a:t>X</a:t>
                </a:r>
                <a:r>
                  <a:rPr lang="en-US" altLang="zh-CN" sz="2000" b="0" kern="0" baseline="-25000" dirty="0">
                    <a:ea typeface="宋体" panose="02010600030101010101" pitchFamily="2" charset="-122"/>
                  </a:rPr>
                  <a:t>F</a:t>
                </a:r>
                <a:r>
                  <a:rPr lang="en-US" altLang="zh-CN" sz="2000" b="0" kern="0" baseline="30000" dirty="0">
                    <a:ea typeface="宋体" panose="02010600030101010101" pitchFamily="2" charset="-122"/>
                  </a:rPr>
                  <a:t>+</a:t>
                </a:r>
                <a:r>
                  <a:rPr lang="zh-CN" altLang="en-US" sz="2000" b="0" kern="0" dirty="0">
                    <a:ea typeface="宋体" panose="02010600030101010101" pitchFamily="2" charset="-122"/>
                  </a:rPr>
                  <a:t>。</a:t>
                </a: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173062" y="1784488"/>
                <a:ext cx="8729662" cy="1067096"/>
              </a:xfrm>
              <a:prstGeom prst="rect">
                <a:avLst/>
              </a:prstGeom>
              <a:blipFill>
                <a:blip r:embed="rId2"/>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207169" y="3430353"/>
                <a:ext cx="8729662" cy="1152128"/>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SzPct val="65000"/>
                  <a:buFont typeface="Wingdings" panose="05000000000000000000" pitchFamily="2" charset="2"/>
                  <a:buChar char="l"/>
                </a:pPr>
                <a:r>
                  <a:rPr lang="zh-CN" altLang="en-US" sz="2400" kern="0" dirty="0">
                    <a:ea typeface="宋体" panose="02010600030101010101" pitchFamily="2" charset="-122"/>
                  </a:rPr>
                  <a:t>将判定</a:t>
                </a:r>
                <a14:m>
                  <m:oMath xmlns:m="http://schemas.openxmlformats.org/officeDocument/2006/math">
                    <m:r>
                      <a:rPr lang="en-US" altLang="zh-CN" sz="2400" i="1" kern="0" dirty="0" smtClean="0">
                        <a:latin typeface="Cambria Math"/>
                        <a:ea typeface="宋体" panose="02010600030101010101" pitchFamily="2" charset="-122"/>
                      </a:rPr>
                      <m:t>𝑋</m:t>
                    </m:r>
                    <m:r>
                      <a:rPr lang="en-US" altLang="zh-CN" sz="2400" i="1" kern="0" dirty="0" smtClean="0">
                        <a:latin typeface="Cambria Math"/>
                        <a:ea typeface="宋体" panose="02010600030101010101" pitchFamily="2" charset="-122"/>
                      </a:rPr>
                      <m:t>→</m:t>
                    </m:r>
                    <m:r>
                      <a:rPr lang="en-US" altLang="zh-CN" sz="2400" i="1" kern="0" dirty="0" smtClean="0">
                        <a:latin typeface="Cambria Math"/>
                        <a:ea typeface="宋体" panose="02010600030101010101" pitchFamily="2" charset="-122"/>
                      </a:rPr>
                      <m:t>𝑌</m:t>
                    </m:r>
                  </m:oMath>
                </a14:m>
                <a:r>
                  <a:rPr lang="zh-CN" altLang="en-US" sz="2400" kern="0" dirty="0">
                    <a:ea typeface="宋体" panose="02010600030101010101" pitchFamily="2" charset="-122"/>
                  </a:rPr>
                  <a:t>是否能由</a:t>
                </a:r>
                <a:r>
                  <a:rPr lang="en-US" altLang="zh-CN" sz="2400" kern="0" dirty="0">
                    <a:ea typeface="宋体" panose="02010600030101010101" pitchFamily="2" charset="-122"/>
                  </a:rPr>
                  <a:t>F</a:t>
                </a:r>
                <a:r>
                  <a:rPr lang="zh-CN" altLang="en-US" sz="2400" kern="0" dirty="0">
                    <a:ea typeface="宋体" panose="02010600030101010101" pitchFamily="2" charset="-122"/>
                  </a:rPr>
                  <a:t>根据</a:t>
                </a:r>
                <a:r>
                  <a:rPr lang="en-US" altLang="zh-CN" sz="2400" kern="0" dirty="0">
                    <a:ea typeface="宋体" panose="02010600030101010101" pitchFamily="2" charset="-122"/>
                  </a:rPr>
                  <a:t>Armstrong</a:t>
                </a:r>
                <a:r>
                  <a:rPr lang="zh-CN" altLang="en-US" sz="2400" kern="0" dirty="0">
                    <a:ea typeface="宋体" panose="02010600030101010101" pitchFamily="2" charset="-122"/>
                  </a:rPr>
                  <a:t>公理导出的问题，转化为求出</a:t>
                </a:r>
                <a14:m>
                  <m:oMath xmlns:m="http://schemas.openxmlformats.org/officeDocument/2006/math">
                    <m:r>
                      <a:rPr lang="en-US" altLang="zh-CN" sz="2400" i="1" kern="0" dirty="0" smtClean="0">
                        <a:latin typeface="Cambria Math"/>
                        <a:ea typeface="宋体" panose="02010600030101010101" pitchFamily="2" charset="-122"/>
                      </a:rPr>
                      <m:t>𝑋</m:t>
                    </m:r>
                    <m:r>
                      <a:rPr lang="en-US" altLang="zh-CN" sz="2400" i="1" kern="0" baseline="-25000" dirty="0" smtClean="0">
                        <a:latin typeface="Cambria Math"/>
                        <a:ea typeface="宋体" panose="02010600030101010101" pitchFamily="2" charset="-122"/>
                      </a:rPr>
                      <m:t>𝐹</m:t>
                    </m:r>
                    <m:r>
                      <a:rPr lang="en-US" altLang="zh-CN" sz="2400" i="1" kern="0" baseline="30000" dirty="0" smtClean="0">
                        <a:latin typeface="Cambria Math"/>
                        <a:ea typeface="宋体" panose="02010600030101010101" pitchFamily="2" charset="-122"/>
                      </a:rPr>
                      <m:t>+</m:t>
                    </m:r>
                    <m:r>
                      <a:rPr lang="en-US" altLang="zh-CN" sz="2400" i="1" kern="0" dirty="0" smtClean="0">
                        <a:latin typeface="Cambria Math"/>
                        <a:ea typeface="宋体" panose="02010600030101010101" pitchFamily="2" charset="-122"/>
                      </a:rPr>
                      <m:t> </m:t>
                    </m:r>
                  </m:oMath>
                </a14:m>
                <a:r>
                  <a:rPr lang="zh-CN" altLang="en-US" sz="2400" kern="0" dirty="0">
                    <a:ea typeface="宋体" panose="02010600030101010101" pitchFamily="2" charset="-122"/>
                  </a:rPr>
                  <a:t>、判定</a:t>
                </a:r>
                <a:r>
                  <a:rPr lang="en-US" altLang="zh-CN" sz="2400" kern="0" dirty="0">
                    <a:ea typeface="宋体" panose="02010600030101010101" pitchFamily="2" charset="-122"/>
                  </a:rPr>
                  <a:t>Y</a:t>
                </a:r>
                <a:r>
                  <a:rPr lang="zh-CN" altLang="en-US" sz="2400" kern="0" dirty="0">
                    <a:ea typeface="宋体" panose="02010600030101010101" pitchFamily="2" charset="-122"/>
                  </a:rPr>
                  <a:t>是否是</a:t>
                </a:r>
                <a14:m>
                  <m:oMath xmlns:m="http://schemas.openxmlformats.org/officeDocument/2006/math">
                    <m:r>
                      <a:rPr lang="en-US" altLang="zh-CN" sz="2400" i="1" kern="0" dirty="0">
                        <a:latin typeface="Cambria Math"/>
                        <a:ea typeface="宋体" panose="02010600030101010101" pitchFamily="2" charset="-122"/>
                      </a:rPr>
                      <m:t>𝑋</m:t>
                    </m:r>
                    <m:r>
                      <a:rPr lang="en-US" altLang="zh-CN" sz="2400" i="1" kern="0" baseline="-25000" dirty="0">
                        <a:latin typeface="Cambria Math"/>
                        <a:ea typeface="宋体" panose="02010600030101010101" pitchFamily="2" charset="-122"/>
                      </a:rPr>
                      <m:t>𝐹</m:t>
                    </m:r>
                    <m:r>
                      <a:rPr lang="en-US" altLang="zh-CN" sz="2400" i="1" kern="0" baseline="30000" dirty="0">
                        <a:latin typeface="Cambria Math"/>
                        <a:ea typeface="宋体" panose="02010600030101010101" pitchFamily="2" charset="-122"/>
                      </a:rPr>
                      <m:t>+</m:t>
                    </m:r>
                  </m:oMath>
                </a14:m>
                <a:r>
                  <a:rPr lang="zh-CN" altLang="en-US" sz="2400" kern="0" dirty="0">
                    <a:ea typeface="宋体" panose="02010600030101010101" pitchFamily="2" charset="-122"/>
                  </a:rPr>
                  <a:t>的子集的问题</a:t>
                </a:r>
                <a:r>
                  <a:rPr lang="en-US" altLang="zh-CN" sz="2400" kern="0" dirty="0">
                    <a:ea typeface="宋体" panose="02010600030101010101" pitchFamily="2" charset="-122"/>
                  </a:rPr>
                  <a:t>.</a:t>
                </a:r>
                <a:endParaRPr lang="zh-CN" altLang="en-US" sz="2400" kern="0" dirty="0">
                  <a:ea typeface="宋体" panose="02010600030101010101" pitchFamily="2" charset="-122"/>
                </a:endParaRPr>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207169" y="3430353"/>
                <a:ext cx="8729662" cy="1152128"/>
              </a:xfrm>
              <a:prstGeom prst="rect">
                <a:avLst/>
              </a:prstGeom>
              <a:blipFill>
                <a:blip r:embed="rId3"/>
                <a:stretch>
                  <a:fillRect l="-279" t="-2646"/>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29952075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dirty="0">
                <a:ea typeface="宋体" panose="02010600030101010101" pitchFamily="2" charset="-122"/>
              </a:rPr>
              <a:t>引子：从数据操作到数据结构   </a:t>
            </a:r>
            <a:r>
              <a:rPr lang="zh-CN" altLang="en-US" sz="2800" dirty="0">
                <a:ea typeface="宋体" panose="02010600030101010101" pitchFamily="2" charset="-122"/>
              </a:rPr>
              <a:t>案例分析</a:t>
            </a:r>
            <a:endParaRPr lang="zh-CN" altLang="zh-CN" dirty="0">
              <a:ea typeface="宋体" panose="02010600030101010101" pitchFamily="2" charset="-122"/>
            </a:endParaRPr>
          </a:p>
        </p:txBody>
      </p:sp>
      <p:sp>
        <p:nvSpPr>
          <p:cNvPr id="25603" name="Rectangle 3"/>
          <p:cNvSpPr>
            <a:spLocks noGrp="1" noChangeArrowheads="1"/>
          </p:cNvSpPr>
          <p:nvPr>
            <p:ph type="body" idx="1"/>
          </p:nvPr>
        </p:nvSpPr>
        <p:spPr>
          <a:xfrm>
            <a:off x="185738" y="1268760"/>
            <a:ext cx="8729662" cy="1008112"/>
          </a:xfrm>
          <a:solidFill>
            <a:schemeClr val="bg1">
              <a:lumMod val="90000"/>
            </a:schemeClr>
          </a:solidFill>
        </p:spPr>
        <p:txBody>
          <a:bodyPr/>
          <a:lstStyle/>
          <a:p>
            <a:pPr eaLnBrk="1" hangingPunct="1"/>
            <a:r>
              <a:rPr lang="zh-CN" altLang="en-US" sz="2400" dirty="0">
                <a:ea typeface="宋体" panose="02010600030101010101" pitchFamily="2" charset="-122"/>
              </a:rPr>
              <a:t>懒人模式： </a:t>
            </a:r>
            <a:r>
              <a:rPr lang="en-US" altLang="zh-CN" sz="2400" dirty="0">
                <a:ea typeface="宋体" panose="02010600030101010101" pitchFamily="2" charset="-122"/>
              </a:rPr>
              <a:t>Student &lt;U, F&gt;</a:t>
            </a:r>
          </a:p>
          <a:p>
            <a:pPr lvl="1" eaLnBrk="1" hangingPunct="1"/>
            <a:r>
              <a:rPr lang="en-US" altLang="zh-CN" sz="2000" dirty="0">
                <a:ea typeface="宋体" panose="02010600030101010101" pitchFamily="2" charset="-122"/>
              </a:rPr>
              <a:t>U =</a:t>
            </a:r>
            <a:r>
              <a:rPr lang="zh-CN" altLang="en-US" sz="2000" dirty="0">
                <a:ea typeface="宋体" panose="02010600030101010101" pitchFamily="2" charset="-122"/>
              </a:rPr>
              <a:t>｛ </a:t>
            </a:r>
            <a:r>
              <a:rPr lang="en-US" altLang="zh-CN" sz="2000" dirty="0" err="1">
                <a:ea typeface="宋体" panose="02010600030101010101" pitchFamily="2" charset="-122"/>
              </a:rPr>
              <a:t>Sno</a:t>
            </a:r>
            <a:r>
              <a:rPr lang="en-US" altLang="zh-CN" sz="2000" dirty="0">
                <a:ea typeface="宋体" panose="02010600030101010101" pitchFamily="2" charset="-122"/>
              </a:rPr>
              <a:t>, </a:t>
            </a:r>
            <a:r>
              <a:rPr lang="en-US" altLang="zh-CN" sz="2000" dirty="0" err="1">
                <a:ea typeface="宋体" panose="02010600030101010101" pitchFamily="2" charset="-122"/>
              </a:rPr>
              <a:t>Sdept</a:t>
            </a:r>
            <a:r>
              <a:rPr lang="en-US" altLang="zh-CN" sz="2000" dirty="0">
                <a:ea typeface="宋体" panose="02010600030101010101" pitchFamily="2" charset="-122"/>
              </a:rPr>
              <a:t>, </a:t>
            </a:r>
            <a:r>
              <a:rPr lang="en-US" altLang="zh-CN" sz="2000" dirty="0" err="1">
                <a:ea typeface="宋体" panose="02010600030101010101" pitchFamily="2" charset="-122"/>
              </a:rPr>
              <a:t>Mname</a:t>
            </a:r>
            <a:r>
              <a:rPr lang="en-US" altLang="zh-CN" sz="2000" dirty="0">
                <a:ea typeface="宋体" panose="02010600030101010101" pitchFamily="2" charset="-122"/>
              </a:rPr>
              <a:t>, </a:t>
            </a:r>
            <a:r>
              <a:rPr lang="en-US" altLang="zh-CN" sz="2000" dirty="0" err="1">
                <a:ea typeface="宋体" panose="02010600030101010101" pitchFamily="2" charset="-122"/>
              </a:rPr>
              <a:t>Cname</a:t>
            </a:r>
            <a:r>
              <a:rPr lang="en-US" altLang="zh-CN" sz="2000" dirty="0">
                <a:ea typeface="宋体" panose="02010600030101010101" pitchFamily="2" charset="-122"/>
              </a:rPr>
              <a:t>, Grade </a:t>
            </a:r>
            <a:r>
              <a:rPr lang="zh-CN" altLang="en-US" sz="2000" dirty="0">
                <a:ea typeface="宋体" panose="02010600030101010101" pitchFamily="2" charset="-122"/>
              </a:rPr>
              <a:t>｝</a:t>
            </a:r>
            <a:endParaRPr lang="en-US" altLang="zh-CN" sz="2000" dirty="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128657563"/>
              </p:ext>
            </p:extLst>
          </p:nvPr>
        </p:nvGraphicFramePr>
        <p:xfrm>
          <a:off x="535967" y="2969350"/>
          <a:ext cx="7920880" cy="326796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584176">
                  <a:extLst>
                    <a:ext uri="{9D8B030D-6E8A-4147-A177-3AD203B41FA5}">
                      <a16:colId xmlns:a16="http://schemas.microsoft.com/office/drawing/2014/main" val="20004"/>
                    </a:ext>
                  </a:extLst>
                </a:gridCol>
              </a:tblGrid>
              <a:tr h="544660">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err="1">
                          <a:ln>
                            <a:noFill/>
                          </a:ln>
                          <a:solidFill>
                            <a:schemeClr val="accent3"/>
                          </a:solidFill>
                          <a:effectLst/>
                          <a:latin typeface="Tahoma" pitchFamily="34" charset="0"/>
                          <a:ea typeface="宋体" pitchFamily="2" charset="-122"/>
                        </a:rPr>
                        <a:t>Sno</a:t>
                      </a:r>
                      <a:endParaRPr kumimoji="0" lang="en-US" altLang="zh-CN" sz="2000" b="0" i="0" u="none" strike="noStrike" cap="none" normalizeH="0" baseline="0" dirty="0">
                        <a:ln>
                          <a:noFill/>
                        </a:ln>
                        <a:solidFill>
                          <a:schemeClr val="accent3"/>
                        </a:solidFill>
                        <a:effectLst/>
                        <a:latin typeface="Tahoma" pitchFamily="34" charset="0"/>
                        <a:ea typeface="宋体" pitchFamily="2" charset="-122"/>
                      </a:endParaRPr>
                    </a:p>
                  </a:txBody>
                  <a:tcPr anchor="ctr" horzOverflow="overflow">
                    <a:solidFill>
                      <a:schemeClr val="tx2">
                        <a:lumMod val="60000"/>
                        <a:lumOff val="40000"/>
                      </a:schemeClr>
                    </a:solid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err="1">
                          <a:ln>
                            <a:noFill/>
                          </a:ln>
                          <a:solidFill>
                            <a:schemeClr val="accent3"/>
                          </a:solidFill>
                          <a:effectLst/>
                          <a:latin typeface="Tahoma" pitchFamily="34" charset="0"/>
                          <a:ea typeface="宋体" pitchFamily="2" charset="-122"/>
                        </a:rPr>
                        <a:t>Sdept</a:t>
                      </a:r>
                      <a:endParaRPr kumimoji="0" lang="en-US" altLang="zh-CN" sz="2000" b="0" i="0" u="none" strike="noStrike" cap="none" normalizeH="0" baseline="0" dirty="0">
                        <a:ln>
                          <a:noFill/>
                        </a:ln>
                        <a:solidFill>
                          <a:schemeClr val="accent3"/>
                        </a:solidFill>
                        <a:effectLst/>
                        <a:latin typeface="Tahoma" pitchFamily="34" charset="0"/>
                        <a:ea typeface="宋体" pitchFamily="2" charset="-122"/>
                      </a:endParaRPr>
                    </a:p>
                  </a:txBody>
                  <a:tcPr anchor="ctr" horzOverflow="overflow">
                    <a:solidFill>
                      <a:schemeClr val="tx2">
                        <a:lumMod val="60000"/>
                        <a:lumOff val="40000"/>
                      </a:schemeClr>
                    </a:solid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err="1">
                          <a:ln>
                            <a:noFill/>
                          </a:ln>
                          <a:solidFill>
                            <a:schemeClr val="accent3"/>
                          </a:solidFill>
                          <a:effectLst/>
                          <a:latin typeface="Tahoma" pitchFamily="34" charset="0"/>
                          <a:ea typeface="宋体" pitchFamily="2" charset="-122"/>
                        </a:rPr>
                        <a:t>Mname</a:t>
                      </a:r>
                      <a:endParaRPr kumimoji="0" lang="en-US" altLang="zh-CN" sz="2000" b="0" i="0" u="none" strike="noStrike" cap="none" normalizeH="0" baseline="0" dirty="0">
                        <a:ln>
                          <a:noFill/>
                        </a:ln>
                        <a:solidFill>
                          <a:schemeClr val="accent3"/>
                        </a:solidFill>
                        <a:effectLst/>
                        <a:latin typeface="Tahoma" pitchFamily="34" charset="0"/>
                        <a:ea typeface="宋体" pitchFamily="2" charset="-122"/>
                      </a:endParaRPr>
                    </a:p>
                  </a:txBody>
                  <a:tcPr anchor="ctr" horzOverflow="overflow">
                    <a:solidFill>
                      <a:schemeClr val="tx2">
                        <a:lumMod val="60000"/>
                        <a:lumOff val="40000"/>
                      </a:schemeClr>
                    </a:solid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err="1">
                          <a:ln>
                            <a:noFill/>
                          </a:ln>
                          <a:solidFill>
                            <a:schemeClr val="accent3"/>
                          </a:solidFill>
                          <a:effectLst/>
                          <a:latin typeface="Tahoma" pitchFamily="34" charset="0"/>
                          <a:ea typeface="宋体" pitchFamily="2" charset="-122"/>
                        </a:rPr>
                        <a:t>Cno</a:t>
                      </a:r>
                      <a:endParaRPr kumimoji="0" lang="en-US" altLang="zh-CN" sz="2000" b="0" i="0" u="none" strike="noStrike" cap="none" normalizeH="0" baseline="0" dirty="0">
                        <a:ln>
                          <a:noFill/>
                        </a:ln>
                        <a:solidFill>
                          <a:schemeClr val="accent3"/>
                        </a:solidFill>
                        <a:effectLst/>
                        <a:latin typeface="Tahoma" pitchFamily="34" charset="0"/>
                        <a:ea typeface="宋体" pitchFamily="2" charset="-122"/>
                      </a:endParaRPr>
                    </a:p>
                  </a:txBody>
                  <a:tcPr anchor="ctr" horzOverflow="overflow">
                    <a:solidFill>
                      <a:schemeClr val="tx2">
                        <a:lumMod val="60000"/>
                        <a:lumOff val="40000"/>
                      </a:schemeClr>
                    </a:solid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accent3"/>
                          </a:solidFill>
                          <a:effectLst/>
                          <a:latin typeface="Tahoma" pitchFamily="34" charset="0"/>
                          <a:ea typeface="宋体" pitchFamily="2" charset="-122"/>
                        </a:rPr>
                        <a:t>Grade</a:t>
                      </a:r>
                    </a:p>
                  </a:txBody>
                  <a:tcPr anchor="ctr" horzOverflow="overflow">
                    <a:solidFill>
                      <a:schemeClr val="tx2">
                        <a:lumMod val="60000"/>
                        <a:lumOff val="40000"/>
                      </a:schemeClr>
                    </a:solidFill>
                  </a:tcPr>
                </a:tc>
                <a:extLst>
                  <a:ext uri="{0D108BD9-81ED-4DB2-BD59-A6C34878D82A}">
                    <a16:rowId xmlns:a16="http://schemas.microsoft.com/office/drawing/2014/main" val="10000"/>
                  </a:ext>
                </a:extLst>
              </a:tr>
              <a:tr h="544660">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03001</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计算机系</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刘 明</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BT001</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80</a:t>
                      </a:r>
                    </a:p>
                  </a:txBody>
                  <a:tcPr anchor="ctr" horzOverflow="overflow"/>
                </a:tc>
                <a:extLst>
                  <a:ext uri="{0D108BD9-81ED-4DB2-BD59-A6C34878D82A}">
                    <a16:rowId xmlns:a16="http://schemas.microsoft.com/office/drawing/2014/main" val="10001"/>
                  </a:ext>
                </a:extLst>
              </a:tr>
              <a:tr h="544660">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03001</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计算机系</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刘 明</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BT002</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85</a:t>
                      </a:r>
                    </a:p>
                  </a:txBody>
                  <a:tcPr anchor="ctr" horzOverflow="overflow"/>
                </a:tc>
                <a:extLst>
                  <a:ext uri="{0D108BD9-81ED-4DB2-BD59-A6C34878D82A}">
                    <a16:rowId xmlns:a16="http://schemas.microsoft.com/office/drawing/2014/main" val="10002"/>
                  </a:ext>
                </a:extLst>
              </a:tr>
              <a:tr h="544660">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03002</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a:ln>
                            <a:noFill/>
                          </a:ln>
                          <a:solidFill>
                            <a:schemeClr val="tx1"/>
                          </a:solidFill>
                          <a:effectLst/>
                          <a:latin typeface="Tahoma" pitchFamily="34" charset="0"/>
                          <a:ea typeface="宋体" pitchFamily="2" charset="-122"/>
                        </a:rPr>
                        <a:t>计算机系</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刘 明</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BT001</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88</a:t>
                      </a:r>
                    </a:p>
                  </a:txBody>
                  <a:tcPr anchor="ctr" horzOverflow="overflow"/>
                </a:tc>
                <a:extLst>
                  <a:ext uri="{0D108BD9-81ED-4DB2-BD59-A6C34878D82A}">
                    <a16:rowId xmlns:a16="http://schemas.microsoft.com/office/drawing/2014/main" val="10003"/>
                  </a:ext>
                </a:extLst>
              </a:tr>
              <a:tr h="544660">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03002</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a:ln>
                            <a:noFill/>
                          </a:ln>
                          <a:solidFill>
                            <a:schemeClr val="tx1"/>
                          </a:solidFill>
                          <a:effectLst/>
                          <a:latin typeface="Tahoma" pitchFamily="34" charset="0"/>
                          <a:ea typeface="宋体" pitchFamily="2" charset="-122"/>
                        </a:rPr>
                        <a:t>计算机系</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刘 明</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BT002</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92</a:t>
                      </a:r>
                    </a:p>
                  </a:txBody>
                  <a:tcPr anchor="ctr" horzOverflow="overflow"/>
                </a:tc>
                <a:extLst>
                  <a:ext uri="{0D108BD9-81ED-4DB2-BD59-A6C34878D82A}">
                    <a16:rowId xmlns:a16="http://schemas.microsoft.com/office/drawing/2014/main" val="10004"/>
                  </a:ext>
                </a:extLst>
              </a:tr>
              <a:tr h="544660">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04001</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信息系</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王 强</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BT001</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90</a:t>
                      </a:r>
                    </a:p>
                  </a:txBody>
                  <a:tcPr anchor="ctr" horzOverflow="overflow"/>
                </a:tc>
                <a:extLst>
                  <a:ext uri="{0D108BD9-81ED-4DB2-BD59-A6C34878D82A}">
                    <a16:rowId xmlns:a16="http://schemas.microsoft.com/office/drawing/2014/main" val="10005"/>
                  </a:ext>
                </a:extLst>
              </a:tr>
            </a:tbl>
          </a:graphicData>
        </a:graphic>
      </p:graphicFrame>
      <p:sp>
        <p:nvSpPr>
          <p:cNvPr id="3" name="圆角矩形标注 2"/>
          <p:cNvSpPr/>
          <p:nvPr/>
        </p:nvSpPr>
        <p:spPr bwMode="auto">
          <a:xfrm>
            <a:off x="5826900" y="2404900"/>
            <a:ext cx="3088500" cy="442674"/>
          </a:xfrm>
          <a:prstGeom prst="wedgeRoundRectCallout">
            <a:avLst>
              <a:gd name="adj1" fmla="val -101354"/>
              <a:gd name="adj2" fmla="val 162823"/>
              <a:gd name="adj3" fmla="val 16667"/>
            </a:avLst>
          </a:prstGeom>
          <a:solidFill>
            <a:srgbClr val="CC99FF"/>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这是我们期望的结构吗？</a:t>
            </a:r>
          </a:p>
        </p:txBody>
      </p:sp>
      <p:sp>
        <p:nvSpPr>
          <p:cNvPr id="6" name="Rectangle 3"/>
          <p:cNvSpPr txBox="1">
            <a:spLocks noChangeArrowheads="1"/>
          </p:cNvSpPr>
          <p:nvPr/>
        </p:nvSpPr>
        <p:spPr bwMode="auto">
          <a:xfrm>
            <a:off x="535967" y="2969350"/>
            <a:ext cx="7931115" cy="3356774"/>
          </a:xfrm>
          <a:prstGeom prst="rect">
            <a:avLst/>
          </a:prstGeom>
          <a:solidFill>
            <a:schemeClr val="bg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Clr>
                <a:schemeClr val="bg1"/>
              </a:buClr>
              <a:buFontTx/>
              <a:buNone/>
            </a:pPr>
            <a:r>
              <a:rPr lang="zh-CN" altLang="en-US" sz="2400" kern="0" dirty="0">
                <a:latin typeface="宋体" panose="02010600030101010101" pitchFamily="2" charset="-122"/>
                <a:ea typeface="宋体" panose="02010600030101010101" pitchFamily="2" charset="-122"/>
              </a:rPr>
              <a:t>太多缺陷：</a:t>
            </a:r>
            <a:endParaRPr lang="en-US" altLang="zh-CN" sz="2400" kern="0" dirty="0">
              <a:latin typeface="宋体" panose="02010600030101010101" pitchFamily="2" charset="-122"/>
              <a:ea typeface="宋体" panose="02010600030101010101" pitchFamily="2" charset="-122"/>
            </a:endParaRPr>
          </a:p>
          <a:p>
            <a:pPr>
              <a:lnSpc>
                <a:spcPts val="3500"/>
              </a:lnSpc>
              <a:buClr>
                <a:schemeClr val="bg1"/>
              </a:buClr>
              <a:buFontTx/>
              <a:buNone/>
            </a:pPr>
            <a:r>
              <a:rPr lang="zh-CN" altLang="en-US" sz="2400" kern="0" dirty="0">
                <a:latin typeface="宋体" panose="02010600030101010101" pitchFamily="2" charset="-122"/>
                <a:ea typeface="宋体" panose="02010600030101010101" pitchFamily="2" charset="-122"/>
              </a:rPr>
              <a:t>（</a:t>
            </a:r>
            <a:r>
              <a:rPr lang="en-US" altLang="zh-CN" sz="2400" kern="0" dirty="0">
                <a:latin typeface="宋体" panose="02010600030101010101" pitchFamily="2" charset="-122"/>
                <a:ea typeface="宋体" panose="02010600030101010101" pitchFamily="2" charset="-122"/>
              </a:rPr>
              <a:t>1</a:t>
            </a:r>
            <a:r>
              <a:rPr lang="zh-CN" altLang="en-US" sz="2400" kern="0" dirty="0">
                <a:latin typeface="宋体" panose="02010600030101010101" pitchFamily="2" charset="-122"/>
                <a:ea typeface="宋体" panose="02010600030101010101" pitchFamily="2" charset="-122"/>
              </a:rPr>
              <a:t>）数据冗余太大；</a:t>
            </a:r>
          </a:p>
          <a:p>
            <a:pPr>
              <a:lnSpc>
                <a:spcPts val="3500"/>
              </a:lnSpc>
              <a:buFont typeface="Wingdings" panose="05000000000000000000" pitchFamily="2" charset="2"/>
              <a:buNone/>
            </a:pPr>
            <a:r>
              <a:rPr lang="zh-CN" altLang="en-US" sz="2400" kern="0" dirty="0">
                <a:latin typeface="宋体" panose="02010600030101010101" pitchFamily="2" charset="-122"/>
                <a:ea typeface="宋体" panose="02010600030101010101" pitchFamily="2" charset="-122"/>
              </a:rPr>
              <a:t>（</a:t>
            </a:r>
            <a:r>
              <a:rPr lang="en-US" altLang="zh-CN" sz="2400" kern="0" dirty="0">
                <a:latin typeface="宋体" panose="02010600030101010101" pitchFamily="2" charset="-122"/>
                <a:ea typeface="宋体" panose="02010600030101010101" pitchFamily="2" charset="-122"/>
              </a:rPr>
              <a:t>2</a:t>
            </a:r>
            <a:r>
              <a:rPr lang="zh-CN" altLang="en-US" sz="2400" kern="0" dirty="0">
                <a:latin typeface="宋体" panose="02010600030101010101" pitchFamily="2" charset="-122"/>
                <a:ea typeface="宋体" panose="02010600030101010101" pitchFamily="2" charset="-122"/>
              </a:rPr>
              <a:t>）更新异常；</a:t>
            </a:r>
            <a:endParaRPr lang="en-US" altLang="zh-CN" sz="2400" kern="0" dirty="0">
              <a:latin typeface="宋体" panose="02010600030101010101" pitchFamily="2" charset="-122"/>
              <a:ea typeface="宋体" panose="02010600030101010101" pitchFamily="2" charset="-122"/>
            </a:endParaRPr>
          </a:p>
          <a:p>
            <a:pPr>
              <a:lnSpc>
                <a:spcPts val="3500"/>
              </a:lnSpc>
              <a:buFont typeface="Wingdings" panose="05000000000000000000" pitchFamily="2" charset="2"/>
              <a:buNone/>
            </a:pPr>
            <a:r>
              <a:rPr lang="zh-CN" altLang="en-US" sz="2400" kern="0" dirty="0">
                <a:latin typeface="宋体" panose="02010600030101010101" pitchFamily="2" charset="-122"/>
                <a:ea typeface="宋体" panose="02010600030101010101" pitchFamily="2" charset="-122"/>
              </a:rPr>
              <a:t>（</a:t>
            </a:r>
            <a:r>
              <a:rPr lang="en-US" altLang="zh-CN" sz="2400" kern="0" dirty="0">
                <a:latin typeface="宋体" panose="02010600030101010101" pitchFamily="2" charset="-122"/>
                <a:ea typeface="宋体" panose="02010600030101010101" pitchFamily="2" charset="-122"/>
              </a:rPr>
              <a:t>3</a:t>
            </a:r>
            <a:r>
              <a:rPr lang="zh-CN" altLang="en-US" sz="2400" kern="0" dirty="0">
                <a:latin typeface="宋体" panose="02010600030101010101" pitchFamily="2" charset="-122"/>
                <a:ea typeface="宋体" panose="02010600030101010101" pitchFamily="2" charset="-122"/>
              </a:rPr>
              <a:t>）插入异常；</a:t>
            </a:r>
            <a:endParaRPr lang="en-US" altLang="zh-CN" sz="2400" kern="0" dirty="0">
              <a:latin typeface="宋体" panose="02010600030101010101" pitchFamily="2" charset="-122"/>
              <a:ea typeface="宋体" panose="02010600030101010101" pitchFamily="2" charset="-122"/>
            </a:endParaRPr>
          </a:p>
          <a:p>
            <a:pPr>
              <a:lnSpc>
                <a:spcPts val="3500"/>
              </a:lnSpc>
              <a:buFont typeface="Wingdings" panose="05000000000000000000" pitchFamily="2" charset="2"/>
              <a:buNone/>
            </a:pPr>
            <a:r>
              <a:rPr lang="zh-CN" altLang="en-US" sz="2400" kern="0" dirty="0">
                <a:latin typeface="宋体" panose="02010600030101010101" pitchFamily="2" charset="-122"/>
                <a:ea typeface="宋体" panose="02010600030101010101" pitchFamily="2" charset="-122"/>
              </a:rPr>
              <a:t>（</a:t>
            </a:r>
            <a:r>
              <a:rPr lang="en-US" altLang="zh-CN" sz="2400" kern="0" dirty="0">
                <a:latin typeface="宋体" panose="02010600030101010101" pitchFamily="2" charset="-122"/>
                <a:ea typeface="宋体" panose="02010600030101010101" pitchFamily="2" charset="-122"/>
              </a:rPr>
              <a:t>4</a:t>
            </a:r>
            <a:r>
              <a:rPr lang="zh-CN" altLang="en-US" sz="2400" kern="0" dirty="0">
                <a:latin typeface="宋体" panose="02010600030101010101" pitchFamily="2" charset="-122"/>
                <a:ea typeface="宋体" panose="02010600030101010101" pitchFamily="2" charset="-122"/>
              </a:rPr>
              <a:t>）删除异常。</a:t>
            </a:r>
          </a:p>
        </p:txBody>
      </p:sp>
    </p:spTree>
    <p:extLst>
      <p:ext uri="{BB962C8B-B14F-4D97-AF65-F5344CB8AC3E}">
        <p14:creationId xmlns:p14="http://schemas.microsoft.com/office/powerpoint/2010/main" val="159296201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43" name="Picture 27" descr="D:\person\desktop\校徽da 副本.png">
            <a:extLst>
              <a:ext uri="{FF2B5EF4-FFF2-40B4-BE49-F238E27FC236}">
                <a16:creationId xmlns:a16="http://schemas.microsoft.com/office/drawing/2014/main" id="{0AECEC9F-5779-42CC-80BC-39E31D06C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TextBox 10">
            <a:extLst>
              <a:ext uri="{FF2B5EF4-FFF2-40B4-BE49-F238E27FC236}">
                <a16:creationId xmlns:a16="http://schemas.microsoft.com/office/drawing/2014/main" id="{F18975E7-117D-47BF-B761-BC62D7E052C0}"/>
              </a:ext>
            </a:extLst>
          </p:cNvPr>
          <p:cNvSpPr txBox="1">
            <a:spLocks noChangeArrowheads="1"/>
          </p:cNvSpPr>
          <p:nvPr/>
        </p:nvSpPr>
        <p:spPr bwMode="auto">
          <a:xfrm>
            <a:off x="369888" y="1082675"/>
            <a:ext cx="795813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t>basis of FD  </a:t>
            </a:r>
            <a:r>
              <a:rPr lang="zh-CN" altLang="en-US" sz="2800" b="1" dirty="0"/>
              <a:t>函数依赖的基本集</a:t>
            </a:r>
            <a:r>
              <a:rPr lang="zh-CN" altLang="en-US" sz="2800" dirty="0"/>
              <a:t> </a:t>
            </a:r>
          </a:p>
        </p:txBody>
      </p:sp>
      <p:sp>
        <p:nvSpPr>
          <p:cNvPr id="2" name="TextBox 10">
            <a:extLst>
              <a:ext uri="{FF2B5EF4-FFF2-40B4-BE49-F238E27FC236}">
                <a16:creationId xmlns:a16="http://schemas.microsoft.com/office/drawing/2014/main" id="{C879BF0E-39D4-481A-9773-E9DA5A12B1B9}"/>
              </a:ext>
            </a:extLst>
          </p:cNvPr>
          <p:cNvSpPr txBox="1">
            <a:spLocks noChangeArrowheads="1"/>
          </p:cNvSpPr>
          <p:nvPr/>
        </p:nvSpPr>
        <p:spPr bwMode="auto">
          <a:xfrm>
            <a:off x="539750" y="1628775"/>
            <a:ext cx="7958138" cy="82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t>给定一个</a:t>
            </a:r>
            <a:r>
              <a:rPr lang="en-US" altLang="zh-CN" sz="2400" b="1" dirty="0"/>
              <a:t>FD</a:t>
            </a:r>
            <a:r>
              <a:rPr lang="zh-CN" altLang="en-US" sz="2400" b="1" dirty="0"/>
              <a:t>集合</a:t>
            </a:r>
            <a:r>
              <a:rPr lang="en-US" altLang="zh-CN" sz="2400" b="1" dirty="0"/>
              <a:t>F</a:t>
            </a:r>
            <a:r>
              <a:rPr lang="zh-CN" altLang="en-US" sz="2400" b="1" dirty="0"/>
              <a:t>，任何与</a:t>
            </a:r>
            <a:r>
              <a:rPr lang="en-US" altLang="zh-CN" sz="2400" b="1" dirty="0"/>
              <a:t>F</a:t>
            </a:r>
            <a:r>
              <a:rPr lang="zh-CN" altLang="en-US" sz="2400" b="1" dirty="0"/>
              <a:t>等价的</a:t>
            </a:r>
            <a:r>
              <a:rPr lang="en-US" altLang="zh-CN" sz="2400" b="1" dirty="0"/>
              <a:t>FD</a:t>
            </a:r>
            <a:r>
              <a:rPr lang="zh-CN" altLang="en-US" sz="2400" b="1" dirty="0"/>
              <a:t>集合都称为</a:t>
            </a:r>
            <a:r>
              <a:rPr lang="en-US" altLang="zh-CN" sz="2400" b="1" dirty="0"/>
              <a:t>F</a:t>
            </a:r>
            <a:r>
              <a:rPr lang="zh-CN" altLang="en-US" sz="2400" b="1" dirty="0"/>
              <a:t>的基本集</a:t>
            </a:r>
            <a:r>
              <a:rPr lang="zh-CN" altLang="en-US" sz="2400" dirty="0"/>
              <a:t> </a:t>
            </a:r>
          </a:p>
        </p:txBody>
      </p:sp>
      <p:sp>
        <p:nvSpPr>
          <p:cNvPr id="3" name="TextBox 10">
            <a:extLst>
              <a:ext uri="{FF2B5EF4-FFF2-40B4-BE49-F238E27FC236}">
                <a16:creationId xmlns:a16="http://schemas.microsoft.com/office/drawing/2014/main" id="{85595402-2C54-441C-AB51-B595254FA446}"/>
              </a:ext>
            </a:extLst>
          </p:cNvPr>
          <p:cNvSpPr txBox="1">
            <a:spLocks noChangeArrowheads="1"/>
          </p:cNvSpPr>
          <p:nvPr/>
        </p:nvSpPr>
        <p:spPr bwMode="auto">
          <a:xfrm>
            <a:off x="468313" y="2636838"/>
            <a:ext cx="7958137" cy="45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t>对</a:t>
            </a:r>
            <a:r>
              <a:rPr lang="en-US" altLang="zh-CN" sz="2400" b="1" dirty="0"/>
              <a:t>R(U)</a:t>
            </a:r>
            <a:r>
              <a:rPr lang="zh-CN" altLang="en-US" sz="2400" b="1" dirty="0"/>
              <a:t>上的</a:t>
            </a:r>
            <a:r>
              <a:rPr lang="en-US" altLang="zh-CN" sz="2400" b="1" dirty="0"/>
              <a:t>F1</a:t>
            </a:r>
            <a:r>
              <a:rPr lang="zh-CN" altLang="en-US" sz="2400" b="1" dirty="0"/>
              <a:t>、</a:t>
            </a:r>
            <a:r>
              <a:rPr lang="en-US" altLang="zh-CN" sz="2400" b="1" dirty="0"/>
              <a:t>F2</a:t>
            </a:r>
            <a:r>
              <a:rPr lang="zh-CN" altLang="en-US" sz="2400" b="1" dirty="0"/>
              <a:t>，若</a:t>
            </a:r>
            <a:r>
              <a:rPr lang="en-US" altLang="zh-CN" sz="2400" b="1" dirty="0"/>
              <a:t>F1</a:t>
            </a:r>
            <a:r>
              <a:rPr lang="en-US" altLang="zh-CN" sz="2400" b="1" baseline="30000" dirty="0"/>
              <a:t>+</a:t>
            </a:r>
            <a:r>
              <a:rPr lang="en-US" altLang="zh-CN" sz="2400" b="1" dirty="0"/>
              <a:t>=F2</a:t>
            </a:r>
            <a:r>
              <a:rPr lang="en-US" altLang="zh-CN" sz="2400" b="1" baseline="30000" dirty="0"/>
              <a:t>+</a:t>
            </a:r>
            <a:r>
              <a:rPr lang="zh-CN" altLang="en-US" sz="2400" b="1" dirty="0"/>
              <a:t>，则称</a:t>
            </a:r>
            <a:r>
              <a:rPr lang="en-US" altLang="zh-CN" sz="2400" b="1" dirty="0"/>
              <a:t>F1</a:t>
            </a:r>
            <a:r>
              <a:rPr lang="zh-CN" altLang="en-US" sz="2400" b="1" dirty="0"/>
              <a:t>与</a:t>
            </a:r>
            <a:r>
              <a:rPr lang="en-US" altLang="zh-CN" sz="2400" b="1" dirty="0"/>
              <a:t>F2</a:t>
            </a:r>
            <a:r>
              <a:rPr lang="zh-CN" altLang="en-US" sz="2400" b="1" dirty="0"/>
              <a:t>等价。</a:t>
            </a:r>
            <a:r>
              <a:rPr lang="zh-CN" altLang="en-US" sz="2400" dirty="0"/>
              <a:t> </a:t>
            </a:r>
          </a:p>
        </p:txBody>
      </p:sp>
      <p:sp>
        <p:nvSpPr>
          <p:cNvPr id="4" name="TextBox 10">
            <a:extLst>
              <a:ext uri="{FF2B5EF4-FFF2-40B4-BE49-F238E27FC236}">
                <a16:creationId xmlns:a16="http://schemas.microsoft.com/office/drawing/2014/main" id="{5D36BCFC-983F-4B5E-A647-B49A94C19561}"/>
              </a:ext>
            </a:extLst>
          </p:cNvPr>
          <p:cNvSpPr txBox="1">
            <a:spLocks noChangeArrowheads="1"/>
          </p:cNvSpPr>
          <p:nvPr/>
        </p:nvSpPr>
        <p:spPr bwMode="auto">
          <a:xfrm>
            <a:off x="539750" y="3789363"/>
            <a:ext cx="7958138"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dirty="0">
                <a:solidFill>
                  <a:schemeClr val="accent2"/>
                </a:solidFill>
              </a:rPr>
              <a:t>Example. R(ABCDE)</a:t>
            </a:r>
            <a:r>
              <a:rPr lang="zh-CN" altLang="en-US" sz="2400" b="1" dirty="0">
                <a:solidFill>
                  <a:schemeClr val="accent2"/>
                </a:solidFill>
              </a:rPr>
              <a:t>，</a:t>
            </a:r>
            <a:r>
              <a:rPr lang="en-US" altLang="zh-CN" sz="2400" b="1" dirty="0">
                <a:solidFill>
                  <a:schemeClr val="accent2"/>
                </a:solidFill>
              </a:rPr>
              <a:t>F1={A→B,AB→C,D→AC,D→E}</a:t>
            </a:r>
            <a:r>
              <a:rPr lang="zh-CN" altLang="en-US" sz="2400" b="1" dirty="0">
                <a:solidFill>
                  <a:schemeClr val="accent2"/>
                </a:solidFill>
              </a:rPr>
              <a:t>与</a:t>
            </a:r>
            <a:r>
              <a:rPr lang="en-US" altLang="zh-CN" sz="2400" b="1" dirty="0">
                <a:solidFill>
                  <a:schemeClr val="accent2"/>
                </a:solidFill>
              </a:rPr>
              <a:t>F2={A→BC,D→AE}</a:t>
            </a:r>
            <a:r>
              <a:rPr lang="zh-CN" altLang="en-US" sz="2400" b="1" dirty="0">
                <a:solidFill>
                  <a:schemeClr val="accent2"/>
                </a:solidFill>
              </a:rPr>
              <a:t>等价？    </a:t>
            </a:r>
          </a:p>
          <a:p>
            <a:pPr algn="l" eaLnBrk="1" hangingPunct="1"/>
            <a:r>
              <a:rPr lang="zh-CN" altLang="en-US" sz="2400" b="1" dirty="0"/>
              <a:t>对</a:t>
            </a:r>
            <a:r>
              <a:rPr lang="en-US" altLang="zh-CN" sz="2400" b="1" dirty="0"/>
              <a:t>F1</a:t>
            </a:r>
            <a:r>
              <a:rPr lang="zh-CN" altLang="en-US" sz="2400" b="1" dirty="0"/>
              <a:t>：</a:t>
            </a:r>
            <a:r>
              <a:rPr lang="en-US" altLang="zh-CN" sz="2400" b="1" dirty="0"/>
              <a:t>A+</a:t>
            </a:r>
            <a:r>
              <a:rPr lang="zh-CN" altLang="en-US" sz="2400" b="1" dirty="0"/>
              <a:t>＝</a:t>
            </a:r>
            <a:r>
              <a:rPr lang="en-US" altLang="zh-CN" sz="2400" b="1" dirty="0"/>
              <a:t>ABC</a:t>
            </a:r>
            <a:r>
              <a:rPr lang="zh-CN" altLang="en-US" sz="2400" b="1" dirty="0"/>
              <a:t>，</a:t>
            </a:r>
            <a:r>
              <a:rPr lang="en-US" altLang="zh-CN" sz="2400" b="1" dirty="0"/>
              <a:t>B+</a:t>
            </a:r>
            <a:r>
              <a:rPr lang="zh-CN" altLang="en-US" sz="2400" b="1" dirty="0"/>
              <a:t>＝</a:t>
            </a:r>
            <a:r>
              <a:rPr lang="en-US" altLang="zh-CN" sz="2400" b="1" dirty="0"/>
              <a:t>B</a:t>
            </a:r>
            <a:r>
              <a:rPr lang="zh-CN" altLang="en-US" sz="2400" b="1" dirty="0"/>
              <a:t>，</a:t>
            </a:r>
            <a:r>
              <a:rPr lang="en-US" altLang="zh-CN" sz="2400" b="1" dirty="0"/>
              <a:t>C+</a:t>
            </a:r>
            <a:r>
              <a:rPr lang="zh-CN" altLang="en-US" sz="2400" b="1" dirty="0"/>
              <a:t>＝</a:t>
            </a:r>
            <a:r>
              <a:rPr lang="en-US" altLang="zh-CN" sz="2400" b="1" dirty="0"/>
              <a:t>C</a:t>
            </a:r>
            <a:r>
              <a:rPr lang="zh-CN" altLang="en-US" sz="2400" b="1" dirty="0"/>
              <a:t>，</a:t>
            </a:r>
            <a:r>
              <a:rPr lang="en-US" altLang="zh-CN" sz="2400" b="1" dirty="0"/>
              <a:t>D+</a:t>
            </a:r>
            <a:r>
              <a:rPr lang="zh-CN" altLang="en-US" sz="2400" b="1" dirty="0"/>
              <a:t>＝</a:t>
            </a:r>
            <a:r>
              <a:rPr lang="en-US" altLang="zh-CN" sz="2400" b="1" dirty="0"/>
              <a:t>ABCDE</a:t>
            </a:r>
            <a:r>
              <a:rPr lang="zh-CN" altLang="en-US" sz="2400" b="1" dirty="0"/>
              <a:t>，</a:t>
            </a:r>
            <a:r>
              <a:rPr lang="en-US" altLang="zh-CN" sz="2400" b="1" dirty="0"/>
              <a:t>E+</a:t>
            </a:r>
            <a:r>
              <a:rPr lang="zh-CN" altLang="en-US" sz="2400" b="1" dirty="0"/>
              <a:t>＝</a:t>
            </a:r>
            <a:r>
              <a:rPr lang="en-US" altLang="zh-CN" sz="2400" b="1" dirty="0"/>
              <a:t>E</a:t>
            </a:r>
            <a:r>
              <a:rPr lang="zh-CN" altLang="en-US" sz="2400" b="1" dirty="0"/>
              <a:t>，</a:t>
            </a:r>
            <a:r>
              <a:rPr lang="en-US" altLang="zh-CN" sz="2400" b="1" dirty="0"/>
              <a:t>(AB)+</a:t>
            </a:r>
            <a:r>
              <a:rPr lang="zh-CN" altLang="en-US" sz="2400" b="1" dirty="0"/>
              <a:t>＝</a:t>
            </a:r>
            <a:r>
              <a:rPr lang="en-US" altLang="zh-CN" sz="2400" b="1" dirty="0"/>
              <a:t>ABC</a:t>
            </a:r>
            <a:r>
              <a:rPr lang="zh-CN" altLang="en-US" sz="2400" b="1" dirty="0"/>
              <a:t>。    </a:t>
            </a:r>
          </a:p>
          <a:p>
            <a:pPr algn="l" eaLnBrk="1" hangingPunct="1"/>
            <a:r>
              <a:rPr lang="zh-CN" altLang="en-US" sz="2400" b="1" dirty="0"/>
              <a:t>对</a:t>
            </a:r>
            <a:r>
              <a:rPr lang="en-US" altLang="zh-CN" sz="2400" b="1" dirty="0"/>
              <a:t>F2</a:t>
            </a:r>
            <a:r>
              <a:rPr lang="zh-CN" altLang="en-US" sz="2400" b="1" dirty="0"/>
              <a:t>：</a:t>
            </a:r>
            <a:r>
              <a:rPr lang="en-US" altLang="zh-CN" sz="2400" b="1" dirty="0"/>
              <a:t>A+</a:t>
            </a:r>
            <a:r>
              <a:rPr lang="zh-CN" altLang="en-US" sz="2400" b="1" dirty="0"/>
              <a:t>＝</a:t>
            </a:r>
            <a:r>
              <a:rPr lang="en-US" altLang="zh-CN" sz="2400" b="1" dirty="0"/>
              <a:t>ABC</a:t>
            </a:r>
            <a:r>
              <a:rPr lang="zh-CN" altLang="en-US" sz="2400" b="1" dirty="0"/>
              <a:t>，</a:t>
            </a:r>
            <a:r>
              <a:rPr lang="en-US" altLang="zh-CN" sz="2400" b="1" dirty="0"/>
              <a:t>B+</a:t>
            </a:r>
            <a:r>
              <a:rPr lang="zh-CN" altLang="en-US" sz="2400" b="1" dirty="0"/>
              <a:t>＝</a:t>
            </a:r>
            <a:r>
              <a:rPr lang="en-US" altLang="zh-CN" sz="2400" b="1" dirty="0"/>
              <a:t>B</a:t>
            </a:r>
            <a:r>
              <a:rPr lang="zh-CN" altLang="en-US" sz="2400" b="1" dirty="0"/>
              <a:t>，</a:t>
            </a:r>
            <a:r>
              <a:rPr lang="en-US" altLang="zh-CN" sz="2400" b="1" dirty="0"/>
              <a:t>C+</a:t>
            </a:r>
            <a:r>
              <a:rPr lang="zh-CN" altLang="en-US" sz="2400" b="1" dirty="0"/>
              <a:t>＝</a:t>
            </a:r>
            <a:r>
              <a:rPr lang="en-US" altLang="zh-CN" sz="2400" b="1" dirty="0"/>
              <a:t>C</a:t>
            </a:r>
            <a:r>
              <a:rPr lang="zh-CN" altLang="en-US" sz="2400" b="1" dirty="0"/>
              <a:t>，</a:t>
            </a:r>
            <a:r>
              <a:rPr lang="en-US" altLang="zh-CN" sz="2400" b="1" dirty="0"/>
              <a:t>D+</a:t>
            </a:r>
            <a:r>
              <a:rPr lang="zh-CN" altLang="en-US" sz="2400" b="1" dirty="0"/>
              <a:t>＝</a:t>
            </a:r>
            <a:r>
              <a:rPr lang="en-US" altLang="zh-CN" sz="2400" b="1" dirty="0"/>
              <a:t>ABCDE</a:t>
            </a:r>
            <a:r>
              <a:rPr lang="zh-CN" altLang="en-US" sz="2400" b="1" dirty="0"/>
              <a:t>，</a:t>
            </a:r>
            <a:r>
              <a:rPr lang="en-US" altLang="zh-CN" sz="2400" b="1" dirty="0"/>
              <a:t>E+</a:t>
            </a:r>
            <a:r>
              <a:rPr lang="zh-CN" altLang="en-US" sz="2400" b="1" dirty="0"/>
              <a:t>＝</a:t>
            </a:r>
            <a:r>
              <a:rPr lang="en-US" altLang="zh-CN" sz="2400" b="1" dirty="0"/>
              <a:t>E</a:t>
            </a:r>
            <a:r>
              <a:rPr lang="zh-CN" altLang="en-US" sz="2400" b="1" dirty="0"/>
              <a:t>，</a:t>
            </a:r>
            <a:r>
              <a:rPr lang="en-US" altLang="zh-CN" sz="2400" b="1" dirty="0"/>
              <a:t>(AB)+</a:t>
            </a:r>
            <a:r>
              <a:rPr lang="zh-CN" altLang="en-US" sz="2400" b="1" dirty="0"/>
              <a:t>＝</a:t>
            </a:r>
            <a:r>
              <a:rPr lang="en-US" altLang="zh-CN" sz="2400" b="1" dirty="0"/>
              <a:t>ABC</a:t>
            </a:r>
            <a:r>
              <a:rPr lang="en-US" altLang="zh-CN" sz="2400" dirty="0"/>
              <a:t> </a:t>
            </a:r>
          </a:p>
        </p:txBody>
      </p:sp>
      <p:sp>
        <p:nvSpPr>
          <p:cNvPr id="8" name="Rectangle 2">
            <a:extLst>
              <a:ext uri="{FF2B5EF4-FFF2-40B4-BE49-F238E27FC236}">
                <a16:creationId xmlns:a16="http://schemas.microsoft.com/office/drawing/2014/main" id="{4429D20C-DB7C-4C92-9E1A-0925B6AF5EC6}"/>
              </a:ext>
            </a:extLst>
          </p:cNvPr>
          <p:cNvSpPr txBox="1">
            <a:spLocks noChangeArrowheads="1"/>
          </p:cNvSpPr>
          <p:nvPr/>
        </p:nvSpPr>
        <p:spPr>
          <a:xfrm>
            <a:off x="82550" y="180657"/>
            <a:ext cx="8729662" cy="609600"/>
          </a:xfrm>
          <a:prstGeom prst="rect">
            <a:avLst/>
          </a:prstGeom>
        </p:spPr>
        <p:txBody>
          <a:bodyPr/>
          <a:lstStyle>
            <a:lvl1pPr algn="l" rtl="0" eaLnBrk="1" fontAlgn="base" hangingPunct="1">
              <a:spcBef>
                <a:spcPct val="0"/>
              </a:spcBef>
              <a:spcAft>
                <a:spcPct val="0"/>
              </a:spcAft>
              <a:defRPr sz="3000" b="1">
                <a:solidFill>
                  <a:schemeClr val="accent1"/>
                </a:solidFill>
                <a:latin typeface="+mj-lt"/>
                <a:ea typeface="+mj-ea"/>
                <a:cs typeface="+mj-cs"/>
              </a:defRPr>
            </a:lvl1pPr>
            <a:lvl2pPr algn="l" rtl="0" eaLnBrk="1" fontAlgn="base" hangingPunct="1">
              <a:spcBef>
                <a:spcPct val="0"/>
              </a:spcBef>
              <a:spcAft>
                <a:spcPct val="0"/>
              </a:spcAft>
              <a:defRPr sz="3000" b="1">
                <a:solidFill>
                  <a:schemeClr val="accent1"/>
                </a:solidFill>
                <a:latin typeface="Verdana" pitchFamily="34" charset="0"/>
              </a:defRPr>
            </a:lvl2pPr>
            <a:lvl3pPr algn="l" rtl="0" eaLnBrk="1" fontAlgn="base" hangingPunct="1">
              <a:spcBef>
                <a:spcPct val="0"/>
              </a:spcBef>
              <a:spcAft>
                <a:spcPct val="0"/>
              </a:spcAft>
              <a:defRPr sz="3000" b="1">
                <a:solidFill>
                  <a:schemeClr val="accent1"/>
                </a:solidFill>
                <a:latin typeface="Verdana" pitchFamily="34" charset="0"/>
              </a:defRPr>
            </a:lvl3pPr>
            <a:lvl4pPr algn="l" rtl="0" eaLnBrk="1" fontAlgn="base" hangingPunct="1">
              <a:spcBef>
                <a:spcPct val="0"/>
              </a:spcBef>
              <a:spcAft>
                <a:spcPct val="0"/>
              </a:spcAft>
              <a:defRPr sz="3000" b="1">
                <a:solidFill>
                  <a:schemeClr val="accent1"/>
                </a:solidFill>
                <a:latin typeface="Verdana" pitchFamily="34" charset="0"/>
              </a:defRPr>
            </a:lvl4pPr>
            <a:lvl5pPr algn="l" rtl="0" eaLnBrk="1" fontAlgn="base" hangingPunct="1">
              <a:spcBef>
                <a:spcPct val="0"/>
              </a:spcBef>
              <a:spcAft>
                <a:spcPct val="0"/>
              </a:spcAft>
              <a:defRPr sz="3000" b="1">
                <a:solidFill>
                  <a:schemeClr val="accent1"/>
                </a:solidFill>
                <a:latin typeface="Verdana" pitchFamily="34" charset="0"/>
              </a:defRPr>
            </a:lvl5pPr>
            <a:lvl6pPr marL="457200" algn="l" rtl="0" eaLnBrk="1" fontAlgn="base" hangingPunct="1">
              <a:spcBef>
                <a:spcPct val="0"/>
              </a:spcBef>
              <a:spcAft>
                <a:spcPct val="0"/>
              </a:spcAft>
              <a:defRPr sz="3000" b="1">
                <a:solidFill>
                  <a:schemeClr val="accent1"/>
                </a:solidFill>
                <a:latin typeface="Verdana" pitchFamily="34" charset="0"/>
              </a:defRPr>
            </a:lvl6pPr>
            <a:lvl7pPr marL="914400" algn="l" rtl="0" eaLnBrk="1" fontAlgn="base" hangingPunct="1">
              <a:spcBef>
                <a:spcPct val="0"/>
              </a:spcBef>
              <a:spcAft>
                <a:spcPct val="0"/>
              </a:spcAft>
              <a:defRPr sz="3000" b="1">
                <a:solidFill>
                  <a:schemeClr val="accent1"/>
                </a:solidFill>
                <a:latin typeface="Verdana" pitchFamily="34" charset="0"/>
              </a:defRPr>
            </a:lvl7pPr>
            <a:lvl8pPr marL="1371600" algn="l" rtl="0" eaLnBrk="1" fontAlgn="base" hangingPunct="1">
              <a:spcBef>
                <a:spcPct val="0"/>
              </a:spcBef>
              <a:spcAft>
                <a:spcPct val="0"/>
              </a:spcAft>
              <a:defRPr sz="3000" b="1">
                <a:solidFill>
                  <a:schemeClr val="accent1"/>
                </a:solidFill>
                <a:latin typeface="Verdana" pitchFamily="34" charset="0"/>
              </a:defRPr>
            </a:lvl8pPr>
            <a:lvl9pPr marL="1828800" algn="l" rtl="0" eaLnBrk="1" fontAlgn="base" hangingPunct="1">
              <a:spcBef>
                <a:spcPct val="0"/>
              </a:spcBef>
              <a:spcAft>
                <a:spcPct val="0"/>
              </a:spcAft>
              <a:defRPr sz="3000" b="1">
                <a:solidFill>
                  <a:schemeClr val="accent1"/>
                </a:solidFill>
                <a:latin typeface="Verdana" pitchFamily="34" charset="0"/>
              </a:defRPr>
            </a:lvl9pPr>
          </a:lstStyle>
          <a:p>
            <a:r>
              <a:rPr lang="zh-CN" altLang="en-US" kern="0">
                <a:ea typeface="宋体" panose="02010600030101010101" pitchFamily="2" charset="-122"/>
              </a:rPr>
              <a:t>数据依赖的公理系统：</a:t>
            </a:r>
            <a:r>
              <a:rPr lang="en-US" altLang="zh-CN" kern="0">
                <a:ea typeface="宋体" panose="02010600030101010101" pitchFamily="2" charset="-122"/>
              </a:rPr>
              <a:t>Armstrong</a:t>
            </a:r>
            <a:r>
              <a:rPr lang="zh-CN" altLang="en-US" kern="0">
                <a:ea typeface="宋体" panose="02010600030101010101" pitchFamily="2" charset="-122"/>
              </a:rPr>
              <a:t>公理系统</a:t>
            </a:r>
            <a:endParaRPr lang="zh-CN" altLang="en-US" kern="0" dirty="0">
              <a:ea typeface="宋体" panose="02010600030101010101" pitchFamily="2" charset="-122"/>
            </a:endParaRPr>
          </a:p>
        </p:txBody>
      </p:sp>
    </p:spTree>
    <p:extLst>
      <p:ext uri="{BB962C8B-B14F-4D97-AF65-F5344CB8AC3E}">
        <p14:creationId xmlns:p14="http://schemas.microsoft.com/office/powerpoint/2010/main" val="59443306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057"/>
                                        </p:tgtEl>
                                        <p:attrNameLst>
                                          <p:attrName>style.visibility</p:attrName>
                                        </p:attrNameLst>
                                      </p:cBhvr>
                                      <p:to>
                                        <p:strVal val="visible"/>
                                      </p:to>
                                    </p:set>
                                    <p:animEffect transition="in" filter="box(in)">
                                      <p:cBhvr>
                                        <p:cTn id="13" dur="500"/>
                                        <p:tgtEl>
                                          <p:spTgt spid="205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ox(in)">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ox(i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P spid="2" grpId="0"/>
      <p:bldP spid="3" grpId="0"/>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sz="3200" dirty="0">
                <a:ea typeface="宋体" panose="02010600030101010101" pitchFamily="2" charset="-122"/>
              </a:rPr>
              <a:t>数据依赖的公理系统：</a:t>
            </a:r>
            <a:r>
              <a:rPr lang="en-US" altLang="zh-CN" sz="3200" dirty="0">
                <a:ea typeface="宋体" panose="02010600030101010101" pitchFamily="2" charset="-122"/>
              </a:rPr>
              <a:t>Armstrong</a:t>
            </a:r>
            <a:r>
              <a:rPr lang="zh-CN" altLang="en-US" sz="3200" dirty="0">
                <a:ea typeface="宋体" panose="02010600030101010101" pitchFamily="2" charset="-122"/>
              </a:rPr>
              <a:t>公理系统</a:t>
            </a:r>
            <a:endParaRPr lang="zh-CN" altLang="en-US" dirty="0">
              <a:ea typeface="宋体" panose="02010600030101010101" pitchFamily="2" charset="-122"/>
            </a:endParaRPr>
          </a:p>
        </p:txBody>
      </p:sp>
      <mc:AlternateContent xmlns:mc="http://schemas.openxmlformats.org/markup-compatibility/2006" xmlns:a14="http://schemas.microsoft.com/office/drawing/2010/main">
        <mc:Choice Requires="a14">
          <p:sp>
            <p:nvSpPr>
              <p:cNvPr id="118787" name="Rectangle 3"/>
              <p:cNvSpPr>
                <a:spLocks noGrp="1" noChangeArrowheads="1"/>
              </p:cNvSpPr>
              <p:nvPr>
                <p:ph type="body" idx="1"/>
              </p:nvPr>
            </p:nvSpPr>
            <p:spPr>
              <a:xfrm>
                <a:off x="185738" y="1125538"/>
                <a:ext cx="8729662" cy="3383582"/>
              </a:xfr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panose="02010600030101010101" pitchFamily="2" charset="-122"/>
                  </a:rPr>
                  <a:t>极小函数依赖集</a:t>
                </a:r>
                <a:endParaRPr lang="en-US" altLang="zh-CN" sz="2400" dirty="0">
                  <a:ea typeface="宋体" panose="02010600030101010101" pitchFamily="2" charset="-122"/>
                </a:endParaRPr>
              </a:p>
              <a:p>
                <a:pPr lvl="1">
                  <a:lnSpc>
                    <a:spcPts val="3500"/>
                  </a:lnSpc>
                  <a:buSzPct val="65000"/>
                  <a:buFont typeface="Wingdings" panose="05000000000000000000" pitchFamily="2" charset="2"/>
                  <a:buChar char="l"/>
                </a:pPr>
                <a:r>
                  <a:rPr lang="zh-CN" altLang="en-US" sz="2000" dirty="0">
                    <a:ea typeface="宋体" panose="02010600030101010101" pitchFamily="2" charset="-122"/>
                  </a:rPr>
                  <a:t>若函数依赖集</a:t>
                </a:r>
                <a:r>
                  <a:rPr lang="en-US" altLang="zh-CN" sz="2000" dirty="0">
                    <a:ea typeface="宋体" panose="02010600030101010101" pitchFamily="2" charset="-122"/>
                  </a:rPr>
                  <a:t>F</a:t>
                </a:r>
                <a:r>
                  <a:rPr lang="zh-CN" altLang="en-US" sz="2000" dirty="0">
                    <a:ea typeface="宋体" panose="02010600030101010101" pitchFamily="2" charset="-122"/>
                  </a:rPr>
                  <a:t>同时满足下列条件，则</a:t>
                </a:r>
                <a:r>
                  <a:rPr lang="en-US" altLang="zh-CN" sz="2000" dirty="0">
                    <a:ea typeface="宋体" panose="02010600030101010101" pitchFamily="2" charset="-122"/>
                  </a:rPr>
                  <a:t>F</a:t>
                </a:r>
                <a:r>
                  <a:rPr lang="zh-CN" altLang="en-US" sz="2000" dirty="0">
                    <a:ea typeface="宋体" panose="02010600030101010101" pitchFamily="2" charset="-122"/>
                  </a:rPr>
                  <a:t>是一个极小函数依赖集（或最小依赖集 或 最小覆盖）</a:t>
                </a:r>
              </a:p>
              <a:p>
                <a:pPr marL="400050" lvl="1" indent="0">
                  <a:lnSpc>
                    <a:spcPts val="3500"/>
                  </a:lnSpc>
                  <a:buSzPct val="65000"/>
                  <a:buNone/>
                </a:pPr>
                <a:r>
                  <a:rPr lang="en-US" altLang="zh-CN" sz="1800" b="1" dirty="0">
                    <a:ea typeface="宋体" panose="02010600030101010101" pitchFamily="2" charset="-122"/>
                  </a:rPr>
                  <a:t>(1) F</a:t>
                </a:r>
                <a:r>
                  <a:rPr lang="zh-CN" altLang="en-US" sz="1800" b="1" dirty="0">
                    <a:ea typeface="宋体" panose="02010600030101010101" pitchFamily="2" charset="-122"/>
                  </a:rPr>
                  <a:t>中任一函数依赖的右部仅含有一个属性；</a:t>
                </a:r>
              </a:p>
              <a:p>
                <a:pPr marL="400050" lvl="1" indent="0">
                  <a:lnSpc>
                    <a:spcPts val="3500"/>
                  </a:lnSpc>
                  <a:buSzPct val="65000"/>
                  <a:buNone/>
                </a:pPr>
                <a:r>
                  <a:rPr lang="en-US" altLang="zh-CN" sz="1800" b="1" dirty="0">
                    <a:ea typeface="宋体" panose="02010600030101010101" pitchFamily="2" charset="-122"/>
                  </a:rPr>
                  <a:t>(2) F</a:t>
                </a:r>
                <a:r>
                  <a:rPr lang="zh-CN" altLang="en-US" sz="1800" b="1" dirty="0">
                    <a:ea typeface="宋体" panose="02010600030101010101" pitchFamily="2" charset="-122"/>
                  </a:rPr>
                  <a:t>中不存在这样的函数依赖</a:t>
                </a:r>
                <a14:m>
                  <m:oMath xmlns:m="http://schemas.openxmlformats.org/officeDocument/2006/math">
                    <m:r>
                      <a:rPr lang="en-US" altLang="zh-CN" sz="1800" b="1" i="0" dirty="0" smtClean="0">
                        <a:latin typeface="Cambria Math"/>
                        <a:ea typeface="宋体" panose="02010600030101010101" pitchFamily="2" charset="-122"/>
                      </a:rPr>
                      <m:t> </m:t>
                    </m:r>
                    <m:r>
                      <a:rPr lang="en-US" altLang="zh-CN" sz="1800" b="1" i="1" dirty="0" smtClean="0">
                        <a:latin typeface="Cambria Math"/>
                        <a:ea typeface="宋体" panose="02010600030101010101" pitchFamily="2" charset="-122"/>
                      </a:rPr>
                      <m:t>𝑿</m:t>
                    </m:r>
                    <m:r>
                      <a:rPr lang="en-US" altLang="zh-CN" sz="1800" b="1" i="1" dirty="0" smtClean="0">
                        <a:latin typeface="Cambria Math"/>
                        <a:ea typeface="宋体" panose="02010600030101010101" pitchFamily="2" charset="-122"/>
                      </a:rPr>
                      <m:t>→</m:t>
                    </m:r>
                    <m:r>
                      <a:rPr lang="en-US" altLang="zh-CN" sz="1800" b="1" i="1" dirty="0" smtClean="0">
                        <a:latin typeface="Cambria Math"/>
                        <a:ea typeface="宋体" panose="02010600030101010101" pitchFamily="2" charset="-122"/>
                      </a:rPr>
                      <m:t>𝑨</m:t>
                    </m:r>
                  </m:oMath>
                </a14:m>
                <a:r>
                  <a:rPr lang="zh-CN" altLang="en-US" sz="1800" b="1" dirty="0">
                    <a:ea typeface="宋体" panose="02010600030101010101" pitchFamily="2" charset="-122"/>
                  </a:rPr>
                  <a:t>，使得 </a:t>
                </a:r>
                <a:r>
                  <a:rPr lang="en-US" altLang="zh-CN" sz="1800" b="1" dirty="0">
                    <a:ea typeface="宋体" panose="02010600030101010101" pitchFamily="2" charset="-122"/>
                  </a:rPr>
                  <a:t>F </a:t>
                </a:r>
                <a:r>
                  <a:rPr lang="zh-CN" altLang="en-US" sz="1800" b="1" dirty="0">
                    <a:ea typeface="宋体" panose="02010600030101010101" pitchFamily="2" charset="-122"/>
                  </a:rPr>
                  <a:t>与 </a:t>
                </a:r>
                <a14:m>
                  <m:oMath xmlns:m="http://schemas.openxmlformats.org/officeDocument/2006/math">
                    <m:r>
                      <a:rPr lang="en-US" altLang="zh-CN" sz="1800" b="1" i="1" dirty="0" smtClean="0">
                        <a:latin typeface="Cambria Math"/>
                        <a:ea typeface="宋体" panose="02010600030101010101" pitchFamily="2" charset="-122"/>
                      </a:rPr>
                      <m:t>𝑭</m:t>
                    </m:r>
                    <m:r>
                      <a:rPr lang="en-US" altLang="zh-CN" sz="1800" b="1" i="1" dirty="0" smtClean="0">
                        <a:latin typeface="Cambria Math"/>
                        <a:ea typeface="宋体" panose="02010600030101010101" pitchFamily="2" charset="-122"/>
                      </a:rPr>
                      <m:t>−{</m:t>
                    </m:r>
                    <m:r>
                      <a:rPr lang="en-US" altLang="zh-CN" sz="1800" b="1" i="1" dirty="0">
                        <a:latin typeface="Cambria Math"/>
                        <a:ea typeface="宋体" panose="02010600030101010101" pitchFamily="2" charset="-122"/>
                      </a:rPr>
                      <m:t>𝑿</m:t>
                    </m:r>
                    <m:r>
                      <a:rPr lang="en-US" altLang="zh-CN" sz="1800" b="1" i="1" dirty="0">
                        <a:latin typeface="Cambria Math"/>
                        <a:ea typeface="宋体" panose="02010600030101010101" pitchFamily="2" charset="-122"/>
                      </a:rPr>
                      <m:t>→</m:t>
                    </m:r>
                    <m:r>
                      <a:rPr lang="en-US" altLang="zh-CN" sz="1800" b="1" i="1" dirty="0">
                        <a:latin typeface="Cambria Math"/>
                        <a:ea typeface="宋体" panose="02010600030101010101" pitchFamily="2" charset="-122"/>
                      </a:rPr>
                      <m:t>𝑨</m:t>
                    </m:r>
                    <m:r>
                      <a:rPr lang="en-US" altLang="zh-CN" sz="1800" b="1" i="1" dirty="0" smtClean="0">
                        <a:latin typeface="Cambria Math"/>
                        <a:ea typeface="宋体" panose="02010600030101010101" pitchFamily="2" charset="-122"/>
                      </a:rPr>
                      <m:t>}</m:t>
                    </m:r>
                  </m:oMath>
                </a14:m>
                <a:r>
                  <a:rPr lang="en-US" altLang="zh-CN" sz="1800" b="1" dirty="0">
                    <a:ea typeface="宋体" panose="02010600030101010101" pitchFamily="2" charset="-122"/>
                  </a:rPr>
                  <a:t> </a:t>
                </a:r>
                <a:r>
                  <a:rPr lang="zh-CN" altLang="en-US" sz="1800" b="1" dirty="0">
                    <a:ea typeface="宋体" panose="02010600030101010101" pitchFamily="2" charset="-122"/>
                  </a:rPr>
                  <a:t>等价；</a:t>
                </a:r>
              </a:p>
              <a:p>
                <a:pPr marL="400050" lvl="1" indent="0">
                  <a:lnSpc>
                    <a:spcPts val="3500"/>
                  </a:lnSpc>
                  <a:buSzPct val="65000"/>
                  <a:buNone/>
                </a:pPr>
                <a:r>
                  <a:rPr lang="en-US" altLang="zh-CN" sz="1800" b="1" dirty="0">
                    <a:ea typeface="宋体" panose="02010600030101010101" pitchFamily="2" charset="-122"/>
                  </a:rPr>
                  <a:t>(3) F</a:t>
                </a:r>
                <a:r>
                  <a:rPr lang="zh-CN" altLang="en-US" sz="1800" b="1" dirty="0">
                    <a:ea typeface="宋体" panose="02010600030101010101" pitchFamily="2" charset="-122"/>
                  </a:rPr>
                  <a:t>中不存在这样的函数依赖</a:t>
                </a:r>
                <a14:m>
                  <m:oMath xmlns:m="http://schemas.openxmlformats.org/officeDocument/2006/math">
                    <m:r>
                      <a:rPr lang="en-US" altLang="zh-CN" sz="1800" b="1" i="0" dirty="0" smtClean="0">
                        <a:latin typeface="Cambria Math"/>
                        <a:ea typeface="宋体" panose="02010600030101010101" pitchFamily="2" charset="-122"/>
                      </a:rPr>
                      <m:t> </m:t>
                    </m:r>
                    <m:r>
                      <a:rPr lang="en-US" altLang="zh-CN" sz="1800" b="1" i="1" dirty="0" smtClean="0">
                        <a:latin typeface="Cambria Math"/>
                        <a:ea typeface="宋体" panose="02010600030101010101" pitchFamily="2" charset="-122"/>
                      </a:rPr>
                      <m:t>𝑿</m:t>
                    </m:r>
                    <m:r>
                      <a:rPr lang="en-US" altLang="zh-CN" sz="1800" b="1" i="1" dirty="0" smtClean="0">
                        <a:latin typeface="Cambria Math"/>
                        <a:ea typeface="宋体" panose="02010600030101010101" pitchFamily="2" charset="-122"/>
                      </a:rPr>
                      <m:t>→</m:t>
                    </m:r>
                    <m:r>
                      <a:rPr lang="en-US" altLang="zh-CN" sz="1800" b="1" i="1" dirty="0" smtClean="0">
                        <a:latin typeface="Cambria Math"/>
                        <a:ea typeface="宋体" panose="02010600030101010101" pitchFamily="2" charset="-122"/>
                      </a:rPr>
                      <m:t>𝑨</m:t>
                    </m:r>
                  </m:oMath>
                </a14:m>
                <a:r>
                  <a:rPr lang="zh-CN" altLang="en-US" sz="1800" b="1" dirty="0">
                    <a:ea typeface="宋体" panose="02010600030101010101" pitchFamily="2" charset="-122"/>
                  </a:rPr>
                  <a:t>， </a:t>
                </a:r>
                <a:r>
                  <a:rPr lang="en-US" altLang="zh-CN" sz="1800" b="1" dirty="0">
                    <a:ea typeface="宋体" panose="02010600030101010101" pitchFamily="2" charset="-122"/>
                  </a:rPr>
                  <a:t>X</a:t>
                </a:r>
                <a:r>
                  <a:rPr lang="zh-CN" altLang="en-US" sz="1800" b="1" dirty="0">
                    <a:ea typeface="宋体" panose="02010600030101010101" pitchFamily="2" charset="-122"/>
                  </a:rPr>
                  <a:t>有真子集</a:t>
                </a:r>
                <a:r>
                  <a:rPr lang="en-US" altLang="zh-CN" sz="1800" b="1" dirty="0">
                    <a:ea typeface="宋体" panose="02010600030101010101" pitchFamily="2" charset="-122"/>
                  </a:rPr>
                  <a:t>Z</a:t>
                </a:r>
                <a:r>
                  <a:rPr lang="zh-CN" altLang="en-US" sz="1800" b="1" dirty="0">
                    <a:ea typeface="宋体" panose="02010600030101010101" pitchFamily="2" charset="-122"/>
                  </a:rPr>
                  <a:t>使得</a:t>
                </a:r>
                <a14:m>
                  <m:oMath xmlns:m="http://schemas.openxmlformats.org/officeDocument/2006/math">
                    <m:r>
                      <a:rPr lang="en-US" altLang="zh-CN" sz="1800" b="1" i="1" dirty="0" smtClean="0">
                        <a:latin typeface="Cambria Math"/>
                        <a:ea typeface="宋体" panose="02010600030101010101" pitchFamily="2" charset="-122"/>
                      </a:rPr>
                      <m:t>𝑭</m:t>
                    </m:r>
                    <m:r>
                      <a:rPr lang="en-US" altLang="zh-CN" sz="1800" b="1" i="1" dirty="0" smtClean="0">
                        <a:latin typeface="Cambria Math"/>
                        <a:ea typeface="宋体" panose="02010600030101010101" pitchFamily="2" charset="-122"/>
                      </a:rPr>
                      <m:t>−</m:t>
                    </m:r>
                    <m:d>
                      <m:dPr>
                        <m:begChr m:val="{"/>
                        <m:endChr m:val="}"/>
                        <m:ctrlPr>
                          <a:rPr lang="en-US" altLang="zh-CN" sz="1800" b="1" i="1" dirty="0" smtClean="0">
                            <a:latin typeface="Cambria Math" panose="02040503050406030204" pitchFamily="18" charset="0"/>
                            <a:ea typeface="宋体" panose="02010600030101010101" pitchFamily="2" charset="-122"/>
                          </a:rPr>
                        </m:ctrlPr>
                      </m:dPr>
                      <m:e>
                        <m:r>
                          <a:rPr lang="en-US" altLang="zh-CN" sz="1800" b="1" i="1" dirty="0" smtClean="0">
                            <a:latin typeface="Cambria Math"/>
                            <a:ea typeface="宋体" panose="02010600030101010101" pitchFamily="2" charset="-122"/>
                          </a:rPr>
                          <m:t>𝑿</m:t>
                        </m:r>
                        <m:r>
                          <a:rPr lang="en-US" altLang="zh-CN" sz="1800" b="1" i="1" dirty="0" smtClean="0">
                            <a:latin typeface="Cambria Math"/>
                            <a:ea typeface="宋体" panose="02010600030101010101" pitchFamily="2" charset="-122"/>
                          </a:rPr>
                          <m:t>→</m:t>
                        </m:r>
                        <m:r>
                          <a:rPr lang="en-US" altLang="zh-CN" sz="1800" b="1" i="1" dirty="0" smtClean="0">
                            <a:latin typeface="Cambria Math"/>
                            <a:ea typeface="宋体" panose="02010600030101010101" pitchFamily="2" charset="-122"/>
                          </a:rPr>
                          <m:t>𝑨</m:t>
                        </m:r>
                      </m:e>
                    </m:d>
                    <m:r>
                      <a:rPr lang="en-US" altLang="zh-CN" sz="1800" b="1" i="1" dirty="0" smtClean="0">
                        <a:latin typeface="Cambria Math"/>
                        <a:ea typeface="宋体" panose="02010600030101010101" pitchFamily="2" charset="-122"/>
                      </a:rPr>
                      <m:t>∪{</m:t>
                    </m:r>
                    <m:r>
                      <a:rPr lang="en-US" altLang="zh-CN" sz="1800" b="1" i="1" dirty="0" smtClean="0">
                        <a:latin typeface="Cambria Math"/>
                        <a:ea typeface="宋体" panose="02010600030101010101" pitchFamily="2" charset="-122"/>
                      </a:rPr>
                      <m:t>𝒁</m:t>
                    </m:r>
                    <m:r>
                      <a:rPr lang="en-US" altLang="zh-CN" sz="1800" b="1" i="1" dirty="0" smtClean="0">
                        <a:latin typeface="Cambria Math"/>
                        <a:ea typeface="宋体" panose="02010600030101010101" pitchFamily="2" charset="-122"/>
                      </a:rPr>
                      <m:t>→</m:t>
                    </m:r>
                    <m:r>
                      <a:rPr lang="en-US" altLang="zh-CN" sz="1800" b="1" i="1" dirty="0" smtClean="0">
                        <a:latin typeface="Cambria Math"/>
                        <a:ea typeface="宋体" panose="02010600030101010101" pitchFamily="2" charset="-122"/>
                      </a:rPr>
                      <m:t>𝑨</m:t>
                    </m:r>
                    <m:r>
                      <a:rPr lang="en-US" altLang="zh-CN" sz="1800" b="1" i="1" dirty="0" smtClean="0">
                        <a:latin typeface="Cambria Math"/>
                        <a:ea typeface="宋体" panose="02010600030101010101" pitchFamily="2" charset="-122"/>
                      </a:rPr>
                      <m:t>}</m:t>
                    </m:r>
                  </m:oMath>
                </a14:m>
                <a:r>
                  <a:rPr lang="zh-CN" altLang="en-US" sz="1800" b="1" dirty="0">
                    <a:ea typeface="宋体" panose="02010600030101010101" pitchFamily="2" charset="-122"/>
                  </a:rPr>
                  <a:t>   与</a:t>
                </a:r>
                <a:r>
                  <a:rPr lang="en-US" altLang="zh-CN" sz="1800" b="1" dirty="0">
                    <a:ea typeface="宋体" panose="02010600030101010101" pitchFamily="2" charset="-122"/>
                  </a:rPr>
                  <a:t>F</a:t>
                </a:r>
                <a:r>
                  <a:rPr lang="zh-CN" altLang="en-US" sz="1800" b="1" dirty="0">
                    <a:ea typeface="宋体" panose="02010600030101010101" pitchFamily="2" charset="-122"/>
                  </a:rPr>
                  <a:t>等价。 </a:t>
                </a:r>
              </a:p>
            </p:txBody>
          </p:sp>
        </mc:Choice>
        <mc:Fallback xmlns="">
          <p:sp>
            <p:nvSpPr>
              <p:cNvPr id="118787" name="Rectangle 3"/>
              <p:cNvSpPr>
                <a:spLocks noGrp="1" noRot="1" noChangeAspect="1" noMove="1" noResize="1" noEditPoints="1" noAdjustHandles="1" noChangeArrowheads="1" noChangeShapeType="1" noTextEdit="1"/>
              </p:cNvSpPr>
              <p:nvPr>
                <p:ph type="body" idx="1"/>
              </p:nvPr>
            </p:nvSpPr>
            <p:spPr>
              <a:xfrm>
                <a:off x="185738" y="1125538"/>
                <a:ext cx="8729662" cy="3383582"/>
              </a:xfrm>
              <a:blipFill rotWithShape="1">
                <a:blip r:embed="rId2"/>
                <a:stretch>
                  <a:fillRect l="-209" t="-901" r="-209" b="-234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606474489"/>
      </p:ext>
    </p:extLst>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sz="3200" dirty="0">
                <a:ea typeface="宋体" panose="02010600030101010101" pitchFamily="2" charset="-122"/>
              </a:rPr>
              <a:t>数据依赖的公理系统：</a:t>
            </a:r>
            <a:r>
              <a:rPr lang="en-US" altLang="zh-CN" sz="3200" dirty="0">
                <a:ea typeface="宋体" panose="02010600030101010101" pitchFamily="2" charset="-122"/>
              </a:rPr>
              <a:t>Armstrong</a:t>
            </a:r>
            <a:r>
              <a:rPr lang="zh-CN" altLang="en-US" sz="3200" dirty="0">
                <a:ea typeface="宋体" panose="02010600030101010101" pitchFamily="2" charset="-122"/>
              </a:rPr>
              <a:t>公理系统</a:t>
            </a:r>
            <a:endParaRPr lang="zh-CN" altLang="en-US" dirty="0">
              <a:ea typeface="宋体" panose="02010600030101010101" pitchFamily="2" charset="-122"/>
            </a:endParaRPr>
          </a:p>
        </p:txBody>
      </p:sp>
      <p:sp>
        <p:nvSpPr>
          <p:cNvPr id="119811" name="Rectangle 3"/>
          <p:cNvSpPr>
            <a:spLocks noGrp="1" noChangeArrowheads="1"/>
          </p:cNvSpPr>
          <p:nvPr>
            <p:ph type="body" idx="1"/>
          </p:nvPr>
        </p:nvSpPr>
        <p:spPr>
          <a:xfrm>
            <a:off x="176172" y="1309936"/>
            <a:ext cx="8739228" cy="3199184"/>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Ø"/>
            </a:pPr>
            <a:r>
              <a:rPr lang="zh-CN" altLang="en-US" sz="1800" dirty="0">
                <a:ea typeface="宋体" panose="02010600030101010101" pitchFamily="2" charset="-122"/>
              </a:rPr>
              <a:t>关系模式</a:t>
            </a:r>
            <a:r>
              <a:rPr lang="en-US" altLang="zh-CN" sz="1800" dirty="0">
                <a:ea typeface="宋体" panose="02010600030101010101" pitchFamily="2" charset="-122"/>
              </a:rPr>
              <a:t>S&lt;U</a:t>
            </a:r>
            <a:r>
              <a:rPr lang="zh-CN" altLang="en-US" sz="1800" dirty="0">
                <a:ea typeface="宋体" panose="02010600030101010101" pitchFamily="2" charset="-122"/>
              </a:rPr>
              <a:t>，</a:t>
            </a:r>
            <a:r>
              <a:rPr lang="en-US" altLang="zh-CN" sz="1800" dirty="0">
                <a:ea typeface="宋体" panose="02010600030101010101" pitchFamily="2" charset="-122"/>
              </a:rPr>
              <a:t>F&gt;</a:t>
            </a:r>
            <a:r>
              <a:rPr lang="zh-CN" altLang="en-US" sz="1800" dirty="0">
                <a:ea typeface="宋体" panose="02010600030101010101" pitchFamily="2" charset="-122"/>
              </a:rPr>
              <a:t>，其中：</a:t>
            </a:r>
          </a:p>
          <a:p>
            <a:pPr marL="0" indent="0">
              <a:lnSpc>
                <a:spcPts val="3500"/>
              </a:lnSpc>
              <a:buSzPct val="65000"/>
              <a:buNone/>
            </a:pPr>
            <a:r>
              <a:rPr lang="en-US" altLang="zh-CN" sz="1800" dirty="0">
                <a:ea typeface="宋体" panose="02010600030101010101" pitchFamily="2" charset="-122"/>
              </a:rPr>
              <a:t>U={ </a:t>
            </a:r>
            <a:r>
              <a:rPr lang="en-US" altLang="zh-CN" sz="1800" dirty="0" err="1">
                <a:ea typeface="宋体" panose="02010600030101010101" pitchFamily="2" charset="-122"/>
              </a:rPr>
              <a:t>Sno</a:t>
            </a:r>
            <a:r>
              <a:rPr lang="zh-CN" altLang="en-US" sz="1800" dirty="0">
                <a:ea typeface="宋体" panose="02010600030101010101" pitchFamily="2" charset="-122"/>
              </a:rPr>
              <a:t>，</a:t>
            </a:r>
            <a:r>
              <a:rPr lang="en-US" altLang="zh-CN" sz="1800" dirty="0" err="1">
                <a:ea typeface="宋体" panose="02010600030101010101" pitchFamily="2" charset="-122"/>
              </a:rPr>
              <a:t>Sdept</a:t>
            </a:r>
            <a:r>
              <a:rPr lang="zh-CN" altLang="en-US" sz="1800" dirty="0">
                <a:ea typeface="宋体" panose="02010600030101010101" pitchFamily="2" charset="-122"/>
              </a:rPr>
              <a:t>，</a:t>
            </a:r>
            <a:r>
              <a:rPr lang="en-US" altLang="zh-CN" sz="1800" dirty="0" err="1">
                <a:ea typeface="宋体" panose="02010600030101010101" pitchFamily="2" charset="-122"/>
              </a:rPr>
              <a:t>Mname</a:t>
            </a:r>
            <a:r>
              <a:rPr lang="zh-CN" altLang="en-US" sz="1800" dirty="0">
                <a:ea typeface="宋体" panose="02010600030101010101" pitchFamily="2" charset="-122"/>
              </a:rPr>
              <a:t>，</a:t>
            </a:r>
            <a:r>
              <a:rPr lang="en-US" altLang="zh-CN" sz="1800" dirty="0" err="1">
                <a:ea typeface="宋体" panose="02010600030101010101" pitchFamily="2" charset="-122"/>
              </a:rPr>
              <a:t>Cno</a:t>
            </a:r>
            <a:r>
              <a:rPr lang="zh-CN" altLang="en-US" sz="1800" dirty="0">
                <a:ea typeface="宋体" panose="02010600030101010101" pitchFamily="2" charset="-122"/>
              </a:rPr>
              <a:t>，</a:t>
            </a:r>
            <a:r>
              <a:rPr lang="en-US" altLang="zh-CN" sz="1800" dirty="0">
                <a:ea typeface="宋体" panose="02010600030101010101" pitchFamily="2" charset="-122"/>
              </a:rPr>
              <a:t>Grade }</a:t>
            </a:r>
            <a:r>
              <a:rPr lang="zh-CN" altLang="en-US" sz="1800" dirty="0">
                <a:ea typeface="宋体" panose="02010600030101010101" pitchFamily="2" charset="-122"/>
              </a:rPr>
              <a:t>，</a:t>
            </a:r>
          </a:p>
          <a:p>
            <a:pPr marL="0" indent="0">
              <a:lnSpc>
                <a:spcPts val="3500"/>
              </a:lnSpc>
              <a:buSzPct val="65000"/>
              <a:buNone/>
            </a:pPr>
            <a:r>
              <a:rPr lang="en-US" altLang="zh-CN" sz="1800" dirty="0">
                <a:solidFill>
                  <a:schemeClr val="tx2">
                    <a:lumMod val="60000"/>
                    <a:lumOff val="40000"/>
                  </a:schemeClr>
                </a:solidFill>
                <a:ea typeface="宋体" panose="02010600030101010101" pitchFamily="2" charset="-122"/>
              </a:rPr>
              <a:t>F={ </a:t>
            </a:r>
            <a:r>
              <a:rPr lang="en-US" altLang="zh-CN" sz="1800" dirty="0" err="1">
                <a:solidFill>
                  <a:schemeClr val="tx2">
                    <a:lumMod val="60000"/>
                    <a:lumOff val="40000"/>
                  </a:schemeClr>
                </a:solidFill>
                <a:ea typeface="宋体" panose="02010600030101010101" pitchFamily="2" charset="-122"/>
              </a:rPr>
              <a:t>Sno→Sdept</a:t>
            </a:r>
            <a:r>
              <a:rPr lang="zh-CN" altLang="en-US" sz="1800" dirty="0">
                <a:solidFill>
                  <a:schemeClr val="tx2">
                    <a:lumMod val="60000"/>
                    <a:lumOff val="40000"/>
                  </a:schemeClr>
                </a:solidFill>
                <a:ea typeface="宋体" panose="02010600030101010101" pitchFamily="2" charset="-122"/>
              </a:rPr>
              <a:t>，</a:t>
            </a:r>
            <a:r>
              <a:rPr lang="en-US" altLang="zh-CN" sz="1800" dirty="0" err="1">
                <a:solidFill>
                  <a:schemeClr val="tx2">
                    <a:lumMod val="60000"/>
                    <a:lumOff val="40000"/>
                  </a:schemeClr>
                </a:solidFill>
                <a:ea typeface="宋体" panose="02010600030101010101" pitchFamily="2" charset="-122"/>
              </a:rPr>
              <a:t>Sdept→Mname</a:t>
            </a:r>
            <a:r>
              <a:rPr lang="zh-CN" altLang="en-US" sz="1800" dirty="0">
                <a:solidFill>
                  <a:schemeClr val="tx2">
                    <a:lumMod val="60000"/>
                    <a:lumOff val="40000"/>
                  </a:schemeClr>
                </a:solidFill>
                <a:ea typeface="宋体" panose="02010600030101010101" pitchFamily="2" charset="-122"/>
              </a:rPr>
              <a:t>，</a:t>
            </a:r>
            <a:r>
              <a:rPr lang="en-US" altLang="zh-CN" sz="1800" dirty="0">
                <a:solidFill>
                  <a:schemeClr val="tx2">
                    <a:lumMod val="60000"/>
                    <a:lumOff val="40000"/>
                  </a:schemeClr>
                </a:solidFill>
                <a:ea typeface="宋体" panose="02010600030101010101" pitchFamily="2" charset="-122"/>
              </a:rPr>
              <a:t>(</a:t>
            </a:r>
            <a:r>
              <a:rPr lang="en-US" altLang="zh-CN" sz="1800" dirty="0" err="1">
                <a:solidFill>
                  <a:schemeClr val="tx2">
                    <a:lumMod val="60000"/>
                    <a:lumOff val="40000"/>
                  </a:schemeClr>
                </a:solidFill>
                <a:ea typeface="宋体" panose="02010600030101010101" pitchFamily="2" charset="-122"/>
              </a:rPr>
              <a:t>Sno</a:t>
            </a:r>
            <a:r>
              <a:rPr lang="zh-CN" altLang="en-US" sz="1800" dirty="0">
                <a:solidFill>
                  <a:schemeClr val="tx2">
                    <a:lumMod val="60000"/>
                    <a:lumOff val="40000"/>
                  </a:schemeClr>
                </a:solidFill>
                <a:ea typeface="宋体" panose="02010600030101010101" pitchFamily="2" charset="-122"/>
              </a:rPr>
              <a:t>，</a:t>
            </a:r>
            <a:r>
              <a:rPr lang="en-US" altLang="zh-CN" sz="1800" dirty="0" err="1">
                <a:solidFill>
                  <a:schemeClr val="tx2">
                    <a:lumMod val="60000"/>
                    <a:lumOff val="40000"/>
                  </a:schemeClr>
                </a:solidFill>
                <a:ea typeface="宋体" panose="02010600030101010101" pitchFamily="2" charset="-122"/>
              </a:rPr>
              <a:t>Cno</a:t>
            </a:r>
            <a:r>
              <a:rPr lang="en-US" altLang="zh-CN" sz="1800" dirty="0">
                <a:solidFill>
                  <a:schemeClr val="tx2">
                    <a:lumMod val="60000"/>
                    <a:lumOff val="40000"/>
                  </a:schemeClr>
                </a:solidFill>
                <a:ea typeface="宋体" panose="02010600030101010101" pitchFamily="2" charset="-122"/>
              </a:rPr>
              <a:t>)→Grade }</a:t>
            </a:r>
          </a:p>
          <a:p>
            <a:pPr marL="0" indent="0">
              <a:lnSpc>
                <a:spcPts val="3500"/>
              </a:lnSpc>
              <a:buSzPct val="65000"/>
              <a:buNone/>
            </a:pPr>
            <a:r>
              <a:rPr lang="en-US" altLang="zh-CN" sz="1800" dirty="0">
                <a:solidFill>
                  <a:schemeClr val="tx2">
                    <a:lumMod val="60000"/>
                    <a:lumOff val="40000"/>
                  </a:schemeClr>
                </a:solidFill>
                <a:ea typeface="宋体" panose="02010600030101010101" pitchFamily="2" charset="-122"/>
              </a:rPr>
              <a:t>F’={ </a:t>
            </a:r>
            <a:r>
              <a:rPr lang="en-US" altLang="zh-CN" sz="1800" dirty="0" err="1">
                <a:solidFill>
                  <a:schemeClr val="tx2">
                    <a:lumMod val="60000"/>
                    <a:lumOff val="40000"/>
                  </a:schemeClr>
                </a:solidFill>
                <a:ea typeface="宋体" panose="02010600030101010101" pitchFamily="2" charset="-122"/>
              </a:rPr>
              <a:t>Sno→Sdept</a:t>
            </a:r>
            <a:r>
              <a:rPr lang="zh-CN" altLang="en-US" sz="1800" dirty="0">
                <a:solidFill>
                  <a:schemeClr val="tx2">
                    <a:lumMod val="60000"/>
                    <a:lumOff val="40000"/>
                  </a:schemeClr>
                </a:solidFill>
                <a:ea typeface="宋体" panose="02010600030101010101" pitchFamily="2" charset="-122"/>
              </a:rPr>
              <a:t>，</a:t>
            </a:r>
            <a:r>
              <a:rPr lang="en-US" altLang="zh-CN" sz="1800" dirty="0" err="1">
                <a:solidFill>
                  <a:schemeClr val="tx2">
                    <a:lumMod val="60000"/>
                    <a:lumOff val="40000"/>
                  </a:schemeClr>
                </a:solidFill>
                <a:ea typeface="宋体" panose="02010600030101010101" pitchFamily="2" charset="-122"/>
              </a:rPr>
              <a:t>Sno→Mname</a:t>
            </a:r>
            <a:r>
              <a:rPr lang="zh-CN" altLang="en-US" sz="1800" dirty="0">
                <a:solidFill>
                  <a:schemeClr val="tx2">
                    <a:lumMod val="60000"/>
                    <a:lumOff val="40000"/>
                  </a:schemeClr>
                </a:solidFill>
                <a:ea typeface="宋体" panose="02010600030101010101" pitchFamily="2" charset="-122"/>
              </a:rPr>
              <a:t>，</a:t>
            </a:r>
            <a:r>
              <a:rPr lang="en-US" altLang="zh-CN" sz="1800" dirty="0" err="1">
                <a:solidFill>
                  <a:schemeClr val="tx2">
                    <a:lumMod val="60000"/>
                    <a:lumOff val="40000"/>
                  </a:schemeClr>
                </a:solidFill>
                <a:ea typeface="宋体" panose="02010600030101010101" pitchFamily="2" charset="-122"/>
              </a:rPr>
              <a:t>Sdept→Mname</a:t>
            </a:r>
            <a:r>
              <a:rPr lang="zh-CN" altLang="en-US" sz="1800" dirty="0">
                <a:solidFill>
                  <a:schemeClr val="tx2">
                    <a:lumMod val="60000"/>
                    <a:lumOff val="40000"/>
                  </a:schemeClr>
                </a:solidFill>
                <a:ea typeface="宋体" panose="02010600030101010101" pitchFamily="2" charset="-122"/>
              </a:rPr>
              <a:t>，</a:t>
            </a:r>
            <a:endParaRPr lang="en-US" altLang="zh-CN" sz="1800" dirty="0">
              <a:solidFill>
                <a:schemeClr val="tx2">
                  <a:lumMod val="60000"/>
                  <a:lumOff val="40000"/>
                </a:schemeClr>
              </a:solidFill>
              <a:ea typeface="宋体" panose="02010600030101010101" pitchFamily="2" charset="-122"/>
            </a:endParaRPr>
          </a:p>
          <a:p>
            <a:pPr marL="0" indent="0">
              <a:lnSpc>
                <a:spcPts val="3500"/>
              </a:lnSpc>
              <a:buSzPct val="65000"/>
              <a:buNone/>
            </a:pPr>
            <a:r>
              <a:rPr lang="en-US" altLang="zh-CN" sz="1800" dirty="0">
                <a:solidFill>
                  <a:schemeClr val="tx2">
                    <a:lumMod val="60000"/>
                    <a:lumOff val="40000"/>
                  </a:schemeClr>
                </a:solidFill>
                <a:ea typeface="宋体" panose="02010600030101010101" pitchFamily="2" charset="-122"/>
              </a:rPr>
              <a:t>        </a:t>
            </a:r>
            <a:r>
              <a:rPr lang="zh-CN" altLang="en-US" sz="1800" dirty="0">
                <a:solidFill>
                  <a:schemeClr val="tx2">
                    <a:lumMod val="60000"/>
                    <a:lumOff val="40000"/>
                  </a:schemeClr>
                </a:solidFill>
                <a:ea typeface="宋体" panose="02010600030101010101" pitchFamily="2" charset="-122"/>
              </a:rPr>
              <a:t> </a:t>
            </a:r>
            <a:r>
              <a:rPr lang="en-US" altLang="zh-CN" sz="1800" dirty="0">
                <a:solidFill>
                  <a:schemeClr val="tx2">
                    <a:lumMod val="60000"/>
                    <a:lumOff val="40000"/>
                  </a:schemeClr>
                </a:solidFill>
                <a:ea typeface="宋体" panose="02010600030101010101" pitchFamily="2" charset="-122"/>
              </a:rPr>
              <a:t>(</a:t>
            </a:r>
            <a:r>
              <a:rPr lang="en-US" altLang="zh-CN" sz="1800" dirty="0" err="1">
                <a:solidFill>
                  <a:schemeClr val="tx2">
                    <a:lumMod val="60000"/>
                    <a:lumOff val="40000"/>
                  </a:schemeClr>
                </a:solidFill>
                <a:ea typeface="宋体" panose="02010600030101010101" pitchFamily="2" charset="-122"/>
              </a:rPr>
              <a:t>Sno</a:t>
            </a:r>
            <a:r>
              <a:rPr lang="zh-CN" altLang="en-US" sz="1800" dirty="0">
                <a:solidFill>
                  <a:schemeClr val="tx2">
                    <a:lumMod val="60000"/>
                    <a:lumOff val="40000"/>
                  </a:schemeClr>
                </a:solidFill>
                <a:ea typeface="宋体" panose="02010600030101010101" pitchFamily="2" charset="-122"/>
              </a:rPr>
              <a:t>，</a:t>
            </a:r>
            <a:r>
              <a:rPr lang="en-US" altLang="zh-CN" sz="1800" dirty="0" err="1">
                <a:solidFill>
                  <a:schemeClr val="tx2">
                    <a:lumMod val="60000"/>
                    <a:lumOff val="40000"/>
                  </a:schemeClr>
                </a:solidFill>
                <a:ea typeface="宋体" panose="02010600030101010101" pitchFamily="2" charset="-122"/>
              </a:rPr>
              <a:t>Cno</a:t>
            </a:r>
            <a:r>
              <a:rPr lang="en-US" altLang="zh-CN" sz="1800" dirty="0">
                <a:solidFill>
                  <a:schemeClr val="tx2">
                    <a:lumMod val="60000"/>
                    <a:lumOff val="40000"/>
                  </a:schemeClr>
                </a:solidFill>
                <a:ea typeface="宋体" panose="02010600030101010101" pitchFamily="2" charset="-122"/>
              </a:rPr>
              <a:t>)→Grade</a:t>
            </a:r>
            <a:r>
              <a:rPr lang="zh-CN" altLang="en-US" sz="1800" dirty="0">
                <a:solidFill>
                  <a:schemeClr val="tx2">
                    <a:lumMod val="60000"/>
                    <a:lumOff val="40000"/>
                  </a:schemeClr>
                </a:solidFill>
                <a:ea typeface="宋体" panose="02010600030101010101" pitchFamily="2" charset="-122"/>
              </a:rPr>
              <a:t>，</a:t>
            </a:r>
            <a:r>
              <a:rPr lang="en-US" altLang="zh-CN" sz="1800" dirty="0">
                <a:solidFill>
                  <a:schemeClr val="tx2">
                    <a:lumMod val="60000"/>
                    <a:lumOff val="40000"/>
                  </a:schemeClr>
                </a:solidFill>
                <a:ea typeface="宋体" panose="02010600030101010101" pitchFamily="2" charset="-122"/>
              </a:rPr>
              <a:t>(</a:t>
            </a:r>
            <a:r>
              <a:rPr lang="en-US" altLang="zh-CN" sz="1800" dirty="0" err="1">
                <a:solidFill>
                  <a:schemeClr val="tx2">
                    <a:lumMod val="60000"/>
                    <a:lumOff val="40000"/>
                  </a:schemeClr>
                </a:solidFill>
                <a:ea typeface="宋体" panose="02010600030101010101" pitchFamily="2" charset="-122"/>
              </a:rPr>
              <a:t>Sno</a:t>
            </a:r>
            <a:r>
              <a:rPr lang="zh-CN" altLang="en-US" sz="1800" dirty="0">
                <a:solidFill>
                  <a:schemeClr val="tx2">
                    <a:lumMod val="60000"/>
                    <a:lumOff val="40000"/>
                  </a:schemeClr>
                </a:solidFill>
                <a:ea typeface="宋体" panose="02010600030101010101" pitchFamily="2" charset="-122"/>
              </a:rPr>
              <a:t>，</a:t>
            </a:r>
            <a:r>
              <a:rPr lang="en-US" altLang="zh-CN" sz="1800" dirty="0" err="1">
                <a:solidFill>
                  <a:schemeClr val="tx2">
                    <a:lumMod val="60000"/>
                    <a:lumOff val="40000"/>
                  </a:schemeClr>
                </a:solidFill>
                <a:ea typeface="宋体" panose="02010600030101010101" pitchFamily="2" charset="-122"/>
              </a:rPr>
              <a:t>Sdept</a:t>
            </a:r>
            <a:r>
              <a:rPr lang="en-US" altLang="zh-CN" sz="1800" dirty="0">
                <a:solidFill>
                  <a:schemeClr val="tx2">
                    <a:lumMod val="60000"/>
                    <a:lumOff val="40000"/>
                  </a:schemeClr>
                </a:solidFill>
                <a:ea typeface="宋体" panose="02010600030101010101" pitchFamily="2" charset="-122"/>
              </a:rPr>
              <a:t>)→</a:t>
            </a:r>
            <a:r>
              <a:rPr lang="en-US" altLang="zh-CN" sz="1800" dirty="0" err="1">
                <a:solidFill>
                  <a:schemeClr val="tx2">
                    <a:lumMod val="60000"/>
                    <a:lumOff val="40000"/>
                  </a:schemeClr>
                </a:solidFill>
                <a:ea typeface="宋体" panose="02010600030101010101" pitchFamily="2" charset="-122"/>
              </a:rPr>
              <a:t>Sdept</a:t>
            </a:r>
            <a:r>
              <a:rPr lang="en-US" altLang="zh-CN" sz="1800" dirty="0">
                <a:solidFill>
                  <a:schemeClr val="tx2">
                    <a:lumMod val="60000"/>
                    <a:lumOff val="40000"/>
                  </a:schemeClr>
                </a:solidFill>
                <a:ea typeface="宋体" panose="02010600030101010101" pitchFamily="2" charset="-122"/>
              </a:rPr>
              <a:t>   }</a:t>
            </a:r>
          </a:p>
          <a:p>
            <a:pPr marL="0" indent="0">
              <a:lnSpc>
                <a:spcPts val="3500"/>
              </a:lnSpc>
              <a:buSzPct val="65000"/>
              <a:buNone/>
            </a:pPr>
            <a:r>
              <a:rPr lang="zh-CN" altLang="en-US" sz="1800" dirty="0">
                <a:ea typeface="宋体" panose="02010600030101010101" pitchFamily="2" charset="-122"/>
              </a:rPr>
              <a:t>请问，</a:t>
            </a:r>
            <a:r>
              <a:rPr lang="en-US" altLang="zh-CN" sz="1800" dirty="0">
                <a:ea typeface="宋体" panose="02010600030101010101" pitchFamily="2" charset="-122"/>
              </a:rPr>
              <a:t>F</a:t>
            </a:r>
            <a:r>
              <a:rPr lang="zh-CN" altLang="en-US" sz="1800" dirty="0">
                <a:ea typeface="宋体" panose="02010600030101010101" pitchFamily="2" charset="-122"/>
              </a:rPr>
              <a:t>和</a:t>
            </a:r>
            <a:r>
              <a:rPr lang="en-US" altLang="zh-CN" sz="1800" dirty="0">
                <a:ea typeface="宋体" panose="02010600030101010101" pitchFamily="2" charset="-122"/>
              </a:rPr>
              <a:t>F’</a:t>
            </a:r>
            <a:r>
              <a:rPr lang="zh-CN" altLang="en-US" sz="1800" dirty="0">
                <a:ea typeface="宋体" panose="02010600030101010101" pitchFamily="2" charset="-122"/>
              </a:rPr>
              <a:t>谁是最小覆盖？</a:t>
            </a:r>
          </a:p>
        </p:txBody>
      </p:sp>
      <p:sp>
        <p:nvSpPr>
          <p:cNvPr id="4" name="Rectangle 3"/>
          <p:cNvSpPr txBox="1">
            <a:spLocks noChangeArrowheads="1"/>
          </p:cNvSpPr>
          <p:nvPr/>
        </p:nvSpPr>
        <p:spPr bwMode="auto">
          <a:xfrm>
            <a:off x="1259632" y="4653136"/>
            <a:ext cx="6120680" cy="1800200"/>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nSpc>
                <a:spcPts val="3500"/>
              </a:lnSpc>
              <a:buSzPct val="65000"/>
              <a:buFontTx/>
              <a:buNone/>
            </a:pPr>
            <a:r>
              <a:rPr lang="en-US" altLang="zh-CN" sz="1800" kern="0" dirty="0">
                <a:ea typeface="宋体" panose="02010600030101010101" pitchFamily="2" charset="-122"/>
              </a:rPr>
              <a:t>F</a:t>
            </a:r>
            <a:r>
              <a:rPr lang="zh-CN" altLang="en-US" sz="1800" kern="0" dirty="0">
                <a:ea typeface="宋体" panose="02010600030101010101" pitchFamily="2" charset="-122"/>
              </a:rPr>
              <a:t>是最小覆盖，而</a:t>
            </a:r>
            <a:r>
              <a:rPr lang="en-US" altLang="zh-CN" sz="1800" kern="0" dirty="0">
                <a:ea typeface="宋体" panose="02010600030101010101" pitchFamily="2" charset="-122"/>
              </a:rPr>
              <a:t>F’</a:t>
            </a:r>
            <a:r>
              <a:rPr lang="zh-CN" altLang="en-US" sz="1800" kern="0" dirty="0">
                <a:ea typeface="宋体" panose="02010600030101010101" pitchFamily="2" charset="-122"/>
              </a:rPr>
              <a:t>不是。</a:t>
            </a:r>
          </a:p>
          <a:p>
            <a:pPr marL="0" indent="0">
              <a:lnSpc>
                <a:spcPts val="3500"/>
              </a:lnSpc>
              <a:buSzPct val="65000"/>
              <a:buFontTx/>
              <a:buNone/>
            </a:pPr>
            <a:r>
              <a:rPr lang="zh-CN" altLang="en-US" sz="1800" kern="0" dirty="0">
                <a:ea typeface="宋体" panose="02010600030101010101" pitchFamily="2" charset="-122"/>
              </a:rPr>
              <a:t>因为：</a:t>
            </a:r>
            <a:r>
              <a:rPr lang="en-US" altLang="zh-CN" sz="1800" kern="0" dirty="0">
                <a:ea typeface="宋体" panose="02010600030101010101" pitchFamily="2" charset="-122"/>
              </a:rPr>
              <a:t>F ’ - {</a:t>
            </a:r>
            <a:r>
              <a:rPr lang="en-US" altLang="zh-CN" sz="1800" kern="0" dirty="0" err="1">
                <a:ea typeface="宋体" panose="02010600030101010101" pitchFamily="2" charset="-122"/>
              </a:rPr>
              <a:t>Sno→Mname</a:t>
            </a:r>
            <a:r>
              <a:rPr lang="en-US" altLang="zh-CN" sz="1800" kern="0" dirty="0">
                <a:ea typeface="宋体" panose="02010600030101010101" pitchFamily="2" charset="-122"/>
              </a:rPr>
              <a:t>}</a:t>
            </a:r>
            <a:r>
              <a:rPr lang="zh-CN" altLang="en-US" sz="1800" kern="0" dirty="0">
                <a:ea typeface="宋体" panose="02010600030101010101" pitchFamily="2" charset="-122"/>
              </a:rPr>
              <a:t>与</a:t>
            </a:r>
            <a:r>
              <a:rPr lang="en-US" altLang="zh-CN" sz="1800" kern="0" dirty="0">
                <a:ea typeface="宋体" panose="02010600030101010101" pitchFamily="2" charset="-122"/>
              </a:rPr>
              <a:t>F ’</a:t>
            </a:r>
            <a:r>
              <a:rPr lang="zh-CN" altLang="en-US" sz="1800" kern="0" dirty="0">
                <a:ea typeface="宋体" panose="02010600030101010101" pitchFamily="2" charset="-122"/>
              </a:rPr>
              <a:t>等价</a:t>
            </a:r>
            <a:endParaRPr lang="en-US" altLang="zh-CN" sz="1800" kern="0" dirty="0">
              <a:ea typeface="宋体" panose="02010600030101010101" pitchFamily="2" charset="-122"/>
            </a:endParaRPr>
          </a:p>
          <a:p>
            <a:pPr marL="0" indent="0">
              <a:lnSpc>
                <a:spcPts val="3500"/>
              </a:lnSpc>
              <a:buSzPct val="65000"/>
              <a:buFontTx/>
              <a:buNone/>
            </a:pPr>
            <a:r>
              <a:rPr lang="en-US" altLang="zh-CN" sz="1800" kern="0" dirty="0">
                <a:ea typeface="宋体" panose="02010600030101010101" pitchFamily="2" charset="-122"/>
              </a:rPr>
              <a:t>          F ’ - {(</a:t>
            </a:r>
            <a:r>
              <a:rPr lang="en-US" altLang="zh-CN" sz="1800" kern="0" dirty="0" err="1">
                <a:ea typeface="宋体" panose="02010600030101010101" pitchFamily="2" charset="-122"/>
              </a:rPr>
              <a:t>Sno</a:t>
            </a:r>
            <a:r>
              <a:rPr lang="zh-CN" altLang="en-US" sz="1800" kern="0" dirty="0">
                <a:ea typeface="宋体" panose="02010600030101010101" pitchFamily="2" charset="-122"/>
              </a:rPr>
              <a:t>，</a:t>
            </a:r>
            <a:r>
              <a:rPr lang="en-US" altLang="zh-CN" sz="1800" kern="0" dirty="0" err="1">
                <a:ea typeface="宋体" panose="02010600030101010101" pitchFamily="2" charset="-122"/>
              </a:rPr>
              <a:t>Sdept</a:t>
            </a:r>
            <a:r>
              <a:rPr lang="en-US" altLang="zh-CN" sz="1800" kern="0" dirty="0">
                <a:ea typeface="宋体" panose="02010600030101010101" pitchFamily="2" charset="-122"/>
              </a:rPr>
              <a:t>)→</a:t>
            </a:r>
            <a:r>
              <a:rPr lang="en-US" altLang="zh-CN" sz="1800" kern="0" dirty="0" err="1">
                <a:ea typeface="宋体" panose="02010600030101010101" pitchFamily="2" charset="-122"/>
              </a:rPr>
              <a:t>Sdept</a:t>
            </a:r>
            <a:r>
              <a:rPr lang="en-US" altLang="zh-CN" sz="1800" kern="0" dirty="0">
                <a:ea typeface="宋体" panose="02010600030101010101" pitchFamily="2" charset="-122"/>
              </a:rPr>
              <a:t>}</a:t>
            </a:r>
            <a:r>
              <a:rPr lang="zh-CN" altLang="en-US" sz="1800" kern="0" dirty="0">
                <a:ea typeface="宋体" panose="02010600030101010101" pitchFamily="2" charset="-122"/>
              </a:rPr>
              <a:t>也与</a:t>
            </a:r>
            <a:r>
              <a:rPr lang="en-US" altLang="zh-CN" sz="1800" kern="0" dirty="0">
                <a:ea typeface="宋体" panose="02010600030101010101" pitchFamily="2" charset="-122"/>
              </a:rPr>
              <a:t>F ’</a:t>
            </a:r>
            <a:r>
              <a:rPr lang="zh-CN" altLang="en-US" sz="1800" kern="0" dirty="0">
                <a:ea typeface="宋体" panose="02010600030101010101" pitchFamily="2" charset="-122"/>
              </a:rPr>
              <a:t>等价       </a:t>
            </a:r>
          </a:p>
        </p:txBody>
      </p:sp>
    </p:spTree>
    <p:extLst>
      <p:ext uri="{BB962C8B-B14F-4D97-AF65-F5344CB8AC3E}">
        <p14:creationId xmlns:p14="http://schemas.microsoft.com/office/powerpoint/2010/main" val="8854309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sz="3200" dirty="0">
                <a:ea typeface="宋体" panose="02010600030101010101" pitchFamily="2" charset="-122"/>
              </a:rPr>
              <a:t>数据依赖的公理系统：</a:t>
            </a:r>
            <a:r>
              <a:rPr lang="en-US" altLang="zh-CN" sz="3200" dirty="0">
                <a:ea typeface="宋体" panose="02010600030101010101" pitchFamily="2" charset="-122"/>
              </a:rPr>
              <a:t>Armstrong</a:t>
            </a:r>
            <a:r>
              <a:rPr lang="zh-CN" altLang="en-US" sz="3200" dirty="0">
                <a:ea typeface="宋体" panose="02010600030101010101" pitchFamily="2" charset="-122"/>
              </a:rPr>
              <a:t>公理系统</a:t>
            </a:r>
            <a:endParaRPr lang="zh-CN" altLang="en-US" dirty="0">
              <a:ea typeface="宋体" panose="02010600030101010101" pitchFamily="2" charset="-122"/>
            </a:endParaRPr>
          </a:p>
        </p:txBody>
      </p:sp>
      <p:sp>
        <p:nvSpPr>
          <p:cNvPr id="120835" name="Rectangle 3"/>
          <p:cNvSpPr>
            <a:spLocks noGrp="1" noChangeArrowheads="1"/>
          </p:cNvSpPr>
          <p:nvPr>
            <p:ph type="body" idx="1"/>
          </p:nvPr>
        </p:nvSpPr>
        <p:spPr>
          <a:xfrm>
            <a:off x="185738" y="1076325"/>
            <a:ext cx="8729662" cy="552476"/>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buSzPct val="65000"/>
              <a:buFont typeface="Wingdings" panose="05000000000000000000" pitchFamily="2" charset="2"/>
              <a:buChar char="l"/>
            </a:pPr>
            <a:r>
              <a:rPr lang="zh-CN" altLang="en-US" sz="2400" dirty="0">
                <a:ea typeface="宋体" panose="02010600030101010101" pitchFamily="2" charset="-122"/>
              </a:rPr>
              <a:t>定理   每一个函数依赖集</a:t>
            </a:r>
            <a:r>
              <a:rPr lang="en-US" altLang="zh-CN" sz="2400" dirty="0">
                <a:ea typeface="宋体" panose="02010600030101010101" pitchFamily="2" charset="-122"/>
              </a:rPr>
              <a:t>F</a:t>
            </a:r>
            <a:r>
              <a:rPr lang="zh-CN" altLang="en-US" sz="2400" dirty="0">
                <a:ea typeface="宋体" panose="02010600030101010101" pitchFamily="2" charset="-122"/>
              </a:rPr>
              <a:t>均等价于一个极小函数依赖集</a:t>
            </a:r>
            <a:r>
              <a:rPr lang="en-US" altLang="zh-CN" sz="2400" dirty="0" err="1">
                <a:ea typeface="宋体" panose="02010600030101010101" pitchFamily="2" charset="-122"/>
              </a:rPr>
              <a:t>F</a:t>
            </a:r>
            <a:r>
              <a:rPr lang="en-US" altLang="zh-CN" sz="2400" baseline="-25000" dirty="0" err="1">
                <a:ea typeface="宋体" panose="02010600030101010101" pitchFamily="2" charset="-122"/>
              </a:rPr>
              <a:t>m</a:t>
            </a:r>
            <a:r>
              <a:rPr lang="zh-CN" altLang="en-US" sz="2400" dirty="0">
                <a:ea typeface="宋体" panose="02010600030101010101" pitchFamily="2" charset="-122"/>
              </a:rPr>
              <a:t>。</a:t>
            </a:r>
            <a:endParaRPr lang="en-US" altLang="zh-CN" sz="2400" dirty="0">
              <a:ea typeface="宋体" panose="02010600030101010101" pitchFamily="2" charset="-122"/>
            </a:endParaRPr>
          </a:p>
          <a:p>
            <a:pPr marL="0" indent="0">
              <a:lnSpc>
                <a:spcPts val="3500"/>
              </a:lnSpc>
              <a:buSzPct val="65000"/>
              <a:buNone/>
            </a:pPr>
            <a:r>
              <a:rPr lang="zh-CN" altLang="en-US" sz="2400" dirty="0">
                <a:ea typeface="宋体" panose="02010600030101010101" pitchFamily="2" charset="-122"/>
              </a:rPr>
              <a:t>   最小函数依赖集的算法</a:t>
            </a:r>
          </a:p>
        </p:txBody>
      </p:sp>
      <p:pic>
        <p:nvPicPr>
          <p:cNvPr id="3" name="图片 2">
            <a:extLst>
              <a:ext uri="{FF2B5EF4-FFF2-40B4-BE49-F238E27FC236}">
                <a16:creationId xmlns:a16="http://schemas.microsoft.com/office/drawing/2014/main" id="{F7401F78-E7A8-4959-A7F9-38BA26403868}"/>
              </a:ext>
            </a:extLst>
          </p:cNvPr>
          <p:cNvPicPr>
            <a:picLocks noChangeAspect="1"/>
          </p:cNvPicPr>
          <p:nvPr/>
        </p:nvPicPr>
        <p:blipFill>
          <a:blip r:embed="rId2"/>
          <a:stretch>
            <a:fillRect/>
          </a:stretch>
        </p:blipFill>
        <p:spPr>
          <a:xfrm>
            <a:off x="185738" y="2060848"/>
            <a:ext cx="9144000" cy="4490489"/>
          </a:xfrm>
          <a:prstGeom prst="rect">
            <a:avLst/>
          </a:prstGeom>
        </p:spPr>
      </p:pic>
    </p:spTree>
    <p:extLst>
      <p:ext uri="{BB962C8B-B14F-4D97-AF65-F5344CB8AC3E}">
        <p14:creationId xmlns:p14="http://schemas.microsoft.com/office/powerpoint/2010/main" val="1415784371"/>
      </p:ext>
    </p:extLst>
  </p:cSld>
  <p:clrMapOvr>
    <a:masterClrMapping/>
  </p:clrMapOvr>
  <p:transition spd="med">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sz="3200" dirty="0">
                <a:ea typeface="宋体" panose="02010600030101010101" pitchFamily="2" charset="-122"/>
              </a:rPr>
              <a:t>数据依赖的公理系统：</a:t>
            </a:r>
            <a:r>
              <a:rPr lang="en-US" altLang="zh-CN" sz="3200" dirty="0">
                <a:ea typeface="宋体" panose="02010600030101010101" pitchFamily="2" charset="-122"/>
              </a:rPr>
              <a:t>Armstrong</a:t>
            </a:r>
            <a:r>
              <a:rPr lang="zh-CN" altLang="en-US" sz="3200" dirty="0">
                <a:ea typeface="宋体" panose="02010600030101010101" pitchFamily="2" charset="-122"/>
              </a:rPr>
              <a:t>公理系统</a:t>
            </a:r>
            <a:endParaRPr lang="zh-CN" altLang="en-US" dirty="0">
              <a:ea typeface="宋体" panose="02010600030101010101" pitchFamily="2" charset="-122"/>
            </a:endParaRPr>
          </a:p>
        </p:txBody>
      </p:sp>
      <p:pic>
        <p:nvPicPr>
          <p:cNvPr id="4" name="图片 3">
            <a:extLst>
              <a:ext uri="{FF2B5EF4-FFF2-40B4-BE49-F238E27FC236}">
                <a16:creationId xmlns:a16="http://schemas.microsoft.com/office/drawing/2014/main" id="{C8441E32-E7B4-4473-9078-0831F341BE64}"/>
              </a:ext>
            </a:extLst>
          </p:cNvPr>
          <p:cNvPicPr>
            <a:picLocks noChangeAspect="1"/>
          </p:cNvPicPr>
          <p:nvPr/>
        </p:nvPicPr>
        <p:blipFill>
          <a:blip r:embed="rId2"/>
          <a:stretch>
            <a:fillRect/>
          </a:stretch>
        </p:blipFill>
        <p:spPr>
          <a:xfrm>
            <a:off x="192920" y="1124744"/>
            <a:ext cx="8864114" cy="1220925"/>
          </a:xfrm>
          <a:prstGeom prst="rect">
            <a:avLst/>
          </a:prstGeom>
        </p:spPr>
      </p:pic>
      <p:pic>
        <p:nvPicPr>
          <p:cNvPr id="7" name="图片 6">
            <a:extLst>
              <a:ext uri="{FF2B5EF4-FFF2-40B4-BE49-F238E27FC236}">
                <a16:creationId xmlns:a16="http://schemas.microsoft.com/office/drawing/2014/main" id="{1737E7B0-D81B-40AE-9DE4-C9ED895C629A}"/>
              </a:ext>
            </a:extLst>
          </p:cNvPr>
          <p:cNvPicPr>
            <a:picLocks noChangeAspect="1"/>
          </p:cNvPicPr>
          <p:nvPr/>
        </p:nvPicPr>
        <p:blipFill>
          <a:blip r:embed="rId3"/>
          <a:stretch>
            <a:fillRect/>
          </a:stretch>
        </p:blipFill>
        <p:spPr>
          <a:xfrm>
            <a:off x="773829" y="2892151"/>
            <a:ext cx="8370171" cy="3240360"/>
          </a:xfrm>
          <a:prstGeom prst="rect">
            <a:avLst/>
          </a:prstGeom>
        </p:spPr>
      </p:pic>
    </p:spTree>
    <p:extLst>
      <p:ext uri="{BB962C8B-B14F-4D97-AF65-F5344CB8AC3E}">
        <p14:creationId xmlns:p14="http://schemas.microsoft.com/office/powerpoint/2010/main" val="80927831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43" name="Picture 27" descr="D:\person\desktop\校徽da 副本.png">
            <a:extLst>
              <a:ext uri="{FF2B5EF4-FFF2-40B4-BE49-F238E27FC236}">
                <a16:creationId xmlns:a16="http://schemas.microsoft.com/office/drawing/2014/main" id="{96F068CE-B07E-492B-BCA3-598A87692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75673CD3-5258-456C-A9B5-88FE44E3C614}"/>
              </a:ext>
            </a:extLst>
          </p:cNvPr>
          <p:cNvSpPr txBox="1">
            <a:spLocks noChangeArrowheads="1"/>
          </p:cNvSpPr>
          <p:nvPr/>
        </p:nvSpPr>
        <p:spPr>
          <a:xfrm>
            <a:off x="185738" y="152400"/>
            <a:ext cx="8729662" cy="609600"/>
          </a:xfrm>
          <a:prstGeom prst="rect">
            <a:avLst/>
          </a:prstGeom>
        </p:spPr>
        <p:txBody>
          <a:bodyPr/>
          <a:lstStyle>
            <a:lvl1pPr algn="l" rtl="0" eaLnBrk="1" fontAlgn="base" hangingPunct="1">
              <a:spcBef>
                <a:spcPct val="0"/>
              </a:spcBef>
              <a:spcAft>
                <a:spcPct val="0"/>
              </a:spcAft>
              <a:defRPr sz="3000" b="1">
                <a:solidFill>
                  <a:schemeClr val="accent1"/>
                </a:solidFill>
                <a:latin typeface="+mj-lt"/>
                <a:ea typeface="+mj-ea"/>
                <a:cs typeface="+mj-cs"/>
              </a:defRPr>
            </a:lvl1pPr>
            <a:lvl2pPr algn="l" rtl="0" eaLnBrk="1" fontAlgn="base" hangingPunct="1">
              <a:spcBef>
                <a:spcPct val="0"/>
              </a:spcBef>
              <a:spcAft>
                <a:spcPct val="0"/>
              </a:spcAft>
              <a:defRPr sz="3000" b="1">
                <a:solidFill>
                  <a:schemeClr val="accent1"/>
                </a:solidFill>
                <a:latin typeface="Verdana" pitchFamily="34" charset="0"/>
              </a:defRPr>
            </a:lvl2pPr>
            <a:lvl3pPr algn="l" rtl="0" eaLnBrk="1" fontAlgn="base" hangingPunct="1">
              <a:spcBef>
                <a:spcPct val="0"/>
              </a:spcBef>
              <a:spcAft>
                <a:spcPct val="0"/>
              </a:spcAft>
              <a:defRPr sz="3000" b="1">
                <a:solidFill>
                  <a:schemeClr val="accent1"/>
                </a:solidFill>
                <a:latin typeface="Verdana" pitchFamily="34" charset="0"/>
              </a:defRPr>
            </a:lvl3pPr>
            <a:lvl4pPr algn="l" rtl="0" eaLnBrk="1" fontAlgn="base" hangingPunct="1">
              <a:spcBef>
                <a:spcPct val="0"/>
              </a:spcBef>
              <a:spcAft>
                <a:spcPct val="0"/>
              </a:spcAft>
              <a:defRPr sz="3000" b="1">
                <a:solidFill>
                  <a:schemeClr val="accent1"/>
                </a:solidFill>
                <a:latin typeface="Verdana" pitchFamily="34" charset="0"/>
              </a:defRPr>
            </a:lvl4pPr>
            <a:lvl5pPr algn="l" rtl="0" eaLnBrk="1" fontAlgn="base" hangingPunct="1">
              <a:spcBef>
                <a:spcPct val="0"/>
              </a:spcBef>
              <a:spcAft>
                <a:spcPct val="0"/>
              </a:spcAft>
              <a:defRPr sz="3000" b="1">
                <a:solidFill>
                  <a:schemeClr val="accent1"/>
                </a:solidFill>
                <a:latin typeface="Verdana" pitchFamily="34" charset="0"/>
              </a:defRPr>
            </a:lvl5pPr>
            <a:lvl6pPr marL="457200" algn="l" rtl="0" eaLnBrk="1" fontAlgn="base" hangingPunct="1">
              <a:spcBef>
                <a:spcPct val="0"/>
              </a:spcBef>
              <a:spcAft>
                <a:spcPct val="0"/>
              </a:spcAft>
              <a:defRPr sz="3000" b="1">
                <a:solidFill>
                  <a:schemeClr val="accent1"/>
                </a:solidFill>
                <a:latin typeface="Verdana" pitchFamily="34" charset="0"/>
              </a:defRPr>
            </a:lvl6pPr>
            <a:lvl7pPr marL="914400" algn="l" rtl="0" eaLnBrk="1" fontAlgn="base" hangingPunct="1">
              <a:spcBef>
                <a:spcPct val="0"/>
              </a:spcBef>
              <a:spcAft>
                <a:spcPct val="0"/>
              </a:spcAft>
              <a:defRPr sz="3000" b="1">
                <a:solidFill>
                  <a:schemeClr val="accent1"/>
                </a:solidFill>
                <a:latin typeface="Verdana" pitchFamily="34" charset="0"/>
              </a:defRPr>
            </a:lvl7pPr>
            <a:lvl8pPr marL="1371600" algn="l" rtl="0" eaLnBrk="1" fontAlgn="base" hangingPunct="1">
              <a:spcBef>
                <a:spcPct val="0"/>
              </a:spcBef>
              <a:spcAft>
                <a:spcPct val="0"/>
              </a:spcAft>
              <a:defRPr sz="3000" b="1">
                <a:solidFill>
                  <a:schemeClr val="accent1"/>
                </a:solidFill>
                <a:latin typeface="Verdana" pitchFamily="34" charset="0"/>
              </a:defRPr>
            </a:lvl8pPr>
            <a:lvl9pPr marL="1828800" algn="l" rtl="0" eaLnBrk="1" fontAlgn="base" hangingPunct="1">
              <a:spcBef>
                <a:spcPct val="0"/>
              </a:spcBef>
              <a:spcAft>
                <a:spcPct val="0"/>
              </a:spcAft>
              <a:defRPr sz="3000" b="1">
                <a:solidFill>
                  <a:schemeClr val="accent1"/>
                </a:solidFill>
                <a:latin typeface="Verdana" pitchFamily="34" charset="0"/>
              </a:defRPr>
            </a:lvl9pPr>
          </a:lstStyle>
          <a:p>
            <a:r>
              <a:rPr lang="zh-CN" altLang="en-US" sz="3200" kern="0">
                <a:ea typeface="宋体" panose="02010600030101010101" pitchFamily="2" charset="-122"/>
              </a:rPr>
              <a:t>数据依赖的公理系统：</a:t>
            </a:r>
            <a:r>
              <a:rPr lang="en-US" altLang="zh-CN" sz="3200" kern="0">
                <a:ea typeface="宋体" panose="02010600030101010101" pitchFamily="2" charset="-122"/>
              </a:rPr>
              <a:t>Armstrong</a:t>
            </a:r>
            <a:r>
              <a:rPr lang="zh-CN" altLang="en-US" sz="3200" kern="0">
                <a:ea typeface="宋体" panose="02010600030101010101" pitchFamily="2" charset="-122"/>
              </a:rPr>
              <a:t>公理系统</a:t>
            </a:r>
            <a:endParaRPr lang="zh-CN" altLang="en-US" kern="0" dirty="0">
              <a:ea typeface="宋体" panose="02010600030101010101" pitchFamily="2" charset="-122"/>
            </a:endParaRPr>
          </a:p>
        </p:txBody>
      </p:sp>
      <p:pic>
        <p:nvPicPr>
          <p:cNvPr id="4" name="图片 3">
            <a:extLst>
              <a:ext uri="{FF2B5EF4-FFF2-40B4-BE49-F238E27FC236}">
                <a16:creationId xmlns:a16="http://schemas.microsoft.com/office/drawing/2014/main" id="{04C4094D-EF5D-4F9B-ABE8-FD278EAFB09B}"/>
              </a:ext>
            </a:extLst>
          </p:cNvPr>
          <p:cNvPicPr>
            <a:picLocks noChangeAspect="1"/>
          </p:cNvPicPr>
          <p:nvPr/>
        </p:nvPicPr>
        <p:blipFill>
          <a:blip r:embed="rId3"/>
          <a:stretch>
            <a:fillRect/>
          </a:stretch>
        </p:blipFill>
        <p:spPr>
          <a:xfrm>
            <a:off x="185738" y="1549723"/>
            <a:ext cx="8886950" cy="3535461"/>
          </a:xfrm>
          <a:prstGeom prst="rect">
            <a:avLst/>
          </a:prstGeom>
        </p:spPr>
      </p:pic>
      <p:pic>
        <p:nvPicPr>
          <p:cNvPr id="7" name="图片 6">
            <a:extLst>
              <a:ext uri="{FF2B5EF4-FFF2-40B4-BE49-F238E27FC236}">
                <a16:creationId xmlns:a16="http://schemas.microsoft.com/office/drawing/2014/main" id="{3B641D5A-1B82-47C9-AE03-C57C01807EE3}"/>
              </a:ext>
            </a:extLst>
          </p:cNvPr>
          <p:cNvPicPr>
            <a:picLocks noChangeAspect="1"/>
          </p:cNvPicPr>
          <p:nvPr/>
        </p:nvPicPr>
        <p:blipFill>
          <a:blip r:embed="rId4"/>
          <a:stretch>
            <a:fillRect/>
          </a:stretch>
        </p:blipFill>
        <p:spPr>
          <a:xfrm>
            <a:off x="599465" y="5373216"/>
            <a:ext cx="8296885" cy="846431"/>
          </a:xfrm>
          <a:prstGeom prst="rect">
            <a:avLst/>
          </a:prstGeom>
        </p:spPr>
      </p:pic>
    </p:spTree>
    <p:extLst>
      <p:ext uri="{BB962C8B-B14F-4D97-AF65-F5344CB8AC3E}">
        <p14:creationId xmlns:p14="http://schemas.microsoft.com/office/powerpoint/2010/main" val="90694769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43" name="Picture 27" descr="D:\person\desktop\校徽da 副本.png">
            <a:extLst>
              <a:ext uri="{FF2B5EF4-FFF2-40B4-BE49-F238E27FC236}">
                <a16:creationId xmlns:a16="http://schemas.microsoft.com/office/drawing/2014/main" id="{96F068CE-B07E-492B-BCA3-598A87692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0">
            <a:extLst>
              <a:ext uri="{FF2B5EF4-FFF2-40B4-BE49-F238E27FC236}">
                <a16:creationId xmlns:a16="http://schemas.microsoft.com/office/drawing/2014/main" id="{3FDA9D70-82E2-4995-8C47-C8E60EA294A8}"/>
              </a:ext>
            </a:extLst>
          </p:cNvPr>
          <p:cNvSpPr txBox="1">
            <a:spLocks noChangeArrowheads="1"/>
          </p:cNvSpPr>
          <p:nvPr/>
        </p:nvSpPr>
        <p:spPr bwMode="auto">
          <a:xfrm>
            <a:off x="0" y="1052736"/>
            <a:ext cx="864235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bg1">
                    <a:lumMod val="10000"/>
                  </a:schemeClr>
                </a:solidFill>
              </a:rPr>
              <a:t>Example</a:t>
            </a:r>
            <a:r>
              <a:rPr lang="zh-CN" altLang="en-US" sz="2800" b="1" dirty="0">
                <a:solidFill>
                  <a:schemeClr val="bg1">
                    <a:lumMod val="10000"/>
                  </a:schemeClr>
                </a:solidFill>
              </a:rPr>
              <a:t>： </a:t>
            </a:r>
            <a:r>
              <a:rPr lang="en-US" altLang="zh-CN" sz="2800" b="1" dirty="0" err="1">
                <a:solidFill>
                  <a:schemeClr val="bg1">
                    <a:lumMod val="10000"/>
                  </a:schemeClr>
                </a:solidFill>
              </a:rPr>
              <a:t>fd</a:t>
            </a:r>
            <a:r>
              <a:rPr lang="en-US" altLang="zh-CN" sz="2800" b="1" dirty="0">
                <a:solidFill>
                  <a:schemeClr val="bg1">
                    <a:lumMod val="10000"/>
                  </a:schemeClr>
                </a:solidFill>
              </a:rPr>
              <a:t>={</a:t>
            </a:r>
            <a:r>
              <a:rPr lang="en-US" altLang="zh-CN" sz="2800" b="1" dirty="0" err="1">
                <a:solidFill>
                  <a:schemeClr val="bg1">
                    <a:lumMod val="10000"/>
                  </a:schemeClr>
                </a:solidFill>
              </a:rPr>
              <a:t>abd</a:t>
            </a:r>
            <a:r>
              <a:rPr lang="en-US" altLang="zh-CN" sz="2800" b="1" dirty="0">
                <a:solidFill>
                  <a:schemeClr val="bg1">
                    <a:lumMod val="10000"/>
                  </a:schemeClr>
                </a:solidFill>
              </a:rPr>
              <a:t>-&gt;</a:t>
            </a:r>
            <a:r>
              <a:rPr lang="en-US" altLang="zh-CN" sz="2800" b="1" dirty="0" err="1">
                <a:solidFill>
                  <a:schemeClr val="bg1">
                    <a:lumMod val="10000"/>
                  </a:schemeClr>
                </a:solidFill>
              </a:rPr>
              <a:t>e,ab</a:t>
            </a:r>
            <a:r>
              <a:rPr lang="en-US" altLang="zh-CN" sz="2800" b="1" dirty="0">
                <a:solidFill>
                  <a:schemeClr val="bg1">
                    <a:lumMod val="10000"/>
                  </a:schemeClr>
                </a:solidFill>
              </a:rPr>
              <a:t>-&gt;</a:t>
            </a:r>
            <a:r>
              <a:rPr lang="en-US" altLang="zh-CN" sz="2800" b="1" dirty="0" err="1">
                <a:solidFill>
                  <a:schemeClr val="bg1">
                    <a:lumMod val="10000"/>
                  </a:schemeClr>
                </a:solidFill>
              </a:rPr>
              <a:t>g,b</a:t>
            </a:r>
            <a:r>
              <a:rPr lang="en-US" altLang="zh-CN" sz="2800" b="1" dirty="0">
                <a:solidFill>
                  <a:schemeClr val="bg1">
                    <a:lumMod val="10000"/>
                  </a:schemeClr>
                </a:solidFill>
              </a:rPr>
              <a:t>-&gt;</a:t>
            </a:r>
            <a:r>
              <a:rPr lang="en-US" altLang="zh-CN" sz="2800" b="1" dirty="0" err="1">
                <a:solidFill>
                  <a:schemeClr val="bg1">
                    <a:lumMod val="10000"/>
                  </a:schemeClr>
                </a:solidFill>
              </a:rPr>
              <a:t>f,c</a:t>
            </a:r>
            <a:r>
              <a:rPr lang="en-US" altLang="zh-CN" sz="2800" b="1" dirty="0">
                <a:solidFill>
                  <a:schemeClr val="bg1">
                    <a:lumMod val="10000"/>
                  </a:schemeClr>
                </a:solidFill>
              </a:rPr>
              <a:t>-&gt;</a:t>
            </a:r>
            <a:r>
              <a:rPr lang="en-US" altLang="zh-CN" sz="2800" b="1" dirty="0" err="1">
                <a:solidFill>
                  <a:schemeClr val="bg1">
                    <a:lumMod val="10000"/>
                  </a:schemeClr>
                </a:solidFill>
              </a:rPr>
              <a:t>j,cj</a:t>
            </a:r>
            <a:r>
              <a:rPr lang="en-US" altLang="zh-CN" sz="2800" b="1" dirty="0">
                <a:solidFill>
                  <a:schemeClr val="bg1">
                    <a:lumMod val="10000"/>
                  </a:schemeClr>
                </a:solidFill>
              </a:rPr>
              <a:t>-&gt;</a:t>
            </a:r>
            <a:r>
              <a:rPr lang="en-US" altLang="zh-CN" sz="2800" b="1" dirty="0" err="1">
                <a:solidFill>
                  <a:schemeClr val="bg1">
                    <a:lumMod val="10000"/>
                  </a:schemeClr>
                </a:solidFill>
              </a:rPr>
              <a:t>i,g</a:t>
            </a:r>
            <a:r>
              <a:rPr lang="en-US" altLang="zh-CN" sz="2800" b="1" dirty="0">
                <a:solidFill>
                  <a:schemeClr val="bg1">
                    <a:lumMod val="10000"/>
                  </a:schemeClr>
                </a:solidFill>
              </a:rPr>
              <a:t>-&gt;h};</a:t>
            </a:r>
            <a:r>
              <a:rPr lang="en-US" altLang="zh-CN" sz="2800" dirty="0">
                <a:solidFill>
                  <a:schemeClr val="bg1">
                    <a:lumMod val="10000"/>
                  </a:schemeClr>
                </a:solidFill>
              </a:rPr>
              <a:t> </a:t>
            </a:r>
          </a:p>
        </p:txBody>
      </p:sp>
      <p:sp>
        <p:nvSpPr>
          <p:cNvPr id="6" name="Rectangle 2">
            <a:extLst>
              <a:ext uri="{FF2B5EF4-FFF2-40B4-BE49-F238E27FC236}">
                <a16:creationId xmlns:a16="http://schemas.microsoft.com/office/drawing/2014/main" id="{75673CD3-5258-456C-A9B5-88FE44E3C614}"/>
              </a:ext>
            </a:extLst>
          </p:cNvPr>
          <p:cNvSpPr txBox="1">
            <a:spLocks noChangeArrowheads="1"/>
          </p:cNvSpPr>
          <p:nvPr/>
        </p:nvSpPr>
        <p:spPr>
          <a:xfrm>
            <a:off x="185738" y="152400"/>
            <a:ext cx="8729662" cy="609600"/>
          </a:xfrm>
          <a:prstGeom prst="rect">
            <a:avLst/>
          </a:prstGeom>
        </p:spPr>
        <p:txBody>
          <a:bodyPr/>
          <a:lstStyle>
            <a:lvl1pPr algn="l" rtl="0" eaLnBrk="1" fontAlgn="base" hangingPunct="1">
              <a:spcBef>
                <a:spcPct val="0"/>
              </a:spcBef>
              <a:spcAft>
                <a:spcPct val="0"/>
              </a:spcAft>
              <a:defRPr sz="3000" b="1">
                <a:solidFill>
                  <a:schemeClr val="accent1"/>
                </a:solidFill>
                <a:latin typeface="+mj-lt"/>
                <a:ea typeface="+mj-ea"/>
                <a:cs typeface="+mj-cs"/>
              </a:defRPr>
            </a:lvl1pPr>
            <a:lvl2pPr algn="l" rtl="0" eaLnBrk="1" fontAlgn="base" hangingPunct="1">
              <a:spcBef>
                <a:spcPct val="0"/>
              </a:spcBef>
              <a:spcAft>
                <a:spcPct val="0"/>
              </a:spcAft>
              <a:defRPr sz="3000" b="1">
                <a:solidFill>
                  <a:schemeClr val="accent1"/>
                </a:solidFill>
                <a:latin typeface="Verdana" pitchFamily="34" charset="0"/>
              </a:defRPr>
            </a:lvl2pPr>
            <a:lvl3pPr algn="l" rtl="0" eaLnBrk="1" fontAlgn="base" hangingPunct="1">
              <a:spcBef>
                <a:spcPct val="0"/>
              </a:spcBef>
              <a:spcAft>
                <a:spcPct val="0"/>
              </a:spcAft>
              <a:defRPr sz="3000" b="1">
                <a:solidFill>
                  <a:schemeClr val="accent1"/>
                </a:solidFill>
                <a:latin typeface="Verdana" pitchFamily="34" charset="0"/>
              </a:defRPr>
            </a:lvl3pPr>
            <a:lvl4pPr algn="l" rtl="0" eaLnBrk="1" fontAlgn="base" hangingPunct="1">
              <a:spcBef>
                <a:spcPct val="0"/>
              </a:spcBef>
              <a:spcAft>
                <a:spcPct val="0"/>
              </a:spcAft>
              <a:defRPr sz="3000" b="1">
                <a:solidFill>
                  <a:schemeClr val="accent1"/>
                </a:solidFill>
                <a:latin typeface="Verdana" pitchFamily="34" charset="0"/>
              </a:defRPr>
            </a:lvl4pPr>
            <a:lvl5pPr algn="l" rtl="0" eaLnBrk="1" fontAlgn="base" hangingPunct="1">
              <a:spcBef>
                <a:spcPct val="0"/>
              </a:spcBef>
              <a:spcAft>
                <a:spcPct val="0"/>
              </a:spcAft>
              <a:defRPr sz="3000" b="1">
                <a:solidFill>
                  <a:schemeClr val="accent1"/>
                </a:solidFill>
                <a:latin typeface="Verdana" pitchFamily="34" charset="0"/>
              </a:defRPr>
            </a:lvl5pPr>
            <a:lvl6pPr marL="457200" algn="l" rtl="0" eaLnBrk="1" fontAlgn="base" hangingPunct="1">
              <a:spcBef>
                <a:spcPct val="0"/>
              </a:spcBef>
              <a:spcAft>
                <a:spcPct val="0"/>
              </a:spcAft>
              <a:defRPr sz="3000" b="1">
                <a:solidFill>
                  <a:schemeClr val="accent1"/>
                </a:solidFill>
                <a:latin typeface="Verdana" pitchFamily="34" charset="0"/>
              </a:defRPr>
            </a:lvl6pPr>
            <a:lvl7pPr marL="914400" algn="l" rtl="0" eaLnBrk="1" fontAlgn="base" hangingPunct="1">
              <a:spcBef>
                <a:spcPct val="0"/>
              </a:spcBef>
              <a:spcAft>
                <a:spcPct val="0"/>
              </a:spcAft>
              <a:defRPr sz="3000" b="1">
                <a:solidFill>
                  <a:schemeClr val="accent1"/>
                </a:solidFill>
                <a:latin typeface="Verdana" pitchFamily="34" charset="0"/>
              </a:defRPr>
            </a:lvl7pPr>
            <a:lvl8pPr marL="1371600" algn="l" rtl="0" eaLnBrk="1" fontAlgn="base" hangingPunct="1">
              <a:spcBef>
                <a:spcPct val="0"/>
              </a:spcBef>
              <a:spcAft>
                <a:spcPct val="0"/>
              </a:spcAft>
              <a:defRPr sz="3000" b="1">
                <a:solidFill>
                  <a:schemeClr val="accent1"/>
                </a:solidFill>
                <a:latin typeface="Verdana" pitchFamily="34" charset="0"/>
              </a:defRPr>
            </a:lvl8pPr>
            <a:lvl9pPr marL="1828800" algn="l" rtl="0" eaLnBrk="1" fontAlgn="base" hangingPunct="1">
              <a:spcBef>
                <a:spcPct val="0"/>
              </a:spcBef>
              <a:spcAft>
                <a:spcPct val="0"/>
              </a:spcAft>
              <a:defRPr sz="3000" b="1">
                <a:solidFill>
                  <a:schemeClr val="accent1"/>
                </a:solidFill>
                <a:latin typeface="Verdana" pitchFamily="34" charset="0"/>
              </a:defRPr>
            </a:lvl9pPr>
          </a:lstStyle>
          <a:p>
            <a:r>
              <a:rPr lang="zh-CN" altLang="en-US" sz="3200" kern="0">
                <a:ea typeface="宋体" panose="02010600030101010101" pitchFamily="2" charset="-122"/>
              </a:rPr>
              <a:t>数据依赖的公理系统：</a:t>
            </a:r>
            <a:r>
              <a:rPr lang="en-US" altLang="zh-CN" sz="3200" kern="0">
                <a:ea typeface="宋体" panose="02010600030101010101" pitchFamily="2" charset="-122"/>
              </a:rPr>
              <a:t>Armstrong</a:t>
            </a:r>
            <a:r>
              <a:rPr lang="zh-CN" altLang="en-US" sz="3200" kern="0">
                <a:ea typeface="宋体" panose="02010600030101010101" pitchFamily="2" charset="-122"/>
              </a:rPr>
              <a:t>公理系统</a:t>
            </a:r>
            <a:endParaRPr lang="zh-CN" altLang="en-US" kern="0" dirty="0">
              <a:ea typeface="宋体" panose="02010600030101010101" pitchFamily="2" charset="-122"/>
            </a:endParaRPr>
          </a:p>
        </p:txBody>
      </p:sp>
    </p:spTree>
    <p:extLst>
      <p:ext uri="{BB962C8B-B14F-4D97-AF65-F5344CB8AC3E}">
        <p14:creationId xmlns:p14="http://schemas.microsoft.com/office/powerpoint/2010/main" val="151753074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sz="3200" dirty="0">
                <a:ea typeface="宋体" panose="02010600030101010101" pitchFamily="2" charset="-122"/>
              </a:rPr>
              <a:t>数据依赖的公理系统：</a:t>
            </a:r>
            <a:r>
              <a:rPr lang="en-US" altLang="zh-CN" sz="3200" dirty="0">
                <a:ea typeface="宋体" panose="02010600030101010101" pitchFamily="2" charset="-122"/>
              </a:rPr>
              <a:t>Armstrong</a:t>
            </a:r>
            <a:r>
              <a:rPr lang="zh-CN" altLang="en-US" sz="3200" dirty="0">
                <a:ea typeface="宋体" panose="02010600030101010101" pitchFamily="2" charset="-122"/>
              </a:rPr>
              <a:t>公理系统</a:t>
            </a:r>
            <a:endParaRPr lang="zh-CN" altLang="en-US" dirty="0">
              <a:ea typeface="宋体" panose="02010600030101010101" pitchFamily="2" charset="-122"/>
            </a:endParaRPr>
          </a:p>
        </p:txBody>
      </p:sp>
      <p:sp>
        <p:nvSpPr>
          <p:cNvPr id="122883" name="Rectangle 3"/>
          <p:cNvSpPr>
            <a:spLocks noGrp="1" noChangeArrowheads="1"/>
          </p:cNvSpPr>
          <p:nvPr>
            <p:ph type="body" idx="1"/>
          </p:nvPr>
        </p:nvSpPr>
        <p:spPr>
          <a:xfrm>
            <a:off x="237736" y="2564904"/>
            <a:ext cx="8562726" cy="2520280"/>
          </a:xfrm>
        </p:spPr>
        <p:txBody>
          <a:bodyPr/>
          <a:lstStyle/>
          <a:p>
            <a:pPr algn="just" eaLnBrk="1" hangingPunct="1">
              <a:lnSpc>
                <a:spcPct val="160000"/>
              </a:lnSpc>
              <a:buFont typeface="Wingdings" panose="05000000000000000000" pitchFamily="2" charset="2"/>
              <a:buChar char="Ø"/>
            </a:pPr>
            <a:r>
              <a:rPr lang="en-US" altLang="zh-CN" sz="2000" i="1" dirty="0">
                <a:ea typeface="宋体" panose="02010600030101010101" pitchFamily="2" charset="-122"/>
              </a:rPr>
              <a:t>F</a:t>
            </a:r>
            <a:r>
              <a:rPr lang="en-US" altLang="zh-CN" sz="2000" dirty="0">
                <a:ea typeface="宋体" panose="02010600030101010101" pitchFamily="2" charset="-122"/>
              </a:rPr>
              <a:t> = {</a:t>
            </a:r>
            <a:r>
              <a:rPr lang="en-US" altLang="zh-CN" sz="2000" i="1" dirty="0">
                <a:ea typeface="宋体" panose="02010600030101010101" pitchFamily="2" charset="-122"/>
              </a:rPr>
              <a:t>A</a:t>
            </a:r>
            <a:r>
              <a:rPr lang="en-US" altLang="zh-CN" sz="2000" dirty="0">
                <a:ea typeface="宋体" panose="02010600030101010101" pitchFamily="2" charset="-122"/>
              </a:rPr>
              <a:t>→</a:t>
            </a:r>
            <a:r>
              <a:rPr lang="en-US" altLang="zh-CN" sz="2000" i="1" dirty="0">
                <a:ea typeface="宋体" panose="02010600030101010101" pitchFamily="2" charset="-122"/>
              </a:rPr>
              <a:t>B</a:t>
            </a:r>
            <a:r>
              <a:rPr lang="zh-CN" altLang="en-US" sz="2000" dirty="0">
                <a:ea typeface="宋体" panose="02010600030101010101" pitchFamily="2" charset="-122"/>
              </a:rPr>
              <a:t>，</a:t>
            </a:r>
            <a:r>
              <a:rPr lang="en-US" altLang="zh-CN" sz="2000" i="1" dirty="0">
                <a:ea typeface="宋体" panose="02010600030101010101" pitchFamily="2" charset="-122"/>
              </a:rPr>
              <a:t>B</a:t>
            </a:r>
            <a:r>
              <a:rPr lang="en-US" altLang="zh-CN" sz="2000" dirty="0">
                <a:ea typeface="宋体" panose="02010600030101010101" pitchFamily="2" charset="-122"/>
              </a:rPr>
              <a:t>→</a:t>
            </a:r>
            <a:r>
              <a:rPr lang="en-US" altLang="zh-CN" sz="2000" i="1" dirty="0">
                <a:ea typeface="宋体" panose="02010600030101010101" pitchFamily="2" charset="-122"/>
              </a:rPr>
              <a:t>A</a:t>
            </a:r>
            <a:r>
              <a:rPr lang="zh-CN" altLang="en-US" sz="2000" dirty="0">
                <a:ea typeface="宋体" panose="02010600030101010101" pitchFamily="2" charset="-122"/>
              </a:rPr>
              <a:t>，</a:t>
            </a:r>
            <a:r>
              <a:rPr lang="en-US" altLang="zh-CN" sz="2000" i="1" dirty="0">
                <a:ea typeface="宋体" panose="02010600030101010101" pitchFamily="2" charset="-122"/>
              </a:rPr>
              <a:t>B</a:t>
            </a:r>
            <a:r>
              <a:rPr lang="en-US" altLang="zh-CN" sz="2000" dirty="0">
                <a:ea typeface="宋体" panose="02010600030101010101" pitchFamily="2" charset="-122"/>
              </a:rPr>
              <a:t>→</a:t>
            </a:r>
            <a:r>
              <a:rPr lang="en-US" altLang="zh-CN" sz="2000" i="1" dirty="0">
                <a:ea typeface="宋体" panose="02010600030101010101" pitchFamily="2" charset="-122"/>
              </a:rPr>
              <a:t>C</a:t>
            </a:r>
            <a:r>
              <a:rPr lang="zh-CN" altLang="en-US" sz="2000" dirty="0">
                <a:ea typeface="宋体" panose="02010600030101010101" pitchFamily="2" charset="-122"/>
              </a:rPr>
              <a:t>，</a:t>
            </a:r>
            <a:r>
              <a:rPr lang="en-US" altLang="zh-CN" sz="2000" i="1" dirty="0">
                <a:ea typeface="宋体" panose="02010600030101010101" pitchFamily="2" charset="-122"/>
              </a:rPr>
              <a:t>A</a:t>
            </a:r>
            <a:r>
              <a:rPr lang="en-US" altLang="zh-CN" sz="2000" dirty="0">
                <a:ea typeface="宋体" panose="02010600030101010101" pitchFamily="2" charset="-122"/>
              </a:rPr>
              <a:t>→</a:t>
            </a:r>
            <a:r>
              <a:rPr lang="en-US" altLang="zh-CN" sz="2000" i="1" dirty="0">
                <a:ea typeface="宋体" panose="02010600030101010101" pitchFamily="2" charset="-122"/>
              </a:rPr>
              <a:t>C</a:t>
            </a:r>
            <a:r>
              <a:rPr lang="zh-CN" altLang="en-US" sz="2000" dirty="0">
                <a:ea typeface="宋体" panose="02010600030101010101" pitchFamily="2" charset="-122"/>
              </a:rPr>
              <a:t>，</a:t>
            </a:r>
            <a:r>
              <a:rPr lang="en-US" altLang="zh-CN" sz="2000" i="1" dirty="0">
                <a:ea typeface="宋体" panose="02010600030101010101" pitchFamily="2" charset="-122"/>
              </a:rPr>
              <a:t>C</a:t>
            </a:r>
            <a:r>
              <a:rPr lang="en-US" altLang="zh-CN" sz="2000" dirty="0">
                <a:ea typeface="宋体" panose="02010600030101010101" pitchFamily="2" charset="-122"/>
              </a:rPr>
              <a:t>→</a:t>
            </a:r>
            <a:r>
              <a:rPr lang="en-US" altLang="zh-CN" sz="2000" i="1" dirty="0">
                <a:ea typeface="宋体" panose="02010600030101010101" pitchFamily="2" charset="-122"/>
              </a:rPr>
              <a:t>A</a:t>
            </a:r>
            <a:r>
              <a:rPr lang="en-US" altLang="zh-CN" sz="2000" dirty="0">
                <a:ea typeface="宋体" panose="02010600030101010101" pitchFamily="2" charset="-122"/>
              </a:rPr>
              <a:t>}</a:t>
            </a:r>
          </a:p>
          <a:p>
            <a:pPr algn="just" eaLnBrk="1" hangingPunct="1">
              <a:lnSpc>
                <a:spcPct val="160000"/>
              </a:lnSpc>
              <a:buFont typeface="Wingdings" panose="05000000000000000000" pitchFamily="2" charset="2"/>
              <a:buNone/>
            </a:pPr>
            <a:r>
              <a:rPr lang="en-US" altLang="zh-CN" sz="2000" i="1" dirty="0">
                <a:ea typeface="宋体" panose="02010600030101010101" pitchFamily="2" charset="-122"/>
              </a:rPr>
              <a:t>        F</a:t>
            </a:r>
            <a:r>
              <a:rPr lang="en-US" altLang="zh-CN" sz="2000" i="1" baseline="-30000" dirty="0">
                <a:ea typeface="宋体" panose="02010600030101010101" pitchFamily="2" charset="-122"/>
              </a:rPr>
              <a:t>m</a:t>
            </a:r>
            <a:r>
              <a:rPr lang="en-US" altLang="zh-CN" sz="2000" baseline="-30000" dirty="0">
                <a:ea typeface="宋体" panose="02010600030101010101" pitchFamily="2" charset="-122"/>
              </a:rPr>
              <a:t>1</a:t>
            </a:r>
            <a:r>
              <a:rPr lang="en-US" altLang="zh-CN" sz="2000" dirty="0">
                <a:ea typeface="宋体" panose="02010600030101010101" pitchFamily="2" charset="-122"/>
              </a:rPr>
              <a:t>= {</a:t>
            </a:r>
            <a:r>
              <a:rPr lang="en-US" altLang="zh-CN" sz="2000" i="1" dirty="0">
                <a:ea typeface="宋体" panose="02010600030101010101" pitchFamily="2" charset="-122"/>
              </a:rPr>
              <a:t>A</a:t>
            </a:r>
            <a:r>
              <a:rPr lang="en-US" altLang="zh-CN" sz="2000" dirty="0">
                <a:ea typeface="宋体" panose="02010600030101010101" pitchFamily="2" charset="-122"/>
              </a:rPr>
              <a:t>→</a:t>
            </a:r>
            <a:r>
              <a:rPr lang="en-US" altLang="zh-CN" sz="2000" i="1" dirty="0">
                <a:ea typeface="宋体" panose="02010600030101010101" pitchFamily="2" charset="-122"/>
              </a:rPr>
              <a:t>B</a:t>
            </a:r>
            <a:r>
              <a:rPr lang="zh-CN" altLang="en-US" sz="2000" dirty="0">
                <a:ea typeface="宋体" panose="02010600030101010101" pitchFamily="2" charset="-122"/>
              </a:rPr>
              <a:t>，</a:t>
            </a:r>
            <a:r>
              <a:rPr lang="en-US" altLang="zh-CN" sz="2000" i="1" dirty="0">
                <a:ea typeface="宋体" panose="02010600030101010101" pitchFamily="2" charset="-122"/>
              </a:rPr>
              <a:t>B</a:t>
            </a:r>
            <a:r>
              <a:rPr lang="en-US" altLang="zh-CN" sz="2000" dirty="0">
                <a:ea typeface="宋体" panose="02010600030101010101" pitchFamily="2" charset="-122"/>
              </a:rPr>
              <a:t>→</a:t>
            </a:r>
            <a:r>
              <a:rPr lang="en-US" altLang="zh-CN" sz="2000" i="1" dirty="0">
                <a:ea typeface="宋体" panose="02010600030101010101" pitchFamily="2" charset="-122"/>
              </a:rPr>
              <a:t>C</a:t>
            </a:r>
            <a:r>
              <a:rPr lang="zh-CN" altLang="en-US" sz="2000" dirty="0">
                <a:ea typeface="宋体" panose="02010600030101010101" pitchFamily="2" charset="-122"/>
              </a:rPr>
              <a:t>，</a:t>
            </a:r>
            <a:r>
              <a:rPr lang="en-US" altLang="zh-CN" sz="2000" i="1" dirty="0">
                <a:ea typeface="宋体" panose="02010600030101010101" pitchFamily="2" charset="-122"/>
              </a:rPr>
              <a:t>C</a:t>
            </a:r>
            <a:r>
              <a:rPr lang="en-US" altLang="zh-CN" sz="2000" dirty="0">
                <a:ea typeface="宋体" panose="02010600030101010101" pitchFamily="2" charset="-122"/>
              </a:rPr>
              <a:t>→</a:t>
            </a:r>
            <a:r>
              <a:rPr lang="en-US" altLang="zh-CN" sz="2000" i="1" dirty="0">
                <a:ea typeface="宋体" panose="02010600030101010101" pitchFamily="2" charset="-122"/>
              </a:rPr>
              <a:t>A</a:t>
            </a:r>
            <a:r>
              <a:rPr lang="en-US" altLang="zh-CN" sz="2000" dirty="0">
                <a:ea typeface="宋体" panose="02010600030101010101" pitchFamily="2" charset="-122"/>
              </a:rPr>
              <a:t>}  </a:t>
            </a:r>
          </a:p>
          <a:p>
            <a:pPr eaLnBrk="1" hangingPunct="1">
              <a:lnSpc>
                <a:spcPct val="160000"/>
              </a:lnSpc>
              <a:buFont typeface="Wingdings" panose="05000000000000000000" pitchFamily="2" charset="2"/>
              <a:buNone/>
            </a:pPr>
            <a:r>
              <a:rPr lang="en-US" altLang="zh-CN" sz="2000" i="1" dirty="0">
                <a:ea typeface="宋体" panose="02010600030101010101" pitchFamily="2" charset="-122"/>
              </a:rPr>
              <a:t>       F</a:t>
            </a:r>
            <a:r>
              <a:rPr lang="en-US" altLang="zh-CN" sz="2000" i="1" baseline="-30000" dirty="0">
                <a:ea typeface="宋体" panose="02010600030101010101" pitchFamily="2" charset="-122"/>
              </a:rPr>
              <a:t>m</a:t>
            </a:r>
            <a:r>
              <a:rPr lang="en-US" altLang="zh-CN" sz="2000" baseline="-30000" dirty="0">
                <a:ea typeface="宋体" panose="02010600030101010101" pitchFamily="2" charset="-122"/>
              </a:rPr>
              <a:t>2</a:t>
            </a:r>
            <a:r>
              <a:rPr lang="en-US" altLang="zh-CN" sz="2000" dirty="0">
                <a:ea typeface="宋体" panose="02010600030101010101" pitchFamily="2" charset="-122"/>
              </a:rPr>
              <a:t>= {</a:t>
            </a:r>
            <a:r>
              <a:rPr lang="en-US" altLang="zh-CN" sz="2000" i="1" dirty="0">
                <a:ea typeface="宋体" panose="02010600030101010101" pitchFamily="2" charset="-122"/>
              </a:rPr>
              <a:t>A</a:t>
            </a:r>
            <a:r>
              <a:rPr lang="en-US" altLang="zh-CN" sz="2000" dirty="0">
                <a:ea typeface="宋体" panose="02010600030101010101" pitchFamily="2" charset="-122"/>
              </a:rPr>
              <a:t>→</a:t>
            </a:r>
            <a:r>
              <a:rPr lang="en-US" altLang="zh-CN" sz="2000" i="1" dirty="0">
                <a:ea typeface="宋体" panose="02010600030101010101" pitchFamily="2" charset="-122"/>
              </a:rPr>
              <a:t>B</a:t>
            </a:r>
            <a:r>
              <a:rPr lang="zh-CN" altLang="en-US" sz="2000" dirty="0">
                <a:ea typeface="宋体" panose="02010600030101010101" pitchFamily="2" charset="-122"/>
              </a:rPr>
              <a:t>，</a:t>
            </a:r>
            <a:r>
              <a:rPr lang="en-US" altLang="zh-CN" sz="2000" i="1" dirty="0">
                <a:ea typeface="宋体" panose="02010600030101010101" pitchFamily="2" charset="-122"/>
              </a:rPr>
              <a:t>B</a:t>
            </a:r>
            <a:r>
              <a:rPr lang="en-US" altLang="zh-CN" sz="2000" dirty="0">
                <a:ea typeface="宋体" panose="02010600030101010101" pitchFamily="2" charset="-122"/>
              </a:rPr>
              <a:t>→</a:t>
            </a:r>
            <a:r>
              <a:rPr lang="en-US" altLang="zh-CN" sz="2000" i="1" dirty="0">
                <a:ea typeface="宋体" panose="02010600030101010101" pitchFamily="2" charset="-122"/>
              </a:rPr>
              <a:t>A</a:t>
            </a:r>
            <a:r>
              <a:rPr lang="zh-CN" altLang="en-US" sz="2000" dirty="0">
                <a:ea typeface="宋体" panose="02010600030101010101" pitchFamily="2" charset="-122"/>
              </a:rPr>
              <a:t>，</a:t>
            </a:r>
            <a:r>
              <a:rPr lang="en-US" altLang="zh-CN" sz="2000" i="1" dirty="0">
                <a:ea typeface="宋体" panose="02010600030101010101" pitchFamily="2" charset="-122"/>
              </a:rPr>
              <a:t>A</a:t>
            </a:r>
            <a:r>
              <a:rPr lang="en-US" altLang="zh-CN" sz="2000" dirty="0">
                <a:ea typeface="宋体" panose="02010600030101010101" pitchFamily="2" charset="-122"/>
              </a:rPr>
              <a:t>→</a:t>
            </a:r>
            <a:r>
              <a:rPr lang="en-US" altLang="zh-CN" sz="2000" i="1" dirty="0">
                <a:ea typeface="宋体" panose="02010600030101010101" pitchFamily="2" charset="-122"/>
              </a:rPr>
              <a:t>C</a:t>
            </a:r>
            <a:r>
              <a:rPr lang="zh-CN" altLang="en-US" sz="2000" dirty="0">
                <a:ea typeface="宋体" panose="02010600030101010101" pitchFamily="2" charset="-122"/>
              </a:rPr>
              <a:t>，</a:t>
            </a:r>
            <a:r>
              <a:rPr lang="en-US" altLang="zh-CN" sz="2000" i="1" dirty="0">
                <a:ea typeface="宋体" panose="02010600030101010101" pitchFamily="2" charset="-122"/>
              </a:rPr>
              <a:t>C</a:t>
            </a:r>
            <a:r>
              <a:rPr lang="en-US" altLang="zh-CN" sz="2000" dirty="0">
                <a:ea typeface="宋体" panose="02010600030101010101" pitchFamily="2" charset="-122"/>
              </a:rPr>
              <a:t>→</a:t>
            </a:r>
            <a:r>
              <a:rPr lang="en-US" altLang="zh-CN" sz="2000" i="1" dirty="0">
                <a:ea typeface="宋体" panose="02010600030101010101" pitchFamily="2" charset="-122"/>
              </a:rPr>
              <a:t>A</a:t>
            </a:r>
            <a:r>
              <a:rPr lang="en-US" altLang="zh-CN" sz="2000" dirty="0">
                <a:ea typeface="宋体" panose="02010600030101010101" pitchFamily="2" charset="-122"/>
              </a:rPr>
              <a:t>} </a:t>
            </a:r>
          </a:p>
          <a:p>
            <a:pPr algn="just">
              <a:lnSpc>
                <a:spcPct val="160000"/>
              </a:lnSpc>
              <a:buFont typeface="Wingdings" panose="05000000000000000000" pitchFamily="2" charset="2"/>
              <a:buChar char="Ø"/>
            </a:pPr>
            <a:r>
              <a:rPr lang="en-US" altLang="zh-CN" sz="2000" i="1" dirty="0">
                <a:ea typeface="宋体" panose="02010600030101010101" pitchFamily="2" charset="-122"/>
              </a:rPr>
              <a:t>F</a:t>
            </a:r>
            <a:r>
              <a:rPr lang="en-US" altLang="zh-CN" sz="2000" i="1" baseline="-30000" dirty="0">
                <a:ea typeface="宋体" panose="02010600030101010101" pitchFamily="2" charset="-122"/>
              </a:rPr>
              <a:t>m</a:t>
            </a:r>
            <a:r>
              <a:rPr lang="en-US" altLang="zh-CN" sz="2000" baseline="-30000" dirty="0">
                <a:ea typeface="宋体" panose="02010600030101010101" pitchFamily="2" charset="-122"/>
              </a:rPr>
              <a:t>1</a:t>
            </a:r>
            <a:r>
              <a:rPr lang="zh-CN" altLang="en-US" sz="2000" dirty="0">
                <a:ea typeface="宋体" panose="02010600030101010101" pitchFamily="2" charset="-122"/>
              </a:rPr>
              <a:t>、</a:t>
            </a:r>
            <a:r>
              <a:rPr lang="en-US" altLang="zh-CN" sz="2000" i="1" dirty="0">
                <a:ea typeface="宋体" panose="02010600030101010101" pitchFamily="2" charset="-122"/>
              </a:rPr>
              <a:t>F</a:t>
            </a:r>
            <a:r>
              <a:rPr lang="en-US" altLang="zh-CN" sz="2000" i="1" baseline="-30000" dirty="0">
                <a:ea typeface="宋体" panose="02010600030101010101" pitchFamily="2" charset="-122"/>
              </a:rPr>
              <a:t>m</a:t>
            </a:r>
            <a:r>
              <a:rPr lang="en-US" altLang="zh-CN" sz="2000" baseline="-30000" dirty="0">
                <a:ea typeface="宋体" panose="02010600030101010101" pitchFamily="2" charset="-122"/>
              </a:rPr>
              <a:t>2</a:t>
            </a:r>
            <a:r>
              <a:rPr lang="zh-CN" altLang="en-US" sz="2000" dirty="0">
                <a:ea typeface="宋体" panose="02010600030101010101" pitchFamily="2" charset="-122"/>
              </a:rPr>
              <a:t>都是</a:t>
            </a:r>
            <a:r>
              <a:rPr lang="en-US" altLang="zh-CN" sz="2000" i="1" dirty="0">
                <a:ea typeface="宋体" panose="02010600030101010101" pitchFamily="2" charset="-122"/>
              </a:rPr>
              <a:t>F</a:t>
            </a:r>
            <a:r>
              <a:rPr lang="zh-CN" altLang="en-US" sz="2000" dirty="0">
                <a:ea typeface="宋体" panose="02010600030101010101" pitchFamily="2" charset="-122"/>
              </a:rPr>
              <a:t>的最小依赖集。</a:t>
            </a:r>
          </a:p>
        </p:txBody>
      </p:sp>
      <p:sp>
        <p:nvSpPr>
          <p:cNvPr id="5" name="Rectangle 3"/>
          <p:cNvSpPr txBox="1">
            <a:spLocks noChangeArrowheads="1"/>
          </p:cNvSpPr>
          <p:nvPr/>
        </p:nvSpPr>
        <p:spPr bwMode="auto">
          <a:xfrm>
            <a:off x="185738" y="1124744"/>
            <a:ext cx="8729662" cy="864096"/>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160000"/>
              </a:lnSpc>
            </a:pPr>
            <a:r>
              <a:rPr lang="zh-CN" altLang="en-US" kern="0" dirty="0">
                <a:ea typeface="宋体" panose="02010600030101010101" pitchFamily="2" charset="-122"/>
              </a:rPr>
              <a:t>思考：给定函数依赖集</a:t>
            </a:r>
            <a:r>
              <a:rPr lang="en-US" altLang="zh-CN" i="1" kern="0" dirty="0">
                <a:ea typeface="宋体" panose="02010600030101010101" pitchFamily="2" charset="-122"/>
              </a:rPr>
              <a:t>F</a:t>
            </a:r>
            <a:r>
              <a:rPr lang="zh-CN" altLang="en-US" kern="0" dirty="0">
                <a:ea typeface="宋体" panose="02010600030101010101" pitchFamily="2" charset="-122"/>
              </a:rPr>
              <a:t>，其最小依赖集</a:t>
            </a:r>
            <a:r>
              <a:rPr lang="en-US" altLang="zh-CN" i="1" kern="0" dirty="0" err="1">
                <a:ea typeface="宋体" panose="02010600030101010101" pitchFamily="2" charset="-122"/>
              </a:rPr>
              <a:t>F</a:t>
            </a:r>
            <a:r>
              <a:rPr lang="en-US" altLang="zh-CN" i="1" kern="0" baseline="-30000" dirty="0" err="1">
                <a:ea typeface="宋体" panose="02010600030101010101" pitchFamily="2" charset="-122"/>
              </a:rPr>
              <a:t>m</a:t>
            </a:r>
            <a:r>
              <a:rPr lang="zh-CN" altLang="en-US" kern="0" dirty="0">
                <a:ea typeface="宋体" panose="02010600030101010101" pitchFamily="2" charset="-122"/>
              </a:rPr>
              <a:t>唯一吗？</a:t>
            </a:r>
          </a:p>
        </p:txBody>
      </p:sp>
    </p:spTree>
    <p:extLst>
      <p:ext uri="{BB962C8B-B14F-4D97-AF65-F5344CB8AC3E}">
        <p14:creationId xmlns:p14="http://schemas.microsoft.com/office/powerpoint/2010/main" val="2075945462"/>
      </p:ext>
    </p:extLst>
  </p:cSld>
  <p:clrMapOvr>
    <a:masterClrMapping/>
  </p:clrMapOvr>
  <p:transition spd="med">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zh-CN" altLang="en-US" dirty="0">
                <a:ea typeface="宋体" panose="02010600030101010101" pitchFamily="2" charset="-122"/>
              </a:rPr>
              <a:t>模式分解</a:t>
            </a:r>
          </a:p>
        </p:txBody>
      </p:sp>
      <p:sp>
        <p:nvSpPr>
          <p:cNvPr id="132099" name="Rectangle 3"/>
          <p:cNvSpPr>
            <a:spLocks noGrp="1" noChangeArrowheads="1"/>
          </p:cNvSpPr>
          <p:nvPr>
            <p:ph type="body" idx="1"/>
          </p:nvPr>
        </p:nvSpPr>
        <p:spPr>
          <a:xfrm>
            <a:off x="185738" y="1268760"/>
            <a:ext cx="8562975" cy="331236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panose="02010600030101010101" pitchFamily="2" charset="-122"/>
              </a:rPr>
              <a:t>如果一个分解具有无损连接性，则它能够保证不丢失信息；</a:t>
            </a:r>
          </a:p>
          <a:p>
            <a:pPr>
              <a:lnSpc>
                <a:spcPts val="3500"/>
              </a:lnSpc>
            </a:pPr>
            <a:r>
              <a:rPr lang="zh-CN" altLang="en-US" sz="2400" dirty="0">
                <a:ea typeface="宋体" panose="02010600030101010101" pitchFamily="2" charset="-122"/>
              </a:rPr>
              <a:t>如果一个分解保持了函数依赖，则它可以减轻或解决各种异常情况；</a:t>
            </a:r>
          </a:p>
          <a:p>
            <a:pPr>
              <a:lnSpc>
                <a:spcPts val="3500"/>
              </a:lnSpc>
            </a:pPr>
            <a:r>
              <a:rPr lang="zh-CN" altLang="en-US" sz="2400" dirty="0">
                <a:ea typeface="宋体" panose="02010600030101010101" pitchFamily="2" charset="-122"/>
              </a:rPr>
              <a:t>分解具有无损连接性和分解保持函数依赖是两个互相独立的标准。具有无损连接性的分解不一定能够保持函数依赖；同样，保持函数依赖的分解也不一定具有无损连接性。</a:t>
            </a:r>
          </a:p>
        </p:txBody>
      </p:sp>
    </p:spTree>
    <p:extLst>
      <p:ext uri="{BB962C8B-B14F-4D97-AF65-F5344CB8AC3E}">
        <p14:creationId xmlns:p14="http://schemas.microsoft.com/office/powerpoint/2010/main" val="3964925801"/>
      </p:ext>
    </p:extLst>
  </p:cSld>
  <p:clrMapOvr>
    <a:masterClrMapping/>
  </p:clrMapOvr>
  <p:transition spd="med">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模式分解</a:t>
            </a:r>
          </a:p>
        </p:txBody>
      </p:sp>
      <p:sp>
        <p:nvSpPr>
          <p:cNvPr id="123907" name="Rectangle 3"/>
          <p:cNvSpPr>
            <a:spLocks noGrp="1" noChangeArrowheads="1"/>
          </p:cNvSpPr>
          <p:nvPr>
            <p:ph type="body" idx="1"/>
          </p:nvPr>
        </p:nvSpPr>
        <p:spPr>
          <a:xfrm>
            <a:off x="154468" y="1196752"/>
            <a:ext cx="8490718" cy="2520280"/>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panose="02010600030101010101" pitchFamily="2" charset="-122"/>
              </a:rPr>
              <a:t>对模式分解的基本认识：</a:t>
            </a:r>
            <a:endParaRPr lang="en-US" altLang="zh-CN" sz="2400" dirty="0">
              <a:ea typeface="宋体" panose="02010600030101010101" pitchFamily="2" charset="-122"/>
            </a:endParaRPr>
          </a:p>
          <a:p>
            <a:pPr lvl="1">
              <a:lnSpc>
                <a:spcPts val="3500"/>
              </a:lnSpc>
            </a:pPr>
            <a:r>
              <a:rPr lang="zh-CN" altLang="en-US" sz="2000" dirty="0">
                <a:ea typeface="宋体" panose="02010600030101010101" pitchFamily="2" charset="-122"/>
              </a:rPr>
              <a:t>把低一级的关系模式分解为若干个高一级的关系模式的方法不是唯一的；</a:t>
            </a:r>
          </a:p>
          <a:p>
            <a:pPr lvl="1">
              <a:lnSpc>
                <a:spcPts val="3500"/>
              </a:lnSpc>
            </a:pPr>
            <a:r>
              <a:rPr lang="zh-CN" altLang="en-US" sz="2000" dirty="0">
                <a:ea typeface="宋体" panose="02010600030101010101" pitchFamily="2" charset="-122"/>
              </a:rPr>
              <a:t>只有能够保证分解后的关系模式与原关系模式</a:t>
            </a:r>
            <a:r>
              <a:rPr lang="zh-CN" altLang="en-US" sz="2000" dirty="0">
                <a:solidFill>
                  <a:srgbClr val="FF0000"/>
                </a:solidFill>
                <a:ea typeface="宋体" panose="02010600030101010101" pitchFamily="2" charset="-122"/>
              </a:rPr>
              <a:t>等价（分解后，数据是可还原的，函数依赖是存在的）</a:t>
            </a:r>
            <a:r>
              <a:rPr lang="zh-CN" altLang="en-US" sz="2000" dirty="0">
                <a:ea typeface="宋体" panose="02010600030101010101" pitchFamily="2" charset="-122"/>
              </a:rPr>
              <a:t>，分解方法才有意义。</a:t>
            </a:r>
          </a:p>
        </p:txBody>
      </p:sp>
      <p:sp>
        <p:nvSpPr>
          <p:cNvPr id="4" name="Rectangle 3"/>
          <p:cNvSpPr txBox="1">
            <a:spLocks noChangeArrowheads="1"/>
          </p:cNvSpPr>
          <p:nvPr/>
        </p:nvSpPr>
        <p:spPr bwMode="auto">
          <a:xfrm>
            <a:off x="185738" y="3861048"/>
            <a:ext cx="8459448" cy="2197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kern="0" dirty="0">
                <a:ea typeface="宋体" panose="02010600030101010101" pitchFamily="2" charset="-122"/>
              </a:rPr>
              <a:t>模式分解等价的不同层次定义</a:t>
            </a:r>
          </a:p>
          <a:p>
            <a:pPr lvl="1">
              <a:lnSpc>
                <a:spcPts val="3500"/>
              </a:lnSpc>
            </a:pPr>
            <a:r>
              <a:rPr lang="zh-CN" altLang="en-US" sz="2000" b="0" kern="0" dirty="0">
                <a:ea typeface="宋体" panose="02010600030101010101" pitchFamily="2" charset="-122"/>
              </a:rPr>
              <a:t>分解具有无损连接性</a:t>
            </a:r>
          </a:p>
          <a:p>
            <a:pPr lvl="1">
              <a:lnSpc>
                <a:spcPts val="3500"/>
              </a:lnSpc>
            </a:pPr>
            <a:r>
              <a:rPr lang="zh-CN" altLang="en-US" sz="2000" b="0" kern="0" dirty="0">
                <a:ea typeface="宋体" panose="02010600030101010101" pitchFamily="2" charset="-122"/>
              </a:rPr>
              <a:t>分解要保持函数依赖</a:t>
            </a:r>
          </a:p>
          <a:p>
            <a:pPr lvl="1">
              <a:lnSpc>
                <a:spcPts val="3500"/>
              </a:lnSpc>
            </a:pPr>
            <a:r>
              <a:rPr lang="zh-CN" altLang="en-US" sz="2000" b="0" kern="0" dirty="0">
                <a:ea typeface="宋体" panose="02010600030101010101" pitchFamily="2" charset="-122"/>
              </a:rPr>
              <a:t>分解既要保持函数依赖，又要具有无损连接性</a:t>
            </a:r>
          </a:p>
        </p:txBody>
      </p:sp>
    </p:spTree>
    <p:extLst>
      <p:ext uri="{BB962C8B-B14F-4D97-AF65-F5344CB8AC3E}">
        <p14:creationId xmlns:p14="http://schemas.microsoft.com/office/powerpoint/2010/main" val="219777189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sz="3200" dirty="0">
                <a:ea typeface="宋体" panose="02010600030101010101" pitchFamily="2" charset="-122"/>
              </a:rPr>
              <a:t>引子：从数据操作到数据结构</a:t>
            </a:r>
          </a:p>
        </p:txBody>
      </p:sp>
      <p:sp>
        <p:nvSpPr>
          <p:cNvPr id="29699" name="Rectangle 3"/>
          <p:cNvSpPr>
            <a:spLocks noGrp="1" noChangeArrowheads="1"/>
          </p:cNvSpPr>
          <p:nvPr>
            <p:ph type="body" idx="1"/>
          </p:nvPr>
        </p:nvSpPr>
        <p:spPr>
          <a:xfrm>
            <a:off x="180415" y="1170351"/>
            <a:ext cx="8729662" cy="2088232"/>
          </a:xfrm>
          <a:solidFill>
            <a:schemeClr val="bg1">
              <a:lumMod val="90000"/>
            </a:schemeClr>
          </a:solidFill>
        </p:spPr>
        <p:txBody>
          <a:bodyPr/>
          <a:lstStyle/>
          <a:p>
            <a:pPr eaLnBrk="1" hangingPunct="1">
              <a:lnSpc>
                <a:spcPts val="3500"/>
              </a:lnSpc>
            </a:pPr>
            <a:r>
              <a:rPr lang="zh-CN" altLang="en-US" sz="2400" dirty="0">
                <a:ea typeface="宋体" panose="02010600030101010101" pitchFamily="2" charset="-122"/>
              </a:rPr>
              <a:t>若设计成</a:t>
            </a:r>
            <a:r>
              <a:rPr lang="en-US" altLang="zh-CN" sz="2400" dirty="0">
                <a:ea typeface="宋体" panose="02010600030101010101" pitchFamily="2" charset="-122"/>
              </a:rPr>
              <a:t>3</a:t>
            </a:r>
            <a:r>
              <a:rPr lang="zh-CN" altLang="en-US" sz="2400" dirty="0">
                <a:ea typeface="宋体" panose="02010600030101010101" pitchFamily="2" charset="-122"/>
              </a:rPr>
              <a:t>个关系模式：</a:t>
            </a:r>
          </a:p>
          <a:p>
            <a:pPr>
              <a:lnSpc>
                <a:spcPts val="3500"/>
              </a:lnSpc>
              <a:buNone/>
            </a:pPr>
            <a:r>
              <a:rPr lang="zh-CN" altLang="en-US" sz="2000" b="0" dirty="0">
                <a:ea typeface="宋体" panose="02010600030101010101" pitchFamily="2" charset="-122"/>
              </a:rPr>
              <a:t>     </a:t>
            </a:r>
            <a:r>
              <a:rPr lang="en-US" altLang="zh-CN" sz="2000" b="0" dirty="0">
                <a:ea typeface="宋体" panose="02010600030101010101" pitchFamily="2" charset="-122"/>
              </a:rPr>
              <a:t>S ( </a:t>
            </a:r>
            <a:r>
              <a:rPr lang="en-US" altLang="zh-CN" sz="2000" b="0" dirty="0" err="1">
                <a:ea typeface="宋体" panose="02010600030101010101" pitchFamily="2" charset="-122"/>
              </a:rPr>
              <a:t>Sno</a:t>
            </a:r>
            <a:r>
              <a:rPr lang="en-US" altLang="zh-CN" sz="2000" b="0" dirty="0">
                <a:ea typeface="宋体" panose="02010600030101010101" pitchFamily="2" charset="-122"/>
              </a:rPr>
              <a:t>, </a:t>
            </a:r>
            <a:r>
              <a:rPr lang="en-US" altLang="zh-CN" sz="2000" b="0" dirty="0" err="1">
                <a:ea typeface="宋体" panose="02010600030101010101" pitchFamily="2" charset="-122"/>
              </a:rPr>
              <a:t>Sdept</a:t>
            </a:r>
            <a:r>
              <a:rPr lang="en-US" altLang="zh-CN" sz="2000" b="0" dirty="0">
                <a:ea typeface="宋体" panose="02010600030101010101" pitchFamily="2" charset="-122"/>
              </a:rPr>
              <a:t>);</a:t>
            </a:r>
          </a:p>
          <a:p>
            <a:pPr>
              <a:lnSpc>
                <a:spcPts val="3500"/>
              </a:lnSpc>
              <a:buNone/>
            </a:pPr>
            <a:r>
              <a:rPr lang="en-US" altLang="zh-CN" sz="2000" b="0" dirty="0">
                <a:ea typeface="宋体" panose="02010600030101010101" pitchFamily="2" charset="-122"/>
              </a:rPr>
              <a:t>     SC ( </a:t>
            </a:r>
            <a:r>
              <a:rPr lang="en-US" altLang="zh-CN" sz="2000" b="0" dirty="0" err="1">
                <a:ea typeface="宋体" panose="02010600030101010101" pitchFamily="2" charset="-122"/>
              </a:rPr>
              <a:t>Sno</a:t>
            </a:r>
            <a:r>
              <a:rPr lang="en-US" altLang="zh-CN" sz="2000" b="0" dirty="0">
                <a:ea typeface="宋体" panose="02010600030101010101" pitchFamily="2" charset="-122"/>
              </a:rPr>
              <a:t> , </a:t>
            </a:r>
            <a:r>
              <a:rPr lang="en-US" altLang="zh-CN" sz="2000" b="0" dirty="0" err="1">
                <a:ea typeface="宋体" panose="02010600030101010101" pitchFamily="2" charset="-122"/>
              </a:rPr>
              <a:t>Cno</a:t>
            </a:r>
            <a:r>
              <a:rPr lang="en-US" altLang="zh-CN" sz="2000" b="0" dirty="0">
                <a:ea typeface="宋体" panose="02010600030101010101" pitchFamily="2" charset="-122"/>
              </a:rPr>
              <a:t> , Grade) ;</a:t>
            </a:r>
          </a:p>
          <a:p>
            <a:pPr>
              <a:lnSpc>
                <a:spcPts val="3500"/>
              </a:lnSpc>
              <a:buNone/>
            </a:pPr>
            <a:r>
              <a:rPr lang="en-US" altLang="zh-CN" sz="2000" b="0" dirty="0">
                <a:ea typeface="宋体" panose="02010600030101010101" pitchFamily="2" charset="-122"/>
              </a:rPr>
              <a:t>     DEPT ( </a:t>
            </a:r>
            <a:r>
              <a:rPr lang="en-US" altLang="zh-CN" sz="2000" b="0" dirty="0" err="1">
                <a:ea typeface="宋体" panose="02010600030101010101" pitchFamily="2" charset="-122"/>
              </a:rPr>
              <a:t>Sdept</a:t>
            </a:r>
            <a:r>
              <a:rPr lang="en-US" altLang="zh-CN" sz="2000" b="0" dirty="0">
                <a:ea typeface="宋体" panose="02010600030101010101" pitchFamily="2" charset="-122"/>
              </a:rPr>
              <a:t> , </a:t>
            </a:r>
            <a:r>
              <a:rPr lang="en-US" altLang="zh-CN" sz="2000" b="0" dirty="0" err="1">
                <a:ea typeface="宋体" panose="02010600030101010101" pitchFamily="2" charset="-122"/>
              </a:rPr>
              <a:t>Mname</a:t>
            </a:r>
            <a:r>
              <a:rPr lang="en-US" altLang="zh-CN" sz="2000" b="0" dirty="0">
                <a:ea typeface="宋体" panose="02010600030101010101" pitchFamily="2" charset="-122"/>
              </a:rPr>
              <a:t> ) ;</a:t>
            </a:r>
            <a:endParaRPr lang="zh-CN" altLang="en-US" sz="2000" b="0" dirty="0">
              <a:ea typeface="宋体" panose="02010600030101010101" pitchFamily="2" charset="-122"/>
            </a:endParaRPr>
          </a:p>
        </p:txBody>
      </p:sp>
      <p:sp>
        <p:nvSpPr>
          <p:cNvPr id="5" name="圆角矩形标注 4"/>
          <p:cNvSpPr/>
          <p:nvPr/>
        </p:nvSpPr>
        <p:spPr bwMode="auto">
          <a:xfrm>
            <a:off x="5387008" y="1484784"/>
            <a:ext cx="3528392" cy="1038724"/>
          </a:xfrm>
          <a:prstGeom prst="wedgeRoundRectCallout">
            <a:avLst>
              <a:gd name="adj1" fmla="val -104289"/>
              <a:gd name="adj2" fmla="val 191550"/>
              <a:gd name="adj3" fmla="val 16667"/>
            </a:avLst>
          </a:prstGeom>
          <a:solidFill>
            <a:srgbClr val="CC99FF"/>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ts val="35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这是我们期望的结构吗？</a:t>
            </a:r>
            <a:endPar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ts val="3500"/>
              </a:lnSpc>
              <a:spcBef>
                <a:spcPct val="0"/>
              </a:spcBef>
              <a:spcAft>
                <a:spcPct val="0"/>
              </a:spcAft>
              <a:buClrTx/>
              <a:buSzTx/>
              <a:buFontTx/>
              <a:buNone/>
              <a:tabLst/>
            </a:pPr>
            <a:r>
              <a:rPr lang="zh-CN" altLang="en-US" dirty="0">
                <a:solidFill>
                  <a:schemeClr val="tx1"/>
                </a:solidFill>
                <a:latin typeface="微软雅黑" panose="020B0503020204020204" pitchFamily="34" charset="-122"/>
                <a:ea typeface="微软雅黑" panose="020B0503020204020204" pitchFamily="34" charset="-122"/>
              </a:rPr>
              <a:t>前述异常在这里还存在吗？</a:t>
            </a: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629204078"/>
              </p:ext>
            </p:extLst>
          </p:nvPr>
        </p:nvGraphicFramePr>
        <p:xfrm>
          <a:off x="2267744" y="5449724"/>
          <a:ext cx="2662562" cy="1287142"/>
        </p:xfrm>
        <a:graphic>
          <a:graphicData uri="http://schemas.openxmlformats.org/drawingml/2006/table">
            <a:tbl>
              <a:tblPr firstRow="1" bandRow="1">
                <a:tableStyleId>{5C22544A-7EE6-4342-B048-85BDC9FD1C3A}</a:tableStyleId>
              </a:tblPr>
              <a:tblGrid>
                <a:gridCol w="1331281">
                  <a:extLst>
                    <a:ext uri="{9D8B030D-6E8A-4147-A177-3AD203B41FA5}">
                      <a16:colId xmlns:a16="http://schemas.microsoft.com/office/drawing/2014/main" val="20000"/>
                    </a:ext>
                  </a:extLst>
                </a:gridCol>
                <a:gridCol w="1331281">
                  <a:extLst>
                    <a:ext uri="{9D8B030D-6E8A-4147-A177-3AD203B41FA5}">
                      <a16:colId xmlns:a16="http://schemas.microsoft.com/office/drawing/2014/main" val="20001"/>
                    </a:ext>
                  </a:extLst>
                </a:gridCol>
              </a:tblGrid>
              <a:tr h="351930">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err="1">
                          <a:ln>
                            <a:noFill/>
                          </a:ln>
                          <a:solidFill>
                            <a:schemeClr val="accent3"/>
                          </a:solidFill>
                          <a:effectLst/>
                          <a:latin typeface="Tahoma" pitchFamily="34" charset="0"/>
                          <a:ea typeface="宋体" pitchFamily="2" charset="-122"/>
                        </a:rPr>
                        <a:t>Sdept</a:t>
                      </a:r>
                      <a:endParaRPr kumimoji="0" lang="en-US" altLang="zh-CN" sz="2000" b="0" i="0" u="none" strike="noStrike" cap="none" normalizeH="0" baseline="0" dirty="0">
                        <a:ln>
                          <a:noFill/>
                        </a:ln>
                        <a:solidFill>
                          <a:schemeClr val="accent3"/>
                        </a:solidFill>
                        <a:effectLst/>
                        <a:latin typeface="Tahoma" pitchFamily="34" charset="0"/>
                        <a:ea typeface="宋体" pitchFamily="2" charset="-122"/>
                      </a:endParaRPr>
                    </a:p>
                  </a:txBody>
                  <a:tcPr anchor="ctr" horzOverflow="overflow">
                    <a:solidFill>
                      <a:schemeClr val="tx2">
                        <a:lumMod val="60000"/>
                        <a:lumOff val="40000"/>
                      </a:schemeClr>
                    </a:solid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err="1">
                          <a:ln>
                            <a:noFill/>
                          </a:ln>
                          <a:solidFill>
                            <a:schemeClr val="accent3"/>
                          </a:solidFill>
                          <a:effectLst/>
                          <a:latin typeface="Tahoma" pitchFamily="34" charset="0"/>
                          <a:ea typeface="宋体" pitchFamily="2" charset="-122"/>
                        </a:rPr>
                        <a:t>Mname</a:t>
                      </a:r>
                      <a:endParaRPr kumimoji="0" lang="en-US" altLang="zh-CN" sz="2000" b="0" i="0" u="none" strike="noStrike" cap="none" normalizeH="0" baseline="0" dirty="0">
                        <a:ln>
                          <a:noFill/>
                        </a:ln>
                        <a:solidFill>
                          <a:schemeClr val="accent3"/>
                        </a:solidFill>
                        <a:effectLst/>
                        <a:latin typeface="Tahoma" pitchFamily="34" charset="0"/>
                        <a:ea typeface="宋体" pitchFamily="2" charset="-122"/>
                      </a:endParaRPr>
                    </a:p>
                  </a:txBody>
                  <a:tcPr anchor="ctr" horzOverflow="overflow">
                    <a:solidFill>
                      <a:schemeClr val="tx2">
                        <a:lumMod val="60000"/>
                        <a:lumOff val="40000"/>
                      </a:schemeClr>
                    </a:solidFill>
                  </a:tcPr>
                </a:tc>
                <a:extLst>
                  <a:ext uri="{0D108BD9-81ED-4DB2-BD59-A6C34878D82A}">
                    <a16:rowId xmlns:a16="http://schemas.microsoft.com/office/drawing/2014/main" val="10000"/>
                  </a:ext>
                </a:extLst>
              </a:tr>
              <a:tr h="445451">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计算机系</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刘 明</a:t>
                      </a:r>
                    </a:p>
                  </a:txBody>
                  <a:tcPr anchor="ctr" horzOverflow="overflow"/>
                </a:tc>
                <a:extLst>
                  <a:ext uri="{0D108BD9-81ED-4DB2-BD59-A6C34878D82A}">
                    <a16:rowId xmlns:a16="http://schemas.microsoft.com/office/drawing/2014/main" val="10001"/>
                  </a:ext>
                </a:extLst>
              </a:tr>
              <a:tr h="445451">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信息系</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王 强</a:t>
                      </a:r>
                    </a:p>
                  </a:txBody>
                  <a:tcPr anchor="ctr" horzOverflow="overflow"/>
                </a:tc>
                <a:extLst>
                  <a:ext uri="{0D108BD9-81ED-4DB2-BD59-A6C34878D82A}">
                    <a16:rowId xmlns:a16="http://schemas.microsoft.com/office/drawing/2014/main" val="1000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707157824"/>
              </p:ext>
            </p:extLst>
          </p:nvPr>
        </p:nvGraphicFramePr>
        <p:xfrm>
          <a:off x="5107968" y="3258583"/>
          <a:ext cx="4036032" cy="2834712"/>
        </p:xfrm>
        <a:graphic>
          <a:graphicData uri="http://schemas.openxmlformats.org/drawingml/2006/table">
            <a:tbl>
              <a:tblPr firstRow="1" bandRow="1">
                <a:tableStyleId>{5C22544A-7EE6-4342-B048-85BDC9FD1C3A}</a:tableStyleId>
              </a:tblPr>
              <a:tblGrid>
                <a:gridCol w="1345344">
                  <a:extLst>
                    <a:ext uri="{9D8B030D-6E8A-4147-A177-3AD203B41FA5}">
                      <a16:colId xmlns:a16="http://schemas.microsoft.com/office/drawing/2014/main" val="20000"/>
                    </a:ext>
                  </a:extLst>
                </a:gridCol>
                <a:gridCol w="1250529">
                  <a:extLst>
                    <a:ext uri="{9D8B030D-6E8A-4147-A177-3AD203B41FA5}">
                      <a16:colId xmlns:a16="http://schemas.microsoft.com/office/drawing/2014/main" val="20001"/>
                    </a:ext>
                  </a:extLst>
                </a:gridCol>
                <a:gridCol w="1440159">
                  <a:extLst>
                    <a:ext uri="{9D8B030D-6E8A-4147-A177-3AD203B41FA5}">
                      <a16:colId xmlns:a16="http://schemas.microsoft.com/office/drawing/2014/main" val="20002"/>
                    </a:ext>
                  </a:extLst>
                </a:gridCol>
              </a:tblGrid>
              <a:tr h="472452">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err="1">
                          <a:ln>
                            <a:noFill/>
                          </a:ln>
                          <a:solidFill>
                            <a:schemeClr val="accent3"/>
                          </a:solidFill>
                          <a:effectLst/>
                          <a:latin typeface="Tahoma" pitchFamily="34" charset="0"/>
                          <a:ea typeface="宋体" pitchFamily="2" charset="-122"/>
                        </a:rPr>
                        <a:t>Sno</a:t>
                      </a:r>
                      <a:endParaRPr kumimoji="0" lang="en-US" altLang="zh-CN" sz="2000" b="0" i="0" u="none" strike="noStrike" cap="none" normalizeH="0" baseline="0" dirty="0">
                        <a:ln>
                          <a:noFill/>
                        </a:ln>
                        <a:solidFill>
                          <a:schemeClr val="accent3"/>
                        </a:solidFill>
                        <a:effectLst/>
                        <a:latin typeface="Tahoma" pitchFamily="34" charset="0"/>
                        <a:ea typeface="宋体" pitchFamily="2" charset="-122"/>
                      </a:endParaRPr>
                    </a:p>
                  </a:txBody>
                  <a:tcPr anchor="ctr" horzOverflow="overflow">
                    <a:solidFill>
                      <a:schemeClr val="tx2">
                        <a:lumMod val="60000"/>
                        <a:lumOff val="40000"/>
                      </a:schemeClr>
                    </a:solid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err="1">
                          <a:ln>
                            <a:noFill/>
                          </a:ln>
                          <a:solidFill>
                            <a:schemeClr val="accent3"/>
                          </a:solidFill>
                          <a:effectLst/>
                          <a:latin typeface="Tahoma" pitchFamily="34" charset="0"/>
                          <a:ea typeface="宋体" pitchFamily="2" charset="-122"/>
                        </a:rPr>
                        <a:t>Cno</a:t>
                      </a:r>
                      <a:endParaRPr kumimoji="0" lang="en-US" altLang="zh-CN" sz="2000" b="0" i="0" u="none" strike="noStrike" cap="none" normalizeH="0" baseline="0" dirty="0">
                        <a:ln>
                          <a:noFill/>
                        </a:ln>
                        <a:solidFill>
                          <a:schemeClr val="accent3"/>
                        </a:solidFill>
                        <a:effectLst/>
                        <a:latin typeface="Tahoma" pitchFamily="34" charset="0"/>
                        <a:ea typeface="宋体" pitchFamily="2" charset="-122"/>
                      </a:endParaRPr>
                    </a:p>
                  </a:txBody>
                  <a:tcPr anchor="ctr" horzOverflow="overflow">
                    <a:solidFill>
                      <a:schemeClr val="tx2">
                        <a:lumMod val="60000"/>
                        <a:lumOff val="40000"/>
                      </a:schemeClr>
                    </a:solid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accent3"/>
                          </a:solidFill>
                          <a:effectLst/>
                          <a:latin typeface="Tahoma" pitchFamily="34" charset="0"/>
                          <a:ea typeface="宋体" pitchFamily="2" charset="-122"/>
                        </a:rPr>
                        <a:t>Grade</a:t>
                      </a:r>
                    </a:p>
                  </a:txBody>
                  <a:tcPr anchor="ctr" horzOverflow="overflow">
                    <a:solidFill>
                      <a:schemeClr val="tx2">
                        <a:lumMod val="60000"/>
                        <a:lumOff val="40000"/>
                      </a:schemeClr>
                    </a:solidFill>
                  </a:tcPr>
                </a:tc>
                <a:extLst>
                  <a:ext uri="{0D108BD9-81ED-4DB2-BD59-A6C34878D82A}">
                    <a16:rowId xmlns:a16="http://schemas.microsoft.com/office/drawing/2014/main" val="10000"/>
                  </a:ext>
                </a:extLst>
              </a:tr>
              <a:tr h="472452">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03001</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BT001</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80</a:t>
                      </a:r>
                    </a:p>
                  </a:txBody>
                  <a:tcPr anchor="ctr" horzOverflow="overflow"/>
                </a:tc>
                <a:extLst>
                  <a:ext uri="{0D108BD9-81ED-4DB2-BD59-A6C34878D82A}">
                    <a16:rowId xmlns:a16="http://schemas.microsoft.com/office/drawing/2014/main" val="10001"/>
                  </a:ext>
                </a:extLst>
              </a:tr>
              <a:tr h="472452">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03001</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BT002</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85</a:t>
                      </a:r>
                    </a:p>
                  </a:txBody>
                  <a:tcPr anchor="ctr" horzOverflow="overflow"/>
                </a:tc>
                <a:extLst>
                  <a:ext uri="{0D108BD9-81ED-4DB2-BD59-A6C34878D82A}">
                    <a16:rowId xmlns:a16="http://schemas.microsoft.com/office/drawing/2014/main" val="10002"/>
                  </a:ext>
                </a:extLst>
              </a:tr>
              <a:tr h="472452">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03002</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BT001</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88</a:t>
                      </a:r>
                    </a:p>
                  </a:txBody>
                  <a:tcPr anchor="ctr" horzOverflow="overflow"/>
                </a:tc>
                <a:extLst>
                  <a:ext uri="{0D108BD9-81ED-4DB2-BD59-A6C34878D82A}">
                    <a16:rowId xmlns:a16="http://schemas.microsoft.com/office/drawing/2014/main" val="10003"/>
                  </a:ext>
                </a:extLst>
              </a:tr>
              <a:tr h="472452">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03002</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BT002</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92</a:t>
                      </a:r>
                    </a:p>
                  </a:txBody>
                  <a:tcPr anchor="ctr" horzOverflow="overflow"/>
                </a:tc>
                <a:extLst>
                  <a:ext uri="{0D108BD9-81ED-4DB2-BD59-A6C34878D82A}">
                    <a16:rowId xmlns:a16="http://schemas.microsoft.com/office/drawing/2014/main" val="10004"/>
                  </a:ext>
                </a:extLst>
              </a:tr>
              <a:tr h="472452">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04001</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BT001</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90</a:t>
                      </a:r>
                    </a:p>
                  </a:txBody>
                  <a:tcPr anchor="ctr" horzOverflow="overflow"/>
                </a:tc>
                <a:extLst>
                  <a:ext uri="{0D108BD9-81ED-4DB2-BD59-A6C34878D82A}">
                    <a16:rowId xmlns:a16="http://schemas.microsoft.com/office/drawing/2014/main" val="10005"/>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192983496"/>
              </p:ext>
            </p:extLst>
          </p:nvPr>
        </p:nvGraphicFramePr>
        <p:xfrm>
          <a:off x="185738" y="3356992"/>
          <a:ext cx="2766082" cy="1728192"/>
        </p:xfrm>
        <a:graphic>
          <a:graphicData uri="http://schemas.openxmlformats.org/drawingml/2006/table">
            <a:tbl>
              <a:tblPr firstRow="1" bandRow="1">
                <a:tableStyleId>{5C22544A-7EE6-4342-B048-85BDC9FD1C3A}</a:tableStyleId>
              </a:tblPr>
              <a:tblGrid>
                <a:gridCol w="1383041">
                  <a:extLst>
                    <a:ext uri="{9D8B030D-6E8A-4147-A177-3AD203B41FA5}">
                      <a16:colId xmlns:a16="http://schemas.microsoft.com/office/drawing/2014/main" val="20000"/>
                    </a:ext>
                  </a:extLst>
                </a:gridCol>
                <a:gridCol w="1383041">
                  <a:extLst>
                    <a:ext uri="{9D8B030D-6E8A-4147-A177-3AD203B41FA5}">
                      <a16:colId xmlns:a16="http://schemas.microsoft.com/office/drawing/2014/main" val="20001"/>
                    </a:ext>
                  </a:extLst>
                </a:gridCol>
              </a:tblGrid>
              <a:tr h="432048">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err="1">
                          <a:ln>
                            <a:noFill/>
                          </a:ln>
                          <a:solidFill>
                            <a:schemeClr val="accent3"/>
                          </a:solidFill>
                          <a:effectLst/>
                          <a:latin typeface="Tahoma" pitchFamily="34" charset="0"/>
                          <a:ea typeface="宋体" pitchFamily="2" charset="-122"/>
                        </a:rPr>
                        <a:t>Sno</a:t>
                      </a:r>
                      <a:endParaRPr kumimoji="0" lang="en-US" altLang="zh-CN" sz="2000" b="0" i="0" u="none" strike="noStrike" cap="none" normalizeH="0" baseline="0" dirty="0">
                        <a:ln>
                          <a:noFill/>
                        </a:ln>
                        <a:solidFill>
                          <a:schemeClr val="accent3"/>
                        </a:solidFill>
                        <a:effectLst/>
                        <a:latin typeface="Tahoma" pitchFamily="34" charset="0"/>
                        <a:ea typeface="宋体" pitchFamily="2" charset="-122"/>
                      </a:endParaRPr>
                    </a:p>
                  </a:txBody>
                  <a:tcPr anchor="ctr" horzOverflow="overflow">
                    <a:solidFill>
                      <a:schemeClr val="tx2">
                        <a:lumMod val="60000"/>
                        <a:lumOff val="40000"/>
                      </a:schemeClr>
                    </a:solidFill>
                  </a:tcPr>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err="1">
                          <a:ln>
                            <a:noFill/>
                          </a:ln>
                          <a:solidFill>
                            <a:schemeClr val="accent3"/>
                          </a:solidFill>
                          <a:effectLst/>
                          <a:latin typeface="Tahoma" pitchFamily="34" charset="0"/>
                          <a:ea typeface="宋体" pitchFamily="2" charset="-122"/>
                        </a:rPr>
                        <a:t>Sdept</a:t>
                      </a:r>
                      <a:endParaRPr kumimoji="0" lang="en-US" altLang="zh-CN" sz="2000" b="0" i="0" u="none" strike="noStrike" cap="none" normalizeH="0" baseline="0" dirty="0">
                        <a:ln>
                          <a:noFill/>
                        </a:ln>
                        <a:solidFill>
                          <a:schemeClr val="accent3"/>
                        </a:solidFill>
                        <a:effectLst/>
                        <a:latin typeface="Tahoma" pitchFamily="34" charset="0"/>
                        <a:ea typeface="宋体" pitchFamily="2" charset="-122"/>
                      </a:endParaRPr>
                    </a:p>
                  </a:txBody>
                  <a:tcPr anchor="ctr" horzOverflow="overflow">
                    <a:solidFill>
                      <a:schemeClr val="tx2">
                        <a:lumMod val="60000"/>
                        <a:lumOff val="40000"/>
                      </a:schemeClr>
                    </a:solidFill>
                  </a:tcPr>
                </a:tc>
                <a:extLst>
                  <a:ext uri="{0D108BD9-81ED-4DB2-BD59-A6C34878D82A}">
                    <a16:rowId xmlns:a16="http://schemas.microsoft.com/office/drawing/2014/main" val="10000"/>
                  </a:ext>
                </a:extLst>
              </a:tr>
              <a:tr h="432048">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03001</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计算机系</a:t>
                      </a:r>
                    </a:p>
                  </a:txBody>
                  <a:tcPr anchor="ctr" horzOverflow="overflow"/>
                </a:tc>
                <a:extLst>
                  <a:ext uri="{0D108BD9-81ED-4DB2-BD59-A6C34878D82A}">
                    <a16:rowId xmlns:a16="http://schemas.microsoft.com/office/drawing/2014/main" val="10001"/>
                  </a:ext>
                </a:extLst>
              </a:tr>
              <a:tr h="432048">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03002</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a:ln>
                            <a:noFill/>
                          </a:ln>
                          <a:solidFill>
                            <a:schemeClr val="tx1"/>
                          </a:solidFill>
                          <a:effectLst/>
                          <a:latin typeface="Tahoma" pitchFamily="34" charset="0"/>
                          <a:ea typeface="宋体" pitchFamily="2" charset="-122"/>
                        </a:rPr>
                        <a:t>计算机系</a:t>
                      </a:r>
                    </a:p>
                  </a:txBody>
                  <a:tcPr anchor="ctr" horzOverflow="overflow"/>
                </a:tc>
                <a:extLst>
                  <a:ext uri="{0D108BD9-81ED-4DB2-BD59-A6C34878D82A}">
                    <a16:rowId xmlns:a16="http://schemas.microsoft.com/office/drawing/2014/main" val="10002"/>
                  </a:ext>
                </a:extLst>
              </a:tr>
              <a:tr h="432048">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04001</a:t>
                      </a:r>
                    </a:p>
                  </a:txBody>
                  <a:tcPr anchor="ctr" horzOverflow="overflow"/>
                </a:tc>
                <a:tc>
                  <a:txBody>
                    <a:bodyPr/>
                    <a:lstStyle>
                      <a:lvl1pPr>
                        <a:spcBef>
                          <a:spcPct val="20000"/>
                        </a:spcBef>
                        <a:buClr>
                          <a:schemeClr val="hlink"/>
                        </a:buClr>
                        <a:buFont typeface="Wingdings" pitchFamily="2" charset="2"/>
                        <a:defRPr sz="2800">
                          <a:solidFill>
                            <a:schemeClr val="tx1"/>
                          </a:solidFill>
                          <a:latin typeface="Tahoma" pitchFamily="34" charset="0"/>
                        </a:defRPr>
                      </a:lvl1pPr>
                      <a:lvl2pPr>
                        <a:spcBef>
                          <a:spcPct val="20000"/>
                        </a:spcBef>
                        <a:buClr>
                          <a:schemeClr val="accent1"/>
                        </a:buClr>
                        <a:buFont typeface="Wingdings" pitchFamily="2" charset="2"/>
                        <a:defRPr sz="2400">
                          <a:solidFill>
                            <a:schemeClr val="tx1"/>
                          </a:solidFill>
                          <a:latin typeface="Arial" pitchFamily="34" charset="0"/>
                        </a:defRPr>
                      </a:lvl2pPr>
                      <a:lvl3pPr>
                        <a:spcBef>
                          <a:spcPct val="20000"/>
                        </a:spcBef>
                        <a:buClr>
                          <a:schemeClr val="tx1"/>
                        </a:buClr>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信息系</a:t>
                      </a:r>
                    </a:p>
                  </a:txBody>
                  <a:tcPr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860180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模式分解</a:t>
            </a:r>
          </a:p>
        </p:txBody>
      </p:sp>
      <mc:AlternateContent xmlns:mc="http://schemas.openxmlformats.org/markup-compatibility/2006" xmlns:a14="http://schemas.microsoft.com/office/drawing/2010/main">
        <mc:Choice Requires="a14">
          <p:sp>
            <p:nvSpPr>
              <p:cNvPr id="125955" name="Rectangle 3"/>
              <p:cNvSpPr>
                <a:spLocks noGrp="1" noChangeArrowheads="1"/>
              </p:cNvSpPr>
              <p:nvPr>
                <p:ph type="body" idx="1"/>
              </p:nvPr>
            </p:nvSpPr>
            <p:spPr>
              <a:xfrm>
                <a:off x="179388" y="1412875"/>
                <a:ext cx="8713787" cy="1584077"/>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panose="02010600030101010101" pitchFamily="2" charset="-122"/>
                  </a:rPr>
                  <a:t>函数依赖集投影</a:t>
                </a:r>
                <a:endParaRPr lang="en-US" altLang="zh-CN" sz="2400" dirty="0">
                  <a:ea typeface="宋体" panose="02010600030101010101" pitchFamily="2" charset="-122"/>
                </a:endParaRPr>
              </a:p>
              <a:p>
                <a:pPr lvl="1">
                  <a:lnSpc>
                    <a:spcPts val="3500"/>
                  </a:lnSpc>
                </a:pPr>
                <a:r>
                  <a:rPr lang="zh-CN" altLang="en-US" sz="2000" dirty="0">
                    <a:ea typeface="宋体" panose="02010600030101010101" pitchFamily="2" charset="-122"/>
                  </a:rPr>
                  <a:t>给定关系模式</a:t>
                </a:r>
                <a:r>
                  <a:rPr lang="en-US" altLang="zh-CN" sz="2000" dirty="0">
                    <a:ea typeface="宋体" panose="02010600030101010101" pitchFamily="2" charset="-122"/>
                  </a:rPr>
                  <a:t>R(U, F)</a:t>
                </a:r>
                <a:r>
                  <a:rPr lang="zh-CN" altLang="en-US" sz="2000" dirty="0">
                    <a:ea typeface="宋体" panose="02010600030101010101" pitchFamily="2" charset="-122"/>
                  </a:rPr>
                  <a:t>，若有</a:t>
                </a:r>
                <a14:m>
                  <m:oMath xmlns:m="http://schemas.openxmlformats.org/officeDocument/2006/math">
                    <m:r>
                      <a:rPr lang="en-US" altLang="zh-CN" sz="2000" i="1" dirty="0">
                        <a:latin typeface="Cambria Math"/>
                        <a:ea typeface="宋体" panose="02010600030101010101" pitchFamily="2" charset="-122"/>
                      </a:rPr>
                      <m:t>𝑈</m:t>
                    </m:r>
                    <m:r>
                      <a:rPr lang="en-US" altLang="zh-CN" sz="2000" i="1" baseline="-25000" dirty="0" err="1">
                        <a:latin typeface="Cambria Math"/>
                        <a:ea typeface="宋体" panose="02010600030101010101" pitchFamily="2" charset="-122"/>
                      </a:rPr>
                      <m:t>𝑖</m:t>
                    </m:r>
                    <m:r>
                      <a:rPr lang="en-US" altLang="zh-CN" sz="2000" b="0" i="1" baseline="-25000" dirty="0" smtClean="0">
                        <a:latin typeface="Cambria Math"/>
                        <a:ea typeface="宋体" panose="02010600030101010101" pitchFamily="2" charset="-122"/>
                      </a:rPr>
                      <m:t>  </m:t>
                    </m:r>
                    <m:r>
                      <a:rPr lang="en-US" altLang="zh-CN" sz="2000" i="1" dirty="0">
                        <a:latin typeface="Cambria Math"/>
                        <a:ea typeface="宋体" panose="02010600030101010101" pitchFamily="2" charset="-122"/>
                        <a:sym typeface="Symbol" panose="05050102010706020507" pitchFamily="18" charset="2"/>
                      </a:rPr>
                      <m:t></m:t>
                    </m:r>
                    <m:r>
                      <a:rPr lang="en-US" altLang="zh-CN" sz="2000" b="0" i="1" dirty="0" smtClean="0">
                        <a:latin typeface="Cambria Math"/>
                        <a:ea typeface="宋体" panose="02010600030101010101" pitchFamily="2" charset="-122"/>
                        <a:sym typeface="Symbol" panose="05050102010706020507" pitchFamily="18" charset="2"/>
                      </a:rPr>
                      <m:t> </m:t>
                    </m:r>
                    <m:r>
                      <a:rPr lang="en-US" altLang="zh-CN" sz="2000" b="0" i="1" dirty="0" smtClean="0">
                        <a:latin typeface="Cambria Math"/>
                        <a:ea typeface="宋体" panose="02010600030101010101" pitchFamily="2" charset="-122"/>
                        <a:sym typeface="Symbol" panose="05050102010706020507" pitchFamily="18" charset="2"/>
                      </a:rPr>
                      <m:t>𝑈</m:t>
                    </m:r>
                    <m:r>
                      <a:rPr lang="en-US" altLang="zh-CN" sz="2000" b="0" i="1" dirty="0" smtClean="0">
                        <a:latin typeface="Cambria Math"/>
                        <a:ea typeface="宋体" panose="02010600030101010101" pitchFamily="2" charset="-122"/>
                        <a:sym typeface="Symbol" panose="05050102010706020507" pitchFamily="18" charset="2"/>
                      </a:rPr>
                      <m:t> </m:t>
                    </m:r>
                  </m:oMath>
                </a14:m>
                <a:r>
                  <a:rPr lang="zh-CN" altLang="en-US" sz="2000" dirty="0">
                    <a:ea typeface="宋体" panose="02010600030101010101" pitchFamily="2" charset="-122"/>
                  </a:rPr>
                  <a:t>，</a:t>
                </a:r>
                <a14:m>
                  <m:oMath xmlns:m="http://schemas.openxmlformats.org/officeDocument/2006/math">
                    <m:r>
                      <a:rPr lang="zh-CN" altLang="en-US" sz="2000" dirty="0">
                        <a:latin typeface="Cambria Math"/>
                        <a:ea typeface="宋体" panose="02010600030101010101" pitchFamily="2" charset="-122"/>
                      </a:rPr>
                      <m:t>令</m:t>
                    </m:r>
                    <m:r>
                      <m:rPr>
                        <m:nor/>
                      </m:rPr>
                      <a:rPr lang="en-US" altLang="zh-CN" sz="2000" i="1" dirty="0">
                        <a:ea typeface="宋体" panose="02010600030101010101" pitchFamily="2" charset="-122"/>
                      </a:rPr>
                      <m:t>F</m:t>
                    </m:r>
                    <m:r>
                      <m:rPr>
                        <m:nor/>
                      </m:rPr>
                      <a:rPr lang="en-US" altLang="zh-CN" sz="2000" i="1" baseline="-25000" dirty="0">
                        <a:ea typeface="宋体" panose="02010600030101010101" pitchFamily="2" charset="-122"/>
                      </a:rPr>
                      <m:t>i</m:t>
                    </m:r>
                    <m:r>
                      <a:rPr lang="en-US" altLang="zh-CN" sz="2000" b="0" i="1" dirty="0" smtClean="0">
                        <a:latin typeface="Cambria Math"/>
                        <a:ea typeface="宋体" panose="02010600030101010101" pitchFamily="2" charset="-122"/>
                      </a:rPr>
                      <m:t>=</m:t>
                    </m:r>
                    <m:r>
                      <a:rPr lang="en-US" altLang="zh-CN" sz="2000" i="1" dirty="0" smtClean="0">
                        <a:latin typeface="Cambria Math"/>
                        <a:ea typeface="宋体" panose="02010600030101010101" pitchFamily="2" charset="-122"/>
                      </a:rPr>
                      <m:t>{</m:t>
                    </m:r>
                    <m:r>
                      <a:rPr lang="en-US" altLang="zh-CN" sz="2000" i="1" dirty="0" smtClean="0">
                        <a:latin typeface="Cambria Math"/>
                        <a:ea typeface="宋体" panose="02010600030101010101" pitchFamily="2" charset="-122"/>
                      </a:rPr>
                      <m:t>𝑋</m:t>
                    </m:r>
                    <m:r>
                      <a:rPr lang="en-US" altLang="zh-CN" sz="2000" i="1" dirty="0" smtClean="0">
                        <a:latin typeface="Cambria Math"/>
                        <a:ea typeface="宋体" panose="02010600030101010101" pitchFamily="2" charset="-122"/>
                      </a:rPr>
                      <m:t>→</m:t>
                    </m:r>
                    <m:r>
                      <a:rPr lang="en-US" altLang="zh-CN" sz="2000" i="1" dirty="0" smtClean="0">
                        <a:latin typeface="Cambria Math"/>
                        <a:ea typeface="宋体" panose="02010600030101010101" pitchFamily="2" charset="-122"/>
                      </a:rPr>
                      <m:t>𝑌</m:t>
                    </m:r>
                    <m:r>
                      <a:rPr lang="en-US" altLang="zh-CN" sz="2000" i="1" dirty="0" smtClean="0">
                        <a:latin typeface="Cambria Math"/>
                        <a:ea typeface="宋体" panose="02010600030101010101" pitchFamily="2" charset="-122"/>
                      </a:rPr>
                      <m:t> | </m:t>
                    </m:r>
                    <m:r>
                      <a:rPr lang="en-US" altLang="zh-CN" sz="2000" i="1" dirty="0" smtClean="0">
                        <a:latin typeface="Cambria Math"/>
                        <a:ea typeface="宋体" panose="02010600030101010101" pitchFamily="2" charset="-122"/>
                      </a:rPr>
                      <m:t>𝑋</m:t>
                    </m:r>
                    <m:r>
                      <a:rPr lang="en-US" altLang="zh-CN" sz="2000" i="1" dirty="0" smtClean="0">
                        <a:latin typeface="Cambria Math"/>
                        <a:ea typeface="宋体" panose="02010600030101010101" pitchFamily="2" charset="-122"/>
                      </a:rPr>
                      <m:t>→</m:t>
                    </m:r>
                    <m:r>
                      <a:rPr lang="en-US" altLang="zh-CN" sz="2000" i="1" dirty="0" smtClean="0">
                        <a:latin typeface="Cambria Math"/>
                        <a:ea typeface="宋体" panose="02010600030101010101" pitchFamily="2" charset="-122"/>
                      </a:rPr>
                      <m:t>𝑌</m:t>
                    </m:r>
                    <m:r>
                      <a:rPr lang="en-US" altLang="zh-CN" sz="2000" i="1" dirty="0" smtClean="0">
                        <a:latin typeface="Cambria Math"/>
                        <a:ea typeface="宋体" panose="02010600030101010101" pitchFamily="2" charset="-122"/>
                      </a:rPr>
                      <m:t> ⊆</m:t>
                    </m:r>
                    <m:r>
                      <a:rPr lang="en-US" altLang="zh-CN" sz="2000" i="1" dirty="0">
                        <a:latin typeface="Cambria Math"/>
                        <a:ea typeface="宋体" panose="02010600030101010101" pitchFamily="2" charset="-122"/>
                      </a:rPr>
                      <m:t>𝐹</m:t>
                    </m:r>
                    <m:r>
                      <a:rPr lang="en-US" altLang="zh-CN" sz="2000" i="1" baseline="30000" dirty="0">
                        <a:latin typeface="Cambria Math"/>
                        <a:ea typeface="宋体" panose="02010600030101010101" pitchFamily="2" charset="-122"/>
                      </a:rPr>
                      <m:t>+</m:t>
                    </m:r>
                    <m:r>
                      <a:rPr lang="en-US" altLang="zh-CN" sz="2000" i="1" dirty="0">
                        <a:latin typeface="Cambria Math"/>
                        <a:ea typeface="宋体" panose="02010600030101010101" pitchFamily="2" charset="-122"/>
                      </a:rPr>
                      <m:t>∧</m:t>
                    </m:r>
                    <m:r>
                      <a:rPr lang="en-US" altLang="zh-CN" sz="2000" i="1" dirty="0">
                        <a:latin typeface="Cambria Math"/>
                        <a:ea typeface="宋体" panose="02010600030101010101" pitchFamily="2" charset="-122"/>
                      </a:rPr>
                      <m:t>𝑋𝑌</m:t>
                    </m:r>
                    <m:r>
                      <a:rPr lang="en-US" altLang="zh-CN" sz="2000" i="1" dirty="0">
                        <a:latin typeface="Cambria Math"/>
                        <a:ea typeface="宋体" panose="02010600030101010101" pitchFamily="2" charset="-122"/>
                      </a:rPr>
                      <m:t> ⊆</m:t>
                    </m:r>
                    <m:r>
                      <a:rPr lang="en-US" altLang="zh-CN" sz="2000" i="1" dirty="0" err="1">
                        <a:latin typeface="Cambria Math"/>
                        <a:ea typeface="宋体" panose="02010600030101010101" pitchFamily="2" charset="-122"/>
                      </a:rPr>
                      <m:t>𝑈</m:t>
                    </m:r>
                    <m:r>
                      <a:rPr lang="en-US" altLang="zh-CN" sz="2000" i="1" baseline="-25000" dirty="0" err="1">
                        <a:latin typeface="Cambria Math"/>
                        <a:ea typeface="宋体" panose="02010600030101010101" pitchFamily="2" charset="-122"/>
                      </a:rPr>
                      <m:t>𝑖</m:t>
                    </m:r>
                    <m:r>
                      <a:rPr lang="en-US" altLang="zh-CN" sz="2000" i="1" dirty="0">
                        <a:latin typeface="Cambria Math"/>
                        <a:ea typeface="宋体" panose="02010600030101010101" pitchFamily="2" charset="-122"/>
                      </a:rPr>
                      <m:t>} </m:t>
                    </m:r>
                    <m:r>
                      <a:rPr lang="zh-CN" altLang="en-US" sz="2000" b="0" i="1" dirty="0" smtClean="0">
                        <a:latin typeface="Cambria Math"/>
                        <a:ea typeface="宋体" panose="02010600030101010101" pitchFamily="2" charset="-122"/>
                      </a:rPr>
                      <m:t>，</m:t>
                    </m:r>
                  </m:oMath>
                </a14:m>
                <a:r>
                  <a:rPr lang="zh-CN" altLang="en-US" sz="2000" dirty="0">
                    <a:ea typeface="宋体" panose="02010600030101010101" pitchFamily="2" charset="-122"/>
                  </a:rPr>
                  <a:t>则</a:t>
                </a:r>
                <a:r>
                  <a:rPr lang="en-US" altLang="zh-CN" sz="2000" i="1" dirty="0">
                    <a:ea typeface="宋体" panose="02010600030101010101" pitchFamily="2" charset="-122"/>
                  </a:rPr>
                  <a:t>F</a:t>
                </a:r>
                <a:r>
                  <a:rPr lang="en-US" altLang="zh-CN" sz="2000" i="1" baseline="-25000" dirty="0">
                    <a:ea typeface="宋体" panose="02010600030101010101" pitchFamily="2" charset="-122"/>
                  </a:rPr>
                  <a:t>i</a:t>
                </a:r>
                <a:r>
                  <a:rPr lang="zh-CN" altLang="en-US" sz="2000" dirty="0">
                    <a:ea typeface="宋体" panose="02010600030101010101" pitchFamily="2" charset="-122"/>
                  </a:rPr>
                  <a:t>的一个覆盖叫作 </a:t>
                </a:r>
                <a:r>
                  <a:rPr lang="en-US" altLang="zh-CN" sz="2000" dirty="0">
                    <a:ea typeface="宋体" panose="02010600030101010101" pitchFamily="2" charset="-122"/>
                  </a:rPr>
                  <a:t>F </a:t>
                </a:r>
                <a:r>
                  <a:rPr lang="zh-CN" altLang="en-US" sz="2000" dirty="0">
                    <a:ea typeface="宋体" panose="02010600030101010101" pitchFamily="2" charset="-122"/>
                  </a:rPr>
                  <a:t>在属性集 </a:t>
                </a:r>
                <a:r>
                  <a:rPr lang="en-US" altLang="zh-CN" sz="2000" i="1" dirty="0" err="1">
                    <a:ea typeface="宋体" panose="02010600030101010101" pitchFamily="2" charset="-122"/>
                  </a:rPr>
                  <a:t>U</a:t>
                </a:r>
                <a:r>
                  <a:rPr lang="en-US" altLang="zh-CN" sz="2000" i="1" baseline="-25000" dirty="0" err="1">
                    <a:ea typeface="宋体" panose="02010600030101010101" pitchFamily="2" charset="-122"/>
                  </a:rPr>
                  <a:t>i</a:t>
                </a:r>
                <a:r>
                  <a:rPr lang="en-US" altLang="zh-CN" sz="2000" dirty="0">
                    <a:ea typeface="宋体" panose="02010600030101010101" pitchFamily="2" charset="-122"/>
                  </a:rPr>
                  <a:t> </a:t>
                </a:r>
                <a:r>
                  <a:rPr lang="zh-CN" altLang="en-US" sz="2000" dirty="0">
                    <a:ea typeface="宋体" panose="02010600030101010101" pitchFamily="2" charset="-122"/>
                  </a:rPr>
                  <a:t>上的投影。</a:t>
                </a:r>
              </a:p>
              <a:p>
                <a:pPr>
                  <a:lnSpc>
                    <a:spcPts val="3500"/>
                  </a:lnSpc>
                </a:pPr>
                <a:endParaRPr lang="en-US" altLang="zh-CN" sz="2400" dirty="0">
                  <a:ea typeface="宋体" panose="02010600030101010101" pitchFamily="2" charset="-122"/>
                </a:endParaRPr>
              </a:p>
              <a:p>
                <a:pPr>
                  <a:lnSpc>
                    <a:spcPts val="3500"/>
                  </a:lnSpc>
                </a:pPr>
                <a:endParaRPr lang="en-US" altLang="zh-CN" sz="2400" dirty="0">
                  <a:ea typeface="宋体" panose="02010600030101010101" pitchFamily="2" charset="-122"/>
                </a:endParaRPr>
              </a:p>
            </p:txBody>
          </p:sp>
        </mc:Choice>
        <mc:Fallback xmlns="">
          <p:sp>
            <p:nvSpPr>
              <p:cNvPr id="125955" name="Rectangle 3"/>
              <p:cNvSpPr>
                <a:spLocks noGrp="1" noRot="1" noChangeAspect="1" noMove="1" noResize="1" noEditPoints="1" noAdjustHandles="1" noChangeArrowheads="1" noChangeShapeType="1" noTextEdit="1"/>
              </p:cNvSpPr>
              <p:nvPr>
                <p:ph type="body" idx="1"/>
              </p:nvPr>
            </p:nvSpPr>
            <p:spPr>
              <a:xfrm>
                <a:off x="179388" y="1412875"/>
                <a:ext cx="8713787" cy="1584077"/>
              </a:xfrm>
              <a:blipFill rotWithShape="0">
                <a:blip r:embed="rId2"/>
                <a:stretch>
                  <a:fillRect l="-1329" t="-3846"/>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201613" y="3212975"/>
                <a:ext cx="8713787" cy="187220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kern="0" dirty="0">
                    <a:ea typeface="宋体" panose="02010600030101010101" pitchFamily="2" charset="-122"/>
                  </a:rPr>
                  <a:t>关系模式</a:t>
                </a:r>
                <a:r>
                  <a:rPr lang="en-US" altLang="zh-CN" sz="2400" kern="0" dirty="0">
                    <a:ea typeface="宋体" panose="02010600030101010101" pitchFamily="2" charset="-122"/>
                  </a:rPr>
                  <a:t>R&lt;U,F&gt;</a:t>
                </a:r>
                <a:r>
                  <a:rPr lang="zh-CN" altLang="en-US" sz="2400" kern="0" dirty="0">
                    <a:ea typeface="宋体" panose="02010600030101010101" pitchFamily="2" charset="-122"/>
                  </a:rPr>
                  <a:t>的一个分解</a:t>
                </a:r>
                <a:r>
                  <a:rPr lang="en-US" altLang="zh-CN" sz="2400" b="0" i="1" kern="0" dirty="0">
                    <a:ea typeface="宋体" panose="02010600030101010101" pitchFamily="2" charset="-122"/>
                  </a:rPr>
                  <a:t>ρ</a:t>
                </a:r>
                <a:r>
                  <a:rPr lang="zh-CN" altLang="en-US" sz="2400" kern="0" dirty="0">
                    <a:ea typeface="宋体" panose="02010600030101010101" pitchFamily="2" charset="-122"/>
                  </a:rPr>
                  <a:t>须满足如下条件：</a:t>
                </a:r>
              </a:p>
              <a:p>
                <a:pPr lvl="1">
                  <a:lnSpc>
                    <a:spcPts val="3500"/>
                  </a:lnSpc>
                </a:pPr>
                <a14:m>
                  <m:oMath xmlns:m="http://schemas.openxmlformats.org/officeDocument/2006/math">
                    <m:r>
                      <a:rPr lang="en-US" altLang="zh-CN" sz="2000" b="0" i="1" kern="0" dirty="0" smtClean="0">
                        <a:latin typeface="Cambria Math"/>
                        <a:ea typeface="宋体" panose="02010600030101010101" pitchFamily="2" charset="-122"/>
                      </a:rPr>
                      <m:t>𝜌</m:t>
                    </m:r>
                    <m:r>
                      <a:rPr lang="en-US" altLang="zh-CN" sz="2000" b="0" i="1" kern="0" dirty="0" smtClean="0">
                        <a:latin typeface="Cambria Math"/>
                        <a:ea typeface="宋体" panose="02010600030101010101" pitchFamily="2" charset="-122"/>
                      </a:rPr>
                      <m:t>=</m:t>
                    </m:r>
                    <m:d>
                      <m:dPr>
                        <m:begChr m:val="{"/>
                        <m:endChr m:val="}"/>
                        <m:ctrlPr>
                          <a:rPr lang="en-US" altLang="zh-CN" sz="2000" b="0" i="1" kern="0" dirty="0" smtClean="0">
                            <a:latin typeface="Cambria Math" panose="02040503050406030204" pitchFamily="18" charset="0"/>
                            <a:ea typeface="宋体" panose="02010600030101010101" pitchFamily="2" charset="-122"/>
                          </a:rPr>
                        </m:ctrlPr>
                      </m:dPr>
                      <m:e>
                        <m:r>
                          <a:rPr lang="en-US" altLang="zh-CN" sz="2000" b="0" i="1" kern="0" dirty="0" smtClean="0">
                            <a:latin typeface="Cambria Math"/>
                            <a:ea typeface="宋体" panose="02010600030101010101" pitchFamily="2" charset="-122"/>
                          </a:rPr>
                          <m:t> </m:t>
                        </m:r>
                        <m:r>
                          <a:rPr lang="en-US" altLang="zh-CN" sz="2000" b="0" i="1" kern="0" dirty="0" smtClean="0">
                            <a:latin typeface="Cambria Math"/>
                            <a:ea typeface="宋体" panose="02010600030101010101" pitchFamily="2" charset="-122"/>
                          </a:rPr>
                          <m:t>𝑅</m:t>
                        </m:r>
                        <m:r>
                          <a:rPr lang="en-US" altLang="zh-CN" sz="2000" b="0" i="1" kern="0" baseline="-25000" dirty="0" smtClean="0">
                            <a:latin typeface="Cambria Math"/>
                            <a:ea typeface="宋体" panose="02010600030101010101" pitchFamily="2" charset="-122"/>
                          </a:rPr>
                          <m:t>1</m:t>
                        </m:r>
                        <m:r>
                          <a:rPr lang="en-US" altLang="zh-CN" sz="2000" b="0" i="1" kern="0" dirty="0" smtClean="0">
                            <a:latin typeface="Cambria Math"/>
                            <a:ea typeface="宋体" panose="02010600030101010101" pitchFamily="2" charset="-122"/>
                          </a:rPr>
                          <m:t>&lt;</m:t>
                        </m:r>
                        <m:r>
                          <a:rPr lang="en-US" altLang="zh-CN" sz="2000" b="0" i="1" kern="0" dirty="0" smtClean="0">
                            <a:latin typeface="Cambria Math"/>
                            <a:ea typeface="宋体" panose="02010600030101010101" pitchFamily="2" charset="-122"/>
                          </a:rPr>
                          <m:t>𝑈</m:t>
                        </m:r>
                        <m:r>
                          <a:rPr lang="en-US" altLang="zh-CN" sz="2000" b="0" i="1" kern="0" baseline="-25000" dirty="0" smtClean="0">
                            <a:latin typeface="Cambria Math"/>
                            <a:ea typeface="宋体" panose="02010600030101010101" pitchFamily="2" charset="-122"/>
                          </a:rPr>
                          <m:t>1</m:t>
                        </m:r>
                        <m:r>
                          <a:rPr lang="en-US" altLang="zh-CN" sz="2000" b="0" i="1" kern="0" dirty="0" smtClean="0">
                            <a:latin typeface="Cambria Math"/>
                            <a:ea typeface="宋体" panose="02010600030101010101" pitchFamily="2" charset="-122"/>
                          </a:rPr>
                          <m:t>,</m:t>
                        </m:r>
                        <m:r>
                          <a:rPr lang="en-US" altLang="zh-CN" sz="2000" b="0" i="1" kern="0" dirty="0" smtClean="0">
                            <a:latin typeface="Cambria Math"/>
                            <a:ea typeface="宋体" panose="02010600030101010101" pitchFamily="2" charset="-122"/>
                          </a:rPr>
                          <m:t>𝐹</m:t>
                        </m:r>
                        <m:r>
                          <a:rPr lang="en-US" altLang="zh-CN" sz="2000" b="0" i="1" kern="0" baseline="-25000" dirty="0" smtClean="0">
                            <a:latin typeface="Cambria Math"/>
                            <a:ea typeface="宋体" panose="02010600030101010101" pitchFamily="2" charset="-122"/>
                          </a:rPr>
                          <m:t>1</m:t>
                        </m:r>
                        <m:r>
                          <a:rPr lang="en-US" altLang="zh-CN" sz="2000" b="0" i="1" kern="0" dirty="0" smtClean="0">
                            <a:latin typeface="Cambria Math"/>
                            <a:ea typeface="宋体" panose="02010600030101010101" pitchFamily="2" charset="-122"/>
                          </a:rPr>
                          <m:t>&gt;</m:t>
                        </m:r>
                        <m:r>
                          <a:rPr lang="zh-CN" altLang="en-US" sz="2000" b="0" i="1" kern="0" dirty="0" smtClean="0">
                            <a:latin typeface="Cambria Math"/>
                            <a:ea typeface="宋体" panose="02010600030101010101" pitchFamily="2" charset="-122"/>
                          </a:rPr>
                          <m:t>，</m:t>
                        </m:r>
                        <m:r>
                          <a:rPr lang="en-US" altLang="zh-CN" sz="2000" b="0" i="1" kern="0" dirty="0" smtClean="0">
                            <a:latin typeface="Cambria Math"/>
                            <a:ea typeface="宋体" panose="02010600030101010101" pitchFamily="2" charset="-122"/>
                          </a:rPr>
                          <m:t>𝑅</m:t>
                        </m:r>
                        <m:r>
                          <a:rPr lang="en-US" altLang="zh-CN" sz="2000" b="0" i="1" kern="0" baseline="-25000" dirty="0" smtClean="0">
                            <a:latin typeface="Cambria Math"/>
                            <a:ea typeface="宋体" panose="02010600030101010101" pitchFamily="2" charset="-122"/>
                          </a:rPr>
                          <m:t>2</m:t>
                        </m:r>
                        <m:r>
                          <a:rPr lang="en-US" altLang="zh-CN" sz="2000" b="0" i="1" kern="0" dirty="0" smtClean="0">
                            <a:latin typeface="Cambria Math"/>
                            <a:ea typeface="宋体" panose="02010600030101010101" pitchFamily="2" charset="-122"/>
                          </a:rPr>
                          <m:t>&lt;</m:t>
                        </m:r>
                        <m:r>
                          <a:rPr lang="en-US" altLang="zh-CN" sz="2000" b="0" i="1" kern="0" dirty="0" smtClean="0">
                            <a:latin typeface="Cambria Math"/>
                            <a:ea typeface="宋体" panose="02010600030101010101" pitchFamily="2" charset="-122"/>
                          </a:rPr>
                          <m:t>𝑈</m:t>
                        </m:r>
                        <m:r>
                          <a:rPr lang="en-US" altLang="zh-CN" sz="2000" b="0" i="1" kern="0" baseline="-25000" dirty="0" smtClean="0">
                            <a:latin typeface="Cambria Math"/>
                            <a:ea typeface="宋体" panose="02010600030101010101" pitchFamily="2" charset="-122"/>
                          </a:rPr>
                          <m:t>2</m:t>
                        </m:r>
                        <m:r>
                          <a:rPr lang="en-US" altLang="zh-CN" sz="2000" b="0" i="1" kern="0" dirty="0" smtClean="0">
                            <a:latin typeface="Cambria Math"/>
                            <a:ea typeface="宋体" panose="02010600030101010101" pitchFamily="2" charset="-122"/>
                          </a:rPr>
                          <m:t>,</m:t>
                        </m:r>
                        <m:r>
                          <a:rPr lang="en-US" altLang="zh-CN" sz="2000" b="0" i="1" kern="0" dirty="0" smtClean="0">
                            <a:latin typeface="Cambria Math"/>
                            <a:ea typeface="宋体" panose="02010600030101010101" pitchFamily="2" charset="-122"/>
                          </a:rPr>
                          <m:t>𝐹</m:t>
                        </m:r>
                        <m:r>
                          <a:rPr lang="en-US" altLang="zh-CN" sz="2000" b="0" i="1" kern="0" baseline="-25000" dirty="0" smtClean="0">
                            <a:latin typeface="Cambria Math"/>
                            <a:ea typeface="宋体" panose="02010600030101010101" pitchFamily="2" charset="-122"/>
                          </a:rPr>
                          <m:t>2</m:t>
                        </m:r>
                        <m:r>
                          <a:rPr lang="en-US" altLang="zh-CN" sz="2000" b="0" i="1" kern="0" dirty="0" smtClean="0">
                            <a:latin typeface="Cambria Math"/>
                            <a:ea typeface="宋体" panose="02010600030101010101" pitchFamily="2" charset="-122"/>
                          </a:rPr>
                          <m:t>&gt;</m:t>
                        </m:r>
                        <m:r>
                          <a:rPr lang="zh-CN" altLang="en-US" sz="2000" b="0" i="1" kern="0" dirty="0" smtClean="0">
                            <a:latin typeface="Cambria Math"/>
                            <a:ea typeface="宋体" panose="02010600030101010101" pitchFamily="2" charset="-122"/>
                          </a:rPr>
                          <m:t>，</m:t>
                        </m:r>
                        <m:r>
                          <a:rPr lang="en-US" altLang="zh-CN" sz="2000" b="0" i="1" kern="0" dirty="0" smtClean="0">
                            <a:latin typeface="Cambria Math"/>
                            <a:ea typeface="宋体" panose="02010600030101010101" pitchFamily="2" charset="-122"/>
                          </a:rPr>
                          <m:t>…</m:t>
                        </m:r>
                        <m:r>
                          <a:rPr lang="zh-CN" altLang="en-US" sz="2000" b="0" i="1" kern="0" dirty="0" smtClean="0">
                            <a:latin typeface="Cambria Math"/>
                            <a:ea typeface="宋体" panose="02010600030101010101" pitchFamily="2" charset="-122"/>
                          </a:rPr>
                          <m:t>，</m:t>
                        </m:r>
                        <m:r>
                          <a:rPr lang="en-US" altLang="zh-CN" sz="2000" b="0" i="1" kern="0" dirty="0" smtClean="0">
                            <a:latin typeface="Cambria Math"/>
                            <a:ea typeface="宋体" panose="02010600030101010101" pitchFamily="2" charset="-122"/>
                          </a:rPr>
                          <m:t>𝑅</m:t>
                        </m:r>
                        <m:r>
                          <a:rPr lang="en-US" altLang="zh-CN" sz="2000" b="0" i="1" kern="0" baseline="-25000" dirty="0" smtClean="0">
                            <a:latin typeface="Cambria Math"/>
                            <a:ea typeface="宋体" panose="02010600030101010101" pitchFamily="2" charset="-122"/>
                          </a:rPr>
                          <m:t>𝑛</m:t>
                        </m:r>
                        <m:r>
                          <a:rPr lang="en-US" altLang="zh-CN" sz="2000" b="0" i="1" kern="0" dirty="0" smtClean="0">
                            <a:latin typeface="Cambria Math"/>
                            <a:ea typeface="宋体" panose="02010600030101010101" pitchFamily="2" charset="-122"/>
                          </a:rPr>
                          <m:t>&lt;</m:t>
                        </m:r>
                        <m:r>
                          <a:rPr lang="en-US" altLang="zh-CN" sz="2000" b="0" i="1" kern="0" dirty="0" err="1" smtClean="0">
                            <a:latin typeface="Cambria Math"/>
                            <a:ea typeface="宋体" panose="02010600030101010101" pitchFamily="2" charset="-122"/>
                          </a:rPr>
                          <m:t>𝑈</m:t>
                        </m:r>
                        <m:r>
                          <a:rPr lang="en-US" altLang="zh-CN" sz="2000" b="0" i="1" kern="0" baseline="-25000" dirty="0" err="1" smtClean="0">
                            <a:latin typeface="Cambria Math"/>
                            <a:ea typeface="宋体" panose="02010600030101010101" pitchFamily="2" charset="-122"/>
                          </a:rPr>
                          <m:t>𝑛</m:t>
                        </m:r>
                        <m:r>
                          <a:rPr lang="en-US" altLang="zh-CN" sz="2000" b="0" i="1" kern="0" dirty="0" err="1" smtClean="0">
                            <a:latin typeface="Cambria Math"/>
                            <a:ea typeface="宋体" panose="02010600030101010101" pitchFamily="2" charset="-122"/>
                          </a:rPr>
                          <m:t>,</m:t>
                        </m:r>
                        <m:r>
                          <a:rPr lang="en-US" altLang="zh-CN" sz="2000" b="0" i="1" kern="0" dirty="0" err="1" smtClean="0">
                            <a:latin typeface="Cambria Math"/>
                            <a:ea typeface="宋体" panose="02010600030101010101" pitchFamily="2" charset="-122"/>
                          </a:rPr>
                          <m:t>𝐹𝑛</m:t>
                        </m:r>
                        <m:r>
                          <a:rPr lang="en-US" altLang="zh-CN" sz="2000" b="0" i="1" kern="0" dirty="0" smtClean="0">
                            <a:latin typeface="Cambria Math"/>
                            <a:ea typeface="宋体" panose="02010600030101010101" pitchFamily="2" charset="-122"/>
                          </a:rPr>
                          <m:t>&gt;</m:t>
                        </m:r>
                      </m:e>
                    </m:d>
                    <m:r>
                      <a:rPr lang="zh-CN" altLang="en-US" sz="2000" b="0" i="1" kern="0" dirty="0" smtClean="0">
                        <a:latin typeface="Cambria Math"/>
                        <a:ea typeface="宋体" panose="02010600030101010101" pitchFamily="2" charset="-122"/>
                      </a:rPr>
                      <m:t>，</m:t>
                    </m:r>
                  </m:oMath>
                </a14:m>
                <a:endParaRPr lang="en-US" altLang="zh-CN" sz="2000" b="0" i="1" kern="0" dirty="0">
                  <a:latin typeface="Cambria Math"/>
                  <a:ea typeface="宋体" panose="02010600030101010101" pitchFamily="2" charset="-122"/>
                </a:endParaRPr>
              </a:p>
              <a:p>
                <a:pPr marL="457200" lvl="1" indent="0">
                  <a:lnSpc>
                    <a:spcPts val="3500"/>
                  </a:lnSpc>
                  <a:buNone/>
                </a:pPr>
                <a:r>
                  <a:rPr lang="en-US" altLang="zh-CN" sz="2000" b="0" kern="0" dirty="0">
                    <a:ea typeface="宋体" panose="02010600030101010101" pitchFamily="2" charset="-122"/>
                  </a:rPr>
                  <a:t>    </a:t>
                </a:r>
                <a14:m>
                  <m:oMath xmlns:m="http://schemas.openxmlformats.org/officeDocument/2006/math">
                    <m:r>
                      <a:rPr lang="en-US" altLang="zh-CN" sz="2000" b="0" i="1" kern="0" dirty="0" smtClean="0">
                        <a:latin typeface="Cambria Math"/>
                        <a:ea typeface="宋体" panose="02010600030101010101" pitchFamily="2" charset="-122"/>
                      </a:rPr>
                      <m:t>𝑈</m:t>
                    </m:r>
                    <m:r>
                      <a:rPr lang="en-US" altLang="zh-CN" sz="2000" b="0" i="1" kern="0" dirty="0" smtClean="0">
                        <a:latin typeface="Cambria Math"/>
                        <a:ea typeface="宋体" panose="02010600030101010101" pitchFamily="2" charset="-122"/>
                      </a:rPr>
                      <m:t>= </m:t>
                    </m:r>
                    <m:nary>
                      <m:naryPr>
                        <m:chr m:val="⋃"/>
                        <m:ctrlPr>
                          <a:rPr lang="en-US" altLang="zh-CN" sz="2000" b="0" i="1" kern="0" dirty="0" smtClean="0">
                            <a:latin typeface="Cambria Math" panose="02040503050406030204" pitchFamily="18" charset="0"/>
                            <a:ea typeface="宋体" panose="02010600030101010101" pitchFamily="2" charset="-122"/>
                          </a:rPr>
                        </m:ctrlPr>
                      </m:naryPr>
                      <m:sub>
                        <m:r>
                          <m:rPr>
                            <m:brk m:alnAt="23"/>
                          </m:rPr>
                          <a:rPr lang="en-US" altLang="zh-CN" sz="2000" b="0" i="1" kern="0" dirty="0" smtClean="0">
                            <a:latin typeface="Cambria Math"/>
                            <a:ea typeface="宋体" panose="02010600030101010101" pitchFamily="2" charset="-122"/>
                          </a:rPr>
                          <m:t>𝑖</m:t>
                        </m:r>
                        <m:r>
                          <a:rPr lang="en-US" altLang="zh-CN" sz="2000" b="0" i="1" kern="0" dirty="0" smtClean="0">
                            <a:latin typeface="Cambria Math"/>
                            <a:ea typeface="宋体" panose="02010600030101010101" pitchFamily="2" charset="-122"/>
                          </a:rPr>
                          <m:t>=1</m:t>
                        </m:r>
                      </m:sub>
                      <m:sup>
                        <m:r>
                          <a:rPr lang="en-US" altLang="zh-CN" sz="2000" b="0" i="1" kern="0" dirty="0" smtClean="0">
                            <a:latin typeface="Cambria Math"/>
                            <a:ea typeface="宋体" panose="02010600030101010101" pitchFamily="2" charset="-122"/>
                          </a:rPr>
                          <m:t>𝑛</m:t>
                        </m:r>
                      </m:sup>
                      <m:e>
                        <m:r>
                          <a:rPr lang="en-US" altLang="zh-CN" sz="2000" b="0" i="1" kern="0" dirty="0">
                            <a:latin typeface="Cambria Math"/>
                            <a:ea typeface="宋体" panose="02010600030101010101" pitchFamily="2" charset="-122"/>
                          </a:rPr>
                          <m:t>𝑈</m:t>
                        </m:r>
                        <m:r>
                          <a:rPr lang="en-US" altLang="zh-CN" sz="2000" b="0" i="1" kern="0" baseline="-25000" dirty="0" err="1">
                            <a:latin typeface="Cambria Math"/>
                            <a:ea typeface="宋体" panose="02010600030101010101" pitchFamily="2" charset="-122"/>
                          </a:rPr>
                          <m:t>𝑖</m:t>
                        </m:r>
                      </m:e>
                    </m:nary>
                  </m:oMath>
                </a14:m>
                <a:r>
                  <a:rPr lang="zh-CN" altLang="en-US" sz="2000" b="0" kern="0" dirty="0">
                    <a:ea typeface="宋体" panose="02010600030101010101" pitchFamily="2" charset="-122"/>
                  </a:rPr>
                  <a:t>，且不</a:t>
                </a:r>
                <a14:m>
                  <m:oMath xmlns:m="http://schemas.openxmlformats.org/officeDocument/2006/math">
                    <m:r>
                      <a:rPr lang="zh-CN" altLang="en-US" sz="2000" b="0" i="1" kern="0" dirty="0" smtClean="0">
                        <a:latin typeface="Cambria Math"/>
                        <a:ea typeface="宋体" panose="02010600030101010101" pitchFamily="2" charset="-122"/>
                      </a:rPr>
                      <m:t>存在</m:t>
                    </m:r>
                    <m:r>
                      <a:rPr lang="zh-CN" altLang="en-US" sz="2000" b="0" i="1" kern="0" dirty="0" smtClean="0">
                        <a:latin typeface="Cambria Math"/>
                        <a:ea typeface="宋体" panose="02010600030101010101" pitchFamily="2" charset="-122"/>
                      </a:rPr>
                      <m:t>  </m:t>
                    </m:r>
                    <m:r>
                      <a:rPr lang="en-US" altLang="zh-CN" sz="2000" b="0" i="1" kern="0" dirty="0" err="1" smtClean="0">
                        <a:latin typeface="Cambria Math"/>
                        <a:ea typeface="宋体" panose="02010600030101010101" pitchFamily="2" charset="-122"/>
                      </a:rPr>
                      <m:t>𝑈</m:t>
                    </m:r>
                    <m:r>
                      <a:rPr lang="en-US" altLang="zh-CN" sz="2000" b="0" i="1" kern="0" baseline="-25000" dirty="0" err="1" smtClean="0">
                        <a:latin typeface="Cambria Math"/>
                        <a:ea typeface="宋体" panose="02010600030101010101" pitchFamily="2" charset="-122"/>
                      </a:rPr>
                      <m:t>𝑖</m:t>
                    </m:r>
                    <m:r>
                      <a:rPr lang="en-US" altLang="zh-CN" sz="2000" b="0" i="1" kern="0" baseline="-25000" dirty="0" smtClean="0">
                        <a:latin typeface="Cambria Math"/>
                        <a:ea typeface="宋体" panose="02010600030101010101" pitchFamily="2" charset="-122"/>
                      </a:rPr>
                      <m:t> </m:t>
                    </m:r>
                    <m:r>
                      <a:rPr lang="en-US" altLang="zh-CN" sz="2000" b="0" i="1" kern="0" dirty="0" smtClean="0">
                        <a:latin typeface="Cambria Math"/>
                        <a:ea typeface="宋体" panose="02010600030101010101" pitchFamily="2" charset="-122"/>
                        <a:sym typeface="Symbol" panose="05050102010706020507" pitchFamily="18" charset="2"/>
                      </a:rPr>
                      <m:t></m:t>
                    </m:r>
                    <m:r>
                      <a:rPr lang="en-US" altLang="zh-CN" sz="2000" b="0" i="1" kern="0" dirty="0" smtClean="0">
                        <a:latin typeface="Cambria Math"/>
                        <a:ea typeface="宋体" panose="02010600030101010101" pitchFamily="2" charset="-122"/>
                      </a:rPr>
                      <m:t> </m:t>
                    </m:r>
                    <m:r>
                      <a:rPr lang="en-US" altLang="zh-CN" sz="2000" b="0" i="1" kern="0" dirty="0" err="1" smtClean="0">
                        <a:latin typeface="Cambria Math"/>
                        <a:ea typeface="宋体" panose="02010600030101010101" pitchFamily="2" charset="-122"/>
                      </a:rPr>
                      <m:t>𝑈</m:t>
                    </m:r>
                    <m:r>
                      <a:rPr lang="en-US" altLang="zh-CN" sz="2000" b="0" i="1" kern="0" baseline="-25000" dirty="0" err="1" smtClean="0">
                        <a:latin typeface="Cambria Math"/>
                        <a:ea typeface="宋体" panose="02010600030101010101" pitchFamily="2" charset="-122"/>
                      </a:rPr>
                      <m:t>𝑗</m:t>
                    </m:r>
                    <m:r>
                      <a:rPr lang="en-US" altLang="zh-CN" sz="2000" b="0" i="1" kern="0" dirty="0">
                        <a:latin typeface="Cambria Math"/>
                        <a:ea typeface="宋体" panose="02010600030101010101" pitchFamily="2" charset="-122"/>
                      </a:rPr>
                      <m:t>(</m:t>
                    </m:r>
                    <m:r>
                      <a:rPr lang="en-US" altLang="zh-CN" sz="2000" b="0" i="1" kern="0" dirty="0">
                        <a:latin typeface="Cambria Math"/>
                        <a:ea typeface="宋体" panose="02010600030101010101" pitchFamily="2" charset="-122"/>
                      </a:rPr>
                      <m:t>𝑖</m:t>
                    </m:r>
                    <m:r>
                      <a:rPr lang="en-US" altLang="zh-CN" sz="2000" b="0" i="1" kern="0" dirty="0">
                        <a:latin typeface="Cambria Math"/>
                        <a:ea typeface="Cambria Math"/>
                      </a:rPr>
                      <m:t>≠</m:t>
                    </m:r>
                    <m:r>
                      <a:rPr lang="en-US" altLang="zh-CN" sz="2000" b="0" i="1" kern="0" dirty="0">
                        <a:latin typeface="Cambria Math"/>
                        <a:ea typeface="宋体" panose="02010600030101010101" pitchFamily="2" charset="-122"/>
                      </a:rPr>
                      <m:t>𝑗</m:t>
                    </m:r>
                    <m:r>
                      <a:rPr lang="en-US" altLang="zh-CN" sz="2000" b="0" i="1" kern="0" dirty="0">
                        <a:latin typeface="Cambria Math"/>
                        <a:ea typeface="宋体" panose="02010600030101010101" pitchFamily="2" charset="-122"/>
                      </a:rPr>
                      <m:t>)</m:t>
                    </m:r>
                    <m:r>
                      <a:rPr lang="zh-CN" altLang="en-US" sz="2000" b="0" i="1" kern="0" dirty="0" smtClean="0">
                        <a:latin typeface="Cambria Math"/>
                        <a:ea typeface="宋体" panose="02010600030101010101" pitchFamily="2" charset="-122"/>
                      </a:rPr>
                      <m:t>，</m:t>
                    </m:r>
                    <m:r>
                      <a:rPr lang="en-US" altLang="zh-CN" sz="2000" b="0" i="1" kern="0" dirty="0" smtClean="0">
                        <a:latin typeface="Cambria Math"/>
                        <a:ea typeface="宋体" panose="02010600030101010101" pitchFamily="2" charset="-122"/>
                      </a:rPr>
                      <m:t>𝐹</m:t>
                    </m:r>
                    <m:r>
                      <a:rPr lang="en-US" altLang="zh-CN" sz="2000" b="0" i="1" kern="0" baseline="-25000" dirty="0" smtClean="0">
                        <a:latin typeface="Cambria Math"/>
                        <a:ea typeface="宋体" panose="02010600030101010101" pitchFamily="2" charset="-122"/>
                      </a:rPr>
                      <m:t>𝑖</m:t>
                    </m:r>
                    <m:r>
                      <a:rPr lang="en-US" altLang="zh-CN" sz="2000" b="0" i="1" kern="0" dirty="0" smtClean="0">
                        <a:latin typeface="Cambria Math"/>
                        <a:ea typeface="宋体" panose="02010600030101010101" pitchFamily="2" charset="-122"/>
                      </a:rPr>
                      <m:t> </m:t>
                    </m:r>
                  </m:oMath>
                </a14:m>
                <a:r>
                  <a:rPr lang="zh-CN" altLang="en-US" sz="2000" b="0" kern="0" dirty="0">
                    <a:ea typeface="宋体" panose="02010600030101010101" pitchFamily="2" charset="-122"/>
                  </a:rPr>
                  <a:t>为 </a:t>
                </a:r>
                <a:r>
                  <a:rPr lang="en-US" altLang="zh-CN" sz="2000" b="0" kern="0" dirty="0">
                    <a:ea typeface="宋体" panose="02010600030101010101" pitchFamily="2" charset="-122"/>
                  </a:rPr>
                  <a:t>F</a:t>
                </a:r>
                <a:r>
                  <a:rPr lang="zh-CN" altLang="en-US" sz="2000" b="0" kern="0" dirty="0">
                    <a:ea typeface="宋体" panose="02010600030101010101" pitchFamily="2" charset="-122"/>
                  </a:rPr>
                  <a:t>在 </a:t>
                </a:r>
                <a14:m>
                  <m:oMath xmlns:m="http://schemas.openxmlformats.org/officeDocument/2006/math">
                    <m:r>
                      <a:rPr lang="en-US" altLang="zh-CN" sz="2000" b="0" i="1" kern="0" dirty="0" smtClean="0">
                        <a:latin typeface="Cambria Math"/>
                        <a:ea typeface="宋体" panose="02010600030101010101" pitchFamily="2" charset="-122"/>
                      </a:rPr>
                      <m:t>𝑈</m:t>
                    </m:r>
                    <m:r>
                      <a:rPr lang="en-US" altLang="zh-CN" sz="2000" b="0" i="1" kern="0" baseline="-25000" dirty="0" err="1" smtClean="0">
                        <a:latin typeface="Cambria Math"/>
                        <a:ea typeface="宋体" panose="02010600030101010101" pitchFamily="2" charset="-122"/>
                      </a:rPr>
                      <m:t>𝑖</m:t>
                    </m:r>
                    <m:r>
                      <a:rPr lang="en-US" altLang="zh-CN" sz="2000" b="0" i="1" kern="0" dirty="0" smtClean="0">
                        <a:latin typeface="Cambria Math"/>
                        <a:ea typeface="宋体" panose="02010600030101010101" pitchFamily="2" charset="-122"/>
                      </a:rPr>
                      <m:t> </m:t>
                    </m:r>
                  </m:oMath>
                </a14:m>
                <a:r>
                  <a:rPr lang="zh-CN" altLang="en-US" sz="2000" b="0" kern="0" dirty="0">
                    <a:ea typeface="宋体" panose="02010600030101010101" pitchFamily="2" charset="-122"/>
                  </a:rPr>
                  <a:t>上的投影。</a:t>
                </a:r>
              </a:p>
              <a:p>
                <a:pPr>
                  <a:lnSpc>
                    <a:spcPts val="3500"/>
                  </a:lnSpc>
                </a:pPr>
                <a:endParaRPr lang="zh-CN" altLang="en-US" sz="2400" kern="0" dirty="0">
                  <a:ea typeface="宋体" panose="02010600030101010101" pitchFamily="2" charset="-122"/>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201613" y="3212975"/>
                <a:ext cx="8713787" cy="1872209"/>
              </a:xfrm>
              <a:prstGeom prst="rect">
                <a:avLst/>
              </a:prstGeom>
              <a:blipFill rotWithShape="0">
                <a:blip r:embed="rId3"/>
                <a:stretch>
                  <a:fillRect l="-1329" t="-3257" b="-1107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581210239"/>
      </p:ext>
    </p:extLst>
  </p:cSld>
  <p:clrMapOvr>
    <a:masterClrMapping/>
  </p:clrMapOvr>
  <p:transition spd="med">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模式分解</a:t>
            </a:r>
          </a:p>
        </p:txBody>
      </p:sp>
      <p:sp>
        <p:nvSpPr>
          <p:cNvPr id="125955" name="Rectangle 3"/>
          <p:cNvSpPr>
            <a:spLocks noGrp="1" noChangeArrowheads="1"/>
          </p:cNvSpPr>
          <p:nvPr>
            <p:ph type="body" idx="1"/>
          </p:nvPr>
        </p:nvSpPr>
        <p:spPr>
          <a:xfrm>
            <a:off x="179388" y="1196753"/>
            <a:ext cx="8713787" cy="4968552"/>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marL="0" indent="0">
              <a:buNone/>
            </a:pPr>
            <a:r>
              <a:rPr lang="zh-CN" altLang="en-US" sz="2000" b="0" dirty="0"/>
              <a:t>函数依赖集的投影算法：</a:t>
            </a:r>
          </a:p>
          <a:p>
            <a:pPr marL="0" indent="0">
              <a:buNone/>
            </a:pPr>
            <a:r>
              <a:rPr lang="zh-CN" altLang="en-US" sz="2000" b="0" dirty="0"/>
              <a:t> 输入：关系</a:t>
            </a:r>
            <a:r>
              <a:rPr lang="en-US" altLang="zh-CN" sz="2000" b="0" dirty="0"/>
              <a:t>R</a:t>
            </a:r>
            <a:r>
              <a:rPr lang="zh-CN" altLang="en-US" sz="2000" b="0" dirty="0"/>
              <a:t>及其投影</a:t>
            </a:r>
            <a:r>
              <a:rPr lang="en-US" altLang="zh-CN" sz="2000" b="0" dirty="0"/>
              <a:t>S=πL(R)</a:t>
            </a:r>
            <a:r>
              <a:rPr lang="zh-CN" altLang="en-US" sz="2000" b="0" dirty="0"/>
              <a:t>，</a:t>
            </a:r>
            <a:r>
              <a:rPr lang="en-US" altLang="zh-CN" sz="2000" b="0" dirty="0"/>
              <a:t>R</a:t>
            </a:r>
            <a:r>
              <a:rPr lang="zh-CN" altLang="en-US" sz="2000" b="0" dirty="0"/>
              <a:t>的</a:t>
            </a:r>
            <a:r>
              <a:rPr lang="en-US" altLang="zh-CN" sz="2000" b="0" dirty="0"/>
              <a:t>FD</a:t>
            </a:r>
            <a:r>
              <a:rPr lang="zh-CN" altLang="en-US" sz="2000" b="0" dirty="0"/>
              <a:t>集</a:t>
            </a:r>
            <a:r>
              <a:rPr lang="en-US" altLang="zh-CN" sz="2000" b="0" dirty="0"/>
              <a:t>F</a:t>
            </a:r>
          </a:p>
          <a:p>
            <a:pPr marL="0" indent="0">
              <a:buNone/>
            </a:pPr>
            <a:r>
              <a:rPr lang="en-US" altLang="zh-CN" sz="2000" b="0" dirty="0"/>
              <a:t> </a:t>
            </a:r>
            <a:r>
              <a:rPr lang="zh-CN" altLang="en-US" sz="2000" b="0" dirty="0"/>
              <a:t>输出：在</a:t>
            </a:r>
            <a:r>
              <a:rPr lang="en-US" altLang="zh-CN" sz="2000" b="0" dirty="0"/>
              <a:t>S</a:t>
            </a:r>
            <a:r>
              <a:rPr lang="zh-CN" altLang="en-US" sz="2000" b="0" dirty="0"/>
              <a:t>中成立的</a:t>
            </a:r>
            <a:r>
              <a:rPr lang="en-US" altLang="zh-CN" sz="2000" b="0" dirty="0"/>
              <a:t>FD</a:t>
            </a:r>
            <a:r>
              <a:rPr lang="zh-CN" altLang="en-US" sz="2000" b="0" dirty="0"/>
              <a:t>集合</a:t>
            </a:r>
          </a:p>
          <a:p>
            <a:pPr marL="0" indent="0">
              <a:buNone/>
            </a:pPr>
            <a:r>
              <a:rPr lang="zh-CN" altLang="en-US" sz="2000" b="0" dirty="0"/>
              <a:t> </a:t>
            </a:r>
            <a:r>
              <a:rPr lang="en-US" altLang="zh-CN" sz="2000" b="0" dirty="0"/>
              <a:t>1 </a:t>
            </a:r>
            <a:r>
              <a:rPr lang="zh-CN" altLang="en-US" sz="2000" b="0" dirty="0"/>
              <a:t>令</a:t>
            </a:r>
            <a:r>
              <a:rPr lang="en-US" altLang="zh-CN" sz="2000" b="0" dirty="0"/>
              <a:t>T</a:t>
            </a:r>
            <a:r>
              <a:rPr lang="zh-CN" altLang="en-US" sz="2000" b="0" dirty="0"/>
              <a:t>为待求结果集，初始为空集</a:t>
            </a:r>
          </a:p>
          <a:p>
            <a:pPr marL="0" indent="0">
              <a:buNone/>
            </a:pPr>
            <a:r>
              <a:rPr lang="zh-CN" altLang="en-US" sz="2000" b="0" dirty="0"/>
              <a:t> </a:t>
            </a:r>
            <a:r>
              <a:rPr lang="en-US" altLang="zh-CN" sz="2000" b="0" u="sng" dirty="0"/>
              <a:t>2 </a:t>
            </a:r>
            <a:r>
              <a:rPr lang="zh-CN" altLang="en-US" sz="2000" b="0" u="sng" dirty="0"/>
              <a:t>对于</a:t>
            </a:r>
            <a:r>
              <a:rPr lang="en-US" altLang="zh-CN" sz="2000" b="0" u="sng" dirty="0"/>
              <a:t>S</a:t>
            </a:r>
            <a:r>
              <a:rPr lang="zh-CN" altLang="en-US" sz="2000" b="0" u="sng" dirty="0"/>
              <a:t>的每个子集</a:t>
            </a:r>
            <a:r>
              <a:rPr lang="en-US" altLang="zh-CN" sz="2000" b="0" u="sng" dirty="0"/>
              <a:t>X</a:t>
            </a:r>
            <a:r>
              <a:rPr lang="zh-CN" altLang="en-US" sz="2000" b="0" u="sng" dirty="0"/>
              <a:t>，计算</a:t>
            </a:r>
            <a:r>
              <a:rPr lang="en-US" altLang="zh-CN" sz="2000" b="0" u="sng" dirty="0"/>
              <a:t>X</a:t>
            </a:r>
            <a:r>
              <a:rPr lang="en-US" altLang="zh-CN" sz="2000" b="0" baseline="30000" dirty="0"/>
              <a:t>+</a:t>
            </a:r>
            <a:r>
              <a:rPr lang="zh-CN" altLang="en-US" sz="2000" b="0" u="sng" dirty="0"/>
              <a:t>，计算依据</a:t>
            </a:r>
            <a:r>
              <a:rPr lang="en-US" altLang="zh-CN" sz="2000" b="0" u="sng" dirty="0"/>
              <a:t>FD</a:t>
            </a:r>
            <a:r>
              <a:rPr lang="zh-CN" altLang="en-US" sz="2000" b="0" u="sng" dirty="0"/>
              <a:t>集合</a:t>
            </a:r>
            <a:r>
              <a:rPr lang="en-US" altLang="zh-CN" sz="2000" b="0" u="sng" dirty="0"/>
              <a:t>F</a:t>
            </a:r>
            <a:r>
              <a:rPr lang="zh-CN" altLang="en-US" sz="2000" b="0" u="sng" dirty="0"/>
              <a:t>。对于所有在</a:t>
            </a:r>
            <a:r>
              <a:rPr lang="en-US" altLang="zh-CN" sz="2000" b="0" u="sng" dirty="0"/>
              <a:t>X</a:t>
            </a:r>
            <a:r>
              <a:rPr lang="en-US" altLang="zh-CN" sz="2000" b="0" baseline="30000" dirty="0"/>
              <a:t>+</a:t>
            </a:r>
            <a:r>
              <a:rPr lang="zh-CN" altLang="en-US" sz="2000" b="0" u="sng" dirty="0"/>
              <a:t>中且属于</a:t>
            </a:r>
            <a:r>
              <a:rPr lang="en-US" altLang="zh-CN" sz="2000" b="0" u="sng" dirty="0"/>
              <a:t>S</a:t>
            </a:r>
            <a:r>
              <a:rPr lang="zh-CN" altLang="en-US" sz="2000" b="0" u="sng" dirty="0"/>
              <a:t>的属性</a:t>
            </a:r>
            <a:r>
              <a:rPr lang="en-US" altLang="zh-CN" sz="2000" b="0" u="sng" dirty="0"/>
              <a:t>A</a:t>
            </a:r>
            <a:r>
              <a:rPr lang="zh-CN" altLang="en-US" sz="2000" b="0" u="sng" dirty="0"/>
              <a:t>，将所有非平凡</a:t>
            </a:r>
            <a:r>
              <a:rPr lang="en-US" altLang="zh-CN" sz="2000" b="0" u="sng" dirty="0"/>
              <a:t>FD X-&gt;A</a:t>
            </a:r>
            <a:r>
              <a:rPr lang="zh-CN" altLang="en-US" sz="2000" b="0" u="sng" dirty="0"/>
              <a:t>添加到</a:t>
            </a:r>
            <a:r>
              <a:rPr lang="en-US" altLang="zh-CN" sz="2000" b="0" u="sng" dirty="0"/>
              <a:t>T</a:t>
            </a:r>
            <a:r>
              <a:rPr lang="zh-CN" altLang="en-US" sz="2000" b="0" u="sng" dirty="0"/>
              <a:t>中。</a:t>
            </a:r>
            <a:endParaRPr lang="zh-CN" altLang="en-US" sz="2000" b="0" dirty="0"/>
          </a:p>
          <a:p>
            <a:pPr marL="0" indent="0">
              <a:buNone/>
            </a:pPr>
            <a:r>
              <a:rPr lang="zh-CN" altLang="en-US" sz="2000" b="0" dirty="0"/>
              <a:t> </a:t>
            </a:r>
            <a:r>
              <a:rPr lang="en-US" altLang="zh-CN" sz="2000" b="0" dirty="0"/>
              <a:t>3 </a:t>
            </a:r>
            <a:r>
              <a:rPr lang="zh-CN" altLang="en-US" sz="2000" b="0" dirty="0"/>
              <a:t>此时</a:t>
            </a:r>
            <a:r>
              <a:rPr lang="en-US" altLang="zh-CN" sz="2000" b="0" dirty="0"/>
              <a:t>T</a:t>
            </a:r>
            <a:r>
              <a:rPr lang="zh-CN" altLang="en-US" sz="2000" b="0" dirty="0"/>
              <a:t>是</a:t>
            </a:r>
            <a:r>
              <a:rPr lang="en-US" altLang="zh-CN" sz="2000" b="0" dirty="0"/>
              <a:t>S</a:t>
            </a:r>
            <a:r>
              <a:rPr lang="zh-CN" altLang="en-US" sz="2000" b="0" dirty="0"/>
              <a:t>中成立的</a:t>
            </a:r>
            <a:r>
              <a:rPr lang="en-US" altLang="zh-CN" sz="2000" b="0" dirty="0"/>
              <a:t>FD</a:t>
            </a:r>
            <a:r>
              <a:rPr lang="zh-CN" altLang="en-US" sz="2000" b="0" dirty="0"/>
              <a:t>的基本集，但可能不是最小化基本集。</a:t>
            </a:r>
            <a:endParaRPr lang="en-US" altLang="zh-CN" sz="2000" b="0" dirty="0"/>
          </a:p>
          <a:p>
            <a:pPr marL="0" indent="0">
              <a:buNone/>
            </a:pPr>
            <a:r>
              <a:rPr lang="zh-CN" altLang="en-US" sz="2000" b="0" dirty="0"/>
              <a:t>通过以下步骤构造</a:t>
            </a:r>
            <a:r>
              <a:rPr lang="en-US" altLang="zh-CN" sz="2000" b="0" dirty="0"/>
              <a:t>T</a:t>
            </a:r>
            <a:r>
              <a:rPr lang="zh-CN" altLang="en-US" sz="2000" b="0" dirty="0"/>
              <a:t>的最小化基本集：</a:t>
            </a:r>
            <a:r>
              <a:rPr lang="en-US" altLang="zh-CN" sz="2000" b="0" dirty="0"/>
              <a:t>(</a:t>
            </a:r>
            <a:r>
              <a:rPr lang="zh-CN" altLang="en-US" sz="2000" b="0" dirty="0"/>
              <a:t>最小基本集算法</a:t>
            </a:r>
            <a:r>
              <a:rPr lang="en-US" altLang="zh-CN" sz="2000" b="0" dirty="0"/>
              <a:t>)</a:t>
            </a:r>
          </a:p>
          <a:p>
            <a:pPr marL="0" indent="0">
              <a:buNone/>
            </a:pPr>
            <a:r>
              <a:rPr lang="en-US" altLang="zh-CN" sz="2000" b="0" dirty="0"/>
              <a:t> 3.1 </a:t>
            </a:r>
            <a:r>
              <a:rPr lang="zh-CN" altLang="en-US" sz="2000" b="0" dirty="0"/>
              <a:t>若</a:t>
            </a:r>
            <a:r>
              <a:rPr lang="en-US" altLang="zh-CN" sz="2000" b="0" dirty="0"/>
              <a:t>T</a:t>
            </a:r>
            <a:r>
              <a:rPr lang="zh-CN" altLang="en-US" sz="2000" b="0" dirty="0"/>
              <a:t>中某个</a:t>
            </a:r>
            <a:r>
              <a:rPr lang="en-US" altLang="zh-CN" sz="2000" b="0" dirty="0"/>
              <a:t>FD</a:t>
            </a:r>
            <a:r>
              <a:rPr lang="zh-CN" altLang="en-US" sz="2000" b="0" dirty="0"/>
              <a:t>能从</a:t>
            </a:r>
            <a:r>
              <a:rPr lang="en-US" altLang="zh-CN" sz="2000" b="0" dirty="0"/>
              <a:t>T</a:t>
            </a:r>
            <a:r>
              <a:rPr lang="zh-CN" altLang="en-US" sz="2000" b="0" dirty="0"/>
              <a:t>中其他</a:t>
            </a:r>
            <a:r>
              <a:rPr lang="en-US" altLang="zh-CN" sz="2000" b="0" dirty="0"/>
              <a:t>FD</a:t>
            </a:r>
            <a:r>
              <a:rPr lang="zh-CN" altLang="en-US" sz="2000" b="0" dirty="0"/>
              <a:t>推断出来，则从</a:t>
            </a:r>
            <a:r>
              <a:rPr lang="en-US" altLang="zh-CN" sz="2000" b="0" dirty="0"/>
              <a:t>T</a:t>
            </a:r>
            <a:r>
              <a:rPr lang="zh-CN" altLang="en-US" sz="2000" b="0" dirty="0"/>
              <a:t>中删除之。</a:t>
            </a:r>
          </a:p>
          <a:p>
            <a:pPr marL="0" indent="0">
              <a:buNone/>
            </a:pPr>
            <a:r>
              <a:rPr lang="zh-CN" altLang="en-US" sz="2000" b="0" dirty="0"/>
              <a:t> </a:t>
            </a:r>
            <a:r>
              <a:rPr lang="en-US" altLang="zh-CN" sz="2000" b="0" dirty="0"/>
              <a:t>3.2 </a:t>
            </a:r>
            <a:r>
              <a:rPr lang="zh-CN" altLang="en-US" sz="2000" b="0" dirty="0"/>
              <a:t>对于每个</a:t>
            </a:r>
            <a:r>
              <a:rPr lang="en-US" altLang="zh-CN" sz="2000" b="0" dirty="0"/>
              <a:t>FD</a:t>
            </a:r>
            <a:r>
              <a:rPr lang="zh-CN" altLang="en-US" sz="2000" b="0" dirty="0"/>
              <a:t>的左边是多个属性的</a:t>
            </a:r>
            <a:r>
              <a:rPr lang="en-US" altLang="zh-CN" sz="2000" b="0" dirty="0"/>
              <a:t>FD f </a:t>
            </a:r>
            <a:r>
              <a:rPr lang="zh-CN" altLang="en-US" sz="2000" b="0" dirty="0"/>
              <a:t>，若</a:t>
            </a:r>
            <a:r>
              <a:rPr lang="en-US" altLang="zh-CN" sz="2000" b="0" dirty="0"/>
              <a:t>FD</a:t>
            </a:r>
            <a:r>
              <a:rPr lang="zh-CN" altLang="en-US" sz="2000" b="0" dirty="0"/>
              <a:t>的左边删除一个属性后的新</a:t>
            </a:r>
            <a:r>
              <a:rPr lang="en-US" altLang="zh-CN" sz="2000" b="0" dirty="0"/>
              <a:t>FD f'1 </a:t>
            </a:r>
            <a:r>
              <a:rPr lang="zh-CN" altLang="en-US" sz="2000" b="0" dirty="0"/>
              <a:t>仍能从</a:t>
            </a:r>
            <a:r>
              <a:rPr lang="en-US" altLang="zh-CN" sz="2000" b="0" dirty="0"/>
              <a:t>T</a:t>
            </a:r>
            <a:r>
              <a:rPr lang="zh-CN" altLang="en-US" sz="2000" b="0" dirty="0"/>
              <a:t>中其他</a:t>
            </a:r>
            <a:r>
              <a:rPr lang="en-US" altLang="zh-CN" sz="2000" b="0" dirty="0"/>
              <a:t>FD</a:t>
            </a:r>
            <a:r>
              <a:rPr lang="zh-CN" altLang="en-US" sz="2000" b="0" dirty="0"/>
              <a:t>推断出来，则用</a:t>
            </a:r>
            <a:r>
              <a:rPr lang="en-US" altLang="zh-CN" sz="2000" b="0" dirty="0"/>
              <a:t>f1</a:t>
            </a:r>
            <a:r>
              <a:rPr lang="zh-CN" altLang="en-US" sz="2000" b="0" dirty="0"/>
              <a:t>替代</a:t>
            </a:r>
            <a:r>
              <a:rPr lang="en-US" altLang="zh-CN" sz="2000" b="0" dirty="0"/>
              <a:t>f</a:t>
            </a:r>
            <a:r>
              <a:rPr lang="zh-CN" altLang="en-US" sz="2000" b="0" dirty="0"/>
              <a:t>。</a:t>
            </a:r>
          </a:p>
          <a:p>
            <a:pPr marL="0" indent="0">
              <a:buNone/>
            </a:pPr>
            <a:r>
              <a:rPr lang="zh-CN" altLang="en-US" sz="2000" b="0" dirty="0"/>
              <a:t> </a:t>
            </a:r>
            <a:r>
              <a:rPr lang="en-US" altLang="zh-CN" sz="2000" b="0" dirty="0"/>
              <a:t>3.3 </a:t>
            </a:r>
            <a:r>
              <a:rPr lang="zh-CN" altLang="en-US" sz="2000" b="0" dirty="0"/>
              <a:t>重复上面两个步骤，直到</a:t>
            </a:r>
            <a:r>
              <a:rPr lang="en-US" altLang="zh-CN" sz="2000" b="0" dirty="0"/>
              <a:t>T</a:t>
            </a:r>
            <a:r>
              <a:rPr lang="zh-CN" altLang="en-US" sz="2000" b="0" dirty="0"/>
              <a:t>不再变化。</a:t>
            </a:r>
          </a:p>
          <a:p>
            <a:pPr>
              <a:lnSpc>
                <a:spcPts val="3500"/>
              </a:lnSpc>
            </a:pPr>
            <a:endParaRPr lang="en-US" altLang="zh-CN" sz="2400" dirty="0">
              <a:ea typeface="宋体" panose="02010600030101010101" pitchFamily="2" charset="-122"/>
            </a:endParaRPr>
          </a:p>
          <a:p>
            <a:pPr>
              <a:lnSpc>
                <a:spcPts val="3500"/>
              </a:lnSpc>
            </a:pPr>
            <a:endParaRPr lang="en-US" altLang="zh-CN" sz="2400" dirty="0">
              <a:ea typeface="宋体" panose="02010600030101010101" pitchFamily="2" charset="-122"/>
            </a:endParaRPr>
          </a:p>
        </p:txBody>
      </p:sp>
    </p:spTree>
    <p:extLst>
      <p:ext uri="{BB962C8B-B14F-4D97-AF65-F5344CB8AC3E}">
        <p14:creationId xmlns:p14="http://schemas.microsoft.com/office/powerpoint/2010/main" val="2207269430"/>
      </p:ext>
    </p:extLst>
  </p:cSld>
  <p:clrMapOvr>
    <a:masterClrMapping/>
  </p:clrMapOvr>
  <p:transition spd="med">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zh-CN" altLang="en-US" sz="3200" dirty="0">
                <a:ea typeface="宋体" panose="02010600030101010101" pitchFamily="2" charset="-122"/>
              </a:rPr>
              <a:t>模式分解</a:t>
            </a:r>
          </a:p>
        </p:txBody>
      </p:sp>
      <mc:AlternateContent xmlns:mc="http://schemas.openxmlformats.org/markup-compatibility/2006" xmlns:a14="http://schemas.microsoft.com/office/drawing/2010/main">
        <mc:Choice Requires="a14">
          <p:sp>
            <p:nvSpPr>
              <p:cNvPr id="128003" name="Rectangle 3"/>
              <p:cNvSpPr>
                <a:spLocks noGrp="1" noChangeArrowheads="1"/>
              </p:cNvSpPr>
              <p:nvPr>
                <p:ph type="body" idx="1"/>
              </p:nvPr>
            </p:nvSpPr>
            <p:spPr>
              <a:xfrm>
                <a:off x="185738" y="1196752"/>
                <a:ext cx="8729662" cy="3960440"/>
              </a:xfr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panose="02010600030101010101" pitchFamily="2" charset="-122"/>
                  </a:rPr>
                  <a:t>分解的无损连接性</a:t>
                </a:r>
                <a:endParaRPr lang="en-US" altLang="zh-CN" sz="2400" dirty="0">
                  <a:ea typeface="宋体" panose="02010600030101010101" pitchFamily="2" charset="-122"/>
                </a:endParaRPr>
              </a:p>
              <a:p>
                <a:pPr lvl="1">
                  <a:lnSpc>
                    <a:spcPts val="3500"/>
                  </a:lnSpc>
                </a:pPr>
                <a:r>
                  <a:rPr lang="zh-CN" altLang="en-US" sz="2000" dirty="0">
                    <a:ea typeface="宋体" panose="02010600030101010101" pitchFamily="2" charset="-122"/>
                  </a:rPr>
                  <a:t>给定关系模式</a:t>
                </a:r>
                <a:r>
                  <a:rPr lang="en-US" altLang="zh-CN" sz="2000" dirty="0">
                    <a:ea typeface="宋体" panose="02010600030101010101" pitchFamily="2" charset="-122"/>
                  </a:rPr>
                  <a:t>R&lt;U,F&gt;</a:t>
                </a:r>
                <a:r>
                  <a:rPr lang="zh-CN" altLang="en-US" sz="2000" dirty="0">
                    <a:ea typeface="宋体" panose="02010600030101010101" pitchFamily="2" charset="-122"/>
                  </a:rPr>
                  <a:t>的一个分解 </a:t>
                </a:r>
                <a14:m>
                  <m:oMath xmlns:m="http://schemas.openxmlformats.org/officeDocument/2006/math">
                    <m:r>
                      <a:rPr lang="en-US" altLang="zh-CN" sz="2000" i="1" dirty="0" smtClean="0">
                        <a:latin typeface="Cambria Math"/>
                        <a:ea typeface="宋体" panose="02010600030101010101" pitchFamily="2" charset="-122"/>
                      </a:rPr>
                      <m:t>𝜌</m:t>
                    </m:r>
                    <m:r>
                      <a:rPr lang="en-US" altLang="zh-CN" sz="2000" i="1" dirty="0" smtClean="0">
                        <a:latin typeface="Cambria Math"/>
                        <a:ea typeface="宋体" panose="02010600030101010101" pitchFamily="2" charset="-122"/>
                      </a:rPr>
                      <m:t>=</m:t>
                    </m:r>
                    <m:d>
                      <m:dPr>
                        <m:begChr m:val="{"/>
                        <m:endChr m:val="}"/>
                        <m:ctrlPr>
                          <a:rPr lang="en-US" altLang="zh-CN" sz="2000" i="1" dirty="0" smtClean="0">
                            <a:latin typeface="Cambria Math" panose="02040503050406030204" pitchFamily="18" charset="0"/>
                            <a:ea typeface="宋体" panose="02010600030101010101" pitchFamily="2" charset="-122"/>
                          </a:rPr>
                        </m:ctrlPr>
                      </m:dPr>
                      <m:e>
                        <m:r>
                          <a:rPr lang="en-US" altLang="zh-CN" sz="2000" i="1" dirty="0" smtClean="0">
                            <a:latin typeface="Cambria Math"/>
                            <a:ea typeface="宋体" panose="02010600030101010101" pitchFamily="2" charset="-122"/>
                          </a:rPr>
                          <m:t> </m:t>
                        </m:r>
                        <m:r>
                          <a:rPr lang="en-US" altLang="zh-CN" sz="2000" i="1" dirty="0" smtClean="0">
                            <a:latin typeface="Cambria Math"/>
                            <a:ea typeface="宋体" panose="02010600030101010101" pitchFamily="2" charset="-122"/>
                          </a:rPr>
                          <m:t>𝑅</m:t>
                        </m:r>
                        <m:r>
                          <a:rPr lang="en-US" altLang="zh-CN" sz="2000" i="1" baseline="-25000" dirty="0">
                            <a:latin typeface="Cambria Math"/>
                            <a:ea typeface="宋体" panose="02010600030101010101" pitchFamily="2" charset="-122"/>
                          </a:rPr>
                          <m:t>1</m:t>
                        </m:r>
                        <m:r>
                          <a:rPr lang="en-US" altLang="zh-CN" sz="2000" i="1" dirty="0">
                            <a:latin typeface="Cambria Math"/>
                            <a:ea typeface="宋体" panose="02010600030101010101" pitchFamily="2" charset="-122"/>
                          </a:rPr>
                          <m:t>&lt;</m:t>
                        </m:r>
                        <m:r>
                          <a:rPr lang="en-US" altLang="zh-CN" sz="2000" i="1" dirty="0">
                            <a:latin typeface="Cambria Math"/>
                            <a:ea typeface="宋体" panose="02010600030101010101" pitchFamily="2" charset="-122"/>
                          </a:rPr>
                          <m:t>𝑈</m:t>
                        </m:r>
                        <m:r>
                          <a:rPr lang="en-US" altLang="zh-CN" sz="2000" i="1" baseline="-25000" dirty="0">
                            <a:latin typeface="Cambria Math"/>
                            <a:ea typeface="宋体" panose="02010600030101010101" pitchFamily="2" charset="-122"/>
                          </a:rPr>
                          <m:t>1</m:t>
                        </m:r>
                        <m:r>
                          <a:rPr lang="en-US" altLang="zh-CN" sz="2000" i="1" dirty="0">
                            <a:latin typeface="Cambria Math"/>
                            <a:ea typeface="宋体" panose="02010600030101010101" pitchFamily="2" charset="-122"/>
                          </a:rPr>
                          <m:t>,</m:t>
                        </m:r>
                        <m:r>
                          <a:rPr lang="en-US" altLang="zh-CN" sz="2000" i="1" dirty="0">
                            <a:latin typeface="Cambria Math"/>
                            <a:ea typeface="宋体" panose="02010600030101010101" pitchFamily="2" charset="-122"/>
                          </a:rPr>
                          <m:t>𝐹</m:t>
                        </m:r>
                        <m:r>
                          <a:rPr lang="en-US" altLang="zh-CN" sz="2000" i="1" baseline="-25000" dirty="0">
                            <a:latin typeface="Cambria Math"/>
                            <a:ea typeface="宋体" panose="02010600030101010101" pitchFamily="2" charset="-122"/>
                          </a:rPr>
                          <m:t>1</m:t>
                        </m:r>
                        <m:r>
                          <a:rPr lang="en-US" altLang="zh-CN" sz="2000" i="1" dirty="0">
                            <a:latin typeface="Cambria Math"/>
                            <a:ea typeface="宋体" panose="02010600030101010101" pitchFamily="2" charset="-122"/>
                          </a:rPr>
                          <m:t>&gt;</m:t>
                        </m:r>
                        <m:r>
                          <a:rPr lang="zh-CN" altLang="en-US" sz="2000" i="1" dirty="0">
                            <a:latin typeface="Cambria Math"/>
                            <a:ea typeface="宋体" panose="02010600030101010101" pitchFamily="2" charset="-122"/>
                          </a:rPr>
                          <m:t>，</m:t>
                        </m:r>
                        <m:r>
                          <a:rPr lang="en-US" altLang="zh-CN" sz="2000" i="1" dirty="0">
                            <a:latin typeface="Cambria Math"/>
                            <a:ea typeface="宋体" panose="02010600030101010101" pitchFamily="2" charset="-122"/>
                          </a:rPr>
                          <m:t>𝑅</m:t>
                        </m:r>
                        <m:r>
                          <a:rPr lang="en-US" altLang="zh-CN" sz="2000" i="1" baseline="-25000" dirty="0">
                            <a:latin typeface="Cambria Math"/>
                            <a:ea typeface="宋体" panose="02010600030101010101" pitchFamily="2" charset="-122"/>
                          </a:rPr>
                          <m:t>2</m:t>
                        </m:r>
                        <m:r>
                          <a:rPr lang="en-US" altLang="zh-CN" sz="2000" i="1" dirty="0">
                            <a:latin typeface="Cambria Math"/>
                            <a:ea typeface="宋体" panose="02010600030101010101" pitchFamily="2" charset="-122"/>
                          </a:rPr>
                          <m:t>&lt;</m:t>
                        </m:r>
                        <m:r>
                          <a:rPr lang="en-US" altLang="zh-CN" sz="2000" i="1" dirty="0">
                            <a:latin typeface="Cambria Math"/>
                            <a:ea typeface="宋体" panose="02010600030101010101" pitchFamily="2" charset="-122"/>
                          </a:rPr>
                          <m:t>𝑈</m:t>
                        </m:r>
                        <m:r>
                          <a:rPr lang="en-US" altLang="zh-CN" sz="2000" i="1" baseline="-25000" dirty="0">
                            <a:latin typeface="Cambria Math"/>
                            <a:ea typeface="宋体" panose="02010600030101010101" pitchFamily="2" charset="-122"/>
                          </a:rPr>
                          <m:t>2</m:t>
                        </m:r>
                        <m:r>
                          <a:rPr lang="en-US" altLang="zh-CN" sz="2000" i="1" dirty="0">
                            <a:latin typeface="Cambria Math"/>
                            <a:ea typeface="宋体" panose="02010600030101010101" pitchFamily="2" charset="-122"/>
                          </a:rPr>
                          <m:t>,</m:t>
                        </m:r>
                        <m:r>
                          <a:rPr lang="en-US" altLang="zh-CN" sz="2000" i="1" dirty="0">
                            <a:latin typeface="Cambria Math"/>
                            <a:ea typeface="宋体" panose="02010600030101010101" pitchFamily="2" charset="-122"/>
                          </a:rPr>
                          <m:t>𝐹</m:t>
                        </m:r>
                        <m:r>
                          <a:rPr lang="en-US" altLang="zh-CN" sz="2000" i="1" baseline="-25000" dirty="0">
                            <a:latin typeface="Cambria Math"/>
                            <a:ea typeface="宋体" panose="02010600030101010101" pitchFamily="2" charset="-122"/>
                          </a:rPr>
                          <m:t>2</m:t>
                        </m:r>
                        <m:r>
                          <a:rPr lang="en-US" altLang="zh-CN" sz="2000" i="1" dirty="0">
                            <a:latin typeface="Cambria Math"/>
                            <a:ea typeface="宋体" panose="02010600030101010101" pitchFamily="2" charset="-122"/>
                          </a:rPr>
                          <m:t>&gt;</m:t>
                        </m:r>
                        <m:r>
                          <a:rPr lang="zh-CN" altLang="en-US" sz="2000" i="1" dirty="0">
                            <a:latin typeface="Cambria Math"/>
                            <a:ea typeface="宋体" panose="02010600030101010101" pitchFamily="2" charset="-122"/>
                          </a:rPr>
                          <m:t>，</m:t>
                        </m:r>
                        <m:r>
                          <a:rPr lang="zh-CN" altLang="en-US" sz="2000" i="1" dirty="0">
                            <a:latin typeface="Cambria Math"/>
                            <a:ea typeface="宋体" panose="02010600030101010101" pitchFamily="2" charset="-122"/>
                          </a:rPr>
                          <m:t> …</m:t>
                        </m:r>
                        <m:r>
                          <a:rPr lang="zh-CN" altLang="en-US" sz="2000" i="1" dirty="0">
                            <a:latin typeface="Cambria Math"/>
                            <a:ea typeface="宋体" panose="02010600030101010101" pitchFamily="2" charset="-122"/>
                          </a:rPr>
                          <m:t>，</m:t>
                        </m:r>
                        <m:r>
                          <a:rPr lang="en-US" altLang="zh-CN" sz="2000" i="1" dirty="0">
                            <a:latin typeface="Cambria Math"/>
                            <a:ea typeface="宋体" panose="02010600030101010101" pitchFamily="2" charset="-122"/>
                          </a:rPr>
                          <m:t>𝑅</m:t>
                        </m:r>
                        <m:r>
                          <a:rPr lang="en-US" altLang="zh-CN" sz="2000" i="1" baseline="-25000" dirty="0">
                            <a:latin typeface="Cambria Math"/>
                            <a:ea typeface="宋体" panose="02010600030101010101" pitchFamily="2" charset="-122"/>
                          </a:rPr>
                          <m:t>𝑛</m:t>
                        </m:r>
                        <m:r>
                          <a:rPr lang="en-US" altLang="zh-CN" sz="2000" i="1" dirty="0">
                            <a:latin typeface="Cambria Math"/>
                            <a:ea typeface="宋体" panose="02010600030101010101" pitchFamily="2" charset="-122"/>
                          </a:rPr>
                          <m:t>&lt;</m:t>
                        </m:r>
                        <m:r>
                          <a:rPr lang="en-US" altLang="zh-CN" sz="2000" i="1" dirty="0" err="1">
                            <a:latin typeface="Cambria Math"/>
                            <a:ea typeface="宋体" panose="02010600030101010101" pitchFamily="2" charset="-122"/>
                          </a:rPr>
                          <m:t>𝑈</m:t>
                        </m:r>
                        <m:r>
                          <a:rPr lang="en-US" altLang="zh-CN" sz="2000" i="1" baseline="-25000" dirty="0" err="1">
                            <a:latin typeface="Cambria Math"/>
                            <a:ea typeface="宋体" panose="02010600030101010101" pitchFamily="2" charset="-122"/>
                          </a:rPr>
                          <m:t>𝑛</m:t>
                        </m:r>
                        <m:r>
                          <a:rPr lang="en-US" altLang="zh-CN" sz="2000" i="1" dirty="0" err="1">
                            <a:latin typeface="Cambria Math"/>
                            <a:ea typeface="宋体" panose="02010600030101010101" pitchFamily="2" charset="-122"/>
                          </a:rPr>
                          <m:t>,</m:t>
                        </m:r>
                        <m:r>
                          <a:rPr lang="en-US" altLang="zh-CN" sz="2000" i="1" dirty="0" err="1">
                            <a:latin typeface="Cambria Math"/>
                            <a:ea typeface="宋体" panose="02010600030101010101" pitchFamily="2" charset="-122"/>
                          </a:rPr>
                          <m:t>𝐹𝑛</m:t>
                        </m:r>
                        <m:r>
                          <a:rPr lang="en-US" altLang="zh-CN" sz="2000" i="1" dirty="0">
                            <a:latin typeface="Cambria Math"/>
                            <a:ea typeface="宋体" panose="02010600030101010101" pitchFamily="2" charset="-122"/>
                          </a:rPr>
                          <m:t>&gt;</m:t>
                        </m:r>
                      </m:e>
                    </m:d>
                    <m:r>
                      <a:rPr lang="zh-CN" altLang="en-US" sz="2000" b="0" i="1" dirty="0" smtClean="0">
                        <a:latin typeface="Cambria Math"/>
                        <a:ea typeface="宋体" panose="02010600030101010101" pitchFamily="2" charset="-122"/>
                      </a:rPr>
                      <m:t>，</m:t>
                    </m:r>
                  </m:oMath>
                </a14:m>
                <a:r>
                  <a:rPr lang="zh-CN" altLang="en-US" sz="2000" dirty="0">
                    <a:ea typeface="宋体" panose="02010600030101010101" pitchFamily="2" charset="-122"/>
                  </a:rPr>
                  <a:t>若</a:t>
                </a:r>
                <a:r>
                  <a:rPr lang="en-US" altLang="zh-CN" sz="2000" dirty="0">
                    <a:ea typeface="宋体" panose="02010600030101010101" pitchFamily="2" charset="-122"/>
                  </a:rPr>
                  <a:t>R</a:t>
                </a:r>
                <a:r>
                  <a:rPr lang="zh-CN" altLang="en-US" sz="2000" dirty="0">
                    <a:ea typeface="宋体" panose="02010600030101010101" pitchFamily="2" charset="-122"/>
                  </a:rPr>
                  <a:t>与</a:t>
                </a:r>
                <a:r>
                  <a:rPr lang="en-US" altLang="zh-CN" sz="2000" dirty="0">
                    <a:ea typeface="宋体" panose="02010600030101010101" pitchFamily="2" charset="-122"/>
                  </a:rPr>
                  <a:t>R</a:t>
                </a:r>
                <a:r>
                  <a:rPr lang="en-US" altLang="zh-CN" sz="2000" baseline="-25000" dirty="0">
                    <a:ea typeface="宋体" panose="02010600030101010101" pitchFamily="2" charset="-122"/>
                  </a:rPr>
                  <a:t>1</a:t>
                </a:r>
                <a:r>
                  <a:rPr lang="zh-CN" altLang="en-US" sz="2000" dirty="0">
                    <a:ea typeface="宋体" panose="02010600030101010101" pitchFamily="2" charset="-122"/>
                  </a:rPr>
                  <a:t>、</a:t>
                </a:r>
                <a:r>
                  <a:rPr lang="en-US" altLang="zh-CN" sz="2000" dirty="0">
                    <a:ea typeface="宋体" panose="02010600030101010101" pitchFamily="2" charset="-122"/>
                  </a:rPr>
                  <a:t>R</a:t>
                </a:r>
                <a:r>
                  <a:rPr lang="en-US" altLang="zh-CN" sz="2000" baseline="-25000" dirty="0">
                    <a:ea typeface="宋体" panose="02010600030101010101" pitchFamily="2" charset="-122"/>
                  </a:rPr>
                  <a:t>2</a:t>
                </a:r>
                <a:r>
                  <a:rPr lang="zh-CN" altLang="en-US" sz="2000" dirty="0">
                    <a:ea typeface="宋体" panose="02010600030101010101" pitchFamily="2" charset="-122"/>
                  </a:rPr>
                  <a:t>、</a:t>
                </a:r>
                <a:r>
                  <a:rPr lang="en-US" altLang="zh-CN" sz="2000" dirty="0">
                    <a:ea typeface="宋体" panose="02010600030101010101" pitchFamily="2" charset="-122"/>
                  </a:rPr>
                  <a:t>…</a:t>
                </a:r>
                <a:r>
                  <a:rPr lang="zh-CN" altLang="en-US" sz="2000" dirty="0">
                    <a:ea typeface="宋体" panose="02010600030101010101" pitchFamily="2" charset="-122"/>
                  </a:rPr>
                  <a:t>、</a:t>
                </a:r>
                <a:r>
                  <a:rPr lang="en-US" altLang="zh-CN" sz="2000" dirty="0">
                    <a:ea typeface="宋体" panose="02010600030101010101" pitchFamily="2" charset="-122"/>
                  </a:rPr>
                  <a:t>R</a:t>
                </a:r>
                <a:r>
                  <a:rPr lang="en-US" altLang="zh-CN" sz="2000" baseline="-25000" dirty="0">
                    <a:ea typeface="宋体" panose="02010600030101010101" pitchFamily="2" charset="-122"/>
                  </a:rPr>
                  <a:t>n</a:t>
                </a:r>
                <a:r>
                  <a:rPr lang="zh-CN" altLang="en-US" sz="2000" dirty="0">
                    <a:ea typeface="宋体" panose="02010600030101010101" pitchFamily="2" charset="-122"/>
                  </a:rPr>
                  <a:t>自然连接的结果相等，则称关系模式</a:t>
                </a:r>
                <a:r>
                  <a:rPr lang="en-US" altLang="zh-CN" sz="2000" dirty="0">
                    <a:ea typeface="宋体" panose="02010600030101010101" pitchFamily="2" charset="-122"/>
                  </a:rPr>
                  <a:t>R</a:t>
                </a:r>
                <a:r>
                  <a:rPr lang="zh-CN" altLang="en-US" sz="2000" dirty="0">
                    <a:ea typeface="宋体" panose="02010600030101010101" pitchFamily="2" charset="-122"/>
                  </a:rPr>
                  <a:t>的这个分解</a:t>
                </a:r>
                <a:r>
                  <a:rPr lang="en-US" altLang="zh-CN" sz="2000" dirty="0">
                    <a:ea typeface="宋体" panose="02010600030101010101" pitchFamily="2" charset="-122"/>
                  </a:rPr>
                  <a:t>ρ</a:t>
                </a:r>
                <a:r>
                  <a:rPr lang="zh-CN" altLang="en-US" sz="2000" dirty="0">
                    <a:ea typeface="宋体" panose="02010600030101010101" pitchFamily="2" charset="-122"/>
                  </a:rPr>
                  <a:t>具有</a:t>
                </a:r>
                <a:r>
                  <a:rPr lang="zh-CN" altLang="en-US" sz="2000" dirty="0">
                    <a:solidFill>
                      <a:schemeClr val="tx2">
                        <a:lumMod val="60000"/>
                        <a:lumOff val="40000"/>
                      </a:schemeClr>
                    </a:solidFill>
                    <a:ea typeface="宋体" panose="02010600030101010101" pitchFamily="2" charset="-122"/>
                  </a:rPr>
                  <a:t>无损连接性</a:t>
                </a:r>
                <a:r>
                  <a:rPr lang="zh-CN" altLang="en-US" sz="2000" dirty="0">
                    <a:ea typeface="宋体" panose="02010600030101010101" pitchFamily="2" charset="-122"/>
                  </a:rPr>
                  <a:t>。</a:t>
                </a:r>
                <a:endParaRPr lang="en-US" altLang="zh-CN" sz="2000" dirty="0">
                  <a:ea typeface="宋体" panose="02010600030101010101" pitchFamily="2" charset="-122"/>
                </a:endParaRPr>
              </a:p>
              <a:p>
                <a:pPr>
                  <a:lnSpc>
                    <a:spcPts val="3500"/>
                  </a:lnSpc>
                </a:pPr>
                <a:r>
                  <a:rPr lang="zh-CN" altLang="en-US" sz="2400" dirty="0">
                    <a:ea typeface="宋体" panose="02010600030101010101" pitchFamily="2" charset="-122"/>
                  </a:rPr>
                  <a:t>具有无损连接性的分解保证不丢失信息</a:t>
                </a:r>
              </a:p>
              <a:p>
                <a:pPr>
                  <a:lnSpc>
                    <a:spcPts val="3500"/>
                  </a:lnSpc>
                </a:pPr>
                <a:r>
                  <a:rPr lang="zh-CN" altLang="en-US" sz="2400" dirty="0">
                    <a:ea typeface="宋体" panose="02010600030101010101" pitchFamily="2" charset="-122"/>
                  </a:rPr>
                  <a:t>满足无损连接性的模式分解不一定能解决插入异常、删除异常、修改复杂、数据冗余等问题。</a:t>
                </a:r>
              </a:p>
            </p:txBody>
          </p:sp>
        </mc:Choice>
        <mc:Fallback xmlns="">
          <p:sp>
            <p:nvSpPr>
              <p:cNvPr id="128003" name="Rectangle 3"/>
              <p:cNvSpPr>
                <a:spLocks noGrp="1" noRot="1" noChangeAspect="1" noMove="1" noResize="1" noEditPoints="1" noAdjustHandles="1" noChangeArrowheads="1" noChangeShapeType="1" noTextEdit="1"/>
              </p:cNvSpPr>
              <p:nvPr>
                <p:ph type="body" idx="1"/>
              </p:nvPr>
            </p:nvSpPr>
            <p:spPr>
              <a:xfrm>
                <a:off x="185738" y="1196752"/>
                <a:ext cx="8729662" cy="3960440"/>
              </a:xfrm>
              <a:blipFill rotWithShape="0">
                <a:blip r:embed="rId2"/>
                <a:stretch>
                  <a:fillRect l="-1326" t="-13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779105762"/>
      </p:ext>
    </p:extLst>
  </p:cSld>
  <p:clrMapOvr>
    <a:masterClrMapping/>
  </p:clrMapOvr>
  <p:transition spd="med">
    <p:pull/>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8" name="Rectangle 22">
            <a:extLst>
              <a:ext uri="{FF2B5EF4-FFF2-40B4-BE49-F238E27FC236}">
                <a16:creationId xmlns:a16="http://schemas.microsoft.com/office/drawing/2014/main" id="{7CD16535-744F-428B-8483-11692150C477}"/>
              </a:ext>
            </a:extLst>
          </p:cNvPr>
          <p:cNvSpPr>
            <a:spLocks noChangeArrowheads="1"/>
          </p:cNvSpPr>
          <p:nvPr/>
        </p:nvSpPr>
        <p:spPr bwMode="auto">
          <a:xfrm>
            <a:off x="369888" y="382588"/>
            <a:ext cx="5281612"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a:latin typeface="黑体" panose="02010609060101010101" pitchFamily="49" charset="-122"/>
                <a:ea typeface="黑体" panose="02010609060101010101" pitchFamily="49" charset="-122"/>
              </a:rPr>
              <a:t>Design theory for relational database</a:t>
            </a:r>
          </a:p>
        </p:txBody>
      </p:sp>
      <p:pic>
        <p:nvPicPr>
          <p:cNvPr id="34843" name="Picture 27" descr="D:\person\desktop\校徽da 副本.png">
            <a:extLst>
              <a:ext uri="{FF2B5EF4-FFF2-40B4-BE49-F238E27FC236}">
                <a16:creationId xmlns:a16="http://schemas.microsoft.com/office/drawing/2014/main" id="{27C2C1A1-AC69-4C99-BFC7-3BF4C80C8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Box 10">
            <a:extLst>
              <a:ext uri="{FF2B5EF4-FFF2-40B4-BE49-F238E27FC236}">
                <a16:creationId xmlns:a16="http://schemas.microsoft.com/office/drawing/2014/main" id="{2DDFD72A-EB92-414A-B675-76CF01EC5BEC}"/>
              </a:ext>
            </a:extLst>
          </p:cNvPr>
          <p:cNvSpPr txBox="1">
            <a:spLocks noChangeArrowheads="1"/>
          </p:cNvSpPr>
          <p:nvPr/>
        </p:nvSpPr>
        <p:spPr bwMode="auto">
          <a:xfrm>
            <a:off x="323850" y="1484313"/>
            <a:ext cx="8642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p>
          <a:p>
            <a:pPr eaLnBrk="1" hangingPunct="1"/>
            <a:r>
              <a:rPr lang="en-US" altLang="zh-CN" sz="2000" b="1"/>
              <a:t> </a:t>
            </a:r>
          </a:p>
        </p:txBody>
      </p:sp>
      <p:sp>
        <p:nvSpPr>
          <p:cNvPr id="2" name="TextBox 10">
            <a:extLst>
              <a:ext uri="{FF2B5EF4-FFF2-40B4-BE49-F238E27FC236}">
                <a16:creationId xmlns:a16="http://schemas.microsoft.com/office/drawing/2014/main" id="{0D774CEB-8C00-4D19-A166-C270CBD5D831}"/>
              </a:ext>
            </a:extLst>
          </p:cNvPr>
          <p:cNvSpPr txBox="1">
            <a:spLocks noChangeArrowheads="1"/>
          </p:cNvSpPr>
          <p:nvPr/>
        </p:nvSpPr>
        <p:spPr bwMode="auto">
          <a:xfrm>
            <a:off x="250825" y="1196752"/>
            <a:ext cx="8391525" cy="352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dirty="0">
                <a:solidFill>
                  <a:srgbClr val="C00000"/>
                </a:solidFill>
              </a:rPr>
              <a:t>BCNF</a:t>
            </a:r>
            <a:r>
              <a:rPr lang="zh-CN" altLang="en-US" sz="2400" b="1" dirty="0">
                <a:solidFill>
                  <a:srgbClr val="C00000"/>
                </a:solidFill>
              </a:rPr>
              <a:t>分解算法  </a:t>
            </a:r>
            <a:r>
              <a:rPr lang="en-US" altLang="zh-CN" sz="2400" b="1" dirty="0">
                <a:solidFill>
                  <a:srgbClr val="C00000"/>
                </a:solidFill>
              </a:rPr>
              <a:t>decomposition into BCNF</a:t>
            </a:r>
            <a:endParaRPr lang="en-US" altLang="zh-CN" sz="2400" dirty="0">
              <a:solidFill>
                <a:srgbClr val="C00000"/>
              </a:solidFill>
            </a:endParaRPr>
          </a:p>
          <a:p>
            <a:pPr algn="l" eaLnBrk="1" hangingPunct="1"/>
            <a:r>
              <a:rPr lang="en-US" altLang="zh-CN" sz="2400" dirty="0"/>
              <a:t>  </a:t>
            </a:r>
            <a:r>
              <a:rPr lang="zh-CN" altLang="en-US" dirty="0">
                <a:latin typeface="KaiTi" panose="02010609060101010101" pitchFamily="49" charset="-122"/>
                <a:ea typeface="KaiTi" panose="02010609060101010101" pitchFamily="49" charset="-122"/>
              </a:rPr>
              <a:t>输入：关系</a:t>
            </a:r>
            <a:r>
              <a:rPr lang="en-US" altLang="zh-CN" dirty="0">
                <a:latin typeface="KaiTi" panose="02010609060101010101" pitchFamily="49" charset="-122"/>
                <a:ea typeface="KaiTi" panose="02010609060101010101" pitchFamily="49" charset="-122"/>
              </a:rPr>
              <a:t>R0</a:t>
            </a:r>
            <a:r>
              <a:rPr lang="zh-CN" altLang="en-US" dirty="0">
                <a:latin typeface="KaiTi" panose="02010609060101010101" pitchFamily="49" charset="-122"/>
                <a:ea typeface="KaiTi" panose="02010609060101010101" pitchFamily="49" charset="-122"/>
              </a:rPr>
              <a:t>和其上的函数依赖</a:t>
            </a:r>
            <a:r>
              <a:rPr lang="en-US" altLang="zh-CN" dirty="0">
                <a:latin typeface="KaiTi" panose="02010609060101010101" pitchFamily="49" charset="-122"/>
                <a:ea typeface="KaiTi" panose="02010609060101010101" pitchFamily="49" charset="-122"/>
              </a:rPr>
              <a:t>F0</a:t>
            </a:r>
          </a:p>
          <a:p>
            <a:pPr algn="l" eaLnBrk="1" hangingPunct="1"/>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输出：由</a:t>
            </a:r>
            <a:r>
              <a:rPr lang="en-US" altLang="zh-CN" dirty="0">
                <a:latin typeface="KaiTi" panose="02010609060101010101" pitchFamily="49" charset="-122"/>
                <a:ea typeface="KaiTi" panose="02010609060101010101" pitchFamily="49" charset="-122"/>
              </a:rPr>
              <a:t>R0</a:t>
            </a:r>
            <a:r>
              <a:rPr lang="zh-CN" altLang="en-US" dirty="0">
                <a:latin typeface="KaiTi" panose="02010609060101010101" pitchFamily="49" charset="-122"/>
                <a:ea typeface="KaiTi" panose="02010609060101010101" pitchFamily="49" charset="-122"/>
              </a:rPr>
              <a:t>分解出的关系集合，其中每个关系均属于</a:t>
            </a:r>
            <a:r>
              <a:rPr lang="en-US" altLang="zh-CN" dirty="0">
                <a:latin typeface="KaiTi" panose="02010609060101010101" pitchFamily="49" charset="-122"/>
                <a:ea typeface="KaiTi" panose="02010609060101010101" pitchFamily="49" charset="-122"/>
              </a:rPr>
              <a:t>BCNF</a:t>
            </a:r>
          </a:p>
          <a:p>
            <a:pPr algn="l" eaLnBrk="1" hangingPunct="1"/>
            <a:r>
              <a:rPr lang="en-US" altLang="zh-CN" sz="2800" dirty="0"/>
              <a:t> </a:t>
            </a:r>
          </a:p>
          <a:p>
            <a:pPr algn="l" eaLnBrk="1" hangingPunct="1"/>
            <a:r>
              <a:rPr lang="en-US" altLang="zh-CN" sz="2800" dirty="0"/>
              <a:t> </a:t>
            </a:r>
            <a:r>
              <a:rPr lang="en-US" altLang="zh-CN" dirty="0"/>
              <a:t>1 </a:t>
            </a:r>
            <a:r>
              <a:rPr lang="zh-CN" altLang="en-US" dirty="0"/>
              <a:t>设置</a:t>
            </a:r>
            <a:r>
              <a:rPr lang="en-US" altLang="zh-CN" dirty="0"/>
              <a:t>R=R0</a:t>
            </a:r>
            <a:r>
              <a:rPr lang="zh-CN" altLang="en-US" dirty="0"/>
              <a:t>，</a:t>
            </a:r>
            <a:r>
              <a:rPr lang="en-US" altLang="zh-CN" dirty="0"/>
              <a:t>F=F0</a:t>
            </a:r>
          </a:p>
          <a:p>
            <a:pPr algn="l" eaLnBrk="1" hangingPunct="1"/>
            <a:r>
              <a:rPr lang="en-US" altLang="zh-CN" dirty="0"/>
              <a:t>  2 </a:t>
            </a:r>
            <a:r>
              <a:rPr lang="zh-CN" altLang="en-US" dirty="0"/>
              <a:t>若</a:t>
            </a:r>
            <a:r>
              <a:rPr lang="en-US" altLang="zh-CN" dirty="0"/>
              <a:t>R</a:t>
            </a:r>
            <a:r>
              <a:rPr lang="zh-CN" altLang="en-US" dirty="0"/>
              <a:t>已经是</a:t>
            </a:r>
            <a:r>
              <a:rPr lang="en-US" altLang="zh-CN" dirty="0"/>
              <a:t>BCNF</a:t>
            </a:r>
            <a:r>
              <a:rPr lang="zh-CN" altLang="en-US" dirty="0"/>
              <a:t>，若返回</a:t>
            </a:r>
            <a:r>
              <a:rPr lang="en-US" altLang="zh-CN" dirty="0"/>
              <a:t>{R}</a:t>
            </a:r>
          </a:p>
          <a:p>
            <a:pPr algn="l" eaLnBrk="1" hangingPunct="1"/>
            <a:r>
              <a:rPr lang="en-US" altLang="zh-CN" dirty="0"/>
              <a:t>  3 </a:t>
            </a:r>
            <a:r>
              <a:rPr lang="zh-CN" altLang="en-US" u="sng" dirty="0"/>
              <a:t>若</a:t>
            </a:r>
            <a:r>
              <a:rPr lang="en-US" altLang="zh-CN" u="sng" dirty="0"/>
              <a:t>R</a:t>
            </a:r>
            <a:r>
              <a:rPr lang="zh-CN" altLang="en-US" u="sng" dirty="0"/>
              <a:t>存在</a:t>
            </a:r>
            <a:r>
              <a:rPr lang="en-US" altLang="zh-CN" u="sng" dirty="0"/>
              <a:t>BCNF</a:t>
            </a:r>
            <a:r>
              <a:rPr lang="zh-CN" altLang="en-US" u="sng" dirty="0"/>
              <a:t>违例，假设为</a:t>
            </a:r>
            <a:r>
              <a:rPr lang="en-US" altLang="zh-CN" u="sng" dirty="0"/>
              <a:t>X-&gt;Y</a:t>
            </a:r>
            <a:r>
              <a:rPr lang="zh-CN" altLang="en-US" u="sng" dirty="0"/>
              <a:t>。使用属性闭包算法计算</a:t>
            </a:r>
            <a:r>
              <a:rPr lang="en-US" altLang="zh-CN" u="sng" dirty="0"/>
              <a:t>X+</a:t>
            </a:r>
            <a:r>
              <a:rPr lang="zh-CN" altLang="en-US" u="sng" dirty="0"/>
              <a:t>，选择</a:t>
            </a:r>
            <a:r>
              <a:rPr lang="en-US" altLang="zh-CN" u="sng" dirty="0"/>
              <a:t>R1=X+</a:t>
            </a:r>
            <a:r>
              <a:rPr lang="zh-CN" altLang="en-US" u="sng" dirty="0"/>
              <a:t>作为关系模式，使用</a:t>
            </a:r>
            <a:r>
              <a:rPr lang="en-US" altLang="zh-CN" u="sng" dirty="0"/>
              <a:t>R2</a:t>
            </a:r>
            <a:r>
              <a:rPr lang="zh-CN" altLang="en-US" u="sng" dirty="0"/>
              <a:t>包含属性</a:t>
            </a:r>
            <a:r>
              <a:rPr lang="en-US" altLang="zh-CN" u="sng" dirty="0"/>
              <a:t>X</a:t>
            </a:r>
            <a:r>
              <a:rPr lang="zh-CN" altLang="en-US" u="sng" dirty="0"/>
              <a:t>和不在</a:t>
            </a:r>
            <a:r>
              <a:rPr lang="en-US" altLang="zh-CN" u="sng" dirty="0"/>
              <a:t>X+</a:t>
            </a:r>
            <a:r>
              <a:rPr lang="zh-CN" altLang="en-US" u="sng" dirty="0"/>
              <a:t>中的属性。</a:t>
            </a:r>
            <a:endParaRPr lang="zh-CN" altLang="en-US" dirty="0"/>
          </a:p>
          <a:p>
            <a:pPr algn="l" eaLnBrk="1" hangingPunct="1"/>
            <a:r>
              <a:rPr lang="zh-CN" altLang="en-US" dirty="0"/>
              <a:t>  </a:t>
            </a:r>
            <a:r>
              <a:rPr lang="en-US" altLang="zh-CN" dirty="0"/>
              <a:t>4 </a:t>
            </a:r>
            <a:r>
              <a:rPr lang="zh-CN" altLang="en-US" dirty="0"/>
              <a:t>使用</a:t>
            </a:r>
            <a:r>
              <a:rPr lang="en-US" altLang="zh-CN" dirty="0"/>
              <a:t>FD</a:t>
            </a:r>
            <a:r>
              <a:rPr lang="zh-CN" altLang="en-US" dirty="0"/>
              <a:t>的投影算法计算</a:t>
            </a:r>
            <a:r>
              <a:rPr lang="en-US" altLang="zh-CN" dirty="0"/>
              <a:t>R1</a:t>
            </a:r>
            <a:r>
              <a:rPr lang="zh-CN" altLang="en-US" dirty="0"/>
              <a:t>和</a:t>
            </a:r>
            <a:r>
              <a:rPr lang="en-US" altLang="zh-CN" dirty="0"/>
              <a:t>R2</a:t>
            </a:r>
            <a:r>
              <a:rPr lang="zh-CN" altLang="en-US" dirty="0"/>
              <a:t>的</a:t>
            </a:r>
            <a:r>
              <a:rPr lang="en-US" altLang="zh-CN" dirty="0"/>
              <a:t>FD</a:t>
            </a:r>
            <a:r>
              <a:rPr lang="zh-CN" altLang="en-US" dirty="0"/>
              <a:t>集，分别记为</a:t>
            </a:r>
            <a:r>
              <a:rPr lang="en-US" altLang="zh-CN" dirty="0"/>
              <a:t>F1</a:t>
            </a:r>
            <a:r>
              <a:rPr lang="zh-CN" altLang="en-US" dirty="0"/>
              <a:t>和</a:t>
            </a:r>
            <a:r>
              <a:rPr lang="en-US" altLang="zh-CN" dirty="0"/>
              <a:t>F2</a:t>
            </a:r>
            <a:r>
              <a:rPr lang="zh-CN" altLang="en-US" dirty="0"/>
              <a:t>。</a:t>
            </a:r>
          </a:p>
          <a:p>
            <a:pPr algn="l" eaLnBrk="1" hangingPunct="1"/>
            <a:r>
              <a:rPr lang="zh-CN" altLang="en-US" dirty="0"/>
              <a:t>  </a:t>
            </a:r>
            <a:r>
              <a:rPr lang="en-US" altLang="zh-CN" dirty="0"/>
              <a:t>5 </a:t>
            </a:r>
            <a:r>
              <a:rPr lang="zh-CN" altLang="en-US" dirty="0"/>
              <a:t>使用本算法递归地分解</a:t>
            </a:r>
            <a:r>
              <a:rPr lang="en-US" altLang="zh-CN" dirty="0"/>
              <a:t>R1</a:t>
            </a:r>
            <a:r>
              <a:rPr lang="zh-CN" altLang="en-US" dirty="0"/>
              <a:t>和</a:t>
            </a:r>
            <a:r>
              <a:rPr lang="en-US" altLang="zh-CN" dirty="0"/>
              <a:t>R2</a:t>
            </a:r>
            <a:r>
              <a:rPr lang="zh-CN" altLang="en-US" dirty="0"/>
              <a:t>。返回分解得到的结果集合。</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4838"/>
                                        </p:tgtEl>
                                        <p:attrNameLst>
                                          <p:attrName>style.visibility</p:attrName>
                                        </p:attrNameLst>
                                      </p:cBhvr>
                                      <p:to>
                                        <p:strVal val="visible"/>
                                      </p:to>
                                    </p:set>
                                    <p:anim calcmode="lin" valueType="num">
                                      <p:cBhvr additive="base">
                                        <p:cTn id="11" dur="500" fill="hold"/>
                                        <p:tgtEl>
                                          <p:spTgt spid="34838"/>
                                        </p:tgtEl>
                                        <p:attrNameLst>
                                          <p:attrName>ppt_x</p:attrName>
                                        </p:attrNameLst>
                                      </p:cBhvr>
                                      <p:tavLst>
                                        <p:tav tm="0">
                                          <p:val>
                                            <p:strVal val="#ppt_x"/>
                                          </p:val>
                                        </p:tav>
                                        <p:tav tm="100000">
                                          <p:val>
                                            <p:strVal val="#ppt_x"/>
                                          </p:val>
                                        </p:tav>
                                      </p:tavLst>
                                    </p:anim>
                                    <p:anim calcmode="lin" valueType="num">
                                      <p:cBhvr additive="base">
                                        <p:cTn id="12" dur="500" fill="hold"/>
                                        <p:tgtEl>
                                          <p:spTgt spid="34838"/>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8" name="Rectangle 22">
            <a:extLst>
              <a:ext uri="{FF2B5EF4-FFF2-40B4-BE49-F238E27FC236}">
                <a16:creationId xmlns:a16="http://schemas.microsoft.com/office/drawing/2014/main" id="{16AC1369-73FA-4622-8B91-531607C4FA36}"/>
              </a:ext>
            </a:extLst>
          </p:cNvPr>
          <p:cNvSpPr>
            <a:spLocks noChangeArrowheads="1"/>
          </p:cNvSpPr>
          <p:nvPr/>
        </p:nvSpPr>
        <p:spPr bwMode="auto">
          <a:xfrm>
            <a:off x="369888" y="382588"/>
            <a:ext cx="5281612"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a:latin typeface="黑体" panose="02010609060101010101" pitchFamily="49" charset="-122"/>
                <a:ea typeface="黑体" panose="02010609060101010101" pitchFamily="49" charset="-122"/>
              </a:rPr>
              <a:t>Design theory for relational database</a:t>
            </a:r>
          </a:p>
        </p:txBody>
      </p:sp>
      <p:pic>
        <p:nvPicPr>
          <p:cNvPr id="34843" name="Picture 27" descr="D:\person\desktop\校徽da 副本.png">
            <a:extLst>
              <a:ext uri="{FF2B5EF4-FFF2-40B4-BE49-F238E27FC236}">
                <a16:creationId xmlns:a16="http://schemas.microsoft.com/office/drawing/2014/main" id="{E71B6BEE-30A3-4745-8FAE-7FCF2A7F6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TextBox 10">
            <a:extLst>
              <a:ext uri="{FF2B5EF4-FFF2-40B4-BE49-F238E27FC236}">
                <a16:creationId xmlns:a16="http://schemas.microsoft.com/office/drawing/2014/main" id="{C8C17373-6938-44DD-828A-5BEBD6EC52EB}"/>
              </a:ext>
            </a:extLst>
          </p:cNvPr>
          <p:cNvSpPr txBox="1">
            <a:spLocks noChangeArrowheads="1"/>
          </p:cNvSpPr>
          <p:nvPr/>
        </p:nvSpPr>
        <p:spPr bwMode="auto">
          <a:xfrm>
            <a:off x="323850" y="1484313"/>
            <a:ext cx="8642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p>
          <a:p>
            <a:pPr eaLnBrk="1" hangingPunct="1"/>
            <a:r>
              <a:rPr lang="en-US" altLang="zh-CN" sz="2000" b="1"/>
              <a:t> </a:t>
            </a:r>
          </a:p>
        </p:txBody>
      </p:sp>
      <p:sp>
        <p:nvSpPr>
          <p:cNvPr id="2" name="TextBox 10">
            <a:extLst>
              <a:ext uri="{FF2B5EF4-FFF2-40B4-BE49-F238E27FC236}">
                <a16:creationId xmlns:a16="http://schemas.microsoft.com/office/drawing/2014/main" id="{8F4B4F0C-5208-49BD-86C3-59044060C542}"/>
              </a:ext>
            </a:extLst>
          </p:cNvPr>
          <p:cNvSpPr txBox="1">
            <a:spLocks noChangeArrowheads="1"/>
          </p:cNvSpPr>
          <p:nvPr/>
        </p:nvSpPr>
        <p:spPr bwMode="auto">
          <a:xfrm>
            <a:off x="250825" y="981075"/>
            <a:ext cx="8391525" cy="2668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dirty="0"/>
              <a:t>Example</a:t>
            </a:r>
            <a:r>
              <a:rPr lang="zh-CN" altLang="en-US" sz="2400" b="1" dirty="0"/>
              <a:t>：</a:t>
            </a:r>
            <a:endParaRPr lang="en-US" altLang="zh-CN" sz="2400" b="1" dirty="0"/>
          </a:p>
          <a:p>
            <a:pPr algn="l" eaLnBrk="1" hangingPunct="1"/>
            <a:r>
              <a:rPr lang="en-US" altLang="zh-CN" sz="2400" b="1" dirty="0">
                <a:latin typeface="KaiTi" panose="02010609060101010101" pitchFamily="49" charset="-122"/>
                <a:ea typeface="KaiTi" panose="02010609060101010101" pitchFamily="49" charset="-122"/>
              </a:rPr>
              <a:t>R {title</a:t>
            </a:r>
            <a:r>
              <a:rPr lang="zh-CN" altLang="en-US" sz="2400" b="1" dirty="0">
                <a:latin typeface="KaiTi" panose="02010609060101010101" pitchFamily="49" charset="-122"/>
                <a:ea typeface="KaiTi" panose="02010609060101010101" pitchFamily="49" charset="-122"/>
              </a:rPr>
              <a:t>，</a:t>
            </a:r>
            <a:r>
              <a:rPr lang="en-US" altLang="zh-CN" sz="2400" b="1" dirty="0">
                <a:latin typeface="KaiTi" panose="02010609060101010101" pitchFamily="49" charset="-122"/>
                <a:ea typeface="KaiTi" panose="02010609060101010101" pitchFamily="49" charset="-122"/>
              </a:rPr>
              <a:t>year</a:t>
            </a:r>
            <a:r>
              <a:rPr lang="zh-CN" altLang="en-US" sz="2400" b="1" dirty="0">
                <a:latin typeface="KaiTi" panose="02010609060101010101" pitchFamily="49" charset="-122"/>
                <a:ea typeface="KaiTi" panose="02010609060101010101" pitchFamily="49" charset="-122"/>
              </a:rPr>
              <a:t>，</a:t>
            </a:r>
            <a:r>
              <a:rPr lang="en-US" altLang="zh-CN" sz="2400" b="1" dirty="0" err="1">
                <a:latin typeface="KaiTi" panose="02010609060101010101" pitchFamily="49" charset="-122"/>
                <a:ea typeface="KaiTi" panose="02010609060101010101" pitchFamily="49" charset="-122"/>
              </a:rPr>
              <a:t>studioname</a:t>
            </a:r>
            <a:r>
              <a:rPr lang="zh-CN" altLang="en-US" sz="2400" b="1" dirty="0">
                <a:latin typeface="KaiTi" panose="02010609060101010101" pitchFamily="49" charset="-122"/>
                <a:ea typeface="KaiTi" panose="02010609060101010101" pitchFamily="49" charset="-122"/>
              </a:rPr>
              <a:t>，</a:t>
            </a:r>
            <a:r>
              <a:rPr lang="en-US" altLang="zh-CN" sz="2400" b="1" dirty="0">
                <a:latin typeface="KaiTi" panose="02010609060101010101" pitchFamily="49" charset="-122"/>
                <a:ea typeface="KaiTi" panose="02010609060101010101" pitchFamily="49" charset="-122"/>
              </a:rPr>
              <a:t>president</a:t>
            </a:r>
            <a:r>
              <a:rPr lang="zh-CN" altLang="en-US" sz="2400" b="1" dirty="0">
                <a:latin typeface="KaiTi" panose="02010609060101010101" pitchFamily="49" charset="-122"/>
                <a:ea typeface="KaiTi" panose="02010609060101010101" pitchFamily="49" charset="-122"/>
              </a:rPr>
              <a:t>，</a:t>
            </a:r>
            <a:r>
              <a:rPr lang="en-US" altLang="zh-CN" sz="2400" b="1" dirty="0" err="1">
                <a:latin typeface="KaiTi" panose="02010609060101010101" pitchFamily="49" charset="-122"/>
                <a:ea typeface="KaiTi" panose="02010609060101010101" pitchFamily="49" charset="-122"/>
              </a:rPr>
              <a:t>pressaddress</a:t>
            </a:r>
            <a:r>
              <a:rPr lang="en-US" altLang="zh-CN" sz="2400" b="1" dirty="0">
                <a:latin typeface="KaiTi" panose="02010609060101010101" pitchFamily="49" charset="-122"/>
                <a:ea typeface="KaiTi" panose="02010609060101010101" pitchFamily="49" charset="-122"/>
              </a:rPr>
              <a:t>}</a:t>
            </a:r>
          </a:p>
          <a:p>
            <a:pPr algn="l" eaLnBrk="1" hangingPunct="1"/>
            <a:r>
              <a:rPr lang="zh-CN" altLang="en-US" sz="2400" b="1" dirty="0">
                <a:latin typeface="KaiTi" panose="02010609060101010101" pitchFamily="49" charset="-122"/>
                <a:ea typeface="KaiTi" panose="02010609060101010101" pitchFamily="49" charset="-122"/>
              </a:rPr>
              <a:t>电影名，年份，电影出品公司，公司总裁，总裁住址</a:t>
            </a:r>
            <a:endParaRPr lang="zh-CN" altLang="en-US" sz="2400" dirty="0">
              <a:latin typeface="KaiTi" panose="02010609060101010101" pitchFamily="49" charset="-122"/>
              <a:ea typeface="KaiTi" panose="02010609060101010101" pitchFamily="49" charset="-122"/>
            </a:endParaRPr>
          </a:p>
          <a:p>
            <a:pPr algn="l" eaLnBrk="1" hangingPunct="1"/>
            <a:r>
              <a:rPr lang="zh-CN" altLang="en-US" sz="2400" dirty="0">
                <a:latin typeface="KaiTi" panose="02010609060101010101" pitchFamily="49" charset="-122"/>
                <a:ea typeface="KaiTi" panose="02010609060101010101" pitchFamily="49" charset="-122"/>
              </a:rPr>
              <a:t>存在的依赖关系有 </a:t>
            </a:r>
          </a:p>
          <a:p>
            <a:pPr algn="l" eaLnBrk="1" hangingPunct="1"/>
            <a:r>
              <a:rPr lang="en-US" altLang="zh-CN" sz="2400" b="1" dirty="0">
                <a:latin typeface="KaiTi" panose="02010609060101010101" pitchFamily="49" charset="-122"/>
                <a:ea typeface="KaiTi" panose="02010609060101010101" pitchFamily="49" charset="-122"/>
              </a:rPr>
              <a:t>title</a:t>
            </a:r>
            <a:r>
              <a:rPr lang="zh-CN" altLang="en-US" sz="2400" b="1" dirty="0">
                <a:latin typeface="KaiTi" panose="02010609060101010101" pitchFamily="49" charset="-122"/>
                <a:ea typeface="KaiTi" panose="02010609060101010101" pitchFamily="49" charset="-122"/>
              </a:rPr>
              <a:t>，</a:t>
            </a:r>
            <a:r>
              <a:rPr lang="en-US" altLang="zh-CN" sz="2400" b="1" dirty="0">
                <a:latin typeface="KaiTi" panose="02010609060101010101" pitchFamily="49" charset="-122"/>
                <a:ea typeface="KaiTi" panose="02010609060101010101" pitchFamily="49" charset="-122"/>
              </a:rPr>
              <a:t>year</a:t>
            </a:r>
            <a:r>
              <a:rPr lang="en-US" altLang="zh-CN" sz="2400" dirty="0">
                <a:latin typeface="KaiTi" panose="02010609060101010101" pitchFamily="49" charset="-122"/>
                <a:ea typeface="KaiTi" panose="02010609060101010101" pitchFamily="49" charset="-122"/>
              </a:rPr>
              <a:t>-&gt;</a:t>
            </a:r>
            <a:r>
              <a:rPr lang="en-US" altLang="zh-CN" sz="2400" dirty="0" err="1">
                <a:latin typeface="KaiTi" panose="02010609060101010101" pitchFamily="49" charset="-122"/>
                <a:ea typeface="KaiTi" panose="02010609060101010101" pitchFamily="49" charset="-122"/>
              </a:rPr>
              <a:t>studioname</a:t>
            </a:r>
            <a:endParaRPr lang="en-US" altLang="zh-CN" sz="2400" dirty="0">
              <a:latin typeface="KaiTi" panose="02010609060101010101" pitchFamily="49" charset="-122"/>
              <a:ea typeface="KaiTi" panose="02010609060101010101" pitchFamily="49" charset="-122"/>
            </a:endParaRPr>
          </a:p>
          <a:p>
            <a:pPr algn="l" eaLnBrk="1" hangingPunct="1"/>
            <a:r>
              <a:rPr lang="en-US" altLang="zh-CN" sz="2400" dirty="0" err="1">
                <a:latin typeface="KaiTi" panose="02010609060101010101" pitchFamily="49" charset="-122"/>
                <a:ea typeface="KaiTi" panose="02010609060101010101" pitchFamily="49" charset="-122"/>
              </a:rPr>
              <a:t>Studioname</a:t>
            </a:r>
            <a:r>
              <a:rPr lang="en-US" altLang="zh-CN" sz="2400" dirty="0">
                <a:latin typeface="KaiTi" panose="02010609060101010101" pitchFamily="49" charset="-122"/>
                <a:ea typeface="KaiTi" panose="02010609060101010101" pitchFamily="49" charset="-122"/>
              </a:rPr>
              <a:t>-&gt;president</a:t>
            </a:r>
          </a:p>
          <a:p>
            <a:pPr algn="l" eaLnBrk="1" hangingPunct="1"/>
            <a:r>
              <a:rPr lang="en-US" altLang="zh-CN" sz="2400" dirty="0">
                <a:latin typeface="KaiTi" panose="02010609060101010101" pitchFamily="49" charset="-122"/>
                <a:ea typeface="KaiTi" panose="02010609060101010101" pitchFamily="49" charset="-122"/>
              </a:rPr>
              <a:t>President-&gt;preaddress</a:t>
            </a:r>
            <a:r>
              <a:rPr lang="zh-CN" altLang="en-US" sz="2400" dirty="0">
                <a:latin typeface="KaiTi" panose="02010609060101010101" pitchFamily="49" charset="-122"/>
                <a:ea typeface="KaiTi" panose="02010609060101010101" pitchFamily="49" charset="-122"/>
              </a:rPr>
              <a:t>。</a:t>
            </a:r>
          </a:p>
        </p:txBody>
      </p:sp>
      <p:sp>
        <p:nvSpPr>
          <p:cNvPr id="3" name="TextBox 10">
            <a:extLst>
              <a:ext uri="{FF2B5EF4-FFF2-40B4-BE49-F238E27FC236}">
                <a16:creationId xmlns:a16="http://schemas.microsoft.com/office/drawing/2014/main" id="{EA3F8099-BB28-4198-AE1C-A18F2EA89DB0}"/>
              </a:ext>
            </a:extLst>
          </p:cNvPr>
          <p:cNvSpPr txBox="1">
            <a:spLocks noChangeArrowheads="1"/>
          </p:cNvSpPr>
          <p:nvPr/>
        </p:nvSpPr>
        <p:spPr bwMode="auto">
          <a:xfrm>
            <a:off x="395288" y="4221163"/>
            <a:ext cx="8391525" cy="100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b="1" dirty="0"/>
              <a:t>Example</a:t>
            </a:r>
            <a:r>
              <a:rPr lang="zh-CN" altLang="en-US" b="1" dirty="0"/>
              <a:t>：</a:t>
            </a:r>
            <a:endParaRPr lang="en-US" altLang="zh-CN" b="1" dirty="0"/>
          </a:p>
          <a:p>
            <a:pPr algn="l" eaLnBrk="1" hangingPunct="1"/>
            <a:r>
              <a:rPr lang="en-US" altLang="zh-CN" b="1" dirty="0"/>
              <a:t>R  {</a:t>
            </a:r>
            <a:r>
              <a:rPr lang="en-US" altLang="zh-CN" b="1" dirty="0" err="1"/>
              <a:t>stid,stname,coursename,courseteacher,occupation</a:t>
            </a:r>
            <a:r>
              <a:rPr lang="en-US" altLang="zh-CN" b="1" dirty="0"/>
              <a:t>, </a:t>
            </a:r>
            <a:r>
              <a:rPr lang="en-US" altLang="zh-CN" b="1" dirty="0" err="1"/>
              <a:t>bookname,classroom</a:t>
            </a:r>
            <a:r>
              <a:rPr lang="en-US" altLang="zh-CN" b="1" dirty="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4838"/>
                                        </p:tgtEl>
                                        <p:attrNameLst>
                                          <p:attrName>style.visibility</p:attrName>
                                        </p:attrNameLst>
                                      </p:cBhvr>
                                      <p:to>
                                        <p:strVal val="visible"/>
                                      </p:to>
                                    </p:set>
                                    <p:anim calcmode="lin" valueType="num">
                                      <p:cBhvr additive="base">
                                        <p:cTn id="11" dur="500" fill="hold"/>
                                        <p:tgtEl>
                                          <p:spTgt spid="34838"/>
                                        </p:tgtEl>
                                        <p:attrNameLst>
                                          <p:attrName>ppt_x</p:attrName>
                                        </p:attrNameLst>
                                      </p:cBhvr>
                                      <p:tavLst>
                                        <p:tav tm="0">
                                          <p:val>
                                            <p:strVal val="#ppt_x"/>
                                          </p:val>
                                        </p:tav>
                                        <p:tav tm="100000">
                                          <p:val>
                                            <p:strVal val="#ppt_x"/>
                                          </p:val>
                                        </p:tav>
                                      </p:tavLst>
                                    </p:anim>
                                    <p:anim calcmode="lin" valueType="num">
                                      <p:cBhvr additive="base">
                                        <p:cTn id="12" dur="500" fill="hold"/>
                                        <p:tgtEl>
                                          <p:spTgt spid="34838"/>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2" grpId="0"/>
      <p:bldP spid="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dirty="0">
                <a:ea typeface="宋体" panose="02010600030101010101" pitchFamily="2" charset="-122"/>
              </a:rPr>
              <a:t>关系规范化：范 式  课堂练习  </a:t>
            </a:r>
          </a:p>
        </p:txBody>
      </p:sp>
      <p:sp>
        <p:nvSpPr>
          <p:cNvPr id="69635" name="Rectangle 3"/>
          <p:cNvSpPr>
            <a:spLocks noGrp="1" noChangeArrowheads="1"/>
          </p:cNvSpPr>
          <p:nvPr>
            <p:ph type="body" idx="1"/>
          </p:nvPr>
        </p:nvSpPr>
        <p:spPr>
          <a:xfrm>
            <a:off x="0" y="908720"/>
            <a:ext cx="9036496" cy="5616624"/>
          </a:xfrm>
        </p:spPr>
        <p:txBody>
          <a:bodyPr/>
          <a:lstStyle/>
          <a:p>
            <a:pPr marL="609600" indent="-609600" eaLnBrk="1" hangingPunct="1">
              <a:lnSpc>
                <a:spcPts val="3500"/>
              </a:lnSpc>
            </a:pPr>
            <a:r>
              <a:rPr lang="zh-CN" altLang="en-US" sz="2400" dirty="0">
                <a:ea typeface="宋体" panose="02010600030101010101" pitchFamily="2" charset="-122"/>
              </a:rPr>
              <a:t>假设某商业集团数据库中有一关系模式</a:t>
            </a:r>
            <a:r>
              <a:rPr lang="en-US" altLang="zh-CN" sz="2400" dirty="0">
                <a:ea typeface="宋体" panose="02010600030101010101" pitchFamily="2" charset="-122"/>
              </a:rPr>
              <a:t>R</a:t>
            </a:r>
            <a:r>
              <a:rPr lang="zh-CN" altLang="en-US" sz="2400" dirty="0">
                <a:ea typeface="宋体" panose="02010600030101010101" pitchFamily="2" charset="-122"/>
              </a:rPr>
              <a:t>如下：</a:t>
            </a:r>
          </a:p>
          <a:p>
            <a:pPr marL="990600" lvl="1" indent="-533400" eaLnBrk="1" hangingPunct="1">
              <a:lnSpc>
                <a:spcPts val="3500"/>
              </a:lnSpc>
            </a:pPr>
            <a:r>
              <a:rPr lang="en-US" altLang="zh-CN" sz="2000" dirty="0">
                <a:ea typeface="宋体" panose="02010600030101010101" pitchFamily="2" charset="-122"/>
              </a:rPr>
              <a:t>R</a:t>
            </a:r>
            <a:r>
              <a:rPr lang="zh-CN" altLang="en-US" sz="2000" dirty="0">
                <a:ea typeface="宋体" panose="02010600030101010101" pitchFamily="2" charset="-122"/>
              </a:rPr>
              <a:t>（商店编号，商品编号，数量，部门编号，负责人）</a:t>
            </a:r>
          </a:p>
          <a:p>
            <a:pPr marL="609600" indent="-609600" eaLnBrk="1" hangingPunct="1">
              <a:lnSpc>
                <a:spcPts val="3500"/>
              </a:lnSpc>
            </a:pPr>
            <a:r>
              <a:rPr lang="zh-CN" altLang="en-US" sz="2400" dirty="0">
                <a:ea typeface="宋体" panose="02010600030101010101" pitchFamily="2" charset="-122"/>
              </a:rPr>
              <a:t>如果规定：</a:t>
            </a:r>
          </a:p>
          <a:p>
            <a:pPr marL="990600" lvl="1" indent="-533400" eaLnBrk="1" hangingPunct="1">
              <a:lnSpc>
                <a:spcPts val="3500"/>
              </a:lnSpc>
            </a:pPr>
            <a:r>
              <a:rPr lang="zh-CN" altLang="en-US" sz="2000" dirty="0">
                <a:ea typeface="宋体" panose="02010600030101010101" pitchFamily="2" charset="-122"/>
              </a:rPr>
              <a:t>每个商店的每种商品只在一个部门销售；</a:t>
            </a:r>
          </a:p>
          <a:p>
            <a:pPr marL="990600" lvl="1" indent="-533400" eaLnBrk="1" hangingPunct="1">
              <a:lnSpc>
                <a:spcPts val="3500"/>
              </a:lnSpc>
            </a:pPr>
            <a:r>
              <a:rPr lang="zh-CN" altLang="en-US" sz="2000" dirty="0">
                <a:ea typeface="宋体" panose="02010600030101010101" pitchFamily="2" charset="-122"/>
              </a:rPr>
              <a:t>每个商店的每个部门只有一个负责人；</a:t>
            </a:r>
          </a:p>
          <a:p>
            <a:pPr marL="990600" lvl="1" indent="-533400" eaLnBrk="1" hangingPunct="1">
              <a:lnSpc>
                <a:spcPts val="3500"/>
              </a:lnSpc>
            </a:pPr>
            <a:r>
              <a:rPr lang="zh-CN" altLang="en-US" sz="2000" dirty="0">
                <a:ea typeface="宋体" panose="02010600030101010101" pitchFamily="2" charset="-122"/>
              </a:rPr>
              <a:t>每个商店的每种商品只有一个库存数量。</a:t>
            </a:r>
          </a:p>
          <a:p>
            <a:pPr marL="609600" indent="-609600" eaLnBrk="1" hangingPunct="1">
              <a:lnSpc>
                <a:spcPts val="3500"/>
              </a:lnSpc>
            </a:pPr>
            <a:r>
              <a:rPr lang="zh-CN" altLang="en-US" sz="2400" dirty="0">
                <a:ea typeface="宋体" panose="02010600030101010101" pitchFamily="2" charset="-122"/>
              </a:rPr>
              <a:t>试回答以下问题：</a:t>
            </a:r>
          </a:p>
          <a:p>
            <a:pPr marL="990600" lvl="1" indent="-533400" eaLnBrk="1" hangingPunct="1">
              <a:lnSpc>
                <a:spcPts val="3500"/>
              </a:lnSpc>
            </a:pPr>
            <a:r>
              <a:rPr lang="zh-CN" altLang="en-US" sz="2000" dirty="0">
                <a:ea typeface="宋体" panose="02010600030101010101" pitchFamily="2" charset="-122"/>
              </a:rPr>
              <a:t>根据上述规定，写出关系模式</a:t>
            </a:r>
            <a:r>
              <a:rPr lang="en-US" altLang="zh-CN" sz="2000" dirty="0">
                <a:ea typeface="宋体" panose="02010600030101010101" pitchFamily="2" charset="-122"/>
              </a:rPr>
              <a:t>R</a:t>
            </a:r>
            <a:r>
              <a:rPr lang="zh-CN" altLang="en-US" sz="2000" dirty="0">
                <a:ea typeface="宋体" panose="02010600030101010101" pitchFamily="2" charset="-122"/>
              </a:rPr>
              <a:t>的基本函数依赖；</a:t>
            </a:r>
          </a:p>
          <a:p>
            <a:pPr marL="990600" lvl="1" indent="-533400" eaLnBrk="1" hangingPunct="1">
              <a:lnSpc>
                <a:spcPts val="3500"/>
              </a:lnSpc>
            </a:pPr>
            <a:r>
              <a:rPr lang="zh-CN" altLang="en-US" sz="2000" dirty="0">
                <a:ea typeface="宋体" panose="02010600030101010101" pitchFamily="2" charset="-122"/>
              </a:rPr>
              <a:t>找出关系模式</a:t>
            </a:r>
            <a:r>
              <a:rPr lang="en-US" altLang="zh-CN" sz="2000" dirty="0">
                <a:ea typeface="宋体" panose="02010600030101010101" pitchFamily="2" charset="-122"/>
              </a:rPr>
              <a:t>R</a:t>
            </a:r>
            <a:r>
              <a:rPr lang="zh-CN" altLang="en-US" sz="2000" dirty="0">
                <a:ea typeface="宋体" panose="02010600030101010101" pitchFamily="2" charset="-122"/>
              </a:rPr>
              <a:t>的候选码；</a:t>
            </a:r>
          </a:p>
          <a:p>
            <a:pPr marL="990600" lvl="1" indent="-533400" eaLnBrk="1" hangingPunct="1">
              <a:lnSpc>
                <a:spcPts val="3500"/>
              </a:lnSpc>
            </a:pPr>
            <a:r>
              <a:rPr lang="zh-CN" altLang="en-US" sz="2000" dirty="0">
                <a:ea typeface="宋体" panose="02010600030101010101" pitchFamily="2" charset="-122"/>
              </a:rPr>
              <a:t>试问关系模式</a:t>
            </a:r>
            <a:r>
              <a:rPr lang="en-US" altLang="zh-CN" sz="2000" dirty="0">
                <a:ea typeface="宋体" panose="02010600030101010101" pitchFamily="2" charset="-122"/>
              </a:rPr>
              <a:t>R</a:t>
            </a:r>
            <a:r>
              <a:rPr lang="zh-CN" altLang="en-US" sz="2000" dirty="0">
                <a:ea typeface="宋体" panose="02010600030101010101" pitchFamily="2" charset="-122"/>
              </a:rPr>
              <a:t>最高达到第几范式？为什么？</a:t>
            </a:r>
          </a:p>
          <a:p>
            <a:pPr marL="990600" lvl="1" indent="-533400" eaLnBrk="1" hangingPunct="1">
              <a:lnSpc>
                <a:spcPts val="3500"/>
              </a:lnSpc>
            </a:pPr>
            <a:r>
              <a:rPr lang="zh-CN" altLang="en-US" sz="2000" dirty="0">
                <a:ea typeface="宋体" panose="02010600030101010101" pitchFamily="2" charset="-122"/>
              </a:rPr>
              <a:t>如果</a:t>
            </a:r>
            <a:r>
              <a:rPr lang="en-US" altLang="zh-CN" sz="2000" dirty="0">
                <a:ea typeface="宋体" panose="02010600030101010101" pitchFamily="2" charset="-122"/>
              </a:rPr>
              <a:t>R</a:t>
            </a:r>
            <a:r>
              <a:rPr lang="zh-CN" altLang="en-US" sz="2000" dirty="0">
                <a:ea typeface="宋体" panose="02010600030101010101" pitchFamily="2" charset="-122"/>
              </a:rPr>
              <a:t>不属于</a:t>
            </a:r>
            <a:r>
              <a:rPr lang="en-US" altLang="zh-CN" sz="2000" dirty="0">
                <a:ea typeface="宋体" panose="02010600030101010101" pitchFamily="2" charset="-122"/>
              </a:rPr>
              <a:t>3NF</a:t>
            </a:r>
            <a:r>
              <a:rPr lang="zh-CN" altLang="en-US" sz="2000" dirty="0">
                <a:ea typeface="宋体" panose="02010600030101010101" pitchFamily="2" charset="-122"/>
              </a:rPr>
              <a:t>，请将</a:t>
            </a:r>
            <a:r>
              <a:rPr lang="en-US" altLang="zh-CN" sz="2000" dirty="0">
                <a:ea typeface="宋体" panose="02010600030101010101" pitchFamily="2" charset="-122"/>
              </a:rPr>
              <a:t>R</a:t>
            </a:r>
            <a:r>
              <a:rPr lang="zh-CN" altLang="en-US" sz="2000" dirty="0">
                <a:ea typeface="宋体" panose="02010600030101010101" pitchFamily="2" charset="-122"/>
              </a:rPr>
              <a:t>分解成</a:t>
            </a:r>
            <a:r>
              <a:rPr lang="en-US" altLang="zh-CN" sz="2000" dirty="0">
                <a:ea typeface="宋体" panose="02010600030101010101" pitchFamily="2" charset="-122"/>
              </a:rPr>
              <a:t>3NF</a:t>
            </a:r>
            <a:r>
              <a:rPr lang="zh-CN" altLang="en-US" sz="2000" dirty="0">
                <a:ea typeface="宋体" panose="02010600030101010101" pitchFamily="2" charset="-122"/>
              </a:rPr>
              <a:t>模式集。</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C96907CB-45DC-4672-BC09-499300F65BFC}"/>
                  </a:ext>
                </a:extLst>
              </p14:cNvPr>
              <p14:cNvContentPartPr/>
              <p14:nvPr/>
            </p14:nvContentPartPr>
            <p14:xfrm>
              <a:off x="1957320" y="1296360"/>
              <a:ext cx="4604760" cy="328680"/>
            </p14:xfrm>
          </p:contentPart>
        </mc:Choice>
        <mc:Fallback xmlns="">
          <p:pic>
            <p:nvPicPr>
              <p:cNvPr id="2" name="墨迹 1">
                <a:extLst>
                  <a:ext uri="{FF2B5EF4-FFF2-40B4-BE49-F238E27FC236}">
                    <a16:creationId xmlns:a16="http://schemas.microsoft.com/office/drawing/2014/main" id="{C96907CB-45DC-4672-BC09-499300F65BFC}"/>
                  </a:ext>
                </a:extLst>
              </p:cNvPr>
              <p:cNvPicPr/>
              <p:nvPr/>
            </p:nvPicPr>
            <p:blipFill>
              <a:blip r:embed="rId3"/>
              <a:stretch>
                <a:fillRect/>
              </a:stretch>
            </p:blipFill>
            <p:spPr>
              <a:xfrm>
                <a:off x="1947960" y="1287000"/>
                <a:ext cx="4623480" cy="347400"/>
              </a:xfrm>
              <a:prstGeom prst="rect">
                <a:avLst/>
              </a:prstGeom>
            </p:spPr>
          </p:pic>
        </mc:Fallback>
      </mc:AlternateContent>
    </p:spTree>
    <p:extLst>
      <p:ext uri="{BB962C8B-B14F-4D97-AF65-F5344CB8AC3E}">
        <p14:creationId xmlns:p14="http://schemas.microsoft.com/office/powerpoint/2010/main" val="838841199"/>
      </p:ext>
    </p:extLst>
  </p:cSld>
  <p:clrMapOvr>
    <a:masterClrMapping/>
  </p:clrMapOvr>
  <p:transition spd="med">
    <p:pull/>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8" name="Rectangle 22">
            <a:extLst>
              <a:ext uri="{FF2B5EF4-FFF2-40B4-BE49-F238E27FC236}">
                <a16:creationId xmlns:a16="http://schemas.microsoft.com/office/drawing/2014/main" id="{1FAC7739-7817-4E09-8FA9-675049F1D7AF}"/>
              </a:ext>
            </a:extLst>
          </p:cNvPr>
          <p:cNvSpPr>
            <a:spLocks noChangeArrowheads="1"/>
          </p:cNvSpPr>
          <p:nvPr/>
        </p:nvSpPr>
        <p:spPr bwMode="auto">
          <a:xfrm>
            <a:off x="369888" y="382588"/>
            <a:ext cx="5281612"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a:latin typeface="黑体" panose="02010609060101010101" pitchFamily="49" charset="-122"/>
                <a:ea typeface="黑体" panose="02010609060101010101" pitchFamily="49" charset="-122"/>
              </a:rPr>
              <a:t>Design theory for relational database</a:t>
            </a:r>
          </a:p>
        </p:txBody>
      </p:sp>
      <p:pic>
        <p:nvPicPr>
          <p:cNvPr id="34843" name="Picture 27" descr="D:\person\desktop\校徽da 副本.png">
            <a:extLst>
              <a:ext uri="{FF2B5EF4-FFF2-40B4-BE49-F238E27FC236}">
                <a16:creationId xmlns:a16="http://schemas.microsoft.com/office/drawing/2014/main" id="{2637ECE7-55F8-4FB2-8053-41ED43256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TextBox 10">
            <a:extLst>
              <a:ext uri="{FF2B5EF4-FFF2-40B4-BE49-F238E27FC236}">
                <a16:creationId xmlns:a16="http://schemas.microsoft.com/office/drawing/2014/main" id="{5E42E6F0-E7E9-429B-8B72-3D8F9018B2ED}"/>
              </a:ext>
            </a:extLst>
          </p:cNvPr>
          <p:cNvSpPr txBox="1">
            <a:spLocks noChangeArrowheads="1"/>
          </p:cNvSpPr>
          <p:nvPr/>
        </p:nvSpPr>
        <p:spPr bwMode="auto">
          <a:xfrm>
            <a:off x="323850" y="1484313"/>
            <a:ext cx="8642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p>
          <a:p>
            <a:pPr eaLnBrk="1" hangingPunct="1"/>
            <a:r>
              <a:rPr lang="en-US" altLang="zh-CN" sz="2000" b="1"/>
              <a:t> </a:t>
            </a:r>
          </a:p>
        </p:txBody>
      </p:sp>
      <p:sp>
        <p:nvSpPr>
          <p:cNvPr id="2" name="TextBox 10">
            <a:extLst>
              <a:ext uri="{FF2B5EF4-FFF2-40B4-BE49-F238E27FC236}">
                <a16:creationId xmlns:a16="http://schemas.microsoft.com/office/drawing/2014/main" id="{44CEBC8B-08C3-470D-B227-9955595C713F}"/>
              </a:ext>
            </a:extLst>
          </p:cNvPr>
          <p:cNvSpPr txBox="1">
            <a:spLocks noChangeArrowheads="1"/>
          </p:cNvSpPr>
          <p:nvPr/>
        </p:nvSpPr>
        <p:spPr bwMode="auto">
          <a:xfrm>
            <a:off x="308362" y="1412776"/>
            <a:ext cx="8391525" cy="272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800" b="1" dirty="0"/>
              <a:t>Example: </a:t>
            </a:r>
          </a:p>
          <a:p>
            <a:pPr algn="l" eaLnBrk="1" hangingPunct="1"/>
            <a:r>
              <a:rPr lang="en-US" altLang="zh-CN" sz="2400" b="1" dirty="0"/>
              <a:t>R{</a:t>
            </a:r>
            <a:r>
              <a:rPr lang="zh-CN" altLang="en-US" sz="2400" b="1" dirty="0"/>
              <a:t>参赛学校，队号，队员</a:t>
            </a:r>
            <a:r>
              <a:rPr lang="en-US" altLang="zh-CN" sz="2400" b="1" dirty="0"/>
              <a:t>1</a:t>
            </a:r>
            <a:r>
              <a:rPr lang="zh-CN" altLang="en-US" sz="2400" b="1" dirty="0"/>
              <a:t>，队员</a:t>
            </a:r>
            <a:r>
              <a:rPr lang="en-US" altLang="zh-CN" sz="2400" b="1" dirty="0"/>
              <a:t>2</a:t>
            </a:r>
            <a:r>
              <a:rPr lang="zh-CN" altLang="en-US" sz="2400" b="1" dirty="0"/>
              <a:t>，队员</a:t>
            </a:r>
            <a:r>
              <a:rPr lang="en-US" altLang="zh-CN" sz="2400" b="1" dirty="0"/>
              <a:t>3</a:t>
            </a:r>
            <a:r>
              <a:rPr lang="zh-CN" altLang="en-US" sz="2400" b="1" dirty="0"/>
              <a:t>，题目代号，题目名称，获奖</a:t>
            </a:r>
            <a:r>
              <a:rPr lang="en-US" altLang="zh-CN" sz="2400" b="1" dirty="0"/>
              <a:t>}</a:t>
            </a:r>
          </a:p>
          <a:p>
            <a:pPr algn="l" eaLnBrk="1" hangingPunct="1"/>
            <a:endParaRPr lang="en-US" altLang="zh-CN" sz="2400" b="1" dirty="0"/>
          </a:p>
          <a:p>
            <a:pPr algn="l" eaLnBrk="1" hangingPunct="1"/>
            <a:r>
              <a:rPr lang="zh-CN" altLang="en-US" sz="2400" b="1" dirty="0"/>
              <a:t>存在的函数依赖有：</a:t>
            </a:r>
            <a:endParaRPr lang="en-US" altLang="zh-CN" sz="2400" b="1" dirty="0"/>
          </a:p>
          <a:p>
            <a:pPr algn="l" eaLnBrk="1" hangingPunct="1"/>
            <a:r>
              <a:rPr lang="en-US" altLang="zh-CN" sz="2400" b="1" dirty="0"/>
              <a:t>{</a:t>
            </a:r>
            <a:r>
              <a:rPr lang="zh-CN" altLang="en-US" sz="2400" b="1" dirty="0"/>
              <a:t>队号</a:t>
            </a:r>
            <a:r>
              <a:rPr lang="en-US" altLang="zh-CN" sz="2400" b="1" dirty="0"/>
              <a:t>-&gt;</a:t>
            </a:r>
            <a:r>
              <a:rPr lang="zh-CN" altLang="en-US" sz="2400" b="1" dirty="0"/>
              <a:t>参赛学校</a:t>
            </a:r>
            <a:r>
              <a:rPr lang="en-US" altLang="zh-CN" sz="2400" b="1" dirty="0"/>
              <a:t>,</a:t>
            </a:r>
            <a:r>
              <a:rPr lang="zh-CN" altLang="en-US" sz="2400" b="1" dirty="0"/>
              <a:t>队号</a:t>
            </a:r>
            <a:r>
              <a:rPr lang="en-US" altLang="zh-CN" sz="2400" b="1" dirty="0"/>
              <a:t>-&gt;</a:t>
            </a:r>
            <a:r>
              <a:rPr lang="zh-CN" altLang="en-US" sz="2400" b="1" dirty="0"/>
              <a:t>队员</a:t>
            </a:r>
            <a:r>
              <a:rPr lang="en-US" altLang="zh-CN" sz="2400" b="1" dirty="0"/>
              <a:t>1</a:t>
            </a:r>
            <a:r>
              <a:rPr lang="zh-CN" altLang="en-US" sz="2400" b="1" dirty="0"/>
              <a:t>，队员</a:t>
            </a:r>
            <a:r>
              <a:rPr lang="en-US" altLang="zh-CN" sz="2400" b="1" dirty="0"/>
              <a:t>2</a:t>
            </a:r>
            <a:r>
              <a:rPr lang="zh-CN" altLang="en-US" sz="2400" b="1" dirty="0"/>
              <a:t>，队员</a:t>
            </a:r>
            <a:r>
              <a:rPr lang="en-US" altLang="zh-CN" sz="2400" b="1" dirty="0"/>
              <a:t>3</a:t>
            </a:r>
            <a:r>
              <a:rPr lang="zh-CN" altLang="en-US" sz="2400" b="1" dirty="0"/>
              <a:t>，题目代号</a:t>
            </a:r>
            <a:r>
              <a:rPr lang="en-US" altLang="zh-CN" sz="2400" b="1" dirty="0"/>
              <a:t>-&gt;</a:t>
            </a:r>
            <a:r>
              <a:rPr lang="zh-CN" altLang="en-US" sz="2400" b="1" dirty="0"/>
              <a:t>题目名称，队号</a:t>
            </a:r>
            <a:r>
              <a:rPr lang="en-US" altLang="zh-CN" sz="2400" b="1" dirty="0"/>
              <a:t>-&gt;</a:t>
            </a:r>
            <a:r>
              <a:rPr lang="zh-CN" altLang="en-US" sz="2400" b="1" dirty="0"/>
              <a:t>题目代号，队号</a:t>
            </a:r>
            <a:r>
              <a:rPr lang="en-US" altLang="zh-CN" sz="2400" b="1" dirty="0"/>
              <a:t>-&gt;</a:t>
            </a:r>
            <a:r>
              <a:rPr lang="zh-CN" altLang="en-US" sz="2400" b="1" dirty="0"/>
              <a:t>获奖</a:t>
            </a:r>
            <a:r>
              <a:rPr lang="en-US" altLang="zh-CN" sz="2400" b="1" dirty="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4838"/>
                                        </p:tgtEl>
                                        <p:attrNameLst>
                                          <p:attrName>style.visibility</p:attrName>
                                        </p:attrNameLst>
                                      </p:cBhvr>
                                      <p:to>
                                        <p:strVal val="visible"/>
                                      </p:to>
                                    </p:set>
                                    <p:anim calcmode="lin" valueType="num">
                                      <p:cBhvr additive="base">
                                        <p:cTn id="11" dur="500" fill="hold"/>
                                        <p:tgtEl>
                                          <p:spTgt spid="34838"/>
                                        </p:tgtEl>
                                        <p:attrNameLst>
                                          <p:attrName>ppt_x</p:attrName>
                                        </p:attrNameLst>
                                      </p:cBhvr>
                                      <p:tavLst>
                                        <p:tav tm="0">
                                          <p:val>
                                            <p:strVal val="#ppt_x"/>
                                          </p:val>
                                        </p:tav>
                                        <p:tav tm="100000">
                                          <p:val>
                                            <p:strVal val="#ppt_x"/>
                                          </p:val>
                                        </p:tav>
                                      </p:tavLst>
                                    </p:anim>
                                    <p:anim calcmode="lin" valueType="num">
                                      <p:cBhvr additive="base">
                                        <p:cTn id="12" dur="500" fill="hold"/>
                                        <p:tgtEl>
                                          <p:spTgt spid="34838"/>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8" name="Rectangle 22">
            <a:extLst>
              <a:ext uri="{FF2B5EF4-FFF2-40B4-BE49-F238E27FC236}">
                <a16:creationId xmlns:a16="http://schemas.microsoft.com/office/drawing/2014/main" id="{1FAC7739-7817-4E09-8FA9-675049F1D7AF}"/>
              </a:ext>
            </a:extLst>
          </p:cNvPr>
          <p:cNvSpPr>
            <a:spLocks noChangeArrowheads="1"/>
          </p:cNvSpPr>
          <p:nvPr/>
        </p:nvSpPr>
        <p:spPr bwMode="auto">
          <a:xfrm>
            <a:off x="223295" y="263525"/>
            <a:ext cx="5281612"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dirty="0">
                <a:latin typeface="黑体" panose="02010609060101010101" pitchFamily="49" charset="-122"/>
                <a:ea typeface="黑体" panose="02010609060101010101" pitchFamily="49" charset="-122"/>
              </a:rPr>
              <a:t>课堂练习：</a:t>
            </a:r>
            <a:r>
              <a:rPr lang="en-US" altLang="zh-CN" sz="2200" dirty="0" err="1">
                <a:latin typeface="黑体" panose="02010609060101010101" pitchFamily="49" charset="-122"/>
                <a:ea typeface="黑体" panose="02010609060101010101" pitchFamily="49" charset="-122"/>
              </a:rPr>
              <a:t>Educoder</a:t>
            </a:r>
            <a:endParaRPr lang="en-US" altLang="zh-CN" sz="2200" dirty="0">
              <a:latin typeface="黑体" panose="02010609060101010101" pitchFamily="49" charset="-122"/>
              <a:ea typeface="黑体" panose="02010609060101010101" pitchFamily="49" charset="-122"/>
            </a:endParaRPr>
          </a:p>
        </p:txBody>
      </p:sp>
      <p:pic>
        <p:nvPicPr>
          <p:cNvPr id="34843" name="Picture 27" descr="D:\person\desktop\校徽da 副本.png">
            <a:extLst>
              <a:ext uri="{FF2B5EF4-FFF2-40B4-BE49-F238E27FC236}">
                <a16:creationId xmlns:a16="http://schemas.microsoft.com/office/drawing/2014/main" id="{2637ECE7-55F8-4FB2-8053-41ED43256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TextBox 10">
            <a:extLst>
              <a:ext uri="{FF2B5EF4-FFF2-40B4-BE49-F238E27FC236}">
                <a16:creationId xmlns:a16="http://schemas.microsoft.com/office/drawing/2014/main" id="{5E42E6F0-E7E9-429B-8B72-3D8F9018B2ED}"/>
              </a:ext>
            </a:extLst>
          </p:cNvPr>
          <p:cNvSpPr txBox="1">
            <a:spLocks noChangeArrowheads="1"/>
          </p:cNvSpPr>
          <p:nvPr/>
        </p:nvSpPr>
        <p:spPr bwMode="auto">
          <a:xfrm>
            <a:off x="323850" y="1484313"/>
            <a:ext cx="8642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p>
          <a:p>
            <a:pPr eaLnBrk="1" hangingPunct="1"/>
            <a:r>
              <a:rPr lang="en-US" altLang="zh-CN" sz="2000" b="1"/>
              <a:t> </a:t>
            </a:r>
          </a:p>
        </p:txBody>
      </p:sp>
      <p:sp>
        <p:nvSpPr>
          <p:cNvPr id="7" name="文本框 6">
            <a:extLst>
              <a:ext uri="{FF2B5EF4-FFF2-40B4-BE49-F238E27FC236}">
                <a16:creationId xmlns:a16="http://schemas.microsoft.com/office/drawing/2014/main" id="{6BA61062-071E-4E73-9BBF-FD5117E1D31A}"/>
              </a:ext>
            </a:extLst>
          </p:cNvPr>
          <p:cNvSpPr txBox="1"/>
          <p:nvPr/>
        </p:nvSpPr>
        <p:spPr>
          <a:xfrm>
            <a:off x="335130" y="1282609"/>
            <a:ext cx="8306568" cy="4688784"/>
          </a:xfrm>
          <a:prstGeom prst="rect">
            <a:avLst/>
          </a:prstGeom>
          <a:noFill/>
        </p:spPr>
        <p:txBody>
          <a:bodyPr wrap="square">
            <a:spAutoFit/>
          </a:bodyPr>
          <a:lstStyle/>
          <a:p>
            <a:pPr indent="266700" algn="l">
              <a:lnSpc>
                <a:spcPts val="3000"/>
              </a:lnSpc>
            </a:pPr>
            <a:r>
              <a:rPr lang="zh-CN"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已知关系模式</a:t>
            </a:r>
            <a:r>
              <a:rPr lang="en-US"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Courses(C,T,H,R,S,G),</a:t>
            </a:r>
            <a:r>
              <a:rPr lang="zh-CN"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其中各属性的含义是，</a:t>
            </a:r>
            <a:r>
              <a:rPr lang="en-US"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C</a:t>
            </a:r>
            <a:r>
              <a:rPr lang="zh-CN"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：课程；</a:t>
            </a:r>
            <a:r>
              <a:rPr lang="en-US"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T</a:t>
            </a:r>
            <a:r>
              <a:rPr lang="zh-CN"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：教师；</a:t>
            </a:r>
            <a:r>
              <a:rPr lang="en-US"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H</a:t>
            </a:r>
            <a:r>
              <a:rPr lang="zh-CN"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，上课时间；</a:t>
            </a:r>
            <a:r>
              <a:rPr lang="en-US"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R</a:t>
            </a:r>
            <a:r>
              <a:rPr lang="zh-CN"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：上课教室；</a:t>
            </a:r>
            <a:r>
              <a:rPr lang="en-US"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S</a:t>
            </a:r>
            <a:r>
              <a:rPr lang="zh-CN"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：学生，</a:t>
            </a:r>
            <a:r>
              <a:rPr lang="en-US"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G</a:t>
            </a:r>
            <a:r>
              <a:rPr lang="zh-CN"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成绩。设一门课程有唯一的教师，在给定的时间和教室只能有一门课程，在给定的时间里一个教师只能在一个教室，在给定的时间里一个学生只能在一个教室，学生在一门课程里只能得到一个成绩。求解以下问题：</a:t>
            </a:r>
            <a:br>
              <a:rPr lang="en-US"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br>
            <a:r>
              <a:rPr lang="en-US"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1.</a:t>
            </a:r>
            <a:r>
              <a:rPr lang="zh-CN"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分别求出属性集</a:t>
            </a:r>
            <a:r>
              <a:rPr lang="en-US"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{HR}</a:t>
            </a:r>
            <a:r>
              <a:rPr lang="zh-CN"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和属性集</a:t>
            </a:r>
            <a:r>
              <a:rPr lang="en-US"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{HS}</a:t>
            </a:r>
            <a:r>
              <a:rPr lang="zh-CN"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的闭包</a:t>
            </a:r>
            <a:endParaRPr lang="zh-CN"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3000"/>
              </a:lnSpc>
            </a:pPr>
            <a:r>
              <a:rPr lang="en-US"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2.</a:t>
            </a:r>
            <a:r>
              <a:rPr lang="zh-CN"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给出关系模式</a:t>
            </a:r>
            <a:r>
              <a:rPr lang="en-US"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Courses</a:t>
            </a:r>
            <a:r>
              <a:rPr lang="zh-CN"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的所有候选码；</a:t>
            </a:r>
            <a:endParaRPr lang="zh-CN"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3000"/>
              </a:lnSpc>
            </a:pPr>
            <a:r>
              <a:rPr lang="en-US"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3.</a:t>
            </a:r>
            <a:r>
              <a:rPr lang="zh-CN"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判断</a:t>
            </a:r>
            <a:r>
              <a:rPr lang="en-US"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F</a:t>
            </a:r>
            <a:r>
              <a:rPr lang="zh-CN"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函数依赖集是否为最小函数依赖集（给出必要的判断依据和步骤）；</a:t>
            </a:r>
            <a:endParaRPr lang="zh-CN"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ts val="3000"/>
              </a:lnSpc>
            </a:pPr>
            <a:r>
              <a:rPr lang="en-US"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4.</a:t>
            </a:r>
            <a:r>
              <a:rPr lang="zh-CN"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判断该关系模式最高能达到第几范式？若不是</a:t>
            </a:r>
            <a:r>
              <a:rPr lang="en-US"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BCNF</a:t>
            </a:r>
            <a:r>
              <a:rPr lang="zh-CN"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，则将该关系模式分解为</a:t>
            </a:r>
            <a:r>
              <a:rPr lang="en-US" altLang="zh-CN" sz="24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BCNF</a:t>
            </a:r>
            <a:endParaRPr lang="zh-CN" altLang="zh-CN"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554254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4838"/>
                                        </p:tgtEl>
                                        <p:attrNameLst>
                                          <p:attrName>style.visibility</p:attrName>
                                        </p:attrNameLst>
                                      </p:cBhvr>
                                      <p:to>
                                        <p:strVal val="visible"/>
                                      </p:to>
                                    </p:set>
                                    <p:anim calcmode="lin" valueType="num">
                                      <p:cBhvr additive="base">
                                        <p:cTn id="11" dur="500" fill="hold"/>
                                        <p:tgtEl>
                                          <p:spTgt spid="34838"/>
                                        </p:tgtEl>
                                        <p:attrNameLst>
                                          <p:attrName>ppt_x</p:attrName>
                                        </p:attrNameLst>
                                      </p:cBhvr>
                                      <p:tavLst>
                                        <p:tav tm="0">
                                          <p:val>
                                            <p:strVal val="#ppt_x"/>
                                          </p:val>
                                        </p:tav>
                                        <p:tav tm="100000">
                                          <p:val>
                                            <p:strVal val="#ppt_x"/>
                                          </p:val>
                                        </p:tav>
                                      </p:tavLst>
                                    </p:anim>
                                    <p:anim calcmode="lin" valueType="num">
                                      <p:cBhvr additive="base">
                                        <p:cTn id="12" dur="500" fill="hold"/>
                                        <p:tgtEl>
                                          <p:spTgt spid="348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8" name="Rectangle 22">
            <a:extLst>
              <a:ext uri="{FF2B5EF4-FFF2-40B4-BE49-F238E27FC236}">
                <a16:creationId xmlns:a16="http://schemas.microsoft.com/office/drawing/2014/main" id="{F329A904-F4F8-4358-8832-F0923E19D168}"/>
              </a:ext>
            </a:extLst>
          </p:cNvPr>
          <p:cNvSpPr>
            <a:spLocks noChangeArrowheads="1"/>
          </p:cNvSpPr>
          <p:nvPr/>
        </p:nvSpPr>
        <p:spPr bwMode="auto">
          <a:xfrm>
            <a:off x="369888" y="382588"/>
            <a:ext cx="5281612"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a:latin typeface="黑体" panose="02010609060101010101" pitchFamily="49" charset="-122"/>
                <a:ea typeface="黑体" panose="02010609060101010101" pitchFamily="49" charset="-122"/>
              </a:rPr>
              <a:t>Design theory for relational database</a:t>
            </a:r>
          </a:p>
        </p:txBody>
      </p:sp>
      <p:pic>
        <p:nvPicPr>
          <p:cNvPr id="34843" name="Picture 27" descr="D:\person\desktop\校徽da 副本.png">
            <a:extLst>
              <a:ext uri="{FF2B5EF4-FFF2-40B4-BE49-F238E27FC236}">
                <a16:creationId xmlns:a16="http://schemas.microsoft.com/office/drawing/2014/main" id="{77996F1F-5FF5-428C-859B-C8B1004A6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TextBox 10">
            <a:extLst>
              <a:ext uri="{FF2B5EF4-FFF2-40B4-BE49-F238E27FC236}">
                <a16:creationId xmlns:a16="http://schemas.microsoft.com/office/drawing/2014/main" id="{3005CE4C-1855-4DDA-B9CE-72F64BD75B34}"/>
              </a:ext>
            </a:extLst>
          </p:cNvPr>
          <p:cNvSpPr txBox="1">
            <a:spLocks noChangeArrowheads="1"/>
          </p:cNvSpPr>
          <p:nvPr/>
        </p:nvSpPr>
        <p:spPr bwMode="auto">
          <a:xfrm>
            <a:off x="323850" y="1484313"/>
            <a:ext cx="8642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p>
          <a:p>
            <a:pPr eaLnBrk="1" hangingPunct="1"/>
            <a:r>
              <a:rPr lang="en-US" altLang="zh-CN" sz="2000" b="1"/>
              <a:t> </a:t>
            </a:r>
          </a:p>
        </p:txBody>
      </p:sp>
      <p:sp>
        <p:nvSpPr>
          <p:cNvPr id="2" name="TextBox 10">
            <a:extLst>
              <a:ext uri="{FF2B5EF4-FFF2-40B4-BE49-F238E27FC236}">
                <a16:creationId xmlns:a16="http://schemas.microsoft.com/office/drawing/2014/main" id="{153370B5-83AA-4998-9467-E79837C91C26}"/>
              </a:ext>
            </a:extLst>
          </p:cNvPr>
          <p:cNvSpPr txBox="1">
            <a:spLocks noChangeArrowheads="1"/>
          </p:cNvSpPr>
          <p:nvPr/>
        </p:nvSpPr>
        <p:spPr bwMode="auto">
          <a:xfrm>
            <a:off x="323850" y="1337441"/>
            <a:ext cx="8391525" cy="3283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t>分解的优劣  </a:t>
            </a:r>
            <a:r>
              <a:rPr lang="en-US" altLang="zh-CN" sz="2400" b="1" dirty="0"/>
              <a:t>decomposition :the good  bad and ugly</a:t>
            </a:r>
          </a:p>
          <a:p>
            <a:pPr algn="l" eaLnBrk="1" hangingPunct="1"/>
            <a:endParaRPr lang="en-US" altLang="zh-CN" sz="2400" b="1" dirty="0"/>
          </a:p>
          <a:p>
            <a:pPr algn="l" eaLnBrk="1" hangingPunct="1"/>
            <a:r>
              <a:rPr lang="zh-CN" altLang="en-US" sz="2000" b="1" dirty="0"/>
              <a:t>分解具有三个性质：</a:t>
            </a:r>
          </a:p>
          <a:p>
            <a:pPr algn="l" eaLnBrk="1" hangingPunct="1"/>
            <a:r>
              <a:rPr lang="en-US" altLang="zh-CN" sz="2000" b="1" dirty="0"/>
              <a:t>1 </a:t>
            </a:r>
            <a:r>
              <a:rPr lang="zh-CN" altLang="en-US" sz="2000" b="1" dirty="0"/>
              <a:t>消除异常 </a:t>
            </a:r>
            <a:r>
              <a:rPr lang="en-US" altLang="zh-CN" sz="2000" b="1" dirty="0"/>
              <a:t>elimination of </a:t>
            </a:r>
            <a:r>
              <a:rPr lang="en-US" altLang="zh-CN" sz="2000" b="1" dirty="0" err="1"/>
              <a:t>anomalie</a:t>
            </a:r>
            <a:endParaRPr lang="en-US" altLang="zh-CN" sz="2000" b="1" dirty="0"/>
          </a:p>
          <a:p>
            <a:pPr algn="l" eaLnBrk="1" hangingPunct="1"/>
            <a:r>
              <a:rPr lang="en-US" altLang="zh-CN" sz="2000" b="1" dirty="0"/>
              <a:t>2 </a:t>
            </a:r>
            <a:r>
              <a:rPr lang="zh-CN" altLang="en-US" sz="2000" b="1" dirty="0"/>
              <a:t>信息可恢复</a:t>
            </a:r>
            <a:r>
              <a:rPr lang="en-US" altLang="zh-CN" sz="2000" b="1" dirty="0"/>
              <a:t>:recoverability of information</a:t>
            </a:r>
            <a:r>
              <a:rPr lang="zh-CN" altLang="en-US" sz="2000" b="1" dirty="0"/>
              <a:t>从分解后的各元组能恢复原始关系 </a:t>
            </a:r>
          </a:p>
          <a:p>
            <a:pPr algn="l" eaLnBrk="1" hangingPunct="1"/>
            <a:r>
              <a:rPr lang="en-US" altLang="zh-CN" sz="2000" b="1" dirty="0"/>
              <a:t>3 </a:t>
            </a:r>
            <a:r>
              <a:rPr lang="zh-CN" altLang="en-US" sz="2000" b="1" dirty="0"/>
              <a:t>依赖的保持</a:t>
            </a:r>
            <a:r>
              <a:rPr lang="en-US" altLang="zh-CN" sz="2000" b="1" dirty="0"/>
              <a:t>:preservation of dependencies:</a:t>
            </a:r>
            <a:r>
              <a:rPr lang="zh-CN" altLang="en-US" sz="2000" b="1" dirty="0"/>
              <a:t>分解后的关系用连接重构获得的原始关系仍然满足原来的</a:t>
            </a:r>
            <a:r>
              <a:rPr lang="en-US" altLang="zh-CN" sz="2000" b="1" dirty="0"/>
              <a:t>FD</a:t>
            </a:r>
          </a:p>
          <a:p>
            <a:pPr algn="l" eaLnBrk="1" hangingPunct="1"/>
            <a:r>
              <a:rPr lang="en-US" altLang="zh-CN" sz="2000" b="1" dirty="0"/>
              <a:t>   </a:t>
            </a:r>
            <a:r>
              <a:rPr lang="zh-CN" altLang="en-US" sz="2000" b="1" dirty="0"/>
              <a:t>上面介绍的</a:t>
            </a:r>
            <a:r>
              <a:rPr lang="en-US" altLang="zh-CN" sz="2000" b="1" dirty="0"/>
              <a:t>BCNF</a:t>
            </a:r>
            <a:r>
              <a:rPr lang="zh-CN" altLang="en-US" sz="2000" b="1" dirty="0"/>
              <a:t>分解可以保持前两条性质，而下节介绍的</a:t>
            </a:r>
            <a:r>
              <a:rPr lang="en-US" altLang="zh-CN" sz="2000" b="1" dirty="0"/>
              <a:t>3NF</a:t>
            </a:r>
            <a:r>
              <a:rPr lang="zh-CN" altLang="en-US" sz="2000" b="1" dirty="0"/>
              <a:t>可以保持后两条性质。事实上，没有办法同时保证这三个性质。</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4838"/>
                                        </p:tgtEl>
                                        <p:attrNameLst>
                                          <p:attrName>style.visibility</p:attrName>
                                        </p:attrNameLst>
                                      </p:cBhvr>
                                      <p:to>
                                        <p:strVal val="visible"/>
                                      </p:to>
                                    </p:set>
                                    <p:anim calcmode="lin" valueType="num">
                                      <p:cBhvr additive="base">
                                        <p:cTn id="11" dur="500" fill="hold"/>
                                        <p:tgtEl>
                                          <p:spTgt spid="34838"/>
                                        </p:tgtEl>
                                        <p:attrNameLst>
                                          <p:attrName>ppt_x</p:attrName>
                                        </p:attrNameLst>
                                      </p:cBhvr>
                                      <p:tavLst>
                                        <p:tav tm="0">
                                          <p:val>
                                            <p:strVal val="#ppt_x"/>
                                          </p:val>
                                        </p:tav>
                                        <p:tav tm="100000">
                                          <p:val>
                                            <p:strVal val="#ppt_x"/>
                                          </p:val>
                                        </p:tav>
                                      </p:tavLst>
                                    </p:anim>
                                    <p:anim calcmode="lin" valueType="num">
                                      <p:cBhvr additive="base">
                                        <p:cTn id="12" dur="500" fill="hold"/>
                                        <p:tgtEl>
                                          <p:spTgt spid="34838"/>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8" name="Rectangle 22">
            <a:extLst>
              <a:ext uri="{FF2B5EF4-FFF2-40B4-BE49-F238E27FC236}">
                <a16:creationId xmlns:a16="http://schemas.microsoft.com/office/drawing/2014/main" id="{43D2772F-81E9-4743-9C69-020E1FDEBF46}"/>
              </a:ext>
            </a:extLst>
          </p:cNvPr>
          <p:cNvSpPr>
            <a:spLocks noChangeArrowheads="1"/>
          </p:cNvSpPr>
          <p:nvPr/>
        </p:nvSpPr>
        <p:spPr bwMode="auto">
          <a:xfrm>
            <a:off x="369888" y="382588"/>
            <a:ext cx="5281612"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a:latin typeface="黑体" panose="02010609060101010101" pitchFamily="49" charset="-122"/>
                <a:ea typeface="黑体" panose="02010609060101010101" pitchFamily="49" charset="-122"/>
              </a:rPr>
              <a:t>Design theory for relational database</a:t>
            </a:r>
          </a:p>
        </p:txBody>
      </p:sp>
      <p:pic>
        <p:nvPicPr>
          <p:cNvPr id="34843" name="Picture 27" descr="D:\person\desktop\校徽da 副本.png">
            <a:extLst>
              <a:ext uri="{FF2B5EF4-FFF2-40B4-BE49-F238E27FC236}">
                <a16:creationId xmlns:a16="http://schemas.microsoft.com/office/drawing/2014/main" id="{18C49424-3B59-48C5-9FDC-E88A3FB2D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2635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TextBox 10">
            <a:extLst>
              <a:ext uri="{FF2B5EF4-FFF2-40B4-BE49-F238E27FC236}">
                <a16:creationId xmlns:a16="http://schemas.microsoft.com/office/drawing/2014/main" id="{B17D5E79-96B2-4BF2-BBC2-66A7C34F7173}"/>
              </a:ext>
            </a:extLst>
          </p:cNvPr>
          <p:cNvSpPr txBox="1">
            <a:spLocks noChangeArrowheads="1"/>
          </p:cNvSpPr>
          <p:nvPr/>
        </p:nvSpPr>
        <p:spPr bwMode="auto">
          <a:xfrm>
            <a:off x="323850" y="1484313"/>
            <a:ext cx="8642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p>
          <a:p>
            <a:pPr eaLnBrk="1" hangingPunct="1"/>
            <a:r>
              <a:rPr lang="en-US" altLang="zh-CN" sz="2000" b="1"/>
              <a:t> </a:t>
            </a:r>
          </a:p>
        </p:txBody>
      </p:sp>
      <p:sp>
        <p:nvSpPr>
          <p:cNvPr id="2" name="TextBox 10">
            <a:extLst>
              <a:ext uri="{FF2B5EF4-FFF2-40B4-BE49-F238E27FC236}">
                <a16:creationId xmlns:a16="http://schemas.microsoft.com/office/drawing/2014/main" id="{8FB4EFA9-1526-4436-AEED-1809206AA62C}"/>
              </a:ext>
            </a:extLst>
          </p:cNvPr>
          <p:cNvSpPr txBox="1">
            <a:spLocks noChangeArrowheads="1"/>
          </p:cNvSpPr>
          <p:nvPr/>
        </p:nvSpPr>
        <p:spPr bwMode="auto">
          <a:xfrm>
            <a:off x="323850" y="1187020"/>
            <a:ext cx="8391525" cy="43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95" tIns="41047" rIns="82095" bIns="41047">
            <a:spAutoFit/>
          </a:bodyPr>
          <a:lstStyle>
            <a:lvl1pPr defTabSz="820738" eaLnBrk="0" hangingPunct="0">
              <a:defRPr>
                <a:solidFill>
                  <a:schemeClr val="tx1"/>
                </a:solidFill>
                <a:latin typeface="Arial" panose="020B0604020202020204" pitchFamily="34" charset="0"/>
                <a:ea typeface="宋体" panose="02010600030101010101" pitchFamily="2" charset="-122"/>
              </a:defRPr>
            </a:lvl1pPr>
            <a:lvl2pPr marL="742950" indent="-285750" defTabSz="820738" eaLnBrk="0" hangingPunct="0">
              <a:defRPr>
                <a:solidFill>
                  <a:schemeClr val="tx1"/>
                </a:solidFill>
                <a:latin typeface="Arial" panose="020B0604020202020204" pitchFamily="34" charset="0"/>
                <a:ea typeface="宋体" panose="02010600030101010101" pitchFamily="2" charset="-122"/>
              </a:defRPr>
            </a:lvl2pPr>
            <a:lvl3pPr marL="1143000" indent="-228600" defTabSz="820738" eaLnBrk="0" hangingPunct="0">
              <a:defRPr>
                <a:solidFill>
                  <a:schemeClr val="tx1"/>
                </a:solidFill>
                <a:latin typeface="Arial" panose="020B0604020202020204" pitchFamily="34" charset="0"/>
                <a:ea typeface="宋体" panose="02010600030101010101" pitchFamily="2" charset="-122"/>
              </a:defRPr>
            </a:lvl3pPr>
            <a:lvl4pPr marL="1600200" indent="-228600" defTabSz="820738" eaLnBrk="0" hangingPunct="0">
              <a:defRPr>
                <a:solidFill>
                  <a:schemeClr val="tx1"/>
                </a:solidFill>
                <a:latin typeface="Arial" panose="020B0604020202020204" pitchFamily="34" charset="0"/>
                <a:ea typeface="宋体" panose="02010600030101010101" pitchFamily="2" charset="-122"/>
              </a:defRPr>
            </a:lvl4pPr>
            <a:lvl5pPr marL="2057400" indent="-228600" defTabSz="820738" eaLnBrk="0" hangingPunct="0">
              <a:defRPr>
                <a:solidFill>
                  <a:schemeClr val="tx1"/>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zh-CN" sz="2800" b="1" dirty="0"/>
              <a:t>从分解上恢复信息</a:t>
            </a:r>
            <a:r>
              <a:rPr lang="zh-CN" altLang="en-US" sz="2800" b="1" dirty="0"/>
              <a:t> </a:t>
            </a:r>
            <a:r>
              <a:rPr lang="en-US" altLang="zh-CN" sz="2800" b="1" dirty="0"/>
              <a:t>recovering information from decomposition </a:t>
            </a:r>
          </a:p>
          <a:p>
            <a:pPr algn="l" eaLnBrk="1" hangingPunct="1"/>
            <a:endParaRPr lang="en-US" altLang="zh-CN" sz="2800" b="1" dirty="0"/>
          </a:p>
          <a:p>
            <a:pPr algn="l" eaLnBrk="1" hangingPunct="1"/>
            <a:r>
              <a:rPr lang="zh-CN" altLang="en-US" sz="2400" b="1" dirty="0"/>
              <a:t>重构原始关系的方法是自然连接。</a:t>
            </a:r>
          </a:p>
          <a:p>
            <a:pPr algn="l" eaLnBrk="1" hangingPunct="1"/>
            <a:r>
              <a:rPr lang="zh-CN" altLang="en-US" sz="2400" b="1" dirty="0"/>
              <a:t>如果一种连接在分解后，可以通过连接重新获得</a:t>
            </a:r>
            <a:r>
              <a:rPr lang="en-US" altLang="zh-CN" sz="2400" b="1" dirty="0"/>
              <a:t>R</a:t>
            </a:r>
            <a:r>
              <a:rPr lang="zh-CN" altLang="en-US" sz="2400" b="1" dirty="0"/>
              <a:t>，则称此分解含有无损连接</a:t>
            </a:r>
            <a:r>
              <a:rPr lang="en-US" altLang="zh-CN" sz="2400" b="1" dirty="0"/>
              <a:t>(lossless join)</a:t>
            </a:r>
            <a:r>
              <a:rPr lang="zh-CN" altLang="en-US" sz="2400" b="1" dirty="0"/>
              <a:t>。</a:t>
            </a:r>
            <a:endParaRPr lang="en-US" altLang="zh-CN" sz="2400" b="1" dirty="0"/>
          </a:p>
          <a:p>
            <a:pPr algn="l" eaLnBrk="1" hangingPunct="1"/>
            <a:endParaRPr lang="en-US" altLang="zh-CN" sz="2400" b="1" dirty="0"/>
          </a:p>
          <a:p>
            <a:pPr algn="l" eaLnBrk="1" hangingPunct="1"/>
            <a:r>
              <a:rPr lang="zh-CN" altLang="en-US" sz="2400" b="1" dirty="0"/>
              <a:t>对于关系</a:t>
            </a:r>
            <a:r>
              <a:rPr lang="en-US" altLang="zh-CN" sz="2400" b="1" dirty="0"/>
              <a:t>R</a:t>
            </a:r>
            <a:r>
              <a:rPr lang="zh-CN" altLang="en-US" sz="2400" b="1" dirty="0"/>
              <a:t>，</a:t>
            </a:r>
            <a:r>
              <a:rPr lang="en-US" altLang="zh-CN" sz="2400" b="1" dirty="0"/>
              <a:t>R</a:t>
            </a:r>
            <a:r>
              <a:rPr lang="zh-CN" altLang="en-US" sz="2400" b="1" dirty="0"/>
              <a:t>的属性集为</a:t>
            </a:r>
            <a:r>
              <a:rPr lang="en-US" altLang="zh-CN" sz="2400" b="1" dirty="0"/>
              <a:t>(</a:t>
            </a:r>
            <a:r>
              <a:rPr lang="en-US" altLang="zh-CN" sz="2400" b="1" dirty="0" err="1"/>
              <a:t>x,y,z</a:t>
            </a:r>
            <a:r>
              <a:rPr lang="en-US" altLang="zh-CN" sz="2400" b="1" dirty="0"/>
              <a:t>),</a:t>
            </a:r>
            <a:r>
              <a:rPr lang="zh-CN" altLang="en-US" sz="2400" b="1" dirty="0"/>
              <a:t>如果有</a:t>
            </a:r>
            <a:r>
              <a:rPr lang="en-US" altLang="zh-CN" sz="2400" b="1" dirty="0"/>
              <a:t>X-&gt;Y</a:t>
            </a:r>
            <a:r>
              <a:rPr lang="zh-CN" altLang="en-US" sz="2400" b="1" dirty="0"/>
              <a:t>成立，则</a:t>
            </a:r>
            <a:r>
              <a:rPr lang="en-US" altLang="zh-CN" sz="2400" b="1" dirty="0"/>
              <a:t>R =π</a:t>
            </a:r>
            <a:r>
              <a:rPr lang="en-US" altLang="zh-CN" sz="2400" b="1" baseline="-25000" dirty="0" err="1"/>
              <a:t>x,y</a:t>
            </a:r>
            <a:r>
              <a:rPr lang="en-US" altLang="zh-CN" sz="2400" b="1" dirty="0"/>
              <a:t>(R) ⋈ π</a:t>
            </a:r>
            <a:r>
              <a:rPr lang="en-US" altLang="zh-CN" sz="2400" b="1" baseline="-25000" dirty="0" err="1"/>
              <a:t>x,z</a:t>
            </a:r>
            <a:r>
              <a:rPr lang="en-US" altLang="zh-CN" sz="2400" b="1" dirty="0"/>
              <a:t>(R)</a:t>
            </a:r>
            <a:r>
              <a:rPr lang="zh-CN" altLang="en-US" sz="2400" b="1" dirty="0"/>
              <a:t>。</a:t>
            </a:r>
            <a:endParaRPr lang="en-US" altLang="zh-CN" sz="2400" b="1" dirty="0"/>
          </a:p>
          <a:p>
            <a:pPr algn="l" eaLnBrk="1" hangingPunct="1"/>
            <a:endParaRPr lang="en-US" altLang="zh-CN" sz="2400" dirty="0"/>
          </a:p>
          <a:p>
            <a:pPr algn="l" eaLnBrk="1" hangingPunct="1"/>
            <a:r>
              <a:rPr lang="zh-CN" altLang="en-US" sz="2400" b="1" dirty="0"/>
              <a:t>从这条结论上看，</a:t>
            </a:r>
            <a:r>
              <a:rPr lang="en-US" altLang="zh-CN" sz="2400" b="1" dirty="0"/>
              <a:t>BCNF</a:t>
            </a:r>
            <a:r>
              <a:rPr lang="zh-CN" altLang="en-US" sz="2400" b="1" dirty="0"/>
              <a:t>分解算法可以保证分解包含无损连接</a:t>
            </a:r>
            <a:r>
              <a:rPr lang="zh-CN" altLang="en-US" sz="2400" dirty="0"/>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34843"/>
                                        </p:tgtEl>
                                        <p:attrNameLst>
                                          <p:attrName>style.visibility</p:attrName>
                                        </p:attrNameLst>
                                      </p:cBhvr>
                                      <p:to>
                                        <p:strVal val="visible"/>
                                      </p:to>
                                    </p:set>
                                    <p:anim calcmode="lin" valueType="num">
                                      <p:cBhvr additive="base">
                                        <p:cTn id="7" dur="500" fill="hold"/>
                                        <p:tgtEl>
                                          <p:spTgt spid="34843"/>
                                        </p:tgtEl>
                                        <p:attrNameLst>
                                          <p:attrName>ppt_x</p:attrName>
                                        </p:attrNameLst>
                                      </p:cBhvr>
                                      <p:tavLst>
                                        <p:tav tm="0">
                                          <p:val>
                                            <p:strVal val="#ppt_x"/>
                                          </p:val>
                                        </p:tav>
                                        <p:tav tm="100000">
                                          <p:val>
                                            <p:strVal val="#ppt_x"/>
                                          </p:val>
                                        </p:tav>
                                      </p:tavLst>
                                    </p:anim>
                                    <p:anim calcmode="lin" valueType="num">
                                      <p:cBhvr additive="base">
                                        <p:cTn id="8" dur="500" fill="hold"/>
                                        <p:tgtEl>
                                          <p:spTgt spid="348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4838"/>
                                        </p:tgtEl>
                                        <p:attrNameLst>
                                          <p:attrName>style.visibility</p:attrName>
                                        </p:attrNameLst>
                                      </p:cBhvr>
                                      <p:to>
                                        <p:strVal val="visible"/>
                                      </p:to>
                                    </p:set>
                                    <p:anim calcmode="lin" valueType="num">
                                      <p:cBhvr additive="base">
                                        <p:cTn id="11" dur="500" fill="hold"/>
                                        <p:tgtEl>
                                          <p:spTgt spid="34838"/>
                                        </p:tgtEl>
                                        <p:attrNameLst>
                                          <p:attrName>ppt_x</p:attrName>
                                        </p:attrNameLst>
                                      </p:cBhvr>
                                      <p:tavLst>
                                        <p:tav tm="0">
                                          <p:val>
                                            <p:strVal val="#ppt_x"/>
                                          </p:val>
                                        </p:tav>
                                        <p:tav tm="100000">
                                          <p:val>
                                            <p:strVal val="#ppt_x"/>
                                          </p:val>
                                        </p:tav>
                                      </p:tavLst>
                                    </p:anim>
                                    <p:anim calcmode="lin" valueType="num">
                                      <p:cBhvr additive="base">
                                        <p:cTn id="12" dur="500" fill="hold"/>
                                        <p:tgtEl>
                                          <p:spTgt spid="34838"/>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animBg="1"/>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PROBLEMSCORE" val="1.0"/>
  <p:tag name="PROBLEMSCORE_HALF" val="0.0"/>
  <p:tag name="RAINPROBLEMTYPE" val="MultipleChoice"/>
  <p:tag name="RAINPROBLEM" val="MultipleChoic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1.xml><?xml version="1.0" encoding="utf-8"?>
<p:tagLst xmlns:a="http://schemas.openxmlformats.org/drawingml/2006/main" xmlns:r="http://schemas.openxmlformats.org/officeDocument/2006/relationships" xmlns:p="http://schemas.openxmlformats.org/presentationml/2006/main">
  <p:tag name="PROBLEMSCORE" val="5.0"/>
  <p:tag name="RAINPROBLEMTYPE" val="MultipleChoiceMA"/>
  <p:tag name="RAINPROBLEM" val="MultipleChoiceMA"/>
  <p:tag name="PROBLEMSCORE_HALF" val="0.0"/>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PROBLEMSCORE" val="5.0"/>
  <p:tag name="RAINPROBLEMTYPE" val="MultipleChoiceMA"/>
  <p:tag name="RAINPROBLEM" val="MultipleChoiceMA"/>
  <p:tag name="PROBLEMSCORE_HALF" val="2.0"/>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PROBLEMSCORE" val="5.0"/>
  <p:tag name="PROBLEMSCORE_HALF" val="2.0"/>
  <p:tag name="RAINPROBLEMTYPE" val="MultipleChoiceMA"/>
  <p:tag name="RAINPROBLEM" val="MultipleChoiceMA"/>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7.xml><?xml version="1.0" encoding="utf-8"?>
<p:tagLst xmlns:a="http://schemas.openxmlformats.org/drawingml/2006/main" xmlns:r="http://schemas.openxmlformats.org/officeDocument/2006/relationships" xmlns:p="http://schemas.openxmlformats.org/presentationml/2006/main">
  <p:tag name="PROBLEMSCORE" val="5.0"/>
  <p:tag name="RAINPROBLEMTYPE" val="MultipleChoiceMA"/>
  <p:tag name="RAINPROBLEM" val="MultipleChoiceMA"/>
  <p:tag name="PROBLEMSCORE_HALF" val="2.0"/>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0.xml><?xml version="1.0" encoding="utf-8"?>
<p:tagLst xmlns:a="http://schemas.openxmlformats.org/drawingml/2006/main" xmlns:r="http://schemas.openxmlformats.org/officeDocument/2006/relationships" xmlns:p="http://schemas.openxmlformats.org/presentationml/2006/main">
  <p:tag name="PROBLEMSCORE" val="5.0"/>
  <p:tag name="RAINPROBLEMTYPE" val="MultipleChoiceMA"/>
  <p:tag name="RAINPROBLEM" val="MultipleChoiceMA"/>
  <p:tag name="PROBLEMSCORE_HALF" val="2.0"/>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3.xml><?xml version="1.0" encoding="utf-8"?>
<p:tagLst xmlns:a="http://schemas.openxmlformats.org/drawingml/2006/main" xmlns:r="http://schemas.openxmlformats.org/officeDocument/2006/relationships" xmlns:p="http://schemas.openxmlformats.org/presentationml/2006/main">
  <p:tag name="PROBLEMSCORE" val="5.0"/>
  <p:tag name="RAINPROBLEMTYPE" val="MultipleChoiceMA"/>
  <p:tag name="RAINPROBLEM" val="MultipleChoiceMA"/>
  <p:tag name="PROBLEMSCORE_HALF" val="0.0"/>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xml><?xml version="1.0" encoding="utf-8"?>
<p:tagLst xmlns:a="http://schemas.openxmlformats.org/drawingml/2006/main" xmlns:r="http://schemas.openxmlformats.org/officeDocument/2006/relationships" xmlns:p="http://schemas.openxmlformats.org/presentationml/2006/main">
  <p:tag name="PROBLEMSCORE" val="5.0"/>
  <p:tag name="RAINPROBLEMTYPE" val="MultipleChoiceMA"/>
  <p:tag name="RAINPROBLEM" val="MultipleChoiceMA"/>
  <p:tag name="PROBLEMSCORE_HALF" val="0.0"/>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PROBLEMSCORE" val="5.0"/>
  <p:tag name="PROBLEMSCORE_HALF" val="2.0"/>
  <p:tag name="RAINPROBLEMTYPE" val="MultipleChoiceMA"/>
  <p:tag name="RAINPROBLEM" val="MultipleChoiceMA"/>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PROBLEMSCORE" val="5.0"/>
  <p:tag name="PROBLEMSCORE_HALF" val="2.0"/>
  <p:tag name="RAINPROBLEMTYPE" val="MultipleChoiceMA"/>
  <p:tag name="RAINPROBLEM" val="MultipleChoiceMA"/>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PROBLEMSCORE" val="5.0"/>
  <p:tag name="PROBLEMSCORE_HALF" val="2.0"/>
  <p:tag name="RAINPROBLEMTYPE" val="MultipleChoiceMA"/>
  <p:tag name="RAINPROBLEM" val="MultipleChoiceMA"/>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5.0"/>
  <p:tag name="PROBLEMSCORE_HALF" val="2.0"/>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5"/>
  <p:tag name="PROBLEMSCORE" val="5.0"/>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9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9.xml><?xml version="1.0" encoding="utf-8"?>
<p:tagLst xmlns:a="http://schemas.openxmlformats.org/drawingml/2006/main" xmlns:r="http://schemas.openxmlformats.org/officeDocument/2006/relationships" xmlns:p="http://schemas.openxmlformats.org/presentationml/2006/main">
  <p:tag name="RAINPROBLEM" val="ProblemItem"/>
</p:tagLst>
</file>

<file path=ppt/theme/theme1.xml><?xml version="1.0" encoding="utf-8"?>
<a:theme xmlns:a="http://schemas.openxmlformats.org/drawingml/2006/main" name="028betty_white">
  <a:themeElements>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028betty_whi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lnDef>
  </a:objectDefaults>
  <a:extraClrSchemeLst>
    <a:extraClrScheme>
      <a:clrScheme name="028betty_white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028betty_white</Template>
  <TotalTime>5499</TotalTime>
  <Words>10633</Words>
  <Application>Microsoft Office PowerPoint</Application>
  <PresentationFormat>全屏显示(4:3)</PresentationFormat>
  <Paragraphs>1297</Paragraphs>
  <Slides>128</Slides>
  <Notes>2</Notes>
  <HiddenSlides>1</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128</vt:i4>
      </vt:variant>
    </vt:vector>
  </HeadingPairs>
  <TitlesOfParts>
    <vt:vector size="148" baseType="lpstr">
      <vt:lpstr>Helvetica Neue</vt:lpstr>
      <vt:lpstr>等线</vt:lpstr>
      <vt:lpstr>方正黄草简体</vt:lpstr>
      <vt:lpstr>仿宋</vt:lpstr>
      <vt:lpstr>仿宋</vt:lpstr>
      <vt:lpstr>黑体</vt:lpstr>
      <vt:lpstr>楷体</vt:lpstr>
      <vt:lpstr>楷体</vt:lpstr>
      <vt:lpstr>宋体</vt:lpstr>
      <vt:lpstr>Microsoft Yahei</vt:lpstr>
      <vt:lpstr>Microsoft Yahei</vt:lpstr>
      <vt:lpstr>Arial</vt:lpstr>
      <vt:lpstr>Calibri</vt:lpstr>
      <vt:lpstr>Cambria Math</vt:lpstr>
      <vt:lpstr>Lucida Sans Unicode</vt:lpstr>
      <vt:lpstr>Tahoma</vt:lpstr>
      <vt:lpstr>Times New Roman</vt:lpstr>
      <vt:lpstr>Verdana</vt:lpstr>
      <vt:lpstr>Wingdings</vt:lpstr>
      <vt:lpstr>028betty_white</vt:lpstr>
      <vt:lpstr>数据库系统原理</vt:lpstr>
      <vt:lpstr>讲解纲要</vt:lpstr>
      <vt:lpstr>引子：从数据操作到数据结构</vt:lpstr>
      <vt:lpstr>引子：从数据操作到数据结构</vt:lpstr>
      <vt:lpstr>引子：从数据操作到数据结构</vt:lpstr>
      <vt:lpstr>引子：从数据操作到数据结构</vt:lpstr>
      <vt:lpstr>引子：从数据操作到数据结构  案例分析</vt:lpstr>
      <vt:lpstr>引子：从数据操作到数据结构   案例分析</vt:lpstr>
      <vt:lpstr>引子：从数据操作到数据结构</vt:lpstr>
      <vt:lpstr>引子：从数据操作到数据结构</vt:lpstr>
      <vt:lpstr>讲解纲要</vt:lpstr>
      <vt:lpstr>关系规范化</vt:lpstr>
      <vt:lpstr>关系规范化</vt:lpstr>
      <vt:lpstr>函数依赖Functional dependencies </vt:lpstr>
      <vt:lpstr>函数依赖Functional dependencies </vt:lpstr>
      <vt:lpstr>PowerPoint 演示文稿</vt:lpstr>
      <vt:lpstr>PowerPoint 演示文稿</vt:lpstr>
      <vt:lpstr>关系规范化：函数依赖</vt:lpstr>
      <vt:lpstr>关系规范化：函数依赖</vt:lpstr>
      <vt:lpstr>关系规范化：函数依赖</vt:lpstr>
      <vt:lpstr>关系规范化：函数依赖</vt:lpstr>
      <vt:lpstr>PowerPoint 演示文稿</vt:lpstr>
      <vt:lpstr>PowerPoint 演示文稿</vt:lpstr>
      <vt:lpstr>PowerPoint 演示文稿</vt:lpstr>
      <vt:lpstr>关系规范化：函数依赖</vt:lpstr>
      <vt:lpstr>PowerPoint 演示文稿</vt:lpstr>
      <vt:lpstr>PowerPoint 演示文稿</vt:lpstr>
      <vt:lpstr>关系规范化：函数依赖</vt:lpstr>
      <vt:lpstr>关系规范化：函数依赖</vt:lpstr>
      <vt:lpstr>关系规范化：函数依赖</vt:lpstr>
      <vt:lpstr>PowerPoint 演示文稿</vt:lpstr>
      <vt:lpstr>PowerPoint 演示文稿</vt:lpstr>
      <vt:lpstr>PowerPoint 演示文稿</vt:lpstr>
      <vt:lpstr>关系规范化：函数依赖</vt:lpstr>
      <vt:lpstr>PowerPoint 演示文稿</vt:lpstr>
      <vt:lpstr>PowerPoint 演示文稿</vt:lpstr>
      <vt:lpstr>关系规范化：函数依赖</vt:lpstr>
      <vt:lpstr>关系规范化：函数依赖</vt:lpstr>
      <vt:lpstr>PowerPoint 演示文稿</vt:lpstr>
      <vt:lpstr>PowerPoint 演示文稿</vt:lpstr>
      <vt:lpstr>PowerPoint 演示文稿</vt:lpstr>
      <vt:lpstr>关系规范化：函数依赖</vt:lpstr>
      <vt:lpstr>课堂讨论</vt:lpstr>
      <vt:lpstr>上节课我们学会了什么？</vt:lpstr>
      <vt:lpstr>课堂讨论</vt:lpstr>
      <vt:lpstr>课堂讨论</vt:lpstr>
      <vt:lpstr>课堂讨论</vt:lpstr>
      <vt:lpstr>课堂讨论</vt:lpstr>
      <vt:lpstr>讲解纲要</vt:lpstr>
      <vt:lpstr>关系规范化：范 式</vt:lpstr>
      <vt:lpstr>关系规范化：范 式</vt:lpstr>
      <vt:lpstr>关系规范化：范 式</vt:lpstr>
      <vt:lpstr>关系规范化：范 式</vt:lpstr>
      <vt:lpstr>关系规范化：范 式</vt:lpstr>
      <vt:lpstr>关系规范化：范 式</vt:lpstr>
      <vt:lpstr>关系规范化：范 式</vt:lpstr>
      <vt:lpstr>关系规范化：范 式</vt:lpstr>
      <vt:lpstr>PowerPoint 演示文稿</vt:lpstr>
      <vt:lpstr>关系规范化：范 式</vt:lpstr>
      <vt:lpstr>关系规范化：范 式</vt:lpstr>
      <vt:lpstr>关系规范化：范 式</vt:lpstr>
      <vt:lpstr>关系规范化：范 式</vt:lpstr>
      <vt:lpstr>关系规范化：范 式</vt:lpstr>
      <vt:lpstr>关系规范化：范 式</vt:lpstr>
      <vt:lpstr>关系规范化：范 式</vt:lpstr>
      <vt:lpstr>PowerPoint 演示文稿</vt:lpstr>
      <vt:lpstr>关系规范化：范 式</vt:lpstr>
      <vt:lpstr>关系规范化：范 式</vt:lpstr>
      <vt:lpstr>关系规范化：范 式</vt:lpstr>
      <vt:lpstr>关系规范化：范 式</vt:lpstr>
      <vt:lpstr>关系规范化：范 式</vt:lpstr>
      <vt:lpstr>关系规范化：范 式</vt:lpstr>
      <vt:lpstr>讲解纲要</vt:lpstr>
      <vt:lpstr>数据依赖的公理系统：Armstrong公理系统</vt:lpstr>
      <vt:lpstr>数据依赖的公理系统：Armstrong公理系统</vt:lpstr>
      <vt:lpstr>数据依赖的公理系统：Armstrong公理系统</vt:lpstr>
      <vt:lpstr>数据依赖的公理系统：Armstrong公理系统</vt:lpstr>
      <vt:lpstr>数据依赖的公理系统：Armstrong公理系统</vt:lpstr>
      <vt:lpstr>数据依赖的公理系统：Armstrong公理系统</vt:lpstr>
      <vt:lpstr>PowerPoint 演示文稿</vt:lpstr>
      <vt:lpstr>数据依赖的公理系统：Armstrong公理系统</vt:lpstr>
      <vt:lpstr>数据依赖的公理系统：Armstrong公理系统</vt:lpstr>
      <vt:lpstr>数据依赖的公理系统：Armstrong公理系统</vt:lpstr>
      <vt:lpstr>数据依赖的公理系统：Armstrong公理系统</vt:lpstr>
      <vt:lpstr>PowerPoint 演示文稿</vt:lpstr>
      <vt:lpstr>PowerPoint 演示文稿</vt:lpstr>
      <vt:lpstr>数据依赖的公理系统：Armstrong公理系统</vt:lpstr>
      <vt:lpstr>模式分解</vt:lpstr>
      <vt:lpstr>模式分解</vt:lpstr>
      <vt:lpstr>模式分解</vt:lpstr>
      <vt:lpstr>模式分解</vt:lpstr>
      <vt:lpstr>模式分解</vt:lpstr>
      <vt:lpstr>PowerPoint 演示文稿</vt:lpstr>
      <vt:lpstr>PowerPoint 演示文稿</vt:lpstr>
      <vt:lpstr>关系规范化：范 式  课堂练习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模式分解练习</vt:lpstr>
      <vt:lpstr>PowerPoint 演示文稿</vt:lpstr>
      <vt:lpstr>PowerPoint 演示文稿</vt:lpstr>
      <vt:lpstr>PowerPoint 演示文稿</vt:lpstr>
      <vt:lpstr>PowerPoint 演示文稿</vt:lpstr>
      <vt:lpstr>PowerPoint 演示文稿</vt:lpstr>
      <vt:lpstr>关系规范化： 多值依赖</vt:lpstr>
      <vt:lpstr>关系规范化： 多值依赖</vt:lpstr>
      <vt:lpstr>关系规范化： 多值依赖</vt:lpstr>
      <vt:lpstr>关系规范化： 多值依赖</vt:lpstr>
      <vt:lpstr>关系规范化： 多值依赖</vt:lpstr>
      <vt:lpstr>多值依赖（续）</vt:lpstr>
      <vt:lpstr>关系规范化： 多值依赖</vt:lpstr>
      <vt:lpstr>多值依赖（续）</vt:lpstr>
      <vt:lpstr>多值依赖（续）</vt:lpstr>
      <vt:lpstr>多值依赖（续）</vt:lpstr>
      <vt:lpstr>多值依赖的性质</vt:lpstr>
      <vt:lpstr>多值依赖与函数依赖的区别</vt:lpstr>
      <vt:lpstr>关系规范化总结</vt:lpstr>
      <vt:lpstr>小结</vt:lpstr>
      <vt:lpstr>关系规范化：课堂练习</vt:lpstr>
      <vt:lpstr>关系规范化：课堂练习</vt:lpstr>
      <vt:lpstr>关系规范化：课堂练习</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微软中国</dc:creator>
  <cp:lastModifiedBy>宇英</cp:lastModifiedBy>
  <cp:revision>258</cp:revision>
  <dcterms:created xsi:type="dcterms:W3CDTF">2013-05-28T06:12:06Z</dcterms:created>
  <dcterms:modified xsi:type="dcterms:W3CDTF">2023-03-25T02:29:12Z</dcterms:modified>
</cp:coreProperties>
</file>