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70" r:id="rId2"/>
  </p:sldMasterIdLst>
  <p:notesMasterIdLst>
    <p:notesMasterId r:id="rId123"/>
  </p:notesMasterIdLst>
  <p:handoutMasterIdLst>
    <p:handoutMasterId r:id="rId124"/>
  </p:handoutMasterIdLst>
  <p:sldIdLst>
    <p:sldId id="283" r:id="rId3"/>
    <p:sldId id="382" r:id="rId4"/>
    <p:sldId id="525" r:id="rId5"/>
    <p:sldId id="524" r:id="rId6"/>
    <p:sldId id="264" r:id="rId7"/>
    <p:sldId id="388" r:id="rId8"/>
    <p:sldId id="288" r:id="rId9"/>
    <p:sldId id="290" r:id="rId10"/>
    <p:sldId id="292" r:id="rId11"/>
    <p:sldId id="293" r:id="rId12"/>
    <p:sldId id="389" r:id="rId13"/>
    <p:sldId id="294" r:id="rId14"/>
    <p:sldId id="501" r:id="rId15"/>
    <p:sldId id="502" r:id="rId16"/>
    <p:sldId id="499" r:id="rId17"/>
    <p:sldId id="513" r:id="rId18"/>
    <p:sldId id="514" r:id="rId19"/>
    <p:sldId id="396" r:id="rId20"/>
    <p:sldId id="515" r:id="rId21"/>
    <p:sldId id="516" r:id="rId22"/>
    <p:sldId id="517" r:id="rId23"/>
    <p:sldId id="518" r:id="rId24"/>
    <p:sldId id="519" r:id="rId25"/>
    <p:sldId id="520" r:id="rId26"/>
    <p:sldId id="521" r:id="rId27"/>
    <p:sldId id="522" r:id="rId28"/>
    <p:sldId id="523" r:id="rId29"/>
    <p:sldId id="507" r:id="rId30"/>
    <p:sldId id="508" r:id="rId31"/>
    <p:sldId id="509" r:id="rId32"/>
    <p:sldId id="504" r:id="rId33"/>
    <p:sldId id="506" r:id="rId34"/>
    <p:sldId id="511" r:id="rId35"/>
    <p:sldId id="512" r:id="rId36"/>
    <p:sldId id="503" r:id="rId37"/>
    <p:sldId id="500" r:id="rId38"/>
    <p:sldId id="394" r:id="rId39"/>
    <p:sldId id="448" r:id="rId40"/>
    <p:sldId id="295" r:id="rId41"/>
    <p:sldId id="399" r:id="rId42"/>
    <p:sldId id="285" r:id="rId43"/>
    <p:sldId id="505" r:id="rId44"/>
    <p:sldId id="477" r:id="rId45"/>
    <p:sldId id="478" r:id="rId46"/>
    <p:sldId id="476" r:id="rId47"/>
    <p:sldId id="479" r:id="rId48"/>
    <p:sldId id="480" r:id="rId49"/>
    <p:sldId id="526" r:id="rId50"/>
    <p:sldId id="483" r:id="rId51"/>
    <p:sldId id="257" r:id="rId52"/>
    <p:sldId id="453" r:id="rId53"/>
    <p:sldId id="415" r:id="rId54"/>
    <p:sldId id="418" r:id="rId55"/>
    <p:sldId id="421" r:id="rId56"/>
    <p:sldId id="422" r:id="rId57"/>
    <p:sldId id="423" r:id="rId58"/>
    <p:sldId id="424" r:id="rId59"/>
    <p:sldId id="425" r:id="rId60"/>
    <p:sldId id="427" r:id="rId61"/>
    <p:sldId id="429" r:id="rId62"/>
    <p:sldId id="528" r:id="rId63"/>
    <p:sldId id="434" r:id="rId64"/>
    <p:sldId id="437" r:id="rId65"/>
    <p:sldId id="436" r:id="rId66"/>
    <p:sldId id="438" r:id="rId67"/>
    <p:sldId id="440" r:id="rId68"/>
    <p:sldId id="442" r:id="rId69"/>
    <p:sldId id="527" r:id="rId70"/>
    <p:sldId id="485" r:id="rId71"/>
    <p:sldId id="445" r:id="rId72"/>
    <p:sldId id="446" r:id="rId73"/>
    <p:sldId id="296" r:id="rId74"/>
    <p:sldId id="455" r:id="rId75"/>
    <p:sldId id="456" r:id="rId76"/>
    <p:sldId id="458" r:id="rId77"/>
    <p:sldId id="459" r:id="rId78"/>
    <p:sldId id="464" r:id="rId79"/>
    <p:sldId id="465" r:id="rId80"/>
    <p:sldId id="491" r:id="rId81"/>
    <p:sldId id="498" r:id="rId82"/>
    <p:sldId id="460" r:id="rId83"/>
    <p:sldId id="268" r:id="rId84"/>
    <p:sldId id="461" r:id="rId85"/>
    <p:sldId id="463" r:id="rId86"/>
    <p:sldId id="529" r:id="rId87"/>
    <p:sldId id="530" r:id="rId88"/>
    <p:sldId id="261" r:id="rId89"/>
    <p:sldId id="531" r:id="rId90"/>
    <p:sldId id="262" r:id="rId91"/>
    <p:sldId id="532" r:id="rId92"/>
    <p:sldId id="263" r:id="rId93"/>
    <p:sldId id="267" r:id="rId94"/>
    <p:sldId id="533" r:id="rId95"/>
    <p:sldId id="481" r:id="rId96"/>
    <p:sldId id="496" r:id="rId97"/>
    <p:sldId id="391" r:id="rId98"/>
    <p:sldId id="297" r:id="rId99"/>
    <p:sldId id="466" r:id="rId100"/>
    <p:sldId id="467" r:id="rId101"/>
    <p:sldId id="470" r:id="rId102"/>
    <p:sldId id="471" r:id="rId103"/>
    <p:sldId id="298" r:id="rId104"/>
    <p:sldId id="474" r:id="rId105"/>
    <p:sldId id="473" r:id="rId106"/>
    <p:sldId id="475" r:id="rId107"/>
    <p:sldId id="300" r:id="rId108"/>
    <p:sldId id="301" r:id="rId109"/>
    <p:sldId id="385" r:id="rId110"/>
    <p:sldId id="387" r:id="rId111"/>
    <p:sldId id="384" r:id="rId112"/>
    <p:sldId id="284" r:id="rId113"/>
    <p:sldId id="401" r:id="rId114"/>
    <p:sldId id="449" r:id="rId115"/>
    <p:sldId id="450" r:id="rId116"/>
    <p:sldId id="451" r:id="rId117"/>
    <p:sldId id="452" r:id="rId118"/>
    <p:sldId id="407" r:id="rId119"/>
    <p:sldId id="408" r:id="rId120"/>
    <p:sldId id="410" r:id="rId121"/>
    <p:sldId id="413" r:id="rId122"/>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9A7"/>
    <a:srgbClr val="FF99FF"/>
    <a:srgbClr val="FCBAD2"/>
    <a:srgbClr val="FF9900"/>
    <a:srgbClr val="00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2" autoAdjust="0"/>
    <p:restoredTop sz="94614" autoAdjust="0"/>
  </p:normalViewPr>
  <p:slideViewPr>
    <p:cSldViewPr snapToObjects="1">
      <p:cViewPr varScale="1">
        <p:scale>
          <a:sx n="80" d="100"/>
          <a:sy n="80" d="100"/>
        </p:scale>
        <p:origin x="1930" y="67"/>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1937C-631A-46F1-BE12-F220BE48541F}"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FE48F7-B2B9-454B-A0A3-D2F0CBFFEBCE}" type="slidenum">
              <a:rPr lang="zh-CN" altLang="en-US" smtClean="0"/>
              <a:t>‹#›</a:t>
            </a:fld>
            <a:endParaRPr lang="zh-CN" altLang="en-US"/>
          </a:p>
        </p:txBody>
      </p:sp>
    </p:spTree>
    <p:extLst>
      <p:ext uri="{BB962C8B-B14F-4D97-AF65-F5344CB8AC3E}">
        <p14:creationId xmlns:p14="http://schemas.microsoft.com/office/powerpoint/2010/main" val="305836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E48F7-B2B9-454B-A0A3-D2F0CBFFEBCE}" type="slidenum">
              <a:rPr lang="zh-CN" altLang="en-US" smtClean="0"/>
              <a:t>1</a:t>
            </a:fld>
            <a:endParaRPr lang="zh-CN" altLang="en-US"/>
          </a:p>
        </p:txBody>
      </p:sp>
    </p:spTree>
    <p:extLst>
      <p:ext uri="{BB962C8B-B14F-4D97-AF65-F5344CB8AC3E}">
        <p14:creationId xmlns:p14="http://schemas.microsoft.com/office/powerpoint/2010/main" val="410038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4354512"/>
            <a:chOff x="0" y="681"/>
            <a:chExt cx="5760" cy="2743"/>
          </a:xfrm>
        </p:grpSpPr>
        <p:sp>
          <p:nvSpPr>
            <p:cNvPr id="68339" name="Rectangle 2803" descr="어두운 수평선"/>
            <p:cNvSpPr>
              <a:spLocks noChangeArrowheads="1"/>
            </p:cNvSpPr>
            <p:nvPr/>
          </p:nvSpPr>
          <p:spPr bwMode="ltGray">
            <a:xfrm>
              <a:off x="5644" y="3220"/>
              <a:ext cx="116" cy="204"/>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500"/>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5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05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1"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375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7"/>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grpSp>
    </p:spTree>
    <p:extLst>
      <p:ext uri="{BB962C8B-B14F-4D97-AF65-F5344CB8AC3E}">
        <p14:creationId xmlns:p14="http://schemas.microsoft.com/office/powerpoint/2010/main" val="186660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39538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2845987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1" y="1447800"/>
            <a:ext cx="3609975"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6" y="1447800"/>
            <a:ext cx="3609975"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223126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524270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251274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2294987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647569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3403031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194404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6"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9"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793469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9"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3788066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9"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345641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00"/>
            </a:p>
          </p:txBody>
        </p:sp>
      </p:grpSp>
      <p:sp>
        <p:nvSpPr>
          <p:cNvPr id="12309" name="Rectangle 21"/>
          <p:cNvSpPr>
            <a:spLocks noGrp="1" noChangeArrowheads="1"/>
          </p:cNvSpPr>
          <p:nvPr>
            <p:ph type="title"/>
          </p:nvPr>
        </p:nvSpPr>
        <p:spPr bwMode="gray">
          <a:xfrm>
            <a:off x="185739"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extLst>
      <p:ext uri="{BB962C8B-B14F-4D97-AF65-F5344CB8AC3E}">
        <p14:creationId xmlns:p14="http://schemas.microsoft.com/office/powerpoint/2010/main" val="424854237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sldNum="0" hdr="0" dt="0"/>
  <p:txStyles>
    <p:titleStyle>
      <a:lvl1pPr algn="l" rtl="0" eaLnBrk="1" fontAlgn="base" hangingPunct="1">
        <a:spcBef>
          <a:spcPct val="0"/>
        </a:spcBef>
        <a:spcAft>
          <a:spcPct val="0"/>
        </a:spcAft>
        <a:defRPr sz="2250" b="1">
          <a:solidFill>
            <a:schemeClr val="accent1"/>
          </a:solidFill>
          <a:latin typeface="+mj-lt"/>
          <a:ea typeface="+mj-ea"/>
          <a:cs typeface="+mj-cs"/>
        </a:defRPr>
      </a:lvl1pPr>
      <a:lvl2pPr algn="l" rtl="0" eaLnBrk="1" fontAlgn="base" hangingPunct="1">
        <a:spcBef>
          <a:spcPct val="0"/>
        </a:spcBef>
        <a:spcAft>
          <a:spcPct val="0"/>
        </a:spcAft>
        <a:defRPr sz="2250" b="1">
          <a:solidFill>
            <a:schemeClr val="accent1"/>
          </a:solidFill>
          <a:latin typeface="Verdana" pitchFamily="34" charset="0"/>
        </a:defRPr>
      </a:lvl2pPr>
      <a:lvl3pPr algn="l" rtl="0" eaLnBrk="1" fontAlgn="base" hangingPunct="1">
        <a:spcBef>
          <a:spcPct val="0"/>
        </a:spcBef>
        <a:spcAft>
          <a:spcPct val="0"/>
        </a:spcAft>
        <a:defRPr sz="2250" b="1">
          <a:solidFill>
            <a:schemeClr val="accent1"/>
          </a:solidFill>
          <a:latin typeface="Verdana" pitchFamily="34" charset="0"/>
        </a:defRPr>
      </a:lvl3pPr>
      <a:lvl4pPr algn="l" rtl="0" eaLnBrk="1" fontAlgn="base" hangingPunct="1">
        <a:spcBef>
          <a:spcPct val="0"/>
        </a:spcBef>
        <a:spcAft>
          <a:spcPct val="0"/>
        </a:spcAft>
        <a:defRPr sz="2250" b="1">
          <a:solidFill>
            <a:schemeClr val="accent1"/>
          </a:solidFill>
          <a:latin typeface="Verdana" pitchFamily="34" charset="0"/>
        </a:defRPr>
      </a:lvl4pPr>
      <a:lvl5pPr algn="l" rtl="0" eaLnBrk="1" fontAlgn="base" hangingPunct="1">
        <a:spcBef>
          <a:spcPct val="0"/>
        </a:spcBef>
        <a:spcAft>
          <a:spcPct val="0"/>
        </a:spcAft>
        <a:defRPr sz="2250" b="1">
          <a:solidFill>
            <a:schemeClr val="accent1"/>
          </a:solidFill>
          <a:latin typeface="Verdana" pitchFamily="34" charset="0"/>
        </a:defRPr>
      </a:lvl5pPr>
      <a:lvl6pPr marL="342900" algn="l" rtl="0" eaLnBrk="1" fontAlgn="base" hangingPunct="1">
        <a:spcBef>
          <a:spcPct val="0"/>
        </a:spcBef>
        <a:spcAft>
          <a:spcPct val="0"/>
        </a:spcAft>
        <a:defRPr sz="2250" b="1">
          <a:solidFill>
            <a:schemeClr val="accent1"/>
          </a:solidFill>
          <a:latin typeface="Verdana" pitchFamily="34" charset="0"/>
        </a:defRPr>
      </a:lvl6pPr>
      <a:lvl7pPr marL="685800" algn="l" rtl="0" eaLnBrk="1" fontAlgn="base" hangingPunct="1">
        <a:spcBef>
          <a:spcPct val="0"/>
        </a:spcBef>
        <a:spcAft>
          <a:spcPct val="0"/>
        </a:spcAft>
        <a:defRPr sz="2250" b="1">
          <a:solidFill>
            <a:schemeClr val="accent1"/>
          </a:solidFill>
          <a:latin typeface="Verdana" pitchFamily="34" charset="0"/>
        </a:defRPr>
      </a:lvl7pPr>
      <a:lvl8pPr marL="1028700" algn="l" rtl="0" eaLnBrk="1" fontAlgn="base" hangingPunct="1">
        <a:spcBef>
          <a:spcPct val="0"/>
        </a:spcBef>
        <a:spcAft>
          <a:spcPct val="0"/>
        </a:spcAft>
        <a:defRPr sz="2250" b="1">
          <a:solidFill>
            <a:schemeClr val="accent1"/>
          </a:solidFill>
          <a:latin typeface="Verdana" pitchFamily="34" charset="0"/>
        </a:defRPr>
      </a:lvl8pPr>
      <a:lvl9pPr marL="1371600" algn="l" rtl="0" eaLnBrk="1" fontAlgn="base" hangingPunct="1">
        <a:spcBef>
          <a:spcPct val="0"/>
        </a:spcBef>
        <a:spcAft>
          <a:spcPct val="0"/>
        </a:spcAft>
        <a:defRPr sz="2250" b="1">
          <a:solidFill>
            <a:schemeClr val="accent1"/>
          </a:solidFill>
          <a:latin typeface="Verdana" pitchFamily="34" charset="0"/>
        </a:defRPr>
      </a:lvl9pPr>
    </p:titleStyle>
    <p:bodyStyle>
      <a:lvl1pPr marL="257175" indent="-257175" algn="l" rtl="0" eaLnBrk="1" fontAlgn="base" hangingPunct="1">
        <a:spcBef>
          <a:spcPct val="20000"/>
        </a:spcBef>
        <a:spcAft>
          <a:spcPct val="0"/>
        </a:spcAft>
        <a:buClr>
          <a:schemeClr val="folHlink"/>
        </a:buClr>
        <a:buSzPct val="110000"/>
        <a:buChar char="•"/>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hlink"/>
        </a:buClr>
        <a:buSzPct val="120000"/>
        <a:buChar char="•"/>
        <a:defRPr sz="1800">
          <a:solidFill>
            <a:schemeClr val="tx1"/>
          </a:solidFill>
          <a:latin typeface="+mn-lt"/>
        </a:defRPr>
      </a:lvl2pPr>
      <a:lvl3pPr marL="857250" indent="-171450" algn="l" rtl="0" eaLnBrk="1" fontAlgn="base" hangingPunct="1">
        <a:spcBef>
          <a:spcPct val="20000"/>
        </a:spcBef>
        <a:spcAft>
          <a:spcPct val="0"/>
        </a:spcAft>
        <a:buClr>
          <a:schemeClr val="tx2"/>
        </a:buClr>
        <a:buSzPct val="60000"/>
        <a:buFont typeface="Wingdings" pitchFamily="2" charset="2"/>
        <a:buChar char="n"/>
        <a:defRPr sz="1800">
          <a:solidFill>
            <a:schemeClr val="tx1"/>
          </a:solidFill>
          <a:latin typeface="+mn-lt"/>
        </a:defRPr>
      </a:lvl3pPr>
      <a:lvl4pPr marL="12001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4pPr>
      <a:lvl5pPr marL="15430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5pPr>
      <a:lvl6pPr marL="18859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6pPr>
      <a:lvl7pPr marL="22288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7pPr>
      <a:lvl8pPr marL="25717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8pPr>
      <a:lvl9pPr marL="2914650" indent="-171450" algn="l" rtl="0" eaLnBrk="1" fontAlgn="base" hangingPunct="1">
        <a:spcBef>
          <a:spcPct val="20000"/>
        </a:spcBef>
        <a:spcAft>
          <a:spcPct val="0"/>
        </a:spcAft>
        <a:buClr>
          <a:schemeClr val="hlink"/>
        </a:buClr>
        <a:buSzPct val="60000"/>
        <a:buFont typeface="Wingdings" pitchFamily="2" charset="2"/>
        <a:buChar char="n"/>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3.emf"/><Relationship Id="rId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 TargetMode="External"/><Relationship Id="rId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23" TargetMode="External"/><Relationship Id="rId12" Type="http://schemas.openxmlformats.org/officeDocument/2006/relationships/image" Target="../media/image52.emf"/><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emf"/><Relationship Id="rId11" Type="http://schemas.openxmlformats.org/officeDocument/2006/relationships/image" Target="../media/image51.emf"/><Relationship Id="rId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24" TargetMode="External"/><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25" TargetMode="External"/><Relationship Id="rId14" Type="http://schemas.openxmlformats.org/officeDocument/2006/relationships/image" Target="../media/image54.emf"/></Relationships>
</file>

<file path=ppt/slides/_rels/slide114.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3.emf"/><Relationship Id="rId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43" TargetMode="External"/><Relationship Id="rId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4" TargetMode="External"/><Relationship Id="rId12" Type="http://schemas.openxmlformats.org/officeDocument/2006/relationships/image" Target="../media/image62.emf"/><Relationship Id="rId2" Type="http://schemas.openxmlformats.org/officeDocument/2006/relationships/image" Target="../media/image55.png"/><Relationship Id="rId16" Type="http://schemas.openxmlformats.org/officeDocument/2006/relationships/image" Target="../media/image66.emf"/><Relationship Id="rId1" Type="http://schemas.openxmlformats.org/officeDocument/2006/relationships/slideLayout" Target="../slideLayouts/slideLayout2.xml"/><Relationship Id="rId6" Type="http://schemas.openxmlformats.org/officeDocument/2006/relationships/image" Target="../media/image57.emf"/><Relationship Id="rId11" Type="http://schemas.openxmlformats.org/officeDocument/2006/relationships/image" Target="../media/image61.emf"/><Relationship Id="rId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8" TargetMode="External"/><Relationship Id="rId15" Type="http://schemas.openxmlformats.org/officeDocument/2006/relationships/image" Target="../media/image65.emf"/><Relationship Id="rId10" Type="http://schemas.openxmlformats.org/officeDocument/2006/relationships/image" Target="../media/image60.emf"/><Relationship Id="rId4" Type="http://schemas.openxmlformats.org/officeDocument/2006/relationships/image" Target="../media/image56.emf"/><Relationship Id="rId9" Type="http://schemas.openxmlformats.org/officeDocument/2006/relationships/image" Target="../media/image59.emf"/><Relationship Id="rId14" Type="http://schemas.openxmlformats.org/officeDocument/2006/relationships/image" Target="../media/image64.emf"/></Relationships>
</file>

<file path=ppt/slides/_rels/slide115.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43" TargetMode="External"/><Relationship Id="rId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7" TargetMode="External"/><Relationship Id="rId12" Type="http://schemas.openxmlformats.org/officeDocument/2006/relationships/image" Target="../media/image72.emf"/><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9.emf"/><Relationship Id="rId11"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4" TargetMode="External"/><Relationship Id="rId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63" TargetMode="External"/><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8" TargetMode="External"/></Relationships>
</file>

<file path=ppt/slides/_rels/slide116.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56" TargetMode="External"/><Relationship Id="rId18" Type="http://schemas.openxmlformats.org/officeDocument/2006/relationships/image" Target="../media/image81.emf"/><Relationship Id="rId26" Type="http://schemas.openxmlformats.org/officeDocument/2006/relationships/image" Target="../media/image85.emf"/><Relationship Id="rId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63" TargetMode="External"/><Relationship Id="rId21"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6" TargetMode="External"/><Relationship Id="rId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49" TargetMode="External"/><Relationship Id="rId12" Type="http://schemas.openxmlformats.org/officeDocument/2006/relationships/image" Target="../media/image78.emf"/><Relationship Id="rId1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4" TargetMode="External"/><Relationship Id="rId2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65" TargetMode="External"/><Relationship Id="rId2" Type="http://schemas.openxmlformats.org/officeDocument/2006/relationships/image" Target="../media/image73.png"/><Relationship Id="rId16" Type="http://schemas.openxmlformats.org/officeDocument/2006/relationships/image" Target="../media/image80.emf"/><Relationship Id="rId20" Type="http://schemas.openxmlformats.org/officeDocument/2006/relationships/image" Target="../media/image82.emf"/><Relationship Id="rId29"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62" TargetMode="External"/><Relationship Id="rId1" Type="http://schemas.openxmlformats.org/officeDocument/2006/relationships/slideLayout" Target="../slideLayouts/slideLayout2.xml"/><Relationship Id="rId6" Type="http://schemas.openxmlformats.org/officeDocument/2006/relationships/image" Target="../media/image75.emf"/><Relationship Id="rId11"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55" TargetMode="External"/><Relationship Id="rId24" Type="http://schemas.openxmlformats.org/officeDocument/2006/relationships/image" Target="../media/image84.emf"/><Relationship Id="rId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43" TargetMode="External"/><Relationship Id="rId15"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45" TargetMode="External"/><Relationship Id="rId23"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66" TargetMode="External"/><Relationship Id="rId28" Type="http://schemas.openxmlformats.org/officeDocument/2006/relationships/image" Target="../media/image86.emf"/><Relationship Id="rId10" Type="http://schemas.openxmlformats.org/officeDocument/2006/relationships/image" Target="../media/image77.emf"/><Relationship Id="rId19"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Sheet.64" TargetMode="External"/><Relationship Id="rId4" Type="http://schemas.openxmlformats.org/officeDocument/2006/relationships/image" Target="../media/image74.emf"/><Relationship Id="rId9"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48" TargetMode="External"/><Relationship Id="rId14" Type="http://schemas.openxmlformats.org/officeDocument/2006/relationships/image" Target="../media/image79.emf"/><Relationship Id="rId22" Type="http://schemas.openxmlformats.org/officeDocument/2006/relationships/image" Target="../media/image83.emf"/><Relationship Id="rId27" Type="http://schemas.openxmlformats.org/officeDocument/2006/relationships/oleObject" Target="file:///F:\E_Work\2_&#25945;&#23398;&amp;&#25945;&#25913;\16_17&#65288;2&#65289;&#25945;&#23398;&#20219;&#21153;\&#25968;&#25454;&#24211;&#31995;&#32479;&#21407;&#29702;&#35838;&#20214;%20-%20&#27491;&#24335;&#29256;\&#22270;&#34920;\&#35268;&#33539;&#21270;&#29702;&#35770;.vsd\Drawing\~&#25968;&#25454;&#24211;&#35774;&#35745;\&#26925;&#22278;.50" TargetMode="External"/><Relationship Id="rId30" Type="http://schemas.openxmlformats.org/officeDocument/2006/relationships/image" Target="../media/image87.e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bin"/><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latin typeface="Microsoft YaHei Light" panose="020B0502040204020203" pitchFamily="34" charset="-122"/>
                <a:ea typeface="Microsoft YaHei Light" panose="020B0502040204020203" pitchFamily="34" charset="-122"/>
              </a:rPr>
              <a:t>主讲：王宇英</a:t>
            </a:r>
            <a:endParaRPr lang="en-US" altLang="zh-CN" sz="2000" b="0" dirty="0">
              <a:latin typeface="Microsoft YaHei Light" panose="020B0502040204020203" pitchFamily="34" charset="-122"/>
              <a:ea typeface="Microsoft YaHei Light" panose="020B0502040204020203" pitchFamily="34" charset="-122"/>
            </a:endParaRPr>
          </a:p>
          <a:p>
            <a:pPr marL="0" indent="0" algn="ctr">
              <a:buFontTx/>
              <a:buNone/>
            </a:pPr>
            <a:r>
              <a:rPr lang="en-US" altLang="ko-KR" sz="2000" b="0" dirty="0">
                <a:latin typeface="Microsoft YaHei Light" panose="020B0502040204020203" pitchFamily="34" charset="-122"/>
                <a:ea typeface="Microsoft YaHei Light" panose="020B0502040204020203" pitchFamily="34" charset="-122"/>
              </a:rPr>
              <a:t> </a:t>
            </a:r>
            <a:r>
              <a:rPr lang="zh-CN" altLang="en-US" sz="2000" b="0" dirty="0">
                <a:latin typeface="Microsoft YaHei Light" panose="020B0502040204020203" pitchFamily="34" charset="-122"/>
                <a:ea typeface="Microsoft YaHei Light" panose="020B0502040204020203" pitchFamily="34" charset="-122"/>
              </a:rPr>
              <a:t>桂林电子科技大学  计算机与信息安全学院</a:t>
            </a:r>
            <a:endParaRPr lang="ko-KR" altLang="en-US" sz="2000" b="0" dirty="0">
              <a:latin typeface="Microsoft YaHei Light" panose="020B0502040204020203" pitchFamily="34" charset="-122"/>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dirty="0"/>
              <a:t>关于数据库设计</a:t>
            </a:r>
            <a:endParaRPr lang="zh-CN" altLang="en-US" dirty="0">
              <a:ea typeface="宋体" charset="-122"/>
            </a:endParaRPr>
          </a:p>
        </p:txBody>
      </p:sp>
      <p:sp>
        <p:nvSpPr>
          <p:cNvPr id="479235" name="Rectangle 3"/>
          <p:cNvSpPr>
            <a:spLocks noGrp="1" noChangeArrowheads="1"/>
          </p:cNvSpPr>
          <p:nvPr>
            <p:ph type="body" idx="1"/>
          </p:nvPr>
        </p:nvSpPr>
        <p:spPr>
          <a:xfrm>
            <a:off x="323528" y="1340768"/>
            <a:ext cx="8424936" cy="33843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SzPct val="65000"/>
              <a:buFont typeface="Wingdings" panose="05000000000000000000" pitchFamily="2" charset="2"/>
              <a:buChar char="l"/>
            </a:pPr>
            <a:r>
              <a:rPr lang="zh-CN" altLang="en-US" sz="2400" dirty="0">
                <a:ea typeface="宋体" charset="-122"/>
              </a:rPr>
              <a:t>哪些人将参加数据库设计</a:t>
            </a:r>
          </a:p>
          <a:p>
            <a:pPr lvl="1">
              <a:buSzPct val="65000"/>
              <a:buFont typeface="Wingdings" panose="05000000000000000000" pitchFamily="2" charset="2"/>
              <a:buChar char="l"/>
            </a:pPr>
            <a:r>
              <a:rPr lang="zh-CN" altLang="en-US" sz="2000" dirty="0">
                <a:ea typeface="宋体" charset="-122"/>
              </a:rPr>
              <a:t>系统分析人员、数据库设计人员 </a:t>
            </a:r>
          </a:p>
          <a:p>
            <a:pPr lvl="2">
              <a:lnSpc>
                <a:spcPts val="3600"/>
              </a:lnSpc>
              <a:buSzPct val="65000"/>
              <a:buFont typeface="Wingdings" panose="05000000000000000000" pitchFamily="2" charset="2"/>
              <a:buChar char="l"/>
            </a:pPr>
            <a:r>
              <a:rPr lang="zh-CN" altLang="en-US" sz="2000" dirty="0">
                <a:ea typeface="宋体" charset="-122"/>
              </a:rPr>
              <a:t>自始至终参与数据库设计</a:t>
            </a:r>
          </a:p>
          <a:p>
            <a:pPr lvl="1">
              <a:buSzPct val="65000"/>
              <a:buFont typeface="Wingdings" panose="05000000000000000000" pitchFamily="2" charset="2"/>
              <a:buChar char="l"/>
            </a:pPr>
            <a:r>
              <a:rPr lang="zh-CN" altLang="en-US" sz="2000" dirty="0">
                <a:ea typeface="宋体" charset="-122"/>
              </a:rPr>
              <a:t>用户和数据库管理员 </a:t>
            </a:r>
          </a:p>
          <a:p>
            <a:pPr lvl="2">
              <a:lnSpc>
                <a:spcPts val="3600"/>
              </a:lnSpc>
              <a:buSzPct val="65000"/>
              <a:buFont typeface="Wingdings" panose="05000000000000000000" pitchFamily="2" charset="2"/>
              <a:buChar char="l"/>
            </a:pPr>
            <a:r>
              <a:rPr lang="zh-CN" altLang="en-US" sz="2000" dirty="0">
                <a:ea typeface="宋体" charset="-122"/>
              </a:rPr>
              <a:t>主要参加需求分析和数据库的运行维护</a:t>
            </a:r>
          </a:p>
          <a:p>
            <a:pPr lvl="1">
              <a:buSzPct val="65000"/>
              <a:buFont typeface="Wingdings" panose="05000000000000000000" pitchFamily="2" charset="2"/>
              <a:buChar char="l"/>
            </a:pPr>
            <a:r>
              <a:rPr lang="zh-CN" altLang="en-US" sz="2000" dirty="0">
                <a:ea typeface="宋体" charset="-122"/>
              </a:rPr>
              <a:t>应用开发人员（程序员和操作员） </a:t>
            </a:r>
          </a:p>
          <a:p>
            <a:pPr lvl="2">
              <a:lnSpc>
                <a:spcPts val="3600"/>
              </a:lnSpc>
              <a:buSzPct val="65000"/>
              <a:buFont typeface="Wingdings" panose="05000000000000000000" pitchFamily="2" charset="2"/>
              <a:buChar char="l"/>
            </a:pPr>
            <a:r>
              <a:rPr lang="zh-CN" altLang="en-US" sz="2000" dirty="0">
                <a:ea typeface="宋体" charset="-122"/>
              </a:rPr>
              <a:t>在系统实施阶段参与进来，负责编制程序和准备软硬件环境 </a:t>
            </a:r>
          </a:p>
        </p:txBody>
      </p:sp>
    </p:spTree>
    <p:extLst>
      <p:ext uri="{BB962C8B-B14F-4D97-AF65-F5344CB8AC3E}">
        <p14:creationId xmlns:p14="http://schemas.microsoft.com/office/powerpoint/2010/main" val="17101782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zh-CN" altLang="en-US" dirty="0">
                <a:ea typeface="宋体" charset="-122"/>
              </a:rPr>
              <a:t>物理结构设计</a:t>
            </a:r>
          </a:p>
        </p:txBody>
      </p:sp>
      <p:sp>
        <p:nvSpPr>
          <p:cNvPr id="634883" name="Rectangle 3"/>
          <p:cNvSpPr>
            <a:spLocks noGrp="1" noChangeArrowheads="1"/>
          </p:cNvSpPr>
          <p:nvPr>
            <p:ph type="body" idx="1"/>
          </p:nvPr>
        </p:nvSpPr>
        <p:spPr>
          <a:xfrm>
            <a:off x="184746" y="1196752"/>
            <a:ext cx="8714010" cy="28803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数据库物理结构涉及的内容</a:t>
            </a:r>
          </a:p>
          <a:p>
            <a:pPr lvl="1">
              <a:lnSpc>
                <a:spcPts val="3500"/>
              </a:lnSpc>
              <a:buSzPct val="65000"/>
              <a:buFont typeface="Wingdings" panose="05000000000000000000" pitchFamily="2" charset="2"/>
              <a:buChar char="l"/>
            </a:pPr>
            <a:r>
              <a:rPr lang="zh-CN" altLang="en-US" sz="2000" dirty="0">
                <a:ea typeface="宋体" charset="-122"/>
              </a:rPr>
              <a:t>数据的存放位置和存储结构</a:t>
            </a:r>
          </a:p>
          <a:p>
            <a:pPr lvl="2"/>
            <a:r>
              <a:rPr lang="zh-CN" altLang="en-US" sz="1800" dirty="0"/>
              <a:t> 关系</a:t>
            </a:r>
          </a:p>
          <a:p>
            <a:pPr lvl="2"/>
            <a:r>
              <a:rPr lang="zh-CN" altLang="en-US" sz="1800" dirty="0"/>
              <a:t> 索引（聚簇）</a:t>
            </a:r>
          </a:p>
          <a:p>
            <a:pPr lvl="2"/>
            <a:r>
              <a:rPr lang="zh-CN" altLang="en-US" sz="1800" dirty="0"/>
              <a:t> 日志</a:t>
            </a:r>
          </a:p>
          <a:p>
            <a:pPr lvl="2"/>
            <a:r>
              <a:rPr lang="zh-CN" altLang="en-US" sz="1800" dirty="0"/>
              <a:t> 备份</a:t>
            </a:r>
          </a:p>
          <a:p>
            <a:pPr lvl="1">
              <a:lnSpc>
                <a:spcPts val="3500"/>
              </a:lnSpc>
              <a:buSzPct val="65000"/>
              <a:buFont typeface="Wingdings" panose="05000000000000000000" pitchFamily="2" charset="2"/>
              <a:buChar char="l"/>
            </a:pPr>
            <a:r>
              <a:rPr lang="zh-CN" altLang="en-US" sz="2000" dirty="0">
                <a:ea typeface="宋体" charset="-122"/>
              </a:rPr>
              <a:t>确定系统配置</a:t>
            </a:r>
          </a:p>
        </p:txBody>
      </p:sp>
    </p:spTree>
    <p:extLst>
      <p:ext uri="{BB962C8B-B14F-4D97-AF65-F5344CB8AC3E}">
        <p14:creationId xmlns:p14="http://schemas.microsoft.com/office/powerpoint/2010/main" val="14335926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zh-CN" altLang="en-US" dirty="0">
                <a:ea typeface="宋体" charset="-122"/>
              </a:rPr>
              <a:t>物理结构设计</a:t>
            </a:r>
          </a:p>
        </p:txBody>
      </p:sp>
      <p:sp>
        <p:nvSpPr>
          <p:cNvPr id="642051" name="Rectangle 3"/>
          <p:cNvSpPr>
            <a:spLocks noGrp="1" noChangeArrowheads="1"/>
          </p:cNvSpPr>
          <p:nvPr>
            <p:ph type="body" idx="1"/>
          </p:nvPr>
        </p:nvSpPr>
        <p:spPr>
          <a:xfrm>
            <a:off x="185738" y="1124744"/>
            <a:ext cx="8729662" cy="38884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评价内容与方法（依赖于所选用的</a:t>
            </a:r>
            <a:r>
              <a:rPr lang="en-US" altLang="zh-CN" sz="2400" dirty="0">
                <a:ea typeface="宋体" charset="-122"/>
              </a:rPr>
              <a:t>DBMS </a:t>
            </a:r>
            <a:r>
              <a:rPr lang="zh-CN" altLang="en-US" sz="2400" dirty="0">
                <a:ea typeface="宋体" charset="-122"/>
              </a:rPr>
              <a:t>）</a:t>
            </a:r>
          </a:p>
          <a:p>
            <a:pPr lvl="1">
              <a:lnSpc>
                <a:spcPts val="3500"/>
              </a:lnSpc>
              <a:buSzPct val="65000"/>
              <a:buFont typeface="Wingdings" panose="05000000000000000000" pitchFamily="2" charset="2"/>
              <a:buChar char="l"/>
            </a:pPr>
            <a:r>
              <a:rPr lang="zh-CN" altLang="en-US" sz="2000" dirty="0">
                <a:ea typeface="宋体" charset="-122"/>
              </a:rPr>
              <a:t>定量估算各种方案</a:t>
            </a:r>
          </a:p>
          <a:p>
            <a:pPr lvl="2">
              <a:lnSpc>
                <a:spcPts val="3500"/>
              </a:lnSpc>
            </a:pPr>
            <a:r>
              <a:rPr lang="zh-CN" altLang="en-US" sz="1800" dirty="0"/>
              <a:t>存储空间</a:t>
            </a:r>
          </a:p>
          <a:p>
            <a:pPr lvl="2">
              <a:lnSpc>
                <a:spcPts val="3500"/>
              </a:lnSpc>
            </a:pPr>
            <a:r>
              <a:rPr lang="zh-CN" altLang="en-US" sz="1800" dirty="0"/>
              <a:t>存取时间</a:t>
            </a:r>
          </a:p>
          <a:p>
            <a:pPr lvl="2">
              <a:lnSpc>
                <a:spcPts val="3500"/>
              </a:lnSpc>
            </a:pPr>
            <a:r>
              <a:rPr lang="zh-CN" altLang="en-US" sz="1800" dirty="0"/>
              <a:t>维护代价</a:t>
            </a:r>
          </a:p>
          <a:p>
            <a:pPr lvl="1">
              <a:lnSpc>
                <a:spcPts val="3500"/>
              </a:lnSpc>
              <a:buSzPct val="65000"/>
              <a:buFont typeface="Wingdings" panose="05000000000000000000" pitchFamily="2" charset="2"/>
              <a:buChar char="l"/>
            </a:pPr>
            <a:r>
              <a:rPr lang="zh-CN" altLang="en-US" sz="2000" dirty="0">
                <a:ea typeface="宋体" charset="-122"/>
              </a:rPr>
              <a:t>对估算结果进行权衡、比较，选择出一个较优的物理结构方案；</a:t>
            </a:r>
          </a:p>
          <a:p>
            <a:pPr lvl="1">
              <a:lnSpc>
                <a:spcPts val="3500"/>
              </a:lnSpc>
              <a:buSzPct val="65000"/>
              <a:buFont typeface="Wingdings" panose="05000000000000000000" pitchFamily="2" charset="2"/>
              <a:buChar char="l"/>
            </a:pPr>
            <a:r>
              <a:rPr lang="zh-CN" altLang="en-US" sz="2000" dirty="0">
                <a:ea typeface="宋体" charset="-122"/>
              </a:rPr>
              <a:t>如果该结构不符合用户需求，则需要修改设计。</a:t>
            </a:r>
          </a:p>
          <a:p>
            <a:pPr lvl="1">
              <a:lnSpc>
                <a:spcPts val="3500"/>
              </a:lnSpc>
              <a:buSzPct val="65000"/>
              <a:buFont typeface="Wingdings" panose="05000000000000000000" pitchFamily="2" charset="2"/>
              <a:buChar char="l"/>
            </a:pPr>
            <a:endParaRPr lang="zh-CN" altLang="en-US" sz="2000" dirty="0">
              <a:ea typeface="宋体" charset="-122"/>
            </a:endParaRPr>
          </a:p>
        </p:txBody>
      </p:sp>
    </p:spTree>
    <p:extLst>
      <p:ext uri="{BB962C8B-B14F-4D97-AF65-F5344CB8AC3E}">
        <p14:creationId xmlns:p14="http://schemas.microsoft.com/office/powerpoint/2010/main" val="33008706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a:t>数据库实施、运行与维护</a:t>
            </a:r>
            <a:endParaRPr lang="zh-CN" altLang="en-US" dirty="0">
              <a:ea typeface="宋体" charset="-122"/>
            </a:endParaRPr>
          </a:p>
        </p:txBody>
      </p:sp>
      <p:sp>
        <p:nvSpPr>
          <p:cNvPr id="416771" name="Rectangle 3"/>
          <p:cNvSpPr>
            <a:spLocks noGrp="1" noChangeArrowheads="1"/>
          </p:cNvSpPr>
          <p:nvPr>
            <p:ph type="body" idx="1"/>
          </p:nvPr>
        </p:nvSpPr>
        <p:spPr>
          <a:xfrm>
            <a:off x="189186" y="1124744"/>
            <a:ext cx="8729662" cy="5184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数据库实施</a:t>
            </a:r>
          </a:p>
          <a:p>
            <a:pPr lvl="1">
              <a:lnSpc>
                <a:spcPts val="3500"/>
              </a:lnSpc>
              <a:buSzPct val="65000"/>
              <a:buFont typeface="Wingdings" panose="05000000000000000000" pitchFamily="2" charset="2"/>
              <a:buChar char="l"/>
            </a:pPr>
            <a:r>
              <a:rPr lang="zh-CN" altLang="en-US" sz="2000" dirty="0">
                <a:ea typeface="宋体" charset="-122"/>
              </a:rPr>
              <a:t>运用</a:t>
            </a:r>
            <a:r>
              <a:rPr lang="en-US" altLang="zh-CN" sz="2000" dirty="0">
                <a:ea typeface="宋体" charset="-122"/>
              </a:rPr>
              <a:t>DBMS</a:t>
            </a:r>
            <a:r>
              <a:rPr lang="zh-CN" altLang="en-US" sz="2000" dirty="0">
                <a:ea typeface="宋体" charset="-122"/>
              </a:rPr>
              <a:t>提供的数据库语言及宿主语言，基于逻辑设计和物理设计的结果</a:t>
            </a:r>
          </a:p>
          <a:p>
            <a:pPr lvl="2">
              <a:lnSpc>
                <a:spcPts val="3500"/>
              </a:lnSpc>
            </a:pPr>
            <a:r>
              <a:rPr lang="zh-CN" altLang="en-US" sz="1800" dirty="0"/>
              <a:t>建立数据库；</a:t>
            </a:r>
          </a:p>
          <a:p>
            <a:pPr lvl="2">
              <a:lnSpc>
                <a:spcPts val="3500"/>
              </a:lnSpc>
            </a:pPr>
            <a:r>
              <a:rPr lang="zh-CN" altLang="en-US" sz="1800" dirty="0"/>
              <a:t>编制与调试应用程序；</a:t>
            </a:r>
          </a:p>
          <a:p>
            <a:pPr lvl="2">
              <a:lnSpc>
                <a:spcPts val="3500"/>
              </a:lnSpc>
            </a:pPr>
            <a:r>
              <a:rPr lang="zh-CN" altLang="en-US" sz="1800" dirty="0"/>
              <a:t>组织数据入库；</a:t>
            </a:r>
          </a:p>
          <a:p>
            <a:pPr lvl="2">
              <a:lnSpc>
                <a:spcPts val="3500"/>
              </a:lnSpc>
            </a:pPr>
            <a:r>
              <a:rPr lang="zh-CN" altLang="en-US" sz="1800" dirty="0"/>
              <a:t>进行试运行。</a:t>
            </a:r>
            <a:endParaRPr lang="en-US" altLang="zh-CN" sz="1800" dirty="0"/>
          </a:p>
          <a:p>
            <a:pPr>
              <a:lnSpc>
                <a:spcPts val="3500"/>
              </a:lnSpc>
            </a:pPr>
            <a:r>
              <a:rPr lang="zh-CN" altLang="en-US" sz="2400" dirty="0">
                <a:ea typeface="宋体" charset="-122"/>
              </a:rPr>
              <a:t>数据库运行和维护</a:t>
            </a:r>
            <a:endParaRPr lang="en-US" altLang="zh-CN" sz="2400" dirty="0">
              <a:ea typeface="宋体" charset="-122"/>
            </a:endParaRPr>
          </a:p>
          <a:p>
            <a:pPr lvl="1">
              <a:lnSpc>
                <a:spcPts val="3500"/>
              </a:lnSpc>
            </a:pPr>
            <a:r>
              <a:rPr lang="zh-CN" altLang="en-US" sz="2000" dirty="0">
                <a:ea typeface="宋体" charset="-122"/>
                <a:cs typeface="+mn-cs"/>
              </a:rPr>
              <a:t>在数据库系统运行过程中对其进行评价与调优。</a:t>
            </a:r>
          </a:p>
          <a:p>
            <a:pPr lvl="2">
              <a:lnSpc>
                <a:spcPts val="3500"/>
              </a:lnSpc>
            </a:pPr>
            <a:endParaRPr lang="zh-CN" altLang="en-US" sz="1800" dirty="0"/>
          </a:p>
        </p:txBody>
      </p:sp>
    </p:spTree>
    <p:extLst>
      <p:ext uri="{BB962C8B-B14F-4D97-AF65-F5344CB8AC3E}">
        <p14:creationId xmlns:p14="http://schemas.microsoft.com/office/powerpoint/2010/main" val="4098784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zh-CN" altLang="en-US" dirty="0">
                <a:ea typeface="宋体" charset="-122"/>
              </a:rPr>
              <a:t>数据库的实施、运行与维护</a:t>
            </a:r>
          </a:p>
        </p:txBody>
      </p:sp>
      <p:sp>
        <p:nvSpPr>
          <p:cNvPr id="655363" name="Rectangle 3"/>
          <p:cNvSpPr>
            <a:spLocks noGrp="1" noChangeArrowheads="1"/>
          </p:cNvSpPr>
          <p:nvPr>
            <p:ph type="body" idx="1"/>
          </p:nvPr>
        </p:nvSpPr>
        <p:spPr>
          <a:xfrm>
            <a:off x="185738" y="1340768"/>
            <a:ext cx="8729662" cy="27363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在数据库运行阶段，</a:t>
            </a:r>
            <a:r>
              <a:rPr lang="en-US" altLang="zh-CN" sz="2400" dirty="0">
                <a:ea typeface="宋体" charset="-122"/>
              </a:rPr>
              <a:t>DBA</a:t>
            </a:r>
            <a:r>
              <a:rPr lang="zh-CN" altLang="en-US" sz="2400" dirty="0">
                <a:ea typeface="宋体" charset="-122"/>
              </a:rPr>
              <a:t>负责数据库的维护工作，包括：    </a:t>
            </a:r>
          </a:p>
          <a:p>
            <a:pPr lvl="1">
              <a:lnSpc>
                <a:spcPts val="3500"/>
              </a:lnSpc>
              <a:buSzPct val="65000"/>
              <a:buFont typeface="Wingdings" panose="05000000000000000000" pitchFamily="2" charset="2"/>
              <a:buChar char="l"/>
            </a:pPr>
            <a:r>
              <a:rPr lang="zh-CN" altLang="en-US" sz="2000" dirty="0">
                <a:ea typeface="宋体" charset="-122"/>
              </a:rPr>
              <a:t>数据库的转储和恢复；</a:t>
            </a:r>
          </a:p>
          <a:p>
            <a:pPr lvl="1">
              <a:lnSpc>
                <a:spcPts val="3500"/>
              </a:lnSpc>
              <a:buSzPct val="65000"/>
              <a:buFont typeface="Wingdings" panose="05000000000000000000" pitchFamily="2" charset="2"/>
              <a:buChar char="l"/>
            </a:pPr>
            <a:r>
              <a:rPr lang="zh-CN" altLang="en-US" sz="2000" dirty="0">
                <a:ea typeface="宋体" charset="-122"/>
              </a:rPr>
              <a:t>数据库的安全性、完整性控制；</a:t>
            </a:r>
          </a:p>
          <a:p>
            <a:pPr lvl="1">
              <a:lnSpc>
                <a:spcPts val="3500"/>
              </a:lnSpc>
              <a:buSzPct val="65000"/>
              <a:buFont typeface="Wingdings" panose="05000000000000000000" pitchFamily="2" charset="2"/>
              <a:buChar char="l"/>
            </a:pPr>
            <a:r>
              <a:rPr lang="zh-CN" altLang="en-US" sz="2000" dirty="0">
                <a:ea typeface="宋体" charset="-122"/>
              </a:rPr>
              <a:t>数据库性能的监督、分析和改进；</a:t>
            </a:r>
          </a:p>
          <a:p>
            <a:pPr lvl="1">
              <a:lnSpc>
                <a:spcPts val="3500"/>
              </a:lnSpc>
              <a:buSzPct val="65000"/>
              <a:buFont typeface="Wingdings" panose="05000000000000000000" pitchFamily="2" charset="2"/>
              <a:buChar char="l"/>
            </a:pPr>
            <a:r>
              <a:rPr lang="zh-CN" altLang="en-US" sz="2000" dirty="0">
                <a:ea typeface="宋体" charset="-122"/>
              </a:rPr>
              <a:t>数据库的重组织和重构造。</a:t>
            </a:r>
          </a:p>
        </p:txBody>
      </p:sp>
    </p:spTree>
    <p:extLst>
      <p:ext uri="{BB962C8B-B14F-4D97-AF65-F5344CB8AC3E}">
        <p14:creationId xmlns:p14="http://schemas.microsoft.com/office/powerpoint/2010/main" val="8563620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667000" y="170596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关于数据库设计</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905000" y="168374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667000" y="2534642"/>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需求分析 </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概念模型设计</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905000" y="2512417"/>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667000" y="33617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逻辑模型设计</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905000" y="33395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667000" y="418881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物理模型设计</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905000" y="416659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667000" y="50381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905000" y="501590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Tree>
    <p:extLst>
      <p:ext uri="{BB962C8B-B14F-4D97-AF65-F5344CB8AC3E}">
        <p14:creationId xmlns:p14="http://schemas.microsoft.com/office/powerpoint/2010/main" val="26877085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数据库设计：总结</a:t>
            </a:r>
            <a:endParaRPr lang="zh-CN" altLang="en-US" dirty="0"/>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24744"/>
            <a:ext cx="5007769" cy="522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1572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009" name="Picture 145"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169" y="1124744"/>
            <a:ext cx="7416800" cy="5545137"/>
          </a:xfrm>
          <a:prstGeom prst="rect">
            <a:avLst/>
          </a:prstGeom>
          <a:noFill/>
          <a:ln w="9525">
            <a:solidFill>
              <a:schemeClr val="tx1"/>
            </a:solidFill>
            <a:miter lim="800000"/>
            <a:headEnd/>
            <a:tailEnd/>
          </a:ln>
        </p:spPr>
      </p:pic>
      <p:sp>
        <p:nvSpPr>
          <p:cNvPr id="4" name="Rectangle 2"/>
          <p:cNvSpPr txBox="1">
            <a:spLocks noChangeArrowheads="1"/>
          </p:cNvSpPr>
          <p:nvPr/>
        </p:nvSpPr>
        <p:spPr>
          <a:xfrm>
            <a:off x="185738" y="152400"/>
            <a:ext cx="8729662" cy="609600"/>
          </a:xfrm>
          <a:prstGeom prst="rect">
            <a:avLst/>
          </a:prstGeom>
        </p:spPr>
        <p:txBody>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kern="0" dirty="0">
                <a:ea typeface="宋体" charset="-122"/>
              </a:rPr>
              <a:t>数据库设计：总结</a:t>
            </a:r>
          </a:p>
        </p:txBody>
      </p:sp>
    </p:spTree>
    <p:extLst>
      <p:ext uri="{BB962C8B-B14F-4D97-AF65-F5344CB8AC3E}">
        <p14:creationId xmlns:p14="http://schemas.microsoft.com/office/powerpoint/2010/main" val="120266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sz="3200" dirty="0">
                <a:ea typeface="宋体" charset="-122"/>
              </a:rPr>
              <a:t>数据库设计：总结</a:t>
            </a:r>
          </a:p>
        </p:txBody>
      </p:sp>
      <p:sp>
        <p:nvSpPr>
          <p:cNvPr id="481283" name="Rectangle 3"/>
          <p:cNvSpPr>
            <a:spLocks noGrp="1" noChangeArrowheads="1"/>
          </p:cNvSpPr>
          <p:nvPr>
            <p:ph type="body" idx="1"/>
          </p:nvPr>
        </p:nvSpPr>
        <p:spPr>
          <a:xfrm>
            <a:off x="207963" y="1268760"/>
            <a:ext cx="8153400" cy="576262"/>
          </a:xfrm>
          <a:solidFill>
            <a:schemeClr val="bg1">
              <a:lumMod val="90000"/>
            </a:schemeClr>
          </a:solidFill>
        </p:spPr>
        <p:txBody>
          <a:bodyPr/>
          <a:lstStyle/>
          <a:p>
            <a:pPr>
              <a:lnSpc>
                <a:spcPct val="90000"/>
              </a:lnSpc>
              <a:buSzPct val="65000"/>
              <a:buFont typeface="Wingdings" panose="05000000000000000000" pitchFamily="2" charset="2"/>
              <a:buChar char="l"/>
            </a:pPr>
            <a:r>
              <a:rPr lang="zh-CN" altLang="en-US" sz="2400" dirty="0">
                <a:ea typeface="宋体" charset="-122"/>
              </a:rPr>
              <a:t>数据库设计不同阶段形成的数据库各级模式</a:t>
            </a:r>
            <a:endParaRPr lang="zh-CN" altLang="en-US" sz="2400" dirty="0">
              <a:solidFill>
                <a:srgbClr val="2355F3"/>
              </a:solidFill>
              <a:ea typeface="宋体" charset="-122"/>
            </a:endParaRPr>
          </a:p>
        </p:txBody>
      </p:sp>
      <p:pic>
        <p:nvPicPr>
          <p:cNvPr id="481286" name="Picture 6" descr="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04864"/>
            <a:ext cx="6944695"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56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sz="3200" dirty="0">
                <a:ea typeface="宋体" charset="-122"/>
              </a:rPr>
              <a:t>课堂练习</a:t>
            </a:r>
            <a:r>
              <a:rPr lang="en-US" altLang="zh-CN" sz="3200" dirty="0">
                <a:ea typeface="宋体" charset="-122"/>
              </a:rPr>
              <a:t>1</a:t>
            </a:r>
            <a:endParaRPr lang="zh-CN" altLang="en-US" sz="3200" dirty="0">
              <a:ea typeface="宋体" charset="-122"/>
            </a:endParaRPr>
          </a:p>
        </p:txBody>
      </p:sp>
      <p:sp>
        <p:nvSpPr>
          <p:cNvPr id="687107" name="Rectangle 3"/>
          <p:cNvSpPr>
            <a:spLocks noGrp="1" noChangeArrowheads="1"/>
          </p:cNvSpPr>
          <p:nvPr>
            <p:ph type="body" idx="1"/>
          </p:nvPr>
        </p:nvSpPr>
        <p:spPr>
          <a:xfrm>
            <a:off x="185738" y="1196752"/>
            <a:ext cx="8562726" cy="5204048"/>
          </a:xfrm>
        </p:spPr>
        <p:txBody>
          <a:bodyPr/>
          <a:lstStyle/>
          <a:p>
            <a:pPr>
              <a:lnSpc>
                <a:spcPts val="3500"/>
              </a:lnSpc>
            </a:pPr>
            <a:r>
              <a:rPr lang="zh-CN" altLang="en-US" sz="2000" b="0" dirty="0">
                <a:ea typeface="宋体" charset="-122"/>
              </a:rPr>
              <a:t>设某商业集团数据库中有三个实体集。一是“商品”实体集，属性有商品号、商品名、规格、单价等；而是“商店”实体集，属性有商店号、商店名、地址等；三是“供应商”实体集，属性有供应商编号、供应商名、地址等。</a:t>
            </a:r>
          </a:p>
          <a:p>
            <a:pPr>
              <a:lnSpc>
                <a:spcPts val="3500"/>
              </a:lnSpc>
            </a:pPr>
            <a:r>
              <a:rPr lang="zh-CN" altLang="en-US" sz="2000" b="0" dirty="0">
                <a:ea typeface="宋体" charset="-122"/>
              </a:rPr>
              <a:t>供应商与商品间存在“供应”关系，每个供应商可供应多种商品，每种商品可向多个供应商订购，供应商供应商品有月供量；商店与商品间存在“销售”关系，每个商店可销售多种商品，每种商品可在多个商店销售，商店销售商品有月计划数。</a:t>
            </a:r>
            <a:endParaRPr lang="en-US" altLang="zh-CN" sz="2000" b="0" dirty="0">
              <a:ea typeface="宋体" charset="-122"/>
            </a:endParaRPr>
          </a:p>
          <a:p>
            <a:pPr>
              <a:lnSpc>
                <a:spcPts val="3500"/>
              </a:lnSpc>
            </a:pPr>
            <a:r>
              <a:rPr lang="zh-CN" altLang="en-US" sz="2000" dirty="0">
                <a:ea typeface="宋体" charset="-122"/>
              </a:rPr>
              <a:t>请根据上述描述，画出</a:t>
            </a:r>
            <a:r>
              <a:rPr lang="en-US" altLang="zh-CN" sz="2000" dirty="0">
                <a:ea typeface="宋体" charset="-122"/>
              </a:rPr>
              <a:t>ER</a:t>
            </a:r>
            <a:r>
              <a:rPr lang="zh-CN" altLang="en-US" sz="2000" dirty="0">
                <a:ea typeface="宋体" charset="-122"/>
              </a:rPr>
              <a:t>图，并在图上注明属性、联系的类型。</a:t>
            </a:r>
          </a:p>
          <a:p>
            <a:pPr>
              <a:lnSpc>
                <a:spcPts val="3500"/>
              </a:lnSpc>
            </a:pPr>
            <a:r>
              <a:rPr lang="zh-CN" altLang="en-US" sz="2000" dirty="0">
                <a:ea typeface="宋体" charset="-122"/>
              </a:rPr>
              <a:t>将上述</a:t>
            </a:r>
            <a:r>
              <a:rPr lang="en-US" altLang="zh-CN" sz="2000" dirty="0">
                <a:ea typeface="宋体" charset="-122"/>
              </a:rPr>
              <a:t>ER</a:t>
            </a:r>
            <a:r>
              <a:rPr lang="zh-CN" altLang="en-US" sz="2000" dirty="0">
                <a:ea typeface="宋体" charset="-122"/>
              </a:rPr>
              <a:t>图转换成关系模式集，并指出每个关系模式的主码和外码。</a:t>
            </a:r>
          </a:p>
        </p:txBody>
      </p:sp>
    </p:spTree>
    <p:extLst>
      <p:ext uri="{BB962C8B-B14F-4D97-AF65-F5344CB8AC3E}">
        <p14:creationId xmlns:p14="http://schemas.microsoft.com/office/powerpoint/2010/main" val="16076679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zh-CN" altLang="en-US" sz="3200" dirty="0">
                <a:ea typeface="宋体" charset="-122"/>
              </a:rPr>
              <a:t>课堂练习</a:t>
            </a:r>
            <a:r>
              <a:rPr lang="en-US" altLang="zh-CN" sz="3200" dirty="0">
                <a:ea typeface="宋体" charset="-122"/>
              </a:rPr>
              <a:t>2</a:t>
            </a:r>
            <a:endParaRPr lang="zh-CN" altLang="en-US" sz="3200" dirty="0">
              <a:ea typeface="宋体" charset="-122"/>
            </a:endParaRPr>
          </a:p>
        </p:txBody>
      </p:sp>
      <p:sp>
        <p:nvSpPr>
          <p:cNvPr id="686083" name="Rectangle 3"/>
          <p:cNvSpPr>
            <a:spLocks noGrp="1" noChangeArrowheads="1"/>
          </p:cNvSpPr>
          <p:nvPr>
            <p:ph type="body" idx="1"/>
          </p:nvPr>
        </p:nvSpPr>
        <p:spPr>
          <a:xfrm>
            <a:off x="185738" y="1124744"/>
            <a:ext cx="8634734" cy="4680520"/>
          </a:xfrm>
        </p:spPr>
        <p:txBody>
          <a:bodyPr/>
          <a:lstStyle/>
          <a:p>
            <a:pPr>
              <a:lnSpc>
                <a:spcPts val="3500"/>
              </a:lnSpc>
            </a:pPr>
            <a:r>
              <a:rPr lang="zh-CN" altLang="en-US" sz="2400" dirty="0">
                <a:ea typeface="宋体" charset="-122"/>
              </a:rPr>
              <a:t>赛格公司数据库的需求分析：</a:t>
            </a:r>
          </a:p>
          <a:p>
            <a:pPr lvl="1">
              <a:lnSpc>
                <a:spcPts val="3500"/>
              </a:lnSpc>
            </a:pPr>
            <a:r>
              <a:rPr lang="zh-CN" altLang="en-US" sz="2000" dirty="0">
                <a:ea typeface="宋体" charset="-122"/>
              </a:rPr>
              <a:t>公司下设几个部门：技术部、财务部、市场部等；</a:t>
            </a:r>
          </a:p>
          <a:p>
            <a:pPr lvl="1">
              <a:lnSpc>
                <a:spcPts val="3500"/>
              </a:lnSpc>
            </a:pPr>
            <a:r>
              <a:rPr lang="zh-CN" altLang="en-US" sz="2000" dirty="0">
                <a:ea typeface="宋体" charset="-122"/>
              </a:rPr>
              <a:t>每个部门承担多个工程项目，每个工程项目只由一个部门负责；</a:t>
            </a:r>
          </a:p>
          <a:p>
            <a:pPr lvl="1">
              <a:lnSpc>
                <a:spcPts val="3500"/>
              </a:lnSpc>
            </a:pPr>
            <a:r>
              <a:rPr lang="zh-CN" altLang="en-US" sz="2000" dirty="0">
                <a:ea typeface="宋体" charset="-122"/>
              </a:rPr>
              <a:t>每个部门有多名职工，每一名职工只属于一个部门；</a:t>
            </a:r>
          </a:p>
          <a:p>
            <a:pPr lvl="1">
              <a:lnSpc>
                <a:spcPts val="3500"/>
              </a:lnSpc>
            </a:pPr>
            <a:r>
              <a:rPr lang="zh-CN" altLang="en-US" sz="2000" dirty="0">
                <a:ea typeface="宋体" charset="-122"/>
              </a:rPr>
              <a:t>一个职工可能参与多个工程项目，且每个工程项目有多名职工参与；。</a:t>
            </a:r>
          </a:p>
          <a:p>
            <a:pPr lvl="1">
              <a:lnSpc>
                <a:spcPts val="3500"/>
              </a:lnSpc>
            </a:pPr>
            <a:r>
              <a:rPr lang="zh-CN" altLang="en-US" sz="2000" dirty="0">
                <a:ea typeface="宋体" charset="-122"/>
              </a:rPr>
              <a:t>每一个部门有一个部门经理，他是职工中的一员；</a:t>
            </a:r>
          </a:p>
          <a:p>
            <a:pPr lvl="1">
              <a:lnSpc>
                <a:spcPts val="3500"/>
              </a:lnSpc>
            </a:pPr>
            <a:r>
              <a:rPr lang="zh-CN" altLang="en-US" sz="2000" dirty="0">
                <a:ea typeface="宋体" charset="-122"/>
              </a:rPr>
              <a:t>一名职工可能有多种技能，多名职工可以具有同一种技能。</a:t>
            </a:r>
          </a:p>
          <a:p>
            <a:pPr>
              <a:lnSpc>
                <a:spcPts val="3500"/>
              </a:lnSpc>
            </a:pPr>
            <a:r>
              <a:rPr lang="zh-CN" altLang="en-US" sz="2400" dirty="0">
                <a:ea typeface="宋体" charset="-122"/>
              </a:rPr>
              <a:t>试根据以上内容作出该数据库的概念模型设计和逻辑结构设计。</a:t>
            </a:r>
          </a:p>
        </p:txBody>
      </p:sp>
    </p:spTree>
    <p:extLst>
      <p:ext uri="{BB962C8B-B14F-4D97-AF65-F5344CB8AC3E}">
        <p14:creationId xmlns:p14="http://schemas.microsoft.com/office/powerpoint/2010/main" val="6523902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667000" y="170596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关于数据库设计</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905000" y="168374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667000" y="2534642"/>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rgbClr val="FF0000"/>
                </a:solidFill>
                <a:latin typeface="黑体" panose="02010609060101010101" pitchFamily="49" charset="-122"/>
                <a:ea typeface="黑体" panose="02010609060101010101" pitchFamily="49" charset="-122"/>
              </a:rPr>
              <a:t>需求分析</a:t>
            </a:r>
            <a:r>
              <a:rPr lang="zh-CN" altLang="en-US" sz="2800" b="0" dirty="0">
                <a:solidFill>
                  <a:schemeClr val="tx1"/>
                </a:solidFill>
                <a:latin typeface="黑体" panose="02010609060101010101" pitchFamily="49" charset="-122"/>
                <a:ea typeface="黑体" panose="02010609060101010101" pitchFamily="49" charset="-122"/>
              </a:rPr>
              <a:t> </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概念模型设计</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905000" y="2512417"/>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2667000" y="33617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逻辑模型设计</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905000" y="33395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667000" y="418881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物理模型设计</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905000" y="416659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667000" y="50381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905000" y="50159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35705687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zh-CN" altLang="en-US" sz="3200" dirty="0">
                <a:ea typeface="宋体" charset="-122"/>
              </a:rPr>
              <a:t>作 业</a:t>
            </a:r>
          </a:p>
        </p:txBody>
      </p:sp>
      <p:sp>
        <p:nvSpPr>
          <p:cNvPr id="667651" name="Rectangle 3"/>
          <p:cNvSpPr>
            <a:spLocks noGrp="1" noChangeArrowheads="1"/>
          </p:cNvSpPr>
          <p:nvPr>
            <p:ph type="body" idx="1"/>
          </p:nvPr>
        </p:nvSpPr>
        <p:spPr>
          <a:xfrm>
            <a:off x="467544" y="1447800"/>
            <a:ext cx="7762056" cy="4953000"/>
          </a:xfrm>
        </p:spPr>
        <p:txBody>
          <a:bodyPr/>
          <a:lstStyle/>
          <a:p>
            <a:endParaRPr lang="en-US" altLang="zh-CN" dirty="0">
              <a:ea typeface="宋体" charset="-122"/>
            </a:endParaRPr>
          </a:p>
        </p:txBody>
      </p:sp>
    </p:spTree>
    <p:extLst>
      <p:ext uri="{BB962C8B-B14F-4D97-AF65-F5344CB8AC3E}">
        <p14:creationId xmlns:p14="http://schemas.microsoft.com/office/powerpoint/2010/main" val="3107474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sz="3200" dirty="0">
                <a:ea typeface="宋体" charset="-122"/>
              </a:rPr>
              <a:t>概念结构设计：设计策略</a:t>
            </a:r>
          </a:p>
        </p:txBody>
      </p:sp>
      <p:sp>
        <p:nvSpPr>
          <p:cNvPr id="509955" name="Rectangle 3"/>
          <p:cNvSpPr>
            <a:spLocks noGrp="1" noChangeArrowheads="1"/>
          </p:cNvSpPr>
          <p:nvPr>
            <p:ph type="body" idx="1"/>
          </p:nvPr>
        </p:nvSpPr>
        <p:spPr>
          <a:xfrm>
            <a:off x="79374" y="1196752"/>
            <a:ext cx="8836025" cy="295232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概念结构设计的四种策略</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ea typeface="宋体" charset="-122"/>
              </a:rPr>
              <a:t>自顶向下</a:t>
            </a:r>
            <a:endParaRPr lang="zh-CN" altLang="en-US" sz="2000" dirty="0"/>
          </a:p>
          <a:p>
            <a:pPr lvl="1">
              <a:lnSpc>
                <a:spcPts val="3500"/>
              </a:lnSpc>
              <a:buSzPct val="65000"/>
              <a:buFont typeface="Wingdings" panose="05000000000000000000" pitchFamily="2" charset="2"/>
              <a:buChar char="l"/>
            </a:pPr>
            <a:r>
              <a:rPr lang="zh-CN" altLang="en-US" sz="2000" b="1" dirty="0">
                <a:ea typeface="宋体" charset="-122"/>
              </a:rPr>
              <a:t>自底向上</a:t>
            </a:r>
            <a:endParaRPr lang="en-US" altLang="zh-CN" sz="2000" b="1" dirty="0">
              <a:ea typeface="宋体" charset="-122"/>
            </a:endParaRPr>
          </a:p>
          <a:p>
            <a:pPr lvl="1">
              <a:lnSpc>
                <a:spcPts val="3500"/>
              </a:lnSpc>
              <a:buSzPct val="65000"/>
              <a:buFont typeface="Wingdings" panose="05000000000000000000" pitchFamily="2" charset="2"/>
              <a:buChar char="l"/>
            </a:pPr>
            <a:r>
              <a:rPr lang="zh-CN" altLang="en-US" sz="2000" b="1" dirty="0">
                <a:ea typeface="宋体" charset="-122"/>
              </a:rPr>
              <a:t>逐步扩展</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b="1" dirty="0">
                <a:ea typeface="宋体" charset="-122"/>
              </a:rPr>
              <a:t>混合策略</a:t>
            </a: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a:p>
            <a:pPr lvl="2"/>
            <a:endParaRPr lang="en-US" altLang="zh-CN" dirty="0"/>
          </a:p>
        </p:txBody>
      </p:sp>
    </p:spTree>
    <p:extLst>
      <p:ext uri="{BB962C8B-B14F-4D97-AF65-F5344CB8AC3E}">
        <p14:creationId xmlns:p14="http://schemas.microsoft.com/office/powerpoint/2010/main" val="11579260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sz="3200" dirty="0">
                <a:ea typeface="宋体" charset="-122"/>
              </a:rPr>
              <a:t>概念结构设计：设计策略</a:t>
            </a:r>
          </a:p>
        </p:txBody>
      </p:sp>
      <p:sp>
        <p:nvSpPr>
          <p:cNvPr id="509955" name="Rectangle 3"/>
          <p:cNvSpPr>
            <a:spLocks noGrp="1" noChangeArrowheads="1"/>
          </p:cNvSpPr>
          <p:nvPr>
            <p:ph type="body" idx="1"/>
          </p:nvPr>
        </p:nvSpPr>
        <p:spPr>
          <a:xfrm>
            <a:off x="79374" y="1196752"/>
            <a:ext cx="8836025" cy="64807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概念结构设计的四种策略</a:t>
            </a: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a:p>
            <a:pPr lvl="2"/>
            <a:endParaRPr lang="en-US" altLang="zh-CN" dirty="0"/>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9" y="1908324"/>
            <a:ext cx="8810749" cy="454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对象 2"/>
          <p:cNvGraphicFramePr>
            <a:graphicFrameLocks noChangeAspect="1"/>
          </p:cNvGraphicFramePr>
          <p:nvPr/>
        </p:nvGraphicFramePr>
        <p:xfrm>
          <a:off x="3681413" y="2782888"/>
          <a:ext cx="1657350" cy="514350"/>
        </p:xfrm>
        <a:graphic>
          <a:graphicData uri="http://schemas.openxmlformats.org/presentationml/2006/ole">
            <mc:AlternateContent xmlns:mc="http://schemas.openxmlformats.org/markup-compatibility/2006">
              <mc:Choice xmlns:v="urn:schemas-microsoft-com:vml" Requires="v">
                <p:oleObj name="Visio" r:id="rId3" imgW="1657343" imgH="514166" progId="Visio.Drawing.11">
                  <p:link updateAutomatic="1"/>
                </p:oleObj>
              </mc:Choice>
              <mc:Fallback>
                <p:oleObj name="Visio" r:id="rId3" imgW="1657343" imgH="514166" progId="Visio.Drawing.11">
                  <p:link updateAutomatic="1"/>
                  <p:pic>
                    <p:nvPicPr>
                      <p:cNvPr id="3" name="对象 2"/>
                      <p:cNvPicPr/>
                      <p:nvPr/>
                    </p:nvPicPr>
                    <p:blipFill>
                      <a:blip r:embed="rId4"/>
                      <a:stretch>
                        <a:fillRect/>
                      </a:stretch>
                    </p:blipFill>
                    <p:spPr>
                      <a:xfrm>
                        <a:off x="3681413" y="2782888"/>
                        <a:ext cx="1657350" cy="51435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892300" y="4370388"/>
          <a:ext cx="1304925" cy="400050"/>
        </p:xfrm>
        <a:graphic>
          <a:graphicData uri="http://schemas.openxmlformats.org/presentationml/2006/ole">
            <mc:AlternateContent xmlns:mc="http://schemas.openxmlformats.org/markup-compatibility/2006">
              <mc:Choice xmlns:v="urn:schemas-microsoft-com:vml" Requires="v">
                <p:oleObj name="Visio" r:id="rId5" imgW="1304905" imgH="400234" progId="Visio.Drawing.11">
                  <p:link updateAutomatic="1"/>
                </p:oleObj>
              </mc:Choice>
              <mc:Fallback>
                <p:oleObj name="Visio" r:id="rId5" imgW="1304905" imgH="400234" progId="Visio.Drawing.11">
                  <p:link updateAutomatic="1"/>
                  <p:pic>
                    <p:nvPicPr>
                      <p:cNvPr id="4" name="对象 3"/>
                      <p:cNvPicPr/>
                      <p:nvPr/>
                    </p:nvPicPr>
                    <p:blipFill>
                      <a:blip r:embed="rId6"/>
                      <a:stretch>
                        <a:fillRect/>
                      </a:stretch>
                    </p:blipFill>
                    <p:spPr>
                      <a:xfrm>
                        <a:off x="1892300" y="4370388"/>
                        <a:ext cx="1304925" cy="4000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840163" y="3638550"/>
          <a:ext cx="1304925" cy="400050"/>
        </p:xfrm>
        <a:graphic>
          <a:graphicData uri="http://schemas.openxmlformats.org/presentationml/2006/ole">
            <mc:AlternateContent xmlns:mc="http://schemas.openxmlformats.org/markup-compatibility/2006">
              <mc:Choice xmlns:v="urn:schemas-microsoft-com:vml" Requires="v">
                <p:oleObj name="Visio" r:id="rId7" imgW="1304905" imgH="400234" progId="Visio.Drawing.11">
                  <p:link updateAutomatic="1"/>
                </p:oleObj>
              </mc:Choice>
              <mc:Fallback>
                <p:oleObj name="Visio" r:id="rId7" imgW="1304905" imgH="400234" progId="Visio.Drawing.11">
                  <p:link updateAutomatic="1"/>
                  <p:pic>
                    <p:nvPicPr>
                      <p:cNvPr id="5" name="对象 4"/>
                      <p:cNvPicPr/>
                      <p:nvPr/>
                    </p:nvPicPr>
                    <p:blipFill>
                      <a:blip r:embed="rId8"/>
                      <a:stretch>
                        <a:fillRect/>
                      </a:stretch>
                    </p:blipFill>
                    <p:spPr>
                      <a:xfrm>
                        <a:off x="3840163" y="3638550"/>
                        <a:ext cx="1304925" cy="4000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840413" y="4370388"/>
          <a:ext cx="1304925" cy="400050"/>
        </p:xfrm>
        <a:graphic>
          <a:graphicData uri="http://schemas.openxmlformats.org/presentationml/2006/ole">
            <mc:AlternateContent xmlns:mc="http://schemas.openxmlformats.org/markup-compatibility/2006">
              <mc:Choice xmlns:v="urn:schemas-microsoft-com:vml" Requires="v">
                <p:oleObj name="Visio" r:id="rId9" imgW="1304905" imgH="400234" progId="Visio.Drawing.11">
                  <p:link updateAutomatic="1"/>
                </p:oleObj>
              </mc:Choice>
              <mc:Fallback>
                <p:oleObj name="Visio" r:id="rId9" imgW="1304905" imgH="400234" progId="Visio.Drawing.11">
                  <p:link updateAutomatic="1"/>
                  <p:pic>
                    <p:nvPicPr>
                      <p:cNvPr id="8" name="对象 7"/>
                      <p:cNvPicPr/>
                      <p:nvPr/>
                    </p:nvPicPr>
                    <p:blipFill>
                      <a:blip r:embed="rId10"/>
                      <a:stretch>
                        <a:fillRect/>
                      </a:stretch>
                    </p:blipFill>
                    <p:spPr>
                      <a:xfrm>
                        <a:off x="5840413" y="4370388"/>
                        <a:ext cx="1304925" cy="40005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828675" y="5289550"/>
          <a:ext cx="1304925" cy="400050"/>
        </p:xfrm>
        <a:graphic>
          <a:graphicData uri="http://schemas.openxmlformats.org/presentationml/2006/ole">
            <mc:AlternateContent xmlns:mc="http://schemas.openxmlformats.org/markup-compatibility/2006">
              <mc:Choice xmlns:v="urn:schemas-microsoft-com:vml" Requires="v">
                <p:oleObj name="Visio" r:id="rId5" imgW="1304905" imgH="400234" progId="Visio.Drawing.11">
                  <p:link updateAutomatic="1"/>
                </p:oleObj>
              </mc:Choice>
              <mc:Fallback>
                <p:oleObj name="Visio" r:id="rId5" imgW="1304905" imgH="400234" progId="Visio.Drawing.11">
                  <p:link updateAutomatic="1"/>
                  <p:pic>
                    <p:nvPicPr>
                      <p:cNvPr id="9" name="对象 8"/>
                      <p:cNvPicPr>
                        <a:picLocks noChangeAspect="1" noChangeArrowheads="1"/>
                      </p:cNvPicPr>
                      <p:nvPr/>
                    </p:nvPicPr>
                    <p:blipFill>
                      <a:blip r:embed="rId11"/>
                      <a:srcRect/>
                      <a:stretch>
                        <a:fillRect/>
                      </a:stretch>
                    </p:blipFill>
                    <p:spPr bwMode="auto">
                      <a:xfrm>
                        <a:off x="828675" y="5289550"/>
                        <a:ext cx="130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6877050" y="5289550"/>
          <a:ext cx="1304925" cy="446088"/>
        </p:xfrm>
        <a:graphic>
          <a:graphicData uri="http://schemas.openxmlformats.org/presentationml/2006/ole">
            <mc:AlternateContent xmlns:mc="http://schemas.openxmlformats.org/markup-compatibility/2006">
              <mc:Choice xmlns:v="urn:schemas-microsoft-com:vml" Requires="v">
                <p:oleObj name="Visio" r:id="rId9" imgW="1304905" imgH="400234" progId="Visio.Drawing.11">
                  <p:link updateAutomatic="1"/>
                </p:oleObj>
              </mc:Choice>
              <mc:Fallback>
                <p:oleObj name="Visio" r:id="rId9" imgW="1304905" imgH="400234" progId="Visio.Drawing.11">
                  <p:link updateAutomatic="1"/>
                  <p:pic>
                    <p:nvPicPr>
                      <p:cNvPr id="10" name="对象 9"/>
                      <p:cNvPicPr>
                        <a:picLocks noChangeAspect="1" noChangeArrowheads="1"/>
                      </p:cNvPicPr>
                      <p:nvPr/>
                    </p:nvPicPr>
                    <p:blipFill>
                      <a:blip r:embed="rId12"/>
                      <a:srcRect/>
                      <a:stretch>
                        <a:fillRect/>
                      </a:stretch>
                    </p:blipFill>
                    <p:spPr bwMode="auto">
                      <a:xfrm>
                        <a:off x="6877050" y="5289550"/>
                        <a:ext cx="1304925" cy="446088"/>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2773363" y="5289550"/>
          <a:ext cx="1304925" cy="400050"/>
        </p:xfrm>
        <a:graphic>
          <a:graphicData uri="http://schemas.openxmlformats.org/presentationml/2006/ole">
            <mc:AlternateContent xmlns:mc="http://schemas.openxmlformats.org/markup-compatibility/2006">
              <mc:Choice xmlns:v="urn:schemas-microsoft-com:vml" Requires="v">
                <p:oleObj name="Visio" r:id="rId5" imgW="1304905" imgH="400234" progId="Visio.Drawing.11">
                  <p:link updateAutomatic="1"/>
                </p:oleObj>
              </mc:Choice>
              <mc:Fallback>
                <p:oleObj name="Visio" r:id="rId5" imgW="1304905" imgH="400234" progId="Visio.Drawing.11">
                  <p:link updateAutomatic="1"/>
                  <p:pic>
                    <p:nvPicPr>
                      <p:cNvPr id="11" name="对象 10"/>
                      <p:cNvPicPr>
                        <a:picLocks noChangeAspect="1" noChangeArrowheads="1"/>
                      </p:cNvPicPr>
                      <p:nvPr/>
                    </p:nvPicPr>
                    <p:blipFill>
                      <a:blip r:embed="rId13"/>
                      <a:srcRect/>
                      <a:stretch>
                        <a:fillRect/>
                      </a:stretch>
                    </p:blipFill>
                    <p:spPr bwMode="auto">
                      <a:xfrm>
                        <a:off x="2773363" y="5289550"/>
                        <a:ext cx="130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4933950" y="5289550"/>
          <a:ext cx="1304925" cy="400050"/>
        </p:xfrm>
        <a:graphic>
          <a:graphicData uri="http://schemas.openxmlformats.org/presentationml/2006/ole">
            <mc:AlternateContent xmlns:mc="http://schemas.openxmlformats.org/markup-compatibility/2006">
              <mc:Choice xmlns:v="urn:schemas-microsoft-com:vml" Requires="v">
                <p:oleObj name="Visio" r:id="rId9" imgW="1304905" imgH="400234" progId="Visio.Drawing.11">
                  <p:link updateAutomatic="1"/>
                </p:oleObj>
              </mc:Choice>
              <mc:Fallback>
                <p:oleObj name="Visio" r:id="rId9" imgW="1304905" imgH="400234" progId="Visio.Drawing.11">
                  <p:link updateAutomatic="1"/>
                  <p:pic>
                    <p:nvPicPr>
                      <p:cNvPr id="12" name="对象 11"/>
                      <p:cNvPicPr>
                        <a:picLocks noChangeAspect="1" noChangeArrowheads="1"/>
                      </p:cNvPicPr>
                      <p:nvPr/>
                    </p:nvPicPr>
                    <p:blipFill>
                      <a:blip r:embed="rId14"/>
                      <a:srcRect/>
                      <a:stretch>
                        <a:fillRect/>
                      </a:stretch>
                    </p:blipFill>
                    <p:spPr bwMode="auto">
                      <a:xfrm>
                        <a:off x="4933950" y="5289550"/>
                        <a:ext cx="130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箭头连接符 13"/>
          <p:cNvCxnSpPr>
            <a:endCxn id="5" idx="0"/>
          </p:cNvCxnSpPr>
          <p:nvPr/>
        </p:nvCxnSpPr>
        <p:spPr bwMode="auto">
          <a:xfrm>
            <a:off x="4493130" y="3298453"/>
            <a:ext cx="0" cy="335334"/>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endCxn id="4" idx="0"/>
          </p:cNvCxnSpPr>
          <p:nvPr/>
        </p:nvCxnSpPr>
        <p:spPr bwMode="auto">
          <a:xfrm flipH="1">
            <a:off x="2545491" y="3986783"/>
            <a:ext cx="1738477" cy="378321"/>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endCxn id="9" idx="0"/>
          </p:cNvCxnSpPr>
          <p:nvPr/>
        </p:nvCxnSpPr>
        <p:spPr bwMode="auto">
          <a:xfrm flipH="1">
            <a:off x="1482428" y="4774679"/>
            <a:ext cx="857324" cy="5101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a:off x="2843808" y="4774679"/>
            <a:ext cx="570921" cy="5101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endCxn id="8" idx="0"/>
          </p:cNvCxnSpPr>
          <p:nvPr/>
        </p:nvCxnSpPr>
        <p:spPr bwMode="auto">
          <a:xfrm>
            <a:off x="4788024" y="4008673"/>
            <a:ext cx="1705032" cy="356431"/>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a:endCxn id="12" idx="0"/>
          </p:cNvCxnSpPr>
          <p:nvPr/>
        </p:nvCxnSpPr>
        <p:spPr bwMode="auto">
          <a:xfrm flipH="1">
            <a:off x="5586883" y="4774679"/>
            <a:ext cx="654844" cy="5101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6732240" y="4774679"/>
            <a:ext cx="792088" cy="5101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47936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par>
                          <p:cTn id="15" fill="hold">
                            <p:stCondLst>
                              <p:cond delay="1250"/>
                            </p:stCondLst>
                            <p:childTnLst>
                              <p:par>
                                <p:cTn id="16" presetID="16" presetClass="entr" presetSubtype="21" fill="hold" nodeType="afterEffect">
                                  <p:stCondLst>
                                    <p:cond delay="50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par>
                                <p:cTn id="19" presetID="16" presetClass="entr" presetSubtype="21" fill="hold"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barn(inVertical)">
                                      <p:cBhvr>
                                        <p:cTn id="21" dur="500"/>
                                        <p:tgtEl>
                                          <p:spTgt spid="26"/>
                                        </p:tgtEl>
                                      </p:cBhvr>
                                    </p:animEffect>
                                  </p:childTnLst>
                                </p:cTn>
                              </p:par>
                              <p:par>
                                <p:cTn id="22" presetID="16" presetClass="entr" presetSubtype="21" fill="hold"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par>
                                <p:cTn id="25" presetID="16" presetClass="entr" presetSubtype="21" fill="hold"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par>
                          <p:cTn id="28" fill="hold">
                            <p:stCondLst>
                              <p:cond delay="2250"/>
                            </p:stCondLst>
                            <p:childTnLst>
                              <p:par>
                                <p:cTn id="29" presetID="16" presetClass="entr" presetSubtype="21" fill="hold" nodeType="afterEffect">
                                  <p:stCondLst>
                                    <p:cond delay="750"/>
                                  </p:stCondLst>
                                  <p:childTnLst>
                                    <p:set>
                                      <p:cBhvr>
                                        <p:cTn id="30" dur="1" fill="hold">
                                          <p:stCondLst>
                                            <p:cond delay="0"/>
                                          </p:stCondLst>
                                        </p:cTn>
                                        <p:tgtEl>
                                          <p:spTgt spid="27"/>
                                        </p:tgtEl>
                                        <p:attrNameLst>
                                          <p:attrName>style.visibility</p:attrName>
                                        </p:attrNameLst>
                                      </p:cBhvr>
                                      <p:to>
                                        <p:strVal val="visible"/>
                                      </p:to>
                                    </p:set>
                                    <p:animEffect transition="in" filter="barn(inVertical)">
                                      <p:cBhvr>
                                        <p:cTn id="31" dur="500"/>
                                        <p:tgtEl>
                                          <p:spTgt spid="27"/>
                                        </p:tgtEl>
                                      </p:cBhvr>
                                    </p:animEffect>
                                  </p:childTnLst>
                                </p:cTn>
                              </p:par>
                              <p:par>
                                <p:cTn id="32" presetID="16" presetClass="entr" presetSubtype="21" fill="hold" nodeType="withEffect">
                                  <p:stCondLst>
                                    <p:cond delay="75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nodeType="withEffect">
                                  <p:stCondLst>
                                    <p:cond delay="75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par>
                                <p:cTn id="38" presetID="16" presetClass="entr" presetSubtype="21" fill="hold" nodeType="withEffect">
                                  <p:stCondLst>
                                    <p:cond delay="75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6" presetClass="entr" presetSubtype="21" fill="hold" nodeType="withEffect">
                                  <p:stCondLst>
                                    <p:cond delay="75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par>
                                <p:cTn id="44" presetID="16" presetClass="entr" presetSubtype="21" fill="hold" nodeType="withEffect">
                                  <p:stCondLst>
                                    <p:cond delay="75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par>
                                <p:cTn id="47" presetID="16" presetClass="entr" presetSubtype="21" fill="hold" nodeType="withEffect">
                                  <p:stCondLst>
                                    <p:cond delay="75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par>
                                <p:cTn id="50" presetID="16" presetClass="entr" presetSubtype="21" fill="hold" nodeType="withEffect">
                                  <p:stCondLst>
                                    <p:cond delay="75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sz="3200" dirty="0">
                <a:ea typeface="宋体" charset="-122"/>
              </a:rPr>
              <a:t>概念结构设计：设计策略</a:t>
            </a:r>
          </a:p>
        </p:txBody>
      </p:sp>
      <p:sp>
        <p:nvSpPr>
          <p:cNvPr id="509955" name="Rectangle 3"/>
          <p:cNvSpPr>
            <a:spLocks noGrp="1" noChangeArrowheads="1"/>
          </p:cNvSpPr>
          <p:nvPr>
            <p:ph type="body" idx="1"/>
          </p:nvPr>
        </p:nvSpPr>
        <p:spPr>
          <a:xfrm>
            <a:off x="79374" y="1196752"/>
            <a:ext cx="8836025" cy="64807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概念结构设计的四种策略</a:t>
            </a: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a:p>
            <a:pPr lvl="2"/>
            <a:endParaRPr lang="en-US" altLang="zh-CN"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89" y="1981076"/>
            <a:ext cx="8764809" cy="458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对象 1"/>
          <p:cNvGraphicFramePr>
            <a:graphicFrameLocks noChangeAspect="1"/>
          </p:cNvGraphicFramePr>
          <p:nvPr/>
        </p:nvGraphicFramePr>
        <p:xfrm>
          <a:off x="904875" y="2886075"/>
          <a:ext cx="1409700" cy="438150"/>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2" name="对象 1"/>
                      <p:cNvPicPr/>
                      <p:nvPr/>
                    </p:nvPicPr>
                    <p:blipFill>
                      <a:blip r:embed="rId4"/>
                      <a:stretch>
                        <a:fillRect/>
                      </a:stretch>
                    </p:blipFill>
                    <p:spPr>
                      <a:xfrm>
                        <a:off x="904875" y="2886075"/>
                        <a:ext cx="1409700" cy="43815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850900" y="3736975"/>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6" name="对象 5"/>
                      <p:cNvPicPr/>
                      <p:nvPr/>
                    </p:nvPicPr>
                    <p:blipFill>
                      <a:blip r:embed="rId6"/>
                      <a:stretch>
                        <a:fillRect/>
                      </a:stretch>
                    </p:blipFill>
                    <p:spPr>
                      <a:xfrm>
                        <a:off x="850900" y="3736975"/>
                        <a:ext cx="1409700" cy="43815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781425" y="5676900"/>
          <a:ext cx="1304925" cy="400050"/>
        </p:xfrm>
        <a:graphic>
          <a:graphicData uri="http://schemas.openxmlformats.org/presentationml/2006/ole">
            <mc:AlternateContent xmlns:mc="http://schemas.openxmlformats.org/markup-compatibility/2006">
              <mc:Choice xmlns:v="urn:schemas-microsoft-com:vml" Requires="v">
                <p:oleObj name="Visio" r:id="rId7" imgW="1304905" imgH="400234" progId="Visio.Drawing.11">
                  <p:link updateAutomatic="1"/>
                </p:oleObj>
              </mc:Choice>
              <mc:Fallback>
                <p:oleObj name="Visio" r:id="rId7" imgW="1304905" imgH="400234" progId="Visio.Drawing.11">
                  <p:link updateAutomatic="1"/>
                  <p:pic>
                    <p:nvPicPr>
                      <p:cNvPr id="7" name="对象 6"/>
                      <p:cNvPicPr/>
                      <p:nvPr/>
                    </p:nvPicPr>
                    <p:blipFill>
                      <a:blip r:embed="rId8"/>
                      <a:stretch>
                        <a:fillRect/>
                      </a:stretch>
                    </p:blipFill>
                    <p:spPr>
                      <a:xfrm>
                        <a:off x="3781425" y="5676900"/>
                        <a:ext cx="1304925" cy="40005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857500" y="2886075"/>
          <a:ext cx="1409700" cy="438150"/>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13" name="对象 12"/>
                      <p:cNvPicPr>
                        <a:picLocks noChangeAspect="1" noChangeArrowheads="1"/>
                      </p:cNvPicPr>
                      <p:nvPr/>
                    </p:nvPicPr>
                    <p:blipFill>
                      <a:blip r:embed="rId9"/>
                      <a:srcRect/>
                      <a:stretch>
                        <a:fillRect/>
                      </a:stretch>
                    </p:blipFill>
                    <p:spPr bwMode="auto">
                      <a:xfrm>
                        <a:off x="2857500" y="28860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4811713" y="2886075"/>
          <a:ext cx="1409700" cy="438150"/>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15" name="对象 14"/>
                      <p:cNvPicPr>
                        <a:picLocks noChangeAspect="1" noChangeArrowheads="1"/>
                      </p:cNvPicPr>
                      <p:nvPr/>
                    </p:nvPicPr>
                    <p:blipFill>
                      <a:blip r:embed="rId10"/>
                      <a:srcRect/>
                      <a:stretch>
                        <a:fillRect/>
                      </a:stretch>
                    </p:blipFill>
                    <p:spPr bwMode="auto">
                      <a:xfrm>
                        <a:off x="4811713" y="28860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6765925" y="2886075"/>
          <a:ext cx="1409700" cy="438150"/>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16" name="对象 15"/>
                      <p:cNvPicPr>
                        <a:picLocks noChangeAspect="1" noChangeArrowheads="1"/>
                      </p:cNvPicPr>
                      <p:nvPr/>
                    </p:nvPicPr>
                    <p:blipFill>
                      <a:blip r:embed="rId11"/>
                      <a:srcRect/>
                      <a:stretch>
                        <a:fillRect/>
                      </a:stretch>
                    </p:blipFill>
                    <p:spPr bwMode="auto">
                      <a:xfrm>
                        <a:off x="6765925" y="28860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2803525" y="3736975"/>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17" name="对象 16"/>
                      <p:cNvPicPr>
                        <a:picLocks noChangeAspect="1" noChangeArrowheads="1"/>
                      </p:cNvPicPr>
                      <p:nvPr/>
                    </p:nvPicPr>
                    <p:blipFill>
                      <a:blip r:embed="rId12"/>
                      <a:srcRect/>
                      <a:stretch>
                        <a:fillRect/>
                      </a:stretch>
                    </p:blipFill>
                    <p:spPr bwMode="auto">
                      <a:xfrm>
                        <a:off x="2803525" y="37369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nvGraphicFramePr>
        <p:xfrm>
          <a:off x="4757738" y="3736975"/>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18" name="对象 17"/>
                      <p:cNvPicPr>
                        <a:picLocks noChangeAspect="1" noChangeArrowheads="1"/>
                      </p:cNvPicPr>
                      <p:nvPr/>
                    </p:nvPicPr>
                    <p:blipFill>
                      <a:blip r:embed="rId13"/>
                      <a:srcRect/>
                      <a:stretch>
                        <a:fillRect/>
                      </a:stretch>
                    </p:blipFill>
                    <p:spPr bwMode="auto">
                      <a:xfrm>
                        <a:off x="4757738" y="37369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6711950" y="3736975"/>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19" name="对象 18"/>
                      <p:cNvPicPr>
                        <a:picLocks noChangeAspect="1" noChangeArrowheads="1"/>
                      </p:cNvPicPr>
                      <p:nvPr/>
                    </p:nvPicPr>
                    <p:blipFill>
                      <a:blip r:embed="rId14"/>
                      <a:srcRect/>
                      <a:stretch>
                        <a:fillRect/>
                      </a:stretch>
                    </p:blipFill>
                    <p:spPr bwMode="auto">
                      <a:xfrm>
                        <a:off x="6711950" y="3736975"/>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5811838" y="4710113"/>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20" name="对象 19"/>
                      <p:cNvPicPr>
                        <a:picLocks noChangeAspect="1" noChangeArrowheads="1"/>
                      </p:cNvPicPr>
                      <p:nvPr/>
                    </p:nvPicPr>
                    <p:blipFill>
                      <a:blip r:embed="rId15"/>
                      <a:srcRect/>
                      <a:stretch>
                        <a:fillRect/>
                      </a:stretch>
                    </p:blipFill>
                    <p:spPr bwMode="auto">
                      <a:xfrm>
                        <a:off x="5811838" y="4710113"/>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1785938" y="4710113"/>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21" name="对象 20"/>
                      <p:cNvPicPr>
                        <a:picLocks noChangeAspect="1" noChangeArrowheads="1"/>
                      </p:cNvPicPr>
                      <p:nvPr/>
                    </p:nvPicPr>
                    <p:blipFill>
                      <a:blip r:embed="rId16"/>
                      <a:srcRect/>
                      <a:stretch>
                        <a:fillRect/>
                      </a:stretch>
                    </p:blipFill>
                    <p:spPr bwMode="auto">
                      <a:xfrm>
                        <a:off x="1785938" y="4710113"/>
                        <a:ext cx="1409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2" name="直接箭头连接符 31"/>
          <p:cNvCxnSpPr/>
          <p:nvPr/>
        </p:nvCxnSpPr>
        <p:spPr bwMode="auto">
          <a:xfrm>
            <a:off x="1547664" y="3328591"/>
            <a:ext cx="0" cy="42292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3563888" y="3329782"/>
            <a:ext cx="0" cy="42292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5508104" y="3362871"/>
            <a:ext cx="0" cy="42292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a:off x="7452320" y="3362871"/>
            <a:ext cx="0" cy="42292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1547664" y="4183931"/>
            <a:ext cx="772741" cy="54121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flipH="1">
            <a:off x="2771800" y="4161086"/>
            <a:ext cx="792088" cy="564058"/>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506368" y="4183931"/>
            <a:ext cx="721767" cy="54121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flipH="1">
            <a:off x="6761188" y="4183931"/>
            <a:ext cx="676696" cy="54121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a:off x="2555776" y="5123111"/>
            <a:ext cx="1607369" cy="54937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flipH="1">
            <a:off x="4807323" y="5134719"/>
            <a:ext cx="1708893" cy="537765"/>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258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par>
                          <p:cTn id="17" fill="hold">
                            <p:stCondLst>
                              <p:cond delay="500"/>
                            </p:stCondLst>
                            <p:childTnLst>
                              <p:par>
                                <p:cTn id="18" presetID="16" presetClass="entr" presetSubtype="21" fill="hold" nodeType="afterEffect">
                                  <p:stCondLst>
                                    <p:cond delay="250"/>
                                  </p:stCondLst>
                                  <p:childTnLst>
                                    <p:set>
                                      <p:cBhvr>
                                        <p:cTn id="19" dur="1" fill="hold">
                                          <p:stCondLst>
                                            <p:cond delay="0"/>
                                          </p:stCondLst>
                                        </p:cTn>
                                        <p:tgtEl>
                                          <p:spTgt spid="32"/>
                                        </p:tgtEl>
                                        <p:attrNameLst>
                                          <p:attrName>style.visibility</p:attrName>
                                        </p:attrNameLst>
                                      </p:cBhvr>
                                      <p:to>
                                        <p:strVal val="visible"/>
                                      </p:to>
                                    </p:set>
                                    <p:animEffect transition="in" filter="barn(inVertical)">
                                      <p:cBhvr>
                                        <p:cTn id="20" dur="500"/>
                                        <p:tgtEl>
                                          <p:spTgt spid="32"/>
                                        </p:tgtEl>
                                      </p:cBhvr>
                                    </p:animEffect>
                                  </p:childTnLst>
                                </p:cTn>
                              </p:par>
                              <p:par>
                                <p:cTn id="21" presetID="16" presetClass="entr" presetSubtype="21" fill="hold" nodeType="withEffect">
                                  <p:stCondLst>
                                    <p:cond delay="250"/>
                                  </p:stCondLst>
                                  <p:childTnLst>
                                    <p:set>
                                      <p:cBhvr>
                                        <p:cTn id="22" dur="1" fill="hold">
                                          <p:stCondLst>
                                            <p:cond delay="0"/>
                                          </p:stCondLst>
                                        </p:cTn>
                                        <p:tgtEl>
                                          <p:spTgt spid="34"/>
                                        </p:tgtEl>
                                        <p:attrNameLst>
                                          <p:attrName>style.visibility</p:attrName>
                                        </p:attrNameLst>
                                      </p:cBhvr>
                                      <p:to>
                                        <p:strVal val="visible"/>
                                      </p:to>
                                    </p:set>
                                    <p:animEffect transition="in" filter="barn(inVertical)">
                                      <p:cBhvr>
                                        <p:cTn id="23" dur="500"/>
                                        <p:tgtEl>
                                          <p:spTgt spid="34"/>
                                        </p:tgtEl>
                                      </p:cBhvr>
                                    </p:animEffect>
                                  </p:childTnLst>
                                </p:cTn>
                              </p:par>
                              <p:par>
                                <p:cTn id="24" presetID="16" presetClass="entr" presetSubtype="21" fill="hold" nodeType="withEffect">
                                  <p:stCondLst>
                                    <p:cond delay="250"/>
                                  </p:stCondLst>
                                  <p:childTnLst>
                                    <p:set>
                                      <p:cBhvr>
                                        <p:cTn id="25" dur="1" fill="hold">
                                          <p:stCondLst>
                                            <p:cond delay="0"/>
                                          </p:stCondLst>
                                        </p:cTn>
                                        <p:tgtEl>
                                          <p:spTgt spid="35"/>
                                        </p:tgtEl>
                                        <p:attrNameLst>
                                          <p:attrName>style.visibility</p:attrName>
                                        </p:attrNameLst>
                                      </p:cBhvr>
                                      <p:to>
                                        <p:strVal val="visible"/>
                                      </p:to>
                                    </p:set>
                                    <p:animEffect transition="in" filter="barn(inVertical)">
                                      <p:cBhvr>
                                        <p:cTn id="26" dur="500"/>
                                        <p:tgtEl>
                                          <p:spTgt spid="35"/>
                                        </p:tgtEl>
                                      </p:cBhvr>
                                    </p:animEffect>
                                  </p:childTnLst>
                                </p:cTn>
                              </p:par>
                              <p:par>
                                <p:cTn id="27" presetID="16" presetClass="entr" presetSubtype="21"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nodeType="withEffect">
                                  <p:stCondLst>
                                    <p:cond delay="25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nodeType="withEffect">
                                  <p:stCondLst>
                                    <p:cond delay="25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par>
                                <p:cTn id="36" presetID="16" presetClass="entr" presetSubtype="21" fill="hold" nodeType="withEffect">
                                  <p:stCondLst>
                                    <p:cond delay="250"/>
                                  </p:stCondLst>
                                  <p:childTnLst>
                                    <p:set>
                                      <p:cBhvr>
                                        <p:cTn id="37" dur="1" fill="hold">
                                          <p:stCondLst>
                                            <p:cond delay="0"/>
                                          </p:stCondLst>
                                        </p:cTn>
                                        <p:tgtEl>
                                          <p:spTgt spid="36"/>
                                        </p:tgtEl>
                                        <p:attrNameLst>
                                          <p:attrName>style.visibility</p:attrName>
                                        </p:attrNameLst>
                                      </p:cBhvr>
                                      <p:to>
                                        <p:strVal val="visible"/>
                                      </p:to>
                                    </p:set>
                                    <p:animEffect transition="in" filter="barn(inVertical)">
                                      <p:cBhvr>
                                        <p:cTn id="38" dur="500"/>
                                        <p:tgtEl>
                                          <p:spTgt spid="36"/>
                                        </p:tgtEl>
                                      </p:cBhvr>
                                    </p:animEffect>
                                  </p:childTnLst>
                                </p:cTn>
                              </p:par>
                              <p:par>
                                <p:cTn id="39" presetID="16" presetClass="entr" presetSubtype="21" fill="hold" nodeType="withEffect">
                                  <p:stCondLst>
                                    <p:cond delay="25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childTnLst>
                          </p:cTn>
                        </p:par>
                        <p:par>
                          <p:cTn id="42" fill="hold">
                            <p:stCondLst>
                              <p:cond delay="1250"/>
                            </p:stCondLst>
                            <p:childTnLst>
                              <p:par>
                                <p:cTn id="43" presetID="16" presetClass="entr" presetSubtype="21" fill="hold" nodeType="afterEffect">
                                  <p:stCondLst>
                                    <p:cond delay="500"/>
                                  </p:stCondLst>
                                  <p:childTnLst>
                                    <p:set>
                                      <p:cBhvr>
                                        <p:cTn id="44" dur="1" fill="hold">
                                          <p:stCondLst>
                                            <p:cond delay="0"/>
                                          </p:stCondLst>
                                        </p:cTn>
                                        <p:tgtEl>
                                          <p:spTgt spid="20"/>
                                        </p:tgtEl>
                                        <p:attrNameLst>
                                          <p:attrName>style.visibility</p:attrName>
                                        </p:attrNameLst>
                                      </p:cBhvr>
                                      <p:to>
                                        <p:strVal val="visible"/>
                                      </p:to>
                                    </p:set>
                                    <p:animEffect transition="in" filter="barn(inVertical)">
                                      <p:cBhvr>
                                        <p:cTn id="45" dur="500"/>
                                        <p:tgtEl>
                                          <p:spTgt spid="20"/>
                                        </p:tgtEl>
                                      </p:cBhvr>
                                    </p:animEffect>
                                  </p:childTnLst>
                                </p:cTn>
                              </p:par>
                              <p:par>
                                <p:cTn id="46" presetID="16" presetClass="entr" presetSubtype="21" fill="hold"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par>
                                <p:cTn id="49" presetID="16" presetClass="entr" presetSubtype="21" fill="hold" nodeType="withEffect">
                                  <p:stCondLst>
                                    <p:cond delay="50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par>
                                <p:cTn id="52" presetID="16" presetClass="entr" presetSubtype="21" fill="hold" nodeType="withEffect">
                                  <p:stCondLst>
                                    <p:cond delay="500"/>
                                  </p:stCondLst>
                                  <p:childTnLst>
                                    <p:set>
                                      <p:cBhvr>
                                        <p:cTn id="53" dur="1" fill="hold">
                                          <p:stCondLst>
                                            <p:cond delay="0"/>
                                          </p:stCondLst>
                                        </p:cTn>
                                        <p:tgtEl>
                                          <p:spTgt spid="38"/>
                                        </p:tgtEl>
                                        <p:attrNameLst>
                                          <p:attrName>style.visibility</p:attrName>
                                        </p:attrNameLst>
                                      </p:cBhvr>
                                      <p:to>
                                        <p:strVal val="visible"/>
                                      </p:to>
                                    </p:set>
                                    <p:animEffect transition="in" filter="barn(inVertical)">
                                      <p:cBhvr>
                                        <p:cTn id="54" dur="500"/>
                                        <p:tgtEl>
                                          <p:spTgt spid="38"/>
                                        </p:tgtEl>
                                      </p:cBhvr>
                                    </p:animEffect>
                                  </p:childTnLst>
                                </p:cTn>
                              </p:par>
                              <p:par>
                                <p:cTn id="55" presetID="16" presetClass="entr" presetSubtype="21" fill="hold" nodeType="withEffect">
                                  <p:stCondLst>
                                    <p:cond delay="500"/>
                                  </p:stCondLst>
                                  <p:childTnLst>
                                    <p:set>
                                      <p:cBhvr>
                                        <p:cTn id="56" dur="1" fill="hold">
                                          <p:stCondLst>
                                            <p:cond delay="0"/>
                                          </p:stCondLst>
                                        </p:cTn>
                                        <p:tgtEl>
                                          <p:spTgt spid="39"/>
                                        </p:tgtEl>
                                        <p:attrNameLst>
                                          <p:attrName>style.visibility</p:attrName>
                                        </p:attrNameLst>
                                      </p:cBhvr>
                                      <p:to>
                                        <p:strVal val="visible"/>
                                      </p:to>
                                    </p:set>
                                    <p:animEffect transition="in" filter="barn(inVertical)">
                                      <p:cBhvr>
                                        <p:cTn id="57" dur="500"/>
                                        <p:tgtEl>
                                          <p:spTgt spid="39"/>
                                        </p:tgtEl>
                                      </p:cBhvr>
                                    </p:animEffect>
                                  </p:childTnLst>
                                </p:cTn>
                              </p:par>
                              <p:par>
                                <p:cTn id="58" presetID="16" presetClass="entr" presetSubtype="21" fill="hold" nodeType="withEffect">
                                  <p:stCondLst>
                                    <p:cond delay="500"/>
                                  </p:stCondLst>
                                  <p:childTnLst>
                                    <p:set>
                                      <p:cBhvr>
                                        <p:cTn id="59" dur="1" fill="hold">
                                          <p:stCondLst>
                                            <p:cond delay="0"/>
                                          </p:stCondLst>
                                        </p:cTn>
                                        <p:tgtEl>
                                          <p:spTgt spid="40"/>
                                        </p:tgtEl>
                                        <p:attrNameLst>
                                          <p:attrName>style.visibility</p:attrName>
                                        </p:attrNameLst>
                                      </p:cBhvr>
                                      <p:to>
                                        <p:strVal val="visible"/>
                                      </p:to>
                                    </p:set>
                                    <p:animEffect transition="in" filter="barn(inVertical)">
                                      <p:cBhvr>
                                        <p:cTn id="60" dur="500"/>
                                        <p:tgtEl>
                                          <p:spTgt spid="40"/>
                                        </p:tgtEl>
                                      </p:cBhvr>
                                    </p:animEffect>
                                  </p:childTnLst>
                                </p:cTn>
                              </p:par>
                            </p:childTnLst>
                          </p:cTn>
                        </p:par>
                        <p:par>
                          <p:cTn id="61" fill="hold">
                            <p:stCondLst>
                              <p:cond delay="2250"/>
                            </p:stCondLst>
                            <p:childTnLst>
                              <p:par>
                                <p:cTn id="62" presetID="16" presetClass="entr" presetSubtype="21" fill="hold" nodeType="afterEffect">
                                  <p:stCondLst>
                                    <p:cond delay="500"/>
                                  </p:stCondLst>
                                  <p:childTnLst>
                                    <p:set>
                                      <p:cBhvr>
                                        <p:cTn id="63" dur="1" fill="hold">
                                          <p:stCondLst>
                                            <p:cond delay="0"/>
                                          </p:stCondLst>
                                        </p:cTn>
                                        <p:tgtEl>
                                          <p:spTgt spid="7"/>
                                        </p:tgtEl>
                                        <p:attrNameLst>
                                          <p:attrName>style.visibility</p:attrName>
                                        </p:attrNameLst>
                                      </p:cBhvr>
                                      <p:to>
                                        <p:strVal val="visible"/>
                                      </p:to>
                                    </p:set>
                                    <p:animEffect transition="in" filter="barn(inVertical)">
                                      <p:cBhvr>
                                        <p:cTn id="64" dur="500"/>
                                        <p:tgtEl>
                                          <p:spTgt spid="7"/>
                                        </p:tgtEl>
                                      </p:cBhvr>
                                    </p:animEffect>
                                  </p:childTnLst>
                                </p:cTn>
                              </p:par>
                              <p:par>
                                <p:cTn id="65" presetID="16" presetClass="entr" presetSubtype="21" fill="hold" nodeType="withEffect">
                                  <p:stCondLst>
                                    <p:cond delay="500"/>
                                  </p:stCondLst>
                                  <p:childTnLst>
                                    <p:set>
                                      <p:cBhvr>
                                        <p:cTn id="66" dur="1" fill="hold">
                                          <p:stCondLst>
                                            <p:cond delay="0"/>
                                          </p:stCondLst>
                                        </p:cTn>
                                        <p:tgtEl>
                                          <p:spTgt spid="42"/>
                                        </p:tgtEl>
                                        <p:attrNameLst>
                                          <p:attrName>style.visibility</p:attrName>
                                        </p:attrNameLst>
                                      </p:cBhvr>
                                      <p:to>
                                        <p:strVal val="visible"/>
                                      </p:to>
                                    </p:set>
                                    <p:animEffect transition="in" filter="barn(inVertical)">
                                      <p:cBhvr>
                                        <p:cTn id="67" dur="500"/>
                                        <p:tgtEl>
                                          <p:spTgt spid="42"/>
                                        </p:tgtEl>
                                      </p:cBhvr>
                                    </p:animEffect>
                                  </p:childTnLst>
                                </p:cTn>
                              </p:par>
                              <p:par>
                                <p:cTn id="68" presetID="16" presetClass="entr" presetSubtype="21" fill="hold" nodeType="withEffect">
                                  <p:stCondLst>
                                    <p:cond delay="500"/>
                                  </p:stCondLst>
                                  <p:childTnLst>
                                    <p:set>
                                      <p:cBhvr>
                                        <p:cTn id="69" dur="1" fill="hold">
                                          <p:stCondLst>
                                            <p:cond delay="0"/>
                                          </p:stCondLst>
                                        </p:cTn>
                                        <p:tgtEl>
                                          <p:spTgt spid="43"/>
                                        </p:tgtEl>
                                        <p:attrNameLst>
                                          <p:attrName>style.visibility</p:attrName>
                                        </p:attrNameLst>
                                      </p:cBhvr>
                                      <p:to>
                                        <p:strVal val="visible"/>
                                      </p:to>
                                    </p:set>
                                    <p:animEffect transition="in" filter="barn(inVertical)">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sz="3200" dirty="0">
                <a:ea typeface="宋体" charset="-122"/>
              </a:rPr>
              <a:t>概念结构设计：设计策略</a:t>
            </a:r>
          </a:p>
        </p:txBody>
      </p:sp>
      <p:sp>
        <p:nvSpPr>
          <p:cNvPr id="509955" name="Rectangle 3"/>
          <p:cNvSpPr>
            <a:spLocks noGrp="1" noChangeArrowheads="1"/>
          </p:cNvSpPr>
          <p:nvPr>
            <p:ph type="body" idx="1"/>
          </p:nvPr>
        </p:nvSpPr>
        <p:spPr>
          <a:xfrm>
            <a:off x="79374" y="1196752"/>
            <a:ext cx="8836025" cy="64807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概念结构设计的四种策略</a:t>
            </a: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a:p>
            <a:pPr lvl="2"/>
            <a:endParaRPr lang="en-US" altLang="zh-CN" dirty="0"/>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4" y="1894826"/>
            <a:ext cx="8836026" cy="4707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对象 1"/>
          <p:cNvGraphicFramePr>
            <a:graphicFrameLocks noChangeAspect="1"/>
          </p:cNvGraphicFramePr>
          <p:nvPr/>
        </p:nvGraphicFramePr>
        <p:xfrm>
          <a:off x="1047750" y="2986088"/>
          <a:ext cx="1409700" cy="436562"/>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2" name="对象 1"/>
                      <p:cNvPicPr/>
                      <p:nvPr/>
                    </p:nvPicPr>
                    <p:blipFill>
                      <a:blip r:embed="rId4"/>
                      <a:stretch>
                        <a:fillRect/>
                      </a:stretch>
                    </p:blipFill>
                    <p:spPr>
                      <a:xfrm>
                        <a:off x="1047750" y="2986088"/>
                        <a:ext cx="1409700" cy="436562"/>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065463" y="2979738"/>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3" name="对象 2"/>
                      <p:cNvPicPr/>
                      <p:nvPr/>
                    </p:nvPicPr>
                    <p:blipFill>
                      <a:blip r:embed="rId6"/>
                      <a:stretch>
                        <a:fillRect/>
                      </a:stretch>
                    </p:blipFill>
                    <p:spPr>
                      <a:xfrm>
                        <a:off x="3065463" y="2979738"/>
                        <a:ext cx="1409700" cy="43815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869950" y="4441825"/>
          <a:ext cx="1657350" cy="400050"/>
        </p:xfrm>
        <a:graphic>
          <a:graphicData uri="http://schemas.openxmlformats.org/presentationml/2006/ole">
            <mc:AlternateContent xmlns:mc="http://schemas.openxmlformats.org/markup-compatibility/2006">
              <mc:Choice xmlns:v="urn:schemas-microsoft-com:vml" Requires="v">
                <p:oleObj name="Visio" r:id="rId7" imgW="1657343" imgH="400234" progId="Visio.Drawing.11">
                  <p:link updateAutomatic="1"/>
                </p:oleObj>
              </mc:Choice>
              <mc:Fallback>
                <p:oleObj name="Visio" r:id="rId7" imgW="1657343" imgH="400234" progId="Visio.Drawing.11">
                  <p:link updateAutomatic="1"/>
                  <p:pic>
                    <p:nvPicPr>
                      <p:cNvPr id="4" name="对象 3"/>
                      <p:cNvPicPr/>
                      <p:nvPr/>
                    </p:nvPicPr>
                    <p:blipFill>
                      <a:blip r:embed="rId8"/>
                      <a:stretch>
                        <a:fillRect/>
                      </a:stretch>
                    </p:blipFill>
                    <p:spPr>
                      <a:xfrm>
                        <a:off x="869950" y="4441825"/>
                        <a:ext cx="1657350" cy="4000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148013" y="4422775"/>
          <a:ext cx="1409700" cy="438150"/>
        </p:xfrm>
        <a:graphic>
          <a:graphicData uri="http://schemas.openxmlformats.org/presentationml/2006/ole">
            <mc:AlternateContent xmlns:mc="http://schemas.openxmlformats.org/markup-compatibility/2006">
              <mc:Choice xmlns:v="urn:schemas-microsoft-com:vml" Requires="v">
                <p:oleObj name="Visio" r:id="rId9" imgW="1409752" imgH="438071" progId="Visio.Drawing.11">
                  <p:link updateAutomatic="1"/>
                </p:oleObj>
              </mc:Choice>
              <mc:Fallback>
                <p:oleObj name="Visio" r:id="rId9" imgW="1409752" imgH="438071" progId="Visio.Drawing.11">
                  <p:link updateAutomatic="1"/>
                  <p:pic>
                    <p:nvPicPr>
                      <p:cNvPr id="5" name="对象 4"/>
                      <p:cNvPicPr/>
                      <p:nvPr/>
                    </p:nvPicPr>
                    <p:blipFill>
                      <a:blip r:embed="rId10"/>
                      <a:stretch>
                        <a:fillRect/>
                      </a:stretch>
                    </p:blipFill>
                    <p:spPr>
                      <a:xfrm>
                        <a:off x="3148013" y="4422775"/>
                        <a:ext cx="1409700" cy="43815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021513" y="4441825"/>
          <a:ext cx="1304925" cy="400050"/>
        </p:xfrm>
        <a:graphic>
          <a:graphicData uri="http://schemas.openxmlformats.org/presentationml/2006/ole">
            <mc:AlternateContent xmlns:mc="http://schemas.openxmlformats.org/markup-compatibility/2006">
              <mc:Choice xmlns:v="urn:schemas-microsoft-com:vml" Requires="v">
                <p:oleObj name="Visio" r:id="rId11" imgW="1304905" imgH="400234" progId="Visio.Drawing.11">
                  <p:link updateAutomatic="1"/>
                </p:oleObj>
              </mc:Choice>
              <mc:Fallback>
                <p:oleObj name="Visio" r:id="rId11" imgW="1304905" imgH="400234" progId="Visio.Drawing.11">
                  <p:link updateAutomatic="1"/>
                  <p:pic>
                    <p:nvPicPr>
                      <p:cNvPr id="6" name="对象 5"/>
                      <p:cNvPicPr/>
                      <p:nvPr/>
                    </p:nvPicPr>
                    <p:blipFill>
                      <a:blip r:embed="rId12"/>
                      <a:stretch>
                        <a:fillRect/>
                      </a:stretch>
                    </p:blipFill>
                    <p:spPr>
                      <a:xfrm>
                        <a:off x="7021513" y="4441825"/>
                        <a:ext cx="1304925" cy="400050"/>
                      </a:xfrm>
                      <a:prstGeom prst="rect">
                        <a:avLst/>
                      </a:prstGeom>
                    </p:spPr>
                  </p:pic>
                </p:oleObj>
              </mc:Fallback>
            </mc:AlternateContent>
          </a:graphicData>
        </a:graphic>
      </p:graphicFrame>
      <p:sp>
        <p:nvSpPr>
          <p:cNvPr id="7" name="TextBox 6"/>
          <p:cNvSpPr txBox="1"/>
          <p:nvPr/>
        </p:nvSpPr>
        <p:spPr>
          <a:xfrm>
            <a:off x="5351716" y="4446180"/>
            <a:ext cx="697627" cy="400110"/>
          </a:xfrm>
          <a:prstGeom prst="rect">
            <a:avLst/>
          </a:prstGeom>
          <a:noFill/>
        </p:spPr>
        <p:txBody>
          <a:bodyPr wrap="none" rtlCol="0">
            <a:spAutoFit/>
          </a:bodyPr>
          <a:lstStyle/>
          <a:p>
            <a:r>
              <a:rPr lang="en-US" altLang="zh-CN" dirty="0">
                <a:solidFill>
                  <a:schemeClr val="tx1"/>
                </a:solidFill>
                <a:latin typeface="宋体" panose="02010600030101010101" pitchFamily="2" charset="-122"/>
                <a:ea typeface="宋体" panose="02010600030101010101" pitchFamily="2" charset="-122"/>
              </a:rPr>
              <a:t>……</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p:cNvCxnSpPr/>
          <p:nvPr/>
        </p:nvCxnSpPr>
        <p:spPr bwMode="auto">
          <a:xfrm>
            <a:off x="1763688" y="3428206"/>
            <a:ext cx="0" cy="10085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779912" y="3422650"/>
            <a:ext cx="0" cy="100850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2352551" y="4646235"/>
            <a:ext cx="844029" cy="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4497387" y="4656970"/>
            <a:ext cx="844029" cy="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6049343" y="4616905"/>
            <a:ext cx="844029" cy="0"/>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982504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500"/>
                            </p:stCondLst>
                            <p:childTnLst>
                              <p:par>
                                <p:cTn id="15" presetID="16" presetClass="entr" presetSubtype="21" fill="hold" nodeType="afterEffect">
                                  <p:stCondLst>
                                    <p:cond delay="25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nodeType="withEffect">
                                  <p:stCondLst>
                                    <p:cond delay="25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16" presetClass="entr" presetSubtype="21" fill="hold"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nodeType="withEffect">
                                  <p:stCondLst>
                                    <p:cond delay="25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par>
                          <p:cTn id="27" fill="hold">
                            <p:stCondLst>
                              <p:cond delay="1250"/>
                            </p:stCondLst>
                            <p:childTnLst>
                              <p:par>
                                <p:cTn id="28" presetID="16" presetClass="entr" presetSubtype="21" fill="hold" nodeType="afterEffect">
                                  <p:stCondLst>
                                    <p:cond delay="50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grpId="0" nodeType="withEffect">
                                  <p:stCondLst>
                                    <p:cond delay="75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par>
                                <p:cTn id="34" presetID="16" presetClass="entr" presetSubtype="21" fill="hold" nodeType="withEffect">
                                  <p:stCondLst>
                                    <p:cond delay="75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nodeType="withEffect">
                                  <p:stCondLst>
                                    <p:cond delay="75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sz="3200" dirty="0">
                <a:ea typeface="宋体" charset="-122"/>
              </a:rPr>
              <a:t>概念结构设计：设计策略</a:t>
            </a:r>
          </a:p>
        </p:txBody>
      </p:sp>
      <p:sp>
        <p:nvSpPr>
          <p:cNvPr id="509955" name="Rectangle 3"/>
          <p:cNvSpPr>
            <a:spLocks noGrp="1" noChangeArrowheads="1"/>
          </p:cNvSpPr>
          <p:nvPr>
            <p:ph type="body" idx="1"/>
          </p:nvPr>
        </p:nvSpPr>
        <p:spPr>
          <a:xfrm>
            <a:off x="79374" y="1196752"/>
            <a:ext cx="8836025" cy="64807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概念结构设计的四种策略</a:t>
            </a: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a:p>
            <a:pPr lvl="2"/>
            <a:endParaRPr lang="en-US" altLang="zh-CN" dirty="0"/>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4" y="1865784"/>
            <a:ext cx="8836026" cy="4879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对象 1"/>
          <p:cNvGraphicFramePr>
            <a:graphicFrameLocks noChangeAspect="1"/>
          </p:cNvGraphicFramePr>
          <p:nvPr/>
        </p:nvGraphicFramePr>
        <p:xfrm>
          <a:off x="3838575" y="2874963"/>
          <a:ext cx="1409700" cy="438150"/>
        </p:xfrm>
        <a:graphic>
          <a:graphicData uri="http://schemas.openxmlformats.org/presentationml/2006/ole">
            <mc:AlternateContent xmlns:mc="http://schemas.openxmlformats.org/markup-compatibility/2006">
              <mc:Choice xmlns:v="urn:schemas-microsoft-com:vml" Requires="v">
                <p:oleObj name="Visio" r:id="rId3" imgW="1409752" imgH="438071" progId="Visio.Drawing.11">
                  <p:link updateAutomatic="1"/>
                </p:oleObj>
              </mc:Choice>
              <mc:Fallback>
                <p:oleObj name="Visio" r:id="rId3" imgW="1409752" imgH="438071" progId="Visio.Drawing.11">
                  <p:link updateAutomatic="1"/>
                  <p:pic>
                    <p:nvPicPr>
                      <p:cNvPr id="2" name="对象 1"/>
                      <p:cNvPicPr/>
                      <p:nvPr/>
                    </p:nvPicPr>
                    <p:blipFill>
                      <a:blip r:embed="rId4"/>
                      <a:stretch>
                        <a:fillRect/>
                      </a:stretch>
                    </p:blipFill>
                    <p:spPr>
                      <a:xfrm>
                        <a:off x="3838575" y="2874963"/>
                        <a:ext cx="1409700" cy="43815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714500" y="3552825"/>
          <a:ext cx="1409700" cy="438150"/>
        </p:xfrm>
        <a:graphic>
          <a:graphicData uri="http://schemas.openxmlformats.org/presentationml/2006/ole">
            <mc:AlternateContent xmlns:mc="http://schemas.openxmlformats.org/markup-compatibility/2006">
              <mc:Choice xmlns:v="urn:schemas-microsoft-com:vml" Requires="v">
                <p:oleObj name="Visio" r:id="rId5" imgW="1409752" imgH="438071" progId="Visio.Drawing.11">
                  <p:link updateAutomatic="1"/>
                </p:oleObj>
              </mc:Choice>
              <mc:Fallback>
                <p:oleObj name="Visio" r:id="rId5" imgW="1409752" imgH="438071" progId="Visio.Drawing.11">
                  <p:link updateAutomatic="1"/>
                  <p:pic>
                    <p:nvPicPr>
                      <p:cNvPr id="4" name="对象 3"/>
                      <p:cNvPicPr/>
                      <p:nvPr/>
                    </p:nvPicPr>
                    <p:blipFill>
                      <a:blip r:embed="rId6"/>
                      <a:stretch>
                        <a:fillRect/>
                      </a:stretch>
                    </p:blipFill>
                    <p:spPr>
                      <a:xfrm>
                        <a:off x="1714500" y="3552825"/>
                        <a:ext cx="1409700" cy="4381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52463" y="4191000"/>
          <a:ext cx="1409700" cy="438150"/>
        </p:xfrm>
        <a:graphic>
          <a:graphicData uri="http://schemas.openxmlformats.org/presentationml/2006/ole">
            <mc:AlternateContent xmlns:mc="http://schemas.openxmlformats.org/markup-compatibility/2006">
              <mc:Choice xmlns:v="urn:schemas-microsoft-com:vml" Requires="v">
                <p:oleObj name="Visio" r:id="rId7" imgW="1409752" imgH="438071" progId="Visio.Drawing.11">
                  <p:link updateAutomatic="1"/>
                </p:oleObj>
              </mc:Choice>
              <mc:Fallback>
                <p:oleObj name="Visio" r:id="rId7" imgW="1409752" imgH="438071" progId="Visio.Drawing.11">
                  <p:link updateAutomatic="1"/>
                  <p:pic>
                    <p:nvPicPr>
                      <p:cNvPr id="5" name="对象 4"/>
                      <p:cNvPicPr/>
                      <p:nvPr/>
                    </p:nvPicPr>
                    <p:blipFill>
                      <a:blip r:embed="rId8"/>
                      <a:stretch>
                        <a:fillRect/>
                      </a:stretch>
                    </p:blipFill>
                    <p:spPr>
                      <a:xfrm>
                        <a:off x="652463" y="4191000"/>
                        <a:ext cx="1409700" cy="43815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962650" y="3552825"/>
          <a:ext cx="1409700" cy="438150"/>
        </p:xfrm>
        <a:graphic>
          <a:graphicData uri="http://schemas.openxmlformats.org/presentationml/2006/ole">
            <mc:AlternateContent xmlns:mc="http://schemas.openxmlformats.org/markup-compatibility/2006">
              <mc:Choice xmlns:v="urn:schemas-microsoft-com:vml" Requires="v">
                <p:oleObj name="Visio" r:id="rId9" imgW="1409752" imgH="438071" progId="Visio.Drawing.11">
                  <p:link updateAutomatic="1"/>
                </p:oleObj>
              </mc:Choice>
              <mc:Fallback>
                <p:oleObj name="Visio" r:id="rId9" imgW="1409752" imgH="438071" progId="Visio.Drawing.11">
                  <p:link updateAutomatic="1"/>
                  <p:pic>
                    <p:nvPicPr>
                      <p:cNvPr id="6" name="对象 5"/>
                      <p:cNvPicPr/>
                      <p:nvPr/>
                    </p:nvPicPr>
                    <p:blipFill>
                      <a:blip r:embed="rId10"/>
                      <a:stretch>
                        <a:fillRect/>
                      </a:stretch>
                    </p:blipFill>
                    <p:spPr>
                      <a:xfrm>
                        <a:off x="5962650" y="3552825"/>
                        <a:ext cx="1409700" cy="43815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900613" y="4191000"/>
          <a:ext cx="1409700" cy="438150"/>
        </p:xfrm>
        <a:graphic>
          <a:graphicData uri="http://schemas.openxmlformats.org/presentationml/2006/ole">
            <mc:AlternateContent xmlns:mc="http://schemas.openxmlformats.org/markup-compatibility/2006">
              <mc:Choice xmlns:v="urn:schemas-microsoft-com:vml" Requires="v">
                <p:oleObj name="Visio" r:id="rId11" imgW="1409752" imgH="438071" progId="Visio.Drawing.11">
                  <p:link updateAutomatic="1"/>
                </p:oleObj>
              </mc:Choice>
              <mc:Fallback>
                <p:oleObj name="Visio" r:id="rId11" imgW="1409752" imgH="438071" progId="Visio.Drawing.11">
                  <p:link updateAutomatic="1"/>
                  <p:pic>
                    <p:nvPicPr>
                      <p:cNvPr id="7" name="对象 6"/>
                      <p:cNvPicPr/>
                      <p:nvPr/>
                    </p:nvPicPr>
                    <p:blipFill>
                      <a:blip r:embed="rId12"/>
                      <a:stretch>
                        <a:fillRect/>
                      </a:stretch>
                    </p:blipFill>
                    <p:spPr>
                      <a:xfrm>
                        <a:off x="4900613" y="4191000"/>
                        <a:ext cx="1409700" cy="4381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024688" y="4191000"/>
          <a:ext cx="1409700" cy="438150"/>
        </p:xfrm>
        <a:graphic>
          <a:graphicData uri="http://schemas.openxmlformats.org/presentationml/2006/ole">
            <mc:AlternateContent xmlns:mc="http://schemas.openxmlformats.org/markup-compatibility/2006">
              <mc:Choice xmlns:v="urn:schemas-microsoft-com:vml" Requires="v">
                <p:oleObj name="Visio" r:id="rId13" imgW="1409752" imgH="438071" progId="Visio.Drawing.11">
                  <p:link updateAutomatic="1"/>
                </p:oleObj>
              </mc:Choice>
              <mc:Fallback>
                <p:oleObj name="Visio" r:id="rId13" imgW="1409752" imgH="438071" progId="Visio.Drawing.11">
                  <p:link updateAutomatic="1"/>
                  <p:pic>
                    <p:nvPicPr>
                      <p:cNvPr id="8" name="对象 7"/>
                      <p:cNvPicPr/>
                      <p:nvPr/>
                    </p:nvPicPr>
                    <p:blipFill>
                      <a:blip r:embed="rId14"/>
                      <a:stretch>
                        <a:fillRect/>
                      </a:stretch>
                    </p:blipFill>
                    <p:spPr>
                      <a:xfrm>
                        <a:off x="7024688" y="4191000"/>
                        <a:ext cx="1409700" cy="43815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49288" y="4926013"/>
          <a:ext cx="1304925" cy="400050"/>
        </p:xfrm>
        <a:graphic>
          <a:graphicData uri="http://schemas.openxmlformats.org/presentationml/2006/ole">
            <mc:AlternateContent xmlns:mc="http://schemas.openxmlformats.org/markup-compatibility/2006">
              <mc:Choice xmlns:v="urn:schemas-microsoft-com:vml" Requires="v">
                <p:oleObj name="Visio" r:id="rId15" imgW="1304905" imgH="400234" progId="Visio.Drawing.11">
                  <p:link updateAutomatic="1"/>
                </p:oleObj>
              </mc:Choice>
              <mc:Fallback>
                <p:oleObj name="Visio" r:id="rId15" imgW="1304905" imgH="400234" progId="Visio.Drawing.11">
                  <p:link updateAutomatic="1"/>
                  <p:pic>
                    <p:nvPicPr>
                      <p:cNvPr id="9" name="对象 8"/>
                      <p:cNvPicPr/>
                      <p:nvPr/>
                    </p:nvPicPr>
                    <p:blipFill>
                      <a:blip r:embed="rId16"/>
                      <a:stretch>
                        <a:fillRect/>
                      </a:stretch>
                    </p:blipFill>
                    <p:spPr>
                      <a:xfrm>
                        <a:off x="649288" y="4926013"/>
                        <a:ext cx="1304925" cy="4000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890963" y="6230938"/>
          <a:ext cx="1304925" cy="400050"/>
        </p:xfrm>
        <a:graphic>
          <a:graphicData uri="http://schemas.openxmlformats.org/presentationml/2006/ole">
            <mc:AlternateContent xmlns:mc="http://schemas.openxmlformats.org/markup-compatibility/2006">
              <mc:Choice xmlns:v="urn:schemas-microsoft-com:vml" Requires="v">
                <p:oleObj name="Visio" r:id="rId17" imgW="1304905" imgH="400234" progId="Visio.Drawing.11">
                  <p:link updateAutomatic="1"/>
                </p:oleObj>
              </mc:Choice>
              <mc:Fallback>
                <p:oleObj name="Visio" r:id="rId17" imgW="1304905" imgH="400234" progId="Visio.Drawing.11">
                  <p:link updateAutomatic="1"/>
                  <p:pic>
                    <p:nvPicPr>
                      <p:cNvPr id="11" name="对象 10"/>
                      <p:cNvPicPr/>
                      <p:nvPr/>
                    </p:nvPicPr>
                    <p:blipFill>
                      <a:blip r:embed="rId18"/>
                      <a:stretch>
                        <a:fillRect/>
                      </a:stretch>
                    </p:blipFill>
                    <p:spPr>
                      <a:xfrm>
                        <a:off x="3890963" y="6230938"/>
                        <a:ext cx="1304925" cy="40005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132638" y="4926013"/>
          <a:ext cx="1304925" cy="400050"/>
        </p:xfrm>
        <a:graphic>
          <a:graphicData uri="http://schemas.openxmlformats.org/presentationml/2006/ole">
            <mc:AlternateContent xmlns:mc="http://schemas.openxmlformats.org/markup-compatibility/2006">
              <mc:Choice xmlns:v="urn:schemas-microsoft-com:vml" Requires="v">
                <p:oleObj name="Visio" r:id="rId19" imgW="1304905" imgH="400234" progId="Visio.Drawing.11">
                  <p:link updateAutomatic="1"/>
                </p:oleObj>
              </mc:Choice>
              <mc:Fallback>
                <p:oleObj name="Visio" r:id="rId19" imgW="1304905" imgH="400234" progId="Visio.Drawing.11">
                  <p:link updateAutomatic="1"/>
                  <p:pic>
                    <p:nvPicPr>
                      <p:cNvPr id="12" name="对象 11"/>
                      <p:cNvPicPr/>
                      <p:nvPr/>
                    </p:nvPicPr>
                    <p:blipFill>
                      <a:blip r:embed="rId20"/>
                      <a:stretch>
                        <a:fillRect/>
                      </a:stretch>
                    </p:blipFill>
                    <p:spPr>
                      <a:xfrm>
                        <a:off x="7132638" y="4926013"/>
                        <a:ext cx="1304925" cy="40005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811463" y="4926013"/>
          <a:ext cx="1304925" cy="400050"/>
        </p:xfrm>
        <a:graphic>
          <a:graphicData uri="http://schemas.openxmlformats.org/presentationml/2006/ole">
            <mc:AlternateContent xmlns:mc="http://schemas.openxmlformats.org/markup-compatibility/2006">
              <mc:Choice xmlns:v="urn:schemas-microsoft-com:vml" Requires="v">
                <p:oleObj name="Visio" r:id="rId21" imgW="1304905" imgH="400234" progId="Visio.Drawing.11">
                  <p:link updateAutomatic="1"/>
                </p:oleObj>
              </mc:Choice>
              <mc:Fallback>
                <p:oleObj name="Visio" r:id="rId21" imgW="1304905" imgH="400234" progId="Visio.Drawing.11">
                  <p:link updateAutomatic="1"/>
                  <p:pic>
                    <p:nvPicPr>
                      <p:cNvPr id="13" name="对象 12"/>
                      <p:cNvPicPr/>
                      <p:nvPr/>
                    </p:nvPicPr>
                    <p:blipFill>
                      <a:blip r:embed="rId22"/>
                      <a:stretch>
                        <a:fillRect/>
                      </a:stretch>
                    </p:blipFill>
                    <p:spPr>
                      <a:xfrm>
                        <a:off x="2811463" y="4926013"/>
                        <a:ext cx="1304925" cy="40005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6053138" y="5665788"/>
          <a:ext cx="1304925" cy="400050"/>
        </p:xfrm>
        <a:graphic>
          <a:graphicData uri="http://schemas.openxmlformats.org/presentationml/2006/ole">
            <mc:AlternateContent xmlns:mc="http://schemas.openxmlformats.org/markup-compatibility/2006">
              <mc:Choice xmlns:v="urn:schemas-microsoft-com:vml" Requires="v">
                <p:oleObj name="Visio" r:id="rId23" imgW="1304905" imgH="400234" progId="Visio.Drawing.11">
                  <p:link updateAutomatic="1"/>
                </p:oleObj>
              </mc:Choice>
              <mc:Fallback>
                <p:oleObj name="Visio" r:id="rId23" imgW="1304905" imgH="400234" progId="Visio.Drawing.11">
                  <p:link updateAutomatic="1"/>
                  <p:pic>
                    <p:nvPicPr>
                      <p:cNvPr id="14" name="对象 13"/>
                      <p:cNvPicPr/>
                      <p:nvPr/>
                    </p:nvPicPr>
                    <p:blipFill>
                      <a:blip r:embed="rId24"/>
                      <a:stretch>
                        <a:fillRect/>
                      </a:stretch>
                    </p:blipFill>
                    <p:spPr>
                      <a:xfrm>
                        <a:off x="6053138" y="5665788"/>
                        <a:ext cx="1304925" cy="40005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555750" y="5665788"/>
          <a:ext cx="1657350" cy="400050"/>
        </p:xfrm>
        <a:graphic>
          <a:graphicData uri="http://schemas.openxmlformats.org/presentationml/2006/ole">
            <mc:AlternateContent xmlns:mc="http://schemas.openxmlformats.org/markup-compatibility/2006">
              <mc:Choice xmlns:v="urn:schemas-microsoft-com:vml" Requires="v">
                <p:oleObj name="Visio" r:id="rId25" imgW="1657343" imgH="400234" progId="Visio.Drawing.11">
                  <p:link updateAutomatic="1"/>
                </p:oleObj>
              </mc:Choice>
              <mc:Fallback>
                <p:oleObj name="Visio" r:id="rId25" imgW="1657343" imgH="400234" progId="Visio.Drawing.11">
                  <p:link updateAutomatic="1"/>
                  <p:pic>
                    <p:nvPicPr>
                      <p:cNvPr id="15" name="对象 14"/>
                      <p:cNvPicPr/>
                      <p:nvPr/>
                    </p:nvPicPr>
                    <p:blipFill>
                      <a:blip r:embed="rId26"/>
                      <a:stretch>
                        <a:fillRect/>
                      </a:stretch>
                    </p:blipFill>
                    <p:spPr>
                      <a:xfrm>
                        <a:off x="1555750" y="5665788"/>
                        <a:ext cx="1657350" cy="40005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776538" y="4191000"/>
          <a:ext cx="1409700" cy="438150"/>
        </p:xfrm>
        <a:graphic>
          <a:graphicData uri="http://schemas.openxmlformats.org/presentationml/2006/ole">
            <mc:AlternateContent xmlns:mc="http://schemas.openxmlformats.org/markup-compatibility/2006">
              <mc:Choice xmlns:v="urn:schemas-microsoft-com:vml" Requires="v">
                <p:oleObj name="Visio" r:id="rId27" imgW="1409752" imgH="438071" progId="Visio.Drawing.11">
                  <p:link updateAutomatic="1"/>
                </p:oleObj>
              </mc:Choice>
              <mc:Fallback>
                <p:oleObj name="Visio" r:id="rId27" imgW="1409752" imgH="438071" progId="Visio.Drawing.11">
                  <p:link updateAutomatic="1"/>
                  <p:pic>
                    <p:nvPicPr>
                      <p:cNvPr id="16" name="对象 15"/>
                      <p:cNvPicPr/>
                      <p:nvPr/>
                    </p:nvPicPr>
                    <p:blipFill>
                      <a:blip r:embed="rId28"/>
                      <a:stretch>
                        <a:fillRect/>
                      </a:stretch>
                    </p:blipFill>
                    <p:spPr>
                      <a:xfrm>
                        <a:off x="2776538" y="4191000"/>
                        <a:ext cx="1409700" cy="43815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972050" y="4926013"/>
          <a:ext cx="1304925" cy="400050"/>
        </p:xfrm>
        <a:graphic>
          <a:graphicData uri="http://schemas.openxmlformats.org/presentationml/2006/ole">
            <mc:AlternateContent xmlns:mc="http://schemas.openxmlformats.org/markup-compatibility/2006">
              <mc:Choice xmlns:v="urn:schemas-microsoft-com:vml" Requires="v">
                <p:oleObj name="Visio" r:id="rId29" imgW="1304905" imgH="400234" progId="Visio.Drawing.11">
                  <p:link updateAutomatic="1"/>
                </p:oleObj>
              </mc:Choice>
              <mc:Fallback>
                <p:oleObj name="Visio" r:id="rId29" imgW="1304905" imgH="400234" progId="Visio.Drawing.11">
                  <p:link updateAutomatic="1"/>
                  <p:pic>
                    <p:nvPicPr>
                      <p:cNvPr id="17" name="对象 16"/>
                      <p:cNvPicPr/>
                      <p:nvPr/>
                    </p:nvPicPr>
                    <p:blipFill>
                      <a:blip r:embed="rId30"/>
                      <a:stretch>
                        <a:fillRect/>
                      </a:stretch>
                    </p:blipFill>
                    <p:spPr>
                      <a:xfrm>
                        <a:off x="4972050" y="4926013"/>
                        <a:ext cx="1304925" cy="400050"/>
                      </a:xfrm>
                      <a:prstGeom prst="rect">
                        <a:avLst/>
                      </a:prstGeom>
                    </p:spPr>
                  </p:pic>
                </p:oleObj>
              </mc:Fallback>
            </mc:AlternateContent>
          </a:graphicData>
        </a:graphic>
      </p:graphicFrame>
      <p:cxnSp>
        <p:nvCxnSpPr>
          <p:cNvPr id="23" name="直接箭头连接符 22"/>
          <p:cNvCxnSpPr>
            <a:endCxn id="4" idx="0"/>
          </p:cNvCxnSpPr>
          <p:nvPr/>
        </p:nvCxnSpPr>
        <p:spPr bwMode="auto">
          <a:xfrm flipH="1">
            <a:off x="2420671" y="3179913"/>
            <a:ext cx="1511641" cy="369041"/>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endCxn id="6" idx="0"/>
          </p:cNvCxnSpPr>
          <p:nvPr/>
        </p:nvCxnSpPr>
        <p:spPr bwMode="auto">
          <a:xfrm>
            <a:off x="4999112" y="3179913"/>
            <a:ext cx="1669791" cy="369041"/>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endCxn id="5" idx="0"/>
          </p:cNvCxnSpPr>
          <p:nvPr/>
        </p:nvCxnSpPr>
        <p:spPr bwMode="auto">
          <a:xfrm flipH="1">
            <a:off x="1358613" y="3937000"/>
            <a:ext cx="710407" cy="251422"/>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endCxn id="16" idx="0"/>
          </p:cNvCxnSpPr>
          <p:nvPr/>
        </p:nvCxnSpPr>
        <p:spPr bwMode="auto">
          <a:xfrm>
            <a:off x="2809365" y="3912679"/>
            <a:ext cx="673364" cy="27574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endCxn id="7" idx="0"/>
          </p:cNvCxnSpPr>
          <p:nvPr/>
        </p:nvCxnSpPr>
        <p:spPr bwMode="auto">
          <a:xfrm flipH="1">
            <a:off x="5606845" y="3938141"/>
            <a:ext cx="710407" cy="250281"/>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endCxn id="8" idx="0"/>
          </p:cNvCxnSpPr>
          <p:nvPr/>
        </p:nvCxnSpPr>
        <p:spPr bwMode="auto">
          <a:xfrm>
            <a:off x="7041267" y="3912679"/>
            <a:ext cx="689694" cy="275743"/>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endCxn id="9" idx="0"/>
          </p:cNvCxnSpPr>
          <p:nvPr/>
        </p:nvCxnSpPr>
        <p:spPr bwMode="auto">
          <a:xfrm flipH="1">
            <a:off x="1303050" y="4580954"/>
            <a:ext cx="12775" cy="340234"/>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stCxn id="9" idx="2"/>
          </p:cNvCxnSpPr>
          <p:nvPr/>
        </p:nvCxnSpPr>
        <p:spPr bwMode="auto">
          <a:xfrm>
            <a:off x="1303050" y="5330763"/>
            <a:ext cx="892686" cy="330485"/>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a:off x="2627784" y="5251450"/>
            <a:ext cx="854945" cy="409798"/>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H="1">
            <a:off x="6876256" y="5277073"/>
            <a:ext cx="888117" cy="384175"/>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stCxn id="15" idx="2"/>
            <a:endCxn id="11" idx="1"/>
          </p:cNvCxnSpPr>
          <p:nvPr/>
        </p:nvCxnSpPr>
        <p:spPr bwMode="auto">
          <a:xfrm>
            <a:off x="2383629" y="6070823"/>
            <a:ext cx="1506315" cy="36003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H="1">
            <a:off x="5199631" y="6070823"/>
            <a:ext cx="1469272" cy="384699"/>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a:off x="5608712" y="5330763"/>
            <a:ext cx="907504" cy="330485"/>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flipH="1">
            <a:off x="5594070" y="4615397"/>
            <a:ext cx="12775" cy="340234"/>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flipH="1">
            <a:off x="3469954" y="4634509"/>
            <a:ext cx="12775" cy="340234"/>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p:nvPr/>
        </p:nvCxnSpPr>
        <p:spPr bwMode="auto">
          <a:xfrm flipH="1">
            <a:off x="7764373" y="4634509"/>
            <a:ext cx="12775" cy="340234"/>
          </a:xfrm>
          <a:prstGeom prst="straightConnector1">
            <a:avLst/>
          </a:pr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05643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par>
                                <p:cTn id="12" presetID="16" presetClass="entr" presetSubtype="21" fill="hold"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par>
                                <p:cTn id="15" presetID="16" presetClass="entr" presetSubtype="2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par>
                                <p:cTn id="18" presetID="16" presetClass="entr" presetSubtype="21" fill="hold" nodeType="with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childTnLst>
                          </p:cTn>
                        </p:par>
                        <p:par>
                          <p:cTn id="21" fill="hold">
                            <p:stCondLst>
                              <p:cond delay="1250"/>
                            </p:stCondLst>
                            <p:childTnLst>
                              <p:par>
                                <p:cTn id="22" presetID="16" presetClass="entr" presetSubtype="21" fill="hold" nodeType="after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par>
                                <p:cTn id="25" presetID="16" presetClass="entr" presetSubtype="21" fill="hold" nodeType="withEffect">
                                  <p:stCondLst>
                                    <p:cond delay="50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nodeType="withEffect">
                                  <p:stCondLst>
                                    <p:cond delay="50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par>
                                <p:cTn id="31" presetID="16" presetClass="entr" presetSubtype="21" fill="hold" nodeType="withEffect">
                                  <p:stCondLst>
                                    <p:cond delay="50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par>
                                <p:cTn id="34" presetID="16" presetClass="entr" presetSubtype="21"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par>
                                <p:cTn id="37" presetID="16" presetClass="entr" presetSubtype="21" fill="hold" nodeType="withEffect">
                                  <p:stCondLst>
                                    <p:cond delay="50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par>
                                <p:cTn id="40" presetID="16" presetClass="entr" presetSubtype="21" fill="hold" nodeType="withEffect">
                                  <p:stCondLst>
                                    <p:cond delay="50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nodeType="with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childTnLst>
                          </p:cTn>
                        </p:par>
                        <p:par>
                          <p:cTn id="46" fill="hold">
                            <p:stCondLst>
                              <p:cond delay="2250"/>
                            </p:stCondLst>
                            <p:childTnLst>
                              <p:par>
                                <p:cTn id="47" presetID="16" presetClass="entr" presetSubtype="21" fill="hold" nodeType="afterEffect">
                                  <p:stCondLst>
                                    <p:cond delay="75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nodeType="withEffect">
                                  <p:stCondLst>
                                    <p:cond delay="750"/>
                                  </p:stCondLst>
                                  <p:childTnLst>
                                    <p:set>
                                      <p:cBhvr>
                                        <p:cTn id="51" dur="1" fill="hold">
                                          <p:stCondLst>
                                            <p:cond delay="0"/>
                                          </p:stCondLst>
                                        </p:cTn>
                                        <p:tgtEl>
                                          <p:spTgt spid="12"/>
                                        </p:tgtEl>
                                        <p:attrNameLst>
                                          <p:attrName>style.visibility</p:attrName>
                                        </p:attrNameLst>
                                      </p:cBhvr>
                                      <p:to>
                                        <p:strVal val="visible"/>
                                      </p:to>
                                    </p:set>
                                    <p:animEffect transition="in" filter="barn(inVertical)">
                                      <p:cBhvr>
                                        <p:cTn id="52" dur="500"/>
                                        <p:tgtEl>
                                          <p:spTgt spid="12"/>
                                        </p:tgtEl>
                                      </p:cBhvr>
                                    </p:animEffect>
                                  </p:childTnLst>
                                </p:cTn>
                              </p:par>
                              <p:par>
                                <p:cTn id="53" presetID="16" presetClass="entr" presetSubtype="21" fill="hold" nodeType="withEffect">
                                  <p:stCondLst>
                                    <p:cond delay="75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par>
                                <p:cTn id="56" presetID="16" presetClass="entr" presetSubtype="21" fill="hold" nodeType="withEffect">
                                  <p:stCondLst>
                                    <p:cond delay="750"/>
                                  </p:stCondLst>
                                  <p:childTnLst>
                                    <p:set>
                                      <p:cBhvr>
                                        <p:cTn id="57" dur="1" fill="hold">
                                          <p:stCondLst>
                                            <p:cond delay="0"/>
                                          </p:stCondLst>
                                        </p:cTn>
                                        <p:tgtEl>
                                          <p:spTgt spid="17"/>
                                        </p:tgtEl>
                                        <p:attrNameLst>
                                          <p:attrName>style.visibility</p:attrName>
                                        </p:attrNameLst>
                                      </p:cBhvr>
                                      <p:to>
                                        <p:strVal val="visible"/>
                                      </p:to>
                                    </p:set>
                                    <p:animEffect transition="in" filter="barn(inVertical)">
                                      <p:cBhvr>
                                        <p:cTn id="58" dur="500"/>
                                        <p:tgtEl>
                                          <p:spTgt spid="17"/>
                                        </p:tgtEl>
                                      </p:cBhvr>
                                    </p:animEffect>
                                  </p:childTnLst>
                                </p:cTn>
                              </p:par>
                              <p:par>
                                <p:cTn id="59" presetID="16" presetClass="entr" presetSubtype="21" fill="hold" nodeType="withEffect">
                                  <p:stCondLst>
                                    <p:cond delay="75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par>
                                <p:cTn id="62" presetID="16" presetClass="entr" presetSubtype="21" fill="hold" nodeType="withEffect">
                                  <p:stCondLst>
                                    <p:cond delay="750"/>
                                  </p:stCondLst>
                                  <p:childTnLst>
                                    <p:set>
                                      <p:cBhvr>
                                        <p:cTn id="63" dur="1" fill="hold">
                                          <p:stCondLst>
                                            <p:cond delay="0"/>
                                          </p:stCondLst>
                                        </p:cTn>
                                        <p:tgtEl>
                                          <p:spTgt spid="58"/>
                                        </p:tgtEl>
                                        <p:attrNameLst>
                                          <p:attrName>style.visibility</p:attrName>
                                        </p:attrNameLst>
                                      </p:cBhvr>
                                      <p:to>
                                        <p:strVal val="visible"/>
                                      </p:to>
                                    </p:set>
                                    <p:animEffect transition="in" filter="barn(inVertical)">
                                      <p:cBhvr>
                                        <p:cTn id="64" dur="500"/>
                                        <p:tgtEl>
                                          <p:spTgt spid="58"/>
                                        </p:tgtEl>
                                      </p:cBhvr>
                                    </p:animEffect>
                                  </p:childTnLst>
                                </p:cTn>
                              </p:par>
                              <p:par>
                                <p:cTn id="65" presetID="16" presetClass="entr" presetSubtype="21" fill="hold" nodeType="withEffect">
                                  <p:stCondLst>
                                    <p:cond delay="750"/>
                                  </p:stCondLst>
                                  <p:childTnLst>
                                    <p:set>
                                      <p:cBhvr>
                                        <p:cTn id="66" dur="1" fill="hold">
                                          <p:stCondLst>
                                            <p:cond delay="0"/>
                                          </p:stCondLst>
                                        </p:cTn>
                                        <p:tgtEl>
                                          <p:spTgt spid="59"/>
                                        </p:tgtEl>
                                        <p:attrNameLst>
                                          <p:attrName>style.visibility</p:attrName>
                                        </p:attrNameLst>
                                      </p:cBhvr>
                                      <p:to>
                                        <p:strVal val="visible"/>
                                      </p:to>
                                    </p:set>
                                    <p:animEffect transition="in" filter="barn(inVertical)">
                                      <p:cBhvr>
                                        <p:cTn id="67" dur="500"/>
                                        <p:tgtEl>
                                          <p:spTgt spid="59"/>
                                        </p:tgtEl>
                                      </p:cBhvr>
                                    </p:animEffect>
                                  </p:childTnLst>
                                </p:cTn>
                              </p:par>
                              <p:par>
                                <p:cTn id="68" presetID="16" presetClass="entr" presetSubtype="21" fill="hold" nodeType="withEffect">
                                  <p:stCondLst>
                                    <p:cond delay="750"/>
                                  </p:stCondLst>
                                  <p:childTnLst>
                                    <p:set>
                                      <p:cBhvr>
                                        <p:cTn id="69" dur="1" fill="hold">
                                          <p:stCondLst>
                                            <p:cond delay="0"/>
                                          </p:stCondLst>
                                        </p:cTn>
                                        <p:tgtEl>
                                          <p:spTgt spid="60"/>
                                        </p:tgtEl>
                                        <p:attrNameLst>
                                          <p:attrName>style.visibility</p:attrName>
                                        </p:attrNameLst>
                                      </p:cBhvr>
                                      <p:to>
                                        <p:strVal val="visible"/>
                                      </p:to>
                                    </p:set>
                                    <p:animEffect transition="in" filter="barn(inVertical)">
                                      <p:cBhvr>
                                        <p:cTn id="70" dur="500"/>
                                        <p:tgtEl>
                                          <p:spTgt spid="60"/>
                                        </p:tgtEl>
                                      </p:cBhvr>
                                    </p:animEffect>
                                  </p:childTnLst>
                                </p:cTn>
                              </p:par>
                            </p:childTnLst>
                          </p:cTn>
                        </p:par>
                        <p:par>
                          <p:cTn id="71" fill="hold">
                            <p:stCondLst>
                              <p:cond delay="3500"/>
                            </p:stCondLst>
                            <p:childTnLst>
                              <p:par>
                                <p:cTn id="72" presetID="16" presetClass="entr" presetSubtype="21" fill="hold" nodeType="afterEffect">
                                  <p:stCondLst>
                                    <p:cond delay="1000"/>
                                  </p:stCondLst>
                                  <p:childTnLst>
                                    <p:set>
                                      <p:cBhvr>
                                        <p:cTn id="73" dur="1" fill="hold">
                                          <p:stCondLst>
                                            <p:cond delay="0"/>
                                          </p:stCondLst>
                                        </p:cTn>
                                        <p:tgtEl>
                                          <p:spTgt spid="14"/>
                                        </p:tgtEl>
                                        <p:attrNameLst>
                                          <p:attrName>style.visibility</p:attrName>
                                        </p:attrNameLst>
                                      </p:cBhvr>
                                      <p:to>
                                        <p:strVal val="visible"/>
                                      </p:to>
                                    </p:set>
                                    <p:animEffect transition="in" filter="barn(inVertical)">
                                      <p:cBhvr>
                                        <p:cTn id="74" dur="500"/>
                                        <p:tgtEl>
                                          <p:spTgt spid="14"/>
                                        </p:tgtEl>
                                      </p:cBhvr>
                                    </p:animEffect>
                                  </p:childTnLst>
                                </p:cTn>
                              </p:par>
                              <p:par>
                                <p:cTn id="75" presetID="16" presetClass="entr" presetSubtype="21" fill="hold" nodeType="withEffect">
                                  <p:stCondLst>
                                    <p:cond delay="1000"/>
                                  </p:stCondLst>
                                  <p:childTnLst>
                                    <p:set>
                                      <p:cBhvr>
                                        <p:cTn id="76" dur="1" fill="hold">
                                          <p:stCondLst>
                                            <p:cond delay="0"/>
                                          </p:stCondLst>
                                        </p:cTn>
                                        <p:tgtEl>
                                          <p:spTgt spid="15"/>
                                        </p:tgtEl>
                                        <p:attrNameLst>
                                          <p:attrName>style.visibility</p:attrName>
                                        </p:attrNameLst>
                                      </p:cBhvr>
                                      <p:to>
                                        <p:strVal val="visible"/>
                                      </p:to>
                                    </p:set>
                                    <p:animEffect transition="in" filter="barn(inVertical)">
                                      <p:cBhvr>
                                        <p:cTn id="77" dur="500"/>
                                        <p:tgtEl>
                                          <p:spTgt spid="15"/>
                                        </p:tgtEl>
                                      </p:cBhvr>
                                    </p:animEffect>
                                  </p:childTnLst>
                                </p:cTn>
                              </p:par>
                              <p:par>
                                <p:cTn id="78" presetID="16" presetClass="entr" presetSubtype="21" fill="hold" nodeType="withEffect">
                                  <p:stCondLst>
                                    <p:cond delay="1000"/>
                                  </p:stCondLst>
                                  <p:childTnLst>
                                    <p:set>
                                      <p:cBhvr>
                                        <p:cTn id="79" dur="1" fill="hold">
                                          <p:stCondLst>
                                            <p:cond delay="0"/>
                                          </p:stCondLst>
                                        </p:cTn>
                                        <p:tgtEl>
                                          <p:spTgt spid="31"/>
                                        </p:tgtEl>
                                        <p:attrNameLst>
                                          <p:attrName>style.visibility</p:attrName>
                                        </p:attrNameLst>
                                      </p:cBhvr>
                                      <p:to>
                                        <p:strVal val="visible"/>
                                      </p:to>
                                    </p:set>
                                    <p:animEffect transition="in" filter="barn(inVertical)">
                                      <p:cBhvr>
                                        <p:cTn id="80" dur="500"/>
                                        <p:tgtEl>
                                          <p:spTgt spid="31"/>
                                        </p:tgtEl>
                                      </p:cBhvr>
                                    </p:animEffect>
                                  </p:childTnLst>
                                </p:cTn>
                              </p:par>
                              <p:par>
                                <p:cTn id="81" presetID="16" presetClass="entr" presetSubtype="21" fill="hold" nodeType="withEffect">
                                  <p:stCondLst>
                                    <p:cond delay="100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par>
                                <p:cTn id="84" presetID="16" presetClass="entr" presetSubtype="21" fill="hold" nodeType="withEffect">
                                  <p:stCondLst>
                                    <p:cond delay="1000"/>
                                  </p:stCondLst>
                                  <p:childTnLst>
                                    <p:set>
                                      <p:cBhvr>
                                        <p:cTn id="85" dur="1" fill="hold">
                                          <p:stCondLst>
                                            <p:cond delay="0"/>
                                          </p:stCondLst>
                                        </p:cTn>
                                        <p:tgtEl>
                                          <p:spTgt spid="33"/>
                                        </p:tgtEl>
                                        <p:attrNameLst>
                                          <p:attrName>style.visibility</p:attrName>
                                        </p:attrNameLst>
                                      </p:cBhvr>
                                      <p:to>
                                        <p:strVal val="visible"/>
                                      </p:to>
                                    </p:set>
                                    <p:animEffect transition="in" filter="barn(inVertical)">
                                      <p:cBhvr>
                                        <p:cTn id="86" dur="500"/>
                                        <p:tgtEl>
                                          <p:spTgt spid="33"/>
                                        </p:tgtEl>
                                      </p:cBhvr>
                                    </p:animEffect>
                                  </p:childTnLst>
                                </p:cTn>
                              </p:par>
                              <p:par>
                                <p:cTn id="87" presetID="16" presetClass="entr" presetSubtype="21" fill="hold" nodeType="withEffect">
                                  <p:stCondLst>
                                    <p:cond delay="1000"/>
                                  </p:stCondLst>
                                  <p:childTnLst>
                                    <p:set>
                                      <p:cBhvr>
                                        <p:cTn id="88" dur="1" fill="hold">
                                          <p:stCondLst>
                                            <p:cond delay="0"/>
                                          </p:stCondLst>
                                        </p:cTn>
                                        <p:tgtEl>
                                          <p:spTgt spid="36"/>
                                        </p:tgtEl>
                                        <p:attrNameLst>
                                          <p:attrName>style.visibility</p:attrName>
                                        </p:attrNameLst>
                                      </p:cBhvr>
                                      <p:to>
                                        <p:strVal val="visible"/>
                                      </p:to>
                                    </p:set>
                                    <p:animEffect transition="in" filter="barn(inVertical)">
                                      <p:cBhvr>
                                        <p:cTn id="89" dur="500"/>
                                        <p:tgtEl>
                                          <p:spTgt spid="36"/>
                                        </p:tgtEl>
                                      </p:cBhvr>
                                    </p:animEffect>
                                  </p:childTnLst>
                                </p:cTn>
                              </p:par>
                            </p:childTnLst>
                          </p:cTn>
                        </p:par>
                        <p:par>
                          <p:cTn id="90" fill="hold">
                            <p:stCondLst>
                              <p:cond delay="5000"/>
                            </p:stCondLst>
                            <p:childTnLst>
                              <p:par>
                                <p:cTn id="91" presetID="16" presetClass="entr" presetSubtype="21" fill="hold" nodeType="afterEffect">
                                  <p:stCondLst>
                                    <p:cond delay="1250"/>
                                  </p:stCondLst>
                                  <p:childTnLst>
                                    <p:set>
                                      <p:cBhvr>
                                        <p:cTn id="92" dur="1" fill="hold">
                                          <p:stCondLst>
                                            <p:cond delay="0"/>
                                          </p:stCondLst>
                                        </p:cTn>
                                        <p:tgtEl>
                                          <p:spTgt spid="11"/>
                                        </p:tgtEl>
                                        <p:attrNameLst>
                                          <p:attrName>style.visibility</p:attrName>
                                        </p:attrNameLst>
                                      </p:cBhvr>
                                      <p:to>
                                        <p:strVal val="visible"/>
                                      </p:to>
                                    </p:set>
                                    <p:animEffect transition="in" filter="barn(inVertical)">
                                      <p:cBhvr>
                                        <p:cTn id="93" dur="500"/>
                                        <p:tgtEl>
                                          <p:spTgt spid="11"/>
                                        </p:tgtEl>
                                      </p:cBhvr>
                                    </p:animEffect>
                                  </p:childTnLst>
                                </p:cTn>
                              </p:par>
                              <p:par>
                                <p:cTn id="94" presetID="16" presetClass="entr" presetSubtype="21" fill="hold" nodeType="withEffect">
                                  <p:stCondLst>
                                    <p:cond delay="1250"/>
                                  </p:stCondLst>
                                  <p:childTnLst>
                                    <p:set>
                                      <p:cBhvr>
                                        <p:cTn id="95" dur="1" fill="hold">
                                          <p:stCondLst>
                                            <p:cond delay="0"/>
                                          </p:stCondLst>
                                        </p:cTn>
                                        <p:tgtEl>
                                          <p:spTgt spid="34"/>
                                        </p:tgtEl>
                                        <p:attrNameLst>
                                          <p:attrName>style.visibility</p:attrName>
                                        </p:attrNameLst>
                                      </p:cBhvr>
                                      <p:to>
                                        <p:strVal val="visible"/>
                                      </p:to>
                                    </p:set>
                                    <p:animEffect transition="in" filter="barn(inVertical)">
                                      <p:cBhvr>
                                        <p:cTn id="96" dur="500"/>
                                        <p:tgtEl>
                                          <p:spTgt spid="34"/>
                                        </p:tgtEl>
                                      </p:cBhvr>
                                    </p:animEffect>
                                  </p:childTnLst>
                                </p:cTn>
                              </p:par>
                              <p:par>
                                <p:cTn id="97" presetID="16" presetClass="entr" presetSubtype="21" fill="hold" nodeType="withEffect">
                                  <p:stCondLst>
                                    <p:cond delay="1250"/>
                                  </p:stCondLst>
                                  <p:childTnLst>
                                    <p:set>
                                      <p:cBhvr>
                                        <p:cTn id="98" dur="1" fill="hold">
                                          <p:stCondLst>
                                            <p:cond delay="0"/>
                                          </p:stCondLst>
                                        </p:cTn>
                                        <p:tgtEl>
                                          <p:spTgt spid="35"/>
                                        </p:tgtEl>
                                        <p:attrNameLst>
                                          <p:attrName>style.visibility</p:attrName>
                                        </p:attrNameLst>
                                      </p:cBhvr>
                                      <p:to>
                                        <p:strVal val="visible"/>
                                      </p:to>
                                    </p:set>
                                    <p:animEffect transition="in" filter="barn(inVertical)">
                                      <p:cBhvr>
                                        <p:cTn id="9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en-US" dirty="0">
                <a:ea typeface="宋体" charset="-122"/>
              </a:rPr>
              <a:t>概念结构设计：数据抽象</a:t>
            </a:r>
          </a:p>
        </p:txBody>
      </p:sp>
      <p:sp>
        <p:nvSpPr>
          <p:cNvPr id="518147" name="Rectangle 3"/>
          <p:cNvSpPr>
            <a:spLocks noGrp="1" noChangeArrowheads="1"/>
          </p:cNvSpPr>
          <p:nvPr>
            <p:ph type="body" idx="1"/>
          </p:nvPr>
        </p:nvSpPr>
        <p:spPr>
          <a:xfrm>
            <a:off x="107504" y="1124744"/>
            <a:ext cx="8807896" cy="208823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概念结构设计实际上是一个数据抽象的过程</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抽象是指从实际的人、物、事和概念中抽取所关心的共同特性，忽略非本质的细节，并将这些特性用各种概念精确地加以描述。</a:t>
            </a:r>
          </a:p>
          <a:p>
            <a:pPr lvl="1">
              <a:lnSpc>
                <a:spcPts val="3500"/>
              </a:lnSpc>
              <a:buSzPct val="65000"/>
              <a:buFont typeface="Wingdings" panose="05000000000000000000" pitchFamily="2" charset="2"/>
              <a:buChar char="l"/>
            </a:pPr>
            <a:r>
              <a:rPr lang="zh-CN" altLang="en-US" sz="2000" dirty="0">
                <a:ea typeface="宋体" charset="-122"/>
              </a:rPr>
              <a:t>概念结构是对现实世界的一种抽象。</a:t>
            </a:r>
          </a:p>
        </p:txBody>
      </p:sp>
      <p:sp>
        <p:nvSpPr>
          <p:cNvPr id="4" name="Rectangle 3"/>
          <p:cNvSpPr txBox="1">
            <a:spLocks noChangeArrowheads="1"/>
          </p:cNvSpPr>
          <p:nvPr/>
        </p:nvSpPr>
        <p:spPr bwMode="auto">
          <a:xfrm>
            <a:off x="155154" y="3284984"/>
            <a:ext cx="8760246" cy="2827784"/>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65000"/>
              <a:buFont typeface="Wingdings" panose="05000000000000000000" pitchFamily="2" charset="2"/>
              <a:buChar char="l"/>
              <a:defRPr sz="240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三种常用的抽象方法</a:t>
            </a:r>
          </a:p>
          <a:p>
            <a:pPr lvl="1"/>
            <a:r>
              <a:rPr lang="zh-CN" altLang="en-US" dirty="0"/>
              <a:t>分类（</a:t>
            </a:r>
            <a:r>
              <a:rPr lang="en-US" altLang="zh-CN" dirty="0"/>
              <a:t>Classification</a:t>
            </a:r>
            <a:r>
              <a:rPr lang="zh-CN" altLang="en-US" dirty="0"/>
              <a:t>）</a:t>
            </a:r>
          </a:p>
          <a:p>
            <a:pPr lvl="1"/>
            <a:r>
              <a:rPr lang="zh-CN" altLang="en-US" dirty="0"/>
              <a:t>聚集（</a:t>
            </a:r>
            <a:r>
              <a:rPr lang="en-US" altLang="zh-CN" dirty="0"/>
              <a:t>Aggregation</a:t>
            </a:r>
            <a:r>
              <a:rPr lang="zh-CN" altLang="en-US" dirty="0"/>
              <a:t>）</a:t>
            </a:r>
          </a:p>
          <a:p>
            <a:pPr lvl="1"/>
            <a:r>
              <a:rPr lang="zh-CN" altLang="en-US" dirty="0"/>
              <a:t>概括（</a:t>
            </a:r>
            <a:r>
              <a:rPr lang="en-US" altLang="zh-CN" dirty="0"/>
              <a:t>Generalization</a:t>
            </a:r>
            <a:r>
              <a:rPr lang="zh-CN" altLang="en-US" dirty="0"/>
              <a:t>，泛化）</a:t>
            </a:r>
            <a:endParaRPr lang="en-US" altLang="zh-CN" dirty="0"/>
          </a:p>
        </p:txBody>
      </p:sp>
    </p:spTree>
    <p:extLst>
      <p:ext uri="{BB962C8B-B14F-4D97-AF65-F5344CB8AC3E}">
        <p14:creationId xmlns:p14="http://schemas.microsoft.com/office/powerpoint/2010/main" val="11235431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en-US" dirty="0">
                <a:ea typeface="宋体" charset="-122"/>
              </a:rPr>
              <a:t>概念结构设计：数据抽象</a:t>
            </a:r>
          </a:p>
        </p:txBody>
      </p:sp>
      <p:sp>
        <p:nvSpPr>
          <p:cNvPr id="4" name="Rectangle 3"/>
          <p:cNvSpPr txBox="1">
            <a:spLocks noChangeArrowheads="1"/>
          </p:cNvSpPr>
          <p:nvPr/>
        </p:nvSpPr>
        <p:spPr bwMode="auto">
          <a:xfrm>
            <a:off x="117054" y="1124744"/>
            <a:ext cx="8916392" cy="165618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65000"/>
              <a:buFont typeface="Wingdings" panose="05000000000000000000" pitchFamily="2" charset="2"/>
              <a:buChar char="l"/>
              <a:defRPr sz="240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数据抽象方法  之 </a:t>
            </a:r>
            <a:r>
              <a:rPr lang="zh-CN" altLang="en-US" dirty="0">
                <a:solidFill>
                  <a:srgbClr val="FF0000"/>
                </a:solidFill>
              </a:rPr>
              <a:t>分类</a:t>
            </a:r>
          </a:p>
          <a:p>
            <a:pPr lvl="1"/>
            <a:r>
              <a:rPr lang="zh-CN" altLang="en-US" b="0" dirty="0"/>
              <a:t>将某一类概念定义为现实世界中一组对象的类型；</a:t>
            </a:r>
          </a:p>
          <a:p>
            <a:pPr lvl="1"/>
            <a:r>
              <a:rPr lang="zh-CN" altLang="en-US" b="0" dirty="0"/>
              <a:t>是对象值和型之间的“</a:t>
            </a:r>
            <a:r>
              <a:rPr lang="en-US" altLang="zh-CN" b="0" dirty="0"/>
              <a:t>is member of”</a:t>
            </a:r>
            <a:r>
              <a:rPr lang="zh-CN" altLang="en-US" b="0" dirty="0"/>
              <a:t>的语义体现。</a:t>
            </a:r>
          </a:p>
          <a:p>
            <a:pPr lvl="1"/>
            <a:endParaRPr lang="en-US" altLang="zh-CN" dirty="0"/>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380283"/>
            <a:ext cx="7585073" cy="269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1945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en-US" dirty="0">
                <a:ea typeface="宋体" charset="-122"/>
              </a:rPr>
              <a:t>概念结构设计：数据抽象</a:t>
            </a:r>
          </a:p>
        </p:txBody>
      </p:sp>
      <p:sp>
        <p:nvSpPr>
          <p:cNvPr id="521219" name="Rectangle 3"/>
          <p:cNvSpPr>
            <a:spLocks noGrp="1" noChangeArrowheads="1"/>
          </p:cNvSpPr>
          <p:nvPr>
            <p:ph type="body" idx="1"/>
          </p:nvPr>
        </p:nvSpPr>
        <p:spPr>
          <a:xfrm>
            <a:off x="185738" y="1196752"/>
            <a:ext cx="8729662" cy="1656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数据抽象方法  之  </a:t>
            </a:r>
            <a:r>
              <a:rPr lang="zh-CN" altLang="en-US" sz="2400" dirty="0">
                <a:solidFill>
                  <a:srgbClr val="FF0000"/>
                </a:solidFill>
                <a:ea typeface="宋体" charset="-122"/>
              </a:rPr>
              <a:t>聚集</a:t>
            </a:r>
          </a:p>
          <a:p>
            <a:pPr lvl="1">
              <a:lnSpc>
                <a:spcPts val="3500"/>
              </a:lnSpc>
              <a:buSzPct val="65000"/>
              <a:buFont typeface="Wingdings" panose="05000000000000000000" pitchFamily="2" charset="2"/>
              <a:buChar char="l"/>
            </a:pPr>
            <a:r>
              <a:rPr lang="zh-CN" altLang="en-US" sz="2000" dirty="0">
                <a:ea typeface="宋体" charset="-122"/>
              </a:rPr>
              <a:t>定义某一类型的组成成分；</a:t>
            </a:r>
          </a:p>
          <a:p>
            <a:pPr lvl="1">
              <a:lnSpc>
                <a:spcPts val="3500"/>
              </a:lnSpc>
              <a:buSzPct val="65000"/>
              <a:buFont typeface="Wingdings" panose="05000000000000000000" pitchFamily="2" charset="2"/>
              <a:buChar char="l"/>
            </a:pPr>
            <a:r>
              <a:rPr lang="zh-CN" altLang="en-US" sz="2000" dirty="0">
                <a:ea typeface="宋体" charset="-122"/>
              </a:rPr>
              <a:t>是对象类型和成分之间“</a:t>
            </a:r>
            <a:r>
              <a:rPr lang="en-US" altLang="zh-CN" sz="2000" dirty="0">
                <a:ea typeface="宋体" charset="-122"/>
              </a:rPr>
              <a:t>is part of”</a:t>
            </a:r>
            <a:r>
              <a:rPr lang="zh-CN" altLang="en-US" sz="2000" dirty="0">
                <a:ea typeface="宋体" charset="-122"/>
              </a:rPr>
              <a:t>的语义体现。</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19760"/>
            <a:ext cx="7609108" cy="270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2332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p>
        </p:txBody>
      </p:sp>
      <p:sp>
        <p:nvSpPr>
          <p:cNvPr id="412675" name="Rectangle 3"/>
          <p:cNvSpPr>
            <a:spLocks noGrp="1" noChangeArrowheads="1"/>
          </p:cNvSpPr>
          <p:nvPr>
            <p:ph type="body" idx="1"/>
          </p:nvPr>
        </p:nvSpPr>
        <p:spPr>
          <a:xfrm>
            <a:off x="185738" y="1124744"/>
            <a:ext cx="8490718" cy="1656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需求分析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调研与分析用户需求（包括数据与处理）</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最困难、最耗费时间的一步　</a:t>
            </a:r>
          </a:p>
        </p:txBody>
      </p:sp>
      <p:sp>
        <p:nvSpPr>
          <p:cNvPr id="4" name="Rectangle 3"/>
          <p:cNvSpPr txBox="1">
            <a:spLocks noChangeArrowheads="1"/>
          </p:cNvSpPr>
          <p:nvPr/>
        </p:nvSpPr>
        <p:spPr bwMode="auto">
          <a:xfrm>
            <a:off x="184126" y="2996952"/>
            <a:ext cx="8634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000" kern="0" dirty="0">
                <a:ea typeface="宋体" charset="-122"/>
              </a:rPr>
              <a:t>详细调查现实世界要处理的对象（组织、部门、企业等）；</a:t>
            </a:r>
          </a:p>
          <a:p>
            <a:pPr>
              <a:lnSpc>
                <a:spcPts val="3500"/>
              </a:lnSpc>
            </a:pPr>
            <a:r>
              <a:rPr lang="zh-CN" altLang="en-US" sz="2000" kern="0" dirty="0">
                <a:ea typeface="宋体" charset="-122"/>
              </a:rPr>
              <a:t>充分了解原系统（手工系统或计算机系统）；</a:t>
            </a:r>
          </a:p>
          <a:p>
            <a:pPr>
              <a:lnSpc>
                <a:spcPts val="3500"/>
              </a:lnSpc>
            </a:pPr>
            <a:r>
              <a:rPr lang="zh-CN" altLang="en-US" sz="2000" kern="0" dirty="0">
                <a:ea typeface="宋体" charset="-122"/>
              </a:rPr>
              <a:t>明确用户的各种需求；</a:t>
            </a:r>
          </a:p>
          <a:p>
            <a:pPr>
              <a:lnSpc>
                <a:spcPts val="3500"/>
              </a:lnSpc>
            </a:pPr>
            <a:r>
              <a:rPr lang="zh-CN" altLang="en-US" sz="2000" kern="0" dirty="0">
                <a:ea typeface="宋体" charset="-122"/>
              </a:rPr>
              <a:t>确定新系统的功能；</a:t>
            </a:r>
          </a:p>
          <a:p>
            <a:pPr>
              <a:lnSpc>
                <a:spcPts val="3500"/>
              </a:lnSpc>
            </a:pPr>
            <a:r>
              <a:rPr lang="zh-CN" altLang="en-US" sz="2000" kern="0" dirty="0">
                <a:ea typeface="宋体" charset="-122"/>
              </a:rPr>
              <a:t>充分考虑今后可能的扩充和改变，必须强调用户的参与。</a:t>
            </a:r>
          </a:p>
        </p:txBody>
      </p:sp>
    </p:spTree>
    <p:extLst>
      <p:ext uri="{BB962C8B-B14F-4D97-AF65-F5344CB8AC3E}">
        <p14:creationId xmlns:p14="http://schemas.microsoft.com/office/powerpoint/2010/main" val="29249173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en-US" dirty="0">
                <a:ea typeface="宋体" charset="-122"/>
              </a:rPr>
              <a:t>概念结构设计：数据抽象</a:t>
            </a:r>
          </a:p>
        </p:txBody>
      </p:sp>
      <p:sp>
        <p:nvSpPr>
          <p:cNvPr id="525315" name="Rectangle 3"/>
          <p:cNvSpPr>
            <a:spLocks noGrp="1" noChangeArrowheads="1"/>
          </p:cNvSpPr>
          <p:nvPr>
            <p:ph type="body" idx="1"/>
          </p:nvPr>
        </p:nvSpPr>
        <p:spPr>
          <a:xfrm>
            <a:off x="107504" y="1196752"/>
            <a:ext cx="8928992" cy="216024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数据抽象方法  之  </a:t>
            </a:r>
            <a:r>
              <a:rPr lang="zh-CN" altLang="en-US" sz="2400" dirty="0">
                <a:solidFill>
                  <a:srgbClr val="FF0000"/>
                </a:solidFill>
                <a:ea typeface="宋体" charset="-122"/>
              </a:rPr>
              <a:t>概括</a:t>
            </a:r>
            <a:endParaRPr lang="zh-CN" altLang="en-US"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定义类型之间的一种子集联系；</a:t>
            </a:r>
          </a:p>
          <a:p>
            <a:pPr lvl="1">
              <a:lnSpc>
                <a:spcPts val="3500"/>
              </a:lnSpc>
              <a:buSzPct val="65000"/>
              <a:buFont typeface="Wingdings" panose="05000000000000000000" pitchFamily="2" charset="2"/>
              <a:buChar char="l"/>
            </a:pPr>
            <a:r>
              <a:rPr lang="zh-CN" altLang="en-US" sz="2000" dirty="0">
                <a:ea typeface="宋体" charset="-122"/>
              </a:rPr>
              <a:t>是类型之间的“</a:t>
            </a:r>
            <a:r>
              <a:rPr lang="en-US" altLang="zh-CN" sz="2000" dirty="0">
                <a:ea typeface="宋体" charset="-122"/>
              </a:rPr>
              <a:t>is subset of”</a:t>
            </a:r>
            <a:r>
              <a:rPr lang="zh-CN" altLang="en-US" sz="2000" dirty="0">
                <a:ea typeface="宋体" charset="-122"/>
              </a:rPr>
              <a:t>的语义体现，对应面向对象领域的继承性。</a:t>
            </a:r>
            <a:r>
              <a:rPr lang="zh-CN" altLang="en-US" sz="2400" dirty="0">
                <a:ea typeface="宋体" charset="-122"/>
              </a:rPr>
              <a:t> </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03104"/>
            <a:ext cx="644047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334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p>
        </p:txBody>
      </p:sp>
      <p:sp>
        <p:nvSpPr>
          <p:cNvPr id="2" name="Rectangle 3">
            <a:extLst>
              <a:ext uri="{FF2B5EF4-FFF2-40B4-BE49-F238E27FC236}">
                <a16:creationId xmlns:a16="http://schemas.microsoft.com/office/drawing/2014/main" id="{3F0F6405-D511-77D1-0963-6937DA67EA89}"/>
              </a:ext>
            </a:extLst>
          </p:cNvPr>
          <p:cNvSpPr txBox="1">
            <a:spLocks noChangeArrowheads="1"/>
          </p:cNvSpPr>
          <p:nvPr/>
        </p:nvSpPr>
        <p:spPr bwMode="auto">
          <a:xfrm>
            <a:off x="185738" y="1124744"/>
            <a:ext cx="8490718" cy="32403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功能性需求</a:t>
            </a:r>
            <a:endParaRPr lang="en-US" altLang="zh-CN" dirty="0">
              <a:latin typeface="宋体" panose="02010600030101010101" pitchFamily="2" charset="-122"/>
              <a:ea typeface="宋体" panose="02010600030101010101" pitchFamily="2" charset="-122"/>
            </a:endParaRPr>
          </a:p>
          <a:p>
            <a:pPr marL="457200" lvl="1" indent="0">
              <a:lnSpc>
                <a:spcPts val="3500"/>
              </a:lnSpc>
              <a:buSzPct val="65000"/>
              <a:buNone/>
            </a:pPr>
            <a:r>
              <a:rPr lang="zh-CN" altLang="en-US" b="0" i="0" dirty="0">
                <a:solidFill>
                  <a:srgbClr val="333333"/>
                </a:solidFill>
                <a:effectLst/>
                <a:latin typeface="宋体" panose="02010600030101010101" pitchFamily="2" charset="-122"/>
                <a:ea typeface="宋体" panose="02010600030101010101" pitchFamily="2" charset="-122"/>
              </a:rPr>
              <a:t>功能性需求即软件必须完成哪些事，必须实现哪些功能，以及为了向其用户提供有用的功能所需执行的动作。</a:t>
            </a:r>
            <a:endParaRPr lang="en-US" altLang="zh-CN" b="0" i="0" dirty="0">
              <a:solidFill>
                <a:srgbClr val="333333"/>
              </a:solidFill>
              <a:effectLst/>
              <a:latin typeface="宋体" panose="02010600030101010101" pitchFamily="2" charset="-122"/>
              <a:ea typeface="宋体" panose="02010600030101010101" pitchFamily="2" charset="-122"/>
            </a:endParaRPr>
          </a:p>
          <a:p>
            <a:pPr marL="457200" lvl="1" indent="0">
              <a:lnSpc>
                <a:spcPts val="3500"/>
              </a:lnSpc>
              <a:buSzPct val="65000"/>
              <a:buNone/>
            </a:pPr>
            <a:r>
              <a:rPr lang="zh-CN" altLang="en-US" b="0" i="0" dirty="0">
                <a:solidFill>
                  <a:srgbClr val="333333"/>
                </a:solidFill>
                <a:effectLst/>
                <a:latin typeface="宋体" panose="02010600030101010101" pitchFamily="2" charset="-122"/>
                <a:ea typeface="宋体" panose="02010600030101010101" pitchFamily="2" charset="-122"/>
              </a:rPr>
              <a:t>功能性需求是软件需求的主体。开发人员需要亲自与用户进行交流，核实用户需求，从软件帮助用户完成事务的角度上充分描述外部行为，形成软件需求规格说明书。</a:t>
            </a:r>
            <a:endParaRPr lang="en-US" altLang="zh-CN" b="0" i="0"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406948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p>
        </p:txBody>
      </p:sp>
      <p:sp>
        <p:nvSpPr>
          <p:cNvPr id="412675" name="Rectangle 3"/>
          <p:cNvSpPr>
            <a:spLocks noGrp="1" noChangeArrowheads="1"/>
          </p:cNvSpPr>
          <p:nvPr>
            <p:ph type="body" idx="1"/>
          </p:nvPr>
        </p:nvSpPr>
        <p:spPr>
          <a:xfrm>
            <a:off x="305210" y="1196752"/>
            <a:ext cx="8490718" cy="46805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gn="l">
              <a:buClr>
                <a:srgbClr val="00B0F0"/>
              </a:buClr>
              <a:buFont typeface="Wingdings" panose="05000000000000000000" pitchFamily="2" charset="2"/>
              <a:buChar char="u"/>
            </a:pPr>
            <a:r>
              <a:rPr lang="zh-CN" altLang="en-US" sz="2400" kern="1200" dirty="0">
                <a:solidFill>
                  <a:srgbClr val="333333"/>
                </a:solidFill>
                <a:latin typeface="宋体" panose="02010600030101010101" pitchFamily="2" charset="-122"/>
                <a:ea typeface="宋体" panose="02010600030101010101" pitchFamily="2" charset="-122"/>
              </a:rPr>
              <a:t>非功能性需求</a:t>
            </a:r>
          </a:p>
          <a:p>
            <a:pPr marL="0" indent="0" algn="l">
              <a:buNone/>
            </a:pPr>
            <a:r>
              <a:rPr lang="zh-CN" altLang="en-US" sz="2400" b="0" kern="1200" dirty="0">
                <a:solidFill>
                  <a:srgbClr val="333333"/>
                </a:solidFill>
                <a:latin typeface="宋体" panose="02010600030101010101" pitchFamily="2" charset="-122"/>
                <a:ea typeface="宋体" panose="02010600030101010101" pitchFamily="2" charset="-122"/>
              </a:rPr>
              <a:t>作为对功能性需求的补充。主要包括软件使用时对性能方面的要求、运行环境要求。软件设计必须遵循的相关标准、规范、用户界面设计的具体细节、未来可能的扩充方案等。</a:t>
            </a:r>
            <a:endParaRPr lang="en-US" altLang="zh-CN" sz="2400" b="0" kern="1200" dirty="0">
              <a:solidFill>
                <a:srgbClr val="333333"/>
              </a:solidFill>
              <a:latin typeface="宋体" panose="02010600030101010101" pitchFamily="2" charset="-122"/>
              <a:ea typeface="宋体" panose="02010600030101010101" pitchFamily="2" charset="-122"/>
            </a:endParaRPr>
          </a:p>
          <a:p>
            <a:pPr marL="0" indent="0" algn="l">
              <a:buNone/>
            </a:pPr>
            <a:endParaRPr lang="zh-CN" altLang="en-US" sz="2400" b="0" kern="1200" dirty="0">
              <a:solidFill>
                <a:srgbClr val="333333"/>
              </a:solidFill>
              <a:latin typeface="宋体" panose="02010600030101010101" pitchFamily="2" charset="-122"/>
              <a:ea typeface="宋体" panose="02010600030101010101" pitchFamily="2" charset="-122"/>
            </a:endParaRPr>
          </a:p>
          <a:p>
            <a:pPr>
              <a:buClr>
                <a:srgbClr val="00B0F0"/>
              </a:buClr>
              <a:buFont typeface="Wingdings" panose="05000000000000000000" pitchFamily="2" charset="2"/>
              <a:buChar char="u"/>
            </a:pPr>
            <a:r>
              <a:rPr lang="zh-CN" altLang="en-US" sz="2400" kern="1200" dirty="0">
                <a:solidFill>
                  <a:srgbClr val="333333"/>
                </a:solidFill>
                <a:latin typeface="宋体" panose="02010600030101010101" pitchFamily="2" charset="-122"/>
                <a:ea typeface="宋体" panose="02010600030101010101" pitchFamily="2" charset="-122"/>
              </a:rPr>
              <a:t>设计约束</a:t>
            </a:r>
          </a:p>
          <a:p>
            <a:pPr marL="0" indent="0" algn="l">
              <a:buNone/>
            </a:pPr>
            <a:r>
              <a:rPr lang="zh-CN" altLang="en-US" sz="2400" b="0" kern="1200" dirty="0">
                <a:solidFill>
                  <a:srgbClr val="333333"/>
                </a:solidFill>
                <a:latin typeface="宋体" panose="02010600030101010101" pitchFamily="2" charset="-122"/>
                <a:ea typeface="宋体" panose="02010600030101010101" pitchFamily="2" charset="-122"/>
              </a:rPr>
              <a:t>一般也称做设计限制条件，通常是对一些设计或实现方案的约束说明。例如，要求待开发软件必须使用</a:t>
            </a:r>
            <a:r>
              <a:rPr lang="en-US" altLang="zh-CN" sz="2400" b="0" kern="1200" dirty="0">
                <a:solidFill>
                  <a:srgbClr val="333333"/>
                </a:solidFill>
                <a:latin typeface="宋体" panose="02010600030101010101" pitchFamily="2" charset="-122"/>
                <a:ea typeface="宋体" panose="02010600030101010101" pitchFamily="2" charset="-122"/>
              </a:rPr>
              <a:t>Oracle</a:t>
            </a:r>
            <a:r>
              <a:rPr lang="zh-CN" altLang="en-US" sz="2400" b="0" kern="1200" dirty="0">
                <a:solidFill>
                  <a:srgbClr val="333333"/>
                </a:solidFill>
                <a:latin typeface="宋体" panose="02010600030101010101" pitchFamily="2" charset="-122"/>
                <a:ea typeface="宋体" panose="02010600030101010101" pitchFamily="2" charset="-122"/>
              </a:rPr>
              <a:t>数据库系统完成数据管理功能，运行时必须基于</a:t>
            </a:r>
            <a:r>
              <a:rPr lang="en-US" altLang="zh-CN" sz="2400" b="0" kern="1200" dirty="0">
                <a:solidFill>
                  <a:srgbClr val="333333"/>
                </a:solidFill>
                <a:latin typeface="宋体" panose="02010600030101010101" pitchFamily="2" charset="-122"/>
                <a:ea typeface="宋体" panose="02010600030101010101" pitchFamily="2" charset="-122"/>
              </a:rPr>
              <a:t>Linux</a:t>
            </a:r>
            <a:r>
              <a:rPr lang="zh-CN" altLang="en-US" sz="2400" b="0" kern="1200" dirty="0">
                <a:solidFill>
                  <a:srgbClr val="333333"/>
                </a:solidFill>
                <a:latin typeface="宋体" panose="02010600030101010101" pitchFamily="2" charset="-122"/>
                <a:ea typeface="宋体" panose="02010600030101010101" pitchFamily="2" charset="-122"/>
              </a:rPr>
              <a:t>环境等。</a:t>
            </a:r>
          </a:p>
          <a:p>
            <a:pPr marL="457200" lvl="1" indent="0">
              <a:lnSpc>
                <a:spcPts val="3500"/>
              </a:lnSpc>
              <a:buSzPct val="65000"/>
              <a:buNone/>
            </a:pPr>
            <a:endParaRPr lang="zh-CN" altLang="en-US" kern="1200" dirty="0">
              <a:solidFill>
                <a:srgbClr val="333333"/>
              </a:solidFill>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4716464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需求分析的四个方面</a:t>
            </a:r>
          </a:p>
        </p:txBody>
      </p:sp>
      <p:sp>
        <p:nvSpPr>
          <p:cNvPr id="412675" name="Rectangle 3"/>
          <p:cNvSpPr>
            <a:spLocks noGrp="1" noChangeArrowheads="1"/>
          </p:cNvSpPr>
          <p:nvPr>
            <p:ph type="body" idx="1"/>
          </p:nvPr>
        </p:nvSpPr>
        <p:spPr>
          <a:xfrm>
            <a:off x="305210" y="1124744"/>
            <a:ext cx="8490718" cy="51845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gn="l">
              <a:lnSpc>
                <a:spcPts val="2800"/>
              </a:lnSpc>
            </a:pPr>
            <a:r>
              <a:rPr lang="zh-CN" altLang="en-US" sz="2000" b="1" i="0" dirty="0">
                <a:solidFill>
                  <a:srgbClr val="333333"/>
                </a:solidFill>
                <a:effectLst/>
                <a:latin typeface="Helvetica Neue"/>
              </a:rPr>
              <a:t>问题识别：</a:t>
            </a:r>
            <a:r>
              <a:rPr lang="zh-CN" altLang="en-US" sz="2000" b="0" i="0" dirty="0">
                <a:solidFill>
                  <a:srgbClr val="333333"/>
                </a:solidFill>
                <a:effectLst/>
                <a:latin typeface="Helvetica Neue"/>
              </a:rPr>
              <a:t>就是从系统角度来理解软件，确定对所开发系统的综合要求，并提出这些需求的实现条件，以及需求应该达到的标准。这些需求包括：功能需求</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做什么</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、性能需求</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要达到什么指标</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、环境需求</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如机型、操作系统等</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、可靠性需求</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不发生故障的概率）、安全保密需求、用户界面需求、资源使用需求</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软件运行是所需的内存、</a:t>
            </a:r>
            <a:r>
              <a:rPr lang="en-US" altLang="zh-CN" sz="2000" b="0" i="0" dirty="0">
                <a:solidFill>
                  <a:srgbClr val="333333"/>
                </a:solidFill>
                <a:effectLst/>
                <a:latin typeface="Helvetica Neue"/>
              </a:rPr>
              <a:t>CPU</a:t>
            </a:r>
            <a:r>
              <a:rPr lang="zh-CN" altLang="en-US" sz="2000" b="0" i="0" dirty="0">
                <a:solidFill>
                  <a:srgbClr val="333333"/>
                </a:solidFill>
                <a:effectLst/>
                <a:latin typeface="Helvetica Neue"/>
              </a:rPr>
              <a:t>等</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、软件成本消耗与开发进度需求、预先估计以后系统可能达到的目标。</a:t>
            </a:r>
          </a:p>
          <a:p>
            <a:pPr algn="l">
              <a:lnSpc>
                <a:spcPts val="2800"/>
              </a:lnSpc>
            </a:pPr>
            <a:r>
              <a:rPr lang="zh-CN" altLang="en-US" sz="2000" b="1" i="0" dirty="0">
                <a:solidFill>
                  <a:srgbClr val="333333"/>
                </a:solidFill>
                <a:effectLst/>
                <a:latin typeface="Helvetica Neue"/>
              </a:rPr>
              <a:t>分析与综合：</a:t>
            </a:r>
            <a:r>
              <a:rPr lang="zh-CN" altLang="en-US" sz="2000" b="0" i="0" dirty="0">
                <a:solidFill>
                  <a:srgbClr val="333333"/>
                </a:solidFill>
                <a:effectLst/>
                <a:latin typeface="Helvetica Neue"/>
              </a:rPr>
              <a:t> 逐步细化所有的软件功能，找出系统各元素间的联系，接口特性和设计上的限制，分析他们是否满足需求，剔除不合理部分，增加需要部分。最后综合成系统的解决方案，给出要开发的系统的详细逻辑模型</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做什么的模型</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a:t>
            </a:r>
          </a:p>
          <a:p>
            <a:pPr algn="l">
              <a:lnSpc>
                <a:spcPts val="2800"/>
              </a:lnSpc>
            </a:pPr>
            <a:r>
              <a:rPr lang="zh-CN" altLang="en-US" sz="2000" b="1" i="0" dirty="0">
                <a:solidFill>
                  <a:srgbClr val="333333"/>
                </a:solidFill>
                <a:effectLst/>
                <a:latin typeface="Helvetica Neue"/>
              </a:rPr>
              <a:t>制订规格说明书：</a:t>
            </a:r>
            <a:r>
              <a:rPr lang="zh-CN" altLang="en-US" sz="2000" b="0" i="0" dirty="0">
                <a:solidFill>
                  <a:srgbClr val="333333"/>
                </a:solidFill>
                <a:effectLst/>
                <a:latin typeface="Helvetica Neue"/>
              </a:rPr>
              <a:t> 即编制文档，描述需求的文档称为软件需求规格说明书。请注意，需求分析阶段的成果是需求规格说明书，向下一阶段提交。</a:t>
            </a:r>
          </a:p>
          <a:p>
            <a:pPr algn="l">
              <a:lnSpc>
                <a:spcPts val="2800"/>
              </a:lnSpc>
            </a:pPr>
            <a:r>
              <a:rPr lang="zh-CN" altLang="en-US" sz="2000" b="1" i="0" dirty="0">
                <a:solidFill>
                  <a:srgbClr val="333333"/>
                </a:solidFill>
                <a:effectLst/>
                <a:latin typeface="Helvetica Neue"/>
              </a:rPr>
              <a:t>评审：</a:t>
            </a:r>
            <a:r>
              <a:rPr lang="zh-CN" altLang="en-US" sz="2000" b="0" i="0" dirty="0">
                <a:solidFill>
                  <a:srgbClr val="333333"/>
                </a:solidFill>
                <a:effectLst/>
                <a:latin typeface="Helvetica Neue"/>
              </a:rPr>
              <a:t> 对功能的正确性，完整性和清晰性，以及其它需求给予评价。评审通过才可进行下一阶段的工作</a:t>
            </a:r>
            <a:r>
              <a:rPr lang="en-US" altLang="zh-CN" sz="2000" b="0" i="0" dirty="0">
                <a:solidFill>
                  <a:srgbClr val="333333"/>
                </a:solidFill>
                <a:effectLst/>
                <a:latin typeface="Helvetica Neue"/>
              </a:rPr>
              <a:t>,</a:t>
            </a:r>
            <a:r>
              <a:rPr lang="zh-CN" altLang="en-US" sz="2000" b="0" i="0" dirty="0">
                <a:solidFill>
                  <a:srgbClr val="333333"/>
                </a:solidFill>
                <a:effectLst/>
                <a:latin typeface="Helvetica Neue"/>
              </a:rPr>
              <a:t>否则重新进行需求分析。</a:t>
            </a:r>
          </a:p>
          <a:p>
            <a:pPr marL="457200" lvl="1" indent="0">
              <a:lnSpc>
                <a:spcPts val="3500"/>
              </a:lnSpc>
              <a:buSzPct val="65000"/>
              <a:buNone/>
            </a:pPr>
            <a:endParaRPr lang="zh-CN" altLang="en-US" sz="2000" dirty="0">
              <a:ea typeface="宋体" charset="-122"/>
            </a:endParaRPr>
          </a:p>
        </p:txBody>
      </p:sp>
    </p:spTree>
    <p:extLst>
      <p:ext uri="{BB962C8B-B14F-4D97-AF65-F5344CB8AC3E}">
        <p14:creationId xmlns:p14="http://schemas.microsoft.com/office/powerpoint/2010/main" val="31264123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p>
        </p:txBody>
      </p:sp>
      <p:sp>
        <p:nvSpPr>
          <p:cNvPr id="412675" name="Rectangle 3"/>
          <p:cNvSpPr>
            <a:spLocks noGrp="1" noChangeArrowheads="1"/>
          </p:cNvSpPr>
          <p:nvPr>
            <p:ph type="body" idx="1"/>
          </p:nvPr>
        </p:nvSpPr>
        <p:spPr>
          <a:xfrm>
            <a:off x="185738" y="1124744"/>
            <a:ext cx="8850758" cy="1656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需求分析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从现存系统开始（现在使用的系统，可能是手工系统或计算机系统），通过对现存系统的调查分析，开发满足用户需求的数据库系统</a:t>
            </a:r>
          </a:p>
        </p:txBody>
      </p:sp>
      <p:sp>
        <p:nvSpPr>
          <p:cNvPr id="2" name="Rectangle 3">
            <a:extLst>
              <a:ext uri="{FF2B5EF4-FFF2-40B4-BE49-F238E27FC236}">
                <a16:creationId xmlns:a16="http://schemas.microsoft.com/office/drawing/2014/main" id="{BC42CD03-4806-26F0-1579-85ECBEF461DF}"/>
              </a:ext>
            </a:extLst>
          </p:cNvPr>
          <p:cNvSpPr txBox="1">
            <a:spLocks noChangeArrowheads="1"/>
          </p:cNvSpPr>
          <p:nvPr/>
        </p:nvSpPr>
        <p:spPr bwMode="auto">
          <a:xfrm>
            <a:off x="185738" y="2938260"/>
            <a:ext cx="8850758" cy="2002907"/>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数据库需求分析</a:t>
            </a:r>
            <a:endParaRPr lang="en-US" altLang="zh-CN" sz="2400" kern="0" dirty="0">
              <a:ea typeface="宋体"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分析确认用户的数据需求</a:t>
            </a:r>
            <a:r>
              <a:rPr lang="en-US" altLang="zh-CN" sz="2000" b="1" kern="0" dirty="0">
                <a:latin typeface="宋体" panose="02010600030101010101" pitchFamily="2" charset="-122"/>
                <a:ea typeface="宋体" panose="02010600030101010101" pitchFamily="2" charset="-122"/>
              </a:rPr>
              <a:t>——</a:t>
            </a:r>
            <a:r>
              <a:rPr lang="zh-CN" altLang="en-US" sz="2000" b="1" kern="0" dirty="0">
                <a:latin typeface="宋体" panose="02010600030101010101" pitchFamily="2" charset="-122"/>
                <a:ea typeface="宋体" panose="02010600030101010101" pitchFamily="2" charset="-122"/>
              </a:rPr>
              <a:t>影响整个开发工作的成败</a:t>
            </a:r>
            <a:endParaRPr lang="en-US" altLang="zh-CN" sz="2000" b="1" kern="0"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主要内容有数据结构分析、数据定义分析、数据操作分析，数据完整性、安全性和性能分析</a:t>
            </a:r>
          </a:p>
        </p:txBody>
      </p:sp>
    </p:spTree>
    <p:extLst>
      <p:ext uri="{BB962C8B-B14F-4D97-AF65-F5344CB8AC3E}">
        <p14:creationId xmlns:p14="http://schemas.microsoft.com/office/powerpoint/2010/main" val="4834636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85738" y="1124744"/>
            <a:ext cx="8850758" cy="1656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数据结构分析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分析目标系统运行过程中需要的各种数据的结构特征，可能是业务数据、运行管理和维护数据、用户注册数据，一般可使用数据字典描述。</a:t>
            </a:r>
          </a:p>
        </p:txBody>
      </p:sp>
      <p:pic>
        <p:nvPicPr>
          <p:cNvPr id="6" name="图片 5">
            <a:extLst>
              <a:ext uri="{FF2B5EF4-FFF2-40B4-BE49-F238E27FC236}">
                <a16:creationId xmlns:a16="http://schemas.microsoft.com/office/drawing/2014/main" id="{DE3305A9-2C5F-F617-1465-2045E266FAA0}"/>
              </a:ext>
            </a:extLst>
          </p:cNvPr>
          <p:cNvPicPr>
            <a:picLocks noChangeAspect="1"/>
          </p:cNvPicPr>
          <p:nvPr/>
        </p:nvPicPr>
        <p:blipFill>
          <a:blip r:embed="rId2"/>
          <a:stretch>
            <a:fillRect/>
          </a:stretch>
        </p:blipFill>
        <p:spPr>
          <a:xfrm>
            <a:off x="201427" y="2819008"/>
            <a:ext cx="8841587" cy="2194168"/>
          </a:xfrm>
          <a:prstGeom prst="rect">
            <a:avLst/>
          </a:prstGeom>
        </p:spPr>
      </p:pic>
      <p:pic>
        <p:nvPicPr>
          <p:cNvPr id="8" name="图片 7">
            <a:extLst>
              <a:ext uri="{FF2B5EF4-FFF2-40B4-BE49-F238E27FC236}">
                <a16:creationId xmlns:a16="http://schemas.microsoft.com/office/drawing/2014/main" id="{2BDCC739-2DDA-6097-3114-25A2CE5B36E5}"/>
              </a:ext>
            </a:extLst>
          </p:cNvPr>
          <p:cNvPicPr>
            <a:picLocks noChangeAspect="1"/>
          </p:cNvPicPr>
          <p:nvPr/>
        </p:nvPicPr>
        <p:blipFill>
          <a:blip r:embed="rId3"/>
          <a:stretch>
            <a:fillRect/>
          </a:stretch>
        </p:blipFill>
        <p:spPr>
          <a:xfrm>
            <a:off x="226022" y="4873680"/>
            <a:ext cx="8810474" cy="1459801"/>
          </a:xfrm>
          <a:prstGeom prst="rect">
            <a:avLst/>
          </a:prstGeom>
        </p:spPr>
      </p:pic>
      <p:pic>
        <p:nvPicPr>
          <p:cNvPr id="10" name="图片 9">
            <a:extLst>
              <a:ext uri="{FF2B5EF4-FFF2-40B4-BE49-F238E27FC236}">
                <a16:creationId xmlns:a16="http://schemas.microsoft.com/office/drawing/2014/main" id="{34373522-A3DD-0442-7D12-93A95498103B}"/>
              </a:ext>
            </a:extLst>
          </p:cNvPr>
          <p:cNvPicPr>
            <a:picLocks noChangeAspect="1"/>
          </p:cNvPicPr>
          <p:nvPr/>
        </p:nvPicPr>
        <p:blipFill>
          <a:blip r:embed="rId4"/>
          <a:stretch>
            <a:fillRect/>
          </a:stretch>
        </p:blipFill>
        <p:spPr>
          <a:xfrm>
            <a:off x="45634" y="2336107"/>
            <a:ext cx="8984344" cy="2279411"/>
          </a:xfrm>
          <a:prstGeom prst="rect">
            <a:avLst/>
          </a:prstGeom>
        </p:spPr>
      </p:pic>
      <p:pic>
        <p:nvPicPr>
          <p:cNvPr id="12" name="图片 11">
            <a:extLst>
              <a:ext uri="{FF2B5EF4-FFF2-40B4-BE49-F238E27FC236}">
                <a16:creationId xmlns:a16="http://schemas.microsoft.com/office/drawing/2014/main" id="{C3BD3C2E-CEF5-3F8C-AD9D-466D9394777E}"/>
              </a:ext>
            </a:extLst>
          </p:cNvPr>
          <p:cNvPicPr>
            <a:picLocks noChangeAspect="1"/>
          </p:cNvPicPr>
          <p:nvPr/>
        </p:nvPicPr>
        <p:blipFill>
          <a:blip r:embed="rId5"/>
          <a:stretch>
            <a:fillRect/>
          </a:stretch>
        </p:blipFill>
        <p:spPr>
          <a:xfrm>
            <a:off x="52152" y="4653136"/>
            <a:ext cx="8984344" cy="1834082"/>
          </a:xfrm>
          <a:prstGeom prst="rect">
            <a:avLst/>
          </a:prstGeom>
        </p:spPr>
      </p:pic>
      <p:pic>
        <p:nvPicPr>
          <p:cNvPr id="14" name="图片 13">
            <a:extLst>
              <a:ext uri="{FF2B5EF4-FFF2-40B4-BE49-F238E27FC236}">
                <a16:creationId xmlns:a16="http://schemas.microsoft.com/office/drawing/2014/main" id="{089402BF-79C1-E9C5-67B3-69807384097D}"/>
              </a:ext>
            </a:extLst>
          </p:cNvPr>
          <p:cNvPicPr>
            <a:picLocks noChangeAspect="1"/>
          </p:cNvPicPr>
          <p:nvPr/>
        </p:nvPicPr>
        <p:blipFill>
          <a:blip r:embed="rId6"/>
          <a:stretch>
            <a:fillRect/>
          </a:stretch>
        </p:blipFill>
        <p:spPr>
          <a:xfrm>
            <a:off x="238821" y="3002202"/>
            <a:ext cx="8650926" cy="1613316"/>
          </a:xfrm>
          <a:prstGeom prst="rect">
            <a:avLst/>
          </a:prstGeom>
        </p:spPr>
      </p:pic>
    </p:spTree>
    <p:extLst>
      <p:ext uri="{BB962C8B-B14F-4D97-AF65-F5344CB8AC3E}">
        <p14:creationId xmlns:p14="http://schemas.microsoft.com/office/powerpoint/2010/main" val="12761506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dirty="0">
                <a:ea typeface="宋体" charset="-122"/>
              </a:rPr>
              <a:t>需求分析</a:t>
            </a:r>
          </a:p>
        </p:txBody>
      </p:sp>
      <p:sp>
        <p:nvSpPr>
          <p:cNvPr id="484355" name="Rectangle 3"/>
          <p:cNvSpPr>
            <a:spLocks noGrp="1" noChangeArrowheads="1"/>
          </p:cNvSpPr>
          <p:nvPr>
            <p:ph type="body" idx="1"/>
          </p:nvPr>
        </p:nvSpPr>
        <p:spPr>
          <a:xfrm>
            <a:off x="37058" y="1170112"/>
            <a:ext cx="8650288" cy="2520280"/>
          </a:xfrm>
        </p:spPr>
        <p:txBody>
          <a:bodyPr/>
          <a:lstStyle/>
          <a:p>
            <a:pPr>
              <a:lnSpc>
                <a:spcPts val="3500"/>
              </a:lnSpc>
            </a:pPr>
            <a:r>
              <a:rPr lang="zh-CN" altLang="en-US" sz="2400" dirty="0">
                <a:ea typeface="宋体" charset="-122"/>
              </a:rPr>
              <a:t>数据字典是关于数据库中数据的（属性、结构等）描述，也称为元数据，不是数据本身。</a:t>
            </a:r>
          </a:p>
          <a:p>
            <a:pPr lvl="1">
              <a:lnSpc>
                <a:spcPts val="3500"/>
              </a:lnSpc>
            </a:pPr>
            <a:r>
              <a:rPr lang="zh-CN" altLang="en-US" sz="2000" dirty="0">
                <a:ea typeface="宋体" charset="-122"/>
              </a:rPr>
              <a:t>数据字典在需求分析阶段建立，在数据库设计过程中不断修改、充实、完善；</a:t>
            </a:r>
            <a:endParaRPr lang="en-US" altLang="zh-CN" sz="2000" dirty="0">
              <a:ea typeface="宋体" charset="-122"/>
            </a:endParaRPr>
          </a:p>
          <a:p>
            <a:pPr lvl="1">
              <a:lnSpc>
                <a:spcPts val="3500"/>
              </a:lnSpc>
            </a:pPr>
            <a:r>
              <a:rPr lang="zh-CN" altLang="en-US" sz="2000" dirty="0">
                <a:ea typeface="宋体" charset="-122"/>
              </a:rPr>
              <a:t>数据字典是数据收集和数据分析过程所获得的主要结果。</a:t>
            </a:r>
          </a:p>
          <a:p>
            <a:pPr lvl="1">
              <a:lnSpc>
                <a:spcPts val="3500"/>
              </a:lnSpc>
            </a:pPr>
            <a:endParaRPr lang="zh-CN" altLang="en-US" sz="2000" dirty="0">
              <a:ea typeface="宋体" charset="-122"/>
            </a:endParaRPr>
          </a:p>
        </p:txBody>
      </p:sp>
      <p:sp>
        <p:nvSpPr>
          <p:cNvPr id="4" name="Rectangle 3"/>
          <p:cNvSpPr txBox="1">
            <a:spLocks noChangeArrowheads="1"/>
          </p:cNvSpPr>
          <p:nvPr/>
        </p:nvSpPr>
        <p:spPr bwMode="auto">
          <a:xfrm>
            <a:off x="37058" y="3573016"/>
            <a:ext cx="865028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数据字典的内容</a:t>
            </a:r>
          </a:p>
          <a:p>
            <a:pPr lvl="1">
              <a:lnSpc>
                <a:spcPts val="3500"/>
              </a:lnSpc>
            </a:pPr>
            <a:r>
              <a:rPr lang="zh-CN" altLang="en-US" sz="2000" b="0" kern="0" dirty="0">
                <a:ea typeface="宋体" charset="-122"/>
              </a:rPr>
              <a:t>数据项</a:t>
            </a:r>
          </a:p>
          <a:p>
            <a:pPr lvl="1">
              <a:lnSpc>
                <a:spcPts val="3500"/>
              </a:lnSpc>
            </a:pPr>
            <a:r>
              <a:rPr lang="zh-CN" altLang="en-US" sz="2000" b="0" kern="0" dirty="0">
                <a:ea typeface="宋体" charset="-122"/>
              </a:rPr>
              <a:t>数据结构</a:t>
            </a:r>
          </a:p>
          <a:p>
            <a:pPr lvl="1">
              <a:lnSpc>
                <a:spcPts val="3500"/>
              </a:lnSpc>
            </a:pPr>
            <a:r>
              <a:rPr lang="zh-CN" altLang="en-US" sz="2000" b="0" kern="0" dirty="0">
                <a:ea typeface="宋体" charset="-122"/>
              </a:rPr>
              <a:t>数据流</a:t>
            </a:r>
          </a:p>
          <a:p>
            <a:pPr lvl="1">
              <a:lnSpc>
                <a:spcPts val="3500"/>
              </a:lnSpc>
            </a:pPr>
            <a:r>
              <a:rPr lang="zh-CN" altLang="en-US" sz="2000" b="0" kern="0" dirty="0">
                <a:ea typeface="宋体" charset="-122"/>
              </a:rPr>
              <a:t>数据存储</a:t>
            </a:r>
          </a:p>
          <a:p>
            <a:pPr lvl="1">
              <a:lnSpc>
                <a:spcPts val="3500"/>
              </a:lnSpc>
            </a:pPr>
            <a:r>
              <a:rPr lang="zh-CN" altLang="en-US" sz="2000" b="0" kern="0" dirty="0">
                <a:ea typeface="宋体" charset="-122"/>
              </a:rPr>
              <a:t>处理过程</a:t>
            </a:r>
          </a:p>
        </p:txBody>
      </p:sp>
    </p:spTree>
    <p:extLst>
      <p:ext uri="{BB962C8B-B14F-4D97-AF65-F5344CB8AC3E}">
        <p14:creationId xmlns:p14="http://schemas.microsoft.com/office/powerpoint/2010/main" val="31223017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46621" y="1366904"/>
            <a:ext cx="8850758" cy="136815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数据定义分析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分析目标系统动态创建、修改和删除基本表、视图、索引、角色等数据对象的需求。</a:t>
            </a:r>
          </a:p>
        </p:txBody>
      </p:sp>
      <p:sp>
        <p:nvSpPr>
          <p:cNvPr id="2" name="Rectangle 3">
            <a:extLst>
              <a:ext uri="{FF2B5EF4-FFF2-40B4-BE49-F238E27FC236}">
                <a16:creationId xmlns:a16="http://schemas.microsoft.com/office/drawing/2014/main" id="{127DAFFD-C36C-8994-0DA6-DF937F62D27D}"/>
              </a:ext>
            </a:extLst>
          </p:cNvPr>
          <p:cNvSpPr txBox="1">
            <a:spLocks noChangeArrowheads="1"/>
          </p:cNvSpPr>
          <p:nvPr/>
        </p:nvSpPr>
        <p:spPr bwMode="auto">
          <a:xfrm>
            <a:off x="168370" y="3068960"/>
            <a:ext cx="8850758" cy="1442109"/>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数据操作分析</a:t>
            </a:r>
            <a:endParaRPr lang="en-US" altLang="zh-CN" sz="2400" kern="0" dirty="0">
              <a:ea typeface="宋体"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分析数据库用户对于数据插入、修改、删除、查询、统计和排序等数据操作需求。</a:t>
            </a:r>
          </a:p>
        </p:txBody>
      </p:sp>
      <p:sp>
        <p:nvSpPr>
          <p:cNvPr id="3" name="Rectangle 3">
            <a:extLst>
              <a:ext uri="{FF2B5EF4-FFF2-40B4-BE49-F238E27FC236}">
                <a16:creationId xmlns:a16="http://schemas.microsoft.com/office/drawing/2014/main" id="{C61B20E7-0D61-8062-1C6F-A7EEB65F7835}"/>
              </a:ext>
            </a:extLst>
          </p:cNvPr>
          <p:cNvSpPr txBox="1">
            <a:spLocks noChangeArrowheads="1"/>
          </p:cNvSpPr>
          <p:nvPr/>
        </p:nvSpPr>
        <p:spPr bwMode="auto">
          <a:xfrm>
            <a:off x="156575" y="4829843"/>
            <a:ext cx="8850758" cy="1095368"/>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数据完整性分析</a:t>
            </a:r>
            <a:endParaRPr lang="en-US" altLang="zh-CN" sz="2400" kern="0" dirty="0">
              <a:ea typeface="宋体"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分析数据之间的各种联系，常在数据字典和</a:t>
            </a:r>
            <a:r>
              <a:rPr lang="en-US" altLang="zh-CN" sz="2000" b="1" kern="0" dirty="0">
                <a:latin typeface="宋体" panose="02010600030101010101" pitchFamily="2" charset="-122"/>
                <a:ea typeface="宋体" panose="02010600030101010101" pitchFamily="2" charset="-122"/>
              </a:rPr>
              <a:t>ER</a:t>
            </a:r>
            <a:r>
              <a:rPr lang="zh-CN" altLang="en-US" sz="2000" b="1" kern="0" dirty="0">
                <a:latin typeface="宋体" panose="02010600030101010101" pitchFamily="2" charset="-122"/>
                <a:ea typeface="宋体" panose="02010600030101010101" pitchFamily="2" charset="-122"/>
              </a:rPr>
              <a:t>图中描述。</a:t>
            </a:r>
          </a:p>
        </p:txBody>
      </p:sp>
    </p:spTree>
    <p:extLst>
      <p:ext uri="{BB962C8B-B14F-4D97-AF65-F5344CB8AC3E}">
        <p14:creationId xmlns:p14="http://schemas.microsoft.com/office/powerpoint/2010/main" val="38383910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sp>
        <p:nvSpPr>
          <p:cNvPr id="3" name="内容占位符 2"/>
          <p:cNvSpPr>
            <a:spLocks noGrp="1"/>
          </p:cNvSpPr>
          <p:nvPr>
            <p:ph idx="1"/>
          </p:nvPr>
        </p:nvSpPr>
        <p:spPr>
          <a:xfrm>
            <a:off x="1187624" y="1330042"/>
            <a:ext cx="7128792" cy="906076"/>
          </a:xfrm>
        </p:spPr>
        <p:txBody>
          <a:bodyPr/>
          <a:lstStyle/>
          <a:p>
            <a:r>
              <a:rPr lang="zh-CN" altLang="en-US" dirty="0"/>
              <a:t>学院办公室主任负责管理学院的会议室</a:t>
            </a:r>
          </a:p>
        </p:txBody>
      </p:sp>
      <p:pic>
        <p:nvPicPr>
          <p:cNvPr id="8" name="图片 7">
            <a:extLst>
              <a:ext uri="{FF2B5EF4-FFF2-40B4-BE49-F238E27FC236}">
                <a16:creationId xmlns:a16="http://schemas.microsoft.com/office/drawing/2014/main" id="{DD1B6FDC-FEC8-DF3E-B8C1-BB5344A8C745}"/>
              </a:ext>
            </a:extLst>
          </p:cNvPr>
          <p:cNvPicPr>
            <a:picLocks noChangeAspect="1"/>
          </p:cNvPicPr>
          <p:nvPr/>
        </p:nvPicPr>
        <p:blipFill>
          <a:blip r:embed="rId2"/>
          <a:stretch>
            <a:fillRect/>
          </a:stretch>
        </p:blipFill>
        <p:spPr>
          <a:xfrm>
            <a:off x="296516" y="1306403"/>
            <a:ext cx="754445" cy="754445"/>
          </a:xfrm>
          <a:prstGeom prst="rect">
            <a:avLst/>
          </a:prstGeom>
        </p:spPr>
      </p:pic>
      <p:sp>
        <p:nvSpPr>
          <p:cNvPr id="9" name="内容占位符 2">
            <a:extLst>
              <a:ext uri="{FF2B5EF4-FFF2-40B4-BE49-F238E27FC236}">
                <a16:creationId xmlns:a16="http://schemas.microsoft.com/office/drawing/2014/main" id="{83EB4501-EC33-6FE7-3FD2-688740CACA77}"/>
              </a:ext>
            </a:extLst>
          </p:cNvPr>
          <p:cNvSpPr txBox="1">
            <a:spLocks/>
          </p:cNvSpPr>
          <p:nvPr/>
        </p:nvSpPr>
        <p:spPr bwMode="auto">
          <a:xfrm>
            <a:off x="296516" y="2236118"/>
            <a:ext cx="8618884" cy="90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400" kern="0" dirty="0"/>
              <a:t>在花江五教，智慧谷一号楼，东区都有学院的会议室</a:t>
            </a:r>
          </a:p>
        </p:txBody>
      </p:sp>
      <p:sp>
        <p:nvSpPr>
          <p:cNvPr id="10" name="内容占位符 2">
            <a:extLst>
              <a:ext uri="{FF2B5EF4-FFF2-40B4-BE49-F238E27FC236}">
                <a16:creationId xmlns:a16="http://schemas.microsoft.com/office/drawing/2014/main" id="{8B64F828-1BDA-82BD-5D39-B40F96ADBD6F}"/>
              </a:ext>
            </a:extLst>
          </p:cNvPr>
          <p:cNvSpPr txBox="1">
            <a:spLocks/>
          </p:cNvSpPr>
          <p:nvPr/>
        </p:nvSpPr>
        <p:spPr bwMode="auto">
          <a:xfrm>
            <a:off x="314425" y="2803104"/>
            <a:ext cx="8618884" cy="90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400" kern="0" dirty="0"/>
              <a:t>会议室有大有小，有的有电子屏，投影仪，有的有</a:t>
            </a:r>
            <a:r>
              <a:rPr lang="en-US" altLang="zh-CN" sz="2400" kern="0" dirty="0"/>
              <a:t>…. </a:t>
            </a:r>
            <a:r>
              <a:rPr lang="zh-CN" altLang="en-US" sz="2400" kern="0" dirty="0"/>
              <a:t>设备各不相同</a:t>
            </a:r>
          </a:p>
        </p:txBody>
      </p:sp>
      <p:sp>
        <p:nvSpPr>
          <p:cNvPr id="11" name="内容占位符 2">
            <a:extLst>
              <a:ext uri="{FF2B5EF4-FFF2-40B4-BE49-F238E27FC236}">
                <a16:creationId xmlns:a16="http://schemas.microsoft.com/office/drawing/2014/main" id="{D54777FD-ABA8-73FA-3E33-8C7A1A3B6423}"/>
              </a:ext>
            </a:extLst>
          </p:cNvPr>
          <p:cNvSpPr txBox="1">
            <a:spLocks/>
          </p:cNvSpPr>
          <p:nvPr/>
        </p:nvSpPr>
        <p:spPr bwMode="auto">
          <a:xfrm>
            <a:off x="312887" y="3648914"/>
            <a:ext cx="8618884" cy="90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400" kern="0" dirty="0"/>
              <a:t>师生需要用会议室的时候，给院办主任打电话，院办主任拿出小本子，先查查，这个会议室有人已经预定了吗？</a:t>
            </a:r>
            <a:endParaRPr lang="en-US" altLang="zh-CN" sz="2400" kern="0" dirty="0"/>
          </a:p>
          <a:p>
            <a:r>
              <a:rPr lang="zh-CN" altLang="en-US" sz="2400" kern="0" dirty="0">
                <a:solidFill>
                  <a:srgbClr val="3E19A7"/>
                </a:solidFill>
              </a:rPr>
              <a:t>没有，则在小本子记下，并告诉可用</a:t>
            </a:r>
            <a:endParaRPr lang="en-US" altLang="zh-CN" sz="2400" kern="0" dirty="0">
              <a:solidFill>
                <a:srgbClr val="3E19A7"/>
              </a:solidFill>
            </a:endParaRPr>
          </a:p>
          <a:p>
            <a:r>
              <a:rPr lang="zh-CN" altLang="en-US" sz="2400" kern="0" dirty="0">
                <a:solidFill>
                  <a:srgbClr val="3E19A7"/>
                </a:solidFill>
              </a:rPr>
              <a:t>有，则告诉不可以用，已有人预约，问，需要其他会议室吗？或想用会议室的人再问***会议室可用吗？</a:t>
            </a:r>
          </a:p>
        </p:txBody>
      </p:sp>
      <p:pic>
        <p:nvPicPr>
          <p:cNvPr id="13" name="图片 12">
            <a:extLst>
              <a:ext uri="{FF2B5EF4-FFF2-40B4-BE49-F238E27FC236}">
                <a16:creationId xmlns:a16="http://schemas.microsoft.com/office/drawing/2014/main" id="{23C23595-9E33-E8E9-1F04-EC1282248A17}"/>
              </a:ext>
            </a:extLst>
          </p:cNvPr>
          <p:cNvPicPr>
            <a:picLocks noChangeAspect="1"/>
          </p:cNvPicPr>
          <p:nvPr/>
        </p:nvPicPr>
        <p:blipFill>
          <a:blip r:embed="rId3"/>
          <a:stretch>
            <a:fillRect/>
          </a:stretch>
        </p:blipFill>
        <p:spPr>
          <a:xfrm>
            <a:off x="49502" y="3689571"/>
            <a:ext cx="624236" cy="754445"/>
          </a:xfrm>
          <a:prstGeom prst="rect">
            <a:avLst/>
          </a:prstGeom>
        </p:spPr>
      </p:pic>
      <p:sp>
        <p:nvSpPr>
          <p:cNvPr id="14" name="内容占位符 2">
            <a:extLst>
              <a:ext uri="{FF2B5EF4-FFF2-40B4-BE49-F238E27FC236}">
                <a16:creationId xmlns:a16="http://schemas.microsoft.com/office/drawing/2014/main" id="{96A0B6C6-9EA1-5425-F547-8132B040B8E1}"/>
              </a:ext>
            </a:extLst>
          </p:cNvPr>
          <p:cNvSpPr txBox="1">
            <a:spLocks/>
          </p:cNvSpPr>
          <p:nvPr/>
        </p:nvSpPr>
        <p:spPr bwMode="auto">
          <a:xfrm>
            <a:off x="312887" y="5799801"/>
            <a:ext cx="7128792" cy="90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kern="0" dirty="0">
                <a:solidFill>
                  <a:srgbClr val="FF0000"/>
                </a:solidFill>
              </a:rPr>
              <a:t>学院办公室主任头大了</a:t>
            </a:r>
            <a:r>
              <a:rPr lang="en-US" altLang="zh-CN" kern="0" dirty="0">
                <a:solidFill>
                  <a:srgbClr val="FF0000"/>
                </a:solidFill>
              </a:rPr>
              <a:t>…….</a:t>
            </a:r>
            <a:endParaRPr lang="zh-CN" altLang="en-US" kern="0" dirty="0">
              <a:solidFill>
                <a:srgbClr val="FF0000"/>
              </a:solidFill>
            </a:endParaRPr>
          </a:p>
        </p:txBody>
      </p:sp>
    </p:spTree>
    <p:extLst>
      <p:ext uri="{BB962C8B-B14F-4D97-AF65-F5344CB8AC3E}">
        <p14:creationId xmlns:p14="http://schemas.microsoft.com/office/powerpoint/2010/main" val="2891060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85738" y="1052736"/>
            <a:ext cx="8850758" cy="136815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并发处理分析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分析数据库并发需求，为数据库并发控制设计提供依据，一般可在数据字典描述。</a:t>
            </a:r>
          </a:p>
        </p:txBody>
      </p:sp>
      <p:sp>
        <p:nvSpPr>
          <p:cNvPr id="3" name="Rectangle 3">
            <a:extLst>
              <a:ext uri="{FF2B5EF4-FFF2-40B4-BE49-F238E27FC236}">
                <a16:creationId xmlns:a16="http://schemas.microsoft.com/office/drawing/2014/main" id="{C61B20E7-0D61-8062-1C6F-A7EEB65F7835}"/>
              </a:ext>
            </a:extLst>
          </p:cNvPr>
          <p:cNvSpPr txBox="1">
            <a:spLocks noChangeArrowheads="1"/>
          </p:cNvSpPr>
          <p:nvPr/>
        </p:nvSpPr>
        <p:spPr bwMode="auto">
          <a:xfrm>
            <a:off x="200424" y="2765680"/>
            <a:ext cx="8850758" cy="1452248"/>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数据库性能分析</a:t>
            </a:r>
            <a:endParaRPr lang="en-US" altLang="zh-CN" sz="2400" kern="0" dirty="0">
              <a:ea typeface="宋体"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分析数据库容量、吞吐量、响应时间、可靠性、可扩展性、可维护性等数据库性能需求。</a:t>
            </a:r>
          </a:p>
        </p:txBody>
      </p:sp>
      <p:sp>
        <p:nvSpPr>
          <p:cNvPr id="5" name="Rectangle 3">
            <a:extLst>
              <a:ext uri="{FF2B5EF4-FFF2-40B4-BE49-F238E27FC236}">
                <a16:creationId xmlns:a16="http://schemas.microsoft.com/office/drawing/2014/main" id="{25C28F9A-E8C1-53AD-55F2-C003F2E2295E}"/>
              </a:ext>
            </a:extLst>
          </p:cNvPr>
          <p:cNvSpPr txBox="1">
            <a:spLocks noChangeArrowheads="1"/>
          </p:cNvSpPr>
          <p:nvPr/>
        </p:nvSpPr>
        <p:spPr bwMode="auto">
          <a:xfrm>
            <a:off x="185738" y="4562720"/>
            <a:ext cx="8850758" cy="1452248"/>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数据安全性分析</a:t>
            </a:r>
            <a:endParaRPr lang="en-US" altLang="zh-CN" sz="2400" kern="0" dirty="0">
              <a:ea typeface="宋体" charset="-122"/>
            </a:endParaRPr>
          </a:p>
          <a:p>
            <a:pPr lvl="1">
              <a:lnSpc>
                <a:spcPts val="3500"/>
              </a:lnSpc>
              <a:buSzPct val="65000"/>
              <a:buFont typeface="Wingdings" panose="05000000000000000000" pitchFamily="2" charset="2"/>
              <a:buChar char="l"/>
            </a:pPr>
            <a:r>
              <a:rPr lang="zh-CN" altLang="en-US" sz="2000" b="1" kern="0" dirty="0">
                <a:latin typeface="宋体" panose="02010600030101010101" pitchFamily="2" charset="-122"/>
                <a:ea typeface="宋体" panose="02010600030101010101" pitchFamily="2" charset="-122"/>
              </a:rPr>
              <a:t>分析数据库的各种安全需求，根据需求设计用户、角色、权限、加密等，可在数据字典中描述。</a:t>
            </a:r>
          </a:p>
        </p:txBody>
      </p:sp>
    </p:spTree>
    <p:extLst>
      <p:ext uri="{BB962C8B-B14F-4D97-AF65-F5344CB8AC3E}">
        <p14:creationId xmlns:p14="http://schemas.microsoft.com/office/powerpoint/2010/main" val="9313628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85738" y="1052736"/>
            <a:ext cx="8850758" cy="51845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数据库需求分析的原则</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制定需求分析计划：何时何地作何工作，需要用户方何人协助，需要哪些开发人员协助。</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选择适当的数据库需求分析方法：结构化分析方法、原型化分析方法、面向对象程序分析方法。</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选择合适的数据库需求分析工具软件：</a:t>
            </a:r>
            <a:r>
              <a:rPr lang="en-US" altLang="zh-CN" sz="2000" b="1" dirty="0">
                <a:latin typeface="宋体" panose="02010600030101010101" pitchFamily="2" charset="-122"/>
                <a:ea typeface="宋体" panose="02010600030101010101" pitchFamily="2" charset="-122"/>
              </a:rPr>
              <a:t>Visio</a:t>
            </a: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调查现存系统：认真收集、整理现存系统中各种数据，避免遗漏和错误发生。</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充分与用户沟通：使用用户能理解的语言进行沟通，尊重用户意见，尽可能满足用户需求，对不能实现的要求要耐心解释为什么或不应该实现。</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534942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85738" y="1052736"/>
            <a:ext cx="8850758" cy="51845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数据库需求分析的原则</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理解用户的数据管理内容及目标。</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分析并确认数据库需求：消除现存系统中可能存在的数据描述错误、冗余、不正确、不完整、不一致等现象。</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需求变更要立即联系：过多的需求变更会严重影响系统开发进度和质量。</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提出数据库实施建议和解决方案：通常用户所说的需求已经是一种实际可行的方案，数据库需求分析人员应尽力从该方案了解真正的数据需求，并找出现存系统数据管理业务不合理之处，以确保目标系统不会低效或无效。</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978541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数据库需求分析</a:t>
            </a:r>
          </a:p>
        </p:txBody>
      </p:sp>
      <p:sp>
        <p:nvSpPr>
          <p:cNvPr id="412675" name="Rectangle 3"/>
          <p:cNvSpPr>
            <a:spLocks noGrp="1" noChangeArrowheads="1"/>
          </p:cNvSpPr>
          <p:nvPr>
            <p:ph type="body" idx="1"/>
          </p:nvPr>
        </p:nvSpPr>
        <p:spPr>
          <a:xfrm>
            <a:off x="185738" y="1052736"/>
            <a:ext cx="8850758" cy="51845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数据库需求分析的原则</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认真撰写数据库需求规格说明书，如用户一时难以准确表达的需求，通常要用原型开发技术，用户可以和开发人员一起反复修改，不断完善需求定义。</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使用软件复用技术：充分利用现有的数据库需求分析文档，实现文档复用，以缩短数据库需求分析的时间。</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评审数据库需求规格说明书</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修改完善数据库需求规格说明书</a:t>
            </a:r>
            <a:endParaRPr lang="en-US" altLang="zh-CN" sz="2000" b="1"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l"/>
            </a:pP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01020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数据库需求调查</a:t>
            </a:r>
          </a:p>
        </p:txBody>
      </p:sp>
      <p:sp>
        <p:nvSpPr>
          <p:cNvPr id="2" name="Rectangle 3">
            <a:extLst>
              <a:ext uri="{FF2B5EF4-FFF2-40B4-BE49-F238E27FC236}">
                <a16:creationId xmlns:a16="http://schemas.microsoft.com/office/drawing/2014/main" id="{3F0F6405-D511-77D1-0963-6937DA67EA89}"/>
              </a:ext>
            </a:extLst>
          </p:cNvPr>
          <p:cNvSpPr txBox="1">
            <a:spLocks noChangeArrowheads="1"/>
          </p:cNvSpPr>
          <p:nvPr/>
        </p:nvSpPr>
        <p:spPr bwMode="auto">
          <a:xfrm>
            <a:off x="185738" y="1124744"/>
            <a:ext cx="8729662" cy="50405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现存系统的各种数据，可能是票据，账本，表格等常规业务数据，也可能是图像，语音，视频等多媒体业务数据</a:t>
            </a:r>
            <a:endParaRPr lang="en-US" altLang="zh-CN"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333333"/>
                </a:solidFill>
                <a:effectLst/>
                <a:latin typeface="宋体" panose="02010600030101010101" pitchFamily="2" charset="-122"/>
                <a:ea typeface="宋体" panose="02010600030101010101" pitchFamily="2" charset="-122"/>
              </a:rPr>
              <a:t>调查组织、部门等实体，了解该组织的部门组成情况、人员岗位职责；</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333333"/>
                </a:solidFill>
                <a:effectLst/>
                <a:latin typeface="宋体" panose="02010600030101010101" pitchFamily="2" charset="-122"/>
                <a:ea typeface="宋体" panose="02010600030101010101" pitchFamily="2" charset="-122"/>
              </a:rPr>
              <a:t>调查各部门业务数据，包括各部门和人员输入和使用什么数据，输出什么数据，输出到哪里，输出格式是什么</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333333"/>
                </a:solidFill>
                <a:effectLst/>
                <a:latin typeface="宋体" panose="02010600030101010101" pitchFamily="2" charset="-122"/>
                <a:ea typeface="宋体" panose="02010600030101010101" pitchFamily="2" charset="-122"/>
              </a:rPr>
              <a:t>调查目标系统的各种数据需求</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endParaRPr lang="en-US" altLang="zh-CN" i="0"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3456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数据库需求调查的原则</a:t>
            </a:r>
          </a:p>
        </p:txBody>
      </p:sp>
      <p:sp>
        <p:nvSpPr>
          <p:cNvPr id="2" name="Rectangle 3">
            <a:extLst>
              <a:ext uri="{FF2B5EF4-FFF2-40B4-BE49-F238E27FC236}">
                <a16:creationId xmlns:a16="http://schemas.microsoft.com/office/drawing/2014/main" id="{3F0F6405-D511-77D1-0963-6937DA67EA89}"/>
              </a:ext>
            </a:extLst>
          </p:cNvPr>
          <p:cNvSpPr txBox="1">
            <a:spLocks noChangeArrowheads="1"/>
          </p:cNvSpPr>
          <p:nvPr/>
        </p:nvSpPr>
        <p:spPr bwMode="auto">
          <a:xfrm>
            <a:off x="185738" y="1124744"/>
            <a:ext cx="8729662" cy="50405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自顶向下全面展开，从整体到具体，由粗到细，逐步调查</a:t>
            </a:r>
            <a:endParaRPr lang="en-US" altLang="zh-CN"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333333"/>
                </a:solidFill>
                <a:effectLst/>
                <a:latin typeface="宋体" panose="02010600030101010101" pitchFamily="2" charset="-122"/>
                <a:ea typeface="宋体" panose="02010600030101010101" pitchFamily="2" charset="-122"/>
              </a:rPr>
              <a:t>分析现存系统数据管理存在的问题，研究改进的可能性</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dirty="0">
                <a:solidFill>
                  <a:srgbClr val="333333"/>
                </a:solidFill>
                <a:latin typeface="宋体" panose="02010600030101010101" pitchFamily="2" charset="-122"/>
                <a:ea typeface="宋体" panose="02010600030101010101" pitchFamily="2" charset="-122"/>
              </a:rPr>
              <a:t>采用工程化的工作方法，制定协同工作计划</a:t>
            </a:r>
            <a:endParaRPr lang="en-US" altLang="zh-CN" dirty="0">
              <a:solidFill>
                <a:srgbClr val="333333"/>
              </a:solidFill>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333333"/>
                </a:solidFill>
                <a:effectLst/>
                <a:latin typeface="宋体" panose="02010600030101010101" pitchFamily="2" charset="-122"/>
                <a:ea typeface="宋体" panose="02010600030101010101" pitchFamily="2" charset="-122"/>
              </a:rPr>
              <a:t>全面铺开与重点调查相结合</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endParaRPr lang="en-US" altLang="zh-CN" i="0"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64081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数据库需求调查的方法</a:t>
            </a:r>
          </a:p>
        </p:txBody>
      </p:sp>
      <p:sp>
        <p:nvSpPr>
          <p:cNvPr id="2" name="Rectangle 3">
            <a:extLst>
              <a:ext uri="{FF2B5EF4-FFF2-40B4-BE49-F238E27FC236}">
                <a16:creationId xmlns:a16="http://schemas.microsoft.com/office/drawing/2014/main" id="{3F0F6405-D511-77D1-0963-6937DA67EA89}"/>
              </a:ext>
            </a:extLst>
          </p:cNvPr>
          <p:cNvSpPr txBox="1">
            <a:spLocks noChangeArrowheads="1"/>
          </p:cNvSpPr>
          <p:nvPr/>
        </p:nvSpPr>
        <p:spPr bwMode="auto">
          <a:xfrm>
            <a:off x="185738" y="1124744"/>
            <a:ext cx="8729662" cy="50405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u"/>
            </a:pPr>
            <a:r>
              <a:rPr lang="zh-CN" altLang="en-US" dirty="0">
                <a:solidFill>
                  <a:srgbClr val="C00000"/>
                </a:solidFill>
                <a:latin typeface="宋体" panose="02010600030101010101" pitchFamily="2" charset="-122"/>
                <a:ea typeface="宋体" panose="02010600030101010101" pitchFamily="2" charset="-122"/>
              </a:rPr>
              <a:t>跟班作业法</a:t>
            </a:r>
            <a:r>
              <a:rPr lang="zh-CN" altLang="en-US" dirty="0">
                <a:latin typeface="宋体" panose="02010600030101010101" pitchFamily="2" charset="-122"/>
                <a:ea typeface="宋体" panose="02010600030101010101" pitchFamily="2" charset="-122"/>
              </a:rPr>
              <a:t>：数据库需求分析人员亲临一线现场，通过从事或观察组织的业务管理来调查系统的数据需求，</a:t>
            </a:r>
            <a:r>
              <a:rPr lang="zh-CN" altLang="en-US" dirty="0">
                <a:solidFill>
                  <a:srgbClr val="C00000"/>
                </a:solidFill>
                <a:latin typeface="宋体" panose="02010600030101010101" pitchFamily="2" charset="-122"/>
                <a:ea typeface="宋体" panose="02010600030101010101" pitchFamily="2" charset="-122"/>
              </a:rPr>
              <a:t>一般用于用户无法解释清楚需求的情况</a:t>
            </a:r>
            <a:endParaRPr lang="en-US" altLang="zh-CN" dirty="0">
              <a:solidFill>
                <a:srgbClr val="C00000"/>
              </a:solidFill>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C00000"/>
                </a:solidFill>
                <a:effectLst/>
                <a:latin typeface="宋体" panose="02010600030101010101" pitchFamily="2" charset="-122"/>
                <a:ea typeface="宋体" panose="02010600030101010101" pitchFamily="2" charset="-122"/>
              </a:rPr>
              <a:t>文档阅读法</a:t>
            </a:r>
            <a:r>
              <a:rPr lang="zh-CN" altLang="en-US" i="0" dirty="0">
                <a:solidFill>
                  <a:srgbClr val="333333"/>
                </a:solidFill>
                <a:effectLst/>
                <a:latin typeface="宋体" panose="02010600030101010101" pitchFamily="2" charset="-122"/>
                <a:ea typeface="宋体" panose="02010600030101010101" pitchFamily="2" charset="-122"/>
              </a:rPr>
              <a:t>：分析现存系统的开发、运行维护和问题报告等文档</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dirty="0">
                <a:solidFill>
                  <a:srgbClr val="C00000"/>
                </a:solidFill>
                <a:latin typeface="宋体" panose="02010600030101010101" pitchFamily="2" charset="-122"/>
                <a:ea typeface="宋体" panose="02010600030101010101" pitchFamily="2" charset="-122"/>
              </a:rPr>
              <a:t>网站访问法</a:t>
            </a:r>
            <a:r>
              <a:rPr lang="zh-CN" altLang="en-US" dirty="0">
                <a:solidFill>
                  <a:srgbClr val="333333"/>
                </a:solidFill>
                <a:latin typeface="宋体" panose="02010600030101010101" pitchFamily="2" charset="-122"/>
                <a:ea typeface="宋体" panose="02010600030101010101" pitchFamily="2" charset="-122"/>
              </a:rPr>
              <a:t>：通过访问已解决相关问题组织的网址而调查数据库需求的方法</a:t>
            </a:r>
            <a:endParaRPr lang="en-US" altLang="zh-CN" dirty="0">
              <a:solidFill>
                <a:srgbClr val="333333"/>
              </a:solidFill>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C00000"/>
                </a:solidFill>
                <a:effectLst/>
                <a:latin typeface="宋体" panose="02010600030101010101" pitchFamily="2" charset="-122"/>
                <a:ea typeface="宋体" panose="02010600030101010101" pitchFamily="2" charset="-122"/>
              </a:rPr>
              <a:t>专家介绍法</a:t>
            </a:r>
            <a:r>
              <a:rPr lang="zh-CN" altLang="en-US" i="0" dirty="0">
                <a:solidFill>
                  <a:srgbClr val="333333"/>
                </a:solidFill>
                <a:effectLst/>
                <a:latin typeface="宋体" panose="02010600030101010101" pitchFamily="2" charset="-122"/>
                <a:ea typeface="宋体" panose="02010600030101010101" pitchFamily="2" charset="-122"/>
              </a:rPr>
              <a:t>：请业务熟练的专家或用户介绍业务知识、业务活动和数据管理等</a:t>
            </a:r>
            <a:endParaRPr lang="en-US" altLang="zh-CN" i="0"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960851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数据库需求调查的方法</a:t>
            </a:r>
          </a:p>
        </p:txBody>
      </p:sp>
      <p:sp>
        <p:nvSpPr>
          <p:cNvPr id="2" name="Rectangle 3">
            <a:extLst>
              <a:ext uri="{FF2B5EF4-FFF2-40B4-BE49-F238E27FC236}">
                <a16:creationId xmlns:a16="http://schemas.microsoft.com/office/drawing/2014/main" id="{3F0F6405-D511-77D1-0963-6937DA67EA89}"/>
              </a:ext>
            </a:extLst>
          </p:cNvPr>
          <p:cNvSpPr txBox="1">
            <a:spLocks noChangeArrowheads="1"/>
          </p:cNvSpPr>
          <p:nvPr/>
        </p:nvSpPr>
        <p:spPr bwMode="auto">
          <a:xfrm>
            <a:off x="185738" y="1124744"/>
            <a:ext cx="8729662" cy="50405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u"/>
            </a:pPr>
            <a:r>
              <a:rPr lang="zh-CN" altLang="en-US" dirty="0">
                <a:solidFill>
                  <a:srgbClr val="C00000"/>
                </a:solidFill>
                <a:latin typeface="宋体" panose="02010600030101010101" pitchFamily="2" charset="-122"/>
                <a:ea typeface="宋体" panose="02010600030101010101" pitchFamily="2" charset="-122"/>
              </a:rPr>
              <a:t>问卷调查法</a:t>
            </a:r>
            <a:r>
              <a:rPr lang="zh-CN" altLang="en-US" dirty="0">
                <a:latin typeface="宋体" panose="02010600030101010101" pitchFamily="2" charset="-122"/>
                <a:ea typeface="宋体" panose="02010600030101010101" pitchFamily="2" charset="-122"/>
              </a:rPr>
              <a:t>：通过设计问卷来收集用户的想法、意见</a:t>
            </a:r>
            <a:endParaRPr lang="en-US" altLang="zh-CN" dirty="0">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C00000"/>
                </a:solidFill>
                <a:effectLst/>
                <a:latin typeface="宋体" panose="02010600030101010101" pitchFamily="2" charset="-122"/>
                <a:ea typeface="宋体" panose="02010600030101010101" pitchFamily="2" charset="-122"/>
              </a:rPr>
              <a:t>单独询问法</a:t>
            </a:r>
            <a:r>
              <a:rPr lang="zh-CN" altLang="en-US" i="0" dirty="0">
                <a:solidFill>
                  <a:srgbClr val="333333"/>
                </a:solidFill>
                <a:effectLst/>
                <a:latin typeface="宋体" panose="02010600030101010101" pitchFamily="2" charset="-122"/>
                <a:ea typeface="宋体" panose="02010600030101010101" pitchFamily="2" charset="-122"/>
              </a:rPr>
              <a:t>：面谈、电话、邮件等收集用户想法和意见</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dirty="0">
                <a:solidFill>
                  <a:srgbClr val="C00000"/>
                </a:solidFill>
                <a:latin typeface="宋体" panose="02010600030101010101" pitchFamily="2" charset="-122"/>
                <a:ea typeface="宋体" panose="02010600030101010101" pitchFamily="2" charset="-122"/>
              </a:rPr>
              <a:t>原型演示法</a:t>
            </a:r>
            <a:r>
              <a:rPr lang="zh-CN" altLang="en-US" dirty="0">
                <a:solidFill>
                  <a:srgbClr val="333333"/>
                </a:solidFill>
                <a:latin typeface="宋体" panose="02010600030101010101" pitchFamily="2" charset="-122"/>
                <a:ea typeface="宋体" panose="02010600030101010101" pitchFamily="2" charset="-122"/>
              </a:rPr>
              <a:t>：建立一个小型软件模型来发现和确认需求</a:t>
            </a:r>
            <a:endParaRPr lang="en-US" altLang="zh-CN" dirty="0">
              <a:solidFill>
                <a:srgbClr val="333333"/>
              </a:solidFill>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r>
              <a:rPr lang="zh-CN" altLang="en-US" i="0" dirty="0">
                <a:solidFill>
                  <a:srgbClr val="C00000"/>
                </a:solidFill>
                <a:effectLst/>
                <a:latin typeface="宋体" panose="02010600030101010101" pitchFamily="2" charset="-122"/>
                <a:ea typeface="宋体" panose="02010600030101010101" pitchFamily="2" charset="-122"/>
              </a:rPr>
              <a:t>团体会议法</a:t>
            </a:r>
            <a:endParaRPr lang="en-US" altLang="zh-CN" i="0" dirty="0">
              <a:solidFill>
                <a:srgbClr val="333333"/>
              </a:solidFill>
              <a:effectLst/>
              <a:latin typeface="宋体" panose="02010600030101010101" pitchFamily="2" charset="-122"/>
              <a:ea typeface="宋体" panose="02010600030101010101" pitchFamily="2" charset="-122"/>
            </a:endParaRPr>
          </a:p>
          <a:p>
            <a:pPr lvl="1">
              <a:lnSpc>
                <a:spcPts val="3500"/>
              </a:lnSpc>
              <a:buSzPct val="65000"/>
              <a:buFont typeface="Wingdings" panose="05000000000000000000" pitchFamily="2" charset="2"/>
              <a:buChar char="u"/>
            </a:pPr>
            <a:endParaRPr lang="en-US" altLang="zh-CN" i="0"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230173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功能分解法</a:t>
            </a:r>
          </a:p>
        </p:txBody>
      </p:sp>
      <p:sp>
        <p:nvSpPr>
          <p:cNvPr id="5" name="Rectangle 3">
            <a:extLst>
              <a:ext uri="{FF2B5EF4-FFF2-40B4-BE49-F238E27FC236}">
                <a16:creationId xmlns:a16="http://schemas.microsoft.com/office/drawing/2014/main" id="{38D0916B-4D95-F934-60F4-AB777681CF28}"/>
              </a:ext>
            </a:extLst>
          </p:cNvPr>
          <p:cNvSpPr txBox="1">
            <a:spLocks noChangeArrowheads="1"/>
          </p:cNvSpPr>
          <p:nvPr/>
        </p:nvSpPr>
        <p:spPr bwMode="auto">
          <a:xfrm>
            <a:off x="172056" y="1132022"/>
            <a:ext cx="8882756" cy="792088"/>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gn="l"/>
            <a:r>
              <a:rPr lang="zh-CN" altLang="en-US" sz="2000" b="0" i="0" dirty="0">
                <a:solidFill>
                  <a:srgbClr val="333333"/>
                </a:solidFill>
                <a:effectLst/>
                <a:latin typeface="Microsoft Yahei" panose="020B0503020204020204" pitchFamily="34" charset="-122"/>
                <a:ea typeface="Microsoft Yahei" panose="020B0503020204020204" pitchFamily="34" charset="-122"/>
              </a:rPr>
              <a:t>将新系统作为多功能模块的组合。各功能义可分解为若干子功能及接口，子功能再继续分解</a:t>
            </a:r>
            <a:endParaRPr lang="zh-CN" altLang="en-US" sz="2000" dirty="0"/>
          </a:p>
        </p:txBody>
      </p:sp>
      <p:pic>
        <p:nvPicPr>
          <p:cNvPr id="7" name="图片 6">
            <a:extLst>
              <a:ext uri="{FF2B5EF4-FFF2-40B4-BE49-F238E27FC236}">
                <a16:creationId xmlns:a16="http://schemas.microsoft.com/office/drawing/2014/main" id="{EB1C7306-3852-DA88-8E8B-8C6C6D81E105}"/>
              </a:ext>
            </a:extLst>
          </p:cNvPr>
          <p:cNvPicPr>
            <a:picLocks noChangeAspect="1"/>
          </p:cNvPicPr>
          <p:nvPr/>
        </p:nvPicPr>
        <p:blipFill>
          <a:blip r:embed="rId2"/>
          <a:stretch>
            <a:fillRect/>
          </a:stretch>
        </p:blipFill>
        <p:spPr>
          <a:xfrm>
            <a:off x="228599" y="2348645"/>
            <a:ext cx="8845423" cy="2304491"/>
          </a:xfrm>
          <a:prstGeom prst="rect">
            <a:avLst/>
          </a:prstGeom>
        </p:spPr>
      </p:pic>
      <p:pic>
        <p:nvPicPr>
          <p:cNvPr id="6" name="图片 5">
            <a:extLst>
              <a:ext uri="{FF2B5EF4-FFF2-40B4-BE49-F238E27FC236}">
                <a16:creationId xmlns:a16="http://schemas.microsoft.com/office/drawing/2014/main" id="{23049A46-4356-1638-DD8D-2AE2F322570F}"/>
              </a:ext>
            </a:extLst>
          </p:cNvPr>
          <p:cNvPicPr>
            <a:picLocks noChangeAspect="1"/>
          </p:cNvPicPr>
          <p:nvPr/>
        </p:nvPicPr>
        <p:blipFill>
          <a:blip r:embed="rId3"/>
          <a:stretch>
            <a:fillRect/>
          </a:stretch>
        </p:blipFill>
        <p:spPr>
          <a:xfrm>
            <a:off x="3059832" y="332656"/>
            <a:ext cx="5872698" cy="5967586"/>
          </a:xfrm>
          <a:prstGeom prst="rect">
            <a:avLst/>
          </a:prstGeom>
        </p:spPr>
      </p:pic>
      <p:pic>
        <p:nvPicPr>
          <p:cNvPr id="8" name="图片 7">
            <a:extLst>
              <a:ext uri="{FF2B5EF4-FFF2-40B4-BE49-F238E27FC236}">
                <a16:creationId xmlns:a16="http://schemas.microsoft.com/office/drawing/2014/main" id="{ACF3C7C1-C01D-A24F-03D8-12B4D82A692E}"/>
              </a:ext>
            </a:extLst>
          </p:cNvPr>
          <p:cNvPicPr>
            <a:picLocks noChangeAspect="1"/>
          </p:cNvPicPr>
          <p:nvPr/>
        </p:nvPicPr>
        <p:blipFill>
          <a:blip r:embed="rId4"/>
          <a:stretch>
            <a:fillRect/>
          </a:stretch>
        </p:blipFill>
        <p:spPr>
          <a:xfrm>
            <a:off x="5740" y="789424"/>
            <a:ext cx="6101700" cy="5580986"/>
          </a:xfrm>
          <a:prstGeom prst="rect">
            <a:avLst/>
          </a:prstGeom>
        </p:spPr>
      </p:pic>
    </p:spTree>
    <p:extLst>
      <p:ext uri="{BB962C8B-B14F-4D97-AF65-F5344CB8AC3E}">
        <p14:creationId xmlns:p14="http://schemas.microsoft.com/office/powerpoint/2010/main" val="8748841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结构化分析方法</a:t>
            </a:r>
          </a:p>
        </p:txBody>
      </p:sp>
      <p:sp>
        <p:nvSpPr>
          <p:cNvPr id="2" name="Rectangle 3">
            <a:extLst>
              <a:ext uri="{FF2B5EF4-FFF2-40B4-BE49-F238E27FC236}">
                <a16:creationId xmlns:a16="http://schemas.microsoft.com/office/drawing/2014/main" id="{DFE6F2CA-8DC6-91E1-7B01-882A7AD14351}"/>
              </a:ext>
            </a:extLst>
          </p:cNvPr>
          <p:cNvSpPr txBox="1">
            <a:spLocks noChangeArrowheads="1"/>
          </p:cNvSpPr>
          <p:nvPr/>
        </p:nvSpPr>
        <p:spPr bwMode="auto">
          <a:xfrm>
            <a:off x="153740" y="1124744"/>
            <a:ext cx="8882756" cy="122413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b="0" i="0" dirty="0">
                <a:solidFill>
                  <a:srgbClr val="333333"/>
                </a:solidFill>
                <a:effectLst/>
                <a:latin typeface="Microsoft Yahei" panose="020B0503020204020204" pitchFamily="34" charset="-122"/>
                <a:ea typeface="Microsoft Yahei" panose="020B0503020204020204" pitchFamily="34" charset="-122"/>
              </a:rPr>
              <a:t>一种从问题空间到某种表示的映射方法，是结构化方法中重要且被普遍接受的表示系统，由数据流图和数据词典构成并表示</a:t>
            </a:r>
            <a:endParaRPr lang="zh-CN" altLang="en-US" sz="2000" dirty="0">
              <a:ea typeface="宋体" charset="-122"/>
            </a:endParaRPr>
          </a:p>
        </p:txBody>
      </p:sp>
      <p:pic>
        <p:nvPicPr>
          <p:cNvPr id="4" name="图片 3">
            <a:extLst>
              <a:ext uri="{FF2B5EF4-FFF2-40B4-BE49-F238E27FC236}">
                <a16:creationId xmlns:a16="http://schemas.microsoft.com/office/drawing/2014/main" id="{18ADF99A-F94B-EA01-C867-A78032322B3C}"/>
              </a:ext>
            </a:extLst>
          </p:cNvPr>
          <p:cNvPicPr>
            <a:picLocks noChangeAspect="1"/>
          </p:cNvPicPr>
          <p:nvPr/>
        </p:nvPicPr>
        <p:blipFill>
          <a:blip r:embed="rId2"/>
          <a:stretch>
            <a:fillRect/>
          </a:stretch>
        </p:blipFill>
        <p:spPr>
          <a:xfrm>
            <a:off x="1259632" y="2492896"/>
            <a:ext cx="6265608" cy="3789508"/>
          </a:xfrm>
          <a:prstGeom prst="rect">
            <a:avLst/>
          </a:prstGeom>
        </p:spPr>
      </p:pic>
    </p:spTree>
    <p:extLst>
      <p:ext uri="{BB962C8B-B14F-4D97-AF65-F5344CB8AC3E}">
        <p14:creationId xmlns:p14="http://schemas.microsoft.com/office/powerpoint/2010/main" val="2483585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引子</a:t>
            </a:r>
          </a:p>
        </p:txBody>
      </p:sp>
      <p:sp>
        <p:nvSpPr>
          <p:cNvPr id="3" name="内容占位符 2"/>
          <p:cNvSpPr>
            <a:spLocks noGrp="1"/>
          </p:cNvSpPr>
          <p:nvPr>
            <p:ph idx="1"/>
          </p:nvPr>
        </p:nvSpPr>
        <p:spPr>
          <a:xfrm>
            <a:off x="1187624" y="1330042"/>
            <a:ext cx="7128792" cy="3035062"/>
          </a:xfrm>
        </p:spPr>
        <p:txBody>
          <a:bodyPr/>
          <a:lstStyle/>
          <a:p>
            <a:r>
              <a:rPr lang="zh-CN" altLang="en-US" dirty="0"/>
              <a:t>还有一年暑假，一年级数学老师布置了一个作业，要求孩子每天练习</a:t>
            </a:r>
            <a:r>
              <a:rPr lang="en-US" altLang="zh-CN" dirty="0"/>
              <a:t>20</a:t>
            </a:r>
            <a:r>
              <a:rPr lang="zh-CN" altLang="en-US" dirty="0"/>
              <a:t>题</a:t>
            </a:r>
            <a:r>
              <a:rPr lang="en-US" altLang="zh-CN" dirty="0"/>
              <a:t>50</a:t>
            </a:r>
            <a:r>
              <a:rPr lang="zh-CN" altLang="en-US" dirty="0"/>
              <a:t>以内的加减法</a:t>
            </a:r>
            <a:endParaRPr lang="en-US" altLang="zh-CN" dirty="0"/>
          </a:p>
          <a:p>
            <a:r>
              <a:rPr lang="zh-CN" altLang="en-US" dirty="0"/>
              <a:t>家长要出题，改题，登记成绩，开学带去学校</a:t>
            </a:r>
          </a:p>
        </p:txBody>
      </p:sp>
      <p:pic>
        <p:nvPicPr>
          <p:cNvPr id="8" name="图片 7">
            <a:extLst>
              <a:ext uri="{FF2B5EF4-FFF2-40B4-BE49-F238E27FC236}">
                <a16:creationId xmlns:a16="http://schemas.microsoft.com/office/drawing/2014/main" id="{DD1B6FDC-FEC8-DF3E-B8C1-BB5344A8C745}"/>
              </a:ext>
            </a:extLst>
          </p:cNvPr>
          <p:cNvPicPr>
            <a:picLocks noChangeAspect="1"/>
          </p:cNvPicPr>
          <p:nvPr/>
        </p:nvPicPr>
        <p:blipFill>
          <a:blip r:embed="rId2"/>
          <a:stretch>
            <a:fillRect/>
          </a:stretch>
        </p:blipFill>
        <p:spPr>
          <a:xfrm>
            <a:off x="296516" y="1306403"/>
            <a:ext cx="754445" cy="754445"/>
          </a:xfrm>
          <a:prstGeom prst="rect">
            <a:avLst/>
          </a:prstGeom>
        </p:spPr>
      </p:pic>
      <p:pic>
        <p:nvPicPr>
          <p:cNvPr id="13" name="图片 12">
            <a:extLst>
              <a:ext uri="{FF2B5EF4-FFF2-40B4-BE49-F238E27FC236}">
                <a16:creationId xmlns:a16="http://schemas.microsoft.com/office/drawing/2014/main" id="{23C23595-9E33-E8E9-1F04-EC1282248A17}"/>
              </a:ext>
            </a:extLst>
          </p:cNvPr>
          <p:cNvPicPr>
            <a:picLocks noChangeAspect="1"/>
          </p:cNvPicPr>
          <p:nvPr/>
        </p:nvPicPr>
        <p:blipFill>
          <a:blip r:embed="rId3"/>
          <a:stretch>
            <a:fillRect/>
          </a:stretch>
        </p:blipFill>
        <p:spPr>
          <a:xfrm>
            <a:off x="49502" y="3689571"/>
            <a:ext cx="624236" cy="754445"/>
          </a:xfrm>
          <a:prstGeom prst="rect">
            <a:avLst/>
          </a:prstGeom>
        </p:spPr>
      </p:pic>
    </p:spTree>
    <p:extLst>
      <p:ext uri="{BB962C8B-B14F-4D97-AF65-F5344CB8AC3E}">
        <p14:creationId xmlns:p14="http://schemas.microsoft.com/office/powerpoint/2010/main" val="21295714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信息建模方法</a:t>
            </a:r>
          </a:p>
        </p:txBody>
      </p:sp>
      <p:sp>
        <p:nvSpPr>
          <p:cNvPr id="2" name="Rectangle 3">
            <a:extLst>
              <a:ext uri="{FF2B5EF4-FFF2-40B4-BE49-F238E27FC236}">
                <a16:creationId xmlns:a16="http://schemas.microsoft.com/office/drawing/2014/main" id="{DFE6F2CA-8DC6-91E1-7B01-882A7AD14351}"/>
              </a:ext>
            </a:extLst>
          </p:cNvPr>
          <p:cNvSpPr txBox="1">
            <a:spLocks noChangeArrowheads="1"/>
          </p:cNvSpPr>
          <p:nvPr/>
        </p:nvSpPr>
        <p:spPr bwMode="auto">
          <a:xfrm>
            <a:off x="153740" y="1124744"/>
            <a:ext cx="8882756" cy="1512168"/>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b="0" i="0" dirty="0">
                <a:solidFill>
                  <a:srgbClr val="333333"/>
                </a:solidFill>
                <a:effectLst/>
                <a:latin typeface="Microsoft Yahei" panose="020B0503020204020204" pitchFamily="34" charset="-122"/>
                <a:ea typeface="Microsoft Yahei" panose="020B0503020204020204" pitchFamily="34" charset="-122"/>
              </a:rPr>
              <a:t>从数据角度对现实世界建立模型。大型软件较复杂；很难直接对其分析和设计，常借助模型。模型是开发中常用工具，系统包括数据处理、事务管理和决策支持，建立系统常用的基本工具是</a:t>
            </a:r>
            <a:r>
              <a:rPr lang="en-US" altLang="zh-CN" sz="2000" b="0" i="0" dirty="0">
                <a:solidFill>
                  <a:srgbClr val="333333"/>
                </a:solidFill>
                <a:effectLst/>
                <a:latin typeface="Microsoft Yahei" panose="020B0503020204020204" pitchFamily="34" charset="-122"/>
                <a:ea typeface="Microsoft Yahei" panose="020B0503020204020204" pitchFamily="34" charset="-122"/>
              </a:rPr>
              <a:t>E—R</a:t>
            </a:r>
            <a:r>
              <a:rPr lang="zh-CN" altLang="en-US" sz="2000" b="0" i="0" dirty="0">
                <a:solidFill>
                  <a:srgbClr val="333333"/>
                </a:solidFill>
                <a:effectLst/>
                <a:latin typeface="Microsoft Yahei" panose="020B0503020204020204" pitchFamily="34" charset="-122"/>
                <a:ea typeface="Microsoft Yahei" panose="020B0503020204020204" pitchFamily="34" charset="-122"/>
              </a:rPr>
              <a:t>图</a:t>
            </a:r>
            <a:endParaRPr lang="zh-CN" altLang="en-US" sz="2000" dirty="0">
              <a:ea typeface="宋体" charset="-122"/>
            </a:endParaRPr>
          </a:p>
        </p:txBody>
      </p:sp>
      <p:pic>
        <p:nvPicPr>
          <p:cNvPr id="3" name="图片 2">
            <a:extLst>
              <a:ext uri="{FF2B5EF4-FFF2-40B4-BE49-F238E27FC236}">
                <a16:creationId xmlns:a16="http://schemas.microsoft.com/office/drawing/2014/main" id="{21F624D2-4BE5-5446-95CA-0D9563E76F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797389"/>
            <a:ext cx="7272808" cy="6000267"/>
          </a:xfrm>
          <a:prstGeom prst="rect">
            <a:avLst/>
          </a:prstGeom>
        </p:spPr>
      </p:pic>
    </p:spTree>
    <p:extLst>
      <p:ext uri="{BB962C8B-B14F-4D97-AF65-F5344CB8AC3E}">
        <p14:creationId xmlns:p14="http://schemas.microsoft.com/office/powerpoint/2010/main" val="9759584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面向对象的分析方法</a:t>
            </a:r>
          </a:p>
        </p:txBody>
      </p:sp>
      <p:sp>
        <p:nvSpPr>
          <p:cNvPr id="4" name="Rectangle 3">
            <a:extLst>
              <a:ext uri="{FF2B5EF4-FFF2-40B4-BE49-F238E27FC236}">
                <a16:creationId xmlns:a16="http://schemas.microsoft.com/office/drawing/2014/main" id="{90ABF5A4-87BC-D09F-F4D7-E185FBB87087}"/>
              </a:ext>
            </a:extLst>
          </p:cNvPr>
          <p:cNvSpPr txBox="1">
            <a:spLocks noChangeArrowheads="1"/>
          </p:cNvSpPr>
          <p:nvPr/>
        </p:nvSpPr>
        <p:spPr bwMode="auto">
          <a:xfrm>
            <a:off x="153740" y="1124744"/>
            <a:ext cx="8882756" cy="1008112"/>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b="0" i="0" dirty="0">
                <a:solidFill>
                  <a:srgbClr val="333333"/>
                </a:solidFill>
                <a:effectLst/>
                <a:latin typeface="Microsoft Yahei" panose="020B0503020204020204" pitchFamily="34" charset="-122"/>
                <a:ea typeface="Microsoft Yahei" panose="020B0503020204020204" pitchFamily="34" charset="-122"/>
              </a:rPr>
              <a:t>关键是识别问题域内的对象，分析它们之间的关系，并建立三类模型，即对象模型、动态模型和功能模型</a:t>
            </a:r>
            <a:endParaRPr lang="zh-CN" altLang="en-US" sz="2000" dirty="0">
              <a:ea typeface="宋体" charset="-122"/>
            </a:endParaRPr>
          </a:p>
        </p:txBody>
      </p:sp>
      <p:pic>
        <p:nvPicPr>
          <p:cNvPr id="6" name="图片 5">
            <a:extLst>
              <a:ext uri="{FF2B5EF4-FFF2-40B4-BE49-F238E27FC236}">
                <a16:creationId xmlns:a16="http://schemas.microsoft.com/office/drawing/2014/main" id="{1C93452B-BE06-242D-0309-C85933BA3585}"/>
              </a:ext>
            </a:extLst>
          </p:cNvPr>
          <p:cNvPicPr>
            <a:picLocks noChangeAspect="1"/>
          </p:cNvPicPr>
          <p:nvPr/>
        </p:nvPicPr>
        <p:blipFill>
          <a:blip r:embed="rId2"/>
          <a:stretch>
            <a:fillRect/>
          </a:stretch>
        </p:blipFill>
        <p:spPr>
          <a:xfrm>
            <a:off x="2267744" y="2199968"/>
            <a:ext cx="4320480" cy="4283235"/>
          </a:xfrm>
          <a:prstGeom prst="rect">
            <a:avLst/>
          </a:prstGeom>
        </p:spPr>
      </p:pic>
    </p:spTree>
    <p:extLst>
      <p:ext uri="{BB962C8B-B14F-4D97-AF65-F5344CB8AC3E}">
        <p14:creationId xmlns:p14="http://schemas.microsoft.com/office/powerpoint/2010/main" val="10579202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面向对象的需求分析</a:t>
            </a:r>
            <a:r>
              <a:rPr lang="en-US" altLang="zh-CN" dirty="0">
                <a:ea typeface="宋体" charset="-122"/>
              </a:rPr>
              <a:t>——</a:t>
            </a:r>
            <a:r>
              <a:rPr lang="zh-CN" altLang="en-US" dirty="0">
                <a:ea typeface="宋体" charset="-122"/>
              </a:rPr>
              <a:t>用例模型</a:t>
            </a:r>
          </a:p>
        </p:txBody>
      </p:sp>
      <p:sp>
        <p:nvSpPr>
          <p:cNvPr id="2" name="Rectangle 3">
            <a:extLst>
              <a:ext uri="{FF2B5EF4-FFF2-40B4-BE49-F238E27FC236}">
                <a16:creationId xmlns:a16="http://schemas.microsoft.com/office/drawing/2014/main" id="{DFE6F2CA-8DC6-91E1-7B01-882A7AD14351}"/>
              </a:ext>
            </a:extLst>
          </p:cNvPr>
          <p:cNvSpPr txBox="1">
            <a:spLocks noChangeArrowheads="1"/>
          </p:cNvSpPr>
          <p:nvPr/>
        </p:nvSpPr>
        <p:spPr bwMode="auto">
          <a:xfrm>
            <a:off x="153740" y="1124744"/>
            <a:ext cx="8882756" cy="374441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dirty="0">
                <a:ea typeface="宋体" charset="-122"/>
              </a:rPr>
              <a:t>以用例为核心从使用者的角度描述和解释待构建系统的功能需求</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确定问题域的分析范围（系统的边界）</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确定该范围内可能出现的角色</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根据业务背景或者领域模型，确定每个角色需要的用例，并形成用例图</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用例图整合</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绘制系统顺序图</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确定操作契约</a:t>
            </a:r>
            <a:endParaRPr lang="en-US" altLang="zh-CN"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p:txBody>
      </p:sp>
    </p:spTree>
    <p:extLst>
      <p:ext uri="{BB962C8B-B14F-4D97-AF65-F5344CB8AC3E}">
        <p14:creationId xmlns:p14="http://schemas.microsoft.com/office/powerpoint/2010/main" val="14787372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r>
              <a:rPr lang="en-US" altLang="zh-CN" dirty="0">
                <a:ea typeface="宋体" charset="-122"/>
              </a:rPr>
              <a:t>——</a:t>
            </a:r>
            <a:r>
              <a:rPr lang="zh-CN" altLang="en-US" dirty="0">
                <a:ea typeface="宋体" charset="-122"/>
              </a:rPr>
              <a:t>常用需求挖掘的七个方法</a:t>
            </a:r>
          </a:p>
        </p:txBody>
      </p:sp>
      <p:sp>
        <p:nvSpPr>
          <p:cNvPr id="412675" name="Rectangle 3"/>
          <p:cNvSpPr>
            <a:spLocks noGrp="1" noChangeArrowheads="1"/>
          </p:cNvSpPr>
          <p:nvPr>
            <p:ph type="body" idx="1"/>
          </p:nvPr>
        </p:nvSpPr>
        <p:spPr>
          <a:xfrm>
            <a:off x="305210" y="1268760"/>
            <a:ext cx="8838790" cy="511256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需求分析四个步骤</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b="0" i="0" dirty="0">
                <a:solidFill>
                  <a:srgbClr val="C00000"/>
                </a:solidFill>
                <a:effectLst/>
                <a:latin typeface="Microsoft Yahei" panose="020B0503020204020204" pitchFamily="34" charset="-122"/>
                <a:ea typeface="Microsoft Yahei" panose="020B0503020204020204" pitchFamily="34" charset="-122"/>
              </a:rPr>
              <a:t>制定计划和方案。</a:t>
            </a:r>
            <a:r>
              <a:rPr lang="zh-CN" altLang="en-US" sz="2000" b="0" i="0" dirty="0">
                <a:solidFill>
                  <a:srgbClr val="333333"/>
                </a:solidFill>
                <a:effectLst/>
                <a:latin typeface="Microsoft Yahei" panose="020B0503020204020204" pitchFamily="34" charset="-122"/>
                <a:ea typeface="Microsoft Yahei" panose="020B0503020204020204" pitchFamily="34" charset="-122"/>
              </a:rPr>
              <a:t>要进行有效的需求分析，需要有具体的计划和方案，需要根据目前自己掌握的情况来确定自己的具体工作内容。有了计划和方案，更利于自己高效完成工作，也知道朝着什么方向努力</a:t>
            </a:r>
            <a:endParaRPr lang="en-US" altLang="zh-CN" sz="2000" b="0" i="0" dirty="0">
              <a:solidFill>
                <a:srgbClr val="333333"/>
              </a:solidFill>
              <a:effectLst/>
              <a:latin typeface="Microsoft Yahei" panose="020B0503020204020204" pitchFamily="34" charset="-122"/>
              <a:ea typeface="Microsoft Yahei" panose="020B0503020204020204" pitchFamily="34" charset="-122"/>
            </a:endParaRPr>
          </a:p>
          <a:p>
            <a:pPr lvl="1">
              <a:lnSpc>
                <a:spcPts val="3500"/>
              </a:lnSpc>
              <a:buSzPct val="65000"/>
              <a:buFont typeface="Wingdings" panose="05000000000000000000" pitchFamily="2" charset="2"/>
              <a:buChar char="l"/>
            </a:pPr>
            <a:r>
              <a:rPr lang="zh-CN" altLang="en-US" sz="2000" b="0" i="0" dirty="0">
                <a:solidFill>
                  <a:srgbClr val="C00000"/>
                </a:solidFill>
                <a:effectLst/>
                <a:latin typeface="Microsoft Yahei" panose="020B0503020204020204" pitchFamily="34" charset="-122"/>
                <a:ea typeface="Microsoft Yahei" panose="020B0503020204020204" pitchFamily="34" charset="-122"/>
              </a:rPr>
              <a:t>收集更多的数据</a:t>
            </a:r>
            <a:r>
              <a:rPr lang="zh-CN" altLang="en-US" sz="2000" b="0" i="0" dirty="0">
                <a:solidFill>
                  <a:srgbClr val="333333"/>
                </a:solidFill>
                <a:effectLst/>
                <a:latin typeface="Microsoft Yahei" panose="020B0503020204020204" pitchFamily="34" charset="-122"/>
                <a:ea typeface="Microsoft Yahei" panose="020B0503020204020204" pitchFamily="34" charset="-122"/>
              </a:rPr>
              <a:t>。要进行有效的需求分析，还是需要以更多的数据作为基础，数据量越多，自己分析的结论越接近现实结果，也更利于自己开展接下来的工作，不管是产品方面还是营销方面，都有很大的帮助。</a:t>
            </a:r>
            <a:endParaRPr lang="en-US" altLang="zh-CN" sz="2000" b="0" i="0" dirty="0">
              <a:solidFill>
                <a:srgbClr val="333333"/>
              </a:solidFill>
              <a:effectLst/>
              <a:latin typeface="Microsoft Yahei" panose="020B0503020204020204" pitchFamily="34" charset="-122"/>
              <a:ea typeface="Microsoft Yahei" panose="020B0503020204020204" pitchFamily="34" charset="-122"/>
            </a:endParaRPr>
          </a:p>
          <a:p>
            <a:pPr lvl="1">
              <a:lnSpc>
                <a:spcPts val="3500"/>
              </a:lnSpc>
              <a:buSzPct val="65000"/>
              <a:buFont typeface="Wingdings" panose="05000000000000000000" pitchFamily="2" charset="2"/>
              <a:buChar char="l"/>
            </a:pPr>
            <a:r>
              <a:rPr lang="zh-CN" altLang="en-US" sz="2000" dirty="0">
                <a:solidFill>
                  <a:srgbClr val="C00000"/>
                </a:solidFill>
                <a:latin typeface="Microsoft Yahei" panose="020B0503020204020204" pitchFamily="34" charset="-122"/>
                <a:ea typeface="Microsoft Yahei" panose="020B0503020204020204" pitchFamily="34" charset="-122"/>
              </a:rPr>
              <a:t>和一线接触，和销售人员接触</a:t>
            </a:r>
            <a:r>
              <a:rPr lang="zh-CN" altLang="en-US" sz="2000" dirty="0">
                <a:solidFill>
                  <a:srgbClr val="333333"/>
                </a:solidFill>
                <a:latin typeface="Microsoft Yahei" panose="020B0503020204020204" pitchFamily="34" charset="-122"/>
                <a:ea typeface="Microsoft Yahei" panose="020B0503020204020204" pitchFamily="34" charset="-122"/>
              </a:rPr>
              <a:t>。要进行有效的需求分析，还需要了解市场，了解客户，知道销售人员每一天都要面对的客户群体是什么样的人，知道自己该怎么去研究客户与市场的需求</a:t>
            </a:r>
          </a:p>
        </p:txBody>
      </p:sp>
    </p:spTree>
    <p:extLst>
      <p:ext uri="{BB962C8B-B14F-4D97-AF65-F5344CB8AC3E}">
        <p14:creationId xmlns:p14="http://schemas.microsoft.com/office/powerpoint/2010/main" val="5412617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r>
              <a:rPr lang="en-US" altLang="zh-CN" dirty="0">
                <a:ea typeface="宋体" charset="-122"/>
              </a:rPr>
              <a:t>——</a:t>
            </a:r>
            <a:r>
              <a:rPr lang="zh-CN" altLang="en-US" dirty="0">
                <a:ea typeface="宋体" charset="-122"/>
              </a:rPr>
              <a:t>常用需求挖掘的七个方法</a:t>
            </a:r>
          </a:p>
        </p:txBody>
      </p:sp>
      <p:sp>
        <p:nvSpPr>
          <p:cNvPr id="412675" name="Rectangle 3"/>
          <p:cNvSpPr>
            <a:spLocks noGrp="1" noChangeArrowheads="1"/>
          </p:cNvSpPr>
          <p:nvPr>
            <p:ph type="body" idx="1"/>
          </p:nvPr>
        </p:nvSpPr>
        <p:spPr>
          <a:xfrm>
            <a:off x="305210" y="1268760"/>
            <a:ext cx="8838790" cy="511256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需求分析四个步骤</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solidFill>
                  <a:srgbClr val="C00000"/>
                </a:solidFill>
              </a:rPr>
              <a:t>找到切入点。</a:t>
            </a:r>
            <a:r>
              <a:rPr lang="zh-CN" altLang="en-US" sz="2000" dirty="0"/>
              <a:t>要分析需求，还是需要有切入点，针对不同的客户有不同的方法和策略，而切入点也不一样。所以要具体问题具体分析，同时找到客户相对应的切入点。</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138279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r>
              <a:rPr lang="en-US" altLang="zh-CN" dirty="0">
                <a:ea typeface="宋体" charset="-122"/>
              </a:rPr>
              <a:t>——</a:t>
            </a:r>
            <a:r>
              <a:rPr lang="zh-CN" altLang="en-US" dirty="0">
                <a:ea typeface="宋体" charset="-122"/>
              </a:rPr>
              <a:t>识别角色</a:t>
            </a:r>
          </a:p>
        </p:txBody>
      </p:sp>
      <p:sp>
        <p:nvSpPr>
          <p:cNvPr id="412675" name="Rectangle 3"/>
          <p:cNvSpPr>
            <a:spLocks noGrp="1" noChangeArrowheads="1"/>
          </p:cNvSpPr>
          <p:nvPr>
            <p:ph type="body" idx="1"/>
          </p:nvPr>
        </p:nvSpPr>
        <p:spPr>
          <a:xfrm>
            <a:off x="305210" y="1268760"/>
            <a:ext cx="8490718" cy="360040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通过六个问题识别角色</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谁使用系统的主要功能</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谁需要系统的支持以完成日常工作任务</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谁负责维护，管理并保持系统正常运行</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系统需要应付或处理哪些外部设备</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系统需要和哪些外部系统交互</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谁对系统运行结果感兴趣　</a:t>
            </a:r>
          </a:p>
        </p:txBody>
      </p:sp>
    </p:spTree>
    <p:extLst>
      <p:ext uri="{BB962C8B-B14F-4D97-AF65-F5344CB8AC3E}">
        <p14:creationId xmlns:p14="http://schemas.microsoft.com/office/powerpoint/2010/main" val="18127027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a:ea typeface="宋体" charset="-122"/>
              </a:rPr>
              <a:t>需求分析</a:t>
            </a:r>
            <a:r>
              <a:rPr lang="en-US" altLang="zh-CN" dirty="0">
                <a:ea typeface="宋体" charset="-122"/>
              </a:rPr>
              <a:t>——</a:t>
            </a:r>
            <a:r>
              <a:rPr lang="zh-CN" altLang="en-US" dirty="0">
                <a:ea typeface="宋体" charset="-122"/>
              </a:rPr>
              <a:t>寻找用例</a:t>
            </a:r>
          </a:p>
        </p:txBody>
      </p:sp>
      <p:sp>
        <p:nvSpPr>
          <p:cNvPr id="412675" name="Rectangle 3"/>
          <p:cNvSpPr>
            <a:spLocks noGrp="1" noChangeArrowheads="1"/>
          </p:cNvSpPr>
          <p:nvPr>
            <p:ph type="body" idx="1"/>
          </p:nvPr>
        </p:nvSpPr>
        <p:spPr>
          <a:xfrm>
            <a:off x="185738" y="1124744"/>
            <a:ext cx="8490718" cy="1656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寻找用例</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角色需要系统提供哪些功能</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角色是否需要对系统中的信息进行读、创建、修改、删除或保存　</a:t>
            </a:r>
          </a:p>
        </p:txBody>
      </p:sp>
      <p:sp>
        <p:nvSpPr>
          <p:cNvPr id="2" name="Rectangle 3">
            <a:extLst>
              <a:ext uri="{FF2B5EF4-FFF2-40B4-BE49-F238E27FC236}">
                <a16:creationId xmlns:a16="http://schemas.microsoft.com/office/drawing/2014/main" id="{20F2FA43-2F12-7578-D7B4-4DB0C1E63E43}"/>
              </a:ext>
            </a:extLst>
          </p:cNvPr>
          <p:cNvSpPr txBox="1">
            <a:spLocks noChangeArrowheads="1"/>
          </p:cNvSpPr>
          <p:nvPr/>
        </p:nvSpPr>
        <p:spPr bwMode="auto">
          <a:xfrm>
            <a:off x="167456" y="2780928"/>
            <a:ext cx="8729661" cy="2736304"/>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ts val="3500"/>
              </a:lnSpc>
              <a:buSzPct val="65000"/>
              <a:buFont typeface="Wingdings" panose="05000000000000000000" pitchFamily="2" charset="2"/>
              <a:buChar char="l"/>
            </a:pPr>
            <a:r>
              <a:rPr lang="zh-CN" altLang="en-US" sz="2000" dirty="0">
                <a:ea typeface="宋体" charset="-122"/>
              </a:rPr>
              <a:t>寻找用例的过程：找动词，确定动作的目的性，概括成一个用例</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基本用例：和角色直接相关的用例，表示系统的功能需求。是用户和系统直接交互形成的事件</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子用例：通过场景描述分析归纳出的用例，也表示了系统的功能，但这些用例与角色无直接关系，间接交互，而与基本用例存在关联关系；</a:t>
            </a:r>
          </a:p>
          <a:p>
            <a:pPr lvl="1">
              <a:lnSpc>
                <a:spcPts val="3500"/>
              </a:lnSpc>
              <a:buSzPct val="65000"/>
              <a:buFont typeface="Wingdings" panose="05000000000000000000" pitchFamily="2" charset="2"/>
              <a:buChar char="l"/>
            </a:pPr>
            <a:endParaRPr lang="zh-CN" altLang="en-US" sz="2000" dirty="0">
              <a:ea typeface="宋体" charset="-122"/>
            </a:endParaRPr>
          </a:p>
          <a:p>
            <a:pPr lvl="1">
              <a:lnSpc>
                <a:spcPts val="3500"/>
              </a:lnSpc>
              <a:buSzPct val="65000"/>
              <a:buFont typeface="Wingdings" panose="05000000000000000000" pitchFamily="2" charset="2"/>
              <a:buChar char="l"/>
            </a:pPr>
            <a:endParaRPr lang="zh-CN" altLang="en-US" sz="2000" dirty="0">
              <a:ea typeface="宋体" charset="-122"/>
            </a:endParaRPr>
          </a:p>
        </p:txBody>
      </p:sp>
    </p:spTree>
    <p:extLst>
      <p:ext uri="{BB962C8B-B14F-4D97-AF65-F5344CB8AC3E}">
        <p14:creationId xmlns:p14="http://schemas.microsoft.com/office/powerpoint/2010/main" val="33559532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dirty="0">
                <a:ea typeface="宋体" charset="-122"/>
              </a:rPr>
              <a:t>需求分析</a:t>
            </a:r>
          </a:p>
        </p:txBody>
      </p:sp>
      <p:pic>
        <p:nvPicPr>
          <p:cNvPr id="449541" name="Picture 5" descr="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39" y="1412776"/>
            <a:ext cx="7878493" cy="417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6762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需求分析</a:t>
            </a:r>
            <a:endParaRPr lang="zh-CN" altLang="en-US" dirty="0"/>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669300"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0885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dirty="0">
                <a:ea typeface="宋体" charset="-122"/>
              </a:rPr>
              <a:t>概念结构设计</a:t>
            </a:r>
          </a:p>
        </p:txBody>
      </p:sp>
      <p:sp>
        <p:nvSpPr>
          <p:cNvPr id="413699" name="Rectangle 3"/>
          <p:cNvSpPr>
            <a:spLocks noGrp="1" noChangeArrowheads="1"/>
          </p:cNvSpPr>
          <p:nvPr>
            <p:ph type="body" idx="1"/>
          </p:nvPr>
        </p:nvSpPr>
        <p:spPr>
          <a:xfrm>
            <a:off x="185738" y="1196752"/>
            <a:ext cx="8663880" cy="29523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a:t>
            </a:r>
          </a:p>
          <a:p>
            <a:pPr lvl="1">
              <a:lnSpc>
                <a:spcPts val="3500"/>
              </a:lnSpc>
            </a:pPr>
            <a:r>
              <a:rPr lang="zh-CN" altLang="en-US" sz="2000" dirty="0">
                <a:ea typeface="宋体" charset="-122"/>
              </a:rPr>
              <a:t>将需求分析得到的用户需求抽象为信息结构即概念模型的过程；</a:t>
            </a:r>
            <a:endParaRPr lang="en-US" altLang="zh-CN" sz="2000" dirty="0">
              <a:ea typeface="宋体" charset="-122"/>
            </a:endParaRPr>
          </a:p>
          <a:p>
            <a:pPr lvl="1">
              <a:lnSpc>
                <a:spcPts val="3500"/>
              </a:lnSpc>
            </a:pPr>
            <a:r>
              <a:rPr lang="zh-CN" altLang="en-US" sz="2000" dirty="0">
                <a:ea typeface="宋体" charset="-122"/>
              </a:rPr>
              <a:t>通过对用户需求进行综合、归纳与抽象，形成一个独立于具体</a:t>
            </a:r>
            <a:r>
              <a:rPr lang="en-US" altLang="zh-CN" sz="2000" dirty="0">
                <a:ea typeface="宋体" charset="-122"/>
              </a:rPr>
              <a:t>DBMS</a:t>
            </a:r>
            <a:r>
              <a:rPr lang="zh-CN" altLang="en-US" sz="2000" dirty="0">
                <a:ea typeface="宋体" charset="-122"/>
              </a:rPr>
              <a:t>的概念模型；</a:t>
            </a:r>
            <a:endParaRPr lang="en-US" altLang="zh-CN" sz="2000" dirty="0">
              <a:ea typeface="宋体" charset="-122"/>
            </a:endParaRPr>
          </a:p>
          <a:p>
            <a:pPr lvl="1">
              <a:lnSpc>
                <a:spcPts val="3500"/>
              </a:lnSpc>
            </a:pPr>
            <a:r>
              <a:rPr lang="zh-CN" altLang="en-US" sz="2000" dirty="0">
                <a:ea typeface="宋体" charset="-122"/>
              </a:rPr>
              <a:t>数据库设计的关键阶段，是现实世界问题域到数据库解领域的一个桥梁。</a:t>
            </a: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21471"/>
            <a:ext cx="5851351" cy="2527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5170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arn(inVertical)">
                                      <p:cBhvr>
                                        <p:cTn id="7" dur="5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关于数据库设计</a:t>
            </a:r>
          </a:p>
        </p:txBody>
      </p:sp>
      <p:pic>
        <p:nvPicPr>
          <p:cNvPr id="4" name="图片 3"/>
          <p:cNvPicPr>
            <a:picLocks noChangeAspect="1"/>
          </p:cNvPicPr>
          <p:nvPr/>
        </p:nvPicPr>
        <p:blipFill>
          <a:blip r:embed="rId2"/>
          <a:stretch>
            <a:fillRect/>
          </a:stretch>
        </p:blipFill>
        <p:spPr>
          <a:xfrm>
            <a:off x="539552" y="2284227"/>
            <a:ext cx="8071206" cy="3867401"/>
          </a:xfrm>
          <a:prstGeom prst="rect">
            <a:avLst/>
          </a:prstGeom>
        </p:spPr>
      </p:pic>
      <p:sp>
        <p:nvSpPr>
          <p:cNvPr id="9" name="矩形 8"/>
          <p:cNvSpPr/>
          <p:nvPr/>
        </p:nvSpPr>
        <p:spPr bwMode="auto">
          <a:xfrm>
            <a:off x="539552" y="1340768"/>
            <a:ext cx="165618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0" name="矩形 9"/>
          <p:cNvSpPr/>
          <p:nvPr/>
        </p:nvSpPr>
        <p:spPr bwMode="auto">
          <a:xfrm>
            <a:off x="185738" y="1444134"/>
            <a:ext cx="2798886" cy="369332"/>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现实问题</a:t>
            </a:r>
          </a:p>
        </p:txBody>
      </p:sp>
      <p:sp>
        <p:nvSpPr>
          <p:cNvPr id="13" name="矩形 12"/>
          <p:cNvSpPr/>
          <p:nvPr/>
        </p:nvSpPr>
        <p:spPr bwMode="auto">
          <a:xfrm>
            <a:off x="4512198" y="1444134"/>
            <a:ext cx="3655673" cy="369332"/>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800" dirty="0">
                <a:solidFill>
                  <a:schemeClr val="tx1"/>
                </a:solidFill>
                <a:latin typeface="华文新魏" panose="02010800040101010101" pitchFamily="2" charset="-122"/>
                <a:ea typeface="华文新魏" panose="02010800040101010101" pitchFamily="2" charset="-122"/>
              </a:rPr>
              <a:t>数据库应用系统</a:t>
            </a:r>
            <a:endPar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p:txBody>
      </p:sp>
      <p:cxnSp>
        <p:nvCxnSpPr>
          <p:cNvPr id="15" name="直接箭头连接符 14"/>
          <p:cNvCxnSpPr/>
          <p:nvPr/>
        </p:nvCxnSpPr>
        <p:spPr bwMode="auto">
          <a:xfrm>
            <a:off x="3161060" y="1628800"/>
            <a:ext cx="1152128" cy="0"/>
          </a:xfrm>
          <a:prstGeom prst="straightConnector1">
            <a:avLst/>
          </a:prstGeom>
          <a:noFill/>
          <a:ln w="38100"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a:off x="3678582" y="1661910"/>
            <a:ext cx="4530" cy="1310947"/>
          </a:xfrm>
          <a:prstGeom prst="straightConnector1">
            <a:avLst/>
          </a:prstGeom>
          <a:noFill/>
          <a:ln w="38100" cap="flat" cmpd="sng" algn="ctr">
            <a:solidFill>
              <a:srgbClr val="0099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任意多边形 21"/>
          <p:cNvSpPr/>
          <p:nvPr/>
        </p:nvSpPr>
        <p:spPr bwMode="auto">
          <a:xfrm>
            <a:off x="1529632" y="1985786"/>
            <a:ext cx="4091364" cy="400110"/>
          </a:xfrm>
          <a:custGeom>
            <a:avLst/>
            <a:gdLst>
              <a:gd name="connsiteX0" fmla="*/ 14664 w 4091364"/>
              <a:gd name="connsiteY0" fmla="*/ 462948 h 462948"/>
              <a:gd name="connsiteX1" fmla="*/ 243264 w 4091364"/>
              <a:gd name="connsiteY1" fmla="*/ 183548 h 462948"/>
              <a:gd name="connsiteX2" fmla="*/ 1691064 w 4091364"/>
              <a:gd name="connsiteY2" fmla="*/ 5748 h 462948"/>
              <a:gd name="connsiteX3" fmla="*/ 3138864 w 4091364"/>
              <a:gd name="connsiteY3" fmla="*/ 81948 h 462948"/>
              <a:gd name="connsiteX4" fmla="*/ 4091364 w 4091364"/>
              <a:gd name="connsiteY4" fmla="*/ 450248 h 462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364" h="462948">
                <a:moveTo>
                  <a:pt x="14664" y="462948"/>
                </a:moveTo>
                <a:cubicBezTo>
                  <a:pt x="-10736" y="361348"/>
                  <a:pt x="-36136" y="259748"/>
                  <a:pt x="243264" y="183548"/>
                </a:cubicBezTo>
                <a:cubicBezTo>
                  <a:pt x="522664" y="107348"/>
                  <a:pt x="1208464" y="22681"/>
                  <a:pt x="1691064" y="5748"/>
                </a:cubicBezTo>
                <a:cubicBezTo>
                  <a:pt x="2173664" y="-11185"/>
                  <a:pt x="2738814" y="7865"/>
                  <a:pt x="3138864" y="81948"/>
                </a:cubicBezTo>
                <a:cubicBezTo>
                  <a:pt x="3538914" y="156031"/>
                  <a:pt x="3815139" y="303139"/>
                  <a:pt x="4091364" y="450248"/>
                </a:cubicBezTo>
              </a:path>
            </a:pathLst>
          </a:custGeom>
          <a:noFill/>
          <a:ln w="38100"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EB8000A6-56C4-453C-7E72-BCAF8551006E}"/>
              </a:ext>
            </a:extLst>
          </p:cNvPr>
          <p:cNvPicPr>
            <a:picLocks noChangeAspect="1"/>
          </p:cNvPicPr>
          <p:nvPr/>
        </p:nvPicPr>
        <p:blipFill>
          <a:blip r:embed="rId3"/>
          <a:stretch>
            <a:fillRect/>
          </a:stretch>
        </p:blipFill>
        <p:spPr>
          <a:xfrm>
            <a:off x="7116220" y="3573016"/>
            <a:ext cx="1051651" cy="1516511"/>
          </a:xfrm>
          <a:prstGeom prst="rect">
            <a:avLst/>
          </a:prstGeom>
        </p:spPr>
      </p:pic>
    </p:spTree>
    <p:extLst>
      <p:ext uri="{BB962C8B-B14F-4D97-AF65-F5344CB8AC3E}">
        <p14:creationId xmlns:p14="http://schemas.microsoft.com/office/powerpoint/2010/main" val="9585243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par>
                                <p:cTn id="17" presetID="16" presetClass="entr" presetSubtype="2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ea typeface="宋体" charset="-122"/>
              </a:rPr>
              <a:t>概念结构设计</a:t>
            </a:r>
          </a:p>
        </p:txBody>
      </p:sp>
      <p:sp>
        <p:nvSpPr>
          <p:cNvPr id="506883" name="Rectangle 3"/>
          <p:cNvSpPr>
            <a:spLocks noGrp="1" noChangeArrowheads="1"/>
          </p:cNvSpPr>
          <p:nvPr>
            <p:ph type="body" idx="1"/>
          </p:nvPr>
        </p:nvSpPr>
        <p:spPr>
          <a:xfrm>
            <a:off x="323528" y="1124744"/>
            <a:ext cx="8496944" cy="259228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概念模型应具有如下特点</a:t>
            </a:r>
          </a:p>
          <a:p>
            <a:pPr lvl="1">
              <a:lnSpc>
                <a:spcPts val="3500"/>
              </a:lnSpc>
              <a:buSzPct val="65000"/>
              <a:buFont typeface="Wingdings" panose="05000000000000000000" pitchFamily="2" charset="2"/>
              <a:buChar char="l"/>
            </a:pPr>
            <a:r>
              <a:rPr lang="zh-CN" altLang="en-US" sz="2000" dirty="0">
                <a:ea typeface="宋体" charset="-122"/>
              </a:rPr>
              <a:t>能真实、充分地反映现实世界</a:t>
            </a:r>
          </a:p>
          <a:p>
            <a:pPr lvl="1">
              <a:lnSpc>
                <a:spcPts val="3500"/>
              </a:lnSpc>
              <a:buSzPct val="65000"/>
              <a:buFont typeface="Wingdings" panose="05000000000000000000" pitchFamily="2" charset="2"/>
              <a:buChar char="l"/>
            </a:pPr>
            <a:r>
              <a:rPr lang="zh-CN" altLang="en-US" sz="2000" dirty="0">
                <a:ea typeface="宋体" charset="-122"/>
              </a:rPr>
              <a:t>易于理解</a:t>
            </a:r>
          </a:p>
          <a:p>
            <a:pPr lvl="1">
              <a:lnSpc>
                <a:spcPts val="3500"/>
              </a:lnSpc>
              <a:buSzPct val="65000"/>
              <a:buFont typeface="Wingdings" panose="05000000000000000000" pitchFamily="2" charset="2"/>
              <a:buChar char="l"/>
            </a:pPr>
            <a:r>
              <a:rPr lang="zh-CN" altLang="en-US" sz="2000" dirty="0">
                <a:ea typeface="宋体" charset="-122"/>
              </a:rPr>
              <a:t>易于更改</a:t>
            </a:r>
          </a:p>
          <a:p>
            <a:pPr lvl="1">
              <a:lnSpc>
                <a:spcPts val="3500"/>
              </a:lnSpc>
              <a:buSzPct val="65000"/>
              <a:buFont typeface="Wingdings" panose="05000000000000000000" pitchFamily="2" charset="2"/>
              <a:buChar char="l"/>
            </a:pPr>
            <a:r>
              <a:rPr lang="zh-CN" altLang="en-US" sz="2000" dirty="0">
                <a:ea typeface="宋体" charset="-122"/>
              </a:rPr>
              <a:t>易于向关系、网状、层次等各种数据模型转换</a:t>
            </a:r>
          </a:p>
        </p:txBody>
      </p:sp>
      <p:sp>
        <p:nvSpPr>
          <p:cNvPr id="4" name="Rectangle 3"/>
          <p:cNvSpPr txBox="1">
            <a:spLocks noChangeArrowheads="1"/>
          </p:cNvSpPr>
          <p:nvPr/>
        </p:nvSpPr>
        <p:spPr bwMode="auto">
          <a:xfrm>
            <a:off x="323528" y="3933056"/>
            <a:ext cx="8591872" cy="131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65000"/>
              <a:buFont typeface="Wingdings" panose="05000000000000000000" pitchFamily="2" charset="2"/>
              <a:buChar char="l"/>
              <a:defRPr sz="240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常用的概念模型</a:t>
            </a:r>
            <a:endParaRPr lang="en-US" altLang="zh-CN" dirty="0"/>
          </a:p>
          <a:p>
            <a:pPr lvl="1"/>
            <a:r>
              <a:rPr lang="en-US" altLang="zh-CN" b="0" dirty="0"/>
              <a:t>E-R</a:t>
            </a:r>
            <a:r>
              <a:rPr lang="zh-CN" altLang="en-US" b="0" dirty="0"/>
              <a:t>模型</a:t>
            </a:r>
          </a:p>
        </p:txBody>
      </p:sp>
    </p:spTree>
    <p:extLst>
      <p:ext uri="{BB962C8B-B14F-4D97-AF65-F5344CB8AC3E}">
        <p14:creationId xmlns:p14="http://schemas.microsoft.com/office/powerpoint/2010/main" val="39414390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200" dirty="0"/>
              <a:t>关于数据库设计</a:t>
            </a:r>
            <a:endParaRPr lang="zh-CN" altLang="en-US" sz="3200" dirty="0">
              <a:ea typeface="宋体" charset="-122"/>
            </a:endParaRPr>
          </a:p>
        </p:txBody>
      </p:sp>
      <p:sp>
        <p:nvSpPr>
          <p:cNvPr id="499715" name="Rectangle 3"/>
          <p:cNvSpPr>
            <a:spLocks noGrp="1" noChangeArrowheads="1"/>
          </p:cNvSpPr>
          <p:nvPr>
            <p:ph type="body" idx="1"/>
          </p:nvPr>
        </p:nvSpPr>
        <p:spPr>
          <a:xfrm>
            <a:off x="185738" y="1196752"/>
            <a:ext cx="8562726" cy="2304256"/>
          </a:xfrm>
          <a:solidFill>
            <a:schemeClr val="bg1">
              <a:lumMod val="90000"/>
            </a:schemeClr>
          </a:solidFill>
        </p:spPr>
        <p:txBody>
          <a:bodyPr/>
          <a:lstStyle/>
          <a:p>
            <a:pPr>
              <a:buFont typeface="Wingdings" panose="05000000000000000000" pitchFamily="2" charset="2"/>
              <a:buChar char="Ø"/>
            </a:pPr>
            <a:r>
              <a:rPr lang="zh-CN" altLang="en-US" sz="2400" dirty="0">
                <a:ea typeface="宋体" charset="-122"/>
              </a:rPr>
              <a:t>某管理系统案例分析</a:t>
            </a:r>
            <a:endParaRPr lang="en-US" altLang="zh-CN" sz="2400" dirty="0">
              <a:ea typeface="宋体" charset="-122"/>
            </a:endParaRPr>
          </a:p>
          <a:p>
            <a:pPr lvl="1">
              <a:lnSpc>
                <a:spcPts val="3600"/>
              </a:lnSpc>
            </a:pPr>
            <a:r>
              <a:rPr lang="zh-CN" altLang="en-US" sz="2000" dirty="0">
                <a:ea typeface="宋体" charset="-122"/>
              </a:rPr>
              <a:t>某高校下设若干个系，每个系招收若干名学生，有若干名老师。每位学生选修一门课程有若干个成绩，每位学生在校期间必须通过若干门课程方可毕业。对每一门课程，有若干位教师担任主讲，而且每一位教师能主讲若干门课程。</a:t>
            </a:r>
          </a:p>
          <a:p>
            <a:endParaRPr lang="zh-CN" altLang="en-US" sz="2400" dirty="0">
              <a:ea typeface="宋体" charset="-122"/>
            </a:endParaRPr>
          </a:p>
        </p:txBody>
      </p:sp>
      <p:sp>
        <p:nvSpPr>
          <p:cNvPr id="3" name="Rectangle 3">
            <a:extLst>
              <a:ext uri="{FF2B5EF4-FFF2-40B4-BE49-F238E27FC236}">
                <a16:creationId xmlns:a16="http://schemas.microsoft.com/office/drawing/2014/main" id="{56A9DE48-3D79-B2AA-82F8-7283064E8CEC}"/>
              </a:ext>
            </a:extLst>
          </p:cNvPr>
          <p:cNvSpPr txBox="1">
            <a:spLocks noChangeArrowheads="1"/>
          </p:cNvSpPr>
          <p:nvPr/>
        </p:nvSpPr>
        <p:spPr bwMode="auto">
          <a:xfrm>
            <a:off x="219274" y="3645024"/>
            <a:ext cx="856272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zh-CN" altLang="en-US" sz="2000" kern="0" dirty="0">
                <a:solidFill>
                  <a:srgbClr val="3E19A7"/>
                </a:solidFill>
                <a:ea typeface="宋体" charset="-122"/>
              </a:rPr>
              <a:t>问题：这样的描述足够进行设计了吗？</a:t>
            </a:r>
            <a:endParaRPr lang="en-US" altLang="zh-CN" sz="2000" kern="0" dirty="0">
              <a:solidFill>
                <a:srgbClr val="3E19A7"/>
              </a:solidFill>
              <a:ea typeface="宋体" charset="-122"/>
            </a:endParaRPr>
          </a:p>
          <a:p>
            <a:pPr marL="0" indent="0">
              <a:buNone/>
            </a:pPr>
            <a:r>
              <a:rPr lang="en-US" altLang="zh-CN" sz="2000" kern="0" dirty="0">
                <a:solidFill>
                  <a:srgbClr val="3E19A7"/>
                </a:solidFill>
                <a:ea typeface="宋体" charset="-122"/>
              </a:rPr>
              <a:t>    1.</a:t>
            </a:r>
            <a:r>
              <a:rPr lang="zh-CN" altLang="en-US" sz="2000" kern="0" dirty="0">
                <a:solidFill>
                  <a:srgbClr val="3E19A7"/>
                </a:solidFill>
                <a:ea typeface="宋体" charset="-122"/>
              </a:rPr>
              <a:t>在系统中系、学生、教师、课程需要保存哪些信息？</a:t>
            </a:r>
            <a:endParaRPr lang="en-US" altLang="zh-CN" sz="2000" kern="0" dirty="0">
              <a:solidFill>
                <a:srgbClr val="3E19A7"/>
              </a:solidFill>
              <a:ea typeface="宋体" charset="-122"/>
            </a:endParaRPr>
          </a:p>
          <a:p>
            <a:pPr marL="0" indent="0">
              <a:buNone/>
            </a:pPr>
            <a:r>
              <a:rPr lang="en-US" altLang="zh-CN" sz="2000" kern="0" dirty="0">
                <a:solidFill>
                  <a:srgbClr val="3E19A7"/>
                </a:solidFill>
                <a:ea typeface="宋体" charset="-122"/>
              </a:rPr>
              <a:t>    2.</a:t>
            </a:r>
            <a:r>
              <a:rPr lang="zh-CN" altLang="en-US" sz="2000" kern="0" dirty="0">
                <a:solidFill>
                  <a:srgbClr val="3E19A7"/>
                </a:solidFill>
                <a:ea typeface="宋体" charset="-122"/>
              </a:rPr>
              <a:t>成绩是五级制还是百分制，还是两者兼有？</a:t>
            </a:r>
            <a:endParaRPr lang="en-US" altLang="zh-CN" sz="2000" kern="0" dirty="0">
              <a:solidFill>
                <a:srgbClr val="3E19A7"/>
              </a:solidFill>
              <a:ea typeface="宋体" charset="-122"/>
            </a:endParaRPr>
          </a:p>
          <a:p>
            <a:pPr marL="0" indent="0">
              <a:buNone/>
            </a:pPr>
            <a:r>
              <a:rPr lang="en-US" altLang="zh-CN" sz="2000" kern="0" dirty="0">
                <a:solidFill>
                  <a:srgbClr val="3E19A7"/>
                </a:solidFill>
                <a:ea typeface="宋体" charset="-122"/>
              </a:rPr>
              <a:t>    3.</a:t>
            </a:r>
            <a:r>
              <a:rPr lang="zh-CN" altLang="en-US" sz="2000" kern="0" dirty="0">
                <a:solidFill>
                  <a:srgbClr val="3E19A7"/>
                </a:solidFill>
                <a:ea typeface="宋体" charset="-122"/>
              </a:rPr>
              <a:t>用户有哪些？排课在系统进行吗？或者系统仅仅只是为成绩管理而设？</a:t>
            </a:r>
          </a:p>
          <a:p>
            <a:endParaRPr lang="zh-CN" altLang="en-US" sz="2000" kern="0" dirty="0">
              <a:solidFill>
                <a:srgbClr val="3E19A7"/>
              </a:solidFill>
              <a:ea typeface="宋体" charset="-122"/>
            </a:endParaRPr>
          </a:p>
        </p:txBody>
      </p:sp>
    </p:spTree>
    <p:extLst>
      <p:ext uri="{BB962C8B-B14F-4D97-AF65-F5344CB8AC3E}">
        <p14:creationId xmlns:p14="http://schemas.microsoft.com/office/powerpoint/2010/main" val="42670525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200" dirty="0"/>
              <a:t>关于数据库设计</a:t>
            </a:r>
            <a:endParaRPr lang="zh-CN" altLang="en-US" sz="3200" dirty="0">
              <a:ea typeface="宋体" charset="-122"/>
            </a:endParaRPr>
          </a:p>
        </p:txBody>
      </p:sp>
      <p:sp>
        <p:nvSpPr>
          <p:cNvPr id="499715" name="Rectangle 3"/>
          <p:cNvSpPr>
            <a:spLocks noGrp="1" noChangeArrowheads="1"/>
          </p:cNvSpPr>
          <p:nvPr>
            <p:ph type="body" idx="1"/>
          </p:nvPr>
        </p:nvSpPr>
        <p:spPr>
          <a:xfrm>
            <a:off x="185738" y="1196752"/>
            <a:ext cx="8562726" cy="3816424"/>
          </a:xfrm>
          <a:solidFill>
            <a:schemeClr val="bg1">
              <a:lumMod val="90000"/>
            </a:schemeClr>
          </a:solidFill>
        </p:spPr>
        <p:txBody>
          <a:bodyPr/>
          <a:lstStyle/>
          <a:p>
            <a:pPr>
              <a:buFont typeface="Wingdings" panose="05000000000000000000" pitchFamily="2" charset="2"/>
              <a:buChar char="Ø"/>
            </a:pPr>
            <a:r>
              <a:rPr lang="zh-CN" altLang="en-US" sz="2400" dirty="0">
                <a:ea typeface="宋体" charset="-122"/>
              </a:rPr>
              <a:t>某管理系统案例分析</a:t>
            </a:r>
            <a:endParaRPr lang="en-US" altLang="zh-CN" sz="2400" dirty="0">
              <a:ea typeface="宋体" charset="-122"/>
            </a:endParaRPr>
          </a:p>
          <a:p>
            <a:pPr lvl="1">
              <a:lnSpc>
                <a:spcPts val="3600"/>
              </a:lnSpc>
            </a:pPr>
            <a:r>
              <a:rPr lang="zh-CN" altLang="en-US" sz="2000" dirty="0">
                <a:ea typeface="宋体" charset="-122"/>
              </a:rPr>
              <a:t>某高校下设若干个系</a:t>
            </a:r>
            <a:r>
              <a:rPr lang="zh-CN" altLang="en-US" sz="2000" b="1" dirty="0">
                <a:solidFill>
                  <a:srgbClr val="3E19A7"/>
                </a:solidFill>
                <a:ea typeface="宋体" charset="-122"/>
              </a:rPr>
              <a:t>（系名</a:t>
            </a:r>
            <a:r>
              <a:rPr lang="en-US" altLang="zh-CN" sz="2000" b="1" dirty="0">
                <a:solidFill>
                  <a:srgbClr val="3E19A7"/>
                </a:solidFill>
                <a:ea typeface="宋体" charset="-122"/>
              </a:rPr>
              <a:t>-</a:t>
            </a:r>
            <a:r>
              <a:rPr lang="zh-CN" altLang="en-US" sz="2000" b="1" dirty="0">
                <a:solidFill>
                  <a:srgbClr val="3E19A7"/>
                </a:solidFill>
                <a:ea typeface="宋体" charset="-122"/>
              </a:rPr>
              <a:t>不重复，系编号</a:t>
            </a:r>
            <a:r>
              <a:rPr lang="en-US" altLang="zh-CN" sz="2000" b="1" dirty="0">
                <a:solidFill>
                  <a:srgbClr val="3E19A7"/>
                </a:solidFill>
                <a:ea typeface="宋体" charset="-122"/>
              </a:rPr>
              <a:t>-</a:t>
            </a:r>
            <a:r>
              <a:rPr lang="zh-CN" altLang="en-US" sz="2000" b="1" dirty="0">
                <a:solidFill>
                  <a:srgbClr val="3E19A7"/>
                </a:solidFill>
                <a:ea typeface="宋体" charset="-122"/>
              </a:rPr>
              <a:t>唯一），</a:t>
            </a:r>
            <a:r>
              <a:rPr lang="zh-CN" altLang="en-US" sz="2000" dirty="0">
                <a:ea typeface="宋体" charset="-122"/>
              </a:rPr>
              <a:t>每个系招收若干名学生</a:t>
            </a:r>
            <a:r>
              <a:rPr lang="zh-CN" altLang="en-US" sz="2000" b="1" dirty="0">
                <a:solidFill>
                  <a:srgbClr val="3E19A7"/>
                </a:solidFill>
                <a:ea typeface="宋体" charset="-122"/>
              </a:rPr>
              <a:t>（学号</a:t>
            </a:r>
            <a:r>
              <a:rPr lang="en-US" altLang="zh-CN" sz="2000" b="1" dirty="0">
                <a:solidFill>
                  <a:srgbClr val="3E19A7"/>
                </a:solidFill>
                <a:ea typeface="宋体" charset="-122"/>
              </a:rPr>
              <a:t>-</a:t>
            </a:r>
            <a:r>
              <a:rPr lang="zh-CN" altLang="en-US" sz="2000" b="1" dirty="0">
                <a:solidFill>
                  <a:srgbClr val="3E19A7"/>
                </a:solidFill>
                <a:ea typeface="宋体" charset="-122"/>
              </a:rPr>
              <a:t>不重复，唯一，姓名，年级），</a:t>
            </a:r>
            <a:r>
              <a:rPr lang="zh-CN" altLang="en-US" sz="2000" dirty="0">
                <a:ea typeface="宋体" charset="-122"/>
              </a:rPr>
              <a:t>有若干名老师（</a:t>
            </a:r>
            <a:r>
              <a:rPr lang="zh-CN" altLang="en-US" sz="2000" b="1" dirty="0">
                <a:solidFill>
                  <a:srgbClr val="3E19A7"/>
                </a:solidFill>
                <a:ea typeface="宋体" charset="-122"/>
              </a:rPr>
              <a:t>编号</a:t>
            </a:r>
            <a:r>
              <a:rPr lang="en-US" altLang="zh-CN" sz="2000" b="1" dirty="0">
                <a:solidFill>
                  <a:srgbClr val="3E19A7"/>
                </a:solidFill>
                <a:ea typeface="宋体" charset="-122"/>
              </a:rPr>
              <a:t>-</a:t>
            </a:r>
            <a:r>
              <a:rPr lang="zh-CN" altLang="en-US" sz="2000" b="1" dirty="0">
                <a:solidFill>
                  <a:srgbClr val="3E19A7"/>
                </a:solidFill>
                <a:ea typeface="宋体" charset="-122"/>
              </a:rPr>
              <a:t>不重复，姓名，职称</a:t>
            </a:r>
            <a:r>
              <a:rPr lang="zh-CN" altLang="en-US" sz="2000" dirty="0">
                <a:ea typeface="宋体" charset="-122"/>
              </a:rPr>
              <a:t>）。每位学生选修一门课程（</a:t>
            </a:r>
            <a:r>
              <a:rPr lang="zh-CN" altLang="en-US" sz="2000" b="1" dirty="0">
                <a:solidFill>
                  <a:srgbClr val="3E19A7"/>
                </a:solidFill>
                <a:ea typeface="宋体" charset="-122"/>
              </a:rPr>
              <a:t>课程代码</a:t>
            </a:r>
            <a:r>
              <a:rPr lang="en-US" altLang="zh-CN" sz="2000" b="1" dirty="0">
                <a:solidFill>
                  <a:srgbClr val="3E19A7"/>
                </a:solidFill>
                <a:ea typeface="宋体" charset="-122"/>
              </a:rPr>
              <a:t>-</a:t>
            </a:r>
            <a:r>
              <a:rPr lang="zh-CN" altLang="en-US" sz="2000" b="1" dirty="0">
                <a:solidFill>
                  <a:srgbClr val="3E19A7"/>
                </a:solidFill>
                <a:ea typeface="宋体" charset="-122"/>
              </a:rPr>
              <a:t>不重复，课程名称，学分</a:t>
            </a:r>
            <a:r>
              <a:rPr lang="zh-CN" altLang="en-US" sz="2000" dirty="0">
                <a:ea typeface="宋体" charset="-122"/>
              </a:rPr>
              <a:t>）有若干个成绩（</a:t>
            </a:r>
            <a:r>
              <a:rPr lang="zh-CN" altLang="en-US" sz="2000" b="1" dirty="0">
                <a:solidFill>
                  <a:srgbClr val="3E19A7"/>
                </a:solidFill>
                <a:ea typeface="宋体" charset="-122"/>
              </a:rPr>
              <a:t>采用百分制计算</a:t>
            </a:r>
            <a:r>
              <a:rPr lang="zh-CN" altLang="en-US" sz="2000" dirty="0">
                <a:ea typeface="宋体" charset="-122"/>
              </a:rPr>
              <a:t>），每位学生在校期间必须通过若干门课程方可毕业。对每一门课程，有若干位教师担任主讲，而且每一位教师能主讲若干门课程。</a:t>
            </a:r>
          </a:p>
          <a:p>
            <a:endParaRPr lang="zh-CN" altLang="en-US" sz="2400" dirty="0">
              <a:ea typeface="宋体" charset="-122"/>
            </a:endParaRPr>
          </a:p>
        </p:txBody>
      </p:sp>
    </p:spTree>
    <p:extLst>
      <p:ext uri="{BB962C8B-B14F-4D97-AF65-F5344CB8AC3E}">
        <p14:creationId xmlns:p14="http://schemas.microsoft.com/office/powerpoint/2010/main" val="6866808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模型</a:t>
            </a:r>
          </a:p>
        </p:txBody>
      </p:sp>
      <p:sp>
        <p:nvSpPr>
          <p:cNvPr id="506883" name="Rectangle 3"/>
          <p:cNvSpPr>
            <a:spLocks noGrp="1" noChangeArrowheads="1"/>
          </p:cNvSpPr>
          <p:nvPr>
            <p:ph type="body" idx="1"/>
          </p:nvPr>
        </p:nvSpPr>
        <p:spPr>
          <a:xfrm>
            <a:off x="323528" y="1124744"/>
            <a:ext cx="8496944" cy="367240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用</a:t>
            </a:r>
            <a:r>
              <a:rPr lang="en-US" altLang="zh-CN" sz="2400" dirty="0">
                <a:ea typeface="宋体" charset="-122"/>
              </a:rPr>
              <a:t>E-R</a:t>
            </a:r>
            <a:r>
              <a:rPr lang="zh-CN" altLang="en-US" sz="2400" dirty="0">
                <a:ea typeface="宋体" charset="-122"/>
              </a:rPr>
              <a:t>图描述现实世界的概念模型</a:t>
            </a:r>
            <a:endParaRPr lang="en-US" altLang="zh-CN" sz="24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用图形化方法表示数据的结构，用到三个主要的元素</a:t>
            </a:r>
            <a:endParaRPr lang="en-US" altLang="zh-CN" sz="2400" dirty="0">
              <a:ea typeface="宋体" charset="-122"/>
            </a:endParaRPr>
          </a:p>
          <a:p>
            <a:pPr>
              <a:lnSpc>
                <a:spcPts val="3500"/>
              </a:lnSpc>
              <a:buSzPct val="65000"/>
              <a:buFont typeface="Wingdings" panose="05000000000000000000" pitchFamily="2" charset="2"/>
              <a:buChar char="Ø"/>
            </a:pPr>
            <a:r>
              <a:rPr lang="zh-CN" altLang="en-US" sz="2400" dirty="0">
                <a:solidFill>
                  <a:srgbClr val="C00000"/>
                </a:solidFill>
                <a:ea typeface="宋体" charset="-122"/>
              </a:rPr>
              <a:t>实体（</a:t>
            </a:r>
            <a:r>
              <a:rPr lang="en-US" altLang="zh-CN" sz="2400" dirty="0">
                <a:solidFill>
                  <a:srgbClr val="C00000"/>
                </a:solidFill>
                <a:ea typeface="宋体" charset="-122"/>
              </a:rPr>
              <a:t>Entity</a:t>
            </a:r>
            <a:r>
              <a:rPr lang="zh-CN" altLang="en-US" sz="2400" dirty="0">
                <a:solidFill>
                  <a:srgbClr val="C00000"/>
                </a:solidFill>
                <a:ea typeface="宋体" charset="-122"/>
              </a:rPr>
              <a:t>）：</a:t>
            </a:r>
            <a:r>
              <a:rPr lang="zh-CN" altLang="en-US" sz="2400" dirty="0">
                <a:ea typeface="宋体" charset="-122"/>
              </a:rPr>
              <a:t>某种抽象对象。（构成实体集）</a:t>
            </a:r>
            <a:endParaRPr lang="en-US" altLang="zh-CN" sz="2400" dirty="0">
              <a:ea typeface="宋体" charset="-122"/>
            </a:endParaRPr>
          </a:p>
          <a:p>
            <a:pPr>
              <a:lnSpc>
                <a:spcPts val="3500"/>
              </a:lnSpc>
              <a:buSzPct val="65000"/>
              <a:buFont typeface="Wingdings" panose="05000000000000000000" pitchFamily="2" charset="2"/>
              <a:buChar char="Ø"/>
            </a:pPr>
            <a:r>
              <a:rPr lang="zh-CN" altLang="en-US" sz="2400" dirty="0">
                <a:solidFill>
                  <a:srgbClr val="C00000"/>
                </a:solidFill>
                <a:ea typeface="宋体" charset="-122"/>
              </a:rPr>
              <a:t>联系（</a:t>
            </a:r>
            <a:r>
              <a:rPr lang="en-US" altLang="zh-CN" sz="2400" dirty="0">
                <a:solidFill>
                  <a:srgbClr val="C00000"/>
                </a:solidFill>
                <a:ea typeface="宋体" charset="-122"/>
              </a:rPr>
              <a:t>relationship</a:t>
            </a:r>
            <a:r>
              <a:rPr lang="zh-CN" altLang="en-US" sz="2400" dirty="0">
                <a:solidFill>
                  <a:srgbClr val="C00000"/>
                </a:solidFill>
                <a:ea typeface="宋体" charset="-122"/>
              </a:rPr>
              <a:t>）</a:t>
            </a:r>
            <a:r>
              <a:rPr lang="zh-CN" altLang="en-US" sz="2400" dirty="0">
                <a:ea typeface="宋体" charset="-122"/>
              </a:rPr>
              <a:t>：两个或多个实体集的连接</a:t>
            </a:r>
            <a:endParaRPr lang="en-US" altLang="zh-CN" sz="2400" dirty="0">
              <a:ea typeface="宋体" charset="-122"/>
            </a:endParaRPr>
          </a:p>
          <a:p>
            <a:pPr>
              <a:lnSpc>
                <a:spcPts val="3500"/>
              </a:lnSpc>
              <a:buSzPct val="65000"/>
              <a:buFont typeface="Wingdings" panose="05000000000000000000" pitchFamily="2" charset="2"/>
              <a:buChar char="ü"/>
            </a:pPr>
            <a:r>
              <a:rPr lang="zh-CN" altLang="en-US" sz="2400" dirty="0">
                <a:ea typeface="宋体" charset="-122"/>
              </a:rPr>
              <a:t>二元连接：联系两个实体集</a:t>
            </a:r>
            <a:endParaRPr lang="en-US" altLang="zh-CN" sz="2400" dirty="0">
              <a:ea typeface="宋体" charset="-122"/>
            </a:endParaRPr>
          </a:p>
          <a:p>
            <a:pPr>
              <a:lnSpc>
                <a:spcPts val="3500"/>
              </a:lnSpc>
              <a:buSzPct val="65000"/>
              <a:buFont typeface="Wingdings" panose="05000000000000000000" pitchFamily="2" charset="2"/>
              <a:buChar char="ü"/>
            </a:pPr>
            <a:r>
              <a:rPr lang="zh-CN" altLang="en-US" sz="2400" dirty="0">
                <a:ea typeface="宋体" charset="-122"/>
              </a:rPr>
              <a:t>多路联系：连接多个实体集</a:t>
            </a:r>
            <a:endParaRPr lang="en-US" altLang="zh-CN" sz="2400" dirty="0">
              <a:ea typeface="宋体" charset="-122"/>
            </a:endParaRPr>
          </a:p>
          <a:p>
            <a:pPr>
              <a:lnSpc>
                <a:spcPts val="3500"/>
              </a:lnSpc>
              <a:buSzPct val="65000"/>
              <a:buFont typeface="Wingdings" panose="05000000000000000000" pitchFamily="2" charset="2"/>
              <a:buChar char="Ø"/>
            </a:pPr>
            <a:r>
              <a:rPr lang="zh-CN" altLang="en-US" sz="2400" dirty="0">
                <a:solidFill>
                  <a:srgbClr val="C00000"/>
                </a:solidFill>
                <a:ea typeface="宋体" charset="-122"/>
              </a:rPr>
              <a:t>属性：</a:t>
            </a:r>
            <a:r>
              <a:rPr lang="zh-CN" altLang="en-US" sz="2400" dirty="0">
                <a:ea typeface="宋体" charset="-122"/>
              </a:rPr>
              <a:t>实体集中实体具有的性质，联系也可以有属性</a:t>
            </a:r>
            <a:endParaRPr lang="zh-CN" altLang="en-US" sz="2000" dirty="0">
              <a:ea typeface="宋体" charset="-122"/>
            </a:endParaRPr>
          </a:p>
        </p:txBody>
      </p:sp>
      <p:sp>
        <p:nvSpPr>
          <p:cNvPr id="2" name="矩形 1">
            <a:extLst>
              <a:ext uri="{FF2B5EF4-FFF2-40B4-BE49-F238E27FC236}">
                <a16:creationId xmlns:a16="http://schemas.microsoft.com/office/drawing/2014/main" id="{33E95A58-0BF6-4CE6-B623-A7632663F80D}"/>
              </a:ext>
            </a:extLst>
          </p:cNvPr>
          <p:cNvSpPr/>
          <p:nvPr/>
        </p:nvSpPr>
        <p:spPr>
          <a:xfrm>
            <a:off x="395536" y="5152393"/>
            <a:ext cx="5147563" cy="505844"/>
          </a:xfrm>
          <a:prstGeom prst="rect">
            <a:avLst/>
          </a:prstGeom>
        </p:spPr>
        <p:txBody>
          <a:bodyPr wrap="none">
            <a:spAutoFit/>
          </a:bodyPr>
          <a:lstStyle/>
          <a:p>
            <a:pPr>
              <a:lnSpc>
                <a:spcPts val="3500"/>
              </a:lnSpc>
              <a:buSzPct val="65000"/>
              <a:buFont typeface="Wingdings" panose="05000000000000000000" pitchFamily="2" charset="2"/>
              <a:buChar char="l"/>
            </a:pPr>
            <a:r>
              <a:rPr lang="en-US" altLang="zh-CN" dirty="0">
                <a:ea typeface="宋体" charset="-122"/>
              </a:rPr>
              <a:t>E-R</a:t>
            </a:r>
            <a:r>
              <a:rPr lang="zh-CN" altLang="en-US" dirty="0">
                <a:ea typeface="宋体" charset="-122"/>
              </a:rPr>
              <a:t>图就是描述实体集、属性和联系的图示</a:t>
            </a:r>
            <a:endParaRPr lang="en-US" altLang="zh-CN" dirty="0">
              <a:ea typeface="宋体" charset="-122"/>
            </a:endParaRPr>
          </a:p>
        </p:txBody>
      </p:sp>
    </p:spTree>
    <p:extLst>
      <p:ext uri="{BB962C8B-B14F-4D97-AF65-F5344CB8AC3E}">
        <p14:creationId xmlns:p14="http://schemas.microsoft.com/office/powerpoint/2010/main" val="1465089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图</a:t>
            </a:r>
          </a:p>
        </p:txBody>
      </p:sp>
      <p:sp>
        <p:nvSpPr>
          <p:cNvPr id="506883" name="Rectangle 3"/>
          <p:cNvSpPr>
            <a:spLocks noGrp="1" noChangeArrowheads="1"/>
          </p:cNvSpPr>
          <p:nvPr>
            <p:ph type="body" idx="1"/>
          </p:nvPr>
        </p:nvSpPr>
        <p:spPr>
          <a:xfrm>
            <a:off x="323528" y="1124744"/>
            <a:ext cx="8496944" cy="367240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用矩形表示实体集</a:t>
            </a:r>
            <a:endParaRPr lang="en-US" altLang="zh-CN" sz="24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用椭圆表示属性</a:t>
            </a:r>
            <a:endParaRPr lang="en-US" altLang="zh-CN" sz="24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用菱形表示联系</a:t>
            </a:r>
            <a:endParaRPr lang="en-US" altLang="zh-CN" sz="24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用边连接实体集和它的属性，</a:t>
            </a:r>
            <a:endParaRPr lang="en-US" altLang="zh-CN" sz="24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用边连接联系与实体</a:t>
            </a:r>
            <a:endParaRPr lang="zh-CN" altLang="en-US" sz="2000" dirty="0">
              <a:ea typeface="宋体" charset="-122"/>
            </a:endParaRPr>
          </a:p>
        </p:txBody>
      </p:sp>
    </p:spTree>
    <p:extLst>
      <p:ext uri="{BB962C8B-B14F-4D97-AF65-F5344CB8AC3E}">
        <p14:creationId xmlns:p14="http://schemas.microsoft.com/office/powerpoint/2010/main" val="2909214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图</a:t>
            </a:r>
          </a:p>
        </p:txBody>
      </p:sp>
      <p:sp>
        <p:nvSpPr>
          <p:cNvPr id="506883" name="Rectangle 3"/>
          <p:cNvSpPr>
            <a:spLocks noGrp="1" noChangeArrowheads="1"/>
          </p:cNvSpPr>
          <p:nvPr>
            <p:ph type="body" idx="1"/>
          </p:nvPr>
        </p:nvSpPr>
        <p:spPr>
          <a:xfrm>
            <a:off x="323528" y="1124744"/>
            <a:ext cx="8496944" cy="23762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实体之间的联系</a:t>
            </a:r>
            <a:endParaRPr lang="en-US" altLang="zh-CN" sz="2400" dirty="0">
              <a:ea typeface="宋体" charset="-122"/>
            </a:endParaRPr>
          </a:p>
          <a:p>
            <a:pPr>
              <a:lnSpc>
                <a:spcPts val="3500"/>
              </a:lnSpc>
              <a:buSzPct val="65000"/>
              <a:buFont typeface="Wingdings" panose="05000000000000000000" pitchFamily="2" charset="2"/>
              <a:buChar char="Ø"/>
            </a:pPr>
            <a:r>
              <a:rPr lang="en-US" altLang="zh-CN" sz="2400" dirty="0">
                <a:ea typeface="宋体" charset="-122"/>
              </a:rPr>
              <a:t>1</a:t>
            </a:r>
            <a:r>
              <a:rPr lang="zh-CN" altLang="en-US" sz="2400" dirty="0">
                <a:ea typeface="宋体" charset="-122"/>
              </a:rPr>
              <a:t>：</a:t>
            </a:r>
            <a:r>
              <a:rPr lang="en-US" altLang="zh-CN" sz="2400" dirty="0">
                <a:ea typeface="宋体" charset="-122"/>
              </a:rPr>
              <a:t>1</a:t>
            </a:r>
            <a:r>
              <a:rPr lang="zh-CN" altLang="en-US" sz="2400" dirty="0">
                <a:ea typeface="宋体" charset="-122"/>
              </a:rPr>
              <a:t>联系（一对一联系）</a:t>
            </a:r>
            <a:endParaRPr lang="en-US" altLang="zh-CN" sz="2400" dirty="0">
              <a:ea typeface="宋体" charset="-122"/>
            </a:endParaRPr>
          </a:p>
          <a:p>
            <a:pPr marL="0" indent="0">
              <a:lnSpc>
                <a:spcPts val="3500"/>
              </a:lnSpc>
              <a:buSzPct val="65000"/>
              <a:buNone/>
            </a:pPr>
            <a:r>
              <a:rPr lang="en-US" altLang="zh-CN" sz="2400" dirty="0">
                <a:ea typeface="宋体" charset="-122"/>
              </a:rPr>
              <a:t>  </a:t>
            </a:r>
            <a:r>
              <a:rPr lang="zh-CN" altLang="en-US" sz="2400" dirty="0">
                <a:ea typeface="宋体" charset="-122"/>
              </a:rPr>
              <a:t>对于实体集</a:t>
            </a:r>
            <a:r>
              <a:rPr lang="en-US" altLang="zh-CN" sz="2400" dirty="0">
                <a:ea typeface="宋体" charset="-122"/>
              </a:rPr>
              <a:t>A</a:t>
            </a:r>
            <a:r>
              <a:rPr lang="zh-CN" altLang="en-US" sz="2400" dirty="0">
                <a:ea typeface="宋体" charset="-122"/>
              </a:rPr>
              <a:t>中的每个实体，实体集</a:t>
            </a:r>
            <a:r>
              <a:rPr lang="en-US" altLang="zh-CN" sz="2400" dirty="0">
                <a:ea typeface="宋体" charset="-122"/>
              </a:rPr>
              <a:t>B</a:t>
            </a:r>
            <a:r>
              <a:rPr lang="zh-CN" altLang="en-US" sz="2400" dirty="0">
                <a:ea typeface="宋体" charset="-122"/>
              </a:rPr>
              <a:t>中至多有</a:t>
            </a:r>
            <a:r>
              <a:rPr lang="en-US" altLang="zh-CN" sz="2400" dirty="0">
                <a:ea typeface="宋体" charset="-122"/>
              </a:rPr>
              <a:t>1</a:t>
            </a:r>
            <a:r>
              <a:rPr lang="zh-CN" altLang="en-US" sz="2400" dirty="0">
                <a:ea typeface="宋体" charset="-122"/>
              </a:rPr>
              <a:t>个实体与之联系，反之亦然，则实体集</a:t>
            </a:r>
            <a:r>
              <a:rPr lang="en-US" altLang="zh-CN" sz="2400" dirty="0">
                <a:ea typeface="宋体" charset="-122"/>
              </a:rPr>
              <a:t>A</a:t>
            </a:r>
            <a:r>
              <a:rPr lang="zh-CN" altLang="en-US" sz="2400" dirty="0">
                <a:ea typeface="宋体" charset="-122"/>
              </a:rPr>
              <a:t>和实体集</a:t>
            </a:r>
            <a:r>
              <a:rPr lang="en-US" altLang="zh-CN" sz="2400" dirty="0">
                <a:ea typeface="宋体" charset="-122"/>
              </a:rPr>
              <a:t>B</a:t>
            </a:r>
            <a:r>
              <a:rPr lang="zh-CN" altLang="en-US" sz="2400" dirty="0">
                <a:ea typeface="宋体" charset="-122"/>
              </a:rPr>
              <a:t>具有</a:t>
            </a:r>
            <a:r>
              <a:rPr lang="en-US" altLang="zh-CN" sz="2400" dirty="0">
                <a:ea typeface="宋体" charset="-122"/>
              </a:rPr>
              <a:t>1</a:t>
            </a:r>
            <a:r>
              <a:rPr lang="zh-CN" altLang="en-US" sz="2400" dirty="0">
                <a:ea typeface="宋体" charset="-122"/>
              </a:rPr>
              <a:t>：</a:t>
            </a:r>
            <a:r>
              <a:rPr lang="en-US" altLang="zh-CN" sz="2400" dirty="0">
                <a:ea typeface="宋体" charset="-122"/>
              </a:rPr>
              <a:t>1</a:t>
            </a:r>
            <a:r>
              <a:rPr lang="zh-CN" altLang="en-US" sz="2400" dirty="0">
                <a:ea typeface="宋体" charset="-122"/>
              </a:rPr>
              <a:t>联系</a:t>
            </a:r>
            <a:endParaRPr lang="zh-CN" altLang="en-US" sz="2000" dirty="0">
              <a:ea typeface="宋体" charset="-122"/>
            </a:endParaRPr>
          </a:p>
        </p:txBody>
      </p:sp>
      <p:sp>
        <p:nvSpPr>
          <p:cNvPr id="5" name="Rectangle 3">
            <a:extLst>
              <a:ext uri="{FF2B5EF4-FFF2-40B4-BE49-F238E27FC236}">
                <a16:creationId xmlns:a16="http://schemas.microsoft.com/office/drawing/2014/main" id="{C3B14336-59D2-4C87-81C3-F71583B186BF}"/>
              </a:ext>
            </a:extLst>
          </p:cNvPr>
          <p:cNvSpPr txBox="1">
            <a:spLocks noChangeArrowheads="1"/>
          </p:cNvSpPr>
          <p:nvPr/>
        </p:nvSpPr>
        <p:spPr bwMode="auto">
          <a:xfrm>
            <a:off x="323528" y="3810855"/>
            <a:ext cx="8537668" cy="1202321"/>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学校   校长</a:t>
            </a:r>
            <a:endParaRPr lang="en-US" altLang="zh-CN" sz="2400" kern="0" dirty="0">
              <a:ea typeface="宋体" charset="-122"/>
            </a:endParaRPr>
          </a:p>
          <a:p>
            <a:pPr>
              <a:lnSpc>
                <a:spcPts val="3500"/>
              </a:lnSpc>
              <a:buSzPct val="65000"/>
              <a:buFont typeface="Wingdings" panose="05000000000000000000" pitchFamily="2" charset="2"/>
              <a:buChar char="l"/>
            </a:pPr>
            <a:r>
              <a:rPr lang="zh-CN" altLang="en-US" sz="2400" kern="0" dirty="0">
                <a:ea typeface="宋体" charset="-122"/>
              </a:rPr>
              <a:t>学院  院长</a:t>
            </a:r>
            <a:endParaRPr lang="en-US" altLang="zh-CN" sz="2400" kern="0" dirty="0">
              <a:ea typeface="宋体" charset="-122"/>
            </a:endParaRPr>
          </a:p>
          <a:p>
            <a:pPr>
              <a:lnSpc>
                <a:spcPts val="3500"/>
              </a:lnSpc>
              <a:buSzPct val="65000"/>
              <a:buFont typeface="Wingdings" panose="05000000000000000000" pitchFamily="2" charset="2"/>
              <a:buChar char="l"/>
            </a:pPr>
            <a:endParaRPr lang="zh-CN" altLang="en-US" sz="2000" kern="0" dirty="0">
              <a:ea typeface="宋体" charset="-122"/>
            </a:endParaRPr>
          </a:p>
        </p:txBody>
      </p:sp>
      <p:sp>
        <p:nvSpPr>
          <p:cNvPr id="2" name="矩形 1">
            <a:extLst>
              <a:ext uri="{FF2B5EF4-FFF2-40B4-BE49-F238E27FC236}">
                <a16:creationId xmlns:a16="http://schemas.microsoft.com/office/drawing/2014/main" id="{9D52FD60-E742-4438-ADA6-81F7B418AC98}"/>
              </a:ext>
            </a:extLst>
          </p:cNvPr>
          <p:cNvSpPr/>
          <p:nvPr/>
        </p:nvSpPr>
        <p:spPr bwMode="auto">
          <a:xfrm>
            <a:off x="3563888" y="4005064"/>
            <a:ext cx="100811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6" name="矩形 5">
            <a:extLst>
              <a:ext uri="{FF2B5EF4-FFF2-40B4-BE49-F238E27FC236}">
                <a16:creationId xmlns:a16="http://schemas.microsoft.com/office/drawing/2014/main" id="{159B1FC9-FD68-4134-9092-9000E61A0F56}"/>
              </a:ext>
            </a:extLst>
          </p:cNvPr>
          <p:cNvSpPr/>
          <p:nvPr/>
        </p:nvSpPr>
        <p:spPr bwMode="auto">
          <a:xfrm>
            <a:off x="971600"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9" name="矩形 8">
            <a:extLst>
              <a:ext uri="{FF2B5EF4-FFF2-40B4-BE49-F238E27FC236}">
                <a16:creationId xmlns:a16="http://schemas.microsoft.com/office/drawing/2014/main" id="{5DA6EC92-0121-4CBB-9B30-C327B4CB09DC}"/>
              </a:ext>
            </a:extLst>
          </p:cNvPr>
          <p:cNvSpPr/>
          <p:nvPr/>
        </p:nvSpPr>
        <p:spPr bwMode="auto">
          <a:xfrm>
            <a:off x="4067944"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菱形 6">
            <a:extLst>
              <a:ext uri="{FF2B5EF4-FFF2-40B4-BE49-F238E27FC236}">
                <a16:creationId xmlns:a16="http://schemas.microsoft.com/office/drawing/2014/main" id="{2E9CD00D-6BA9-4EF4-966F-1C6EE4F6C2AC}"/>
              </a:ext>
            </a:extLst>
          </p:cNvPr>
          <p:cNvSpPr/>
          <p:nvPr/>
        </p:nvSpPr>
        <p:spPr bwMode="auto">
          <a:xfrm>
            <a:off x="2411760" y="5229200"/>
            <a:ext cx="1080120" cy="504056"/>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10" name="直接连接符 9">
            <a:extLst>
              <a:ext uri="{FF2B5EF4-FFF2-40B4-BE49-F238E27FC236}">
                <a16:creationId xmlns:a16="http://schemas.microsoft.com/office/drawing/2014/main" id="{C7644B45-4F60-451D-8E63-802FDCA59961}"/>
              </a:ext>
            </a:extLst>
          </p:cNvPr>
          <p:cNvCxnSpPr>
            <a:stCxn id="6" idx="3"/>
            <a:endCxn id="7" idx="1"/>
          </p:cNvCxnSpPr>
          <p:nvPr/>
        </p:nvCxnSpPr>
        <p:spPr bwMode="auto">
          <a:xfrm>
            <a:off x="1835696" y="5481228"/>
            <a:ext cx="576064" cy="0"/>
          </a:xfrm>
          <a:prstGeom prst="line">
            <a:avLst/>
          </a:prstGeom>
          <a:noFill/>
          <a:ln w="9525" cap="flat" cmpd="sng" algn="ctr">
            <a:solidFill>
              <a:schemeClr val="bg2"/>
            </a:solidFill>
            <a:prstDash val="solid"/>
            <a:round/>
            <a:headEnd type="arrow"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E582C338-6ED7-4E4B-AC3A-5B465DB418B8}"/>
              </a:ext>
            </a:extLst>
          </p:cNvPr>
          <p:cNvCxnSpPr/>
          <p:nvPr/>
        </p:nvCxnSpPr>
        <p:spPr bwMode="auto">
          <a:xfrm>
            <a:off x="3491880" y="5481228"/>
            <a:ext cx="576064" cy="0"/>
          </a:xfrm>
          <a:prstGeom prst="line">
            <a:avLst/>
          </a:prstGeom>
          <a:noFill/>
          <a:ln w="9525"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888923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图</a:t>
            </a:r>
          </a:p>
        </p:txBody>
      </p:sp>
      <p:sp>
        <p:nvSpPr>
          <p:cNvPr id="506883" name="Rectangle 3"/>
          <p:cNvSpPr>
            <a:spLocks noGrp="1" noChangeArrowheads="1"/>
          </p:cNvSpPr>
          <p:nvPr>
            <p:ph type="body" idx="1"/>
          </p:nvPr>
        </p:nvSpPr>
        <p:spPr>
          <a:xfrm>
            <a:off x="323528" y="1124744"/>
            <a:ext cx="8496944" cy="23762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实体之间的联系</a:t>
            </a:r>
            <a:endParaRPr lang="en-US" altLang="zh-CN" sz="2400" dirty="0">
              <a:ea typeface="宋体" charset="-122"/>
            </a:endParaRPr>
          </a:p>
          <a:p>
            <a:pPr>
              <a:lnSpc>
                <a:spcPts val="3500"/>
              </a:lnSpc>
              <a:buSzPct val="65000"/>
              <a:buFont typeface="Wingdings" panose="05000000000000000000" pitchFamily="2" charset="2"/>
              <a:buChar char="Ø"/>
            </a:pPr>
            <a:r>
              <a:rPr lang="en-US" altLang="zh-CN" sz="2400" dirty="0">
                <a:ea typeface="宋体" charset="-122"/>
              </a:rPr>
              <a:t>1</a:t>
            </a:r>
            <a:r>
              <a:rPr lang="zh-CN" altLang="en-US" sz="2400" dirty="0">
                <a:ea typeface="宋体" charset="-122"/>
              </a:rPr>
              <a:t>：</a:t>
            </a:r>
            <a:r>
              <a:rPr lang="en-US" altLang="zh-CN" sz="2400" dirty="0">
                <a:ea typeface="宋体" charset="-122"/>
              </a:rPr>
              <a:t>n</a:t>
            </a:r>
            <a:r>
              <a:rPr lang="zh-CN" altLang="en-US" sz="2400" dirty="0">
                <a:ea typeface="宋体" charset="-122"/>
              </a:rPr>
              <a:t>联系（一对多联系）</a:t>
            </a:r>
            <a:endParaRPr lang="en-US" altLang="zh-CN" sz="2400" dirty="0">
              <a:ea typeface="宋体" charset="-122"/>
            </a:endParaRPr>
          </a:p>
          <a:p>
            <a:pPr marL="0" indent="0">
              <a:lnSpc>
                <a:spcPts val="3500"/>
              </a:lnSpc>
              <a:buSzPct val="65000"/>
              <a:buNone/>
            </a:pPr>
            <a:r>
              <a:rPr lang="en-US" altLang="zh-CN" sz="2400" dirty="0">
                <a:ea typeface="宋体" charset="-122"/>
              </a:rPr>
              <a:t>  </a:t>
            </a:r>
            <a:r>
              <a:rPr lang="zh-CN" altLang="en-US" sz="2400" dirty="0">
                <a:ea typeface="宋体" charset="-122"/>
              </a:rPr>
              <a:t>对于实体集</a:t>
            </a:r>
            <a:r>
              <a:rPr lang="en-US" altLang="zh-CN" sz="2400" dirty="0">
                <a:ea typeface="宋体" charset="-122"/>
              </a:rPr>
              <a:t>A</a:t>
            </a:r>
            <a:r>
              <a:rPr lang="zh-CN" altLang="en-US" sz="2400" dirty="0">
                <a:ea typeface="宋体" charset="-122"/>
              </a:rPr>
              <a:t>中的每个实体，实体集</a:t>
            </a:r>
            <a:r>
              <a:rPr lang="en-US" altLang="zh-CN" sz="2400" dirty="0">
                <a:ea typeface="宋体" charset="-122"/>
              </a:rPr>
              <a:t>B</a:t>
            </a:r>
            <a:r>
              <a:rPr lang="zh-CN" altLang="en-US" sz="2400" dirty="0">
                <a:ea typeface="宋体" charset="-122"/>
              </a:rPr>
              <a:t>中有</a:t>
            </a:r>
            <a:r>
              <a:rPr lang="en-US" altLang="zh-CN" sz="2400" dirty="0">
                <a:ea typeface="宋体" charset="-122"/>
              </a:rPr>
              <a:t>n</a:t>
            </a:r>
            <a:r>
              <a:rPr lang="zh-CN" altLang="en-US" sz="2400" dirty="0">
                <a:ea typeface="宋体" charset="-122"/>
              </a:rPr>
              <a:t>个实体与之联系，反之实体集</a:t>
            </a:r>
            <a:r>
              <a:rPr lang="en-US" altLang="zh-CN" sz="2400" dirty="0">
                <a:ea typeface="宋体" charset="-122"/>
              </a:rPr>
              <a:t>B</a:t>
            </a:r>
            <a:r>
              <a:rPr lang="zh-CN" altLang="en-US" sz="2400" dirty="0">
                <a:ea typeface="宋体" charset="-122"/>
              </a:rPr>
              <a:t>中的每个实体，在实体集</a:t>
            </a:r>
            <a:r>
              <a:rPr lang="en-US" altLang="zh-CN" sz="2400" dirty="0">
                <a:ea typeface="宋体" charset="-122"/>
              </a:rPr>
              <a:t>A</a:t>
            </a:r>
            <a:r>
              <a:rPr lang="zh-CN" altLang="en-US" sz="2400" dirty="0">
                <a:ea typeface="宋体" charset="-122"/>
              </a:rPr>
              <a:t>中至多有一个实体与之联系，则实体集</a:t>
            </a:r>
            <a:r>
              <a:rPr lang="en-US" altLang="zh-CN" sz="2400" dirty="0">
                <a:ea typeface="宋体" charset="-122"/>
              </a:rPr>
              <a:t>A</a:t>
            </a:r>
            <a:r>
              <a:rPr lang="zh-CN" altLang="en-US" sz="2400" dirty="0">
                <a:ea typeface="宋体" charset="-122"/>
              </a:rPr>
              <a:t>和实体集</a:t>
            </a:r>
            <a:r>
              <a:rPr lang="en-US" altLang="zh-CN" sz="2400" dirty="0">
                <a:ea typeface="宋体" charset="-122"/>
              </a:rPr>
              <a:t>B</a:t>
            </a:r>
            <a:r>
              <a:rPr lang="zh-CN" altLang="en-US" sz="2400" dirty="0">
                <a:ea typeface="宋体" charset="-122"/>
              </a:rPr>
              <a:t>具有</a:t>
            </a:r>
            <a:r>
              <a:rPr lang="en-US" altLang="zh-CN" sz="2400" dirty="0">
                <a:ea typeface="宋体" charset="-122"/>
              </a:rPr>
              <a:t>1</a:t>
            </a:r>
            <a:r>
              <a:rPr lang="zh-CN" altLang="en-US" sz="2400" dirty="0">
                <a:ea typeface="宋体" charset="-122"/>
              </a:rPr>
              <a:t>：</a:t>
            </a:r>
            <a:r>
              <a:rPr lang="en-US" altLang="zh-CN" sz="2400" dirty="0">
                <a:ea typeface="宋体" charset="-122"/>
              </a:rPr>
              <a:t>n</a:t>
            </a:r>
            <a:r>
              <a:rPr lang="zh-CN" altLang="en-US" sz="2400" dirty="0">
                <a:ea typeface="宋体" charset="-122"/>
              </a:rPr>
              <a:t>联系</a:t>
            </a:r>
            <a:endParaRPr lang="zh-CN" altLang="en-US" sz="2000" dirty="0">
              <a:ea typeface="宋体" charset="-122"/>
            </a:endParaRPr>
          </a:p>
        </p:txBody>
      </p:sp>
      <p:sp>
        <p:nvSpPr>
          <p:cNvPr id="6" name="矩形 5">
            <a:extLst>
              <a:ext uri="{FF2B5EF4-FFF2-40B4-BE49-F238E27FC236}">
                <a16:creationId xmlns:a16="http://schemas.microsoft.com/office/drawing/2014/main" id="{1A27A273-95AB-4EE8-A56D-FC575618161D}"/>
              </a:ext>
            </a:extLst>
          </p:cNvPr>
          <p:cNvSpPr/>
          <p:nvPr/>
        </p:nvSpPr>
        <p:spPr bwMode="auto">
          <a:xfrm>
            <a:off x="971600"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矩形 6">
            <a:extLst>
              <a:ext uri="{FF2B5EF4-FFF2-40B4-BE49-F238E27FC236}">
                <a16:creationId xmlns:a16="http://schemas.microsoft.com/office/drawing/2014/main" id="{5C09718D-08CF-4C06-BC93-3AAF77553FF8}"/>
              </a:ext>
            </a:extLst>
          </p:cNvPr>
          <p:cNvSpPr/>
          <p:nvPr/>
        </p:nvSpPr>
        <p:spPr bwMode="auto">
          <a:xfrm>
            <a:off x="4067944"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菱形 7">
            <a:extLst>
              <a:ext uri="{FF2B5EF4-FFF2-40B4-BE49-F238E27FC236}">
                <a16:creationId xmlns:a16="http://schemas.microsoft.com/office/drawing/2014/main" id="{CBED7BC7-FF8C-4C20-994D-AD2CACEE62E3}"/>
              </a:ext>
            </a:extLst>
          </p:cNvPr>
          <p:cNvSpPr/>
          <p:nvPr/>
        </p:nvSpPr>
        <p:spPr bwMode="auto">
          <a:xfrm>
            <a:off x="2411760" y="5229200"/>
            <a:ext cx="1080120" cy="504056"/>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9" name="直接连接符 8">
            <a:extLst>
              <a:ext uri="{FF2B5EF4-FFF2-40B4-BE49-F238E27FC236}">
                <a16:creationId xmlns:a16="http://schemas.microsoft.com/office/drawing/2014/main" id="{6CBE7F1C-0635-40DC-9EA3-C2286B66D5BB}"/>
              </a:ext>
            </a:extLst>
          </p:cNvPr>
          <p:cNvCxnSpPr>
            <a:stCxn id="6" idx="3"/>
            <a:endCxn id="8" idx="1"/>
          </p:cNvCxnSpPr>
          <p:nvPr/>
        </p:nvCxnSpPr>
        <p:spPr bwMode="auto">
          <a:xfrm>
            <a:off x="1835696" y="5481228"/>
            <a:ext cx="576064" cy="0"/>
          </a:xfrm>
          <a:prstGeom prst="line">
            <a:avLst/>
          </a:prstGeom>
          <a:noFill/>
          <a:ln w="9525" cap="flat" cmpd="sng" algn="ctr">
            <a:solidFill>
              <a:schemeClr val="bg2"/>
            </a:solidFill>
            <a:prstDash val="solid"/>
            <a:round/>
            <a:headEnd type="arrow"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A10BBAC9-8BE3-43A3-A308-22C79A367DB5}"/>
              </a:ext>
            </a:extLst>
          </p:cNvPr>
          <p:cNvCxnSpPr/>
          <p:nvPr/>
        </p:nvCxnSpPr>
        <p:spPr bwMode="auto">
          <a:xfrm>
            <a:off x="3491880" y="5481228"/>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a:extLst>
              <a:ext uri="{FF2B5EF4-FFF2-40B4-BE49-F238E27FC236}">
                <a16:creationId xmlns:a16="http://schemas.microsoft.com/office/drawing/2014/main" id="{9A21D597-CD79-4013-ACF1-0CFF4CF52DA4}"/>
              </a:ext>
            </a:extLst>
          </p:cNvPr>
          <p:cNvSpPr txBox="1">
            <a:spLocks noChangeArrowheads="1"/>
          </p:cNvSpPr>
          <p:nvPr/>
        </p:nvSpPr>
        <p:spPr bwMode="auto">
          <a:xfrm>
            <a:off x="282804" y="3736609"/>
            <a:ext cx="8537668" cy="1202321"/>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学校   学院</a:t>
            </a:r>
            <a:endParaRPr lang="en-US" altLang="zh-CN" sz="2400" kern="0" dirty="0">
              <a:ea typeface="宋体" charset="-122"/>
            </a:endParaRPr>
          </a:p>
          <a:p>
            <a:pPr>
              <a:lnSpc>
                <a:spcPts val="3500"/>
              </a:lnSpc>
              <a:buSzPct val="65000"/>
              <a:buFont typeface="Wingdings" panose="05000000000000000000" pitchFamily="2" charset="2"/>
              <a:buChar char="l"/>
            </a:pPr>
            <a:r>
              <a:rPr lang="zh-CN" altLang="en-US" sz="2400" kern="0" dirty="0">
                <a:ea typeface="宋体" charset="-122"/>
              </a:rPr>
              <a:t>学院   教师</a:t>
            </a:r>
            <a:endParaRPr lang="en-US" altLang="zh-CN" sz="2400" kern="0" dirty="0">
              <a:ea typeface="宋体" charset="-122"/>
            </a:endParaRPr>
          </a:p>
          <a:p>
            <a:pPr>
              <a:lnSpc>
                <a:spcPts val="3500"/>
              </a:lnSpc>
              <a:buSzPct val="65000"/>
              <a:buFont typeface="Wingdings" panose="05000000000000000000" pitchFamily="2" charset="2"/>
              <a:buChar char="l"/>
            </a:pPr>
            <a:endParaRPr lang="zh-CN" altLang="en-US" sz="2000" kern="0" dirty="0">
              <a:ea typeface="宋体" charset="-122"/>
            </a:endParaRPr>
          </a:p>
        </p:txBody>
      </p:sp>
    </p:spTree>
    <p:extLst>
      <p:ext uri="{BB962C8B-B14F-4D97-AF65-F5344CB8AC3E}">
        <p14:creationId xmlns:p14="http://schemas.microsoft.com/office/powerpoint/2010/main" val="382397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图</a:t>
            </a:r>
          </a:p>
        </p:txBody>
      </p:sp>
      <p:sp>
        <p:nvSpPr>
          <p:cNvPr id="506883" name="Rectangle 3"/>
          <p:cNvSpPr>
            <a:spLocks noGrp="1" noChangeArrowheads="1"/>
          </p:cNvSpPr>
          <p:nvPr>
            <p:ph type="body" idx="1"/>
          </p:nvPr>
        </p:nvSpPr>
        <p:spPr>
          <a:xfrm>
            <a:off x="323528" y="1124744"/>
            <a:ext cx="8496944" cy="23762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实体之间的联系</a:t>
            </a:r>
            <a:endParaRPr lang="en-US" altLang="zh-CN" sz="2400" dirty="0">
              <a:ea typeface="宋体" charset="-122"/>
            </a:endParaRPr>
          </a:p>
          <a:p>
            <a:pPr>
              <a:lnSpc>
                <a:spcPts val="3500"/>
              </a:lnSpc>
              <a:buSzPct val="65000"/>
              <a:buFont typeface="Wingdings" panose="05000000000000000000" pitchFamily="2" charset="2"/>
              <a:buChar char="Ø"/>
            </a:pPr>
            <a:r>
              <a:rPr lang="en-US" altLang="zh-CN" sz="2400" dirty="0">
                <a:ea typeface="宋体" charset="-122"/>
              </a:rPr>
              <a:t>n</a:t>
            </a:r>
            <a:r>
              <a:rPr lang="zh-CN" altLang="en-US" sz="2400" dirty="0">
                <a:ea typeface="宋体" charset="-122"/>
              </a:rPr>
              <a:t>：</a:t>
            </a:r>
            <a:r>
              <a:rPr lang="en-US" altLang="zh-CN" sz="2400" dirty="0">
                <a:ea typeface="宋体" charset="-122"/>
              </a:rPr>
              <a:t>m</a:t>
            </a:r>
            <a:r>
              <a:rPr lang="zh-CN" altLang="en-US" sz="2400" dirty="0">
                <a:ea typeface="宋体" charset="-122"/>
              </a:rPr>
              <a:t>联系（多对多联系）</a:t>
            </a:r>
            <a:endParaRPr lang="en-US" altLang="zh-CN" sz="2400" dirty="0">
              <a:ea typeface="宋体" charset="-122"/>
            </a:endParaRPr>
          </a:p>
          <a:p>
            <a:pPr marL="0" indent="0">
              <a:lnSpc>
                <a:spcPts val="3500"/>
              </a:lnSpc>
              <a:buSzPct val="65000"/>
              <a:buNone/>
            </a:pPr>
            <a:r>
              <a:rPr lang="en-US" altLang="zh-CN" sz="2400" dirty="0">
                <a:ea typeface="宋体" charset="-122"/>
              </a:rPr>
              <a:t>  </a:t>
            </a:r>
            <a:r>
              <a:rPr lang="zh-CN" altLang="en-US" sz="2400" dirty="0">
                <a:ea typeface="宋体" charset="-122"/>
              </a:rPr>
              <a:t>对于实体集</a:t>
            </a:r>
            <a:r>
              <a:rPr lang="en-US" altLang="zh-CN" sz="2400" dirty="0">
                <a:ea typeface="宋体" charset="-122"/>
              </a:rPr>
              <a:t>A</a:t>
            </a:r>
            <a:r>
              <a:rPr lang="zh-CN" altLang="en-US" sz="2400" dirty="0">
                <a:ea typeface="宋体" charset="-122"/>
              </a:rPr>
              <a:t>中的每个实体，实体集</a:t>
            </a:r>
            <a:r>
              <a:rPr lang="en-US" altLang="zh-CN" sz="2400" dirty="0">
                <a:ea typeface="宋体" charset="-122"/>
              </a:rPr>
              <a:t>B</a:t>
            </a:r>
            <a:r>
              <a:rPr lang="zh-CN" altLang="en-US" sz="2400" dirty="0">
                <a:ea typeface="宋体" charset="-122"/>
              </a:rPr>
              <a:t>中有</a:t>
            </a:r>
            <a:r>
              <a:rPr lang="en-US" altLang="zh-CN" sz="2400" dirty="0">
                <a:ea typeface="宋体" charset="-122"/>
              </a:rPr>
              <a:t>m</a:t>
            </a:r>
            <a:r>
              <a:rPr lang="zh-CN" altLang="en-US" sz="2400" dirty="0">
                <a:ea typeface="宋体" charset="-122"/>
              </a:rPr>
              <a:t>个实体与之联系，反之实体集</a:t>
            </a:r>
            <a:r>
              <a:rPr lang="en-US" altLang="zh-CN" sz="2400" dirty="0">
                <a:ea typeface="宋体" charset="-122"/>
              </a:rPr>
              <a:t>B</a:t>
            </a:r>
            <a:r>
              <a:rPr lang="zh-CN" altLang="en-US" sz="2400" dirty="0">
                <a:ea typeface="宋体" charset="-122"/>
              </a:rPr>
              <a:t>中的每个实体，在实体集</a:t>
            </a:r>
            <a:r>
              <a:rPr lang="en-US" altLang="zh-CN" sz="2400" dirty="0">
                <a:ea typeface="宋体" charset="-122"/>
              </a:rPr>
              <a:t>A</a:t>
            </a:r>
            <a:r>
              <a:rPr lang="zh-CN" altLang="en-US" sz="2400" dirty="0">
                <a:ea typeface="宋体" charset="-122"/>
              </a:rPr>
              <a:t>中有</a:t>
            </a:r>
            <a:r>
              <a:rPr lang="en-US" altLang="zh-CN" sz="2400" dirty="0">
                <a:ea typeface="宋体" charset="-122"/>
              </a:rPr>
              <a:t>n</a:t>
            </a:r>
            <a:r>
              <a:rPr lang="zh-CN" altLang="en-US" sz="2400" dirty="0">
                <a:ea typeface="宋体" charset="-122"/>
              </a:rPr>
              <a:t>个实体与之联系，则实体集</a:t>
            </a:r>
            <a:r>
              <a:rPr lang="en-US" altLang="zh-CN" sz="2400" dirty="0">
                <a:ea typeface="宋体" charset="-122"/>
              </a:rPr>
              <a:t>A</a:t>
            </a:r>
            <a:r>
              <a:rPr lang="zh-CN" altLang="en-US" sz="2400" dirty="0">
                <a:ea typeface="宋体" charset="-122"/>
              </a:rPr>
              <a:t>和实体集</a:t>
            </a:r>
            <a:r>
              <a:rPr lang="en-US" altLang="zh-CN" sz="2400" dirty="0">
                <a:ea typeface="宋体" charset="-122"/>
              </a:rPr>
              <a:t>B</a:t>
            </a:r>
            <a:r>
              <a:rPr lang="zh-CN" altLang="en-US" sz="2400" dirty="0">
                <a:ea typeface="宋体" charset="-122"/>
              </a:rPr>
              <a:t>具有</a:t>
            </a:r>
            <a:r>
              <a:rPr lang="en-US" altLang="zh-CN" sz="2400" dirty="0">
                <a:ea typeface="宋体" charset="-122"/>
              </a:rPr>
              <a:t>m</a:t>
            </a:r>
            <a:r>
              <a:rPr lang="zh-CN" altLang="en-US" sz="2400" dirty="0">
                <a:ea typeface="宋体" charset="-122"/>
              </a:rPr>
              <a:t>：</a:t>
            </a:r>
            <a:r>
              <a:rPr lang="en-US" altLang="zh-CN" sz="2400" dirty="0">
                <a:ea typeface="宋体" charset="-122"/>
              </a:rPr>
              <a:t>n</a:t>
            </a:r>
            <a:r>
              <a:rPr lang="zh-CN" altLang="en-US" sz="2400" dirty="0">
                <a:ea typeface="宋体" charset="-122"/>
              </a:rPr>
              <a:t>联系</a:t>
            </a:r>
            <a:endParaRPr lang="zh-CN" altLang="en-US" sz="2000" dirty="0">
              <a:ea typeface="宋体" charset="-122"/>
            </a:endParaRPr>
          </a:p>
        </p:txBody>
      </p:sp>
      <p:sp>
        <p:nvSpPr>
          <p:cNvPr id="6" name="矩形 5">
            <a:extLst>
              <a:ext uri="{FF2B5EF4-FFF2-40B4-BE49-F238E27FC236}">
                <a16:creationId xmlns:a16="http://schemas.microsoft.com/office/drawing/2014/main" id="{1A27A273-95AB-4EE8-A56D-FC575618161D}"/>
              </a:ext>
            </a:extLst>
          </p:cNvPr>
          <p:cNvSpPr/>
          <p:nvPr/>
        </p:nvSpPr>
        <p:spPr bwMode="auto">
          <a:xfrm>
            <a:off x="971600"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矩形 6">
            <a:extLst>
              <a:ext uri="{FF2B5EF4-FFF2-40B4-BE49-F238E27FC236}">
                <a16:creationId xmlns:a16="http://schemas.microsoft.com/office/drawing/2014/main" id="{5C09718D-08CF-4C06-BC93-3AAF77553FF8}"/>
              </a:ext>
            </a:extLst>
          </p:cNvPr>
          <p:cNvSpPr/>
          <p:nvPr/>
        </p:nvSpPr>
        <p:spPr bwMode="auto">
          <a:xfrm>
            <a:off x="4067944" y="5229200"/>
            <a:ext cx="864096" cy="504056"/>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菱形 7">
            <a:extLst>
              <a:ext uri="{FF2B5EF4-FFF2-40B4-BE49-F238E27FC236}">
                <a16:creationId xmlns:a16="http://schemas.microsoft.com/office/drawing/2014/main" id="{CBED7BC7-FF8C-4C20-994D-AD2CACEE62E3}"/>
              </a:ext>
            </a:extLst>
          </p:cNvPr>
          <p:cNvSpPr/>
          <p:nvPr/>
        </p:nvSpPr>
        <p:spPr bwMode="auto">
          <a:xfrm>
            <a:off x="2411760" y="5229200"/>
            <a:ext cx="1080120" cy="504056"/>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cxnSp>
        <p:nvCxnSpPr>
          <p:cNvPr id="9" name="直接连接符 8">
            <a:extLst>
              <a:ext uri="{FF2B5EF4-FFF2-40B4-BE49-F238E27FC236}">
                <a16:creationId xmlns:a16="http://schemas.microsoft.com/office/drawing/2014/main" id="{6CBE7F1C-0635-40DC-9EA3-C2286B66D5BB}"/>
              </a:ext>
            </a:extLst>
          </p:cNvPr>
          <p:cNvCxnSpPr>
            <a:stCxn id="6" idx="3"/>
            <a:endCxn id="8" idx="1"/>
          </p:cNvCxnSpPr>
          <p:nvPr/>
        </p:nvCxnSpPr>
        <p:spPr bwMode="auto">
          <a:xfrm>
            <a:off x="1835696" y="5481228"/>
            <a:ext cx="576064" cy="0"/>
          </a:xfrm>
          <a:prstGeom prst="line">
            <a:avLst/>
          </a:prstGeom>
          <a:noFill/>
          <a:ln w="9525" cap="flat" cmpd="sng" algn="ctr">
            <a:solidFill>
              <a:schemeClr val="bg2"/>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A10BBAC9-8BE3-43A3-A308-22C79A367DB5}"/>
              </a:ext>
            </a:extLst>
          </p:cNvPr>
          <p:cNvCxnSpPr/>
          <p:nvPr/>
        </p:nvCxnSpPr>
        <p:spPr bwMode="auto">
          <a:xfrm>
            <a:off x="3491880" y="5481228"/>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3">
            <a:extLst>
              <a:ext uri="{FF2B5EF4-FFF2-40B4-BE49-F238E27FC236}">
                <a16:creationId xmlns:a16="http://schemas.microsoft.com/office/drawing/2014/main" id="{9A21D597-CD79-4013-ACF1-0CFF4CF52DA4}"/>
              </a:ext>
            </a:extLst>
          </p:cNvPr>
          <p:cNvSpPr txBox="1">
            <a:spLocks noChangeArrowheads="1"/>
          </p:cNvSpPr>
          <p:nvPr/>
        </p:nvSpPr>
        <p:spPr bwMode="auto">
          <a:xfrm>
            <a:off x="282804" y="3736609"/>
            <a:ext cx="8537668" cy="1202321"/>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学生   课程</a:t>
            </a:r>
            <a:endParaRPr lang="en-US" altLang="zh-CN" sz="2400" kern="0" dirty="0">
              <a:ea typeface="宋体" charset="-122"/>
            </a:endParaRPr>
          </a:p>
          <a:p>
            <a:pPr>
              <a:lnSpc>
                <a:spcPts val="3500"/>
              </a:lnSpc>
              <a:buSzPct val="65000"/>
              <a:buFont typeface="Wingdings" panose="05000000000000000000" pitchFamily="2" charset="2"/>
              <a:buChar char="l"/>
            </a:pPr>
            <a:r>
              <a:rPr lang="zh-CN" altLang="en-US" sz="2400" kern="0" dirty="0">
                <a:ea typeface="宋体" charset="-122"/>
              </a:rPr>
              <a:t>课程   教师</a:t>
            </a:r>
            <a:endParaRPr lang="en-US" altLang="zh-CN" sz="2400" kern="0" dirty="0">
              <a:ea typeface="宋体" charset="-122"/>
            </a:endParaRPr>
          </a:p>
          <a:p>
            <a:pPr>
              <a:lnSpc>
                <a:spcPts val="3500"/>
              </a:lnSpc>
              <a:buSzPct val="65000"/>
              <a:buFont typeface="Wingdings" panose="05000000000000000000" pitchFamily="2" charset="2"/>
              <a:buChar char="l"/>
            </a:pPr>
            <a:endParaRPr lang="zh-CN" altLang="en-US" sz="2000" kern="0" dirty="0">
              <a:ea typeface="宋体" charset="-122"/>
            </a:endParaRPr>
          </a:p>
        </p:txBody>
      </p:sp>
    </p:spTree>
    <p:extLst>
      <p:ext uri="{BB962C8B-B14F-4D97-AF65-F5344CB8AC3E}">
        <p14:creationId xmlns:p14="http://schemas.microsoft.com/office/powerpoint/2010/main" val="16013208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3200" dirty="0"/>
              <a:t>关于数据库设计</a:t>
            </a:r>
            <a:endParaRPr lang="zh-CN" altLang="en-US" sz="3200" dirty="0">
              <a:ea typeface="宋体" charset="-122"/>
            </a:endParaRPr>
          </a:p>
        </p:txBody>
      </p:sp>
      <p:sp>
        <p:nvSpPr>
          <p:cNvPr id="499715" name="Rectangle 3"/>
          <p:cNvSpPr>
            <a:spLocks noGrp="1" noChangeArrowheads="1"/>
          </p:cNvSpPr>
          <p:nvPr>
            <p:ph type="body" idx="1"/>
          </p:nvPr>
        </p:nvSpPr>
        <p:spPr>
          <a:xfrm>
            <a:off x="185738" y="1196752"/>
            <a:ext cx="8562726" cy="3816424"/>
          </a:xfrm>
          <a:solidFill>
            <a:schemeClr val="bg1">
              <a:lumMod val="90000"/>
            </a:schemeClr>
          </a:solidFill>
        </p:spPr>
        <p:txBody>
          <a:bodyPr/>
          <a:lstStyle/>
          <a:p>
            <a:pPr>
              <a:buFont typeface="Wingdings" panose="05000000000000000000" pitchFamily="2" charset="2"/>
              <a:buChar char="Ø"/>
            </a:pPr>
            <a:r>
              <a:rPr lang="zh-CN" altLang="en-US" sz="2400" dirty="0">
                <a:ea typeface="宋体" charset="-122"/>
              </a:rPr>
              <a:t>某管理系统案例分析</a:t>
            </a:r>
            <a:endParaRPr lang="en-US" altLang="zh-CN" sz="2400" dirty="0">
              <a:ea typeface="宋体" charset="-122"/>
            </a:endParaRPr>
          </a:p>
          <a:p>
            <a:pPr lvl="1">
              <a:lnSpc>
                <a:spcPts val="3600"/>
              </a:lnSpc>
            </a:pPr>
            <a:r>
              <a:rPr lang="zh-CN" altLang="en-US" sz="2000" dirty="0">
                <a:ea typeface="宋体" charset="-122"/>
              </a:rPr>
              <a:t>某高校下设若干个系</a:t>
            </a:r>
            <a:r>
              <a:rPr lang="zh-CN" altLang="en-US" sz="2000" b="1" dirty="0">
                <a:ea typeface="宋体" charset="-122"/>
              </a:rPr>
              <a:t>（系名</a:t>
            </a:r>
            <a:r>
              <a:rPr lang="en-US" altLang="zh-CN" sz="2000" b="1" dirty="0">
                <a:ea typeface="宋体" charset="-122"/>
              </a:rPr>
              <a:t>-</a:t>
            </a:r>
            <a:r>
              <a:rPr lang="zh-CN" altLang="en-US" sz="2000" b="1" dirty="0">
                <a:ea typeface="宋体" charset="-122"/>
              </a:rPr>
              <a:t>不重复，系编号</a:t>
            </a:r>
            <a:r>
              <a:rPr lang="en-US" altLang="zh-CN" sz="2000" b="1" dirty="0">
                <a:ea typeface="宋体" charset="-122"/>
              </a:rPr>
              <a:t>-</a:t>
            </a:r>
            <a:r>
              <a:rPr lang="zh-CN" altLang="en-US" sz="2000" b="1" dirty="0">
                <a:ea typeface="宋体" charset="-122"/>
              </a:rPr>
              <a:t>唯一），</a:t>
            </a:r>
            <a:r>
              <a:rPr lang="zh-CN" altLang="en-US" sz="2000" dirty="0">
                <a:ea typeface="宋体" charset="-122"/>
              </a:rPr>
              <a:t>每个系招收若干名学生</a:t>
            </a:r>
            <a:r>
              <a:rPr lang="zh-CN" altLang="en-US" sz="2000" b="1" dirty="0">
                <a:ea typeface="宋体" charset="-122"/>
              </a:rPr>
              <a:t>（学号</a:t>
            </a:r>
            <a:r>
              <a:rPr lang="en-US" altLang="zh-CN" sz="2000" b="1" dirty="0">
                <a:ea typeface="宋体" charset="-122"/>
              </a:rPr>
              <a:t>-</a:t>
            </a:r>
            <a:r>
              <a:rPr lang="zh-CN" altLang="en-US" sz="2000" b="1" dirty="0">
                <a:ea typeface="宋体" charset="-122"/>
              </a:rPr>
              <a:t>不重复，唯一，姓名，年级），</a:t>
            </a:r>
            <a:r>
              <a:rPr lang="zh-CN" altLang="en-US" sz="2000" dirty="0">
                <a:ea typeface="宋体" charset="-122"/>
              </a:rPr>
              <a:t>有若干名老师（</a:t>
            </a:r>
            <a:r>
              <a:rPr lang="zh-CN" altLang="en-US" sz="2000" b="1" dirty="0">
                <a:ea typeface="宋体" charset="-122"/>
              </a:rPr>
              <a:t>编号</a:t>
            </a:r>
            <a:r>
              <a:rPr lang="en-US" altLang="zh-CN" sz="2000" b="1" dirty="0">
                <a:ea typeface="宋体" charset="-122"/>
              </a:rPr>
              <a:t>-</a:t>
            </a:r>
            <a:r>
              <a:rPr lang="zh-CN" altLang="en-US" sz="2000" b="1" dirty="0">
                <a:ea typeface="宋体" charset="-122"/>
              </a:rPr>
              <a:t>不重复，姓名，职称</a:t>
            </a:r>
            <a:r>
              <a:rPr lang="zh-CN" altLang="en-US" sz="2000" dirty="0">
                <a:ea typeface="宋体" charset="-122"/>
              </a:rPr>
              <a:t>）。每位学生选修一门课程（</a:t>
            </a:r>
            <a:r>
              <a:rPr lang="zh-CN" altLang="en-US" sz="2000" b="1" dirty="0">
                <a:ea typeface="宋体" charset="-122"/>
              </a:rPr>
              <a:t>课程代码</a:t>
            </a:r>
            <a:r>
              <a:rPr lang="en-US" altLang="zh-CN" sz="2000" b="1" dirty="0">
                <a:ea typeface="宋体" charset="-122"/>
              </a:rPr>
              <a:t>-</a:t>
            </a:r>
            <a:r>
              <a:rPr lang="zh-CN" altLang="en-US" sz="2000" b="1" dirty="0">
                <a:ea typeface="宋体" charset="-122"/>
              </a:rPr>
              <a:t>不重复，课程名称，学分</a:t>
            </a:r>
            <a:r>
              <a:rPr lang="zh-CN" altLang="en-US" sz="2000" dirty="0">
                <a:ea typeface="宋体" charset="-122"/>
              </a:rPr>
              <a:t>）有若干个成绩（</a:t>
            </a:r>
            <a:r>
              <a:rPr lang="zh-CN" altLang="en-US" sz="2000" b="1" dirty="0">
                <a:ea typeface="宋体" charset="-122"/>
              </a:rPr>
              <a:t>采用百分制计算</a:t>
            </a:r>
            <a:r>
              <a:rPr lang="zh-CN" altLang="en-US" sz="2000" dirty="0">
                <a:ea typeface="宋体" charset="-122"/>
              </a:rPr>
              <a:t>），每位学生在校期间必须通过若干门课程方可毕业。对每一门课程，有若干位教师担任主讲，而且每一位教师能主讲若干门课程。</a:t>
            </a:r>
          </a:p>
          <a:p>
            <a:endParaRPr lang="zh-CN" altLang="en-US" sz="2400" dirty="0">
              <a:ea typeface="宋体" charset="-122"/>
            </a:endParaRPr>
          </a:p>
        </p:txBody>
      </p:sp>
      <p:sp>
        <p:nvSpPr>
          <p:cNvPr id="2" name="Rectangle 3">
            <a:extLst>
              <a:ext uri="{FF2B5EF4-FFF2-40B4-BE49-F238E27FC236}">
                <a16:creationId xmlns:a16="http://schemas.microsoft.com/office/drawing/2014/main" id="{31A2F1F0-02D1-CEEF-B87E-FD4201213D7E}"/>
              </a:ext>
            </a:extLst>
          </p:cNvPr>
          <p:cNvSpPr txBox="1">
            <a:spLocks noChangeArrowheads="1"/>
          </p:cNvSpPr>
          <p:nvPr/>
        </p:nvSpPr>
        <p:spPr bwMode="auto">
          <a:xfrm>
            <a:off x="219274" y="5013176"/>
            <a:ext cx="856272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Ø"/>
            </a:pPr>
            <a:r>
              <a:rPr lang="en-US" altLang="zh-CN" sz="2000" kern="0" dirty="0">
                <a:solidFill>
                  <a:srgbClr val="3E19A7"/>
                </a:solidFill>
                <a:ea typeface="宋体" charset="-122"/>
              </a:rPr>
              <a:t>1.</a:t>
            </a:r>
            <a:r>
              <a:rPr lang="zh-CN" altLang="en-US" sz="2000" kern="0" dirty="0">
                <a:solidFill>
                  <a:srgbClr val="3E19A7"/>
                </a:solidFill>
                <a:ea typeface="宋体" charset="-122"/>
              </a:rPr>
              <a:t>识别实体集及属性（注意区分实体和属性）</a:t>
            </a:r>
            <a:endParaRPr lang="en-US" altLang="zh-CN" sz="2000" kern="0" dirty="0">
              <a:solidFill>
                <a:srgbClr val="3E19A7"/>
              </a:solidFill>
              <a:ea typeface="宋体" charset="-122"/>
            </a:endParaRPr>
          </a:p>
          <a:p>
            <a:pPr>
              <a:buFont typeface="Wingdings" panose="05000000000000000000" pitchFamily="2" charset="2"/>
              <a:buChar char="Ø"/>
            </a:pPr>
            <a:r>
              <a:rPr lang="en-US" altLang="zh-CN" sz="2000" kern="0" dirty="0">
                <a:solidFill>
                  <a:srgbClr val="3E19A7"/>
                </a:solidFill>
                <a:ea typeface="宋体" charset="-122"/>
              </a:rPr>
              <a:t>2.</a:t>
            </a:r>
            <a:r>
              <a:rPr lang="zh-CN" altLang="en-US" sz="2000" kern="0" dirty="0">
                <a:solidFill>
                  <a:srgbClr val="3E19A7"/>
                </a:solidFill>
                <a:ea typeface="宋体" charset="-122"/>
              </a:rPr>
              <a:t>识别实体集间的联系（</a:t>
            </a:r>
            <a:r>
              <a:rPr lang="en-US" altLang="zh-CN" sz="2000" kern="0" dirty="0">
                <a:solidFill>
                  <a:srgbClr val="3E19A7"/>
                </a:solidFill>
                <a:ea typeface="宋体" charset="-122"/>
              </a:rPr>
              <a:t>1:1 </a:t>
            </a:r>
            <a:r>
              <a:rPr lang="zh-CN" altLang="en-US" sz="2000" kern="0" dirty="0">
                <a:solidFill>
                  <a:srgbClr val="3E19A7"/>
                </a:solidFill>
                <a:ea typeface="宋体" charset="-122"/>
              </a:rPr>
              <a:t>、</a:t>
            </a:r>
            <a:r>
              <a:rPr lang="en-US" altLang="zh-CN" sz="2000" kern="0" dirty="0">
                <a:solidFill>
                  <a:srgbClr val="3E19A7"/>
                </a:solidFill>
                <a:ea typeface="宋体" charset="-122"/>
              </a:rPr>
              <a:t>1</a:t>
            </a:r>
            <a:r>
              <a:rPr lang="zh-CN" altLang="en-US" sz="2000" kern="0" dirty="0">
                <a:solidFill>
                  <a:srgbClr val="3E19A7"/>
                </a:solidFill>
                <a:ea typeface="宋体" charset="-122"/>
              </a:rPr>
              <a:t>：</a:t>
            </a:r>
            <a:r>
              <a:rPr lang="en-US" altLang="zh-CN" sz="2000" kern="0" dirty="0">
                <a:solidFill>
                  <a:srgbClr val="3E19A7"/>
                </a:solidFill>
                <a:ea typeface="宋体" charset="-122"/>
              </a:rPr>
              <a:t>n </a:t>
            </a:r>
            <a:r>
              <a:rPr lang="zh-CN" altLang="en-US" sz="2000" kern="0" dirty="0">
                <a:solidFill>
                  <a:srgbClr val="3E19A7"/>
                </a:solidFill>
                <a:ea typeface="宋体" charset="-122"/>
              </a:rPr>
              <a:t>、</a:t>
            </a:r>
            <a:r>
              <a:rPr lang="en-US" altLang="zh-CN" sz="2000" kern="0" dirty="0">
                <a:solidFill>
                  <a:srgbClr val="3E19A7"/>
                </a:solidFill>
                <a:ea typeface="宋体" charset="-122"/>
              </a:rPr>
              <a:t>n:m</a:t>
            </a:r>
            <a:r>
              <a:rPr lang="zh-CN" altLang="en-US" sz="2000" kern="0" dirty="0">
                <a:solidFill>
                  <a:srgbClr val="3E19A7"/>
                </a:solidFill>
                <a:ea typeface="宋体" charset="-122"/>
              </a:rPr>
              <a:t>）</a:t>
            </a:r>
          </a:p>
          <a:p>
            <a:endParaRPr lang="zh-CN" altLang="en-US" sz="2000" kern="0" dirty="0">
              <a:solidFill>
                <a:srgbClr val="3E19A7"/>
              </a:solidFill>
              <a:ea typeface="宋体" charset="-122"/>
            </a:endParaRPr>
          </a:p>
        </p:txBody>
      </p:sp>
    </p:spTree>
    <p:extLst>
      <p:ext uri="{BB962C8B-B14F-4D97-AF65-F5344CB8AC3E}">
        <p14:creationId xmlns:p14="http://schemas.microsoft.com/office/powerpoint/2010/main" val="8077637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E-R</a:t>
            </a:r>
            <a:r>
              <a:rPr lang="zh-CN" altLang="en-US" dirty="0">
                <a:ea typeface="宋体" charset="-122"/>
              </a:rPr>
              <a:t>模型</a:t>
            </a:r>
          </a:p>
        </p:txBody>
      </p:sp>
      <p:sp>
        <p:nvSpPr>
          <p:cNvPr id="506883" name="Rectangle 3"/>
          <p:cNvSpPr>
            <a:spLocks noGrp="1" noChangeArrowheads="1"/>
          </p:cNvSpPr>
          <p:nvPr>
            <p:ph type="body" idx="1"/>
          </p:nvPr>
        </p:nvSpPr>
        <p:spPr>
          <a:xfrm>
            <a:off x="323528" y="1124744"/>
            <a:ext cx="8496944" cy="180020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Ø"/>
            </a:pPr>
            <a:r>
              <a:rPr lang="zh-CN" altLang="en-US" sz="2400" dirty="0">
                <a:solidFill>
                  <a:srgbClr val="C00000"/>
                </a:solidFill>
                <a:ea typeface="宋体" charset="-122"/>
              </a:rPr>
              <a:t>属性：</a:t>
            </a:r>
            <a:r>
              <a:rPr lang="zh-CN" altLang="en-US" sz="2400" dirty="0">
                <a:ea typeface="宋体" charset="-122"/>
              </a:rPr>
              <a:t>实体集中实体具有的性质，联系也可以有属性</a:t>
            </a:r>
            <a:endParaRPr lang="en-US" altLang="zh-CN" sz="2400" dirty="0">
              <a:ea typeface="宋体" charset="-122"/>
            </a:endParaRPr>
          </a:p>
          <a:p>
            <a:pPr marL="0" indent="0">
              <a:lnSpc>
                <a:spcPts val="3500"/>
              </a:lnSpc>
              <a:buSzPct val="65000"/>
              <a:buNone/>
            </a:pPr>
            <a:r>
              <a:rPr lang="zh-CN" altLang="en-US" sz="2400" dirty="0">
                <a:ea typeface="宋体" charset="-122"/>
              </a:rPr>
              <a:t>工厂聘用职工，职工有工号，姓名，工厂有厂名，工厂地址。工厂可以聘用多名员工，需记录员工的聘用时间和工资。员工不能在多个工厂聘任</a:t>
            </a:r>
            <a:endParaRPr lang="en-US" altLang="zh-CN" sz="2400" dirty="0">
              <a:ea typeface="宋体" charset="-122"/>
            </a:endParaRPr>
          </a:p>
          <a:p>
            <a:pPr marL="0" indent="0">
              <a:lnSpc>
                <a:spcPts val="3500"/>
              </a:lnSpc>
              <a:buSzPct val="65000"/>
              <a:buNone/>
            </a:pPr>
            <a:endParaRPr lang="zh-CN" altLang="en-US" sz="2000" dirty="0">
              <a:ea typeface="宋体" charset="-122"/>
            </a:endParaRPr>
          </a:p>
        </p:txBody>
      </p:sp>
      <p:grpSp>
        <p:nvGrpSpPr>
          <p:cNvPr id="2" name="组合 1">
            <a:extLst>
              <a:ext uri="{FF2B5EF4-FFF2-40B4-BE49-F238E27FC236}">
                <a16:creationId xmlns:a16="http://schemas.microsoft.com/office/drawing/2014/main" id="{A506C217-B24C-0DA8-FCB9-718ED017363C}"/>
              </a:ext>
            </a:extLst>
          </p:cNvPr>
          <p:cNvGrpSpPr/>
          <p:nvPr/>
        </p:nvGrpSpPr>
        <p:grpSpPr>
          <a:xfrm>
            <a:off x="1187624" y="3212990"/>
            <a:ext cx="6768752" cy="2303893"/>
            <a:chOff x="1187624" y="3212990"/>
            <a:chExt cx="6768752" cy="2303893"/>
          </a:xfrm>
        </p:grpSpPr>
        <p:sp>
          <p:nvSpPr>
            <p:cNvPr id="4" name="矩形 3">
              <a:extLst>
                <a:ext uri="{FF2B5EF4-FFF2-40B4-BE49-F238E27FC236}">
                  <a16:creationId xmlns:a16="http://schemas.microsoft.com/office/drawing/2014/main" id="{531EABC2-5285-405C-A695-029E86CFA1A1}"/>
                </a:ext>
              </a:extLst>
            </p:cNvPr>
            <p:cNvSpPr/>
            <p:nvPr/>
          </p:nvSpPr>
          <p:spPr bwMode="auto">
            <a:xfrm>
              <a:off x="2087724" y="3995221"/>
              <a:ext cx="864096" cy="400110"/>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工厂</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5" name="矩形 4">
              <a:extLst>
                <a:ext uri="{FF2B5EF4-FFF2-40B4-BE49-F238E27FC236}">
                  <a16:creationId xmlns:a16="http://schemas.microsoft.com/office/drawing/2014/main" id="{F580CF4F-0597-4C7D-9D7F-7E7F11220AF9}"/>
                </a:ext>
              </a:extLst>
            </p:cNvPr>
            <p:cNvSpPr/>
            <p:nvPr/>
          </p:nvSpPr>
          <p:spPr bwMode="auto">
            <a:xfrm>
              <a:off x="5508104" y="3995221"/>
              <a:ext cx="864096" cy="400110"/>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职工</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6" name="菱形 5">
              <a:extLst>
                <a:ext uri="{FF2B5EF4-FFF2-40B4-BE49-F238E27FC236}">
                  <a16:creationId xmlns:a16="http://schemas.microsoft.com/office/drawing/2014/main" id="{0DE9789B-CBE9-4090-9992-057D2C65EF9C}"/>
                </a:ext>
              </a:extLst>
            </p:cNvPr>
            <p:cNvSpPr/>
            <p:nvPr/>
          </p:nvSpPr>
          <p:spPr bwMode="auto">
            <a:xfrm>
              <a:off x="3527884" y="3880417"/>
              <a:ext cx="1404156" cy="733663"/>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1"/>
                  </a:solidFill>
                  <a:effectLst/>
                  <a:latin typeface="Lucida Sans Unicode" pitchFamily="34" charset="0"/>
                  <a:ea typeface="굴림" pitchFamily="50" charset="-127"/>
                </a:rPr>
                <a:t>聘用</a:t>
              </a:r>
            </a:p>
          </p:txBody>
        </p:sp>
        <p:cxnSp>
          <p:nvCxnSpPr>
            <p:cNvPr id="7" name="直接连接符 6">
              <a:extLst>
                <a:ext uri="{FF2B5EF4-FFF2-40B4-BE49-F238E27FC236}">
                  <a16:creationId xmlns:a16="http://schemas.microsoft.com/office/drawing/2014/main" id="{47BC7B31-BBAC-425B-9123-31ECE0957946}"/>
                </a:ext>
              </a:extLst>
            </p:cNvPr>
            <p:cNvCxnSpPr>
              <a:stCxn id="4" idx="3"/>
              <a:endCxn id="6" idx="1"/>
            </p:cNvCxnSpPr>
            <p:nvPr/>
          </p:nvCxnSpPr>
          <p:spPr bwMode="auto">
            <a:xfrm>
              <a:off x="2951820" y="4195276"/>
              <a:ext cx="576064" cy="51973"/>
            </a:xfrm>
            <a:prstGeom prst="line">
              <a:avLst/>
            </a:prstGeom>
            <a:noFill/>
            <a:ln w="9525" cap="flat" cmpd="sng" algn="ctr">
              <a:solidFill>
                <a:schemeClr val="bg2"/>
              </a:solidFill>
              <a:prstDash val="solid"/>
              <a:round/>
              <a:headEnd type="arrow"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a:extLst>
                <a:ext uri="{FF2B5EF4-FFF2-40B4-BE49-F238E27FC236}">
                  <a16:creationId xmlns:a16="http://schemas.microsoft.com/office/drawing/2014/main" id="{0E42FDE2-982F-4488-BB92-300B7DBF7C10}"/>
                </a:ext>
              </a:extLst>
            </p:cNvPr>
            <p:cNvCxnSpPr/>
            <p:nvPr/>
          </p:nvCxnSpPr>
          <p:spPr bwMode="auto">
            <a:xfrm>
              <a:off x="4932040" y="4247249"/>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a:extLst>
                <a:ext uri="{FF2B5EF4-FFF2-40B4-BE49-F238E27FC236}">
                  <a16:creationId xmlns:a16="http://schemas.microsoft.com/office/drawing/2014/main" id="{17C3212F-E7BE-4C06-B538-E2A28DB8D571}"/>
                </a:ext>
              </a:extLst>
            </p:cNvPr>
            <p:cNvSpPr/>
            <p:nvPr/>
          </p:nvSpPr>
          <p:spPr bwMode="auto">
            <a:xfrm>
              <a:off x="1187624" y="3284984"/>
              <a:ext cx="1080120"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厂名</a:t>
              </a:r>
            </a:p>
          </p:txBody>
        </p:sp>
        <p:sp>
          <p:nvSpPr>
            <p:cNvPr id="14" name="椭圆 13">
              <a:extLst>
                <a:ext uri="{FF2B5EF4-FFF2-40B4-BE49-F238E27FC236}">
                  <a16:creationId xmlns:a16="http://schemas.microsoft.com/office/drawing/2014/main" id="{6845661F-03D2-408C-98B2-0B5D09BFCF88}"/>
                </a:ext>
              </a:extLst>
            </p:cNvPr>
            <p:cNvSpPr/>
            <p:nvPr/>
          </p:nvSpPr>
          <p:spPr bwMode="auto">
            <a:xfrm>
              <a:off x="2533598" y="3212990"/>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工厂地址</a:t>
              </a:r>
            </a:p>
          </p:txBody>
        </p:sp>
        <p:cxnSp>
          <p:nvCxnSpPr>
            <p:cNvPr id="13" name="直接连接符 12">
              <a:extLst>
                <a:ext uri="{FF2B5EF4-FFF2-40B4-BE49-F238E27FC236}">
                  <a16:creationId xmlns:a16="http://schemas.microsoft.com/office/drawing/2014/main" id="{E34AA61E-63E3-44D3-A7D3-8054285D7C2D}"/>
                </a:ext>
              </a:extLst>
            </p:cNvPr>
            <p:cNvCxnSpPr>
              <a:stCxn id="11" idx="4"/>
            </p:cNvCxnSpPr>
            <p:nvPr/>
          </p:nvCxnSpPr>
          <p:spPr bwMode="auto">
            <a:xfrm>
              <a:off x="1727684" y="3847614"/>
              <a:ext cx="360040" cy="8544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AB6F1D0-6A5A-49AA-85F3-60A1F472D5F0}"/>
                </a:ext>
              </a:extLst>
            </p:cNvPr>
            <p:cNvCxnSpPr/>
            <p:nvPr/>
          </p:nvCxnSpPr>
          <p:spPr bwMode="auto">
            <a:xfrm flipV="1">
              <a:off x="2663788" y="3775620"/>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a:extLst>
                <a:ext uri="{FF2B5EF4-FFF2-40B4-BE49-F238E27FC236}">
                  <a16:creationId xmlns:a16="http://schemas.microsoft.com/office/drawing/2014/main" id="{2EDD362C-72CE-4254-A12B-2EB82C230D9C}"/>
                </a:ext>
              </a:extLst>
            </p:cNvPr>
            <p:cNvSpPr/>
            <p:nvPr/>
          </p:nvSpPr>
          <p:spPr bwMode="auto">
            <a:xfrm>
              <a:off x="4860033" y="3285005"/>
              <a:ext cx="1080120"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工号</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22" name="椭圆 21">
              <a:extLst>
                <a:ext uri="{FF2B5EF4-FFF2-40B4-BE49-F238E27FC236}">
                  <a16:creationId xmlns:a16="http://schemas.microsoft.com/office/drawing/2014/main" id="{4795F95D-53EA-4C86-9F12-40C139D38C1D}"/>
                </a:ext>
              </a:extLst>
            </p:cNvPr>
            <p:cNvSpPr/>
            <p:nvPr/>
          </p:nvSpPr>
          <p:spPr bwMode="auto">
            <a:xfrm>
              <a:off x="6206007" y="3213011"/>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姓名</a:t>
              </a:r>
            </a:p>
          </p:txBody>
        </p:sp>
        <p:cxnSp>
          <p:nvCxnSpPr>
            <p:cNvPr id="23" name="直接连接符 22">
              <a:extLst>
                <a:ext uri="{FF2B5EF4-FFF2-40B4-BE49-F238E27FC236}">
                  <a16:creationId xmlns:a16="http://schemas.microsoft.com/office/drawing/2014/main" id="{2185A7B4-7BF6-4A07-AB8F-EB83E41F6B99}"/>
                </a:ext>
              </a:extLst>
            </p:cNvPr>
            <p:cNvCxnSpPr>
              <a:cxnSpLocks/>
              <a:stCxn id="21" idx="4"/>
            </p:cNvCxnSpPr>
            <p:nvPr/>
          </p:nvCxnSpPr>
          <p:spPr bwMode="auto">
            <a:xfrm>
              <a:off x="5400093" y="3847635"/>
              <a:ext cx="360040" cy="1570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5BD923C-8E7C-454A-9D8B-E39C4D99C60B}"/>
                </a:ext>
              </a:extLst>
            </p:cNvPr>
            <p:cNvCxnSpPr/>
            <p:nvPr/>
          </p:nvCxnSpPr>
          <p:spPr bwMode="auto">
            <a:xfrm flipV="1">
              <a:off x="6336197" y="377564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 name="组合 30">
              <a:extLst>
                <a:ext uri="{FF2B5EF4-FFF2-40B4-BE49-F238E27FC236}">
                  <a16:creationId xmlns:a16="http://schemas.microsoft.com/office/drawing/2014/main" id="{D6670C82-83DC-48BA-9809-850D08FFEB97}"/>
                </a:ext>
              </a:extLst>
            </p:cNvPr>
            <p:cNvGrpSpPr/>
            <p:nvPr/>
          </p:nvGrpSpPr>
          <p:grpSpPr>
            <a:xfrm>
              <a:off x="2539384" y="4447304"/>
              <a:ext cx="3735893" cy="1069579"/>
              <a:chOff x="2539384" y="4447304"/>
              <a:chExt cx="3735893" cy="1069579"/>
            </a:xfrm>
          </p:grpSpPr>
          <p:sp>
            <p:nvSpPr>
              <p:cNvPr id="27" name="椭圆 26">
                <a:extLst>
                  <a:ext uri="{FF2B5EF4-FFF2-40B4-BE49-F238E27FC236}">
                    <a16:creationId xmlns:a16="http://schemas.microsoft.com/office/drawing/2014/main" id="{F83D9A8E-2D71-4909-9066-A59A5C209A73}"/>
                  </a:ext>
                </a:extLst>
              </p:cNvPr>
              <p:cNvSpPr/>
              <p:nvPr/>
            </p:nvSpPr>
            <p:spPr bwMode="auto">
              <a:xfrm>
                <a:off x="2539384" y="4902299"/>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聘用时间</a:t>
                </a:r>
              </a:p>
            </p:txBody>
          </p:sp>
          <p:sp>
            <p:nvSpPr>
              <p:cNvPr id="28" name="椭圆 27">
                <a:extLst>
                  <a:ext uri="{FF2B5EF4-FFF2-40B4-BE49-F238E27FC236}">
                    <a16:creationId xmlns:a16="http://schemas.microsoft.com/office/drawing/2014/main" id="{49895FEB-9A11-4330-8EFE-5D55A18BC96E}"/>
                  </a:ext>
                </a:extLst>
              </p:cNvPr>
              <p:cNvSpPr/>
              <p:nvPr/>
            </p:nvSpPr>
            <p:spPr bwMode="auto">
              <a:xfrm>
                <a:off x="4524908" y="4954253"/>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工资</a:t>
                </a:r>
              </a:p>
            </p:txBody>
          </p:sp>
          <p:cxnSp>
            <p:nvCxnSpPr>
              <p:cNvPr id="26" name="直接连接符 25">
                <a:extLst>
                  <a:ext uri="{FF2B5EF4-FFF2-40B4-BE49-F238E27FC236}">
                    <a16:creationId xmlns:a16="http://schemas.microsoft.com/office/drawing/2014/main" id="{6D82D24C-8FB3-40A3-A202-53DA96B300FB}"/>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E3CA78D5-C350-4C21-8693-F9D79B8ECB5B}"/>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28303713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667000" y="170596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关于数据库设计</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905000" y="1683742"/>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2667000" y="2534642"/>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需求分析 </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概念模型设计</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905000" y="2512417"/>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667000" y="33617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逻辑模型设计</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905000" y="33395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667000" y="418881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物理模型设计</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905000" y="416659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667000" y="50381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905000" y="50159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7FEF202A-F03A-4D85-90EF-5368515333A6}"/>
              </a:ext>
            </a:extLst>
          </p:cNvPr>
          <p:cNvSpPr>
            <a:spLocks noGrp="1" noChangeArrowheads="1"/>
          </p:cNvSpPr>
          <p:nvPr>
            <p:ph type="body" idx="1"/>
          </p:nvPr>
        </p:nvSpPr>
        <p:spPr>
          <a:xfrm>
            <a:off x="323528" y="1082821"/>
            <a:ext cx="8686800" cy="5792788"/>
          </a:xfrm>
        </p:spPr>
        <p:txBody>
          <a:bodyPr/>
          <a:lstStyle/>
          <a:p>
            <a:pPr>
              <a:buFontTx/>
              <a:buNone/>
            </a:pPr>
            <a:r>
              <a:rPr lang="zh-CN" altLang="en-US" b="0" dirty="0"/>
              <a:t>例 </a:t>
            </a:r>
            <a:r>
              <a:rPr lang="zh-CN" altLang="en-US" sz="2400" b="0" dirty="0"/>
              <a:t>图书借阅系统中，读者和图书的</a:t>
            </a:r>
            <a:r>
              <a:rPr lang="en-US" altLang="zh-CN" sz="2400" b="0" dirty="0"/>
              <a:t>E/R</a:t>
            </a:r>
            <a:r>
              <a:rPr lang="zh-CN" altLang="en-US" sz="2400" b="0" dirty="0"/>
              <a:t>图</a:t>
            </a:r>
          </a:p>
          <a:p>
            <a:r>
              <a:rPr lang="zh-CN" altLang="en-US" sz="2400" b="0" dirty="0"/>
              <a:t>读者需记录其编号，姓名及读者类型（读者类型可能是教工、学生及其他人员）</a:t>
            </a:r>
          </a:p>
          <a:p>
            <a:r>
              <a:rPr lang="zh-CN" altLang="en-US" sz="2400" b="0" dirty="0"/>
              <a:t>图书需记录其编号，书名，出版社，出版日期及价格</a:t>
            </a:r>
          </a:p>
          <a:p>
            <a:r>
              <a:rPr lang="zh-CN" altLang="en-US" sz="2400" b="0" dirty="0"/>
              <a:t>读者借阅图书需记录其借阅日期，借阅数量，归还日期</a:t>
            </a:r>
          </a:p>
          <a:p>
            <a:endParaRPr lang="zh-CN" altLang="en-US" sz="3600" b="0" dirty="0"/>
          </a:p>
          <a:p>
            <a:endParaRPr lang="en-US" altLang="zh-CN" b="0" dirty="0"/>
          </a:p>
        </p:txBody>
      </p:sp>
      <p:grpSp>
        <p:nvGrpSpPr>
          <p:cNvPr id="2" name="组合 1">
            <a:extLst>
              <a:ext uri="{FF2B5EF4-FFF2-40B4-BE49-F238E27FC236}">
                <a16:creationId xmlns:a16="http://schemas.microsoft.com/office/drawing/2014/main" id="{80965436-0C84-447F-9A06-8A2ACC1BF01A}"/>
              </a:ext>
            </a:extLst>
          </p:cNvPr>
          <p:cNvGrpSpPr/>
          <p:nvPr/>
        </p:nvGrpSpPr>
        <p:grpSpPr>
          <a:xfrm>
            <a:off x="822005" y="3422390"/>
            <a:ext cx="8155791" cy="3023747"/>
            <a:chOff x="822005" y="3422390"/>
            <a:chExt cx="8155791" cy="3023747"/>
          </a:xfrm>
        </p:grpSpPr>
        <p:sp>
          <p:nvSpPr>
            <p:cNvPr id="3" name="矩形 2">
              <a:extLst>
                <a:ext uri="{FF2B5EF4-FFF2-40B4-BE49-F238E27FC236}">
                  <a16:creationId xmlns:a16="http://schemas.microsoft.com/office/drawing/2014/main" id="{0863962F-9767-471F-9226-FBB342F3E121}"/>
                </a:ext>
              </a:extLst>
            </p:cNvPr>
            <p:cNvSpPr/>
            <p:nvPr/>
          </p:nvSpPr>
          <p:spPr bwMode="auto">
            <a:xfrm>
              <a:off x="2087724" y="4204621"/>
              <a:ext cx="864096" cy="400110"/>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读者</a:t>
              </a:r>
            </a:p>
          </p:txBody>
        </p:sp>
        <p:sp>
          <p:nvSpPr>
            <p:cNvPr id="4" name="矩形 3">
              <a:extLst>
                <a:ext uri="{FF2B5EF4-FFF2-40B4-BE49-F238E27FC236}">
                  <a16:creationId xmlns:a16="http://schemas.microsoft.com/office/drawing/2014/main" id="{6A57A11A-D63F-403B-9BED-4967FCAE74F5}"/>
                </a:ext>
              </a:extLst>
            </p:cNvPr>
            <p:cNvSpPr/>
            <p:nvPr/>
          </p:nvSpPr>
          <p:spPr bwMode="auto">
            <a:xfrm>
              <a:off x="5508104" y="4204621"/>
              <a:ext cx="864096" cy="400110"/>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图书</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5" name="菱形 4">
              <a:extLst>
                <a:ext uri="{FF2B5EF4-FFF2-40B4-BE49-F238E27FC236}">
                  <a16:creationId xmlns:a16="http://schemas.microsoft.com/office/drawing/2014/main" id="{88B24404-18BB-40F8-93D6-CCC26C1FDDBD}"/>
                </a:ext>
              </a:extLst>
            </p:cNvPr>
            <p:cNvSpPr/>
            <p:nvPr/>
          </p:nvSpPr>
          <p:spPr bwMode="auto">
            <a:xfrm>
              <a:off x="3527884" y="4089817"/>
              <a:ext cx="1404156" cy="733663"/>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1"/>
                  </a:solidFill>
                  <a:effectLst/>
                  <a:latin typeface="Lucida Sans Unicode" pitchFamily="34" charset="0"/>
                  <a:ea typeface="굴림" pitchFamily="50" charset="-127"/>
                </a:rPr>
                <a:t>借阅</a:t>
              </a:r>
            </a:p>
          </p:txBody>
        </p:sp>
        <p:cxnSp>
          <p:nvCxnSpPr>
            <p:cNvPr id="6" name="直接连接符 5">
              <a:extLst>
                <a:ext uri="{FF2B5EF4-FFF2-40B4-BE49-F238E27FC236}">
                  <a16:creationId xmlns:a16="http://schemas.microsoft.com/office/drawing/2014/main" id="{55915550-1BC8-4930-9D2E-00190042A9DC}"/>
                </a:ext>
              </a:extLst>
            </p:cNvPr>
            <p:cNvCxnSpPr>
              <a:stCxn id="3" idx="3"/>
              <a:endCxn id="5" idx="1"/>
            </p:cNvCxnSpPr>
            <p:nvPr/>
          </p:nvCxnSpPr>
          <p:spPr bwMode="auto">
            <a:xfrm>
              <a:off x="2951820" y="4404676"/>
              <a:ext cx="576064" cy="51973"/>
            </a:xfrm>
            <a:prstGeom prst="line">
              <a:avLst/>
            </a:prstGeom>
            <a:noFill/>
            <a:ln w="9525" cap="flat" cmpd="sng" algn="ctr">
              <a:solidFill>
                <a:schemeClr val="bg2"/>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E04BFC50-92F3-4F82-82F8-75FFC1942F1C}"/>
                </a:ext>
              </a:extLst>
            </p:cNvPr>
            <p:cNvCxnSpPr/>
            <p:nvPr/>
          </p:nvCxnSpPr>
          <p:spPr bwMode="auto">
            <a:xfrm>
              <a:off x="4932040" y="4456649"/>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a:extLst>
                <a:ext uri="{FF2B5EF4-FFF2-40B4-BE49-F238E27FC236}">
                  <a16:creationId xmlns:a16="http://schemas.microsoft.com/office/drawing/2014/main" id="{C2302F27-E103-4164-AA99-2F07FDD38816}"/>
                </a:ext>
              </a:extLst>
            </p:cNvPr>
            <p:cNvSpPr/>
            <p:nvPr/>
          </p:nvSpPr>
          <p:spPr bwMode="auto">
            <a:xfrm>
              <a:off x="1187624" y="3494384"/>
              <a:ext cx="1080120"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编号</a:t>
              </a:r>
            </a:p>
          </p:txBody>
        </p:sp>
        <p:sp>
          <p:nvSpPr>
            <p:cNvPr id="9" name="椭圆 8">
              <a:extLst>
                <a:ext uri="{FF2B5EF4-FFF2-40B4-BE49-F238E27FC236}">
                  <a16:creationId xmlns:a16="http://schemas.microsoft.com/office/drawing/2014/main" id="{B8AC927B-3379-4012-BBDE-9FC3B12B3029}"/>
                </a:ext>
              </a:extLst>
            </p:cNvPr>
            <p:cNvSpPr/>
            <p:nvPr/>
          </p:nvSpPr>
          <p:spPr bwMode="auto">
            <a:xfrm>
              <a:off x="2533599" y="3422390"/>
              <a:ext cx="1174308"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姓名</a:t>
              </a:r>
            </a:p>
          </p:txBody>
        </p:sp>
        <p:cxnSp>
          <p:nvCxnSpPr>
            <p:cNvPr id="10" name="直接连接符 9">
              <a:extLst>
                <a:ext uri="{FF2B5EF4-FFF2-40B4-BE49-F238E27FC236}">
                  <a16:creationId xmlns:a16="http://schemas.microsoft.com/office/drawing/2014/main" id="{3CABA097-CC52-449A-90B6-27746957D6F8}"/>
                </a:ext>
              </a:extLst>
            </p:cNvPr>
            <p:cNvCxnSpPr>
              <a:stCxn id="8" idx="4"/>
            </p:cNvCxnSpPr>
            <p:nvPr/>
          </p:nvCxnSpPr>
          <p:spPr bwMode="auto">
            <a:xfrm>
              <a:off x="1727684" y="4057014"/>
              <a:ext cx="360040" cy="854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43672B1-2B99-4EE7-911A-AEF75310D339}"/>
                </a:ext>
              </a:extLst>
            </p:cNvPr>
            <p:cNvCxnSpPr/>
            <p:nvPr/>
          </p:nvCxnSpPr>
          <p:spPr bwMode="auto">
            <a:xfrm flipV="1">
              <a:off x="2663788" y="3985020"/>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a:extLst>
                <a:ext uri="{FF2B5EF4-FFF2-40B4-BE49-F238E27FC236}">
                  <a16:creationId xmlns:a16="http://schemas.microsoft.com/office/drawing/2014/main" id="{A78CA744-704C-4B12-99A9-E6C4D89E2C1B}"/>
                </a:ext>
              </a:extLst>
            </p:cNvPr>
            <p:cNvSpPr/>
            <p:nvPr/>
          </p:nvSpPr>
          <p:spPr bwMode="auto">
            <a:xfrm>
              <a:off x="4860033" y="3494405"/>
              <a:ext cx="1080120"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编号</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13" name="椭圆 12">
              <a:extLst>
                <a:ext uri="{FF2B5EF4-FFF2-40B4-BE49-F238E27FC236}">
                  <a16:creationId xmlns:a16="http://schemas.microsoft.com/office/drawing/2014/main" id="{9BCB3BA3-17E4-4830-BD9B-1A1025AA6F2D}"/>
                </a:ext>
              </a:extLst>
            </p:cNvPr>
            <p:cNvSpPr/>
            <p:nvPr/>
          </p:nvSpPr>
          <p:spPr bwMode="auto">
            <a:xfrm>
              <a:off x="6206007" y="3422411"/>
              <a:ext cx="1080121"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书名</a:t>
              </a:r>
            </a:p>
          </p:txBody>
        </p:sp>
        <p:cxnSp>
          <p:nvCxnSpPr>
            <p:cNvPr id="14" name="直接连接符 13">
              <a:extLst>
                <a:ext uri="{FF2B5EF4-FFF2-40B4-BE49-F238E27FC236}">
                  <a16:creationId xmlns:a16="http://schemas.microsoft.com/office/drawing/2014/main" id="{CD02E1DC-BFD2-4DA0-9A05-3F04B7750D11}"/>
                </a:ext>
              </a:extLst>
            </p:cNvPr>
            <p:cNvCxnSpPr>
              <a:cxnSpLocks/>
              <a:stCxn id="12" idx="4"/>
            </p:cNvCxnSpPr>
            <p:nvPr/>
          </p:nvCxnSpPr>
          <p:spPr bwMode="auto">
            <a:xfrm>
              <a:off x="5400093" y="4057035"/>
              <a:ext cx="360040" cy="1570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B2D714C-B4BC-4247-98C7-C950F1A7802A}"/>
                </a:ext>
              </a:extLst>
            </p:cNvPr>
            <p:cNvCxnSpPr/>
            <p:nvPr/>
          </p:nvCxnSpPr>
          <p:spPr bwMode="auto">
            <a:xfrm flipV="1">
              <a:off x="6336197" y="398504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a:extLst>
                <a:ext uri="{FF2B5EF4-FFF2-40B4-BE49-F238E27FC236}">
                  <a16:creationId xmlns:a16="http://schemas.microsoft.com/office/drawing/2014/main" id="{EEB93F9F-B25D-4B4D-A4D9-AB92AA6B9CEB}"/>
                </a:ext>
              </a:extLst>
            </p:cNvPr>
            <p:cNvGrpSpPr/>
            <p:nvPr/>
          </p:nvGrpSpPr>
          <p:grpSpPr>
            <a:xfrm>
              <a:off x="2539384" y="4656704"/>
              <a:ext cx="3735893" cy="1789433"/>
              <a:chOff x="2539384" y="4447304"/>
              <a:chExt cx="3735893" cy="1789433"/>
            </a:xfrm>
          </p:grpSpPr>
          <p:sp>
            <p:nvSpPr>
              <p:cNvPr id="17" name="椭圆 16">
                <a:extLst>
                  <a:ext uri="{FF2B5EF4-FFF2-40B4-BE49-F238E27FC236}">
                    <a16:creationId xmlns:a16="http://schemas.microsoft.com/office/drawing/2014/main" id="{9CCDAE6C-5891-4566-881B-2A6D931E609A}"/>
                  </a:ext>
                </a:extLst>
              </p:cNvPr>
              <p:cNvSpPr/>
              <p:nvPr/>
            </p:nvSpPr>
            <p:spPr bwMode="auto">
              <a:xfrm>
                <a:off x="2539384" y="4902299"/>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借阅日期</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sp>
            <p:nvSpPr>
              <p:cNvPr id="18" name="椭圆 17">
                <a:extLst>
                  <a:ext uri="{FF2B5EF4-FFF2-40B4-BE49-F238E27FC236}">
                    <a16:creationId xmlns:a16="http://schemas.microsoft.com/office/drawing/2014/main" id="{2B203564-2CD8-4DE6-B2BF-57CFE00FB663}"/>
                  </a:ext>
                </a:extLst>
              </p:cNvPr>
              <p:cNvSpPr/>
              <p:nvPr/>
            </p:nvSpPr>
            <p:spPr bwMode="auto">
              <a:xfrm>
                <a:off x="4524908" y="4954253"/>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归还日期</a:t>
                </a:r>
              </a:p>
            </p:txBody>
          </p:sp>
          <p:cxnSp>
            <p:nvCxnSpPr>
              <p:cNvPr id="19" name="直接连接符 18">
                <a:extLst>
                  <a:ext uri="{FF2B5EF4-FFF2-40B4-BE49-F238E27FC236}">
                    <a16:creationId xmlns:a16="http://schemas.microsoft.com/office/drawing/2014/main" id="{3E2A226B-743F-4597-953E-5CC8A5D76BD2}"/>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578F1CDA-7723-4449-A57C-C19CFE65E8B2}"/>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椭圆 33">
                <a:extLst>
                  <a:ext uri="{FF2B5EF4-FFF2-40B4-BE49-F238E27FC236}">
                    <a16:creationId xmlns:a16="http://schemas.microsoft.com/office/drawing/2014/main" id="{DEBE02FA-844D-4007-A6F2-237CC2F3A301}"/>
                  </a:ext>
                </a:extLst>
              </p:cNvPr>
              <p:cNvSpPr/>
              <p:nvPr/>
            </p:nvSpPr>
            <p:spPr bwMode="auto">
              <a:xfrm>
                <a:off x="3354777" y="5674107"/>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借阅数量</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grpSp>
        <p:sp>
          <p:nvSpPr>
            <p:cNvPr id="21" name="椭圆 20">
              <a:extLst>
                <a:ext uri="{FF2B5EF4-FFF2-40B4-BE49-F238E27FC236}">
                  <a16:creationId xmlns:a16="http://schemas.microsoft.com/office/drawing/2014/main" id="{24008639-A2D5-4779-8000-F5083CEA11FB}"/>
                </a:ext>
              </a:extLst>
            </p:cNvPr>
            <p:cNvSpPr/>
            <p:nvPr/>
          </p:nvSpPr>
          <p:spPr bwMode="auto">
            <a:xfrm>
              <a:off x="822005" y="4741140"/>
              <a:ext cx="1174308" cy="995422"/>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读者类型</a:t>
              </a:r>
              <a:endPar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endParaRPr>
            </a:p>
          </p:txBody>
        </p:sp>
        <p:cxnSp>
          <p:nvCxnSpPr>
            <p:cNvPr id="22" name="直接连接符 21">
              <a:extLst>
                <a:ext uri="{FF2B5EF4-FFF2-40B4-BE49-F238E27FC236}">
                  <a16:creationId xmlns:a16="http://schemas.microsoft.com/office/drawing/2014/main" id="{55C380CA-F13A-4B4E-8817-6235998E9FD7}"/>
                </a:ext>
              </a:extLst>
            </p:cNvPr>
            <p:cNvCxnSpPr>
              <a:endCxn id="21" idx="7"/>
            </p:cNvCxnSpPr>
            <p:nvPr/>
          </p:nvCxnSpPr>
          <p:spPr bwMode="auto">
            <a:xfrm flipH="1">
              <a:off x="1824340" y="4580953"/>
              <a:ext cx="263384" cy="305963"/>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椭圆 24">
              <a:extLst>
                <a:ext uri="{FF2B5EF4-FFF2-40B4-BE49-F238E27FC236}">
                  <a16:creationId xmlns:a16="http://schemas.microsoft.com/office/drawing/2014/main" id="{9889C2B0-FA28-4CEE-87E0-0DF7260C4FFB}"/>
                </a:ext>
              </a:extLst>
            </p:cNvPr>
            <p:cNvSpPr/>
            <p:nvPr/>
          </p:nvSpPr>
          <p:spPr bwMode="auto">
            <a:xfrm>
              <a:off x="7322024" y="3837648"/>
              <a:ext cx="1548276"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出版社</a:t>
              </a:r>
            </a:p>
          </p:txBody>
        </p:sp>
        <p:sp>
          <p:nvSpPr>
            <p:cNvPr id="26" name="椭圆 25">
              <a:extLst>
                <a:ext uri="{FF2B5EF4-FFF2-40B4-BE49-F238E27FC236}">
                  <a16:creationId xmlns:a16="http://schemas.microsoft.com/office/drawing/2014/main" id="{6851A8B8-3136-46B0-8B28-BF5E01087682}"/>
                </a:ext>
              </a:extLst>
            </p:cNvPr>
            <p:cNvSpPr/>
            <p:nvPr/>
          </p:nvSpPr>
          <p:spPr bwMode="auto">
            <a:xfrm>
              <a:off x="7227427" y="4580953"/>
              <a:ext cx="1750369"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出版日期</a:t>
              </a:r>
            </a:p>
          </p:txBody>
        </p:sp>
        <p:sp>
          <p:nvSpPr>
            <p:cNvPr id="27" name="椭圆 26">
              <a:extLst>
                <a:ext uri="{FF2B5EF4-FFF2-40B4-BE49-F238E27FC236}">
                  <a16:creationId xmlns:a16="http://schemas.microsoft.com/office/drawing/2014/main" id="{4D774D2E-3C24-4107-8370-A14705FC2980}"/>
                </a:ext>
              </a:extLst>
            </p:cNvPr>
            <p:cNvSpPr/>
            <p:nvPr/>
          </p:nvSpPr>
          <p:spPr bwMode="auto">
            <a:xfrm>
              <a:off x="7132968" y="5247608"/>
              <a:ext cx="1174308" cy="562630"/>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1"/>
                  </a:solidFill>
                  <a:effectLst/>
                  <a:latin typeface="Lucida Sans Unicode" pitchFamily="34" charset="0"/>
                  <a:ea typeface="굴림" pitchFamily="50" charset="-127"/>
                </a:rPr>
                <a:t>价格</a:t>
              </a:r>
            </a:p>
          </p:txBody>
        </p:sp>
        <p:cxnSp>
          <p:nvCxnSpPr>
            <p:cNvPr id="28" name="直接连接符 27">
              <a:extLst>
                <a:ext uri="{FF2B5EF4-FFF2-40B4-BE49-F238E27FC236}">
                  <a16:creationId xmlns:a16="http://schemas.microsoft.com/office/drawing/2014/main" id="{1B7072E4-94AE-4B96-B0E7-D86EF67A487B}"/>
                </a:ext>
              </a:extLst>
            </p:cNvPr>
            <p:cNvCxnSpPr>
              <a:stCxn id="4" idx="3"/>
            </p:cNvCxnSpPr>
            <p:nvPr/>
          </p:nvCxnSpPr>
          <p:spPr bwMode="auto">
            <a:xfrm flipV="1">
              <a:off x="6372200" y="4214121"/>
              <a:ext cx="949824" cy="19055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直接连接符 29">
              <a:extLst>
                <a:ext uri="{FF2B5EF4-FFF2-40B4-BE49-F238E27FC236}">
                  <a16:creationId xmlns:a16="http://schemas.microsoft.com/office/drawing/2014/main" id="{E26BF9DA-58B1-4E66-BD9F-77188E28B8AA}"/>
                </a:ext>
              </a:extLst>
            </p:cNvPr>
            <p:cNvCxnSpPr>
              <a:endCxn id="26" idx="2"/>
            </p:cNvCxnSpPr>
            <p:nvPr/>
          </p:nvCxnSpPr>
          <p:spPr bwMode="auto">
            <a:xfrm>
              <a:off x="6372200" y="4580953"/>
              <a:ext cx="855227" cy="28131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2" name="直接连接符 3071">
              <a:extLst>
                <a:ext uri="{FF2B5EF4-FFF2-40B4-BE49-F238E27FC236}">
                  <a16:creationId xmlns:a16="http://schemas.microsoft.com/office/drawing/2014/main" id="{41F6AA08-1E59-4192-98D8-B5886EC18D5C}"/>
                </a:ext>
              </a:extLst>
            </p:cNvPr>
            <p:cNvCxnSpPr>
              <a:stCxn id="4" idx="2"/>
              <a:endCxn id="27" idx="1"/>
            </p:cNvCxnSpPr>
            <p:nvPr/>
          </p:nvCxnSpPr>
          <p:spPr bwMode="auto">
            <a:xfrm>
              <a:off x="5940152" y="4604731"/>
              <a:ext cx="1364789" cy="725272"/>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 name="直接连接符 3073">
              <a:extLst>
                <a:ext uri="{FF2B5EF4-FFF2-40B4-BE49-F238E27FC236}">
                  <a16:creationId xmlns:a16="http://schemas.microsoft.com/office/drawing/2014/main" id="{A3FD0604-D796-4AB8-AEDF-4ADFBD3F34AF}"/>
                </a:ext>
              </a:extLst>
            </p:cNvPr>
            <p:cNvCxnSpPr>
              <a:stCxn id="5" idx="2"/>
            </p:cNvCxnSpPr>
            <p:nvPr/>
          </p:nvCxnSpPr>
          <p:spPr bwMode="auto">
            <a:xfrm>
              <a:off x="4229962" y="4823480"/>
              <a:ext cx="198022" cy="1060027"/>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11931" y="116632"/>
            <a:ext cx="7391400" cy="459284"/>
          </a:xfrm>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endParaRPr lang="zh-CN" altLang="en-US" b="0" dirty="0">
              <a:ea typeface="宋体" charset="-122"/>
            </a:endParaRPr>
          </a:p>
        </p:txBody>
      </p:sp>
      <p:sp>
        <p:nvSpPr>
          <p:cNvPr id="557059" name="Rectangle 3"/>
          <p:cNvSpPr>
            <a:spLocks noGrp="1" noChangeArrowheads="1"/>
          </p:cNvSpPr>
          <p:nvPr>
            <p:ph type="body" idx="1"/>
          </p:nvPr>
        </p:nvSpPr>
        <p:spPr>
          <a:xfrm>
            <a:off x="211931" y="1124744"/>
            <a:ext cx="8824565"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概念结构设计基本流程</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以混合设计策略（自顶向下的需求分析</a:t>
            </a:r>
            <a:r>
              <a:rPr lang="en-US" altLang="zh-CN" sz="2000" dirty="0">
                <a:ea typeface="宋体" charset="-122"/>
              </a:rPr>
              <a:t>+</a:t>
            </a:r>
            <a:r>
              <a:rPr lang="zh-CN" altLang="en-US" sz="2000" dirty="0">
                <a:ea typeface="宋体" charset="-122"/>
              </a:rPr>
              <a:t>自底向上的设计）为例</a:t>
            </a:r>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171" y="2348880"/>
            <a:ext cx="63246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85568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27363" name="Rectangle 3"/>
          <p:cNvSpPr>
            <a:spLocks noGrp="1" noChangeArrowheads="1"/>
          </p:cNvSpPr>
          <p:nvPr>
            <p:ph type="body" idx="1"/>
          </p:nvPr>
        </p:nvSpPr>
        <p:spPr>
          <a:xfrm>
            <a:off x="185738" y="1124744"/>
            <a:ext cx="8634734" cy="1656184"/>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第一阶段：设计分</a:t>
            </a:r>
            <a:r>
              <a:rPr lang="en-US" altLang="zh-CN" sz="2400" dirty="0">
                <a:ea typeface="宋体" charset="-122"/>
              </a:rPr>
              <a:t>E-R</a:t>
            </a:r>
            <a:r>
              <a:rPr lang="zh-CN" altLang="en-US" sz="2400" dirty="0">
                <a:ea typeface="宋体" charset="-122"/>
              </a:rPr>
              <a:t>图</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选择局部应用</a:t>
            </a:r>
          </a:p>
          <a:p>
            <a:pPr lvl="1">
              <a:lnSpc>
                <a:spcPts val="3500"/>
              </a:lnSpc>
              <a:buSzPct val="65000"/>
              <a:buFont typeface="Wingdings" panose="05000000000000000000" pitchFamily="2" charset="2"/>
              <a:buChar char="l"/>
            </a:pPr>
            <a:r>
              <a:rPr lang="zh-CN" altLang="en-US" sz="2000" dirty="0">
                <a:ea typeface="宋体" charset="-122"/>
              </a:rPr>
              <a:t>逐一设计分</a:t>
            </a:r>
            <a:r>
              <a:rPr lang="en-US" altLang="zh-CN" sz="2000" dirty="0">
                <a:ea typeface="宋体" charset="-122"/>
              </a:rPr>
              <a:t>E-R</a:t>
            </a:r>
            <a:r>
              <a:rPr lang="zh-CN" altLang="en-US" sz="2000" dirty="0">
                <a:ea typeface="宋体" charset="-122"/>
              </a:rPr>
              <a:t>图</a:t>
            </a:r>
          </a:p>
        </p:txBody>
      </p:sp>
      <p:pic>
        <p:nvPicPr>
          <p:cNvPr id="4" name="Picture 3" descr="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068960"/>
            <a:ext cx="5759401" cy="3010074"/>
          </a:xfrm>
          <a:prstGeom prst="rect">
            <a:avLst/>
          </a:prstGeom>
          <a:solidFill>
            <a:schemeClr val="bg1">
              <a:lumMod val="90000"/>
            </a:schemeClr>
          </a:solidFill>
        </p:spPr>
      </p:pic>
      <p:sp>
        <p:nvSpPr>
          <p:cNvPr id="2" name="矩形 1"/>
          <p:cNvSpPr/>
          <p:nvPr/>
        </p:nvSpPr>
        <p:spPr bwMode="auto">
          <a:xfrm>
            <a:off x="6660232" y="4437112"/>
            <a:ext cx="108012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37696463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30435" name="Rectangle 3"/>
          <p:cNvSpPr>
            <a:spLocks noGrp="1" noChangeArrowheads="1"/>
          </p:cNvSpPr>
          <p:nvPr>
            <p:ph type="body" idx="1"/>
          </p:nvPr>
        </p:nvSpPr>
        <p:spPr>
          <a:xfrm>
            <a:off x="185738" y="1196752"/>
            <a:ext cx="8729662" cy="223224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设计分</a:t>
            </a:r>
            <a:r>
              <a:rPr lang="en-US" altLang="zh-CN" sz="2400" dirty="0">
                <a:ea typeface="宋体" charset="-122"/>
              </a:rPr>
              <a:t>E-R</a:t>
            </a:r>
            <a:r>
              <a:rPr lang="zh-CN" altLang="en-US" sz="2400" dirty="0">
                <a:ea typeface="宋体" charset="-122"/>
              </a:rPr>
              <a:t>模型具体任务</a:t>
            </a:r>
          </a:p>
          <a:p>
            <a:pPr lvl="1">
              <a:lnSpc>
                <a:spcPts val="3500"/>
              </a:lnSpc>
              <a:buSzPct val="65000"/>
              <a:buFont typeface="Wingdings" panose="05000000000000000000" pitchFamily="2" charset="2"/>
              <a:buChar char="l"/>
            </a:pPr>
            <a:r>
              <a:rPr lang="zh-CN" altLang="en-US" sz="2000" dirty="0">
                <a:ea typeface="宋体" charset="-122"/>
              </a:rPr>
              <a:t>将各局部应用涉及的数据分别从数据字典中抽取出来；</a:t>
            </a:r>
          </a:p>
          <a:p>
            <a:pPr lvl="1">
              <a:lnSpc>
                <a:spcPts val="3500"/>
              </a:lnSpc>
              <a:buSzPct val="65000"/>
              <a:buFont typeface="Wingdings" panose="05000000000000000000" pitchFamily="2" charset="2"/>
              <a:buChar char="l"/>
            </a:pPr>
            <a:r>
              <a:rPr lang="zh-CN" altLang="en-US" sz="2000" dirty="0">
                <a:ea typeface="宋体" charset="-122"/>
              </a:rPr>
              <a:t>标定各局部应用中的实体、实体的属性、标识实体的码；</a:t>
            </a:r>
          </a:p>
          <a:p>
            <a:pPr lvl="1">
              <a:lnSpc>
                <a:spcPts val="3500"/>
              </a:lnSpc>
              <a:buSzPct val="65000"/>
              <a:buFont typeface="Wingdings" panose="05000000000000000000" pitchFamily="2" charset="2"/>
              <a:buChar char="l"/>
            </a:pPr>
            <a:r>
              <a:rPr lang="zh-CN" altLang="en-US" sz="2000" dirty="0">
                <a:ea typeface="宋体" charset="-122"/>
              </a:rPr>
              <a:t>确定实体之间的联系及其类型（</a:t>
            </a:r>
            <a:r>
              <a:rPr lang="en-US" altLang="zh-CN" sz="2000" dirty="0">
                <a:ea typeface="宋体" charset="-122"/>
              </a:rPr>
              <a:t>1:1</a:t>
            </a:r>
            <a:r>
              <a:rPr lang="zh-CN" altLang="en-US" sz="2000" dirty="0">
                <a:ea typeface="宋体" charset="-122"/>
              </a:rPr>
              <a:t>，</a:t>
            </a:r>
            <a:r>
              <a:rPr lang="en-US" altLang="zh-CN" sz="2000" dirty="0">
                <a:ea typeface="宋体" charset="-122"/>
              </a:rPr>
              <a:t>1:n</a:t>
            </a:r>
            <a:r>
              <a:rPr lang="zh-CN" altLang="en-US" sz="2000" dirty="0">
                <a:ea typeface="宋体" charset="-122"/>
              </a:rPr>
              <a:t>，</a:t>
            </a:r>
            <a:r>
              <a:rPr lang="en-US" altLang="zh-CN" sz="2000" dirty="0">
                <a:ea typeface="宋体" charset="-122"/>
              </a:rPr>
              <a:t>m:n</a:t>
            </a:r>
            <a:r>
              <a:rPr lang="zh-CN" altLang="en-US" sz="2000" dirty="0">
                <a:ea typeface="宋体" charset="-122"/>
              </a:rPr>
              <a:t>）。</a:t>
            </a:r>
          </a:p>
        </p:txBody>
      </p:sp>
      <p:sp>
        <p:nvSpPr>
          <p:cNvPr id="4" name="Rectangle 3"/>
          <p:cNvSpPr txBox="1">
            <a:spLocks noChangeArrowheads="1"/>
          </p:cNvSpPr>
          <p:nvPr/>
        </p:nvSpPr>
        <p:spPr bwMode="auto">
          <a:xfrm>
            <a:off x="185738" y="3463280"/>
            <a:ext cx="8424936"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两条准则</a:t>
            </a:r>
          </a:p>
          <a:p>
            <a:pPr lvl="1">
              <a:lnSpc>
                <a:spcPts val="3500"/>
              </a:lnSpc>
              <a:buSzPct val="65000"/>
              <a:buFont typeface="Wingdings" panose="05000000000000000000" pitchFamily="2" charset="2"/>
              <a:buChar char="l"/>
            </a:pPr>
            <a:r>
              <a:rPr lang="zh-CN" altLang="en-US" sz="2000" b="0" kern="0" dirty="0">
                <a:ea typeface="宋体" charset="-122"/>
              </a:rPr>
              <a:t>属性不能再具有需要描述的性质。即属性必须是不可分的数据项，不能再由另一些属性组成。</a:t>
            </a:r>
          </a:p>
          <a:p>
            <a:pPr lvl="1">
              <a:lnSpc>
                <a:spcPts val="3500"/>
              </a:lnSpc>
              <a:buSzPct val="65000"/>
              <a:buFont typeface="Wingdings" panose="05000000000000000000" pitchFamily="2" charset="2"/>
              <a:buChar char="l"/>
            </a:pPr>
            <a:r>
              <a:rPr lang="zh-CN" altLang="en-US" sz="2000" b="0" kern="0" dirty="0">
                <a:ea typeface="宋体" charset="-122"/>
              </a:rPr>
              <a:t>属性不能与其他实体具有联系，联系只发生在实体之间。</a:t>
            </a:r>
          </a:p>
        </p:txBody>
      </p:sp>
      <p:pic>
        <p:nvPicPr>
          <p:cNvPr id="5" name="Picture 4" descr="7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10244"/>
            <a:ext cx="8071122" cy="50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7048926" y="1340768"/>
            <a:ext cx="1987570" cy="783193"/>
          </a:xfrm>
          <a:prstGeom prst="wedgeRoundRectCallout">
            <a:avLst>
              <a:gd name="adj1" fmla="val -56874"/>
              <a:gd name="adj2" fmla="val 197191"/>
              <a:gd name="adj3" fmla="val 16667"/>
            </a:avLst>
          </a:prstGeom>
          <a:solidFill>
            <a:schemeClr val="tx2">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3"/>
                </a:solidFill>
                <a:effectLst/>
                <a:latin typeface="Lucida Sans Unicode" pitchFamily="34" charset="0"/>
                <a:ea typeface="굴림" pitchFamily="50" charset="-127"/>
              </a:rPr>
              <a:t>职称更适合作为一个实体</a:t>
            </a:r>
          </a:p>
        </p:txBody>
      </p:sp>
      <p:sp>
        <p:nvSpPr>
          <p:cNvPr id="11" name="矩形 10"/>
          <p:cNvSpPr/>
          <p:nvPr/>
        </p:nvSpPr>
        <p:spPr bwMode="auto">
          <a:xfrm>
            <a:off x="5787592" y="3981450"/>
            <a:ext cx="1664728" cy="88771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2" name="矩形 11"/>
          <p:cNvSpPr/>
          <p:nvPr/>
        </p:nvSpPr>
        <p:spPr bwMode="auto">
          <a:xfrm>
            <a:off x="5542438" y="2420888"/>
            <a:ext cx="108012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任意多边形 6"/>
          <p:cNvSpPr/>
          <p:nvPr/>
        </p:nvSpPr>
        <p:spPr bwMode="auto">
          <a:xfrm>
            <a:off x="6515099" y="2946400"/>
            <a:ext cx="705227" cy="1130672"/>
          </a:xfrm>
          <a:custGeom>
            <a:avLst/>
            <a:gdLst>
              <a:gd name="connsiteX0" fmla="*/ 0 w 584200"/>
              <a:gd name="connsiteY0" fmla="*/ 0 h 1143000"/>
              <a:gd name="connsiteX1" fmla="*/ 469900 w 584200"/>
              <a:gd name="connsiteY1" fmla="*/ 736600 h 1143000"/>
              <a:gd name="connsiteX2" fmla="*/ 584200 w 584200"/>
              <a:gd name="connsiteY2" fmla="*/ 1143000 h 1143000"/>
            </a:gdLst>
            <a:ahLst/>
            <a:cxnLst>
              <a:cxn ang="0">
                <a:pos x="connsiteX0" y="connsiteY0"/>
              </a:cxn>
              <a:cxn ang="0">
                <a:pos x="connsiteX1" y="connsiteY1"/>
              </a:cxn>
              <a:cxn ang="0">
                <a:pos x="connsiteX2" y="connsiteY2"/>
              </a:cxn>
            </a:cxnLst>
            <a:rect l="l" t="t" r="r" b="b"/>
            <a:pathLst>
              <a:path w="584200" h="1143000">
                <a:moveTo>
                  <a:pt x="0" y="0"/>
                </a:moveTo>
                <a:cubicBezTo>
                  <a:pt x="186266" y="273050"/>
                  <a:pt x="372533" y="546100"/>
                  <a:pt x="469900" y="736600"/>
                </a:cubicBezTo>
                <a:cubicBezTo>
                  <a:pt x="567267" y="927100"/>
                  <a:pt x="575733" y="1035050"/>
                  <a:pt x="584200" y="1143000"/>
                </a:cubicBezTo>
              </a:path>
            </a:pathLst>
          </a:cu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61599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pic>
        <p:nvPicPr>
          <p:cNvPr id="533508" name="Picture 4" descr="7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916832"/>
            <a:ext cx="8520112" cy="34808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01941" y="4797152"/>
            <a:ext cx="2646878" cy="461665"/>
          </a:xfrm>
          <a:prstGeom prst="rect">
            <a:avLst/>
          </a:prstGeom>
          <a:noFill/>
        </p:spPr>
        <p:txBody>
          <a:bodyPr wrap="none" rtlCol="0">
            <a:spAutoFit/>
          </a:bodyPr>
          <a:lstStyle/>
          <a:p>
            <a:r>
              <a:rPr lang="zh-CN" altLang="en-US" sz="2400" dirty="0">
                <a:solidFill>
                  <a:srgbClr val="002060"/>
                </a:solidFill>
                <a:latin typeface="华文新魏" panose="02010800040101010101" pitchFamily="2" charset="-122"/>
                <a:ea typeface="华文新魏" panose="02010800040101010101" pitchFamily="2" charset="-122"/>
              </a:rPr>
              <a:t>病房作为一个实体</a:t>
            </a:r>
          </a:p>
        </p:txBody>
      </p:sp>
      <p:sp>
        <p:nvSpPr>
          <p:cNvPr id="6" name="矩形 5"/>
          <p:cNvSpPr/>
          <p:nvPr/>
        </p:nvSpPr>
        <p:spPr bwMode="auto">
          <a:xfrm>
            <a:off x="2195736" y="3297240"/>
            <a:ext cx="108012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矩形 6"/>
          <p:cNvSpPr/>
          <p:nvPr/>
        </p:nvSpPr>
        <p:spPr bwMode="auto">
          <a:xfrm>
            <a:off x="7524328" y="1772816"/>
            <a:ext cx="1512168" cy="936104"/>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27898101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pic>
        <p:nvPicPr>
          <p:cNvPr id="534532" name="Picture 4" descr="7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700213"/>
            <a:ext cx="79914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auto">
          <a:xfrm>
            <a:off x="1860910" y="3284984"/>
            <a:ext cx="127093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6" name="矩形 5"/>
          <p:cNvSpPr/>
          <p:nvPr/>
        </p:nvSpPr>
        <p:spPr bwMode="auto">
          <a:xfrm>
            <a:off x="6195764" y="1556792"/>
            <a:ext cx="108012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矩形 6"/>
          <p:cNvSpPr/>
          <p:nvPr/>
        </p:nvSpPr>
        <p:spPr bwMode="auto">
          <a:xfrm>
            <a:off x="6033554" y="3090168"/>
            <a:ext cx="127093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534531" name="Rectangle 3"/>
          <p:cNvSpPr>
            <a:spLocks noChangeArrowheads="1"/>
          </p:cNvSpPr>
          <p:nvPr/>
        </p:nvSpPr>
        <p:spPr bwMode="auto">
          <a:xfrm>
            <a:off x="2496375" y="4797152"/>
            <a:ext cx="2646878" cy="461665"/>
          </a:xfrm>
          <a:prstGeom prst="rect">
            <a:avLst/>
          </a:prstGeom>
          <a:noFill/>
        </p:spPr>
        <p:txBody>
          <a:bodyPr wrap="none" rtlCol="0">
            <a:spAutoFit/>
          </a:bodyPr>
          <a:lstStyle/>
          <a:p>
            <a:r>
              <a:rPr lang="zh-CN" altLang="en-US" sz="2400" dirty="0">
                <a:solidFill>
                  <a:srgbClr val="002060"/>
                </a:solidFill>
                <a:latin typeface="华文新魏" panose="02010800040101010101" pitchFamily="2" charset="-122"/>
                <a:ea typeface="华文新魏" panose="02010800040101010101" pitchFamily="2" charset="-122"/>
              </a:rPr>
              <a:t>仓库作为一个实体</a:t>
            </a:r>
          </a:p>
        </p:txBody>
      </p:sp>
    </p:spTree>
    <p:extLst>
      <p:ext uri="{BB962C8B-B14F-4D97-AF65-F5344CB8AC3E}">
        <p14:creationId xmlns:p14="http://schemas.microsoft.com/office/powerpoint/2010/main" val="30752892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26" presetClass="entr" presetSubtype="0" fill="hold" grpId="0" nodeType="withEffect">
                                  <p:stCondLst>
                                    <p:cond delay="0"/>
                                  </p:stCondLst>
                                  <p:childTnLst>
                                    <p:set>
                                      <p:cBhvr>
                                        <p:cTn id="21" dur="1" fill="hold">
                                          <p:stCondLst>
                                            <p:cond delay="0"/>
                                          </p:stCondLst>
                                        </p:cTn>
                                        <p:tgtEl>
                                          <p:spTgt spid="534531"/>
                                        </p:tgtEl>
                                        <p:attrNameLst>
                                          <p:attrName>style.visibility</p:attrName>
                                        </p:attrNameLst>
                                      </p:cBhvr>
                                      <p:to>
                                        <p:strVal val="visible"/>
                                      </p:to>
                                    </p:set>
                                    <p:animEffect transition="in" filter="wipe(down)">
                                      <p:cBhvr>
                                        <p:cTn id="22" dur="580">
                                          <p:stCondLst>
                                            <p:cond delay="0"/>
                                          </p:stCondLst>
                                        </p:cTn>
                                        <p:tgtEl>
                                          <p:spTgt spid="534531"/>
                                        </p:tgtEl>
                                      </p:cBhvr>
                                    </p:animEffect>
                                    <p:anim calcmode="lin" valueType="num">
                                      <p:cBhvr>
                                        <p:cTn id="23" dur="1822" tmFilter="0,0; 0.14,0.36; 0.43,0.73; 0.71,0.91; 1.0,1.0">
                                          <p:stCondLst>
                                            <p:cond delay="0"/>
                                          </p:stCondLst>
                                        </p:cTn>
                                        <p:tgtEl>
                                          <p:spTgt spid="53453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3453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3453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3453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34531"/>
                                        </p:tgtEl>
                                        <p:attrNameLst>
                                          <p:attrName>ppt_y</p:attrName>
                                        </p:attrNameLst>
                                      </p:cBhvr>
                                      <p:tavLst>
                                        <p:tav tm="0" fmla="#ppt_y-sin(pi*$)/81">
                                          <p:val>
                                            <p:fltVal val="0"/>
                                          </p:val>
                                        </p:tav>
                                        <p:tav tm="100000">
                                          <p:val>
                                            <p:fltVal val="1"/>
                                          </p:val>
                                        </p:tav>
                                      </p:tavLst>
                                    </p:anim>
                                    <p:animScale>
                                      <p:cBhvr>
                                        <p:cTn id="28" dur="26">
                                          <p:stCondLst>
                                            <p:cond delay="650"/>
                                          </p:stCondLst>
                                        </p:cTn>
                                        <p:tgtEl>
                                          <p:spTgt spid="534531"/>
                                        </p:tgtEl>
                                      </p:cBhvr>
                                      <p:to x="100000" y="60000"/>
                                    </p:animScale>
                                    <p:animScale>
                                      <p:cBhvr>
                                        <p:cTn id="29" dur="166" decel="50000">
                                          <p:stCondLst>
                                            <p:cond delay="676"/>
                                          </p:stCondLst>
                                        </p:cTn>
                                        <p:tgtEl>
                                          <p:spTgt spid="534531"/>
                                        </p:tgtEl>
                                      </p:cBhvr>
                                      <p:to x="100000" y="100000"/>
                                    </p:animScale>
                                    <p:animScale>
                                      <p:cBhvr>
                                        <p:cTn id="30" dur="26">
                                          <p:stCondLst>
                                            <p:cond delay="1312"/>
                                          </p:stCondLst>
                                        </p:cTn>
                                        <p:tgtEl>
                                          <p:spTgt spid="534531"/>
                                        </p:tgtEl>
                                      </p:cBhvr>
                                      <p:to x="100000" y="80000"/>
                                    </p:animScale>
                                    <p:animScale>
                                      <p:cBhvr>
                                        <p:cTn id="31" dur="166" decel="50000">
                                          <p:stCondLst>
                                            <p:cond delay="1338"/>
                                          </p:stCondLst>
                                        </p:cTn>
                                        <p:tgtEl>
                                          <p:spTgt spid="534531"/>
                                        </p:tgtEl>
                                      </p:cBhvr>
                                      <p:to x="100000" y="100000"/>
                                    </p:animScale>
                                    <p:animScale>
                                      <p:cBhvr>
                                        <p:cTn id="32" dur="26">
                                          <p:stCondLst>
                                            <p:cond delay="1642"/>
                                          </p:stCondLst>
                                        </p:cTn>
                                        <p:tgtEl>
                                          <p:spTgt spid="534531"/>
                                        </p:tgtEl>
                                      </p:cBhvr>
                                      <p:to x="100000" y="90000"/>
                                    </p:animScale>
                                    <p:animScale>
                                      <p:cBhvr>
                                        <p:cTn id="33" dur="166" decel="50000">
                                          <p:stCondLst>
                                            <p:cond delay="1668"/>
                                          </p:stCondLst>
                                        </p:cTn>
                                        <p:tgtEl>
                                          <p:spTgt spid="534531"/>
                                        </p:tgtEl>
                                      </p:cBhvr>
                                      <p:to x="100000" y="100000"/>
                                    </p:animScale>
                                    <p:animScale>
                                      <p:cBhvr>
                                        <p:cTn id="34" dur="26">
                                          <p:stCondLst>
                                            <p:cond delay="1808"/>
                                          </p:stCondLst>
                                        </p:cTn>
                                        <p:tgtEl>
                                          <p:spTgt spid="534531"/>
                                        </p:tgtEl>
                                      </p:cBhvr>
                                      <p:to x="100000" y="95000"/>
                                    </p:animScale>
                                    <p:animScale>
                                      <p:cBhvr>
                                        <p:cTn id="35" dur="166" decel="50000">
                                          <p:stCondLst>
                                            <p:cond delay="1834"/>
                                          </p:stCondLst>
                                        </p:cTn>
                                        <p:tgtEl>
                                          <p:spTgt spid="5345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5345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46819" name="Rectangle 3"/>
          <p:cNvSpPr>
            <a:spLocks noGrp="1" noChangeArrowheads="1"/>
          </p:cNvSpPr>
          <p:nvPr>
            <p:ph type="body" idx="1"/>
          </p:nvPr>
        </p:nvSpPr>
        <p:spPr>
          <a:xfrm>
            <a:off x="185738" y="1196752"/>
            <a:ext cx="8562726" cy="33123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第二阶段：分</a:t>
            </a:r>
            <a:r>
              <a:rPr lang="en-US" altLang="zh-CN" sz="2400" dirty="0">
                <a:ea typeface="宋体" charset="-122"/>
              </a:rPr>
              <a:t>E-R</a:t>
            </a:r>
            <a:r>
              <a:rPr lang="zh-CN" altLang="en-US" sz="2400" dirty="0">
                <a:ea typeface="宋体" charset="-122"/>
              </a:rPr>
              <a:t>模型集成</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基于建立好的各个局部视图（即分</a:t>
            </a:r>
            <a:r>
              <a:rPr lang="en-US" altLang="zh-CN" sz="2000" dirty="0">
                <a:ea typeface="宋体" charset="-122"/>
              </a:rPr>
              <a:t>E-R</a:t>
            </a:r>
            <a:r>
              <a:rPr lang="zh-CN" altLang="en-US" sz="2000" dirty="0">
                <a:ea typeface="宋体" charset="-122"/>
              </a:rPr>
              <a:t>图），将其集成为全局概念结构（全局</a:t>
            </a:r>
            <a:r>
              <a:rPr lang="en-US" altLang="zh-CN" sz="2000" dirty="0">
                <a:ea typeface="宋体" charset="-122"/>
              </a:rPr>
              <a:t>E-R</a:t>
            </a:r>
            <a:r>
              <a:rPr lang="zh-CN" altLang="en-US" sz="2000" dirty="0">
                <a:ea typeface="宋体" charset="-122"/>
              </a:rPr>
              <a:t>图）。</a:t>
            </a:r>
            <a:endParaRPr lang="en-US" altLang="zh-CN" sz="2000" dirty="0">
              <a:ea typeface="宋体" charset="-122"/>
            </a:endParaRPr>
          </a:p>
          <a:p>
            <a:pPr>
              <a:lnSpc>
                <a:spcPts val="3500"/>
              </a:lnSpc>
              <a:buSzPct val="65000"/>
              <a:buFont typeface="Wingdings" panose="05000000000000000000" pitchFamily="2" charset="2"/>
              <a:buChar char="l"/>
            </a:pPr>
            <a:r>
              <a:rPr lang="zh-CN" altLang="en-US" sz="2400" dirty="0">
                <a:ea typeface="宋体" charset="-122"/>
              </a:rPr>
              <a:t>分</a:t>
            </a:r>
            <a:r>
              <a:rPr lang="en-US" altLang="zh-CN" sz="2400" dirty="0">
                <a:ea typeface="宋体" charset="-122"/>
              </a:rPr>
              <a:t>E-R</a:t>
            </a:r>
            <a:r>
              <a:rPr lang="zh-CN" altLang="en-US" sz="2400" dirty="0">
                <a:ea typeface="宋体" charset="-122"/>
              </a:rPr>
              <a:t>模型集成策略</a:t>
            </a:r>
          </a:p>
          <a:p>
            <a:pPr lvl="1">
              <a:lnSpc>
                <a:spcPts val="3500"/>
              </a:lnSpc>
              <a:buSzPct val="65000"/>
              <a:buFont typeface="Wingdings" panose="05000000000000000000" pitchFamily="2" charset="2"/>
              <a:buChar char="l"/>
            </a:pPr>
            <a:r>
              <a:rPr lang="zh-CN" altLang="en-US" sz="2000" dirty="0">
                <a:ea typeface="宋体" charset="-122"/>
              </a:rPr>
              <a:t>一次集成（多个分</a:t>
            </a:r>
            <a:r>
              <a:rPr lang="en-US" altLang="zh-CN" sz="2000" dirty="0">
                <a:ea typeface="宋体" charset="-122"/>
              </a:rPr>
              <a:t>E-R</a:t>
            </a:r>
            <a:r>
              <a:rPr lang="zh-CN" altLang="en-US" sz="2000" dirty="0">
                <a:ea typeface="宋体" charset="-122"/>
              </a:rPr>
              <a:t>图） </a:t>
            </a:r>
          </a:p>
          <a:p>
            <a:pPr lvl="1">
              <a:lnSpc>
                <a:spcPts val="3500"/>
              </a:lnSpc>
              <a:buSzPct val="65000"/>
              <a:buFont typeface="Wingdings" panose="05000000000000000000" pitchFamily="2" charset="2"/>
              <a:buChar char="l"/>
            </a:pPr>
            <a:r>
              <a:rPr lang="zh-CN" altLang="en-US" sz="2000" dirty="0">
                <a:ea typeface="宋体" charset="-122"/>
              </a:rPr>
              <a:t>逐步集成（两两集成）</a:t>
            </a:r>
          </a:p>
          <a:p>
            <a:pPr lvl="1">
              <a:lnSpc>
                <a:spcPts val="3500"/>
              </a:lnSpc>
              <a:buSzPct val="65000"/>
              <a:buFont typeface="Wingdings" panose="05000000000000000000" pitchFamily="2" charset="2"/>
              <a:buChar char="l"/>
            </a:pPr>
            <a:endParaRPr lang="en-US" altLang="zh-CN" sz="2000" dirty="0">
              <a:ea typeface="宋体" charset="-122"/>
            </a:endParaRPr>
          </a:p>
        </p:txBody>
      </p:sp>
    </p:spTree>
    <p:extLst>
      <p:ext uri="{BB962C8B-B14F-4D97-AF65-F5344CB8AC3E}">
        <p14:creationId xmlns:p14="http://schemas.microsoft.com/office/powerpoint/2010/main" val="28933011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47843" name="Rectangle 3"/>
          <p:cNvSpPr>
            <a:spLocks noGrp="1" noChangeArrowheads="1"/>
          </p:cNvSpPr>
          <p:nvPr>
            <p:ph type="body" idx="1"/>
          </p:nvPr>
        </p:nvSpPr>
        <p:spPr>
          <a:xfrm>
            <a:off x="23292" y="1124744"/>
            <a:ext cx="8229600" cy="93610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一次集成（多个分</a:t>
            </a:r>
            <a:r>
              <a:rPr lang="en-US" altLang="zh-CN" sz="2400" dirty="0">
                <a:ea typeface="宋体" charset="-122"/>
              </a:rPr>
              <a:t>E-R</a:t>
            </a:r>
            <a:r>
              <a:rPr lang="zh-CN" altLang="en-US" sz="2400" dirty="0">
                <a:ea typeface="宋体" charset="-122"/>
              </a:rPr>
              <a:t>图）</a:t>
            </a:r>
          </a:p>
          <a:p>
            <a:pPr lvl="1"/>
            <a:r>
              <a:rPr lang="zh-CN" altLang="en-US" sz="2000" dirty="0"/>
              <a:t>通常用于局部视图比较简单的场景。</a:t>
            </a:r>
          </a:p>
        </p:txBody>
      </p:sp>
      <p:pic>
        <p:nvPicPr>
          <p:cNvPr id="547844" name="Picture 4"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r="44945" b="6844"/>
          <a:stretch>
            <a:fillRect/>
          </a:stretch>
        </p:blipFill>
        <p:spPr bwMode="auto">
          <a:xfrm>
            <a:off x="1979711" y="2636912"/>
            <a:ext cx="4752975" cy="331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9088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866" name="Picture 2"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l="55432" b="7477"/>
          <a:stretch>
            <a:fillRect/>
          </a:stretch>
        </p:blipFill>
        <p:spPr bwMode="auto">
          <a:xfrm>
            <a:off x="2051720" y="2852936"/>
            <a:ext cx="4176712" cy="2998787"/>
          </a:xfrm>
          <a:prstGeom prst="rect">
            <a:avLst/>
          </a:prstGeom>
          <a:noFill/>
          <a:extLst>
            <a:ext uri="{909E8E84-426E-40DD-AFC4-6F175D3DCCD1}">
              <a14:hiddenFill xmlns:a14="http://schemas.microsoft.com/office/drawing/2010/main">
                <a:solidFill>
                  <a:srgbClr val="FFFFFF"/>
                </a:solidFill>
              </a14:hiddenFill>
            </a:ext>
          </a:extLst>
        </p:spPr>
      </p:pic>
      <p:sp>
        <p:nvSpPr>
          <p:cNvPr id="548867" name="Rectangle 3"/>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48868" name="Rectangle 4"/>
          <p:cNvSpPr>
            <a:spLocks noGrp="1" noChangeArrowheads="1"/>
          </p:cNvSpPr>
          <p:nvPr>
            <p:ph type="body" idx="1"/>
          </p:nvPr>
        </p:nvSpPr>
        <p:spPr>
          <a:xfrm>
            <a:off x="209278" y="1196752"/>
            <a:ext cx="8229600" cy="12398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逐步集成</a:t>
            </a:r>
          </a:p>
          <a:p>
            <a:pPr lvl="1">
              <a:lnSpc>
                <a:spcPts val="3500"/>
              </a:lnSpc>
              <a:buSzPct val="65000"/>
              <a:buFont typeface="Wingdings" panose="05000000000000000000" pitchFamily="2" charset="2"/>
              <a:buChar char="l"/>
            </a:pPr>
            <a:r>
              <a:rPr lang="zh-CN" altLang="en-US" sz="2000" dirty="0">
                <a:ea typeface="宋体" charset="-122"/>
              </a:rPr>
              <a:t>用累加的方式一次集成两个分</a:t>
            </a:r>
            <a:r>
              <a:rPr lang="en-US" altLang="zh-CN" sz="2000" dirty="0">
                <a:ea typeface="宋体" charset="-122"/>
              </a:rPr>
              <a:t>E-R</a:t>
            </a:r>
            <a:r>
              <a:rPr lang="zh-CN" altLang="en-US" sz="2000" dirty="0">
                <a:ea typeface="宋体" charset="-122"/>
              </a:rPr>
              <a:t>图 </a:t>
            </a:r>
          </a:p>
        </p:txBody>
      </p:sp>
    </p:spTree>
    <p:extLst>
      <p:ext uri="{BB962C8B-B14F-4D97-AF65-F5344CB8AC3E}">
        <p14:creationId xmlns:p14="http://schemas.microsoft.com/office/powerpoint/2010/main" val="39469827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en-US" dirty="0">
                <a:ea typeface="宋体" charset="-122"/>
              </a:rPr>
              <a:t>概念结构设计：具体流程</a:t>
            </a:r>
            <a:r>
              <a:rPr lang="en-US" altLang="zh-CN" dirty="0">
                <a:ea typeface="宋体" charset="-122"/>
              </a:rPr>
              <a:t>+</a:t>
            </a:r>
            <a:r>
              <a:rPr lang="zh-CN" altLang="en-US" dirty="0">
                <a:ea typeface="宋体" charset="-122"/>
              </a:rPr>
              <a:t>案例</a:t>
            </a:r>
          </a:p>
        </p:txBody>
      </p:sp>
      <p:sp>
        <p:nvSpPr>
          <p:cNvPr id="5" name="Rectangle 3"/>
          <p:cNvSpPr txBox="1">
            <a:spLocks noChangeArrowheads="1"/>
          </p:cNvSpPr>
          <p:nvPr/>
        </p:nvSpPr>
        <p:spPr bwMode="auto">
          <a:xfrm>
            <a:off x="0" y="1052736"/>
            <a:ext cx="5364088" cy="172819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集成局部</a:t>
            </a:r>
            <a:r>
              <a:rPr lang="en-US" altLang="zh-CN" sz="2400" kern="0" dirty="0">
                <a:ea typeface="宋体" charset="-122"/>
              </a:rPr>
              <a:t>E-R</a:t>
            </a:r>
            <a:r>
              <a:rPr lang="zh-CN" altLang="en-US" sz="2400" kern="0" dirty="0">
                <a:ea typeface="宋体" charset="-122"/>
              </a:rPr>
              <a:t>图的步骤</a:t>
            </a:r>
          </a:p>
          <a:p>
            <a:pPr lvl="1">
              <a:lnSpc>
                <a:spcPts val="3500"/>
              </a:lnSpc>
              <a:buSzPct val="65000"/>
              <a:buFont typeface="Wingdings" panose="05000000000000000000" pitchFamily="2" charset="2"/>
              <a:buChar char="l"/>
            </a:pPr>
            <a:r>
              <a:rPr lang="zh-CN" altLang="en-US" sz="2000" b="0" kern="0" dirty="0">
                <a:ea typeface="宋体" charset="-122"/>
              </a:rPr>
              <a:t>合并</a:t>
            </a:r>
          </a:p>
          <a:p>
            <a:pPr lvl="1">
              <a:lnSpc>
                <a:spcPts val="3500"/>
              </a:lnSpc>
              <a:buSzPct val="65000"/>
              <a:buFont typeface="Wingdings" panose="05000000000000000000" pitchFamily="2" charset="2"/>
              <a:buChar char="l"/>
            </a:pPr>
            <a:r>
              <a:rPr lang="zh-CN" altLang="en-US" sz="2000" b="0" kern="0" dirty="0">
                <a:ea typeface="宋体" charset="-122"/>
              </a:rPr>
              <a:t>修改与重构</a:t>
            </a:r>
          </a:p>
        </p:txBody>
      </p:sp>
      <p:pic>
        <p:nvPicPr>
          <p:cNvPr id="550915" name="Picture 3" descr="7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4507" y="1789708"/>
            <a:ext cx="6553721" cy="46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0" y="4869159"/>
            <a:ext cx="4082752" cy="1050217"/>
          </a:xfrm>
          <a:prstGeom prst="wedgeRoundRectCallout">
            <a:avLst>
              <a:gd name="adj1" fmla="val 59422"/>
              <a:gd name="adj2" fmla="val -115263"/>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buSzPct val="65000"/>
            </a:pPr>
            <a:r>
              <a:rPr lang="zh-CN" altLang="en-US" b="0" dirty="0">
                <a:solidFill>
                  <a:schemeClr val="tx1"/>
                </a:solidFill>
                <a:latin typeface="华文新魏" panose="02010800040101010101" pitchFamily="2" charset="-122"/>
                <a:ea typeface="华文新魏" panose="02010800040101010101" pitchFamily="2" charset="-122"/>
              </a:rPr>
              <a:t>分</a:t>
            </a:r>
            <a:r>
              <a:rPr lang="en-US" altLang="zh-CN" b="0" dirty="0">
                <a:solidFill>
                  <a:schemeClr val="tx1"/>
                </a:solidFill>
                <a:latin typeface="华文新魏" panose="02010800040101010101" pitchFamily="2" charset="-122"/>
                <a:ea typeface="华文新魏" panose="02010800040101010101" pitchFamily="2" charset="-122"/>
              </a:rPr>
              <a:t>E-R</a:t>
            </a:r>
            <a:r>
              <a:rPr lang="zh-CN" altLang="en-US" b="0" dirty="0">
                <a:solidFill>
                  <a:schemeClr val="tx1"/>
                </a:solidFill>
                <a:latin typeface="华文新魏" panose="02010800040101010101" pitchFamily="2" charset="-122"/>
                <a:ea typeface="华文新魏" panose="02010800040101010101" pitchFamily="2" charset="-122"/>
              </a:rPr>
              <a:t>图合并过程中的冲突指各个分</a:t>
            </a:r>
            <a:r>
              <a:rPr lang="en-US" altLang="zh-CN" b="0" dirty="0">
                <a:solidFill>
                  <a:schemeClr val="tx1"/>
                </a:solidFill>
                <a:latin typeface="华文新魏" panose="02010800040101010101" pitchFamily="2" charset="-122"/>
                <a:ea typeface="华文新魏" panose="02010800040101010101" pitchFamily="2" charset="-122"/>
              </a:rPr>
              <a:t>E-R</a:t>
            </a:r>
            <a:r>
              <a:rPr lang="zh-CN" altLang="en-US" b="0" dirty="0">
                <a:solidFill>
                  <a:schemeClr val="tx1"/>
                </a:solidFill>
                <a:latin typeface="华文新魏" panose="02010800040101010101" pitchFamily="2" charset="-122"/>
                <a:ea typeface="华文新魏" panose="02010800040101010101" pitchFamily="2" charset="-122"/>
              </a:rPr>
              <a:t>图之间存在的不一致的地方</a:t>
            </a:r>
          </a:p>
        </p:txBody>
      </p:sp>
    </p:spTree>
    <p:extLst>
      <p:ext uri="{BB962C8B-B14F-4D97-AF65-F5344CB8AC3E}">
        <p14:creationId xmlns:p14="http://schemas.microsoft.com/office/powerpoint/2010/main" val="5575953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关于数据库设计</a:t>
            </a:r>
          </a:p>
        </p:txBody>
      </p:sp>
      <p:pic>
        <p:nvPicPr>
          <p:cNvPr id="4" name="图片 3"/>
          <p:cNvPicPr>
            <a:picLocks noChangeAspect="1"/>
          </p:cNvPicPr>
          <p:nvPr/>
        </p:nvPicPr>
        <p:blipFill>
          <a:blip r:embed="rId2"/>
          <a:stretch>
            <a:fillRect/>
          </a:stretch>
        </p:blipFill>
        <p:spPr>
          <a:xfrm>
            <a:off x="539552" y="2284227"/>
            <a:ext cx="8071206" cy="3867401"/>
          </a:xfrm>
          <a:prstGeom prst="rect">
            <a:avLst/>
          </a:prstGeom>
        </p:spPr>
      </p:pic>
      <p:sp>
        <p:nvSpPr>
          <p:cNvPr id="9" name="矩形 8"/>
          <p:cNvSpPr/>
          <p:nvPr/>
        </p:nvSpPr>
        <p:spPr bwMode="auto">
          <a:xfrm>
            <a:off x="539552" y="1340768"/>
            <a:ext cx="165618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0" name="矩形 9"/>
          <p:cNvSpPr/>
          <p:nvPr/>
        </p:nvSpPr>
        <p:spPr bwMode="auto">
          <a:xfrm>
            <a:off x="185738" y="1444134"/>
            <a:ext cx="2798886" cy="369332"/>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如何理解和分析现实问题</a:t>
            </a:r>
          </a:p>
        </p:txBody>
      </p:sp>
      <p:sp>
        <p:nvSpPr>
          <p:cNvPr id="11" name="矩形 10"/>
          <p:cNvSpPr/>
          <p:nvPr/>
        </p:nvSpPr>
        <p:spPr bwMode="auto">
          <a:xfrm>
            <a:off x="1824806" y="2972857"/>
            <a:ext cx="3672408" cy="369332"/>
          </a:xfrm>
          <a:prstGeom prst="rect">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如何将现实问题转换为数据库解？</a:t>
            </a:r>
          </a:p>
        </p:txBody>
      </p:sp>
      <p:sp>
        <p:nvSpPr>
          <p:cNvPr id="12" name="矩形 11"/>
          <p:cNvSpPr/>
          <p:nvPr/>
        </p:nvSpPr>
        <p:spPr bwMode="auto">
          <a:xfrm>
            <a:off x="1859952" y="3495810"/>
            <a:ext cx="3637261" cy="369332"/>
          </a:xfrm>
          <a:prstGeom prst="rect">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需要处理的数据如何进行存储？</a:t>
            </a:r>
          </a:p>
        </p:txBody>
      </p:sp>
      <p:sp>
        <p:nvSpPr>
          <p:cNvPr id="13" name="矩形 12"/>
          <p:cNvSpPr/>
          <p:nvPr/>
        </p:nvSpPr>
        <p:spPr bwMode="auto">
          <a:xfrm>
            <a:off x="4512198" y="1444134"/>
            <a:ext cx="4597741" cy="369332"/>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如何为用户提供接口，满足用户业务需求？</a:t>
            </a:r>
          </a:p>
        </p:txBody>
      </p:sp>
      <p:cxnSp>
        <p:nvCxnSpPr>
          <p:cNvPr id="15" name="直接箭头连接符 14"/>
          <p:cNvCxnSpPr/>
          <p:nvPr/>
        </p:nvCxnSpPr>
        <p:spPr bwMode="auto">
          <a:xfrm>
            <a:off x="3161060" y="1628800"/>
            <a:ext cx="1152128" cy="0"/>
          </a:xfrm>
          <a:prstGeom prst="straightConnector1">
            <a:avLst/>
          </a:prstGeom>
          <a:noFill/>
          <a:ln w="38100"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a:off x="3678582" y="1661910"/>
            <a:ext cx="4530" cy="1310947"/>
          </a:xfrm>
          <a:prstGeom prst="straightConnector1">
            <a:avLst/>
          </a:prstGeom>
          <a:noFill/>
          <a:ln w="38100" cap="flat" cmpd="sng" algn="ctr">
            <a:solidFill>
              <a:srgbClr val="0099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任意多边形 21"/>
          <p:cNvSpPr/>
          <p:nvPr/>
        </p:nvSpPr>
        <p:spPr bwMode="auto">
          <a:xfrm>
            <a:off x="1529632" y="1985786"/>
            <a:ext cx="4091364" cy="400110"/>
          </a:xfrm>
          <a:custGeom>
            <a:avLst/>
            <a:gdLst>
              <a:gd name="connsiteX0" fmla="*/ 14664 w 4091364"/>
              <a:gd name="connsiteY0" fmla="*/ 462948 h 462948"/>
              <a:gd name="connsiteX1" fmla="*/ 243264 w 4091364"/>
              <a:gd name="connsiteY1" fmla="*/ 183548 h 462948"/>
              <a:gd name="connsiteX2" fmla="*/ 1691064 w 4091364"/>
              <a:gd name="connsiteY2" fmla="*/ 5748 h 462948"/>
              <a:gd name="connsiteX3" fmla="*/ 3138864 w 4091364"/>
              <a:gd name="connsiteY3" fmla="*/ 81948 h 462948"/>
              <a:gd name="connsiteX4" fmla="*/ 4091364 w 4091364"/>
              <a:gd name="connsiteY4" fmla="*/ 450248 h 462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364" h="462948">
                <a:moveTo>
                  <a:pt x="14664" y="462948"/>
                </a:moveTo>
                <a:cubicBezTo>
                  <a:pt x="-10736" y="361348"/>
                  <a:pt x="-36136" y="259748"/>
                  <a:pt x="243264" y="183548"/>
                </a:cubicBezTo>
                <a:cubicBezTo>
                  <a:pt x="522664" y="107348"/>
                  <a:pt x="1208464" y="22681"/>
                  <a:pt x="1691064" y="5748"/>
                </a:cubicBezTo>
                <a:cubicBezTo>
                  <a:pt x="2173664" y="-11185"/>
                  <a:pt x="2738814" y="7865"/>
                  <a:pt x="3138864" y="81948"/>
                </a:cubicBezTo>
                <a:cubicBezTo>
                  <a:pt x="3538914" y="156031"/>
                  <a:pt x="3815139" y="303139"/>
                  <a:pt x="4091364" y="450248"/>
                </a:cubicBezTo>
              </a:path>
            </a:pathLst>
          </a:custGeom>
          <a:noFill/>
          <a:ln w="38100"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31" name="圆角矩形标注 30"/>
          <p:cNvSpPr/>
          <p:nvPr/>
        </p:nvSpPr>
        <p:spPr bwMode="auto">
          <a:xfrm>
            <a:off x="185738" y="3865142"/>
            <a:ext cx="1181906" cy="408623"/>
          </a:xfrm>
          <a:prstGeom prst="wedgeRoundRectCallout">
            <a:avLst>
              <a:gd name="adj1" fmla="val 10506"/>
              <a:gd name="adj2" fmla="val -549982"/>
              <a:gd name="adj3" fmla="val 16667"/>
            </a:avLst>
          </a:prstGeom>
          <a:solidFill>
            <a:srgbClr val="FF99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800" dirty="0">
                <a:solidFill>
                  <a:schemeClr val="accent3"/>
                </a:solidFill>
                <a:latin typeface="宋体" panose="02010600030101010101" pitchFamily="2" charset="-122"/>
                <a:ea typeface="宋体" panose="02010600030101010101" pitchFamily="2" charset="-122"/>
              </a:rPr>
              <a:t>需求分析</a:t>
            </a:r>
            <a:endParaRPr kumimoji="0" lang="zh-CN" altLang="en-US" sz="1800" b="1" i="0" u="none" strike="noStrike" cap="none" normalizeH="0" baseline="0" dirty="0">
              <a:ln>
                <a:noFill/>
              </a:ln>
              <a:solidFill>
                <a:schemeClr val="accent3"/>
              </a:solidFill>
              <a:effectLst/>
              <a:latin typeface="宋体" panose="02010600030101010101" pitchFamily="2" charset="-122"/>
              <a:ea typeface="宋体" panose="02010600030101010101" pitchFamily="2" charset="-122"/>
            </a:endParaRPr>
          </a:p>
        </p:txBody>
      </p:sp>
      <p:sp>
        <p:nvSpPr>
          <p:cNvPr id="34" name="圆角矩形标注 33"/>
          <p:cNvSpPr/>
          <p:nvPr/>
        </p:nvSpPr>
        <p:spPr bwMode="auto">
          <a:xfrm>
            <a:off x="7035080" y="3057771"/>
            <a:ext cx="1895128" cy="408623"/>
          </a:xfrm>
          <a:prstGeom prst="wedgeRoundRectCallout">
            <a:avLst>
              <a:gd name="adj1" fmla="val -13619"/>
              <a:gd name="adj2" fmla="val -347962"/>
              <a:gd name="adj3" fmla="val 16667"/>
            </a:avLst>
          </a:prstGeom>
          <a:solidFill>
            <a:srgbClr val="FF99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3"/>
                </a:solidFill>
                <a:effectLst/>
                <a:latin typeface="宋体" panose="02010600030101010101" pitchFamily="2" charset="-122"/>
                <a:ea typeface="宋体" panose="02010600030101010101" pitchFamily="2" charset="-122"/>
              </a:rPr>
              <a:t>应用系统设计</a:t>
            </a:r>
          </a:p>
        </p:txBody>
      </p:sp>
      <p:sp>
        <p:nvSpPr>
          <p:cNvPr id="35" name="圆角矩形标注 34"/>
          <p:cNvSpPr/>
          <p:nvPr/>
        </p:nvSpPr>
        <p:spPr bwMode="auto">
          <a:xfrm>
            <a:off x="6780025" y="5157192"/>
            <a:ext cx="1895128" cy="715089"/>
          </a:xfrm>
          <a:prstGeom prst="wedgeRoundRectCallout">
            <a:avLst>
              <a:gd name="adj1" fmla="val -130223"/>
              <a:gd name="adj2" fmla="val -314662"/>
              <a:gd name="adj3" fmla="val 16667"/>
            </a:avLst>
          </a:prstGeom>
          <a:solidFill>
            <a:srgbClr val="FF99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3"/>
                </a:solidFill>
                <a:effectLst/>
                <a:latin typeface="宋体" panose="02010600030101010101" pitchFamily="2" charset="-122"/>
                <a:ea typeface="宋体" panose="02010600030101010101" pitchFamily="2" charset="-122"/>
              </a:rPr>
              <a:t>概念结构设计和逻辑结构设计</a:t>
            </a:r>
          </a:p>
        </p:txBody>
      </p:sp>
      <p:sp>
        <p:nvSpPr>
          <p:cNvPr id="36" name="圆角矩形标注 35"/>
          <p:cNvSpPr/>
          <p:nvPr/>
        </p:nvSpPr>
        <p:spPr bwMode="auto">
          <a:xfrm>
            <a:off x="4585399" y="5595961"/>
            <a:ext cx="1895128" cy="408623"/>
          </a:xfrm>
          <a:prstGeom prst="wedgeRoundRectCallout">
            <a:avLst>
              <a:gd name="adj1" fmla="val -89345"/>
              <a:gd name="adj2" fmla="val -490930"/>
              <a:gd name="adj3" fmla="val 16667"/>
            </a:avLst>
          </a:prstGeom>
          <a:solidFill>
            <a:srgbClr val="FF99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3"/>
                </a:solidFill>
                <a:effectLst/>
                <a:latin typeface="宋体" panose="02010600030101010101" pitchFamily="2" charset="-122"/>
                <a:ea typeface="宋体" panose="02010600030101010101" pitchFamily="2" charset="-122"/>
              </a:rPr>
              <a:t>物理结构设计</a:t>
            </a:r>
          </a:p>
        </p:txBody>
      </p:sp>
    </p:spTree>
    <p:extLst>
      <p:ext uri="{BB962C8B-B14F-4D97-AF65-F5344CB8AC3E}">
        <p14:creationId xmlns:p14="http://schemas.microsoft.com/office/powerpoint/2010/main" val="3932973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par>
                                <p:cTn id="25" presetID="16" presetClass="entr" presetSubtype="21"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inVertical)">
                                      <p:cBhvr>
                                        <p:cTn id="35" dur="500"/>
                                        <p:tgtEl>
                                          <p:spTgt spid="3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arn(inVertical)">
                                      <p:cBhvr>
                                        <p:cTn id="38" dur="500"/>
                                        <p:tgtEl>
                                          <p:spTgt spid="3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arn(inVertical)">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31" grpId="0" animBg="1"/>
      <p:bldP spid="34" grpId="0" animBg="1"/>
      <p:bldP spid="35" grpId="0" animBg="1"/>
      <p:bldP spid="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en-US" sz="2800" dirty="0">
                <a:ea typeface="宋体" charset="-122"/>
              </a:rPr>
              <a:t>概念结构设计：具体流程</a:t>
            </a:r>
            <a:r>
              <a:rPr lang="en-US" altLang="zh-CN" sz="2800" dirty="0">
                <a:ea typeface="宋体" charset="-122"/>
              </a:rPr>
              <a:t>+</a:t>
            </a:r>
            <a:r>
              <a:rPr lang="zh-CN" altLang="en-US" sz="2800" dirty="0">
                <a:ea typeface="宋体" charset="-122"/>
              </a:rPr>
              <a:t>案例</a:t>
            </a:r>
          </a:p>
        </p:txBody>
      </p:sp>
      <p:sp>
        <p:nvSpPr>
          <p:cNvPr id="552963" name="Rectangle 3"/>
          <p:cNvSpPr>
            <a:spLocks noGrp="1" noChangeArrowheads="1"/>
          </p:cNvSpPr>
          <p:nvPr>
            <p:ph type="body" idx="1"/>
          </p:nvPr>
        </p:nvSpPr>
        <p:spPr>
          <a:xfrm>
            <a:off x="27608" y="1174304"/>
            <a:ext cx="3378150" cy="23762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冲突的种类</a:t>
            </a:r>
          </a:p>
          <a:p>
            <a:pPr lvl="1">
              <a:lnSpc>
                <a:spcPts val="3500"/>
              </a:lnSpc>
              <a:buSzPct val="65000"/>
              <a:buFont typeface="Wingdings" panose="05000000000000000000" pitchFamily="2" charset="2"/>
              <a:buChar char="l"/>
            </a:pPr>
            <a:r>
              <a:rPr lang="zh-CN" altLang="en-US" sz="2000" dirty="0">
                <a:ea typeface="宋体" charset="-122"/>
              </a:rPr>
              <a:t>属性冲突</a:t>
            </a:r>
          </a:p>
          <a:p>
            <a:pPr lvl="1">
              <a:lnSpc>
                <a:spcPts val="3500"/>
              </a:lnSpc>
              <a:buSzPct val="65000"/>
              <a:buFont typeface="Wingdings" panose="05000000000000000000" pitchFamily="2" charset="2"/>
              <a:buChar char="l"/>
            </a:pPr>
            <a:r>
              <a:rPr lang="zh-CN" altLang="en-US" sz="2000" dirty="0">
                <a:ea typeface="宋体" charset="-122"/>
              </a:rPr>
              <a:t>命名冲突</a:t>
            </a:r>
          </a:p>
          <a:p>
            <a:pPr lvl="1">
              <a:lnSpc>
                <a:spcPts val="3500"/>
              </a:lnSpc>
              <a:buSzPct val="65000"/>
              <a:buFont typeface="Wingdings" panose="05000000000000000000" pitchFamily="2" charset="2"/>
              <a:buChar char="l"/>
            </a:pPr>
            <a:r>
              <a:rPr lang="zh-CN" altLang="en-US" sz="2000" dirty="0">
                <a:ea typeface="宋体" charset="-122"/>
              </a:rPr>
              <a:t>结构冲突</a:t>
            </a:r>
          </a:p>
          <a:p>
            <a:pPr>
              <a:lnSpc>
                <a:spcPts val="3500"/>
              </a:lnSpc>
              <a:buSzPct val="65000"/>
              <a:buFont typeface="Wingdings" panose="05000000000000000000" pitchFamily="2" charset="2"/>
              <a:buChar char="l"/>
            </a:pPr>
            <a:endParaRPr lang="en-US" altLang="zh-CN" sz="2400" dirty="0">
              <a:ea typeface="宋体" charset="-122"/>
            </a:endParaRPr>
          </a:p>
        </p:txBody>
      </p:sp>
      <p:sp>
        <p:nvSpPr>
          <p:cNvPr id="4" name="Rectangle 3"/>
          <p:cNvSpPr txBox="1">
            <a:spLocks noChangeArrowheads="1"/>
          </p:cNvSpPr>
          <p:nvPr/>
        </p:nvSpPr>
        <p:spPr bwMode="auto">
          <a:xfrm>
            <a:off x="4763690" y="1178000"/>
            <a:ext cx="3960440" cy="2497832"/>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两类属性冲突</a:t>
            </a:r>
          </a:p>
          <a:p>
            <a:pPr lvl="1">
              <a:lnSpc>
                <a:spcPts val="3500"/>
              </a:lnSpc>
              <a:buSzPct val="65000"/>
              <a:buFont typeface="Wingdings" panose="05000000000000000000" pitchFamily="2" charset="2"/>
              <a:buChar char="l"/>
            </a:pPr>
            <a:r>
              <a:rPr lang="zh-CN" altLang="en-US" sz="2000" b="0" kern="0" dirty="0">
                <a:ea typeface="宋体" charset="-122"/>
              </a:rPr>
              <a:t>属性域冲突</a:t>
            </a:r>
          </a:p>
          <a:p>
            <a:pPr lvl="2"/>
            <a:r>
              <a:rPr lang="zh-CN" altLang="en-US" sz="1800" b="0" kern="0" dirty="0">
                <a:latin typeface="黑体" panose="02010609060101010101" pitchFamily="49" charset="-122"/>
                <a:ea typeface="黑体" panose="02010609060101010101" pitchFamily="49" charset="-122"/>
              </a:rPr>
              <a:t>属性值的类型</a:t>
            </a:r>
          </a:p>
          <a:p>
            <a:pPr lvl="2"/>
            <a:r>
              <a:rPr lang="zh-CN" altLang="en-US" sz="1800" b="0" kern="0" dirty="0">
                <a:latin typeface="黑体" panose="02010609060101010101" pitchFamily="49" charset="-122"/>
                <a:ea typeface="黑体" panose="02010609060101010101" pitchFamily="49" charset="-122"/>
              </a:rPr>
              <a:t>取值范围不同</a:t>
            </a:r>
          </a:p>
          <a:p>
            <a:pPr lvl="1">
              <a:lnSpc>
                <a:spcPts val="3500"/>
              </a:lnSpc>
              <a:buSzPct val="65000"/>
              <a:buFont typeface="Wingdings" panose="05000000000000000000" pitchFamily="2" charset="2"/>
              <a:buChar char="l"/>
            </a:pPr>
            <a:r>
              <a:rPr lang="zh-CN" altLang="en-US" sz="2000" b="0" kern="0" dirty="0">
                <a:ea typeface="宋体" charset="-122"/>
              </a:rPr>
              <a:t>属性取值单位冲突</a:t>
            </a:r>
          </a:p>
        </p:txBody>
      </p:sp>
      <p:sp>
        <p:nvSpPr>
          <p:cNvPr id="6" name="Rectangle 3"/>
          <p:cNvSpPr txBox="1">
            <a:spLocks noChangeArrowheads="1"/>
          </p:cNvSpPr>
          <p:nvPr/>
        </p:nvSpPr>
        <p:spPr bwMode="auto">
          <a:xfrm>
            <a:off x="323528" y="3732412"/>
            <a:ext cx="8729662" cy="2736304"/>
          </a:xfrm>
          <a:prstGeom prst="rect">
            <a:avLst/>
          </a:prstGeom>
          <a:solidFill>
            <a:srgbClr val="FF99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三类结构冲突</a:t>
            </a:r>
          </a:p>
          <a:p>
            <a:pPr lvl="1">
              <a:lnSpc>
                <a:spcPts val="3500"/>
              </a:lnSpc>
              <a:buSzPct val="65000"/>
              <a:buFont typeface="Wingdings" panose="05000000000000000000" pitchFamily="2" charset="2"/>
              <a:buChar char="l"/>
            </a:pPr>
            <a:r>
              <a:rPr lang="zh-CN" altLang="en-US" sz="2000" b="0" kern="0" dirty="0">
                <a:ea typeface="宋体" charset="-122"/>
              </a:rPr>
              <a:t>同一对象在不同应用中具有不同的抽象；</a:t>
            </a:r>
          </a:p>
          <a:p>
            <a:pPr lvl="1">
              <a:lnSpc>
                <a:spcPts val="3500"/>
              </a:lnSpc>
              <a:buSzPct val="65000"/>
              <a:buFont typeface="Wingdings" panose="05000000000000000000" pitchFamily="2" charset="2"/>
              <a:buChar char="l"/>
            </a:pPr>
            <a:r>
              <a:rPr lang="zh-CN" altLang="en-US" sz="2000" b="0" kern="0" dirty="0">
                <a:ea typeface="宋体" charset="-122"/>
              </a:rPr>
              <a:t>同一实体在不同分</a:t>
            </a:r>
            <a:r>
              <a:rPr lang="en-US" altLang="zh-CN" sz="2000" b="0" kern="0" dirty="0">
                <a:ea typeface="宋体" charset="-122"/>
              </a:rPr>
              <a:t>E-R</a:t>
            </a:r>
            <a:r>
              <a:rPr lang="zh-CN" altLang="en-US" sz="2000" b="0" kern="0" dirty="0">
                <a:ea typeface="宋体" charset="-122"/>
              </a:rPr>
              <a:t>图中所包含的属性个数和属性排列次序不完全相同；</a:t>
            </a:r>
          </a:p>
          <a:p>
            <a:pPr lvl="1">
              <a:lnSpc>
                <a:spcPts val="3500"/>
              </a:lnSpc>
              <a:buSzPct val="65000"/>
              <a:buFont typeface="Wingdings" panose="05000000000000000000" pitchFamily="2" charset="2"/>
              <a:buChar char="l"/>
            </a:pPr>
            <a:r>
              <a:rPr lang="zh-CN" altLang="en-US" sz="2000" b="0" kern="0" dirty="0">
                <a:ea typeface="宋体" charset="-122"/>
              </a:rPr>
              <a:t>实体之间的联系在不同局部视图中呈现不同的类型。</a:t>
            </a:r>
          </a:p>
        </p:txBody>
      </p:sp>
      <p:sp>
        <p:nvSpPr>
          <p:cNvPr id="5" name="Rectangle 3"/>
          <p:cNvSpPr txBox="1">
            <a:spLocks noChangeArrowheads="1"/>
          </p:cNvSpPr>
          <p:nvPr/>
        </p:nvSpPr>
        <p:spPr bwMode="auto">
          <a:xfrm>
            <a:off x="321296" y="4315720"/>
            <a:ext cx="8731894" cy="2160240"/>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charset="-122"/>
              </a:rPr>
              <a:t>两类命名冲突</a:t>
            </a:r>
          </a:p>
          <a:p>
            <a:pPr lvl="1">
              <a:lnSpc>
                <a:spcPts val="3500"/>
              </a:lnSpc>
              <a:buSzPct val="65000"/>
              <a:buFont typeface="Wingdings" panose="05000000000000000000" pitchFamily="2" charset="2"/>
              <a:buChar char="l"/>
            </a:pPr>
            <a:r>
              <a:rPr lang="zh-CN" altLang="en-US" sz="2000" b="0" kern="0" dirty="0">
                <a:ea typeface="宋体" charset="-122"/>
              </a:rPr>
              <a:t>同名异义：不同意义的对象在不同的局部应用中具有相同的名字；</a:t>
            </a:r>
          </a:p>
          <a:p>
            <a:pPr lvl="1">
              <a:lnSpc>
                <a:spcPts val="3500"/>
              </a:lnSpc>
              <a:buSzPct val="65000"/>
              <a:buFont typeface="Wingdings" panose="05000000000000000000" pitchFamily="2" charset="2"/>
              <a:buChar char="l"/>
            </a:pPr>
            <a:r>
              <a:rPr lang="zh-CN" altLang="en-US" sz="2000" b="0" kern="0" dirty="0">
                <a:ea typeface="宋体" charset="-122"/>
              </a:rPr>
              <a:t>异名同义（一义多名）：同一意义的对象在不同的局部应用中具有不同的名字。</a:t>
            </a:r>
          </a:p>
        </p:txBody>
      </p:sp>
      <p:sp>
        <p:nvSpPr>
          <p:cNvPr id="7" name="任意多边形 6"/>
          <p:cNvSpPr/>
          <p:nvPr/>
        </p:nvSpPr>
        <p:spPr bwMode="auto">
          <a:xfrm>
            <a:off x="3415630" y="2780928"/>
            <a:ext cx="1084362" cy="1534792"/>
          </a:xfrm>
          <a:custGeom>
            <a:avLst/>
            <a:gdLst>
              <a:gd name="connsiteX0" fmla="*/ 0 w 584200"/>
              <a:gd name="connsiteY0" fmla="*/ 0 h 1143000"/>
              <a:gd name="connsiteX1" fmla="*/ 469900 w 584200"/>
              <a:gd name="connsiteY1" fmla="*/ 736600 h 1143000"/>
              <a:gd name="connsiteX2" fmla="*/ 584200 w 584200"/>
              <a:gd name="connsiteY2" fmla="*/ 1143000 h 1143000"/>
            </a:gdLst>
            <a:ahLst/>
            <a:cxnLst>
              <a:cxn ang="0">
                <a:pos x="connsiteX0" y="connsiteY0"/>
              </a:cxn>
              <a:cxn ang="0">
                <a:pos x="connsiteX1" y="connsiteY1"/>
              </a:cxn>
              <a:cxn ang="0">
                <a:pos x="connsiteX2" y="connsiteY2"/>
              </a:cxn>
            </a:cxnLst>
            <a:rect l="l" t="t" r="r" b="b"/>
            <a:pathLst>
              <a:path w="584200" h="1143000">
                <a:moveTo>
                  <a:pt x="0" y="0"/>
                </a:moveTo>
                <a:cubicBezTo>
                  <a:pt x="186266" y="273050"/>
                  <a:pt x="372533" y="546100"/>
                  <a:pt x="469900" y="736600"/>
                </a:cubicBezTo>
                <a:cubicBezTo>
                  <a:pt x="567267" y="927100"/>
                  <a:pt x="575733" y="1035050"/>
                  <a:pt x="584200" y="1143000"/>
                </a:cubicBezTo>
              </a:path>
            </a:pathLst>
          </a:cu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8" name="任意多边形 7"/>
          <p:cNvSpPr/>
          <p:nvPr/>
        </p:nvSpPr>
        <p:spPr bwMode="auto">
          <a:xfrm>
            <a:off x="3445222" y="2220740"/>
            <a:ext cx="1084362" cy="1534792"/>
          </a:xfrm>
          <a:custGeom>
            <a:avLst/>
            <a:gdLst>
              <a:gd name="connsiteX0" fmla="*/ 0 w 584200"/>
              <a:gd name="connsiteY0" fmla="*/ 0 h 1143000"/>
              <a:gd name="connsiteX1" fmla="*/ 469900 w 584200"/>
              <a:gd name="connsiteY1" fmla="*/ 736600 h 1143000"/>
              <a:gd name="connsiteX2" fmla="*/ 584200 w 584200"/>
              <a:gd name="connsiteY2" fmla="*/ 1143000 h 1143000"/>
            </a:gdLst>
            <a:ahLst/>
            <a:cxnLst>
              <a:cxn ang="0">
                <a:pos x="connsiteX0" y="connsiteY0"/>
              </a:cxn>
              <a:cxn ang="0">
                <a:pos x="connsiteX1" y="connsiteY1"/>
              </a:cxn>
              <a:cxn ang="0">
                <a:pos x="connsiteX2" y="connsiteY2"/>
              </a:cxn>
            </a:cxnLst>
            <a:rect l="l" t="t" r="r" b="b"/>
            <a:pathLst>
              <a:path w="584200" h="1143000">
                <a:moveTo>
                  <a:pt x="0" y="0"/>
                </a:moveTo>
                <a:cubicBezTo>
                  <a:pt x="186266" y="273050"/>
                  <a:pt x="372533" y="546100"/>
                  <a:pt x="469900" y="736600"/>
                </a:cubicBezTo>
                <a:cubicBezTo>
                  <a:pt x="567267" y="927100"/>
                  <a:pt x="575733" y="1035050"/>
                  <a:pt x="584200" y="1143000"/>
                </a:cubicBezTo>
              </a:path>
            </a:pathLst>
          </a:cu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endParaRPr lang="zh-CN" altLang="en-US"/>
          </a:p>
        </p:txBody>
      </p:sp>
      <p:cxnSp>
        <p:nvCxnSpPr>
          <p:cNvPr id="3" name="直接连接符 2"/>
          <p:cNvCxnSpPr/>
          <p:nvPr/>
        </p:nvCxnSpPr>
        <p:spPr bwMode="auto">
          <a:xfrm>
            <a:off x="3405758" y="1844824"/>
            <a:ext cx="1357932" cy="0"/>
          </a:xfrm>
          <a:prstGeom prst="line">
            <a:avLst/>
          </a:pr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951153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22" presetClass="exit" presetSubtype="4" fill="hold" grpId="1" nodeType="with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ppt_x"/>
                                          </p:val>
                                        </p:tav>
                                      </p:tavLst>
                                    </p:anim>
                                    <p:anim calcmode="lin" valueType="num">
                                      <p:cBhvr additive="base">
                                        <p:cTn id="29" dur="500"/>
                                        <p:tgtEl>
                                          <p:spTgt spid="7"/>
                                        </p:tgtEl>
                                        <p:attrNameLst>
                                          <p:attrName>ppt_y</p:attrName>
                                        </p:attrNameLst>
                                      </p:cBhvr>
                                      <p:tavLst>
                                        <p:tav tm="0">
                                          <p:val>
                                            <p:strVal val="ppt_y"/>
                                          </p:val>
                                        </p:tav>
                                        <p:tav tm="100000">
                                          <p:val>
                                            <p:strVal val="1+ppt_h/2"/>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1+ppt_h/2"/>
                                          </p:val>
                                        </p:tav>
                                      </p:tavLst>
                                    </p:anim>
                                    <p:set>
                                      <p:cBhvr>
                                        <p:cTn id="34" dur="1" fill="hold">
                                          <p:stCondLst>
                                            <p:cond delay="499"/>
                                          </p:stCondLst>
                                        </p:cTn>
                                        <p:tgtEl>
                                          <p:spTgt spid="5"/>
                                        </p:tgtEl>
                                        <p:attrNameLst>
                                          <p:attrName>style.visibility</p:attrName>
                                        </p:attrNameLst>
                                      </p:cBhvr>
                                      <p:to>
                                        <p:strVal val="hidden"/>
                                      </p:to>
                                    </p:set>
                                  </p:childTnLst>
                                </p:cTn>
                              </p:par>
                              <p:par>
                                <p:cTn id="35" presetID="16" presetClass="entr" presetSubtype="21"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5" grpId="0" animBg="1"/>
      <p:bldP spid="5" grpId="1" animBg="1"/>
      <p:bldP spid="7" grpId="0" animBg="1"/>
      <p:bldP spid="7" grpId="1"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3819" y="65088"/>
            <a:ext cx="8729662" cy="609600"/>
          </a:xfrm>
        </p:spPr>
        <p:txBody>
          <a:bodyPr/>
          <a:lstStyle/>
          <a:p>
            <a:r>
              <a:rPr lang="zh-CN" altLang="en-US" sz="2800" dirty="0">
                <a:ea typeface="宋体" charset="-122"/>
              </a:rPr>
              <a:t>概念结构设计：案例</a:t>
            </a:r>
          </a:p>
        </p:txBody>
      </p:sp>
      <p:sp>
        <p:nvSpPr>
          <p:cNvPr id="567300" name="Rectangle 4"/>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1000">
                <a:latin typeface="Times New Roman" pitchFamily="18" charset="0"/>
                <a:cs typeface="Times New Roman" pitchFamily="18" charset="0"/>
              </a:rPr>
              <a:t>支持的数据模型，它是各种数据模型的共同基础，因而比数据模型更一般、更抽象、更接近现实世界。</a:t>
            </a:r>
            <a:endParaRPr kumimoji="1" lang="zh-CN" altLang="en-US" sz="1400">
              <a:latin typeface="Times New Roman" pitchFamily="18" charset="0"/>
            </a:endParaRPr>
          </a:p>
          <a:p>
            <a:endParaRPr kumimoji="1" lang="en-US" altLang="zh-CN" sz="2400">
              <a:latin typeface="Times New Roman" pitchFamily="18" charset="0"/>
            </a:endParaRPr>
          </a:p>
        </p:txBody>
      </p:sp>
      <p:sp>
        <p:nvSpPr>
          <p:cNvPr id="2" name="内容占位符 1">
            <a:extLst>
              <a:ext uri="{FF2B5EF4-FFF2-40B4-BE49-F238E27FC236}">
                <a16:creationId xmlns:a16="http://schemas.microsoft.com/office/drawing/2014/main" id="{0C3F8524-29C6-7CB6-BF52-18E4FE00A7F5}"/>
              </a:ext>
            </a:extLst>
          </p:cNvPr>
          <p:cNvSpPr>
            <a:spLocks noGrp="1"/>
          </p:cNvSpPr>
          <p:nvPr>
            <p:ph idx="1"/>
          </p:nvPr>
        </p:nvSpPr>
        <p:spPr>
          <a:xfrm>
            <a:off x="103559" y="1124744"/>
            <a:ext cx="8699921" cy="4953000"/>
          </a:xfrm>
        </p:spPr>
        <p:txBody>
          <a:bodyPr/>
          <a:lstStyle/>
          <a:p>
            <a:r>
              <a:rPr lang="zh-CN" altLang="en-US" sz="2000" dirty="0"/>
              <a:t>某工厂有物资管理子系统，子系统描述如下：</a:t>
            </a:r>
            <a:endParaRPr lang="en-US" altLang="zh-CN" sz="2000" dirty="0"/>
          </a:p>
          <a:p>
            <a:r>
              <a:rPr lang="zh-CN" altLang="en-US" sz="2000" dirty="0"/>
              <a:t>供应商（供应商号，姓名，地址，电话号码，账户）可为工厂供应多种零件（零件号，规格，名称，单价，描述），零件存放在仓库中（仓库号，面积，仓库地址），每个仓库可有多个仓库管理员（职工号，姓名，年龄，职称），每个仓库管理员只能管理一个仓库，工厂有若干项目运行（项目号，项目名称，项目预算，开工日期，完工日期），每个项目可能使用若干供应商的零件</a:t>
            </a:r>
          </a:p>
        </p:txBody>
      </p:sp>
    </p:spTree>
    <p:extLst>
      <p:ext uri="{BB962C8B-B14F-4D97-AF65-F5344CB8AC3E}">
        <p14:creationId xmlns:p14="http://schemas.microsoft.com/office/powerpoint/2010/main" val="3097834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3819" y="65088"/>
            <a:ext cx="8729662" cy="609600"/>
          </a:xfrm>
        </p:spPr>
        <p:txBody>
          <a:bodyPr/>
          <a:lstStyle/>
          <a:p>
            <a:r>
              <a:rPr lang="zh-CN" altLang="en-US" sz="2800" dirty="0">
                <a:ea typeface="宋体" charset="-122"/>
              </a:rPr>
              <a:t>概念结构设计：案例</a:t>
            </a:r>
          </a:p>
        </p:txBody>
      </p:sp>
      <p:sp>
        <p:nvSpPr>
          <p:cNvPr id="567299" name="Rectangle 3"/>
          <p:cNvSpPr>
            <a:spLocks noGrp="1" noChangeArrowheads="1"/>
          </p:cNvSpPr>
          <p:nvPr>
            <p:ph type="body" idx="1"/>
          </p:nvPr>
        </p:nvSpPr>
        <p:spPr>
          <a:xfrm>
            <a:off x="73819" y="1124744"/>
            <a:ext cx="8818661" cy="64807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Ø"/>
            </a:pPr>
            <a:r>
              <a:rPr lang="zh-CN" altLang="en-US" sz="2400" dirty="0">
                <a:ea typeface="宋体" charset="-122"/>
              </a:rPr>
              <a:t> 某工厂管理信息系统的视图集成   </a:t>
            </a:r>
          </a:p>
        </p:txBody>
      </p:sp>
      <p:sp>
        <p:nvSpPr>
          <p:cNvPr id="567300" name="Rectangle 4"/>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1000">
                <a:latin typeface="Times New Roman" pitchFamily="18" charset="0"/>
                <a:cs typeface="Times New Roman" pitchFamily="18" charset="0"/>
              </a:rPr>
              <a:t>支持的数据模型，它是各种数据模型的共同基础，因而比数据模型更一般、更抽象、更接近现实世界。</a:t>
            </a:r>
            <a:endParaRPr kumimoji="1" lang="zh-CN" altLang="en-US" sz="1400">
              <a:latin typeface="Times New Roman" pitchFamily="18" charset="0"/>
            </a:endParaRPr>
          </a:p>
          <a:p>
            <a:endParaRPr kumimoji="1" lang="en-US" altLang="zh-CN" sz="2400">
              <a:latin typeface="Times New Roman" pitchFamily="18" charset="0"/>
            </a:endParaRPr>
          </a:p>
        </p:txBody>
      </p:sp>
      <p:pic>
        <p:nvPicPr>
          <p:cNvPr id="5" name="Picture 4" descr="114"/>
          <p:cNvPicPr>
            <a:picLocks noChangeAspect="1" noChangeArrowheads="1"/>
          </p:cNvPicPr>
          <p:nvPr/>
        </p:nvPicPr>
        <p:blipFill>
          <a:blip r:embed="rId2" cstate="print">
            <a:extLst>
              <a:ext uri="{28A0092B-C50C-407E-A947-70E740481C1C}">
                <a14:useLocalDpi xmlns:a14="http://schemas.microsoft.com/office/drawing/2010/main" val="0"/>
              </a:ext>
            </a:extLst>
          </a:blip>
          <a:srcRect t="57788" b="2827"/>
          <a:stretch>
            <a:fillRect/>
          </a:stretch>
        </p:blipFill>
        <p:spPr bwMode="auto">
          <a:xfrm>
            <a:off x="234156" y="2492896"/>
            <a:ext cx="8569325" cy="3887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7"/>
          <p:cNvSpPr txBox="1">
            <a:spLocks noChangeArrowheads="1"/>
          </p:cNvSpPr>
          <p:nvPr/>
        </p:nvSpPr>
        <p:spPr bwMode="auto">
          <a:xfrm>
            <a:off x="286073" y="1916832"/>
            <a:ext cx="2629743" cy="46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65000"/>
              <a:buFont typeface="Wingdings" panose="05000000000000000000" pitchFamily="2" charset="2"/>
              <a:buChar char="l"/>
              <a:defRPr sz="2400">
                <a:solidFill>
                  <a:schemeClr val="tx1"/>
                </a:solidFill>
                <a:latin typeface="+mn-lt"/>
                <a:ea typeface="宋体"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pPr marL="0" indent="0">
              <a:buNone/>
            </a:pPr>
            <a:r>
              <a:rPr lang="en-US" altLang="zh-CN" sz="2000" dirty="0">
                <a:solidFill>
                  <a:schemeClr val="tx2">
                    <a:lumMod val="60000"/>
                    <a:lumOff val="40000"/>
                  </a:schemeClr>
                </a:solidFill>
                <a:latin typeface="华文新魏" panose="02010800040101010101" pitchFamily="2" charset="-122"/>
                <a:ea typeface="华文新魏" panose="02010800040101010101" pitchFamily="2" charset="-122"/>
              </a:rPr>
              <a:t>1. </a:t>
            </a:r>
            <a:r>
              <a:rPr lang="zh-CN" altLang="en-US" sz="2000" dirty="0">
                <a:solidFill>
                  <a:schemeClr val="tx2">
                    <a:lumMod val="60000"/>
                    <a:lumOff val="40000"/>
                  </a:schemeClr>
                </a:solidFill>
                <a:latin typeface="华文新魏" panose="02010800040101010101" pitchFamily="2" charset="-122"/>
                <a:ea typeface="华文新魏" panose="02010800040101010101" pitchFamily="2" charset="-122"/>
              </a:rPr>
              <a:t>物资管理分</a:t>
            </a:r>
            <a:r>
              <a:rPr lang="en-US" altLang="zh-CN" sz="2000" dirty="0">
                <a:solidFill>
                  <a:schemeClr val="tx2">
                    <a:lumMod val="60000"/>
                    <a:lumOff val="40000"/>
                  </a:schemeClr>
                </a:solidFill>
                <a:latin typeface="华文新魏" panose="02010800040101010101" pitchFamily="2" charset="-122"/>
                <a:ea typeface="华文新魏" panose="02010800040101010101" pitchFamily="2" charset="-122"/>
              </a:rPr>
              <a:t>E-R</a:t>
            </a:r>
            <a:r>
              <a:rPr lang="zh-CN" altLang="en-US" sz="2000" dirty="0">
                <a:solidFill>
                  <a:schemeClr val="tx2">
                    <a:lumMod val="60000"/>
                    <a:lumOff val="40000"/>
                  </a:schemeClr>
                </a:solidFill>
                <a:latin typeface="华文新魏" panose="02010800040101010101" pitchFamily="2" charset="-122"/>
                <a:ea typeface="华文新魏" panose="02010800040101010101" pitchFamily="2" charset="-122"/>
              </a:rPr>
              <a:t>图</a:t>
            </a:r>
          </a:p>
        </p:txBody>
      </p:sp>
      <p:sp>
        <p:nvSpPr>
          <p:cNvPr id="7" name="矩形 6"/>
          <p:cNvSpPr/>
          <p:nvPr/>
        </p:nvSpPr>
        <p:spPr bwMode="auto">
          <a:xfrm>
            <a:off x="1453927" y="4797152"/>
            <a:ext cx="127093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矩形 7"/>
          <p:cNvSpPr/>
          <p:nvPr/>
        </p:nvSpPr>
        <p:spPr bwMode="auto">
          <a:xfrm>
            <a:off x="3704022" y="3594472"/>
            <a:ext cx="3028218" cy="554608"/>
          </a:xfrm>
          <a:prstGeom prst="rect">
            <a:avLst/>
          </a:prstGeom>
          <a:solidFill>
            <a:srgbClr val="3E19A7">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9" name="矩形 8"/>
          <p:cNvSpPr/>
          <p:nvPr/>
        </p:nvSpPr>
        <p:spPr bwMode="auto">
          <a:xfrm>
            <a:off x="5724128" y="4335617"/>
            <a:ext cx="1224136" cy="461535"/>
          </a:xfrm>
          <a:prstGeom prst="rect">
            <a:avLst/>
          </a:prstGeom>
          <a:solidFill>
            <a:srgbClr val="00B05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24065946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sz="2800" dirty="0">
                <a:ea typeface="宋体" charset="-122"/>
              </a:rPr>
              <a:t>概念结构设计：案例</a:t>
            </a:r>
          </a:p>
        </p:txBody>
      </p:sp>
      <p:sp>
        <p:nvSpPr>
          <p:cNvPr id="570371"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1000">
                <a:latin typeface="Times New Roman" pitchFamily="18" charset="0"/>
                <a:cs typeface="Times New Roman" pitchFamily="18" charset="0"/>
              </a:rPr>
              <a:t>支持的数据模型，它是各种数据模型的共同基础，因而比数据模型更一般、更抽象、更接近现实世界。</a:t>
            </a:r>
            <a:endParaRPr kumimoji="1" lang="zh-CN" altLang="en-US" sz="1400">
              <a:latin typeface="Times New Roman" pitchFamily="18" charset="0"/>
            </a:endParaRPr>
          </a:p>
          <a:p>
            <a:endParaRPr kumimoji="1" lang="en-US" altLang="zh-CN" sz="2400">
              <a:latin typeface="Times New Roman" pitchFamily="18" charset="0"/>
            </a:endParaRPr>
          </a:p>
        </p:txBody>
      </p:sp>
      <p:pic>
        <p:nvPicPr>
          <p:cNvPr id="570373" name="Picture 5"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3429000"/>
            <a:ext cx="482441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4" name="Text Box 6"/>
          <p:cNvSpPr txBox="1">
            <a:spLocks noChangeArrowheads="1"/>
          </p:cNvSpPr>
          <p:nvPr/>
        </p:nvSpPr>
        <p:spPr bwMode="auto">
          <a:xfrm>
            <a:off x="0" y="823912"/>
            <a:ext cx="3145805" cy="4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algn="l" eaLnBrk="1" hangingPunct="1">
              <a:lnSpc>
                <a:spcPts val="3500"/>
              </a:lnSpc>
              <a:spcBef>
                <a:spcPct val="20000"/>
              </a:spcBef>
              <a:buClr>
                <a:schemeClr val="folHlink"/>
              </a:buClr>
              <a:buSzPct val="65000"/>
              <a:buFont typeface="Wingdings" panose="05000000000000000000" pitchFamily="2" charset="2"/>
              <a:buNone/>
              <a:defRPr>
                <a:solidFill>
                  <a:schemeClr val="tx2">
                    <a:lumMod val="60000"/>
                    <a:lumOff val="40000"/>
                  </a:schemeClr>
                </a:solidFill>
                <a:latin typeface="华文新魏" panose="02010800040101010101" pitchFamily="2" charset="-122"/>
                <a:ea typeface="华文新魏" panose="02010800040101010101" pitchFamily="2"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2. </a:t>
            </a:r>
            <a:r>
              <a:rPr lang="zh-CN" altLang="en-US" dirty="0"/>
              <a:t>劳动人事管理分</a:t>
            </a:r>
            <a:r>
              <a:rPr lang="en-US" altLang="zh-CN" dirty="0"/>
              <a:t>E-R</a:t>
            </a:r>
            <a:r>
              <a:rPr lang="zh-CN" altLang="en-US" dirty="0"/>
              <a:t>图</a:t>
            </a:r>
          </a:p>
        </p:txBody>
      </p:sp>
      <p:sp>
        <p:nvSpPr>
          <p:cNvPr id="7" name="矩形 6"/>
          <p:cNvSpPr/>
          <p:nvPr/>
        </p:nvSpPr>
        <p:spPr bwMode="auto">
          <a:xfrm>
            <a:off x="6163835" y="5116512"/>
            <a:ext cx="1496726" cy="832272"/>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矩形 7"/>
          <p:cNvSpPr/>
          <p:nvPr/>
        </p:nvSpPr>
        <p:spPr bwMode="auto">
          <a:xfrm>
            <a:off x="2427857" y="3212480"/>
            <a:ext cx="1632304" cy="2736304"/>
          </a:xfrm>
          <a:prstGeom prst="rect">
            <a:avLst/>
          </a:prstGeom>
          <a:solidFill>
            <a:srgbClr val="3E19A7">
              <a:alpha val="32941"/>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 name="内容占位符 1">
            <a:extLst>
              <a:ext uri="{FF2B5EF4-FFF2-40B4-BE49-F238E27FC236}">
                <a16:creationId xmlns:a16="http://schemas.microsoft.com/office/drawing/2014/main" id="{4ED6A20C-8CD5-AEA6-AFB1-8C2E0C816D8A}"/>
              </a:ext>
            </a:extLst>
          </p:cNvPr>
          <p:cNvSpPr>
            <a:spLocks noGrp="1"/>
          </p:cNvSpPr>
          <p:nvPr>
            <p:ph idx="1"/>
          </p:nvPr>
        </p:nvSpPr>
        <p:spPr>
          <a:xfrm>
            <a:off x="88689" y="1314686"/>
            <a:ext cx="8797951" cy="1034193"/>
          </a:xfrm>
        </p:spPr>
        <p:txBody>
          <a:bodyPr/>
          <a:lstStyle/>
          <a:p>
            <a:r>
              <a:rPr lang="zh-CN" altLang="en-US" sz="2000" dirty="0"/>
              <a:t>劳动人事管理子系统描述如下：一个部门有若干员工，每个员工只能隶属于一个部门，每个职工可参与多个项目，每个项目有若干员工参与生产，要记录员工参与生产的天数，一个项目只有一个负责人，一个负责人只能负责一个项目</a:t>
            </a:r>
            <a:endParaRPr lang="en-US" altLang="zh-CN" sz="2000" dirty="0"/>
          </a:p>
        </p:txBody>
      </p:sp>
    </p:spTree>
    <p:extLst>
      <p:ext uri="{BB962C8B-B14F-4D97-AF65-F5344CB8AC3E}">
        <p14:creationId xmlns:p14="http://schemas.microsoft.com/office/powerpoint/2010/main" val="28495073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zh-CN" altLang="en-US" sz="2800" dirty="0">
                <a:ea typeface="宋体" charset="-122"/>
              </a:rPr>
              <a:t>概念结构设计：案例</a:t>
            </a:r>
          </a:p>
        </p:txBody>
      </p:sp>
      <p:sp>
        <p:nvSpPr>
          <p:cNvPr id="569347"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1000">
                <a:latin typeface="Times New Roman" pitchFamily="18" charset="0"/>
                <a:cs typeface="Times New Roman" pitchFamily="18" charset="0"/>
              </a:rPr>
              <a:t>支持的数据模型，它是各种数据模型的共同基础，因而比数据模型更一般、更抽象、更接近现实世界。</a:t>
            </a:r>
            <a:endParaRPr kumimoji="1" lang="zh-CN" altLang="en-US" sz="1400">
              <a:latin typeface="Times New Roman" pitchFamily="18" charset="0"/>
            </a:endParaRPr>
          </a:p>
          <a:p>
            <a:endParaRPr kumimoji="1" lang="en-US" altLang="zh-CN" sz="2400">
              <a:latin typeface="Times New Roman" pitchFamily="18" charset="0"/>
            </a:endParaRPr>
          </a:p>
        </p:txBody>
      </p:sp>
      <p:pic>
        <p:nvPicPr>
          <p:cNvPr id="569348" name="Picture 4" descr="7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133600"/>
            <a:ext cx="7561263" cy="3529013"/>
          </a:xfrm>
          <a:prstGeom prst="rect">
            <a:avLst/>
          </a:prstGeom>
          <a:noFill/>
          <a:extLst>
            <a:ext uri="{909E8E84-426E-40DD-AFC4-6F175D3DCCD1}">
              <a14:hiddenFill xmlns:a14="http://schemas.microsoft.com/office/drawing/2010/main">
                <a:solidFill>
                  <a:srgbClr val="FFFFFF"/>
                </a:solidFill>
              </a14:hiddenFill>
            </a:ext>
          </a:extLst>
        </p:spPr>
      </p:pic>
      <p:sp>
        <p:nvSpPr>
          <p:cNvPr id="569350" name="Text Box 6"/>
          <p:cNvSpPr txBox="1">
            <a:spLocks noChangeArrowheads="1"/>
          </p:cNvSpPr>
          <p:nvPr/>
        </p:nvSpPr>
        <p:spPr bwMode="auto">
          <a:xfrm>
            <a:off x="560388" y="1484313"/>
            <a:ext cx="2995612" cy="4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algn="l" eaLnBrk="1" hangingPunct="1">
              <a:lnSpc>
                <a:spcPts val="3500"/>
              </a:lnSpc>
              <a:spcBef>
                <a:spcPct val="20000"/>
              </a:spcBef>
              <a:buClr>
                <a:schemeClr val="folHlink"/>
              </a:buClr>
              <a:buSzPct val="65000"/>
              <a:buFont typeface="Wingdings" panose="05000000000000000000" pitchFamily="2" charset="2"/>
              <a:buNone/>
              <a:defRPr>
                <a:solidFill>
                  <a:schemeClr val="tx2">
                    <a:lumMod val="60000"/>
                    <a:lumOff val="40000"/>
                  </a:schemeClr>
                </a:solidFill>
                <a:latin typeface="华文新魏" panose="02010800040101010101" pitchFamily="2" charset="-122"/>
                <a:ea typeface="华文新魏" panose="02010800040101010101" pitchFamily="2" charset="-122"/>
              </a:defRPr>
            </a:lvl1pPr>
            <a:lvl2pPr marL="742950" lvl="1" indent="-285750" algn="l" eaLnBrk="1" hangingPunct="1">
              <a:lnSpc>
                <a:spcPts val="3500"/>
              </a:lnSpc>
              <a:spcBef>
                <a:spcPct val="20000"/>
              </a:spcBef>
              <a:buClr>
                <a:schemeClr val="hlink"/>
              </a:buClr>
              <a:buSzPct val="65000"/>
              <a:buFont typeface="Wingdings" panose="05000000000000000000" pitchFamily="2" charset="2"/>
              <a:buChar char="l"/>
              <a:defRPr>
                <a:solidFill>
                  <a:schemeClr val="tx1"/>
                </a:solidFill>
                <a:latin typeface="+mn-lt"/>
                <a:ea typeface="宋体"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3. </a:t>
            </a:r>
            <a:r>
              <a:rPr lang="zh-CN" altLang="en-US" dirty="0"/>
              <a:t>该厂销售管理分</a:t>
            </a:r>
            <a:r>
              <a:rPr lang="en-US" altLang="zh-CN" dirty="0"/>
              <a:t>E-R</a:t>
            </a:r>
            <a:r>
              <a:rPr lang="zh-CN" altLang="en-US" dirty="0"/>
              <a:t>图</a:t>
            </a:r>
          </a:p>
        </p:txBody>
      </p:sp>
      <p:sp>
        <p:nvSpPr>
          <p:cNvPr id="7" name="矩形 6"/>
          <p:cNvSpPr/>
          <p:nvPr/>
        </p:nvSpPr>
        <p:spPr bwMode="auto">
          <a:xfrm>
            <a:off x="6660232" y="4942532"/>
            <a:ext cx="1512168" cy="862731"/>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9793460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en-US" sz="2800" dirty="0">
                <a:ea typeface="宋体" charset="-122"/>
              </a:rPr>
              <a:t>概念结构设计：案例</a:t>
            </a:r>
          </a:p>
        </p:txBody>
      </p:sp>
      <p:sp>
        <p:nvSpPr>
          <p:cNvPr id="571396" name="Rectangle 4"/>
          <p:cNvSpPr>
            <a:spLocks noChangeArrowheads="1"/>
          </p:cNvSpPr>
          <p:nvPr/>
        </p:nvSpPr>
        <p:spPr bwMode="auto">
          <a:xfrm>
            <a:off x="151209" y="1208564"/>
            <a:ext cx="2675732" cy="4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eaLnBrk="1" hangingPunct="1">
              <a:lnSpc>
                <a:spcPts val="3500"/>
              </a:lnSpc>
              <a:spcBef>
                <a:spcPct val="20000"/>
              </a:spcBef>
              <a:buClr>
                <a:schemeClr val="folHlink"/>
              </a:buClr>
              <a:buSzPct val="65000"/>
              <a:buFont typeface="Wingdings" panose="05000000000000000000" pitchFamily="2" charset="2"/>
              <a:buNone/>
            </a:pPr>
            <a:r>
              <a:rPr lang="zh-CN" altLang="en-US" dirty="0">
                <a:solidFill>
                  <a:schemeClr val="tx2">
                    <a:lumMod val="60000"/>
                    <a:lumOff val="40000"/>
                  </a:schemeClr>
                </a:solidFill>
                <a:latin typeface="华文新魏" panose="02010800040101010101" pitchFamily="2" charset="-122"/>
                <a:ea typeface="华文新魏" panose="02010800040101010101" pitchFamily="2" charset="-122"/>
              </a:rPr>
              <a:t>系统的基本</a:t>
            </a:r>
            <a:r>
              <a:rPr lang="en-US" altLang="zh-CN" dirty="0">
                <a:solidFill>
                  <a:schemeClr val="tx2">
                    <a:lumMod val="60000"/>
                    <a:lumOff val="40000"/>
                  </a:schemeClr>
                </a:solidFill>
                <a:latin typeface="华文新魏" panose="02010800040101010101" pitchFamily="2" charset="-122"/>
                <a:ea typeface="华文新魏" panose="02010800040101010101" pitchFamily="2" charset="-122"/>
              </a:rPr>
              <a:t>E-R</a:t>
            </a:r>
          </a:p>
        </p:txBody>
      </p:sp>
      <p:pic>
        <p:nvPicPr>
          <p:cNvPr id="571398" name="Picture 6" descr="7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882467"/>
            <a:ext cx="62642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3679701" y="2695847"/>
            <a:ext cx="841840" cy="720080"/>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9" name="矩形 8"/>
          <p:cNvSpPr/>
          <p:nvPr/>
        </p:nvSpPr>
        <p:spPr bwMode="auto">
          <a:xfrm>
            <a:off x="1312832" y="1722270"/>
            <a:ext cx="810896" cy="1693657"/>
          </a:xfrm>
          <a:prstGeom prst="rect">
            <a:avLst/>
          </a:prstGeom>
          <a:solidFill>
            <a:srgbClr val="3E19A7">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0" name="矩形 9"/>
          <p:cNvSpPr/>
          <p:nvPr/>
        </p:nvSpPr>
        <p:spPr bwMode="auto">
          <a:xfrm>
            <a:off x="539551" y="2209058"/>
            <a:ext cx="635465" cy="643878"/>
          </a:xfrm>
          <a:prstGeom prst="rect">
            <a:avLst/>
          </a:prstGeom>
          <a:solidFill>
            <a:srgbClr val="00B05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 name="圆角矩形标注 1"/>
          <p:cNvSpPr/>
          <p:nvPr/>
        </p:nvSpPr>
        <p:spPr bwMode="auto">
          <a:xfrm>
            <a:off x="3059832" y="27464"/>
            <a:ext cx="4681736" cy="953453"/>
          </a:xfrm>
          <a:prstGeom prst="wedgeRoundRectCallout">
            <a:avLst>
              <a:gd name="adj1" fmla="val -30448"/>
              <a:gd name="adj2" fmla="val 225736"/>
              <a:gd name="adj3" fmla="val 16667"/>
            </a:avLst>
          </a:prstGeom>
          <a:solidFill>
            <a:srgbClr val="FCBAD2"/>
          </a:solidFill>
          <a:ln>
            <a:noFill/>
          </a:ln>
          <a:effectLst/>
        </p:spPr>
        <p:txBody>
          <a:bodyPr vert="horz" wrap="square" lIns="91440" tIns="45720" rIns="91440" bIns="45720" numCol="1" rtlCol="0" anchor="t" anchorCtr="0" compatLnSpc="1">
            <a:prstTxWarp prst="textNoShape">
              <a:avLst/>
            </a:prstTxWarp>
            <a:spAutoFit/>
          </a:bodyPr>
          <a:lstStyle/>
          <a:p>
            <a:pPr algn="l">
              <a:lnSpc>
                <a:spcPts val="3000"/>
              </a:lnSpc>
              <a:buSzPct val="65000"/>
              <a:buFont typeface="Wingdings" panose="05000000000000000000" pitchFamily="2" charset="2"/>
              <a:buChar char="l"/>
            </a:pPr>
            <a:r>
              <a:rPr lang="zh-CN" altLang="en-US" sz="1600" b="0" kern="0" dirty="0">
                <a:solidFill>
                  <a:schemeClr val="tx1"/>
                </a:solidFill>
                <a:ea typeface="宋体" charset="-122"/>
              </a:rPr>
              <a:t>集成过程中的冲突解决：</a:t>
            </a:r>
            <a:endParaRPr lang="en-US" altLang="zh-CN" sz="1600" b="0" kern="0" dirty="0">
              <a:solidFill>
                <a:schemeClr val="tx1"/>
              </a:solidFill>
              <a:ea typeface="宋体" charset="-122"/>
            </a:endParaRPr>
          </a:p>
          <a:p>
            <a:pPr marL="0" indent="0" algn="l">
              <a:lnSpc>
                <a:spcPts val="3000"/>
              </a:lnSpc>
              <a:buSzPct val="65000"/>
              <a:buFontTx/>
              <a:buNone/>
            </a:pPr>
            <a:r>
              <a:rPr lang="zh-CN" altLang="en-US" sz="1600" b="0" kern="0" dirty="0">
                <a:solidFill>
                  <a:schemeClr val="tx1"/>
                </a:solidFill>
                <a:ea typeface="宋体" charset="-122"/>
              </a:rPr>
              <a:t>（</a:t>
            </a:r>
            <a:r>
              <a:rPr lang="en-US" altLang="zh-CN" sz="1600" b="0" kern="0" dirty="0">
                <a:solidFill>
                  <a:schemeClr val="tx1"/>
                </a:solidFill>
                <a:ea typeface="宋体" charset="-122"/>
              </a:rPr>
              <a:t>1</a:t>
            </a:r>
            <a:r>
              <a:rPr lang="zh-CN" altLang="en-US" sz="1600" b="0" kern="0" dirty="0">
                <a:solidFill>
                  <a:schemeClr val="tx1"/>
                </a:solidFill>
                <a:ea typeface="宋体" charset="-122"/>
              </a:rPr>
              <a:t>）异名同义：项目和产品含义相同；</a:t>
            </a:r>
            <a:endParaRPr lang="en-US" altLang="zh-CN" sz="1600" b="0" kern="0" dirty="0">
              <a:solidFill>
                <a:schemeClr val="tx1"/>
              </a:solidFill>
              <a:ea typeface="宋体" charset="-122"/>
            </a:endParaRPr>
          </a:p>
        </p:txBody>
      </p:sp>
      <p:sp>
        <p:nvSpPr>
          <p:cNvPr id="13" name="圆角矩形标注 12"/>
          <p:cNvSpPr/>
          <p:nvPr/>
        </p:nvSpPr>
        <p:spPr bwMode="auto">
          <a:xfrm>
            <a:off x="3671689" y="91520"/>
            <a:ext cx="5243711" cy="1379101"/>
          </a:xfrm>
          <a:prstGeom prst="wedgeRoundRectCallout">
            <a:avLst>
              <a:gd name="adj1" fmla="val -80080"/>
              <a:gd name="adj2" fmla="val 88579"/>
              <a:gd name="adj3" fmla="val 16667"/>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lnSpc>
                <a:spcPts val="3000"/>
              </a:lnSpc>
              <a:buSzPct val="65000"/>
              <a:buFont typeface="Wingdings" panose="05000000000000000000" pitchFamily="2" charset="2"/>
              <a:buChar char="l"/>
            </a:pPr>
            <a:r>
              <a:rPr lang="zh-CN" altLang="en-US" sz="1600" b="0" kern="0" dirty="0">
                <a:solidFill>
                  <a:schemeClr val="tx1"/>
                </a:solidFill>
                <a:ea typeface="宋体" charset="-122"/>
              </a:rPr>
              <a:t>集成过程中的冲突解决：</a:t>
            </a:r>
            <a:endParaRPr lang="en-US" altLang="zh-CN" sz="1600" b="0" kern="0" dirty="0">
              <a:solidFill>
                <a:schemeClr val="tx1"/>
              </a:solidFill>
              <a:ea typeface="宋体" charset="-122"/>
            </a:endParaRPr>
          </a:p>
          <a:p>
            <a:pPr algn="l">
              <a:lnSpc>
                <a:spcPts val="3000"/>
              </a:lnSpc>
              <a:buSzPct val="65000"/>
              <a:buFont typeface="Wingdings" panose="05000000000000000000" pitchFamily="2" charset="2"/>
              <a:buChar char="l"/>
            </a:pPr>
            <a:r>
              <a:rPr lang="zh-CN" altLang="en-US" sz="1600" b="0" kern="0" dirty="0">
                <a:solidFill>
                  <a:schemeClr val="tx1"/>
                </a:solidFill>
                <a:ea typeface="宋体" charset="-122"/>
              </a:rPr>
              <a:t>（</a:t>
            </a:r>
            <a:r>
              <a:rPr lang="en-US" altLang="zh-CN" sz="1600" b="0" kern="0" dirty="0">
                <a:solidFill>
                  <a:schemeClr val="tx1"/>
                </a:solidFill>
                <a:ea typeface="宋体" charset="-122"/>
              </a:rPr>
              <a:t>2</a:t>
            </a:r>
            <a:r>
              <a:rPr lang="zh-CN" altLang="en-US" sz="1600" b="0" kern="0" dirty="0">
                <a:solidFill>
                  <a:schemeClr val="tx1"/>
                </a:solidFill>
                <a:ea typeface="宋体" charset="-122"/>
              </a:rPr>
              <a:t>）库存管理中职工与仓库的工作关系已包含在劳动人事管理的部门与职工之间的联系之中，可以取消；</a:t>
            </a:r>
            <a:endParaRPr lang="en-US" altLang="zh-CN" sz="1600" b="0" kern="0" dirty="0">
              <a:solidFill>
                <a:schemeClr val="tx1"/>
              </a:solidFill>
              <a:ea typeface="宋体" charset="-122"/>
            </a:endParaRPr>
          </a:p>
        </p:txBody>
      </p:sp>
      <p:sp>
        <p:nvSpPr>
          <p:cNvPr id="14" name="圆角矩形标注 13"/>
          <p:cNvSpPr/>
          <p:nvPr/>
        </p:nvSpPr>
        <p:spPr bwMode="auto">
          <a:xfrm>
            <a:off x="4518961" y="4653136"/>
            <a:ext cx="4681736" cy="1804749"/>
          </a:xfrm>
          <a:prstGeom prst="wedgeRoundRectCallout">
            <a:avLst>
              <a:gd name="adj1" fmla="val -130274"/>
              <a:gd name="adj2" fmla="val -151773"/>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algn="l">
              <a:lnSpc>
                <a:spcPts val="3000"/>
              </a:lnSpc>
              <a:buSzPct val="65000"/>
              <a:buFont typeface="Wingdings" panose="05000000000000000000" pitchFamily="2" charset="2"/>
              <a:buChar char="l"/>
            </a:pPr>
            <a:r>
              <a:rPr lang="zh-CN" altLang="en-US" sz="1600" b="0" kern="0" dirty="0">
                <a:solidFill>
                  <a:schemeClr val="tx1"/>
                </a:solidFill>
                <a:ea typeface="宋体" charset="-122"/>
              </a:rPr>
              <a:t>集成过程中的冲突解决：</a:t>
            </a:r>
            <a:endParaRPr lang="en-US" altLang="zh-CN" sz="1600" b="0" kern="0" dirty="0">
              <a:solidFill>
                <a:schemeClr val="tx1"/>
              </a:solidFill>
              <a:ea typeface="宋体" charset="-122"/>
            </a:endParaRPr>
          </a:p>
          <a:p>
            <a:pPr marL="0" indent="0">
              <a:lnSpc>
                <a:spcPts val="3000"/>
              </a:lnSpc>
              <a:buSzPct val="65000"/>
              <a:buFontTx/>
              <a:buNone/>
            </a:pPr>
            <a:r>
              <a:rPr lang="zh-CN" altLang="en-US" sz="1600" b="0" kern="0" dirty="0">
                <a:solidFill>
                  <a:schemeClr val="tx1"/>
                </a:solidFill>
                <a:ea typeface="宋体" charset="-122"/>
              </a:rPr>
              <a:t>（</a:t>
            </a:r>
            <a:r>
              <a:rPr lang="en-US" altLang="zh-CN" sz="1600" b="0" kern="0" dirty="0">
                <a:solidFill>
                  <a:schemeClr val="tx1"/>
                </a:solidFill>
                <a:ea typeface="宋体" charset="-122"/>
              </a:rPr>
              <a:t>3</a:t>
            </a:r>
            <a:r>
              <a:rPr lang="zh-CN" altLang="en-US" sz="1600" b="0" kern="0" dirty="0">
                <a:solidFill>
                  <a:schemeClr val="tx1"/>
                </a:solidFill>
                <a:ea typeface="宋体" charset="-122"/>
              </a:rPr>
              <a:t>）职工之间领导与被领导关系可由部门与职工（经理）之间的领导关系、部门与职工之间的从属关系两者导出，可以取消。</a:t>
            </a:r>
          </a:p>
        </p:txBody>
      </p:sp>
    </p:spTree>
    <p:extLst>
      <p:ext uri="{BB962C8B-B14F-4D97-AF65-F5344CB8AC3E}">
        <p14:creationId xmlns:p14="http://schemas.microsoft.com/office/powerpoint/2010/main" val="38555585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8"/>
                                        </p:tgtEl>
                                        <p:attrNameLst>
                                          <p:attrName>ppt_x</p:attrName>
                                        </p:attrNameLst>
                                      </p:cBhvr>
                                      <p:tavLst>
                                        <p:tav tm="0">
                                          <p:val>
                                            <p:strVal val="ppt_x"/>
                                          </p:val>
                                        </p:tav>
                                        <p:tav tm="100000">
                                          <p:val>
                                            <p:strVal val="ppt_x"/>
                                          </p:val>
                                        </p:tav>
                                      </p:tavLst>
                                    </p:anim>
                                    <p:anim calcmode="lin" valueType="num">
                                      <p:cBhvr additive="base">
                                        <p:cTn id="17" dur="500"/>
                                        <p:tgtEl>
                                          <p:spTgt spid="8"/>
                                        </p:tgtEl>
                                        <p:attrNameLst>
                                          <p:attrName>ppt_y</p:attrName>
                                        </p:attrNameLst>
                                      </p:cBhvr>
                                      <p:tavLst>
                                        <p:tav tm="0">
                                          <p:val>
                                            <p:strVal val="ppt_y"/>
                                          </p:val>
                                        </p:tav>
                                        <p:tav tm="100000">
                                          <p:val>
                                            <p:strVal val="1+ppt_h/2"/>
                                          </p:val>
                                        </p:tav>
                                      </p:tavLst>
                                    </p:anim>
                                    <p:set>
                                      <p:cBhvr>
                                        <p:cTn id="18" dur="1" fill="hold">
                                          <p:stCondLst>
                                            <p:cond delay="499"/>
                                          </p:stCondLst>
                                        </p:cTn>
                                        <p:tgtEl>
                                          <p:spTgt spid="8"/>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16" presetClass="entr" presetSubtype="2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2" grpId="0" animBg="1"/>
      <p:bldP spid="2" grpId="1" animBg="1"/>
      <p:bldP spid="13" grpId="0" animBg="1"/>
      <p:bldP spid="13" grpId="1" animBg="1"/>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en-US" dirty="0">
                <a:ea typeface="宋体" charset="-122"/>
              </a:rPr>
              <a:t>概念结构设计</a:t>
            </a:r>
          </a:p>
        </p:txBody>
      </p:sp>
      <p:sp>
        <p:nvSpPr>
          <p:cNvPr id="573443" name="Rectangle 3"/>
          <p:cNvSpPr>
            <a:spLocks noGrp="1" noChangeArrowheads="1"/>
          </p:cNvSpPr>
          <p:nvPr>
            <p:ph type="body" idx="1"/>
          </p:nvPr>
        </p:nvSpPr>
        <p:spPr>
          <a:xfrm>
            <a:off x="185738" y="1196752"/>
            <a:ext cx="8435975" cy="32403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视图集成后形成一个整体的数据库概念结构，对该整体概念结构还必须进行进一步验证，确保它能够满足下列条件：</a:t>
            </a:r>
          </a:p>
          <a:p>
            <a:pPr lvl="1">
              <a:lnSpc>
                <a:spcPts val="3500"/>
              </a:lnSpc>
              <a:buSzPct val="65000"/>
              <a:buFont typeface="Wingdings" panose="05000000000000000000" pitchFamily="2" charset="2"/>
              <a:buChar char="l"/>
            </a:pPr>
            <a:r>
              <a:rPr lang="zh-CN" altLang="en-US" sz="2000" dirty="0">
                <a:ea typeface="宋体" charset="-122"/>
              </a:rPr>
              <a:t>整体概念结构内部必须具有一致性，不存在互相矛盾的表达；</a:t>
            </a:r>
          </a:p>
          <a:p>
            <a:pPr lvl="1">
              <a:lnSpc>
                <a:spcPts val="3500"/>
              </a:lnSpc>
              <a:buSzPct val="65000"/>
              <a:buFont typeface="Wingdings" panose="05000000000000000000" pitchFamily="2" charset="2"/>
              <a:buChar char="l"/>
            </a:pPr>
            <a:r>
              <a:rPr lang="zh-CN" altLang="en-US" sz="2000" dirty="0">
                <a:ea typeface="宋体" charset="-122"/>
              </a:rPr>
              <a:t>整体概念结构能准确地反映原来的每个视图结构，包括属性、实体及实体间的联系；</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整体概念结构能满足需要分析阶段所确定的所有要求。</a:t>
            </a:r>
          </a:p>
        </p:txBody>
      </p:sp>
      <p:sp>
        <p:nvSpPr>
          <p:cNvPr id="4" name="Rectangle 3"/>
          <p:cNvSpPr txBox="1">
            <a:spLocks noChangeArrowheads="1"/>
          </p:cNvSpPr>
          <p:nvPr/>
        </p:nvSpPr>
        <p:spPr bwMode="auto">
          <a:xfrm>
            <a:off x="185738" y="4581128"/>
            <a:ext cx="8634734" cy="136815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b="0" kern="0">
                <a:latin typeface="华文新魏" panose="02010800040101010101" pitchFamily="2" charset="-122"/>
                <a:ea typeface="华文新魏" panose="02010800040101010101" pitchFamily="2" charset="-122"/>
              </a:rPr>
              <a:t>整体概念结构最终还应该提交给用户，征求用户和有关人员的意见，进行评审、修改和优化，然后把它确定下来，作为数据库的概念结构，作为进一步设计数据库的依据。</a:t>
            </a:r>
            <a:endParaRPr lang="zh-CN" altLang="en-US" sz="2000" b="0" kern="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3555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en-US" dirty="0">
                <a:ea typeface="宋体" charset="-122"/>
              </a:rPr>
              <a:t>概念结构设计：小结</a:t>
            </a:r>
          </a:p>
        </p:txBody>
      </p:sp>
      <p:sp>
        <p:nvSpPr>
          <p:cNvPr id="575491" name="Rectangle 3"/>
          <p:cNvSpPr>
            <a:spLocks noGrp="1" noChangeArrowheads="1"/>
          </p:cNvSpPr>
          <p:nvPr>
            <p:ph type="body" idx="1"/>
          </p:nvPr>
        </p:nvSpPr>
        <p:spPr>
          <a:xfrm>
            <a:off x="185738" y="1268760"/>
            <a:ext cx="8729662" cy="20882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概念结构设计的步骤</a:t>
            </a:r>
          </a:p>
          <a:p>
            <a:pPr lvl="1">
              <a:lnSpc>
                <a:spcPts val="3500"/>
              </a:lnSpc>
              <a:buSzPct val="65000"/>
              <a:buFont typeface="Wingdings" panose="05000000000000000000" pitchFamily="2" charset="2"/>
              <a:buChar char="l"/>
            </a:pPr>
            <a:r>
              <a:rPr lang="zh-CN" altLang="en-US" sz="2000" dirty="0">
                <a:ea typeface="宋体" charset="-122"/>
              </a:rPr>
              <a:t>抽象数据并设计局部视图；</a:t>
            </a:r>
          </a:p>
          <a:p>
            <a:pPr lvl="1">
              <a:lnSpc>
                <a:spcPts val="3500"/>
              </a:lnSpc>
              <a:buSzPct val="65000"/>
              <a:buFont typeface="Wingdings" panose="05000000000000000000" pitchFamily="2" charset="2"/>
              <a:buChar char="l"/>
            </a:pPr>
            <a:r>
              <a:rPr lang="zh-CN" altLang="en-US" sz="2000" dirty="0">
                <a:ea typeface="宋体" charset="-122"/>
              </a:rPr>
              <a:t>集成局部视图，消除冲突和冗余，得到全局概念结构；</a:t>
            </a:r>
          </a:p>
          <a:p>
            <a:pPr lvl="1">
              <a:lnSpc>
                <a:spcPts val="3500"/>
              </a:lnSpc>
              <a:buSzPct val="65000"/>
              <a:buFont typeface="Wingdings" panose="05000000000000000000" pitchFamily="2" charset="2"/>
              <a:buChar char="l"/>
            </a:pPr>
            <a:r>
              <a:rPr lang="zh-CN" altLang="en-US" sz="2000" dirty="0">
                <a:ea typeface="宋体" charset="-122"/>
              </a:rPr>
              <a:t>验证整体概念结构。</a:t>
            </a:r>
          </a:p>
          <a:p>
            <a:pPr lvl="1">
              <a:lnSpc>
                <a:spcPts val="3500"/>
              </a:lnSpc>
              <a:buSzPct val="65000"/>
              <a:buFont typeface="Wingdings" panose="05000000000000000000" pitchFamily="2" charset="2"/>
              <a:buChar char="l"/>
            </a:pPr>
            <a:endParaRPr lang="en-US" altLang="zh-CN" sz="2000" dirty="0">
              <a:ea typeface="宋体" charset="-122"/>
            </a:endParaRPr>
          </a:p>
        </p:txBody>
      </p:sp>
    </p:spTree>
    <p:extLst>
      <p:ext uri="{BB962C8B-B14F-4D97-AF65-F5344CB8AC3E}">
        <p14:creationId xmlns:p14="http://schemas.microsoft.com/office/powerpoint/2010/main" val="8689940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7FEF202A-F03A-4D85-90EF-5368515333A6}"/>
              </a:ext>
            </a:extLst>
          </p:cNvPr>
          <p:cNvSpPr>
            <a:spLocks noGrp="1" noChangeArrowheads="1"/>
          </p:cNvSpPr>
          <p:nvPr>
            <p:ph type="body" idx="1"/>
          </p:nvPr>
        </p:nvSpPr>
        <p:spPr>
          <a:xfrm>
            <a:off x="107504" y="980728"/>
            <a:ext cx="6408712" cy="2778227"/>
          </a:xfrm>
        </p:spPr>
        <p:txBody>
          <a:bodyPr/>
          <a:lstStyle/>
          <a:p>
            <a:pPr>
              <a:buFontTx/>
              <a:buNone/>
            </a:pPr>
            <a:r>
              <a:rPr lang="zh-CN" altLang="en-US" sz="1800" b="0" dirty="0"/>
              <a:t>例 图书借阅系统中，读者和图书的</a:t>
            </a:r>
            <a:r>
              <a:rPr lang="en-US" altLang="zh-CN" sz="1800" b="0" dirty="0"/>
              <a:t>E/R</a:t>
            </a:r>
            <a:r>
              <a:rPr lang="zh-CN" altLang="en-US" sz="1800" b="0" dirty="0"/>
              <a:t>图</a:t>
            </a:r>
          </a:p>
          <a:p>
            <a:r>
              <a:rPr lang="zh-CN" altLang="en-US" sz="1800" b="0" dirty="0"/>
              <a:t>读者需记录其编号，姓名及读者类型（读者类型可能是教工、学生及其他人员），不同读者类型可节约图书的最大数量和最长时间不同</a:t>
            </a:r>
          </a:p>
          <a:p>
            <a:r>
              <a:rPr lang="zh-CN" altLang="en-US" sz="1800" b="0" dirty="0"/>
              <a:t>图书需记录其编号，书名，出版社，出版日期及价格</a:t>
            </a:r>
          </a:p>
          <a:p>
            <a:r>
              <a:rPr lang="zh-CN" altLang="en-US" sz="1800" b="0" dirty="0"/>
              <a:t>读者借阅图书需记录其借阅日期，借阅数量，</a:t>
            </a:r>
            <a:endParaRPr lang="en-US" altLang="zh-CN" sz="1800" b="0" dirty="0"/>
          </a:p>
          <a:p>
            <a:r>
              <a:rPr lang="zh-CN" altLang="en-US" sz="1800" b="0" dirty="0"/>
              <a:t>读者归还图书时，需记录归还日期，若逾期归还需对其进行超期罚款，需记录罚款数额</a:t>
            </a:r>
          </a:p>
          <a:p>
            <a:endParaRPr lang="zh-CN" altLang="en-US" sz="1800" b="0" dirty="0"/>
          </a:p>
          <a:p>
            <a:endParaRPr lang="en-US" altLang="zh-CN" sz="1800" b="0" dirty="0"/>
          </a:p>
        </p:txBody>
      </p:sp>
    </p:spTree>
    <p:extLst>
      <p:ext uri="{BB962C8B-B14F-4D97-AF65-F5344CB8AC3E}">
        <p14:creationId xmlns:p14="http://schemas.microsoft.com/office/powerpoint/2010/main" val="4143859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BE566B-CB58-4CCB-BE8D-EB07836E8BAB}"/>
              </a:ext>
            </a:extLst>
          </p:cNvPr>
          <p:cNvPicPr>
            <a:picLocks noChangeAspect="1"/>
          </p:cNvPicPr>
          <p:nvPr/>
        </p:nvPicPr>
        <p:blipFill>
          <a:blip r:embed="rId2"/>
          <a:stretch>
            <a:fillRect/>
          </a:stretch>
        </p:blipFill>
        <p:spPr>
          <a:xfrm>
            <a:off x="0" y="2282"/>
            <a:ext cx="6095829" cy="2562622"/>
          </a:xfrm>
          <a:prstGeom prst="rect">
            <a:avLst/>
          </a:prstGeom>
        </p:spPr>
      </p:pic>
    </p:spTree>
    <p:extLst>
      <p:ext uri="{BB962C8B-B14F-4D97-AF65-F5344CB8AC3E}">
        <p14:creationId xmlns:p14="http://schemas.microsoft.com/office/powerpoint/2010/main" val="9095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a:t>关于数据库设计</a:t>
            </a:r>
            <a:endParaRPr lang="zh-CN" altLang="en-US" dirty="0">
              <a:ea typeface="宋体" charset="-122"/>
            </a:endParaRPr>
          </a:p>
        </p:txBody>
      </p:sp>
      <p:sp>
        <p:nvSpPr>
          <p:cNvPr id="396291" name="Rectangle 3"/>
          <p:cNvSpPr>
            <a:spLocks noGrp="1" noChangeArrowheads="1"/>
          </p:cNvSpPr>
          <p:nvPr>
            <p:ph type="body" idx="1"/>
          </p:nvPr>
        </p:nvSpPr>
        <p:spPr>
          <a:xfrm>
            <a:off x="185738" y="1196752"/>
            <a:ext cx="8346702" cy="5204048"/>
          </a:xfrm>
        </p:spPr>
        <p:txBody>
          <a:bodyPr/>
          <a:lstStyle/>
          <a:p>
            <a:pPr>
              <a:lnSpc>
                <a:spcPts val="3500"/>
              </a:lnSpc>
            </a:pPr>
            <a:r>
              <a:rPr lang="en-US" altLang="zh-CN" dirty="0">
                <a:ea typeface="宋体" charset="-122"/>
              </a:rPr>
              <a:t> </a:t>
            </a:r>
            <a:r>
              <a:rPr lang="zh-CN" altLang="en-US" dirty="0">
                <a:ea typeface="宋体" charset="-122"/>
              </a:rPr>
              <a:t>数据库设计</a:t>
            </a:r>
          </a:p>
          <a:p>
            <a:pPr lvl="1">
              <a:lnSpc>
                <a:spcPts val="3500"/>
              </a:lnSpc>
              <a:spcBef>
                <a:spcPct val="40000"/>
              </a:spcBef>
              <a:spcAft>
                <a:spcPct val="20000"/>
              </a:spcAft>
            </a:pPr>
            <a:r>
              <a:rPr lang="zh-CN" altLang="en-US" dirty="0">
                <a:ea typeface="宋体" charset="-122"/>
              </a:rPr>
              <a:t>对于一个给定的应用环境，</a:t>
            </a:r>
            <a:r>
              <a:rPr lang="zh-CN" altLang="en-US" b="1" dirty="0">
                <a:solidFill>
                  <a:srgbClr val="FF0000"/>
                </a:solidFill>
                <a:ea typeface="宋体" charset="-122"/>
              </a:rPr>
              <a:t>构造（设计）优化的数据库逻辑模式和物理结构，并据此建立数据库及其应用系统，使之能够有效地存储和管理数据，满足用户的应用需求</a:t>
            </a:r>
            <a:r>
              <a:rPr lang="zh-CN" altLang="en-US" dirty="0">
                <a:ea typeface="宋体" charset="-122"/>
              </a:rPr>
              <a:t>，包括信息管理要求和数据操作要求。</a:t>
            </a:r>
          </a:p>
        </p:txBody>
      </p:sp>
    </p:spTree>
    <p:extLst>
      <p:ext uri="{BB962C8B-B14F-4D97-AF65-F5344CB8AC3E}">
        <p14:creationId xmlns:p14="http://schemas.microsoft.com/office/powerpoint/2010/main" val="31437211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zh-CN" altLang="en-US" dirty="0">
                <a:ea typeface="宋体" charset="-122"/>
              </a:rPr>
              <a:t>概念结构设计</a:t>
            </a:r>
          </a:p>
        </p:txBody>
      </p:sp>
      <p:sp>
        <p:nvSpPr>
          <p:cNvPr id="670723" name="Rectangle 3"/>
          <p:cNvSpPr>
            <a:spLocks noGrp="1" noChangeArrowheads="1"/>
          </p:cNvSpPr>
          <p:nvPr>
            <p:ph type="body" idx="1"/>
          </p:nvPr>
        </p:nvSpPr>
        <p:spPr>
          <a:xfrm>
            <a:off x="274440" y="1124744"/>
            <a:ext cx="8640960" cy="38164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书店管理系统需求分析如下：</a:t>
            </a:r>
          </a:p>
          <a:p>
            <a:pPr lvl="1">
              <a:lnSpc>
                <a:spcPts val="3500"/>
              </a:lnSpc>
              <a:buSzPct val="65000"/>
              <a:buFont typeface="Wingdings" panose="05000000000000000000" pitchFamily="2" charset="2"/>
              <a:buChar char="l"/>
            </a:pPr>
            <a:r>
              <a:rPr lang="zh-CN" altLang="en-US" sz="2000" dirty="0">
                <a:ea typeface="宋体" charset="-122"/>
              </a:rPr>
              <a:t>一个作者可以写出多本书；</a:t>
            </a:r>
          </a:p>
          <a:p>
            <a:pPr lvl="1">
              <a:lnSpc>
                <a:spcPts val="3500"/>
              </a:lnSpc>
              <a:buSzPct val="65000"/>
              <a:buFont typeface="Wingdings" panose="05000000000000000000" pitchFamily="2" charset="2"/>
              <a:buChar char="l"/>
            </a:pPr>
            <a:r>
              <a:rPr lang="zh-CN" altLang="en-US" sz="2000" dirty="0">
                <a:ea typeface="宋体" charset="-122"/>
              </a:rPr>
              <a:t>一个出版社可以出版多种书，而每一种书只能由一个出版社出版；</a:t>
            </a:r>
            <a:endParaRPr lang="en-US" altLang="zh-CN" sz="20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同一种类的书存放在同一个仓库中，一个仓库可以存放不同种类的书；</a:t>
            </a:r>
          </a:p>
          <a:p>
            <a:pPr lvl="1">
              <a:lnSpc>
                <a:spcPts val="3500"/>
              </a:lnSpc>
              <a:buSzPct val="65000"/>
              <a:buFont typeface="Wingdings" panose="05000000000000000000" pitchFamily="2" charset="2"/>
              <a:buChar char="l"/>
            </a:pPr>
            <a:r>
              <a:rPr lang="zh-CN" altLang="en-US" sz="2000" dirty="0">
                <a:ea typeface="宋体" charset="-122"/>
              </a:rPr>
              <a:t>一个消费者可以购买多本同一种类的书，而同一种类的书可以出售给多个消费者。</a:t>
            </a:r>
          </a:p>
          <a:p>
            <a:pPr>
              <a:lnSpc>
                <a:spcPts val="3500"/>
              </a:lnSpc>
              <a:buSzPct val="65000"/>
              <a:buFont typeface="Wingdings" panose="05000000000000000000" pitchFamily="2" charset="2"/>
              <a:buChar char="l"/>
            </a:pPr>
            <a:r>
              <a:rPr lang="zh-CN" altLang="en-US" sz="2400" dirty="0">
                <a:ea typeface="宋体" charset="-122"/>
              </a:rPr>
              <a:t>试根据以上需求信息作出数据库的概念结构。</a:t>
            </a:r>
          </a:p>
        </p:txBody>
      </p:sp>
    </p:spTree>
    <p:extLst>
      <p:ext uri="{BB962C8B-B14F-4D97-AF65-F5344CB8AC3E}">
        <p14:creationId xmlns:p14="http://schemas.microsoft.com/office/powerpoint/2010/main" val="14392419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zh-CN" altLang="en-US" dirty="0">
                <a:ea typeface="宋体" charset="-122"/>
              </a:rPr>
              <a:t>概念结构设计</a:t>
            </a:r>
            <a:endParaRPr lang="zh-CN" altLang="zh-CN" dirty="0">
              <a:ea typeface="宋体" charset="-122"/>
            </a:endParaRPr>
          </a:p>
        </p:txBody>
      </p:sp>
      <p:sp>
        <p:nvSpPr>
          <p:cNvPr id="6717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1749" name="Object 5"/>
          <p:cNvGraphicFramePr>
            <a:graphicFrameLocks noChangeAspect="1"/>
          </p:cNvGraphicFramePr>
          <p:nvPr>
            <p:extLst>
              <p:ext uri="{D42A27DB-BD31-4B8C-83A1-F6EECF244321}">
                <p14:modId xmlns:p14="http://schemas.microsoft.com/office/powerpoint/2010/main" val="2431350613"/>
              </p:ext>
            </p:extLst>
          </p:nvPr>
        </p:nvGraphicFramePr>
        <p:xfrm>
          <a:off x="895536" y="1158415"/>
          <a:ext cx="7352928" cy="5222913"/>
        </p:xfrm>
        <a:graphic>
          <a:graphicData uri="http://schemas.openxmlformats.org/presentationml/2006/ole">
            <mc:AlternateContent xmlns:mc="http://schemas.openxmlformats.org/markup-compatibility/2006">
              <mc:Choice xmlns:v="urn:schemas-microsoft-com:vml" Requires="v">
                <p:oleObj name="Visio" r:id="rId2" imgW="3235642" imgH="2405539" progId="Visio.Drawing.11">
                  <p:embed/>
                </p:oleObj>
              </mc:Choice>
              <mc:Fallback>
                <p:oleObj name="Visio" r:id="rId2" imgW="3235642" imgH="2405539"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36" y="1158415"/>
                        <a:ext cx="7352928" cy="5222913"/>
                      </a:xfrm>
                      <a:prstGeom prst="rect">
                        <a:avLst/>
                      </a:prstGeom>
                      <a:noFill/>
                    </p:spPr>
                  </p:pic>
                </p:oleObj>
              </mc:Fallback>
            </mc:AlternateContent>
          </a:graphicData>
        </a:graphic>
      </p:graphicFrame>
    </p:spTree>
    <p:extLst>
      <p:ext uri="{BB962C8B-B14F-4D97-AF65-F5344CB8AC3E}">
        <p14:creationId xmlns:p14="http://schemas.microsoft.com/office/powerpoint/2010/main" val="10619577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ea typeface="宋体" charset="-122"/>
              </a:rPr>
              <a:t>逻辑结构设计</a:t>
            </a:r>
          </a:p>
        </p:txBody>
      </p:sp>
      <p:sp>
        <p:nvSpPr>
          <p:cNvPr id="414723" name="Rectangle 3"/>
          <p:cNvSpPr>
            <a:spLocks noGrp="1" noChangeArrowheads="1"/>
          </p:cNvSpPr>
          <p:nvPr>
            <p:ph type="body" idx="1"/>
          </p:nvPr>
        </p:nvSpPr>
        <p:spPr>
          <a:xfrm>
            <a:off x="185738" y="1196752"/>
            <a:ext cx="8043862" cy="16561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逻辑结构设计</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将概念结构转换为</a:t>
            </a:r>
            <a:r>
              <a:rPr lang="en-US" altLang="zh-CN" sz="2000" dirty="0">
                <a:ea typeface="宋体" charset="-122"/>
              </a:rPr>
              <a:t>DBMS</a:t>
            </a:r>
            <a:r>
              <a:rPr lang="zh-CN" altLang="en-US" sz="2000" dirty="0">
                <a:ea typeface="宋体" charset="-122"/>
              </a:rPr>
              <a:t>所支持的逻辑模型；</a:t>
            </a:r>
          </a:p>
          <a:p>
            <a:pPr lvl="1">
              <a:lnSpc>
                <a:spcPts val="3500"/>
              </a:lnSpc>
              <a:buSzPct val="65000"/>
              <a:buFont typeface="Wingdings" panose="05000000000000000000" pitchFamily="2" charset="2"/>
              <a:buChar char="l"/>
            </a:pPr>
            <a:r>
              <a:rPr lang="zh-CN" altLang="en-US" sz="2000" dirty="0">
                <a:ea typeface="宋体" charset="-122"/>
              </a:rPr>
              <a:t>对转换结果进行优化。</a:t>
            </a:r>
          </a:p>
          <a:p>
            <a:pPr>
              <a:lnSpc>
                <a:spcPts val="3500"/>
              </a:lnSpc>
              <a:buSzPct val="65000"/>
              <a:buFont typeface="Wingdings" panose="05000000000000000000" pitchFamily="2" charset="2"/>
              <a:buChar char="l"/>
            </a:pPr>
            <a:endParaRPr lang="zh-CN" altLang="en-US" sz="2400" dirty="0">
              <a:ea typeface="宋体" charset="-122"/>
            </a:endParaRPr>
          </a:p>
          <a:p>
            <a:pPr>
              <a:lnSpc>
                <a:spcPts val="3500"/>
              </a:lnSpc>
              <a:buSzPct val="65000"/>
              <a:buFont typeface="Wingdings" panose="05000000000000000000" pitchFamily="2" charset="2"/>
              <a:buChar char="l"/>
            </a:pPr>
            <a:endParaRPr lang="en-US" altLang="zh-CN" sz="2400" dirty="0">
              <a:ea typeface="宋体" charset="-122"/>
            </a:endParaRPr>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2996952"/>
            <a:ext cx="6668957"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8243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body" idx="1"/>
          </p:nvPr>
        </p:nvSpPr>
        <p:spPr/>
        <p:txBody>
          <a:bodyPr/>
          <a:lstStyle/>
          <a:p>
            <a:pPr>
              <a:buFont typeface="Wingdings" pitchFamily="2" charset="2"/>
              <a:buNone/>
            </a:pPr>
            <a:r>
              <a:rPr lang="en-US" altLang="zh-CN">
                <a:ea typeface="宋体" charset="-122"/>
              </a:rPr>
              <a:t> </a:t>
            </a:r>
          </a:p>
        </p:txBody>
      </p:sp>
      <p:sp>
        <p:nvSpPr>
          <p:cNvPr id="581635" name="Rectangle 3"/>
          <p:cNvSpPr>
            <a:spLocks noGrp="1" noChangeArrowheads="1"/>
          </p:cNvSpPr>
          <p:nvPr>
            <p:ph type="title"/>
          </p:nvPr>
        </p:nvSpPr>
        <p:spPr/>
        <p:txBody>
          <a:bodyPr/>
          <a:lstStyle/>
          <a:p>
            <a:r>
              <a:rPr lang="zh-CN" altLang="en-US" dirty="0">
                <a:ea typeface="宋体" charset="-122"/>
              </a:rPr>
              <a:t>逻辑结构设计</a:t>
            </a:r>
          </a:p>
        </p:txBody>
      </p:sp>
      <p:pic>
        <p:nvPicPr>
          <p:cNvPr id="581637" name="Picture 5" descr="7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204864"/>
            <a:ext cx="8240887" cy="257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8308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zh-CN" altLang="en-US" dirty="0">
                <a:ea typeface="宋体" charset="-122"/>
              </a:rPr>
              <a:t>逻辑结构设计</a:t>
            </a:r>
          </a:p>
        </p:txBody>
      </p:sp>
      <p:grpSp>
        <p:nvGrpSpPr>
          <p:cNvPr id="7" name="组合 6"/>
          <p:cNvGrpSpPr/>
          <p:nvPr/>
        </p:nvGrpSpPr>
        <p:grpSpPr>
          <a:xfrm>
            <a:off x="1115616" y="3356992"/>
            <a:ext cx="6552728" cy="3025328"/>
            <a:chOff x="562501" y="3858148"/>
            <a:chExt cx="5416971" cy="2857121"/>
          </a:xfrm>
        </p:grpSpPr>
        <p:graphicFrame>
          <p:nvGraphicFramePr>
            <p:cNvPr id="8" name="Object 3"/>
            <p:cNvGraphicFramePr>
              <a:graphicFrameLocks noChangeAspect="1"/>
            </p:cNvGraphicFramePr>
            <p:nvPr/>
          </p:nvGraphicFramePr>
          <p:xfrm>
            <a:off x="562501" y="3858148"/>
            <a:ext cx="5416971" cy="2857121"/>
          </p:xfrm>
          <a:graphic>
            <a:graphicData uri="http://schemas.openxmlformats.org/presentationml/2006/ole">
              <mc:AlternateContent xmlns:mc="http://schemas.openxmlformats.org/markup-compatibility/2006">
                <mc:Choice xmlns:v="urn:schemas-microsoft-com:vml" Requires="v">
                  <p:oleObj name="Visio" r:id="rId2" imgW="3637836" imgH="1875472" progId="Visio.Drawing.11">
                    <p:embed/>
                  </p:oleObj>
                </mc:Choice>
                <mc:Fallback>
                  <p:oleObj name="Visio" r:id="rId2" imgW="3637836" imgH="1875472" progId="Visio.Drawing.11">
                    <p:embed/>
                    <p:pic>
                      <p:nvPicPr>
                        <p:cNvPr id="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01" y="3858148"/>
                          <a:ext cx="5416971" cy="2857121"/>
                        </a:xfrm>
                        <a:prstGeom prst="rect">
                          <a:avLst/>
                        </a:prstGeom>
                        <a:solidFill>
                          <a:schemeClr val="folHlink"/>
                        </a:solidFill>
                        <a:ln>
                          <a:noFill/>
                        </a:ln>
                        <a:effectLst/>
                      </p:spPr>
                    </p:pic>
                  </p:oleObj>
                </mc:Fallback>
              </mc:AlternateContent>
            </a:graphicData>
          </a:graphic>
        </p:graphicFrame>
        <p:sp>
          <p:nvSpPr>
            <p:cNvPr id="9" name="Oval 4"/>
            <p:cNvSpPr>
              <a:spLocks noChangeArrowheads="1"/>
            </p:cNvSpPr>
            <p:nvPr/>
          </p:nvSpPr>
          <p:spPr bwMode="auto">
            <a:xfrm>
              <a:off x="2416500" y="5095123"/>
              <a:ext cx="1383463" cy="4191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800" dirty="0">
                  <a:solidFill>
                    <a:schemeClr val="accent3"/>
                  </a:solidFill>
                </a:rPr>
                <a:t>成绩</a:t>
              </a:r>
            </a:p>
          </p:txBody>
        </p:sp>
        <p:sp>
          <p:nvSpPr>
            <p:cNvPr id="10" name="Line 5"/>
            <p:cNvSpPr>
              <a:spLocks noChangeShapeType="1"/>
            </p:cNvSpPr>
            <p:nvPr/>
          </p:nvSpPr>
          <p:spPr bwMode="auto">
            <a:xfrm>
              <a:off x="3799958" y="5304707"/>
              <a:ext cx="575489" cy="0"/>
            </a:xfrm>
            <a:prstGeom prst="line">
              <a:avLst/>
            </a:prstGeom>
            <a:noFill/>
            <a:ln w="28575">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 name="Rectangle 3"/>
          <p:cNvSpPr txBox="1">
            <a:spLocks noChangeArrowheads="1"/>
          </p:cNvSpPr>
          <p:nvPr/>
        </p:nvSpPr>
        <p:spPr bwMode="auto">
          <a:xfrm>
            <a:off x="185738" y="1124744"/>
            <a:ext cx="8562726" cy="1872208"/>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en-US" altLang="zh-CN" sz="2400" kern="0" dirty="0">
                <a:ea typeface="宋体" charset="-122"/>
              </a:rPr>
              <a:t>E-R</a:t>
            </a:r>
            <a:r>
              <a:rPr lang="zh-CN" altLang="en-US" sz="2400" kern="0" dirty="0">
                <a:ea typeface="宋体" charset="-122"/>
              </a:rPr>
              <a:t>图向关系模型的转换要解决的问题 </a:t>
            </a:r>
          </a:p>
          <a:p>
            <a:pPr lvl="1">
              <a:lnSpc>
                <a:spcPts val="3500"/>
              </a:lnSpc>
              <a:spcBef>
                <a:spcPct val="60000"/>
              </a:spcBef>
            </a:pPr>
            <a:r>
              <a:rPr lang="zh-CN" altLang="en-US" sz="2000" b="0" kern="0" dirty="0">
                <a:ea typeface="宋体" charset="-122"/>
              </a:rPr>
              <a:t>如何将实体集和实体间的联系转换为关系模式；</a:t>
            </a:r>
          </a:p>
          <a:p>
            <a:pPr lvl="1">
              <a:lnSpc>
                <a:spcPts val="3500"/>
              </a:lnSpc>
              <a:spcBef>
                <a:spcPct val="60000"/>
              </a:spcBef>
            </a:pPr>
            <a:r>
              <a:rPr lang="zh-CN" altLang="en-US" sz="2000" b="0" kern="0" dirty="0">
                <a:ea typeface="宋体" charset="-122"/>
              </a:rPr>
              <a:t>如何确定这些关系模式的属性和码。 </a:t>
            </a:r>
          </a:p>
        </p:txBody>
      </p:sp>
      <p:sp>
        <p:nvSpPr>
          <p:cNvPr id="12" name="Rectangle 3"/>
          <p:cNvSpPr txBox="1">
            <a:spLocks noChangeArrowheads="1"/>
          </p:cNvSpPr>
          <p:nvPr/>
        </p:nvSpPr>
        <p:spPr bwMode="auto">
          <a:xfrm>
            <a:off x="197942" y="4581128"/>
            <a:ext cx="8562726" cy="1080120"/>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000" kern="0" dirty="0">
                <a:ea typeface="宋体" charset="-122"/>
              </a:rPr>
              <a:t>转换方法：</a:t>
            </a:r>
            <a:r>
              <a:rPr lang="zh-CN" altLang="en-US" sz="2000" b="0" kern="0" dirty="0">
                <a:ea typeface="宋体" charset="-122"/>
              </a:rPr>
              <a:t>将实体（及其属性）和实体之间的联系（及其属性）转换为关系模式。</a:t>
            </a:r>
          </a:p>
        </p:txBody>
      </p:sp>
    </p:spTree>
    <p:extLst>
      <p:ext uri="{BB962C8B-B14F-4D97-AF65-F5344CB8AC3E}">
        <p14:creationId xmlns:p14="http://schemas.microsoft.com/office/powerpoint/2010/main" val="23453154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dirty="0">
                <a:ea typeface="宋体" charset="-122"/>
              </a:rPr>
              <a:t>逻辑结构设计</a:t>
            </a:r>
          </a:p>
        </p:txBody>
      </p:sp>
      <p:sp>
        <p:nvSpPr>
          <p:cNvPr id="585731" name="Rectangle 3"/>
          <p:cNvSpPr>
            <a:spLocks noGrp="1" noChangeArrowheads="1"/>
          </p:cNvSpPr>
          <p:nvPr>
            <p:ph type="body" idx="1"/>
          </p:nvPr>
        </p:nvSpPr>
        <p:spPr>
          <a:xfrm>
            <a:off x="76200" y="1078136"/>
            <a:ext cx="8960296" cy="16307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实体集的转换规则</a:t>
            </a:r>
            <a:endParaRPr lang="en-US" altLang="zh-CN" sz="2400" dirty="0">
              <a:ea typeface="宋体" charset="-122"/>
            </a:endParaRPr>
          </a:p>
          <a:p>
            <a:pPr lvl="1">
              <a:lnSpc>
                <a:spcPts val="3500"/>
              </a:lnSpc>
            </a:pPr>
            <a:r>
              <a:rPr lang="zh-CN" altLang="en-US" sz="2000" dirty="0">
                <a:ea typeface="宋体" charset="-122"/>
              </a:rPr>
              <a:t>一个实体集转换为一个独立的关系模式，实体集的属性即关系模式的属性，实体集的码即关系模式的码，若无合适的码，应增加一个唯一的</a:t>
            </a:r>
            <a:r>
              <a:rPr lang="en-US" altLang="zh-CN" sz="2000" dirty="0">
                <a:ea typeface="宋体" charset="-122"/>
              </a:rPr>
              <a:t>id</a:t>
            </a:r>
            <a:r>
              <a:rPr lang="zh-CN" altLang="en-US" sz="2000" dirty="0">
                <a:ea typeface="宋体" charset="-122"/>
              </a:rPr>
              <a:t>作为码。</a:t>
            </a:r>
            <a:endParaRPr lang="en-US" altLang="zh-CN" sz="2000" dirty="0">
              <a:ea typeface="宋体" charset="-122"/>
            </a:endParaRPr>
          </a:p>
        </p:txBody>
      </p:sp>
      <p:sp>
        <p:nvSpPr>
          <p:cNvPr id="4" name="Rectangle 3"/>
          <p:cNvSpPr txBox="1">
            <a:spLocks noChangeArrowheads="1"/>
          </p:cNvSpPr>
          <p:nvPr/>
        </p:nvSpPr>
        <p:spPr bwMode="auto">
          <a:xfrm>
            <a:off x="64643" y="2747020"/>
            <a:ext cx="8850758" cy="288032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联系的转换规则</a:t>
            </a:r>
            <a:endParaRPr lang="en-US" altLang="zh-CN" sz="2400" kern="0" dirty="0">
              <a:ea typeface="宋体" charset="-122"/>
            </a:endParaRPr>
          </a:p>
          <a:p>
            <a:pPr lvl="1">
              <a:lnSpc>
                <a:spcPts val="3500"/>
              </a:lnSpc>
            </a:pPr>
            <a:r>
              <a:rPr lang="en-US" altLang="zh-CN" sz="2000" b="0" kern="0" dirty="0">
                <a:ea typeface="宋体" charset="-122"/>
              </a:rPr>
              <a:t>1:1</a:t>
            </a:r>
            <a:r>
              <a:rPr lang="zh-CN" altLang="en-US" sz="2000" b="0" kern="0" dirty="0">
                <a:ea typeface="宋体" charset="-122"/>
              </a:rPr>
              <a:t>联系（</a:t>
            </a:r>
            <a:r>
              <a:rPr lang="en-US" altLang="zh-CN" sz="2000" b="0" kern="0" dirty="0">
                <a:ea typeface="宋体" charset="-122"/>
              </a:rPr>
              <a:t>S,T</a:t>
            </a:r>
            <a:r>
              <a:rPr lang="zh-CN" altLang="en-US" sz="2000" b="0" kern="0" dirty="0">
                <a:ea typeface="宋体" charset="-122"/>
              </a:rPr>
              <a:t>）</a:t>
            </a:r>
          </a:p>
          <a:p>
            <a:pPr lvl="2">
              <a:lnSpc>
                <a:spcPts val="3500"/>
              </a:lnSpc>
              <a:spcBef>
                <a:spcPct val="60000"/>
              </a:spcBef>
            </a:pPr>
            <a:r>
              <a:rPr lang="zh-CN" altLang="en-US" sz="2000" b="0" kern="0" dirty="0">
                <a:ea typeface="宋体" charset="-122"/>
              </a:rPr>
              <a:t>外码法：选中其中一个关系，假设选</a:t>
            </a:r>
            <a:r>
              <a:rPr lang="en-US" altLang="zh-CN" sz="2000" b="0" kern="0" dirty="0">
                <a:ea typeface="宋体" charset="-122"/>
              </a:rPr>
              <a:t>S</a:t>
            </a:r>
            <a:r>
              <a:rPr lang="zh-CN" altLang="en-US" sz="2000" b="0" kern="0" dirty="0">
                <a:ea typeface="宋体" charset="-122"/>
              </a:rPr>
              <a:t>，将</a:t>
            </a:r>
            <a:r>
              <a:rPr lang="en-US" altLang="zh-CN" sz="2000" b="0" kern="0" dirty="0">
                <a:ea typeface="宋体" charset="-122"/>
              </a:rPr>
              <a:t>T</a:t>
            </a:r>
            <a:r>
              <a:rPr lang="zh-CN" altLang="en-US" sz="2000" b="0" kern="0" dirty="0">
                <a:ea typeface="宋体" charset="-122"/>
              </a:rPr>
              <a:t>的主码作为</a:t>
            </a:r>
            <a:r>
              <a:rPr lang="en-US" altLang="zh-CN" sz="2000" b="0" kern="0" dirty="0">
                <a:ea typeface="宋体" charset="-122"/>
              </a:rPr>
              <a:t>S</a:t>
            </a:r>
            <a:r>
              <a:rPr lang="zh-CN" altLang="en-US" sz="2000" b="0" kern="0" dirty="0">
                <a:ea typeface="宋体" charset="-122"/>
              </a:rPr>
              <a:t>的外码，然后将联系的单值属性加入到</a:t>
            </a:r>
            <a:r>
              <a:rPr lang="en-US" altLang="zh-CN" sz="2000" b="0" kern="0" dirty="0">
                <a:ea typeface="宋体" charset="-122"/>
              </a:rPr>
              <a:t>S</a:t>
            </a:r>
            <a:r>
              <a:rPr lang="zh-CN" altLang="en-US" sz="2000" b="0" kern="0" dirty="0">
                <a:ea typeface="宋体" charset="-122"/>
              </a:rPr>
              <a:t>中</a:t>
            </a:r>
            <a:endParaRPr lang="en-US" altLang="zh-CN" sz="2000" b="0" kern="0" dirty="0">
              <a:ea typeface="宋体" charset="-122"/>
            </a:endParaRPr>
          </a:p>
          <a:p>
            <a:pPr lvl="2">
              <a:lnSpc>
                <a:spcPts val="3500"/>
              </a:lnSpc>
              <a:spcBef>
                <a:spcPct val="60000"/>
              </a:spcBef>
            </a:pPr>
            <a:r>
              <a:rPr lang="zh-CN" altLang="en-US" sz="2000" b="0" kern="0" dirty="0">
                <a:ea typeface="宋体" charset="-122"/>
              </a:rPr>
              <a:t>合并法：</a:t>
            </a:r>
            <a:r>
              <a:rPr lang="en-US" altLang="zh-CN" sz="2000" b="0" kern="0" dirty="0">
                <a:ea typeface="宋体" charset="-122"/>
              </a:rPr>
              <a:t>R,S</a:t>
            </a:r>
            <a:r>
              <a:rPr lang="zh-CN" altLang="en-US" sz="2000" b="0" kern="0" dirty="0">
                <a:ea typeface="宋体" charset="-122"/>
              </a:rPr>
              <a:t>是完全参与时，将两个实体集和联系合并为一个关系</a:t>
            </a:r>
          </a:p>
        </p:txBody>
      </p:sp>
    </p:spTree>
    <p:extLst>
      <p:ext uri="{BB962C8B-B14F-4D97-AF65-F5344CB8AC3E}">
        <p14:creationId xmlns:p14="http://schemas.microsoft.com/office/powerpoint/2010/main" val="35014190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ea typeface="宋体" charset="-122"/>
              </a:rPr>
              <a:t>逻辑结构设计</a:t>
            </a:r>
          </a:p>
        </p:txBody>
      </p:sp>
      <p:sp>
        <p:nvSpPr>
          <p:cNvPr id="586755" name="Rectangle 3"/>
          <p:cNvSpPr>
            <a:spLocks noGrp="1" noChangeArrowheads="1"/>
          </p:cNvSpPr>
          <p:nvPr>
            <p:ph type="body" idx="1"/>
          </p:nvPr>
        </p:nvSpPr>
        <p:spPr>
          <a:xfrm>
            <a:off x="185738" y="1124744"/>
            <a:ext cx="8850758" cy="475252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联系的转换规则</a:t>
            </a:r>
            <a:endParaRPr lang="en-US" altLang="zh-CN" sz="2400" dirty="0">
              <a:ea typeface="宋体" charset="-122"/>
            </a:endParaRPr>
          </a:p>
          <a:p>
            <a:pPr lvl="1">
              <a:lnSpc>
                <a:spcPts val="3500"/>
              </a:lnSpc>
            </a:pPr>
            <a:r>
              <a:rPr lang="en-US" altLang="zh-CN" sz="2000" dirty="0">
                <a:ea typeface="宋体" charset="-122"/>
              </a:rPr>
              <a:t>1:n</a:t>
            </a:r>
            <a:r>
              <a:rPr lang="zh-CN" altLang="en-US" sz="2000" dirty="0">
                <a:ea typeface="宋体" charset="-122"/>
              </a:rPr>
              <a:t>联系</a:t>
            </a:r>
          </a:p>
          <a:p>
            <a:pPr lvl="2">
              <a:lnSpc>
                <a:spcPts val="3500"/>
              </a:lnSpc>
              <a:spcBef>
                <a:spcPct val="60000"/>
              </a:spcBef>
            </a:pPr>
            <a:r>
              <a:rPr lang="zh-CN" altLang="en-US" sz="2000" dirty="0">
                <a:ea typeface="宋体" charset="-122"/>
              </a:rPr>
              <a:t>将</a:t>
            </a:r>
            <a:r>
              <a:rPr lang="en-US" altLang="zh-CN" sz="2000" dirty="0">
                <a:ea typeface="宋体" charset="-122"/>
              </a:rPr>
              <a:t>1</a:t>
            </a:r>
            <a:r>
              <a:rPr lang="zh-CN" altLang="en-US" sz="2000" dirty="0">
                <a:ea typeface="宋体" charset="-122"/>
              </a:rPr>
              <a:t>端的主码作为</a:t>
            </a:r>
            <a:r>
              <a:rPr lang="en-US" altLang="zh-CN" sz="2000" dirty="0">
                <a:ea typeface="宋体" charset="-122"/>
              </a:rPr>
              <a:t>N</a:t>
            </a:r>
            <a:r>
              <a:rPr lang="zh-CN" altLang="en-US" sz="2000" dirty="0">
                <a:ea typeface="宋体" charset="-122"/>
              </a:rPr>
              <a:t>端的外码，将联系</a:t>
            </a:r>
            <a:r>
              <a:rPr lang="en-US" altLang="zh-CN" sz="2000" dirty="0">
                <a:ea typeface="宋体" charset="-122"/>
              </a:rPr>
              <a:t>R</a:t>
            </a:r>
            <a:r>
              <a:rPr lang="zh-CN" altLang="en-US" sz="2000" dirty="0">
                <a:ea typeface="宋体" charset="-122"/>
              </a:rPr>
              <a:t>的所有单值属性加入</a:t>
            </a:r>
            <a:r>
              <a:rPr lang="en-US" altLang="zh-CN" sz="2000" dirty="0">
                <a:ea typeface="宋体" charset="-122"/>
              </a:rPr>
              <a:t>N</a:t>
            </a:r>
            <a:r>
              <a:rPr lang="zh-CN" altLang="en-US" sz="2000" dirty="0">
                <a:ea typeface="宋体" charset="-122"/>
              </a:rPr>
              <a:t>端</a:t>
            </a:r>
            <a:endParaRPr lang="en-US" altLang="zh-CN" sz="2400" dirty="0">
              <a:ea typeface="宋体" charset="-122"/>
            </a:endParaRPr>
          </a:p>
          <a:p>
            <a:pPr lvl="1">
              <a:lnSpc>
                <a:spcPts val="3500"/>
              </a:lnSpc>
            </a:pPr>
            <a:r>
              <a:rPr lang="en-US" altLang="zh-CN" sz="2000" dirty="0">
                <a:ea typeface="宋体" charset="-122"/>
              </a:rPr>
              <a:t>m:n</a:t>
            </a:r>
            <a:r>
              <a:rPr lang="zh-CN" altLang="en-US" sz="2000" dirty="0">
                <a:ea typeface="宋体" charset="-122"/>
              </a:rPr>
              <a:t>联系</a:t>
            </a:r>
            <a:endParaRPr lang="en-US" altLang="zh-CN" sz="2000" dirty="0">
              <a:ea typeface="宋体" charset="-122"/>
            </a:endParaRPr>
          </a:p>
          <a:p>
            <a:pPr lvl="2">
              <a:lnSpc>
                <a:spcPts val="3500"/>
              </a:lnSpc>
            </a:pPr>
            <a:r>
              <a:rPr lang="zh-CN" altLang="en-US" sz="2000" dirty="0">
                <a:ea typeface="宋体" charset="-122"/>
              </a:rPr>
              <a:t>转换为一个独立的关系模式：</a:t>
            </a:r>
            <a:r>
              <a:rPr lang="zh-CN" altLang="en-US" sz="2000" dirty="0">
                <a:latin typeface="楷体" panose="02010609060101010101" pitchFamily="49" charset="-122"/>
                <a:ea typeface="楷体" panose="02010609060101010101" pitchFamily="49" charset="-122"/>
              </a:rPr>
              <a:t>关系模式的属性包括联系两端的实体的码和联系本身的属性；联系中两端实体的码的组合是关系模式的码。</a:t>
            </a:r>
            <a:endParaRPr lang="zh-CN" altLang="en-US" sz="2000" dirty="0">
              <a:ea typeface="宋体" charset="-122"/>
            </a:endParaRPr>
          </a:p>
        </p:txBody>
      </p:sp>
    </p:spTree>
    <p:extLst>
      <p:ext uri="{BB962C8B-B14F-4D97-AF65-F5344CB8AC3E}">
        <p14:creationId xmlns:p14="http://schemas.microsoft.com/office/powerpoint/2010/main" val="3205633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dirty="0">
                <a:ea typeface="宋体" charset="-122"/>
              </a:rPr>
              <a:t>1</a:t>
            </a:r>
            <a:r>
              <a:rPr lang="zh-CN" altLang="en-US" dirty="0">
                <a:ea typeface="宋体" charset="-122"/>
              </a:rPr>
              <a:t>：</a:t>
            </a:r>
            <a:r>
              <a:rPr lang="en-US" altLang="zh-CN" dirty="0">
                <a:ea typeface="宋体" charset="-122"/>
              </a:rPr>
              <a:t>1 </a:t>
            </a:r>
            <a:r>
              <a:rPr lang="zh-CN" altLang="en-US" dirty="0">
                <a:ea typeface="宋体" charset="-122"/>
              </a:rPr>
              <a:t>举例</a:t>
            </a:r>
          </a:p>
        </p:txBody>
      </p:sp>
      <p:grpSp>
        <p:nvGrpSpPr>
          <p:cNvPr id="10" name="组合 9">
            <a:extLst>
              <a:ext uri="{FF2B5EF4-FFF2-40B4-BE49-F238E27FC236}">
                <a16:creationId xmlns:a16="http://schemas.microsoft.com/office/drawing/2014/main" id="{D5AFF666-2819-4E06-A4E4-C3A5BB00AD6A}"/>
              </a:ext>
            </a:extLst>
          </p:cNvPr>
          <p:cNvGrpSpPr/>
          <p:nvPr/>
        </p:nvGrpSpPr>
        <p:grpSpPr>
          <a:xfrm>
            <a:off x="2304216" y="2236904"/>
            <a:ext cx="3266896" cy="550247"/>
            <a:chOff x="3540339" y="3880418"/>
            <a:chExt cx="4355861" cy="733662"/>
          </a:xfrm>
        </p:grpSpPr>
        <p:sp>
          <p:nvSpPr>
            <p:cNvPr id="11" name="矩形 10">
              <a:extLst>
                <a:ext uri="{FF2B5EF4-FFF2-40B4-BE49-F238E27FC236}">
                  <a16:creationId xmlns:a16="http://schemas.microsoft.com/office/drawing/2014/main" id="{58263ECE-594B-42F5-8227-51A933AC1B55}"/>
                </a:ext>
              </a:extLst>
            </p:cNvPr>
            <p:cNvSpPr/>
            <p:nvPr/>
          </p:nvSpPr>
          <p:spPr bwMode="auto">
            <a:xfrm>
              <a:off x="3540339" y="4047194"/>
              <a:ext cx="864096" cy="400109"/>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工厂</a:t>
              </a:r>
            </a:p>
          </p:txBody>
        </p:sp>
        <p:sp>
          <p:nvSpPr>
            <p:cNvPr id="12" name="矩形 11">
              <a:extLst>
                <a:ext uri="{FF2B5EF4-FFF2-40B4-BE49-F238E27FC236}">
                  <a16:creationId xmlns:a16="http://schemas.microsoft.com/office/drawing/2014/main" id="{E1A636C3-2147-4356-8D09-012358EC44B0}"/>
                </a:ext>
              </a:extLst>
            </p:cNvPr>
            <p:cNvSpPr/>
            <p:nvPr/>
          </p:nvSpPr>
          <p:spPr bwMode="auto">
            <a:xfrm>
              <a:off x="7032104" y="3995221"/>
              <a:ext cx="864096" cy="400109"/>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厂长</a:t>
              </a:r>
            </a:p>
          </p:txBody>
        </p:sp>
        <p:sp>
          <p:nvSpPr>
            <p:cNvPr id="13" name="菱形 12">
              <a:extLst>
                <a:ext uri="{FF2B5EF4-FFF2-40B4-BE49-F238E27FC236}">
                  <a16:creationId xmlns:a16="http://schemas.microsoft.com/office/drawing/2014/main" id="{26B9C193-1389-4CDE-B85C-857EAA4CD272}"/>
                </a:ext>
              </a:extLst>
            </p:cNvPr>
            <p:cNvSpPr/>
            <p:nvPr/>
          </p:nvSpPr>
          <p:spPr bwMode="auto">
            <a:xfrm>
              <a:off x="5051884" y="3880418"/>
              <a:ext cx="1404156" cy="733662"/>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350" dirty="0">
                  <a:solidFill>
                    <a:srgbClr val="669900"/>
                  </a:solidFill>
                  <a:latin typeface="黑体" panose="02010609060101010101" pitchFamily="49" charset="-122"/>
                  <a:ea typeface="黑体" panose="02010609060101010101" pitchFamily="49" charset="-122"/>
                </a:rPr>
                <a:t>聘用</a:t>
              </a:r>
            </a:p>
          </p:txBody>
        </p:sp>
        <p:cxnSp>
          <p:nvCxnSpPr>
            <p:cNvPr id="14" name="直接连接符 13">
              <a:extLst>
                <a:ext uri="{FF2B5EF4-FFF2-40B4-BE49-F238E27FC236}">
                  <a16:creationId xmlns:a16="http://schemas.microsoft.com/office/drawing/2014/main" id="{5C8638F7-3599-4B55-B4E4-8DBEC3D25330}"/>
                </a:ext>
              </a:extLst>
            </p:cNvPr>
            <p:cNvCxnSpPr>
              <a:stCxn id="11" idx="3"/>
              <a:endCxn id="13" idx="1"/>
            </p:cNvCxnSpPr>
            <p:nvPr/>
          </p:nvCxnSpPr>
          <p:spPr bwMode="auto">
            <a:xfrm>
              <a:off x="4404435" y="4247248"/>
              <a:ext cx="647449" cy="1"/>
            </a:xfrm>
            <a:prstGeom prst="line">
              <a:avLst/>
            </a:prstGeom>
            <a:noFill/>
            <a:ln w="9525" cap="flat" cmpd="sng" algn="ctr">
              <a:solidFill>
                <a:schemeClr val="bg2"/>
              </a:solidFill>
              <a:prstDash val="solid"/>
              <a:round/>
              <a:headEnd type="triangl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DA0EFD66-8479-4B81-AACA-763EA62CA192}"/>
                </a:ext>
              </a:extLst>
            </p:cNvPr>
            <p:cNvCxnSpPr/>
            <p:nvPr/>
          </p:nvCxnSpPr>
          <p:spPr bwMode="auto">
            <a:xfrm>
              <a:off x="6456040" y="4247249"/>
              <a:ext cx="576064" cy="0"/>
            </a:xfrm>
            <a:prstGeom prst="line">
              <a:avLst/>
            </a:prstGeom>
            <a:noFill/>
            <a:ln w="952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a:extLst>
              <a:ext uri="{FF2B5EF4-FFF2-40B4-BE49-F238E27FC236}">
                <a16:creationId xmlns:a16="http://schemas.microsoft.com/office/drawing/2014/main" id="{D9144B66-950E-48D1-A36E-2056B08485EC}"/>
              </a:ext>
            </a:extLst>
          </p:cNvPr>
          <p:cNvGrpSpPr/>
          <p:nvPr/>
        </p:nvGrpSpPr>
        <p:grpSpPr>
          <a:xfrm>
            <a:off x="1682679" y="1736333"/>
            <a:ext cx="2322258" cy="625654"/>
            <a:chOff x="2711624" y="3212990"/>
            <a:chExt cx="3096344" cy="834205"/>
          </a:xfrm>
        </p:grpSpPr>
        <p:sp>
          <p:nvSpPr>
            <p:cNvPr id="17" name="椭圆 16">
              <a:extLst>
                <a:ext uri="{FF2B5EF4-FFF2-40B4-BE49-F238E27FC236}">
                  <a16:creationId xmlns:a16="http://schemas.microsoft.com/office/drawing/2014/main" id="{7252CB27-A4B1-4CFD-86E9-48113ECEACFE}"/>
                </a:ext>
              </a:extLst>
            </p:cNvPr>
            <p:cNvSpPr/>
            <p:nvPr/>
          </p:nvSpPr>
          <p:spPr bwMode="auto">
            <a:xfrm>
              <a:off x="2711624" y="3284985"/>
              <a:ext cx="1080120"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厂名</a:t>
              </a:r>
            </a:p>
          </p:txBody>
        </p:sp>
        <p:sp>
          <p:nvSpPr>
            <p:cNvPr id="18" name="椭圆 17">
              <a:extLst>
                <a:ext uri="{FF2B5EF4-FFF2-40B4-BE49-F238E27FC236}">
                  <a16:creationId xmlns:a16="http://schemas.microsoft.com/office/drawing/2014/main" id="{26748129-6962-4CA3-A2C9-8EBA833E32B6}"/>
                </a:ext>
              </a:extLst>
            </p:cNvPr>
            <p:cNvSpPr/>
            <p:nvPr/>
          </p:nvSpPr>
          <p:spPr bwMode="auto">
            <a:xfrm>
              <a:off x="4057599" y="3212990"/>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工厂地址</a:t>
              </a:r>
            </a:p>
          </p:txBody>
        </p:sp>
        <p:cxnSp>
          <p:nvCxnSpPr>
            <p:cNvPr id="19" name="直接连接符 18">
              <a:extLst>
                <a:ext uri="{FF2B5EF4-FFF2-40B4-BE49-F238E27FC236}">
                  <a16:creationId xmlns:a16="http://schemas.microsoft.com/office/drawing/2014/main" id="{FBC3B31D-EA26-44D2-BD2B-98341378F29C}"/>
                </a:ext>
              </a:extLst>
            </p:cNvPr>
            <p:cNvCxnSpPr>
              <a:cxnSpLocks/>
              <a:stCxn id="17" idx="4"/>
            </p:cNvCxnSpPr>
            <p:nvPr/>
          </p:nvCxnSpPr>
          <p:spPr bwMode="auto">
            <a:xfrm>
              <a:off x="3251684" y="3847614"/>
              <a:ext cx="360040" cy="1995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4D50228-CE10-4A61-A345-C44D7C5EA617}"/>
                </a:ext>
              </a:extLst>
            </p:cNvPr>
            <p:cNvCxnSpPr/>
            <p:nvPr/>
          </p:nvCxnSpPr>
          <p:spPr bwMode="auto">
            <a:xfrm flipV="1">
              <a:off x="4187788" y="377562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组合 20">
            <a:extLst>
              <a:ext uri="{FF2B5EF4-FFF2-40B4-BE49-F238E27FC236}">
                <a16:creationId xmlns:a16="http://schemas.microsoft.com/office/drawing/2014/main" id="{17AE7064-1971-4991-AD72-3334AB873C07}"/>
              </a:ext>
            </a:extLst>
          </p:cNvPr>
          <p:cNvGrpSpPr/>
          <p:nvPr/>
        </p:nvGrpSpPr>
        <p:grpSpPr>
          <a:xfrm>
            <a:off x="4436986" y="1736347"/>
            <a:ext cx="2322258" cy="593783"/>
            <a:chOff x="6384033" y="3213011"/>
            <a:chExt cx="3096344" cy="791710"/>
          </a:xfrm>
        </p:grpSpPr>
        <p:sp>
          <p:nvSpPr>
            <p:cNvPr id="22" name="椭圆 21">
              <a:extLst>
                <a:ext uri="{FF2B5EF4-FFF2-40B4-BE49-F238E27FC236}">
                  <a16:creationId xmlns:a16="http://schemas.microsoft.com/office/drawing/2014/main" id="{118FFC80-AA99-4EB8-8502-4519550D6534}"/>
                </a:ext>
              </a:extLst>
            </p:cNvPr>
            <p:cNvSpPr/>
            <p:nvPr/>
          </p:nvSpPr>
          <p:spPr bwMode="auto">
            <a:xfrm>
              <a:off x="6384033" y="3285006"/>
              <a:ext cx="1080120"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工号</a:t>
              </a:r>
            </a:p>
          </p:txBody>
        </p:sp>
        <p:sp>
          <p:nvSpPr>
            <p:cNvPr id="23" name="椭圆 22">
              <a:extLst>
                <a:ext uri="{FF2B5EF4-FFF2-40B4-BE49-F238E27FC236}">
                  <a16:creationId xmlns:a16="http://schemas.microsoft.com/office/drawing/2014/main" id="{678D6896-4E31-4F49-9A9B-C91939BD61E2}"/>
                </a:ext>
              </a:extLst>
            </p:cNvPr>
            <p:cNvSpPr/>
            <p:nvPr/>
          </p:nvSpPr>
          <p:spPr bwMode="auto">
            <a:xfrm>
              <a:off x="7730008" y="3213011"/>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姓名</a:t>
              </a:r>
            </a:p>
          </p:txBody>
        </p:sp>
        <p:cxnSp>
          <p:nvCxnSpPr>
            <p:cNvPr id="24" name="直接连接符 23">
              <a:extLst>
                <a:ext uri="{FF2B5EF4-FFF2-40B4-BE49-F238E27FC236}">
                  <a16:creationId xmlns:a16="http://schemas.microsoft.com/office/drawing/2014/main" id="{69C1B6AC-A024-496C-A5EB-B12BC1E0AA8F}"/>
                </a:ext>
              </a:extLst>
            </p:cNvPr>
            <p:cNvCxnSpPr>
              <a:cxnSpLocks/>
              <a:stCxn id="22" idx="4"/>
            </p:cNvCxnSpPr>
            <p:nvPr/>
          </p:nvCxnSpPr>
          <p:spPr bwMode="auto">
            <a:xfrm>
              <a:off x="6924093" y="3847634"/>
              <a:ext cx="360040" cy="1570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33E8CF8-C81B-4BA1-B03E-E43CC20A4040}"/>
                </a:ext>
              </a:extLst>
            </p:cNvPr>
            <p:cNvCxnSpPr/>
            <p:nvPr/>
          </p:nvCxnSpPr>
          <p:spPr bwMode="auto">
            <a:xfrm flipV="1">
              <a:off x="7860197" y="3775642"/>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a:extLst>
              <a:ext uri="{FF2B5EF4-FFF2-40B4-BE49-F238E27FC236}">
                <a16:creationId xmlns:a16="http://schemas.microsoft.com/office/drawing/2014/main" id="{92DF3460-B53C-4362-8BB4-F2BD6EFD0630}"/>
              </a:ext>
            </a:extLst>
          </p:cNvPr>
          <p:cNvGrpSpPr/>
          <p:nvPr/>
        </p:nvGrpSpPr>
        <p:grpSpPr>
          <a:xfrm>
            <a:off x="2696500" y="2662069"/>
            <a:ext cx="2801920" cy="802184"/>
            <a:chOff x="2539384" y="4447304"/>
            <a:chExt cx="3735893" cy="1069578"/>
          </a:xfrm>
        </p:grpSpPr>
        <p:sp>
          <p:nvSpPr>
            <p:cNvPr id="27" name="椭圆 26">
              <a:extLst>
                <a:ext uri="{FF2B5EF4-FFF2-40B4-BE49-F238E27FC236}">
                  <a16:creationId xmlns:a16="http://schemas.microsoft.com/office/drawing/2014/main" id="{E499944E-24D8-4220-9102-E94CC11C1E78}"/>
                </a:ext>
              </a:extLst>
            </p:cNvPr>
            <p:cNvSpPr/>
            <p:nvPr/>
          </p:nvSpPr>
          <p:spPr bwMode="auto">
            <a:xfrm>
              <a:off x="2539384" y="4902299"/>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聘用时间</a:t>
              </a:r>
            </a:p>
          </p:txBody>
        </p:sp>
        <p:sp>
          <p:nvSpPr>
            <p:cNvPr id="28" name="椭圆 27">
              <a:extLst>
                <a:ext uri="{FF2B5EF4-FFF2-40B4-BE49-F238E27FC236}">
                  <a16:creationId xmlns:a16="http://schemas.microsoft.com/office/drawing/2014/main" id="{15CE6765-1EB1-4CA8-9C8A-331044D35F87}"/>
                </a:ext>
              </a:extLst>
            </p:cNvPr>
            <p:cNvSpPr/>
            <p:nvPr/>
          </p:nvSpPr>
          <p:spPr bwMode="auto">
            <a:xfrm>
              <a:off x="4524908" y="4954253"/>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ctr" defTabSz="685800"/>
              <a:r>
                <a:rPr lang="zh-CN" altLang="en-US" sz="1500" dirty="0">
                  <a:solidFill>
                    <a:srgbClr val="669900"/>
                  </a:solidFill>
                  <a:latin typeface="黑体" panose="02010609060101010101" pitchFamily="49" charset="-122"/>
                  <a:ea typeface="黑体" panose="02010609060101010101" pitchFamily="49" charset="-122"/>
                </a:rPr>
                <a:t>工资</a:t>
              </a:r>
            </a:p>
          </p:txBody>
        </p:sp>
        <p:cxnSp>
          <p:nvCxnSpPr>
            <p:cNvPr id="29" name="直接连接符 28">
              <a:extLst>
                <a:ext uri="{FF2B5EF4-FFF2-40B4-BE49-F238E27FC236}">
                  <a16:creationId xmlns:a16="http://schemas.microsoft.com/office/drawing/2014/main" id="{3478ECD5-4AA7-42F4-836D-86AC5D5A7422}"/>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68714A8F-1592-43DC-BC15-0B9B2340D6C9}"/>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Rectangle 3">
            <a:extLst>
              <a:ext uri="{FF2B5EF4-FFF2-40B4-BE49-F238E27FC236}">
                <a16:creationId xmlns:a16="http://schemas.microsoft.com/office/drawing/2014/main" id="{27B89FE0-8083-4BE2-89C5-1F8E23255BA2}"/>
              </a:ext>
            </a:extLst>
          </p:cNvPr>
          <p:cNvSpPr txBox="1">
            <a:spLocks noChangeArrowheads="1"/>
          </p:cNvSpPr>
          <p:nvPr/>
        </p:nvSpPr>
        <p:spPr bwMode="auto">
          <a:xfrm>
            <a:off x="164623" y="3718578"/>
            <a:ext cx="8652736" cy="1915673"/>
          </a:xfrm>
          <a:prstGeom prst="rect">
            <a:avLst/>
          </a:prstGeom>
          <a:solidFill>
            <a:schemeClr val="bg1">
              <a:lumMod val="9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257175" indent="-257175" defTabSz="685800">
              <a:lnSpc>
                <a:spcPts val="2625"/>
              </a:lnSpc>
              <a:buClr>
                <a:srgbClr val="B2B2B2"/>
              </a:buClr>
            </a:pPr>
            <a:r>
              <a:rPr lang="zh-CN" altLang="en-US" sz="2000" kern="0" dirty="0">
                <a:solidFill>
                  <a:srgbClr val="000000"/>
                </a:solidFill>
                <a:latin typeface="Verdana"/>
                <a:ea typeface="宋体" charset="-122"/>
              </a:rPr>
              <a:t>合并法：工厂（</a:t>
            </a:r>
            <a:r>
              <a:rPr lang="zh-CN" altLang="en-US" sz="2000" u="sng" kern="0" dirty="0">
                <a:solidFill>
                  <a:srgbClr val="000000"/>
                </a:solidFill>
                <a:latin typeface="Verdana"/>
                <a:ea typeface="宋体" charset="-122"/>
              </a:rPr>
              <a:t>厂名</a:t>
            </a:r>
            <a:r>
              <a:rPr lang="zh-CN" altLang="en-US" sz="2000" kern="0" dirty="0">
                <a:solidFill>
                  <a:srgbClr val="000000"/>
                </a:solidFill>
                <a:latin typeface="Verdana"/>
                <a:ea typeface="宋体" charset="-122"/>
              </a:rPr>
              <a:t>，工厂地址，</a:t>
            </a:r>
            <a:r>
              <a:rPr lang="zh-CN" altLang="en-US" sz="2000" u="sng" kern="0" dirty="0">
                <a:solidFill>
                  <a:srgbClr val="FF00FF"/>
                </a:solidFill>
                <a:latin typeface="Verdana"/>
                <a:ea typeface="宋体" charset="-122"/>
              </a:rPr>
              <a:t>工号</a:t>
            </a:r>
            <a:r>
              <a:rPr lang="zh-CN" altLang="en-US" sz="2000" kern="0" dirty="0">
                <a:solidFill>
                  <a:srgbClr val="FF00FF"/>
                </a:solidFill>
                <a:latin typeface="Verdana"/>
                <a:ea typeface="宋体" charset="-122"/>
              </a:rPr>
              <a:t>，姓名</a:t>
            </a:r>
            <a:r>
              <a:rPr lang="zh-CN" altLang="en-US" sz="2000" kern="0" dirty="0">
                <a:solidFill>
                  <a:srgbClr val="000066">
                    <a:lumMod val="60000"/>
                    <a:lumOff val="40000"/>
                  </a:srgbClr>
                </a:solidFill>
                <a:latin typeface="Verdana"/>
                <a:ea typeface="宋体" charset="-122"/>
              </a:rPr>
              <a:t>，聘用时间，工资</a:t>
            </a:r>
            <a:r>
              <a:rPr lang="zh-CN" altLang="en-US" sz="2000" kern="0" dirty="0">
                <a:solidFill>
                  <a:srgbClr val="000000"/>
                </a:solidFill>
                <a:latin typeface="Verdana"/>
                <a:ea typeface="宋体" charset="-122"/>
              </a:rPr>
              <a:t>）</a:t>
            </a:r>
            <a:endParaRPr lang="en-US" altLang="zh-CN" sz="2000" kern="0" dirty="0">
              <a:solidFill>
                <a:srgbClr val="000000"/>
              </a:solidFill>
              <a:latin typeface="Verdana"/>
              <a:ea typeface="宋体" charset="-122"/>
            </a:endParaRPr>
          </a:p>
          <a:p>
            <a:pPr marL="257175" indent="-257175" defTabSz="685800">
              <a:lnSpc>
                <a:spcPts val="2625"/>
              </a:lnSpc>
              <a:buClr>
                <a:srgbClr val="B2B2B2"/>
              </a:buClr>
            </a:pPr>
            <a:r>
              <a:rPr lang="zh-CN" altLang="en-US" sz="2000" kern="0" dirty="0">
                <a:solidFill>
                  <a:srgbClr val="000000"/>
                </a:solidFill>
                <a:latin typeface="Verdana"/>
                <a:ea typeface="宋体" charset="-122"/>
              </a:rPr>
              <a:t>外码法：</a:t>
            </a:r>
            <a:endParaRPr lang="en-US" altLang="zh-CN" sz="2000" kern="0" dirty="0">
              <a:solidFill>
                <a:srgbClr val="000000"/>
              </a:solidFill>
              <a:latin typeface="Verdana"/>
              <a:ea typeface="宋体" charset="-122"/>
            </a:endParaRPr>
          </a:p>
          <a:p>
            <a:pPr marL="0" indent="0" defTabSz="685800">
              <a:lnSpc>
                <a:spcPts val="2625"/>
              </a:lnSpc>
              <a:buClr>
                <a:srgbClr val="B2B2B2"/>
              </a:buClr>
              <a:buNone/>
            </a:pPr>
            <a:r>
              <a:rPr lang="en-US" altLang="zh-CN" sz="2000" kern="0" dirty="0">
                <a:solidFill>
                  <a:srgbClr val="000000"/>
                </a:solidFill>
                <a:latin typeface="Verdana"/>
                <a:ea typeface="宋体" charset="-122"/>
              </a:rPr>
              <a:t>   </a:t>
            </a:r>
            <a:r>
              <a:rPr lang="zh-CN" altLang="en-US" sz="2000" kern="0" dirty="0">
                <a:solidFill>
                  <a:srgbClr val="000000"/>
                </a:solidFill>
                <a:latin typeface="Verdana"/>
                <a:ea typeface="宋体" charset="-122"/>
              </a:rPr>
              <a:t>工厂（</a:t>
            </a:r>
            <a:r>
              <a:rPr lang="zh-CN" altLang="en-US" sz="2000" u="sng" kern="0" dirty="0">
                <a:solidFill>
                  <a:srgbClr val="000000"/>
                </a:solidFill>
                <a:latin typeface="Verdana"/>
                <a:ea typeface="宋体" charset="-122"/>
              </a:rPr>
              <a:t>厂名</a:t>
            </a:r>
            <a:r>
              <a:rPr lang="zh-CN" altLang="en-US" sz="2000" kern="0" dirty="0">
                <a:solidFill>
                  <a:srgbClr val="000000"/>
                </a:solidFill>
                <a:latin typeface="Verdana"/>
                <a:ea typeface="宋体" charset="-122"/>
              </a:rPr>
              <a:t>，工厂地址，</a:t>
            </a:r>
            <a:r>
              <a:rPr lang="zh-CN" altLang="en-US" sz="2000" u="wavyHeavy" kern="0" dirty="0">
                <a:solidFill>
                  <a:srgbClr val="FF00FF"/>
                </a:solidFill>
                <a:latin typeface="Verdana"/>
                <a:ea typeface="宋体" charset="-122"/>
              </a:rPr>
              <a:t>工号，</a:t>
            </a:r>
            <a:r>
              <a:rPr lang="zh-CN" altLang="en-US" sz="2000" kern="0" dirty="0">
                <a:solidFill>
                  <a:srgbClr val="FF00FF"/>
                </a:solidFill>
                <a:latin typeface="Verdana"/>
                <a:ea typeface="宋体" charset="-122"/>
              </a:rPr>
              <a:t> </a:t>
            </a:r>
            <a:r>
              <a:rPr lang="zh-CN" altLang="en-US" sz="2000" kern="0" dirty="0">
                <a:solidFill>
                  <a:srgbClr val="000066">
                    <a:lumMod val="60000"/>
                    <a:lumOff val="40000"/>
                  </a:srgbClr>
                </a:solidFill>
                <a:latin typeface="Verdana"/>
                <a:ea typeface="宋体" charset="-122"/>
              </a:rPr>
              <a:t>聘用时间，工资</a:t>
            </a:r>
            <a:r>
              <a:rPr lang="zh-CN" altLang="en-US" sz="2000" kern="0" dirty="0">
                <a:solidFill>
                  <a:srgbClr val="000000"/>
                </a:solidFill>
                <a:latin typeface="Verdana"/>
                <a:ea typeface="宋体" charset="-122"/>
              </a:rPr>
              <a:t>）</a:t>
            </a:r>
            <a:endParaRPr lang="en-US" altLang="zh-CN" sz="2000" kern="0" dirty="0">
              <a:solidFill>
                <a:srgbClr val="FF00FF"/>
              </a:solidFill>
              <a:latin typeface="Verdana"/>
              <a:ea typeface="宋体" charset="-122"/>
            </a:endParaRPr>
          </a:p>
          <a:p>
            <a:pPr marL="0" indent="0" defTabSz="685800">
              <a:lnSpc>
                <a:spcPts val="2625"/>
              </a:lnSpc>
              <a:buClr>
                <a:srgbClr val="B2B2B2"/>
              </a:buClr>
              <a:buNone/>
            </a:pPr>
            <a:r>
              <a:rPr lang="zh-CN" altLang="en-US" sz="2000" kern="0" dirty="0">
                <a:solidFill>
                  <a:srgbClr val="FF00FF"/>
                </a:solidFill>
                <a:latin typeface="Verdana"/>
                <a:ea typeface="宋体" charset="-122"/>
              </a:rPr>
              <a:t>   厂长（</a:t>
            </a:r>
            <a:r>
              <a:rPr lang="zh-CN" altLang="en-US" sz="2000" u="sng" kern="0" dirty="0">
                <a:solidFill>
                  <a:srgbClr val="FF00FF"/>
                </a:solidFill>
                <a:latin typeface="Verdana"/>
                <a:ea typeface="宋体" charset="-122"/>
              </a:rPr>
              <a:t>工号，</a:t>
            </a:r>
            <a:r>
              <a:rPr lang="zh-CN" altLang="en-US" sz="2000" kern="0" dirty="0">
                <a:solidFill>
                  <a:srgbClr val="FF00FF"/>
                </a:solidFill>
                <a:latin typeface="Verdana"/>
                <a:ea typeface="宋体" charset="-122"/>
              </a:rPr>
              <a:t>姓名）</a:t>
            </a:r>
            <a:endParaRPr lang="zh-CN" altLang="en-US" sz="2000" b="0" kern="0" dirty="0">
              <a:solidFill>
                <a:srgbClr val="000000"/>
              </a:solidFill>
              <a:latin typeface="Verdana"/>
              <a:ea typeface="宋体" charset="-122"/>
            </a:endParaRPr>
          </a:p>
        </p:txBody>
      </p:sp>
    </p:spTree>
    <p:extLst>
      <p:ext uri="{BB962C8B-B14F-4D97-AF65-F5344CB8AC3E}">
        <p14:creationId xmlns:p14="http://schemas.microsoft.com/office/powerpoint/2010/main" val="134827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inVertic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1">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ea typeface="宋体" charset="-122"/>
              </a:rPr>
              <a:t>逻辑结构设计</a:t>
            </a:r>
          </a:p>
        </p:txBody>
      </p:sp>
      <p:sp>
        <p:nvSpPr>
          <p:cNvPr id="586755" name="Rectangle 3"/>
          <p:cNvSpPr>
            <a:spLocks noGrp="1" noChangeArrowheads="1"/>
          </p:cNvSpPr>
          <p:nvPr>
            <p:ph type="body" idx="1"/>
          </p:nvPr>
        </p:nvSpPr>
        <p:spPr>
          <a:xfrm>
            <a:off x="107504" y="1223823"/>
            <a:ext cx="9036495" cy="973115"/>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a:lnSpc>
                <a:spcPts val="2625"/>
              </a:lnSpc>
            </a:pPr>
            <a:r>
              <a:rPr lang="zh-CN" altLang="en-US" sz="2800" dirty="0">
                <a:ea typeface="宋体" charset="-122"/>
              </a:rPr>
              <a:t>间联系的转换规则</a:t>
            </a:r>
            <a:endParaRPr lang="en-US" altLang="zh-CN" sz="2800" dirty="0">
              <a:ea typeface="宋体" charset="-122"/>
            </a:endParaRPr>
          </a:p>
          <a:p>
            <a:pPr lvl="1">
              <a:lnSpc>
                <a:spcPts val="2625"/>
              </a:lnSpc>
            </a:pPr>
            <a:r>
              <a:rPr lang="en-US" altLang="zh-CN" sz="2000" dirty="0">
                <a:ea typeface="宋体" charset="-122"/>
              </a:rPr>
              <a:t>1:n</a:t>
            </a:r>
            <a:r>
              <a:rPr lang="zh-CN" altLang="en-US" sz="2000" dirty="0">
                <a:ea typeface="宋体" charset="-122"/>
              </a:rPr>
              <a:t>联系：将</a:t>
            </a:r>
            <a:r>
              <a:rPr lang="en-US" altLang="zh-CN" sz="2000" dirty="0">
                <a:ea typeface="宋体" charset="-122"/>
              </a:rPr>
              <a:t>1</a:t>
            </a:r>
            <a:r>
              <a:rPr lang="zh-CN" altLang="en-US" sz="2000" dirty="0">
                <a:ea typeface="宋体" charset="-122"/>
              </a:rPr>
              <a:t>端的主码作为</a:t>
            </a:r>
            <a:r>
              <a:rPr lang="en-US" altLang="zh-CN" sz="2000" dirty="0">
                <a:ea typeface="宋体" charset="-122"/>
              </a:rPr>
              <a:t>N</a:t>
            </a:r>
            <a:r>
              <a:rPr lang="zh-CN" altLang="en-US" sz="2000" dirty="0">
                <a:ea typeface="宋体" charset="-122"/>
              </a:rPr>
              <a:t>端的外码，将联系</a:t>
            </a:r>
            <a:r>
              <a:rPr lang="en-US" altLang="zh-CN" sz="2000" dirty="0">
                <a:ea typeface="宋体" charset="-122"/>
              </a:rPr>
              <a:t>R</a:t>
            </a:r>
            <a:r>
              <a:rPr lang="zh-CN" altLang="en-US" sz="2000" dirty="0">
                <a:ea typeface="宋体" charset="-122"/>
              </a:rPr>
              <a:t>的所有单值属性加入</a:t>
            </a:r>
            <a:r>
              <a:rPr lang="en-US" altLang="zh-CN" sz="2000" dirty="0">
                <a:ea typeface="宋体" charset="-122"/>
              </a:rPr>
              <a:t>N</a:t>
            </a:r>
            <a:r>
              <a:rPr lang="zh-CN" altLang="en-US" sz="2000" dirty="0">
                <a:ea typeface="宋体" charset="-122"/>
              </a:rPr>
              <a:t>端</a:t>
            </a:r>
            <a:endParaRPr lang="en-US" altLang="zh-CN" sz="2000" dirty="0">
              <a:ea typeface="宋体" charset="-122"/>
            </a:endParaRPr>
          </a:p>
        </p:txBody>
      </p:sp>
      <p:grpSp>
        <p:nvGrpSpPr>
          <p:cNvPr id="4" name="组合 3">
            <a:extLst>
              <a:ext uri="{FF2B5EF4-FFF2-40B4-BE49-F238E27FC236}">
                <a16:creationId xmlns:a16="http://schemas.microsoft.com/office/drawing/2014/main" id="{F4E02F92-1804-4D27-832C-165B627EDFEA}"/>
              </a:ext>
            </a:extLst>
          </p:cNvPr>
          <p:cNvGrpSpPr/>
          <p:nvPr/>
        </p:nvGrpSpPr>
        <p:grpSpPr>
          <a:xfrm>
            <a:off x="2227545" y="3173767"/>
            <a:ext cx="3266896" cy="550247"/>
            <a:chOff x="3540339" y="3880418"/>
            <a:chExt cx="4355861" cy="733662"/>
          </a:xfrm>
        </p:grpSpPr>
        <p:sp>
          <p:nvSpPr>
            <p:cNvPr id="5" name="矩形 4">
              <a:extLst>
                <a:ext uri="{FF2B5EF4-FFF2-40B4-BE49-F238E27FC236}">
                  <a16:creationId xmlns:a16="http://schemas.microsoft.com/office/drawing/2014/main" id="{8A6B927F-40E6-4A9C-8854-81C4387C386B}"/>
                </a:ext>
              </a:extLst>
            </p:cNvPr>
            <p:cNvSpPr/>
            <p:nvPr/>
          </p:nvSpPr>
          <p:spPr bwMode="auto">
            <a:xfrm>
              <a:off x="3540339" y="4047194"/>
              <a:ext cx="864096" cy="400109"/>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工厂</a:t>
              </a:r>
            </a:p>
          </p:txBody>
        </p:sp>
        <p:sp>
          <p:nvSpPr>
            <p:cNvPr id="6" name="矩形 5">
              <a:extLst>
                <a:ext uri="{FF2B5EF4-FFF2-40B4-BE49-F238E27FC236}">
                  <a16:creationId xmlns:a16="http://schemas.microsoft.com/office/drawing/2014/main" id="{452D711A-A52D-4B11-B676-0408F0A8860E}"/>
                </a:ext>
              </a:extLst>
            </p:cNvPr>
            <p:cNvSpPr/>
            <p:nvPr/>
          </p:nvSpPr>
          <p:spPr bwMode="auto">
            <a:xfrm>
              <a:off x="7032104" y="3995221"/>
              <a:ext cx="864096" cy="400109"/>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职工</a:t>
              </a:r>
            </a:p>
          </p:txBody>
        </p:sp>
        <p:sp>
          <p:nvSpPr>
            <p:cNvPr id="7" name="菱形 6">
              <a:extLst>
                <a:ext uri="{FF2B5EF4-FFF2-40B4-BE49-F238E27FC236}">
                  <a16:creationId xmlns:a16="http://schemas.microsoft.com/office/drawing/2014/main" id="{1CB7229F-6ECE-417E-AD49-C4AA19E5FD8B}"/>
                </a:ext>
              </a:extLst>
            </p:cNvPr>
            <p:cNvSpPr/>
            <p:nvPr/>
          </p:nvSpPr>
          <p:spPr bwMode="auto">
            <a:xfrm>
              <a:off x="5051884" y="3880418"/>
              <a:ext cx="1404156" cy="733662"/>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350" dirty="0">
                  <a:solidFill>
                    <a:srgbClr val="669900"/>
                  </a:solidFill>
                  <a:latin typeface="黑体" panose="02010609060101010101" pitchFamily="49" charset="-122"/>
                  <a:ea typeface="黑体" panose="02010609060101010101" pitchFamily="49" charset="-122"/>
                </a:rPr>
                <a:t>聘用</a:t>
              </a:r>
            </a:p>
          </p:txBody>
        </p:sp>
        <p:cxnSp>
          <p:nvCxnSpPr>
            <p:cNvPr id="8" name="直接连接符 7">
              <a:extLst>
                <a:ext uri="{FF2B5EF4-FFF2-40B4-BE49-F238E27FC236}">
                  <a16:creationId xmlns:a16="http://schemas.microsoft.com/office/drawing/2014/main" id="{BE50862A-BC5B-4118-A16C-FC4D51268C9C}"/>
                </a:ext>
              </a:extLst>
            </p:cNvPr>
            <p:cNvCxnSpPr>
              <a:stCxn id="5" idx="3"/>
              <a:endCxn id="7" idx="1"/>
            </p:cNvCxnSpPr>
            <p:nvPr/>
          </p:nvCxnSpPr>
          <p:spPr bwMode="auto">
            <a:xfrm>
              <a:off x="4404435" y="4247248"/>
              <a:ext cx="647449" cy="1"/>
            </a:xfrm>
            <a:prstGeom prst="line">
              <a:avLst/>
            </a:prstGeom>
            <a:noFill/>
            <a:ln w="9525" cap="flat" cmpd="sng" algn="ctr">
              <a:solidFill>
                <a:schemeClr val="bg2"/>
              </a:solidFill>
              <a:prstDash val="solid"/>
              <a:round/>
              <a:headEnd type="arrow"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D927A406-8E1A-4640-B7AA-41093EAD4789}"/>
                </a:ext>
              </a:extLst>
            </p:cNvPr>
            <p:cNvCxnSpPr/>
            <p:nvPr/>
          </p:nvCxnSpPr>
          <p:spPr bwMode="auto">
            <a:xfrm>
              <a:off x="6456040" y="4247249"/>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9">
            <a:extLst>
              <a:ext uri="{FF2B5EF4-FFF2-40B4-BE49-F238E27FC236}">
                <a16:creationId xmlns:a16="http://schemas.microsoft.com/office/drawing/2014/main" id="{A8655F7F-993C-4F77-B2FC-B512BF4667AE}"/>
              </a:ext>
            </a:extLst>
          </p:cNvPr>
          <p:cNvGrpSpPr/>
          <p:nvPr/>
        </p:nvGrpSpPr>
        <p:grpSpPr>
          <a:xfrm>
            <a:off x="1606009" y="2673195"/>
            <a:ext cx="2322258" cy="625654"/>
            <a:chOff x="2711624" y="3212990"/>
            <a:chExt cx="3096344" cy="834205"/>
          </a:xfrm>
        </p:grpSpPr>
        <p:sp>
          <p:nvSpPr>
            <p:cNvPr id="11" name="椭圆 10">
              <a:extLst>
                <a:ext uri="{FF2B5EF4-FFF2-40B4-BE49-F238E27FC236}">
                  <a16:creationId xmlns:a16="http://schemas.microsoft.com/office/drawing/2014/main" id="{8914AE0C-FF42-4EAA-BCE4-5EF333AE115A}"/>
                </a:ext>
              </a:extLst>
            </p:cNvPr>
            <p:cNvSpPr/>
            <p:nvPr/>
          </p:nvSpPr>
          <p:spPr bwMode="auto">
            <a:xfrm>
              <a:off x="2711624" y="3284985"/>
              <a:ext cx="1080120"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厂名</a:t>
              </a:r>
            </a:p>
          </p:txBody>
        </p:sp>
        <p:sp>
          <p:nvSpPr>
            <p:cNvPr id="12" name="椭圆 11">
              <a:extLst>
                <a:ext uri="{FF2B5EF4-FFF2-40B4-BE49-F238E27FC236}">
                  <a16:creationId xmlns:a16="http://schemas.microsoft.com/office/drawing/2014/main" id="{20C84D70-D15F-4160-BCD1-105EDC698F4F}"/>
                </a:ext>
              </a:extLst>
            </p:cNvPr>
            <p:cNvSpPr/>
            <p:nvPr/>
          </p:nvSpPr>
          <p:spPr bwMode="auto">
            <a:xfrm>
              <a:off x="4057599" y="3212990"/>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工厂地址</a:t>
              </a:r>
            </a:p>
          </p:txBody>
        </p:sp>
        <p:cxnSp>
          <p:nvCxnSpPr>
            <p:cNvPr id="13" name="直接连接符 12">
              <a:extLst>
                <a:ext uri="{FF2B5EF4-FFF2-40B4-BE49-F238E27FC236}">
                  <a16:creationId xmlns:a16="http://schemas.microsoft.com/office/drawing/2014/main" id="{32E38F2A-824A-493F-B4B8-7EB5ECB43589}"/>
                </a:ext>
              </a:extLst>
            </p:cNvPr>
            <p:cNvCxnSpPr>
              <a:cxnSpLocks/>
              <a:stCxn id="11" idx="4"/>
            </p:cNvCxnSpPr>
            <p:nvPr/>
          </p:nvCxnSpPr>
          <p:spPr bwMode="auto">
            <a:xfrm>
              <a:off x="3251684" y="3847614"/>
              <a:ext cx="360040" cy="1995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E4248DD-98C1-46B3-974F-E83F2C2E61A9}"/>
                </a:ext>
              </a:extLst>
            </p:cNvPr>
            <p:cNvCxnSpPr/>
            <p:nvPr/>
          </p:nvCxnSpPr>
          <p:spPr bwMode="auto">
            <a:xfrm flipV="1">
              <a:off x="4187788" y="377562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组合 14">
            <a:extLst>
              <a:ext uri="{FF2B5EF4-FFF2-40B4-BE49-F238E27FC236}">
                <a16:creationId xmlns:a16="http://schemas.microsoft.com/office/drawing/2014/main" id="{9FD0002E-1E4F-48E6-9835-86D656C06AA0}"/>
              </a:ext>
            </a:extLst>
          </p:cNvPr>
          <p:cNvGrpSpPr/>
          <p:nvPr/>
        </p:nvGrpSpPr>
        <p:grpSpPr>
          <a:xfrm>
            <a:off x="4360316" y="2673210"/>
            <a:ext cx="2322258" cy="593783"/>
            <a:chOff x="6384033" y="3213011"/>
            <a:chExt cx="3096344" cy="791710"/>
          </a:xfrm>
        </p:grpSpPr>
        <p:sp>
          <p:nvSpPr>
            <p:cNvPr id="16" name="椭圆 15">
              <a:extLst>
                <a:ext uri="{FF2B5EF4-FFF2-40B4-BE49-F238E27FC236}">
                  <a16:creationId xmlns:a16="http://schemas.microsoft.com/office/drawing/2014/main" id="{9D5DD78C-7B50-4C83-BA81-50F13F7D408F}"/>
                </a:ext>
              </a:extLst>
            </p:cNvPr>
            <p:cNvSpPr/>
            <p:nvPr/>
          </p:nvSpPr>
          <p:spPr bwMode="auto">
            <a:xfrm>
              <a:off x="6384033" y="3285006"/>
              <a:ext cx="1080120"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工号</a:t>
              </a:r>
            </a:p>
          </p:txBody>
        </p:sp>
        <p:sp>
          <p:nvSpPr>
            <p:cNvPr id="17" name="椭圆 16">
              <a:extLst>
                <a:ext uri="{FF2B5EF4-FFF2-40B4-BE49-F238E27FC236}">
                  <a16:creationId xmlns:a16="http://schemas.microsoft.com/office/drawing/2014/main" id="{FD06014D-0F98-4A50-8EED-FF2FA0C612E4}"/>
                </a:ext>
              </a:extLst>
            </p:cNvPr>
            <p:cNvSpPr/>
            <p:nvPr/>
          </p:nvSpPr>
          <p:spPr bwMode="auto">
            <a:xfrm>
              <a:off x="7730008" y="3213011"/>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姓名</a:t>
              </a:r>
            </a:p>
          </p:txBody>
        </p:sp>
        <p:cxnSp>
          <p:nvCxnSpPr>
            <p:cNvPr id="18" name="直接连接符 17">
              <a:extLst>
                <a:ext uri="{FF2B5EF4-FFF2-40B4-BE49-F238E27FC236}">
                  <a16:creationId xmlns:a16="http://schemas.microsoft.com/office/drawing/2014/main" id="{A2703ACF-4B63-4182-B93A-D553D796BC96}"/>
                </a:ext>
              </a:extLst>
            </p:cNvPr>
            <p:cNvCxnSpPr>
              <a:cxnSpLocks/>
              <a:stCxn id="16" idx="4"/>
            </p:cNvCxnSpPr>
            <p:nvPr/>
          </p:nvCxnSpPr>
          <p:spPr bwMode="auto">
            <a:xfrm>
              <a:off x="6924093" y="3847634"/>
              <a:ext cx="360040" cy="1570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B037314-373E-45B4-A954-40F6D702E0F2}"/>
                </a:ext>
              </a:extLst>
            </p:cNvPr>
            <p:cNvCxnSpPr/>
            <p:nvPr/>
          </p:nvCxnSpPr>
          <p:spPr bwMode="auto">
            <a:xfrm flipV="1">
              <a:off x="7860197" y="3775642"/>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组合 19">
            <a:extLst>
              <a:ext uri="{FF2B5EF4-FFF2-40B4-BE49-F238E27FC236}">
                <a16:creationId xmlns:a16="http://schemas.microsoft.com/office/drawing/2014/main" id="{927EA16E-358B-4B6C-92DD-62254AF33E3E}"/>
              </a:ext>
            </a:extLst>
          </p:cNvPr>
          <p:cNvGrpSpPr/>
          <p:nvPr/>
        </p:nvGrpSpPr>
        <p:grpSpPr>
          <a:xfrm>
            <a:off x="2619830" y="3598932"/>
            <a:ext cx="2801920" cy="802184"/>
            <a:chOff x="2539384" y="4447304"/>
            <a:chExt cx="3735893" cy="1069578"/>
          </a:xfrm>
        </p:grpSpPr>
        <p:sp>
          <p:nvSpPr>
            <p:cNvPr id="21" name="椭圆 20">
              <a:extLst>
                <a:ext uri="{FF2B5EF4-FFF2-40B4-BE49-F238E27FC236}">
                  <a16:creationId xmlns:a16="http://schemas.microsoft.com/office/drawing/2014/main" id="{2435DC9F-994B-4AE2-B0F6-E82CE19BAAA9}"/>
                </a:ext>
              </a:extLst>
            </p:cNvPr>
            <p:cNvSpPr/>
            <p:nvPr/>
          </p:nvSpPr>
          <p:spPr bwMode="auto">
            <a:xfrm>
              <a:off x="2539384" y="4902299"/>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聘用时间</a:t>
              </a:r>
            </a:p>
          </p:txBody>
        </p:sp>
        <p:sp>
          <p:nvSpPr>
            <p:cNvPr id="22" name="椭圆 21">
              <a:extLst>
                <a:ext uri="{FF2B5EF4-FFF2-40B4-BE49-F238E27FC236}">
                  <a16:creationId xmlns:a16="http://schemas.microsoft.com/office/drawing/2014/main" id="{D18DFC05-4377-4696-88A7-BD097538A081}"/>
                </a:ext>
              </a:extLst>
            </p:cNvPr>
            <p:cNvSpPr/>
            <p:nvPr/>
          </p:nvSpPr>
          <p:spPr bwMode="auto">
            <a:xfrm>
              <a:off x="4524908" y="4954253"/>
              <a:ext cx="1750369" cy="56262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ctr" defTabSz="685800"/>
              <a:r>
                <a:rPr lang="zh-CN" altLang="en-US" sz="1500" dirty="0">
                  <a:solidFill>
                    <a:srgbClr val="669900"/>
                  </a:solidFill>
                  <a:latin typeface="黑体" panose="02010609060101010101" pitchFamily="49" charset="-122"/>
                  <a:ea typeface="黑体" panose="02010609060101010101" pitchFamily="49" charset="-122"/>
                </a:rPr>
                <a:t>工资</a:t>
              </a:r>
            </a:p>
          </p:txBody>
        </p:sp>
        <p:cxnSp>
          <p:nvCxnSpPr>
            <p:cNvPr id="23" name="直接连接符 22">
              <a:extLst>
                <a:ext uri="{FF2B5EF4-FFF2-40B4-BE49-F238E27FC236}">
                  <a16:creationId xmlns:a16="http://schemas.microsoft.com/office/drawing/2014/main" id="{0630C9DC-7CCE-4E6F-82C4-D6ACA03B4771}"/>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2B02D129-8253-4194-B1D3-342130C9838A}"/>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Rectangle 3">
            <a:extLst>
              <a:ext uri="{FF2B5EF4-FFF2-40B4-BE49-F238E27FC236}">
                <a16:creationId xmlns:a16="http://schemas.microsoft.com/office/drawing/2014/main" id="{1D9FDA85-1D98-46F9-8343-811174521FB0}"/>
              </a:ext>
            </a:extLst>
          </p:cNvPr>
          <p:cNvSpPr txBox="1">
            <a:spLocks noChangeArrowheads="1"/>
          </p:cNvSpPr>
          <p:nvPr/>
        </p:nvSpPr>
        <p:spPr bwMode="auto">
          <a:xfrm>
            <a:off x="293420" y="4567423"/>
            <a:ext cx="8133791" cy="1001261"/>
          </a:xfrm>
          <a:prstGeom prst="rect">
            <a:avLst/>
          </a:prstGeom>
          <a:solidFill>
            <a:schemeClr val="bg1">
              <a:lumMod val="9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257175" indent="-257175" defTabSz="685800">
              <a:lnSpc>
                <a:spcPts val="2625"/>
              </a:lnSpc>
              <a:buClr>
                <a:srgbClr val="B2B2B2"/>
              </a:buClr>
            </a:pPr>
            <a:r>
              <a:rPr lang="zh-CN" altLang="en-US" sz="2000" b="0" kern="0" dirty="0">
                <a:solidFill>
                  <a:srgbClr val="000000"/>
                </a:solidFill>
                <a:latin typeface="Verdana"/>
                <a:ea typeface="宋体" charset="-122"/>
              </a:rPr>
              <a:t>工厂（</a:t>
            </a:r>
            <a:r>
              <a:rPr lang="zh-CN" altLang="en-US" sz="2000" b="0" u="sng" kern="0" dirty="0">
                <a:solidFill>
                  <a:srgbClr val="000000"/>
                </a:solidFill>
                <a:latin typeface="Verdana"/>
                <a:ea typeface="宋体" charset="-122"/>
              </a:rPr>
              <a:t>厂名</a:t>
            </a:r>
            <a:r>
              <a:rPr lang="zh-CN" altLang="en-US" sz="2000" b="0" kern="0" dirty="0">
                <a:solidFill>
                  <a:srgbClr val="000000"/>
                </a:solidFill>
                <a:latin typeface="Verdana"/>
                <a:ea typeface="宋体" charset="-122"/>
              </a:rPr>
              <a:t>，工厂地址 ）</a:t>
            </a:r>
            <a:endParaRPr lang="en-US" altLang="zh-CN" sz="2000" b="0" kern="0" dirty="0">
              <a:solidFill>
                <a:srgbClr val="000000"/>
              </a:solidFill>
              <a:latin typeface="Verdana"/>
              <a:ea typeface="宋体" charset="-122"/>
            </a:endParaRPr>
          </a:p>
          <a:p>
            <a:pPr marL="257175" indent="-257175" defTabSz="685800">
              <a:lnSpc>
                <a:spcPts val="2625"/>
              </a:lnSpc>
              <a:buClr>
                <a:srgbClr val="B2B2B2"/>
              </a:buClr>
            </a:pPr>
            <a:r>
              <a:rPr lang="zh-CN" altLang="en-US" sz="2000" b="0" kern="0" dirty="0">
                <a:solidFill>
                  <a:srgbClr val="000000"/>
                </a:solidFill>
                <a:latin typeface="Verdana"/>
                <a:ea typeface="宋体" charset="-122"/>
              </a:rPr>
              <a:t>职工（</a:t>
            </a:r>
            <a:r>
              <a:rPr lang="zh-CN" altLang="en-US" sz="2000" b="0" u="sng" kern="0" dirty="0">
                <a:solidFill>
                  <a:srgbClr val="000000"/>
                </a:solidFill>
                <a:latin typeface="Verdana"/>
                <a:ea typeface="宋体" charset="-122"/>
              </a:rPr>
              <a:t>工号</a:t>
            </a:r>
            <a:r>
              <a:rPr lang="zh-CN" altLang="en-US" sz="2000" b="0" kern="0" dirty="0">
                <a:solidFill>
                  <a:srgbClr val="000000"/>
                </a:solidFill>
                <a:latin typeface="Verdana"/>
                <a:ea typeface="宋体" charset="-122"/>
              </a:rPr>
              <a:t>，姓名， </a:t>
            </a:r>
            <a:r>
              <a:rPr lang="zh-CN" altLang="en-US" sz="2000" b="0" u="wavy" kern="0" dirty="0">
                <a:solidFill>
                  <a:srgbClr val="FF00FF"/>
                </a:solidFill>
                <a:latin typeface="Verdana"/>
                <a:ea typeface="宋体" charset="-122"/>
              </a:rPr>
              <a:t>厂名 </a:t>
            </a:r>
            <a:r>
              <a:rPr lang="zh-CN" altLang="en-US" sz="2000" b="0" kern="0" dirty="0">
                <a:solidFill>
                  <a:srgbClr val="FF00FF"/>
                </a:solidFill>
                <a:latin typeface="Verdana"/>
                <a:ea typeface="宋体" charset="-122"/>
              </a:rPr>
              <a:t>，</a:t>
            </a:r>
            <a:r>
              <a:rPr lang="zh-CN" altLang="en-US" sz="2000" b="0" kern="0" dirty="0">
                <a:solidFill>
                  <a:srgbClr val="000066">
                    <a:lumMod val="60000"/>
                    <a:lumOff val="40000"/>
                  </a:srgbClr>
                </a:solidFill>
                <a:latin typeface="Verdana"/>
                <a:ea typeface="宋体" charset="-122"/>
              </a:rPr>
              <a:t>聘用时间，工资</a:t>
            </a:r>
            <a:r>
              <a:rPr lang="zh-CN" altLang="en-US" sz="2000" b="0" kern="0" dirty="0">
                <a:solidFill>
                  <a:srgbClr val="FF00FF"/>
                </a:solidFill>
                <a:latin typeface="Verdana"/>
                <a:ea typeface="宋体" charset="-122"/>
              </a:rPr>
              <a:t>）</a:t>
            </a:r>
          </a:p>
        </p:txBody>
      </p:sp>
    </p:spTree>
    <p:extLst>
      <p:ext uri="{BB962C8B-B14F-4D97-AF65-F5344CB8AC3E}">
        <p14:creationId xmlns:p14="http://schemas.microsoft.com/office/powerpoint/2010/main" val="10342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ea typeface="宋体" charset="-122"/>
              </a:rPr>
              <a:t>逻辑结构设计</a:t>
            </a:r>
          </a:p>
        </p:txBody>
      </p:sp>
      <p:sp>
        <p:nvSpPr>
          <p:cNvPr id="586755" name="Rectangle 3"/>
          <p:cNvSpPr>
            <a:spLocks noGrp="1" noChangeArrowheads="1"/>
          </p:cNvSpPr>
          <p:nvPr>
            <p:ph type="body" idx="1"/>
          </p:nvPr>
        </p:nvSpPr>
        <p:spPr>
          <a:xfrm>
            <a:off x="213495" y="1360915"/>
            <a:ext cx="8611761" cy="184959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a:lnSpc>
                <a:spcPts val="2625"/>
              </a:lnSpc>
            </a:pPr>
            <a:r>
              <a:rPr lang="zh-CN" altLang="en-US" sz="2000" dirty="0">
                <a:ea typeface="宋体" charset="-122"/>
              </a:rPr>
              <a:t>实体（型）间联系的转换规则</a:t>
            </a:r>
            <a:endParaRPr lang="en-US" altLang="zh-CN" sz="2000" dirty="0">
              <a:ea typeface="宋体" charset="-122"/>
            </a:endParaRPr>
          </a:p>
          <a:p>
            <a:pPr lvl="1">
              <a:lnSpc>
                <a:spcPts val="2625"/>
              </a:lnSpc>
            </a:pPr>
            <a:r>
              <a:rPr lang="en-US" altLang="zh-CN" sz="2000" dirty="0">
                <a:ea typeface="宋体" charset="-122"/>
              </a:rPr>
              <a:t>m:n</a:t>
            </a:r>
            <a:r>
              <a:rPr lang="zh-CN" altLang="en-US" sz="2000" dirty="0">
                <a:ea typeface="宋体" charset="-122"/>
              </a:rPr>
              <a:t>联系</a:t>
            </a:r>
            <a:r>
              <a:rPr lang="en-US" altLang="zh-CN" sz="2000" dirty="0">
                <a:ea typeface="宋体" charset="-122"/>
              </a:rPr>
              <a:t>:</a:t>
            </a:r>
            <a:r>
              <a:rPr lang="zh-CN" altLang="en-US" sz="2000" dirty="0">
                <a:ea typeface="宋体" charset="-122"/>
              </a:rPr>
              <a:t>转换为一个独立的关系模式：</a:t>
            </a:r>
            <a:r>
              <a:rPr lang="zh-CN" altLang="en-US" sz="2000" dirty="0">
                <a:latin typeface="楷体" panose="02010609060101010101" pitchFamily="49" charset="-122"/>
                <a:ea typeface="楷体" panose="02010609060101010101" pitchFamily="49" charset="-122"/>
              </a:rPr>
              <a:t>关系模式的属性包括联系两端的实体的码和联系本身的属性；联系中两端实体的码的组合是关系模式的码。</a:t>
            </a:r>
            <a:endParaRPr lang="zh-CN" altLang="en-US" sz="2000" dirty="0">
              <a:ea typeface="宋体" charset="-122"/>
            </a:endParaRPr>
          </a:p>
        </p:txBody>
      </p:sp>
      <p:grpSp>
        <p:nvGrpSpPr>
          <p:cNvPr id="9" name="组合 8">
            <a:extLst>
              <a:ext uri="{FF2B5EF4-FFF2-40B4-BE49-F238E27FC236}">
                <a16:creationId xmlns:a16="http://schemas.microsoft.com/office/drawing/2014/main" id="{7232AAC8-CF66-4F7B-ACE2-9AD2950ED65C}"/>
              </a:ext>
            </a:extLst>
          </p:cNvPr>
          <p:cNvGrpSpPr/>
          <p:nvPr/>
        </p:nvGrpSpPr>
        <p:grpSpPr>
          <a:xfrm>
            <a:off x="2271978" y="3812403"/>
            <a:ext cx="3248797" cy="550247"/>
            <a:chOff x="3611725" y="4089818"/>
            <a:chExt cx="4284476" cy="718354"/>
          </a:xfrm>
        </p:grpSpPr>
        <p:sp>
          <p:nvSpPr>
            <p:cNvPr id="10" name="矩形 9">
              <a:extLst>
                <a:ext uri="{FF2B5EF4-FFF2-40B4-BE49-F238E27FC236}">
                  <a16:creationId xmlns:a16="http://schemas.microsoft.com/office/drawing/2014/main" id="{13DC92B2-9183-4887-A89E-4E0D222A8BBA}"/>
                </a:ext>
              </a:extLst>
            </p:cNvPr>
            <p:cNvSpPr/>
            <p:nvPr/>
          </p:nvSpPr>
          <p:spPr bwMode="auto">
            <a:xfrm>
              <a:off x="3611725" y="4204622"/>
              <a:ext cx="864097" cy="391761"/>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读者</a:t>
              </a:r>
            </a:p>
          </p:txBody>
        </p:sp>
        <p:sp>
          <p:nvSpPr>
            <p:cNvPr id="11" name="矩形 10">
              <a:extLst>
                <a:ext uri="{FF2B5EF4-FFF2-40B4-BE49-F238E27FC236}">
                  <a16:creationId xmlns:a16="http://schemas.microsoft.com/office/drawing/2014/main" id="{510D1D92-B11B-4A61-9126-F311BAED6C3A}"/>
                </a:ext>
              </a:extLst>
            </p:cNvPr>
            <p:cNvSpPr/>
            <p:nvPr/>
          </p:nvSpPr>
          <p:spPr bwMode="auto">
            <a:xfrm>
              <a:off x="7032104" y="4204622"/>
              <a:ext cx="864097" cy="391761"/>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图书</a:t>
              </a:r>
            </a:p>
          </p:txBody>
        </p:sp>
        <p:sp>
          <p:nvSpPr>
            <p:cNvPr id="12" name="菱形 11">
              <a:extLst>
                <a:ext uri="{FF2B5EF4-FFF2-40B4-BE49-F238E27FC236}">
                  <a16:creationId xmlns:a16="http://schemas.microsoft.com/office/drawing/2014/main" id="{9C969437-6F85-477C-BC19-F179C119647C}"/>
                </a:ext>
              </a:extLst>
            </p:cNvPr>
            <p:cNvSpPr/>
            <p:nvPr/>
          </p:nvSpPr>
          <p:spPr bwMode="auto">
            <a:xfrm>
              <a:off x="5051886" y="4089818"/>
              <a:ext cx="1404156" cy="718354"/>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350" dirty="0">
                  <a:solidFill>
                    <a:srgbClr val="669900"/>
                  </a:solidFill>
                  <a:latin typeface="黑体" panose="02010609060101010101" pitchFamily="49" charset="-122"/>
                  <a:ea typeface="黑体" panose="02010609060101010101" pitchFamily="49" charset="-122"/>
                </a:rPr>
                <a:t>借阅</a:t>
              </a:r>
            </a:p>
          </p:txBody>
        </p:sp>
        <p:cxnSp>
          <p:nvCxnSpPr>
            <p:cNvPr id="13" name="直接连接符 12">
              <a:extLst>
                <a:ext uri="{FF2B5EF4-FFF2-40B4-BE49-F238E27FC236}">
                  <a16:creationId xmlns:a16="http://schemas.microsoft.com/office/drawing/2014/main" id="{0FFF55E7-D487-49E9-ACF0-41795CD9A75F}"/>
                </a:ext>
              </a:extLst>
            </p:cNvPr>
            <p:cNvCxnSpPr>
              <a:stCxn id="10" idx="3"/>
              <a:endCxn id="12" idx="1"/>
            </p:cNvCxnSpPr>
            <p:nvPr/>
          </p:nvCxnSpPr>
          <p:spPr bwMode="auto">
            <a:xfrm>
              <a:off x="4475822" y="4400502"/>
              <a:ext cx="576064" cy="48493"/>
            </a:xfrm>
            <a:prstGeom prst="line">
              <a:avLst/>
            </a:prstGeom>
            <a:noFill/>
            <a:ln w="9525" cap="flat" cmpd="sng" algn="ctr">
              <a:solidFill>
                <a:schemeClr val="bg2"/>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4A4B90FB-6523-49D5-902F-89011871A6C1}"/>
                </a:ext>
              </a:extLst>
            </p:cNvPr>
            <p:cNvCxnSpPr/>
            <p:nvPr/>
          </p:nvCxnSpPr>
          <p:spPr bwMode="auto">
            <a:xfrm>
              <a:off x="6456041" y="4456650"/>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组合 14">
            <a:extLst>
              <a:ext uri="{FF2B5EF4-FFF2-40B4-BE49-F238E27FC236}">
                <a16:creationId xmlns:a16="http://schemas.microsoft.com/office/drawing/2014/main" id="{637A9B70-A6D4-4268-B98B-1A0DDBDCF705}"/>
              </a:ext>
            </a:extLst>
          </p:cNvPr>
          <p:cNvGrpSpPr/>
          <p:nvPr/>
        </p:nvGrpSpPr>
        <p:grpSpPr>
          <a:xfrm>
            <a:off x="890643" y="3293490"/>
            <a:ext cx="2625109" cy="1432113"/>
            <a:chOff x="1769945" y="3422391"/>
            <a:chExt cx="3461963" cy="1869639"/>
          </a:xfrm>
        </p:grpSpPr>
        <p:sp>
          <p:nvSpPr>
            <p:cNvPr id="16" name="椭圆 15">
              <a:extLst>
                <a:ext uri="{FF2B5EF4-FFF2-40B4-BE49-F238E27FC236}">
                  <a16:creationId xmlns:a16="http://schemas.microsoft.com/office/drawing/2014/main" id="{1F5A6EBD-5112-4C9E-80E9-C686D7637A63}"/>
                </a:ext>
              </a:extLst>
            </p:cNvPr>
            <p:cNvSpPr/>
            <p:nvPr/>
          </p:nvSpPr>
          <p:spPr bwMode="auto">
            <a:xfrm>
              <a:off x="2711624" y="3494385"/>
              <a:ext cx="1080121"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编号</a:t>
              </a:r>
            </a:p>
          </p:txBody>
        </p:sp>
        <p:sp>
          <p:nvSpPr>
            <p:cNvPr id="17" name="椭圆 16">
              <a:extLst>
                <a:ext uri="{FF2B5EF4-FFF2-40B4-BE49-F238E27FC236}">
                  <a16:creationId xmlns:a16="http://schemas.microsoft.com/office/drawing/2014/main" id="{CD4E6595-C187-4B9B-A8BE-B15FB69CC195}"/>
                </a:ext>
              </a:extLst>
            </p:cNvPr>
            <p:cNvSpPr/>
            <p:nvPr/>
          </p:nvSpPr>
          <p:spPr bwMode="auto">
            <a:xfrm>
              <a:off x="4057600" y="3422391"/>
              <a:ext cx="117430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姓名</a:t>
              </a:r>
            </a:p>
          </p:txBody>
        </p:sp>
        <p:cxnSp>
          <p:nvCxnSpPr>
            <p:cNvPr id="18" name="直接连接符 17">
              <a:extLst>
                <a:ext uri="{FF2B5EF4-FFF2-40B4-BE49-F238E27FC236}">
                  <a16:creationId xmlns:a16="http://schemas.microsoft.com/office/drawing/2014/main" id="{1777FAEC-6884-4FC3-BDC3-7BD4F1F068B3}"/>
                </a:ext>
              </a:extLst>
            </p:cNvPr>
            <p:cNvCxnSpPr>
              <a:cxnSpLocks/>
              <a:stCxn id="16" idx="4"/>
            </p:cNvCxnSpPr>
            <p:nvPr/>
          </p:nvCxnSpPr>
          <p:spPr bwMode="auto">
            <a:xfrm>
              <a:off x="3251685" y="4045274"/>
              <a:ext cx="418328" cy="1688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E1BAEAC-418B-470D-BC44-26052BA99402}"/>
                </a:ext>
              </a:extLst>
            </p:cNvPr>
            <p:cNvCxnSpPr/>
            <p:nvPr/>
          </p:nvCxnSpPr>
          <p:spPr bwMode="auto">
            <a:xfrm flipV="1">
              <a:off x="4187789" y="398502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19">
              <a:extLst>
                <a:ext uri="{FF2B5EF4-FFF2-40B4-BE49-F238E27FC236}">
                  <a16:creationId xmlns:a16="http://schemas.microsoft.com/office/drawing/2014/main" id="{1CEB4E17-3885-47E6-8C10-FA9537BB918B}"/>
                </a:ext>
              </a:extLst>
            </p:cNvPr>
            <p:cNvSpPr/>
            <p:nvPr/>
          </p:nvSpPr>
          <p:spPr bwMode="auto">
            <a:xfrm>
              <a:off x="1769945" y="4741141"/>
              <a:ext cx="175036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读者类型</a:t>
              </a:r>
            </a:p>
          </p:txBody>
        </p:sp>
        <p:cxnSp>
          <p:nvCxnSpPr>
            <p:cNvPr id="21" name="直接连接符 20">
              <a:extLst>
                <a:ext uri="{FF2B5EF4-FFF2-40B4-BE49-F238E27FC236}">
                  <a16:creationId xmlns:a16="http://schemas.microsoft.com/office/drawing/2014/main" id="{A97B6F0F-5A39-4BAE-BC1F-17537D4E0734}"/>
                </a:ext>
              </a:extLst>
            </p:cNvPr>
            <p:cNvCxnSpPr>
              <a:endCxn id="20" idx="7"/>
            </p:cNvCxnSpPr>
            <p:nvPr/>
          </p:nvCxnSpPr>
          <p:spPr bwMode="auto">
            <a:xfrm flipH="1">
              <a:off x="3263978" y="4580954"/>
              <a:ext cx="347749" cy="240863"/>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a:extLst>
              <a:ext uri="{FF2B5EF4-FFF2-40B4-BE49-F238E27FC236}">
                <a16:creationId xmlns:a16="http://schemas.microsoft.com/office/drawing/2014/main" id="{0CE72B34-C0D9-40B9-8CE1-E4E06772D37F}"/>
              </a:ext>
            </a:extLst>
          </p:cNvPr>
          <p:cNvGrpSpPr/>
          <p:nvPr/>
        </p:nvGrpSpPr>
        <p:grpSpPr>
          <a:xfrm>
            <a:off x="4351210" y="3245539"/>
            <a:ext cx="3122384" cy="1972240"/>
            <a:chOff x="6384034" y="3370360"/>
            <a:chExt cx="4117763" cy="2574783"/>
          </a:xfrm>
        </p:grpSpPr>
        <p:sp>
          <p:nvSpPr>
            <p:cNvPr id="23" name="椭圆 22">
              <a:extLst>
                <a:ext uri="{FF2B5EF4-FFF2-40B4-BE49-F238E27FC236}">
                  <a16:creationId xmlns:a16="http://schemas.microsoft.com/office/drawing/2014/main" id="{2D9410E6-4538-4DEC-95DF-06486AE79112}"/>
                </a:ext>
              </a:extLst>
            </p:cNvPr>
            <p:cNvSpPr/>
            <p:nvPr/>
          </p:nvSpPr>
          <p:spPr bwMode="auto">
            <a:xfrm>
              <a:off x="6384034" y="3442354"/>
              <a:ext cx="1080120"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编号</a:t>
              </a:r>
            </a:p>
          </p:txBody>
        </p:sp>
        <p:sp>
          <p:nvSpPr>
            <p:cNvPr id="24" name="椭圆 23">
              <a:extLst>
                <a:ext uri="{FF2B5EF4-FFF2-40B4-BE49-F238E27FC236}">
                  <a16:creationId xmlns:a16="http://schemas.microsoft.com/office/drawing/2014/main" id="{FCBCFD49-4327-4E8E-BE25-B0501AAE489C}"/>
                </a:ext>
              </a:extLst>
            </p:cNvPr>
            <p:cNvSpPr/>
            <p:nvPr/>
          </p:nvSpPr>
          <p:spPr bwMode="auto">
            <a:xfrm>
              <a:off x="7730008" y="3370360"/>
              <a:ext cx="1080120"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书名</a:t>
              </a:r>
            </a:p>
          </p:txBody>
        </p:sp>
        <p:cxnSp>
          <p:nvCxnSpPr>
            <p:cNvPr id="25" name="直接连接符 24">
              <a:extLst>
                <a:ext uri="{FF2B5EF4-FFF2-40B4-BE49-F238E27FC236}">
                  <a16:creationId xmlns:a16="http://schemas.microsoft.com/office/drawing/2014/main" id="{E9E15100-1045-4920-8BC3-CCC7F45AC343}"/>
                </a:ext>
              </a:extLst>
            </p:cNvPr>
            <p:cNvCxnSpPr>
              <a:cxnSpLocks/>
              <a:stCxn id="23" idx="4"/>
            </p:cNvCxnSpPr>
            <p:nvPr/>
          </p:nvCxnSpPr>
          <p:spPr bwMode="auto">
            <a:xfrm>
              <a:off x="6924095" y="3993243"/>
              <a:ext cx="360038" cy="16882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2ED2B67-6C96-41B5-A220-22967220D2EF}"/>
                </a:ext>
              </a:extLst>
            </p:cNvPr>
            <p:cNvCxnSpPr/>
            <p:nvPr/>
          </p:nvCxnSpPr>
          <p:spPr bwMode="auto">
            <a:xfrm flipV="1">
              <a:off x="7860198" y="3932990"/>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a:extLst>
                <a:ext uri="{FF2B5EF4-FFF2-40B4-BE49-F238E27FC236}">
                  <a16:creationId xmlns:a16="http://schemas.microsoft.com/office/drawing/2014/main" id="{1F9B93F9-618E-4841-BBDA-F8C3D2C827FA}"/>
                </a:ext>
              </a:extLst>
            </p:cNvPr>
            <p:cNvSpPr/>
            <p:nvPr/>
          </p:nvSpPr>
          <p:spPr bwMode="auto">
            <a:xfrm>
              <a:off x="8846026" y="3837650"/>
              <a:ext cx="1548276"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出版社</a:t>
              </a:r>
            </a:p>
          </p:txBody>
        </p:sp>
        <p:sp>
          <p:nvSpPr>
            <p:cNvPr id="28" name="椭圆 27">
              <a:extLst>
                <a:ext uri="{FF2B5EF4-FFF2-40B4-BE49-F238E27FC236}">
                  <a16:creationId xmlns:a16="http://schemas.microsoft.com/office/drawing/2014/main" id="{5D6C44B2-0F30-481A-98E1-3D47D135336B}"/>
                </a:ext>
              </a:extLst>
            </p:cNvPr>
            <p:cNvSpPr/>
            <p:nvPr/>
          </p:nvSpPr>
          <p:spPr bwMode="auto">
            <a:xfrm>
              <a:off x="8751428" y="4580954"/>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出版日期</a:t>
              </a:r>
            </a:p>
          </p:txBody>
        </p:sp>
        <p:sp>
          <p:nvSpPr>
            <p:cNvPr id="29" name="椭圆 28">
              <a:extLst>
                <a:ext uri="{FF2B5EF4-FFF2-40B4-BE49-F238E27FC236}">
                  <a16:creationId xmlns:a16="http://schemas.microsoft.com/office/drawing/2014/main" id="{E098AF47-1E83-4116-B237-5DFC19F1D3EF}"/>
                </a:ext>
              </a:extLst>
            </p:cNvPr>
            <p:cNvSpPr/>
            <p:nvPr/>
          </p:nvSpPr>
          <p:spPr bwMode="auto">
            <a:xfrm>
              <a:off x="9111585" y="5394254"/>
              <a:ext cx="117430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价格</a:t>
              </a:r>
            </a:p>
          </p:txBody>
        </p:sp>
        <p:cxnSp>
          <p:nvCxnSpPr>
            <p:cNvPr id="30" name="直接连接符 29">
              <a:extLst>
                <a:ext uri="{FF2B5EF4-FFF2-40B4-BE49-F238E27FC236}">
                  <a16:creationId xmlns:a16="http://schemas.microsoft.com/office/drawing/2014/main" id="{E9E4DCDC-0A3F-4EAD-9CD7-886687037D3B}"/>
                </a:ext>
              </a:extLst>
            </p:cNvPr>
            <p:cNvCxnSpPr/>
            <p:nvPr/>
          </p:nvCxnSpPr>
          <p:spPr bwMode="auto">
            <a:xfrm flipV="1">
              <a:off x="7896201" y="4162070"/>
              <a:ext cx="949824" cy="19055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直接连接符 30">
              <a:extLst>
                <a:ext uri="{FF2B5EF4-FFF2-40B4-BE49-F238E27FC236}">
                  <a16:creationId xmlns:a16="http://schemas.microsoft.com/office/drawing/2014/main" id="{5FBF1CD0-B09A-475B-ADC1-46559C9321A3}"/>
                </a:ext>
              </a:extLst>
            </p:cNvPr>
            <p:cNvCxnSpPr>
              <a:endCxn id="28" idx="2"/>
            </p:cNvCxnSpPr>
            <p:nvPr/>
          </p:nvCxnSpPr>
          <p:spPr bwMode="auto">
            <a:xfrm>
              <a:off x="7896201" y="4580954"/>
              <a:ext cx="855226" cy="2754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EFAC893-9991-4AE9-83BE-A2ABEF948FF9}"/>
                </a:ext>
              </a:extLst>
            </p:cNvPr>
            <p:cNvCxnSpPr>
              <a:endCxn id="29" idx="1"/>
            </p:cNvCxnSpPr>
            <p:nvPr/>
          </p:nvCxnSpPr>
          <p:spPr bwMode="auto">
            <a:xfrm>
              <a:off x="7372942" y="4640786"/>
              <a:ext cx="1910617" cy="834143"/>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32">
            <a:extLst>
              <a:ext uri="{FF2B5EF4-FFF2-40B4-BE49-F238E27FC236}">
                <a16:creationId xmlns:a16="http://schemas.microsoft.com/office/drawing/2014/main" id="{96A01474-1800-4BC8-8F5D-DAFDD8D0EE60}"/>
              </a:ext>
            </a:extLst>
          </p:cNvPr>
          <p:cNvGrpSpPr/>
          <p:nvPr/>
        </p:nvGrpSpPr>
        <p:grpSpPr>
          <a:xfrm>
            <a:off x="2685406" y="4248579"/>
            <a:ext cx="2832822" cy="1361683"/>
            <a:chOff x="4063385" y="4656705"/>
            <a:chExt cx="3735893" cy="1777692"/>
          </a:xfrm>
        </p:grpSpPr>
        <p:grpSp>
          <p:nvGrpSpPr>
            <p:cNvPr id="34" name="组合 33">
              <a:extLst>
                <a:ext uri="{FF2B5EF4-FFF2-40B4-BE49-F238E27FC236}">
                  <a16:creationId xmlns:a16="http://schemas.microsoft.com/office/drawing/2014/main" id="{EAF34435-FDB6-4667-9E21-FF1B38C40D67}"/>
                </a:ext>
              </a:extLst>
            </p:cNvPr>
            <p:cNvGrpSpPr/>
            <p:nvPr/>
          </p:nvGrpSpPr>
          <p:grpSpPr>
            <a:xfrm>
              <a:off x="4063385" y="4656705"/>
              <a:ext cx="3735893" cy="1777692"/>
              <a:chOff x="2539384" y="4447304"/>
              <a:chExt cx="3735893" cy="1777692"/>
            </a:xfrm>
          </p:grpSpPr>
          <p:sp>
            <p:nvSpPr>
              <p:cNvPr id="36" name="椭圆 35">
                <a:extLst>
                  <a:ext uri="{FF2B5EF4-FFF2-40B4-BE49-F238E27FC236}">
                    <a16:creationId xmlns:a16="http://schemas.microsoft.com/office/drawing/2014/main" id="{96F307CF-90F3-4062-AE2A-FB89D987830C}"/>
                  </a:ext>
                </a:extLst>
              </p:cNvPr>
              <p:cNvSpPr/>
              <p:nvPr/>
            </p:nvSpPr>
            <p:spPr bwMode="auto">
              <a:xfrm>
                <a:off x="2539384" y="4902300"/>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借阅日期</a:t>
                </a:r>
              </a:p>
            </p:txBody>
          </p:sp>
          <p:sp>
            <p:nvSpPr>
              <p:cNvPr id="37" name="椭圆 36">
                <a:extLst>
                  <a:ext uri="{FF2B5EF4-FFF2-40B4-BE49-F238E27FC236}">
                    <a16:creationId xmlns:a16="http://schemas.microsoft.com/office/drawing/2014/main" id="{E147D4AB-C0E4-4DC9-8AB2-2CE902B3F27A}"/>
                  </a:ext>
                </a:extLst>
              </p:cNvPr>
              <p:cNvSpPr/>
              <p:nvPr/>
            </p:nvSpPr>
            <p:spPr bwMode="auto">
              <a:xfrm>
                <a:off x="4524908" y="4954254"/>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ctr" defTabSz="685800"/>
                <a:r>
                  <a:rPr lang="zh-CN" altLang="en-US" sz="1500" dirty="0">
                    <a:solidFill>
                      <a:srgbClr val="669900"/>
                    </a:solidFill>
                    <a:latin typeface="黑体" panose="02010609060101010101" pitchFamily="49" charset="-122"/>
                    <a:ea typeface="黑体" panose="02010609060101010101" pitchFamily="49" charset="-122"/>
                  </a:rPr>
                  <a:t>归还日期</a:t>
                </a:r>
              </a:p>
            </p:txBody>
          </p:sp>
          <p:cxnSp>
            <p:nvCxnSpPr>
              <p:cNvPr id="38" name="直接连接符 37">
                <a:extLst>
                  <a:ext uri="{FF2B5EF4-FFF2-40B4-BE49-F238E27FC236}">
                    <a16:creationId xmlns:a16="http://schemas.microsoft.com/office/drawing/2014/main" id="{12CB1A2C-7835-4F5E-B0F5-37319EF01655}"/>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a:extLst>
                  <a:ext uri="{FF2B5EF4-FFF2-40B4-BE49-F238E27FC236}">
                    <a16:creationId xmlns:a16="http://schemas.microsoft.com/office/drawing/2014/main" id="{F5556358-4C42-4AD1-9DA3-ADAC3445ACCB}"/>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椭圆 39">
                <a:extLst>
                  <a:ext uri="{FF2B5EF4-FFF2-40B4-BE49-F238E27FC236}">
                    <a16:creationId xmlns:a16="http://schemas.microsoft.com/office/drawing/2014/main" id="{0DC4A715-1D1F-4D52-9DAB-EE4A9A00BA7C}"/>
                  </a:ext>
                </a:extLst>
              </p:cNvPr>
              <p:cNvSpPr/>
              <p:nvPr/>
            </p:nvSpPr>
            <p:spPr bwMode="auto">
              <a:xfrm>
                <a:off x="3354776" y="5674107"/>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借阅数量</a:t>
                </a:r>
              </a:p>
            </p:txBody>
          </p:sp>
        </p:grpSp>
        <p:cxnSp>
          <p:nvCxnSpPr>
            <p:cNvPr id="35" name="直接连接符 34">
              <a:extLst>
                <a:ext uri="{FF2B5EF4-FFF2-40B4-BE49-F238E27FC236}">
                  <a16:creationId xmlns:a16="http://schemas.microsoft.com/office/drawing/2014/main" id="{E03F20AD-5F3D-4142-A2F1-3AEC09C648B3}"/>
                </a:ext>
              </a:extLst>
            </p:cNvPr>
            <p:cNvCxnSpPr/>
            <p:nvPr/>
          </p:nvCxnSpPr>
          <p:spPr bwMode="auto">
            <a:xfrm>
              <a:off x="5720771" y="4782884"/>
              <a:ext cx="174397" cy="106002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3">
            <a:extLst>
              <a:ext uri="{FF2B5EF4-FFF2-40B4-BE49-F238E27FC236}">
                <a16:creationId xmlns:a16="http://schemas.microsoft.com/office/drawing/2014/main" id="{99CD6BC1-31F1-423C-B225-02215428E05C}"/>
              </a:ext>
            </a:extLst>
          </p:cNvPr>
          <p:cNvSpPr txBox="1">
            <a:spLocks noChangeArrowheads="1"/>
          </p:cNvSpPr>
          <p:nvPr/>
        </p:nvSpPr>
        <p:spPr bwMode="auto">
          <a:xfrm>
            <a:off x="266119" y="1338638"/>
            <a:ext cx="8729662" cy="1458162"/>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257175" indent="-257175" defTabSz="685800">
              <a:lnSpc>
                <a:spcPts val="2625"/>
              </a:lnSpc>
              <a:buClr>
                <a:srgbClr val="B2B2B2"/>
              </a:buClr>
            </a:pPr>
            <a:r>
              <a:rPr lang="zh-CN" altLang="en-US" sz="2000" kern="0" dirty="0">
                <a:solidFill>
                  <a:srgbClr val="000000"/>
                </a:solidFill>
                <a:latin typeface="Verdana"/>
                <a:ea typeface="宋体" charset="-122"/>
              </a:rPr>
              <a:t>读者（</a:t>
            </a:r>
            <a:r>
              <a:rPr lang="zh-CN" altLang="en-US" sz="2000" u="sng" kern="0" dirty="0">
                <a:solidFill>
                  <a:srgbClr val="000000"/>
                </a:solidFill>
                <a:latin typeface="Verdana"/>
                <a:ea typeface="宋体" charset="-122"/>
              </a:rPr>
              <a:t>编号</a:t>
            </a:r>
            <a:r>
              <a:rPr lang="zh-CN" altLang="en-US" sz="2000" kern="0" dirty="0">
                <a:solidFill>
                  <a:srgbClr val="000000"/>
                </a:solidFill>
                <a:latin typeface="Verdana"/>
                <a:ea typeface="宋体" charset="-122"/>
              </a:rPr>
              <a:t>，姓名，读者类型）</a:t>
            </a:r>
            <a:endParaRPr lang="en-US" altLang="zh-CN" sz="2000" kern="0" dirty="0">
              <a:solidFill>
                <a:srgbClr val="000000"/>
              </a:solidFill>
              <a:latin typeface="Verdana"/>
              <a:ea typeface="宋体" charset="-122"/>
            </a:endParaRPr>
          </a:p>
          <a:p>
            <a:pPr marL="257175" indent="-257175" defTabSz="685800">
              <a:lnSpc>
                <a:spcPts val="2625"/>
              </a:lnSpc>
              <a:buClr>
                <a:srgbClr val="B2B2B2"/>
              </a:buClr>
            </a:pPr>
            <a:r>
              <a:rPr lang="zh-CN" altLang="en-US" sz="2000" kern="0" dirty="0">
                <a:solidFill>
                  <a:srgbClr val="000000"/>
                </a:solidFill>
                <a:latin typeface="Verdana"/>
                <a:ea typeface="宋体" charset="-122"/>
              </a:rPr>
              <a:t>图书（</a:t>
            </a:r>
            <a:r>
              <a:rPr lang="zh-CN" altLang="en-US" sz="2000" u="sng" kern="0" dirty="0">
                <a:solidFill>
                  <a:srgbClr val="000000"/>
                </a:solidFill>
                <a:latin typeface="Verdana"/>
                <a:ea typeface="宋体" charset="-122"/>
              </a:rPr>
              <a:t>编号</a:t>
            </a:r>
            <a:r>
              <a:rPr lang="zh-CN" altLang="en-US" sz="2000" kern="0" dirty="0">
                <a:solidFill>
                  <a:srgbClr val="000000"/>
                </a:solidFill>
                <a:latin typeface="Verdana"/>
                <a:ea typeface="宋体" charset="-122"/>
              </a:rPr>
              <a:t>，书名，出版社，出版日期，价格</a:t>
            </a:r>
            <a:r>
              <a:rPr lang="zh-CN" altLang="en-US" sz="2000" b="0" kern="0" dirty="0">
                <a:solidFill>
                  <a:srgbClr val="000000"/>
                </a:solidFill>
                <a:latin typeface="Verdana"/>
                <a:ea typeface="宋体" charset="-122"/>
              </a:rPr>
              <a:t>）</a:t>
            </a:r>
            <a:endParaRPr lang="en-US" altLang="zh-CN" sz="2000" b="0" kern="0" dirty="0">
              <a:solidFill>
                <a:srgbClr val="000000"/>
              </a:solidFill>
              <a:latin typeface="Verdana"/>
              <a:ea typeface="宋体" charset="-122"/>
            </a:endParaRPr>
          </a:p>
          <a:p>
            <a:pPr marL="257175" indent="-257175" defTabSz="685800">
              <a:lnSpc>
                <a:spcPts val="2625"/>
              </a:lnSpc>
              <a:buClr>
                <a:srgbClr val="B2B2B2"/>
              </a:buClr>
            </a:pPr>
            <a:r>
              <a:rPr lang="zh-CN" altLang="en-US" sz="2000" kern="0" dirty="0">
                <a:solidFill>
                  <a:srgbClr val="000066">
                    <a:lumMod val="60000"/>
                    <a:lumOff val="40000"/>
                  </a:srgbClr>
                </a:solidFill>
                <a:latin typeface="Verdana"/>
                <a:ea typeface="宋体" charset="-122"/>
              </a:rPr>
              <a:t>借阅（</a:t>
            </a:r>
            <a:r>
              <a:rPr lang="zh-CN" altLang="en-US" sz="2000" u="sng" kern="0" dirty="0">
                <a:solidFill>
                  <a:srgbClr val="000066">
                    <a:lumMod val="60000"/>
                    <a:lumOff val="40000"/>
                  </a:srgbClr>
                </a:solidFill>
                <a:latin typeface="Verdana"/>
                <a:ea typeface="宋体" charset="-122"/>
              </a:rPr>
              <a:t>读者编号，图书编号</a:t>
            </a:r>
            <a:r>
              <a:rPr lang="zh-CN" altLang="en-US" sz="2000" kern="0" dirty="0">
                <a:solidFill>
                  <a:srgbClr val="000066">
                    <a:lumMod val="60000"/>
                    <a:lumOff val="40000"/>
                  </a:srgbClr>
                </a:solidFill>
                <a:latin typeface="Verdana"/>
                <a:ea typeface="宋体" charset="-122"/>
              </a:rPr>
              <a:t>，借阅日期，归还日期，借阅数量）</a:t>
            </a:r>
          </a:p>
        </p:txBody>
      </p:sp>
    </p:spTree>
    <p:extLst>
      <p:ext uri="{BB962C8B-B14F-4D97-AF65-F5344CB8AC3E}">
        <p14:creationId xmlns:p14="http://schemas.microsoft.com/office/powerpoint/2010/main" val="25758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dirty="0"/>
              <a:t>关于数据库设计</a:t>
            </a:r>
            <a:endParaRPr lang="zh-CN" altLang="en-US" dirty="0">
              <a:ea typeface="宋体" charset="-122"/>
            </a:endParaRPr>
          </a:p>
        </p:txBody>
      </p:sp>
      <p:sp>
        <p:nvSpPr>
          <p:cNvPr id="406531" name="Rectangle 3"/>
          <p:cNvSpPr>
            <a:spLocks noGrp="1" noChangeArrowheads="1"/>
          </p:cNvSpPr>
          <p:nvPr>
            <p:ph type="body" idx="1"/>
          </p:nvPr>
        </p:nvSpPr>
        <p:spPr>
          <a:xfrm>
            <a:off x="32048" y="1096864"/>
            <a:ext cx="6484168" cy="406032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000"/>
              </a:lnSpc>
              <a:buFont typeface="Wingdings" panose="05000000000000000000" pitchFamily="2" charset="2"/>
              <a:buChar char="Ø"/>
            </a:pPr>
            <a:r>
              <a:rPr lang="zh-CN" altLang="en-US" sz="2000" dirty="0">
                <a:ea typeface="宋体" charset="-122"/>
              </a:rPr>
              <a:t>常用的数据库设计方法</a:t>
            </a:r>
            <a:endParaRPr lang="en-US" altLang="zh-CN" sz="2000" dirty="0">
              <a:ea typeface="宋体" charset="-122"/>
            </a:endParaRPr>
          </a:p>
          <a:p>
            <a:pPr lvl="1">
              <a:lnSpc>
                <a:spcPts val="3000"/>
              </a:lnSpc>
              <a:buFont typeface="Wingdings" panose="05000000000000000000" pitchFamily="2" charset="2"/>
              <a:buChar char="Ø"/>
            </a:pPr>
            <a:r>
              <a:rPr lang="zh-CN" altLang="en-US" sz="1800" dirty="0">
                <a:ea typeface="宋体" charset="-122"/>
              </a:rPr>
              <a:t>新奥尔良方法</a:t>
            </a:r>
          </a:p>
          <a:p>
            <a:pPr lvl="2">
              <a:lnSpc>
                <a:spcPts val="3000"/>
              </a:lnSpc>
            </a:pPr>
            <a:r>
              <a:rPr lang="zh-CN" altLang="en-US" sz="1800" dirty="0">
                <a:ea typeface="宋体" charset="-122"/>
              </a:rPr>
              <a:t>将数据库设计分为若干阶段和步骤 </a:t>
            </a:r>
          </a:p>
          <a:p>
            <a:pPr lvl="1">
              <a:lnSpc>
                <a:spcPts val="3000"/>
              </a:lnSpc>
              <a:buFont typeface="Wingdings" panose="05000000000000000000" pitchFamily="2" charset="2"/>
              <a:buChar char="Ø"/>
            </a:pPr>
            <a:r>
              <a:rPr lang="zh-CN" altLang="en-US" sz="1800" dirty="0">
                <a:ea typeface="宋体" charset="-122"/>
              </a:rPr>
              <a:t>基于</a:t>
            </a:r>
            <a:r>
              <a:rPr lang="en-US" altLang="zh-CN" sz="1800" dirty="0">
                <a:ea typeface="宋体" charset="-122"/>
              </a:rPr>
              <a:t>E-R</a:t>
            </a:r>
            <a:r>
              <a:rPr lang="zh-CN" altLang="en-US" sz="1800" dirty="0">
                <a:ea typeface="宋体" charset="-122"/>
              </a:rPr>
              <a:t>模型的数据库设计方法</a:t>
            </a:r>
          </a:p>
          <a:p>
            <a:pPr lvl="2">
              <a:lnSpc>
                <a:spcPts val="3000"/>
              </a:lnSpc>
            </a:pPr>
            <a:r>
              <a:rPr lang="zh-CN" altLang="en-US" sz="1800" dirty="0">
                <a:ea typeface="宋体" charset="-122"/>
              </a:rPr>
              <a:t>概念设计阶段广泛采用</a:t>
            </a:r>
          </a:p>
          <a:p>
            <a:pPr lvl="1">
              <a:lnSpc>
                <a:spcPts val="3000"/>
              </a:lnSpc>
              <a:buFont typeface="Wingdings" panose="05000000000000000000" pitchFamily="2" charset="2"/>
              <a:buChar char="Ø"/>
            </a:pPr>
            <a:r>
              <a:rPr lang="en-US" altLang="zh-CN" sz="1800" dirty="0">
                <a:ea typeface="宋体" charset="-122"/>
              </a:rPr>
              <a:t>3NF</a:t>
            </a:r>
            <a:r>
              <a:rPr lang="zh-CN" altLang="en-US" sz="1800" dirty="0">
                <a:ea typeface="宋体" charset="-122"/>
              </a:rPr>
              <a:t>（第三范式）的设计方法</a:t>
            </a:r>
          </a:p>
          <a:p>
            <a:pPr lvl="2">
              <a:lnSpc>
                <a:spcPts val="3000"/>
              </a:lnSpc>
            </a:pPr>
            <a:r>
              <a:rPr lang="zh-CN" altLang="en-US" sz="1800" dirty="0">
                <a:ea typeface="宋体" charset="-122"/>
              </a:rPr>
              <a:t>逻辑阶段可采用的有效方法 </a:t>
            </a:r>
          </a:p>
          <a:p>
            <a:pPr lvl="1">
              <a:lnSpc>
                <a:spcPts val="3000"/>
              </a:lnSpc>
              <a:buFont typeface="Wingdings" panose="05000000000000000000" pitchFamily="2" charset="2"/>
              <a:buChar char="Ø"/>
            </a:pPr>
            <a:r>
              <a:rPr lang="en-US" altLang="zh-CN" sz="1800" dirty="0">
                <a:ea typeface="宋体" charset="-122"/>
              </a:rPr>
              <a:t>ODL</a:t>
            </a:r>
            <a:r>
              <a:rPr lang="zh-CN" altLang="en-US" sz="1800" dirty="0">
                <a:ea typeface="宋体" charset="-122"/>
              </a:rPr>
              <a:t>（</a:t>
            </a:r>
            <a:r>
              <a:rPr lang="en-US" altLang="zh-CN" sz="1800" dirty="0">
                <a:ea typeface="宋体" charset="-122"/>
              </a:rPr>
              <a:t>Object Definition Language</a:t>
            </a:r>
            <a:r>
              <a:rPr lang="zh-CN" altLang="en-US" sz="1800" dirty="0">
                <a:ea typeface="宋体" charset="-122"/>
              </a:rPr>
              <a:t>）方法</a:t>
            </a:r>
          </a:p>
          <a:p>
            <a:pPr lvl="2">
              <a:lnSpc>
                <a:spcPts val="3000"/>
              </a:lnSpc>
            </a:pPr>
            <a:r>
              <a:rPr lang="zh-CN" altLang="en-US" sz="1800" dirty="0">
                <a:ea typeface="宋体" charset="-122"/>
              </a:rPr>
              <a:t>面向对象的数据库设计方法</a:t>
            </a:r>
          </a:p>
        </p:txBody>
      </p:sp>
      <p:sp>
        <p:nvSpPr>
          <p:cNvPr id="4" name="Rectangle 3"/>
          <p:cNvSpPr txBox="1">
            <a:spLocks noChangeArrowheads="1"/>
          </p:cNvSpPr>
          <p:nvPr/>
        </p:nvSpPr>
        <p:spPr bwMode="auto">
          <a:xfrm>
            <a:off x="4932040" y="1124744"/>
            <a:ext cx="4139952" cy="2318196"/>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2000" kern="0" dirty="0">
                <a:ea typeface="宋体" charset="-122"/>
              </a:rPr>
              <a:t>计算机辅助设计</a:t>
            </a:r>
          </a:p>
          <a:p>
            <a:pPr lvl="1">
              <a:lnSpc>
                <a:spcPts val="3500"/>
              </a:lnSpc>
            </a:pPr>
            <a:r>
              <a:rPr lang="en-US" altLang="zh-CN" sz="1800" b="0" kern="0" dirty="0">
                <a:ea typeface="宋体" charset="-122"/>
              </a:rPr>
              <a:t>ORACLE  Designer </a:t>
            </a:r>
          </a:p>
          <a:p>
            <a:pPr lvl="1">
              <a:lnSpc>
                <a:spcPts val="3500"/>
              </a:lnSpc>
            </a:pPr>
            <a:r>
              <a:rPr lang="en-US" altLang="zh-CN" sz="1800" b="0" kern="0" dirty="0">
                <a:ea typeface="宋体" charset="-122"/>
              </a:rPr>
              <a:t>SYBASE  </a:t>
            </a:r>
            <a:r>
              <a:rPr lang="en-US" altLang="zh-CN" sz="1800" b="0" kern="0" dirty="0" err="1">
                <a:ea typeface="宋体" charset="-122"/>
              </a:rPr>
              <a:t>PowerDesigner</a:t>
            </a:r>
            <a:endParaRPr lang="en-US" altLang="zh-CN" sz="1800" b="0" kern="0" dirty="0">
              <a:ea typeface="宋体" charset="-122"/>
            </a:endParaRPr>
          </a:p>
          <a:p>
            <a:pPr lvl="1">
              <a:lnSpc>
                <a:spcPts val="3500"/>
              </a:lnSpc>
            </a:pPr>
            <a:r>
              <a:rPr lang="en-US" altLang="zh-CN" sz="1800" b="0" kern="0" dirty="0" err="1">
                <a:ea typeface="宋体" charset="-122"/>
              </a:rPr>
              <a:t>ERWin</a:t>
            </a:r>
            <a:endParaRPr lang="en-US" altLang="zh-CN" sz="1800" b="0" kern="0" dirty="0">
              <a:ea typeface="宋体" charset="-122"/>
            </a:endParaRPr>
          </a:p>
          <a:p>
            <a:pPr>
              <a:lnSpc>
                <a:spcPts val="3500"/>
              </a:lnSpc>
              <a:buFont typeface="Wingdings" panose="05000000000000000000" pitchFamily="2" charset="2"/>
              <a:buChar char="Ø"/>
            </a:pPr>
            <a:endParaRPr lang="en-US" altLang="zh-CN" sz="2400" kern="0" dirty="0">
              <a:ea typeface="宋体" charset="-122"/>
            </a:endParaRPr>
          </a:p>
        </p:txBody>
      </p:sp>
      <p:sp>
        <p:nvSpPr>
          <p:cNvPr id="5" name="Rectangle 3"/>
          <p:cNvSpPr txBox="1">
            <a:spLocks noChangeArrowheads="1"/>
          </p:cNvSpPr>
          <p:nvPr/>
        </p:nvSpPr>
        <p:spPr bwMode="auto">
          <a:xfrm>
            <a:off x="3101554" y="5013176"/>
            <a:ext cx="6042446" cy="1584176"/>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2000" kern="0" dirty="0">
                <a:ea typeface="宋体" charset="-122"/>
              </a:rPr>
              <a:t>数据库建设的基本规律与特点</a:t>
            </a:r>
          </a:p>
          <a:p>
            <a:pPr lvl="1">
              <a:lnSpc>
                <a:spcPts val="3500"/>
              </a:lnSpc>
            </a:pPr>
            <a:r>
              <a:rPr lang="zh-CN" altLang="en-US" sz="1800" b="0" kern="0" dirty="0">
                <a:ea typeface="宋体" charset="-122"/>
              </a:rPr>
              <a:t>三分技术，七分管理，十二分基础数据 </a:t>
            </a:r>
            <a:endParaRPr lang="en-US" altLang="zh-CN" sz="1800" b="0" kern="0" dirty="0">
              <a:ea typeface="宋体" charset="-122"/>
            </a:endParaRPr>
          </a:p>
          <a:p>
            <a:pPr lvl="1">
              <a:lnSpc>
                <a:spcPts val="3500"/>
              </a:lnSpc>
            </a:pPr>
            <a:r>
              <a:rPr lang="zh-CN" altLang="en-US" sz="1800" b="0" kern="0" dirty="0">
                <a:ea typeface="宋体" charset="-122"/>
              </a:rPr>
              <a:t>结构（数据）设计和行为（处理）设计相结合 </a:t>
            </a:r>
          </a:p>
        </p:txBody>
      </p:sp>
      <p:pic>
        <p:nvPicPr>
          <p:cNvPr id="3" name="图片 2">
            <a:extLst>
              <a:ext uri="{FF2B5EF4-FFF2-40B4-BE49-F238E27FC236}">
                <a16:creationId xmlns:a16="http://schemas.microsoft.com/office/drawing/2014/main" id="{86CAAEE5-ED73-46E0-7D97-5E9BCAC57822}"/>
              </a:ext>
            </a:extLst>
          </p:cNvPr>
          <p:cNvPicPr>
            <a:picLocks noChangeAspect="1"/>
          </p:cNvPicPr>
          <p:nvPr/>
        </p:nvPicPr>
        <p:blipFill>
          <a:blip r:embed="rId2"/>
          <a:stretch>
            <a:fillRect/>
          </a:stretch>
        </p:blipFill>
        <p:spPr>
          <a:xfrm>
            <a:off x="64379" y="2685985"/>
            <a:ext cx="9015241" cy="1486029"/>
          </a:xfrm>
          <a:prstGeom prst="rect">
            <a:avLst/>
          </a:prstGeom>
        </p:spPr>
      </p:pic>
      <p:sp>
        <p:nvSpPr>
          <p:cNvPr id="7" name="文本框 6">
            <a:extLst>
              <a:ext uri="{FF2B5EF4-FFF2-40B4-BE49-F238E27FC236}">
                <a16:creationId xmlns:a16="http://schemas.microsoft.com/office/drawing/2014/main" id="{7E97C6D3-9AB2-1DE2-51EC-FA523247776B}"/>
              </a:ext>
            </a:extLst>
          </p:cNvPr>
          <p:cNvSpPr txBox="1"/>
          <p:nvPr/>
        </p:nvSpPr>
        <p:spPr>
          <a:xfrm>
            <a:off x="5998443" y="3074905"/>
            <a:ext cx="2838847" cy="1631216"/>
          </a:xfrm>
          <a:prstGeom prst="rect">
            <a:avLst/>
          </a:prstGeom>
          <a:solidFill>
            <a:srgbClr val="FF99FF"/>
          </a:solidFill>
        </p:spPr>
        <p:txBody>
          <a:bodyPr wrap="square">
            <a:spAutoFit/>
          </a:bodyPr>
          <a:lstStyle/>
          <a:p>
            <a:pPr algn="l"/>
            <a:r>
              <a:rPr lang="zh-CN" altLang="en-US" i="0" dirty="0">
                <a:solidFill>
                  <a:schemeClr val="tx1"/>
                </a:solidFill>
                <a:effectLst/>
                <a:latin typeface="宋体" panose="02010600030101010101" pitchFamily="2" charset="-122"/>
                <a:ea typeface="宋体" panose="02010600030101010101" pitchFamily="2" charset="-122"/>
              </a:rPr>
              <a:t>由美籍华裔计算机科学家</a:t>
            </a:r>
            <a:r>
              <a:rPr lang="zh-CN" altLang="en-US" i="0" u="none" strike="noStrike" dirty="0">
                <a:solidFill>
                  <a:schemeClr val="tx1"/>
                </a:solidFill>
                <a:effectLst/>
                <a:latin typeface="宋体" panose="02010600030101010101" pitchFamily="2" charset="-122"/>
                <a:ea typeface="宋体" panose="02010600030101010101" pitchFamily="2" charset="-122"/>
              </a:rPr>
              <a:t>陈品山</a:t>
            </a:r>
            <a:r>
              <a:rPr lang="zh-CN" altLang="en-US" i="0" dirty="0">
                <a:solidFill>
                  <a:schemeClr val="tx1"/>
                </a:solidFill>
                <a:effectLst/>
                <a:latin typeface="宋体" panose="02010600030101010101" pitchFamily="2" charset="-122"/>
                <a:ea typeface="宋体" panose="02010600030101010101" pitchFamily="2" charset="-122"/>
              </a:rPr>
              <a:t>发明，是</a:t>
            </a:r>
            <a:r>
              <a:rPr lang="zh-CN" altLang="en-US" i="0" u="none" strike="noStrike" dirty="0">
                <a:solidFill>
                  <a:schemeClr val="tx1"/>
                </a:solidFill>
                <a:effectLst/>
                <a:latin typeface="宋体" panose="02010600030101010101" pitchFamily="2" charset="-122"/>
                <a:ea typeface="宋体" panose="02010600030101010101" pitchFamily="2" charset="-122"/>
              </a:rPr>
              <a:t>概念数据模型</a:t>
            </a:r>
            <a:r>
              <a:rPr lang="zh-CN" altLang="en-US" i="0" dirty="0">
                <a:solidFill>
                  <a:schemeClr val="tx1"/>
                </a:solidFill>
                <a:effectLst/>
                <a:latin typeface="宋体" panose="02010600030101010101" pitchFamily="2" charset="-122"/>
                <a:ea typeface="宋体" panose="02010600030101010101" pitchFamily="2" charset="-122"/>
              </a:rPr>
              <a:t>的高层描述所使用的</a:t>
            </a:r>
            <a:r>
              <a:rPr lang="zh-CN" altLang="en-US" i="0" u="none" strike="noStrike" dirty="0">
                <a:solidFill>
                  <a:schemeClr val="tx1"/>
                </a:solidFill>
                <a:effectLst/>
                <a:latin typeface="宋体" panose="02010600030101010101" pitchFamily="2" charset="-122"/>
                <a:ea typeface="宋体" panose="02010600030101010101" pitchFamily="2" charset="-122"/>
              </a:rPr>
              <a:t>数据模型</a:t>
            </a:r>
            <a:r>
              <a:rPr lang="zh-CN" altLang="en-US" i="0" dirty="0">
                <a:solidFill>
                  <a:schemeClr val="tx1"/>
                </a:solidFill>
                <a:effectLst/>
                <a:latin typeface="宋体" panose="02010600030101010101" pitchFamily="2" charset="-122"/>
                <a:ea typeface="宋体" panose="02010600030101010101" pitchFamily="2" charset="-122"/>
              </a:rPr>
              <a:t>或</a:t>
            </a:r>
            <a:r>
              <a:rPr lang="zh-CN" altLang="en-US" i="0" u="none" strike="noStrike" dirty="0">
                <a:solidFill>
                  <a:schemeClr val="tx1"/>
                </a:solidFill>
                <a:effectLst/>
                <a:latin typeface="宋体" panose="02010600030101010101" pitchFamily="2" charset="-122"/>
                <a:ea typeface="宋体" panose="02010600030101010101" pitchFamily="2" charset="-122"/>
              </a:rPr>
              <a:t>模式图</a:t>
            </a:r>
            <a:endParaRPr lang="zh-CN" altLang="en-US"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95392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ea typeface="宋体" charset="-122"/>
              </a:rPr>
              <a:t>逻辑结构设计</a:t>
            </a:r>
          </a:p>
        </p:txBody>
      </p:sp>
      <p:sp>
        <p:nvSpPr>
          <p:cNvPr id="586755" name="Rectangle 3"/>
          <p:cNvSpPr>
            <a:spLocks noGrp="1" noChangeArrowheads="1"/>
          </p:cNvSpPr>
          <p:nvPr>
            <p:ph type="body" idx="1"/>
          </p:nvPr>
        </p:nvSpPr>
        <p:spPr>
          <a:xfrm>
            <a:off x="282317" y="1421140"/>
            <a:ext cx="8729662" cy="145816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a:lnSpc>
                <a:spcPts val="2625"/>
              </a:lnSpc>
            </a:pPr>
            <a:r>
              <a:rPr lang="zh-CN" altLang="en-US" sz="1800" dirty="0">
                <a:ea typeface="宋体" charset="-122"/>
              </a:rPr>
              <a:t>实体（型）间联系的转换规则</a:t>
            </a:r>
            <a:endParaRPr lang="en-US" altLang="zh-CN" sz="1800" dirty="0">
              <a:ea typeface="宋体" charset="-122"/>
            </a:endParaRPr>
          </a:p>
          <a:p>
            <a:pPr lvl="1">
              <a:lnSpc>
                <a:spcPts val="2625"/>
              </a:lnSpc>
            </a:pPr>
            <a:r>
              <a:rPr lang="en-US" altLang="zh-CN" sz="1500" dirty="0">
                <a:ea typeface="宋体" charset="-122"/>
              </a:rPr>
              <a:t>m:n</a:t>
            </a:r>
            <a:r>
              <a:rPr lang="zh-CN" altLang="en-US" sz="1500" dirty="0">
                <a:ea typeface="宋体" charset="-122"/>
              </a:rPr>
              <a:t>联系</a:t>
            </a:r>
            <a:r>
              <a:rPr lang="en-US" altLang="zh-CN" sz="1500" dirty="0">
                <a:ea typeface="宋体" charset="-122"/>
              </a:rPr>
              <a:t>:</a:t>
            </a:r>
            <a:r>
              <a:rPr lang="zh-CN" altLang="en-US" sz="1500" dirty="0">
                <a:ea typeface="宋体" charset="-122"/>
              </a:rPr>
              <a:t>转换为一个独立的关系模式：</a:t>
            </a:r>
            <a:r>
              <a:rPr lang="zh-CN" altLang="en-US" sz="1500" dirty="0">
                <a:latin typeface="楷体" panose="02010609060101010101" pitchFamily="49" charset="-122"/>
                <a:ea typeface="楷体" panose="02010609060101010101" pitchFamily="49" charset="-122"/>
              </a:rPr>
              <a:t>关系模式的属性包括联系两端的实体的码和联系本身的</a:t>
            </a:r>
            <a:r>
              <a:rPr lang="zh-CN" altLang="en-US" sz="2000" dirty="0">
                <a:latin typeface="楷体" panose="02010609060101010101" pitchFamily="49" charset="-122"/>
                <a:ea typeface="楷体" panose="02010609060101010101" pitchFamily="49" charset="-122"/>
              </a:rPr>
              <a:t>属性；联系中两端实体的码的组合是关系模式的码。</a:t>
            </a:r>
            <a:endParaRPr lang="zh-CN" altLang="en-US" sz="2000" dirty="0">
              <a:ea typeface="宋体" charset="-122"/>
            </a:endParaRPr>
          </a:p>
        </p:txBody>
      </p:sp>
      <p:grpSp>
        <p:nvGrpSpPr>
          <p:cNvPr id="9" name="组合 8">
            <a:extLst>
              <a:ext uri="{FF2B5EF4-FFF2-40B4-BE49-F238E27FC236}">
                <a16:creationId xmlns:a16="http://schemas.microsoft.com/office/drawing/2014/main" id="{7232AAC8-CF66-4F7B-ACE2-9AD2950ED65C}"/>
              </a:ext>
            </a:extLst>
          </p:cNvPr>
          <p:cNvGrpSpPr/>
          <p:nvPr/>
        </p:nvGrpSpPr>
        <p:grpSpPr>
          <a:xfrm>
            <a:off x="2271978" y="3812403"/>
            <a:ext cx="3248797" cy="550247"/>
            <a:chOff x="3611725" y="4089818"/>
            <a:chExt cx="4284476" cy="718354"/>
          </a:xfrm>
        </p:grpSpPr>
        <p:sp>
          <p:nvSpPr>
            <p:cNvPr id="10" name="矩形 9">
              <a:extLst>
                <a:ext uri="{FF2B5EF4-FFF2-40B4-BE49-F238E27FC236}">
                  <a16:creationId xmlns:a16="http://schemas.microsoft.com/office/drawing/2014/main" id="{13DC92B2-9183-4887-A89E-4E0D222A8BBA}"/>
                </a:ext>
              </a:extLst>
            </p:cNvPr>
            <p:cNvSpPr/>
            <p:nvPr/>
          </p:nvSpPr>
          <p:spPr bwMode="auto">
            <a:xfrm>
              <a:off x="3611725" y="4204622"/>
              <a:ext cx="864097" cy="391761"/>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读者</a:t>
              </a:r>
            </a:p>
          </p:txBody>
        </p:sp>
        <p:sp>
          <p:nvSpPr>
            <p:cNvPr id="11" name="矩形 10">
              <a:extLst>
                <a:ext uri="{FF2B5EF4-FFF2-40B4-BE49-F238E27FC236}">
                  <a16:creationId xmlns:a16="http://schemas.microsoft.com/office/drawing/2014/main" id="{510D1D92-B11B-4A61-9126-F311BAED6C3A}"/>
                </a:ext>
              </a:extLst>
            </p:cNvPr>
            <p:cNvSpPr/>
            <p:nvPr/>
          </p:nvSpPr>
          <p:spPr bwMode="auto">
            <a:xfrm>
              <a:off x="7032104" y="4204622"/>
              <a:ext cx="864097" cy="391761"/>
            </a:xfrm>
            <a:prstGeom prst="rect">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图书</a:t>
              </a:r>
            </a:p>
          </p:txBody>
        </p:sp>
        <p:sp>
          <p:nvSpPr>
            <p:cNvPr id="12" name="菱形 11">
              <a:extLst>
                <a:ext uri="{FF2B5EF4-FFF2-40B4-BE49-F238E27FC236}">
                  <a16:creationId xmlns:a16="http://schemas.microsoft.com/office/drawing/2014/main" id="{9C969437-6F85-477C-BC19-F179C119647C}"/>
                </a:ext>
              </a:extLst>
            </p:cNvPr>
            <p:cNvSpPr/>
            <p:nvPr/>
          </p:nvSpPr>
          <p:spPr bwMode="auto">
            <a:xfrm>
              <a:off x="5051886" y="4089818"/>
              <a:ext cx="1404156" cy="718354"/>
            </a:xfrm>
            <a:prstGeom prst="diamond">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350" dirty="0">
                  <a:solidFill>
                    <a:srgbClr val="669900"/>
                  </a:solidFill>
                  <a:latin typeface="黑体" panose="02010609060101010101" pitchFamily="49" charset="-122"/>
                  <a:ea typeface="黑体" panose="02010609060101010101" pitchFamily="49" charset="-122"/>
                </a:rPr>
                <a:t>借阅</a:t>
              </a:r>
            </a:p>
          </p:txBody>
        </p:sp>
        <p:cxnSp>
          <p:nvCxnSpPr>
            <p:cNvPr id="13" name="直接连接符 12">
              <a:extLst>
                <a:ext uri="{FF2B5EF4-FFF2-40B4-BE49-F238E27FC236}">
                  <a16:creationId xmlns:a16="http://schemas.microsoft.com/office/drawing/2014/main" id="{0FFF55E7-D487-49E9-ACF0-41795CD9A75F}"/>
                </a:ext>
              </a:extLst>
            </p:cNvPr>
            <p:cNvCxnSpPr>
              <a:stCxn id="10" idx="3"/>
              <a:endCxn id="12" idx="1"/>
            </p:cNvCxnSpPr>
            <p:nvPr/>
          </p:nvCxnSpPr>
          <p:spPr bwMode="auto">
            <a:xfrm>
              <a:off x="4475822" y="4400502"/>
              <a:ext cx="576064" cy="48493"/>
            </a:xfrm>
            <a:prstGeom prst="line">
              <a:avLst/>
            </a:prstGeom>
            <a:noFill/>
            <a:ln w="9525" cap="flat" cmpd="sng" algn="ctr">
              <a:solidFill>
                <a:schemeClr val="bg2"/>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4A4B90FB-6523-49D5-902F-89011871A6C1}"/>
                </a:ext>
              </a:extLst>
            </p:cNvPr>
            <p:cNvCxnSpPr/>
            <p:nvPr/>
          </p:nvCxnSpPr>
          <p:spPr bwMode="auto">
            <a:xfrm>
              <a:off x="6456041" y="4456650"/>
              <a:ext cx="57606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组合 14">
            <a:extLst>
              <a:ext uri="{FF2B5EF4-FFF2-40B4-BE49-F238E27FC236}">
                <a16:creationId xmlns:a16="http://schemas.microsoft.com/office/drawing/2014/main" id="{637A9B70-A6D4-4268-B98B-1A0DDBDCF705}"/>
              </a:ext>
            </a:extLst>
          </p:cNvPr>
          <p:cNvGrpSpPr/>
          <p:nvPr/>
        </p:nvGrpSpPr>
        <p:grpSpPr>
          <a:xfrm>
            <a:off x="890643" y="3293490"/>
            <a:ext cx="2625109" cy="1432113"/>
            <a:chOff x="1769945" y="3422391"/>
            <a:chExt cx="3461963" cy="1869639"/>
          </a:xfrm>
        </p:grpSpPr>
        <p:sp>
          <p:nvSpPr>
            <p:cNvPr id="16" name="椭圆 15">
              <a:extLst>
                <a:ext uri="{FF2B5EF4-FFF2-40B4-BE49-F238E27FC236}">
                  <a16:creationId xmlns:a16="http://schemas.microsoft.com/office/drawing/2014/main" id="{1F5A6EBD-5112-4C9E-80E9-C686D7637A63}"/>
                </a:ext>
              </a:extLst>
            </p:cNvPr>
            <p:cNvSpPr/>
            <p:nvPr/>
          </p:nvSpPr>
          <p:spPr bwMode="auto">
            <a:xfrm>
              <a:off x="2711624" y="3494385"/>
              <a:ext cx="1080121"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编号</a:t>
              </a:r>
            </a:p>
          </p:txBody>
        </p:sp>
        <p:sp>
          <p:nvSpPr>
            <p:cNvPr id="17" name="椭圆 16">
              <a:extLst>
                <a:ext uri="{FF2B5EF4-FFF2-40B4-BE49-F238E27FC236}">
                  <a16:creationId xmlns:a16="http://schemas.microsoft.com/office/drawing/2014/main" id="{CD4E6595-C187-4B9B-A8BE-B15FB69CC195}"/>
                </a:ext>
              </a:extLst>
            </p:cNvPr>
            <p:cNvSpPr/>
            <p:nvPr/>
          </p:nvSpPr>
          <p:spPr bwMode="auto">
            <a:xfrm>
              <a:off x="4057600" y="3422391"/>
              <a:ext cx="117430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姓名</a:t>
              </a:r>
            </a:p>
          </p:txBody>
        </p:sp>
        <p:cxnSp>
          <p:nvCxnSpPr>
            <p:cNvPr id="18" name="直接连接符 17">
              <a:extLst>
                <a:ext uri="{FF2B5EF4-FFF2-40B4-BE49-F238E27FC236}">
                  <a16:creationId xmlns:a16="http://schemas.microsoft.com/office/drawing/2014/main" id="{1777FAEC-6884-4FC3-BDC3-7BD4F1F068B3}"/>
                </a:ext>
              </a:extLst>
            </p:cNvPr>
            <p:cNvCxnSpPr>
              <a:cxnSpLocks/>
              <a:stCxn id="16" idx="4"/>
            </p:cNvCxnSpPr>
            <p:nvPr/>
          </p:nvCxnSpPr>
          <p:spPr bwMode="auto">
            <a:xfrm>
              <a:off x="3251685" y="4045274"/>
              <a:ext cx="418328" cy="1688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E1BAEAC-418B-470D-BC44-26052BA99402}"/>
                </a:ext>
              </a:extLst>
            </p:cNvPr>
            <p:cNvCxnSpPr/>
            <p:nvPr/>
          </p:nvCxnSpPr>
          <p:spPr bwMode="auto">
            <a:xfrm flipV="1">
              <a:off x="4187789" y="3985021"/>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19">
              <a:extLst>
                <a:ext uri="{FF2B5EF4-FFF2-40B4-BE49-F238E27FC236}">
                  <a16:creationId xmlns:a16="http://schemas.microsoft.com/office/drawing/2014/main" id="{1CEB4E17-3885-47E6-8C10-FA9537BB918B}"/>
                </a:ext>
              </a:extLst>
            </p:cNvPr>
            <p:cNvSpPr/>
            <p:nvPr/>
          </p:nvSpPr>
          <p:spPr bwMode="auto">
            <a:xfrm>
              <a:off x="1769945" y="4741141"/>
              <a:ext cx="175036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读者类型</a:t>
              </a:r>
            </a:p>
          </p:txBody>
        </p:sp>
        <p:cxnSp>
          <p:nvCxnSpPr>
            <p:cNvPr id="21" name="直接连接符 20">
              <a:extLst>
                <a:ext uri="{FF2B5EF4-FFF2-40B4-BE49-F238E27FC236}">
                  <a16:creationId xmlns:a16="http://schemas.microsoft.com/office/drawing/2014/main" id="{A97B6F0F-5A39-4BAE-BC1F-17537D4E0734}"/>
                </a:ext>
              </a:extLst>
            </p:cNvPr>
            <p:cNvCxnSpPr>
              <a:endCxn id="20" idx="7"/>
            </p:cNvCxnSpPr>
            <p:nvPr/>
          </p:nvCxnSpPr>
          <p:spPr bwMode="auto">
            <a:xfrm flipH="1">
              <a:off x="3263978" y="4580954"/>
              <a:ext cx="347749" cy="240863"/>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a:extLst>
              <a:ext uri="{FF2B5EF4-FFF2-40B4-BE49-F238E27FC236}">
                <a16:creationId xmlns:a16="http://schemas.microsoft.com/office/drawing/2014/main" id="{0CE72B34-C0D9-40B9-8CE1-E4E06772D37F}"/>
              </a:ext>
            </a:extLst>
          </p:cNvPr>
          <p:cNvGrpSpPr/>
          <p:nvPr/>
        </p:nvGrpSpPr>
        <p:grpSpPr>
          <a:xfrm>
            <a:off x="4351210" y="3245539"/>
            <a:ext cx="3122384" cy="1972240"/>
            <a:chOff x="6384034" y="3370360"/>
            <a:chExt cx="4117763" cy="2574783"/>
          </a:xfrm>
        </p:grpSpPr>
        <p:sp>
          <p:nvSpPr>
            <p:cNvPr id="23" name="椭圆 22">
              <a:extLst>
                <a:ext uri="{FF2B5EF4-FFF2-40B4-BE49-F238E27FC236}">
                  <a16:creationId xmlns:a16="http://schemas.microsoft.com/office/drawing/2014/main" id="{2D9410E6-4538-4DEC-95DF-06486AE79112}"/>
                </a:ext>
              </a:extLst>
            </p:cNvPr>
            <p:cNvSpPr/>
            <p:nvPr/>
          </p:nvSpPr>
          <p:spPr bwMode="auto">
            <a:xfrm>
              <a:off x="6384034" y="3442354"/>
              <a:ext cx="1080120"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u="sng" dirty="0">
                  <a:solidFill>
                    <a:srgbClr val="669900"/>
                  </a:solidFill>
                  <a:latin typeface="黑体" panose="02010609060101010101" pitchFamily="49" charset="-122"/>
                  <a:ea typeface="黑体" panose="02010609060101010101" pitchFamily="49" charset="-122"/>
                </a:rPr>
                <a:t>编号</a:t>
              </a:r>
            </a:p>
          </p:txBody>
        </p:sp>
        <p:sp>
          <p:nvSpPr>
            <p:cNvPr id="24" name="椭圆 23">
              <a:extLst>
                <a:ext uri="{FF2B5EF4-FFF2-40B4-BE49-F238E27FC236}">
                  <a16:creationId xmlns:a16="http://schemas.microsoft.com/office/drawing/2014/main" id="{FCBCFD49-4327-4E8E-BE25-B0501AAE489C}"/>
                </a:ext>
              </a:extLst>
            </p:cNvPr>
            <p:cNvSpPr/>
            <p:nvPr/>
          </p:nvSpPr>
          <p:spPr bwMode="auto">
            <a:xfrm>
              <a:off x="7730008" y="3370360"/>
              <a:ext cx="1080120"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书名</a:t>
              </a:r>
            </a:p>
          </p:txBody>
        </p:sp>
        <p:cxnSp>
          <p:nvCxnSpPr>
            <p:cNvPr id="25" name="直接连接符 24">
              <a:extLst>
                <a:ext uri="{FF2B5EF4-FFF2-40B4-BE49-F238E27FC236}">
                  <a16:creationId xmlns:a16="http://schemas.microsoft.com/office/drawing/2014/main" id="{E9E15100-1045-4920-8BC3-CCC7F45AC343}"/>
                </a:ext>
              </a:extLst>
            </p:cNvPr>
            <p:cNvCxnSpPr>
              <a:cxnSpLocks/>
              <a:stCxn id="23" idx="4"/>
            </p:cNvCxnSpPr>
            <p:nvPr/>
          </p:nvCxnSpPr>
          <p:spPr bwMode="auto">
            <a:xfrm>
              <a:off x="6924095" y="3993243"/>
              <a:ext cx="360038" cy="16882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2ED2B67-6C96-41B5-A220-22967220D2EF}"/>
                </a:ext>
              </a:extLst>
            </p:cNvPr>
            <p:cNvCxnSpPr/>
            <p:nvPr/>
          </p:nvCxnSpPr>
          <p:spPr bwMode="auto">
            <a:xfrm flipV="1">
              <a:off x="7860198" y="3932990"/>
              <a:ext cx="468052" cy="219601"/>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a:extLst>
                <a:ext uri="{FF2B5EF4-FFF2-40B4-BE49-F238E27FC236}">
                  <a16:creationId xmlns:a16="http://schemas.microsoft.com/office/drawing/2014/main" id="{1F9B93F9-618E-4841-BBDA-F8C3D2C827FA}"/>
                </a:ext>
              </a:extLst>
            </p:cNvPr>
            <p:cNvSpPr/>
            <p:nvPr/>
          </p:nvSpPr>
          <p:spPr bwMode="auto">
            <a:xfrm>
              <a:off x="8846026" y="3837650"/>
              <a:ext cx="1548276"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出版社</a:t>
              </a:r>
            </a:p>
          </p:txBody>
        </p:sp>
        <p:sp>
          <p:nvSpPr>
            <p:cNvPr id="28" name="椭圆 27">
              <a:extLst>
                <a:ext uri="{FF2B5EF4-FFF2-40B4-BE49-F238E27FC236}">
                  <a16:creationId xmlns:a16="http://schemas.microsoft.com/office/drawing/2014/main" id="{5D6C44B2-0F30-481A-98E1-3D47D135336B}"/>
                </a:ext>
              </a:extLst>
            </p:cNvPr>
            <p:cNvSpPr/>
            <p:nvPr/>
          </p:nvSpPr>
          <p:spPr bwMode="auto">
            <a:xfrm>
              <a:off x="8751428" y="4580954"/>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出版日期</a:t>
              </a:r>
            </a:p>
          </p:txBody>
        </p:sp>
        <p:sp>
          <p:nvSpPr>
            <p:cNvPr id="29" name="椭圆 28">
              <a:extLst>
                <a:ext uri="{FF2B5EF4-FFF2-40B4-BE49-F238E27FC236}">
                  <a16:creationId xmlns:a16="http://schemas.microsoft.com/office/drawing/2014/main" id="{E098AF47-1E83-4116-B237-5DFC19F1D3EF}"/>
                </a:ext>
              </a:extLst>
            </p:cNvPr>
            <p:cNvSpPr/>
            <p:nvPr/>
          </p:nvSpPr>
          <p:spPr bwMode="auto">
            <a:xfrm>
              <a:off x="9111585" y="5394254"/>
              <a:ext cx="1174308"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价格</a:t>
              </a:r>
            </a:p>
          </p:txBody>
        </p:sp>
        <p:cxnSp>
          <p:nvCxnSpPr>
            <p:cNvPr id="30" name="直接连接符 29">
              <a:extLst>
                <a:ext uri="{FF2B5EF4-FFF2-40B4-BE49-F238E27FC236}">
                  <a16:creationId xmlns:a16="http://schemas.microsoft.com/office/drawing/2014/main" id="{E9E4DCDC-0A3F-4EAD-9CD7-886687037D3B}"/>
                </a:ext>
              </a:extLst>
            </p:cNvPr>
            <p:cNvCxnSpPr/>
            <p:nvPr/>
          </p:nvCxnSpPr>
          <p:spPr bwMode="auto">
            <a:xfrm flipV="1">
              <a:off x="7896201" y="4162070"/>
              <a:ext cx="949824" cy="19055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直接连接符 30">
              <a:extLst>
                <a:ext uri="{FF2B5EF4-FFF2-40B4-BE49-F238E27FC236}">
                  <a16:creationId xmlns:a16="http://schemas.microsoft.com/office/drawing/2014/main" id="{5FBF1CD0-B09A-475B-ADC1-46559C9321A3}"/>
                </a:ext>
              </a:extLst>
            </p:cNvPr>
            <p:cNvCxnSpPr>
              <a:endCxn id="28" idx="2"/>
            </p:cNvCxnSpPr>
            <p:nvPr/>
          </p:nvCxnSpPr>
          <p:spPr bwMode="auto">
            <a:xfrm>
              <a:off x="7896201" y="4580954"/>
              <a:ext cx="855226" cy="2754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EFAC893-9991-4AE9-83BE-A2ABEF948FF9}"/>
                </a:ext>
              </a:extLst>
            </p:cNvPr>
            <p:cNvCxnSpPr>
              <a:endCxn id="29" idx="1"/>
            </p:cNvCxnSpPr>
            <p:nvPr/>
          </p:nvCxnSpPr>
          <p:spPr bwMode="auto">
            <a:xfrm>
              <a:off x="7372942" y="4640786"/>
              <a:ext cx="1910617" cy="834143"/>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32">
            <a:extLst>
              <a:ext uri="{FF2B5EF4-FFF2-40B4-BE49-F238E27FC236}">
                <a16:creationId xmlns:a16="http://schemas.microsoft.com/office/drawing/2014/main" id="{96A01474-1800-4BC8-8F5D-DAFDD8D0EE60}"/>
              </a:ext>
            </a:extLst>
          </p:cNvPr>
          <p:cNvGrpSpPr/>
          <p:nvPr/>
        </p:nvGrpSpPr>
        <p:grpSpPr>
          <a:xfrm>
            <a:off x="2685406" y="4248579"/>
            <a:ext cx="2832822" cy="1361683"/>
            <a:chOff x="4063385" y="4656705"/>
            <a:chExt cx="3735893" cy="1777692"/>
          </a:xfrm>
        </p:grpSpPr>
        <p:grpSp>
          <p:nvGrpSpPr>
            <p:cNvPr id="34" name="组合 33">
              <a:extLst>
                <a:ext uri="{FF2B5EF4-FFF2-40B4-BE49-F238E27FC236}">
                  <a16:creationId xmlns:a16="http://schemas.microsoft.com/office/drawing/2014/main" id="{EAF34435-FDB6-4667-9E21-FF1B38C40D67}"/>
                </a:ext>
              </a:extLst>
            </p:cNvPr>
            <p:cNvGrpSpPr/>
            <p:nvPr/>
          </p:nvGrpSpPr>
          <p:grpSpPr>
            <a:xfrm>
              <a:off x="4063385" y="4656705"/>
              <a:ext cx="3735893" cy="1777692"/>
              <a:chOff x="2539384" y="4447304"/>
              <a:chExt cx="3735893" cy="1777692"/>
            </a:xfrm>
          </p:grpSpPr>
          <p:sp>
            <p:nvSpPr>
              <p:cNvPr id="36" name="椭圆 35">
                <a:extLst>
                  <a:ext uri="{FF2B5EF4-FFF2-40B4-BE49-F238E27FC236}">
                    <a16:creationId xmlns:a16="http://schemas.microsoft.com/office/drawing/2014/main" id="{96F307CF-90F3-4062-AE2A-FB89D987830C}"/>
                  </a:ext>
                </a:extLst>
              </p:cNvPr>
              <p:cNvSpPr/>
              <p:nvPr/>
            </p:nvSpPr>
            <p:spPr bwMode="auto">
              <a:xfrm>
                <a:off x="2539384" y="4902300"/>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借阅日期</a:t>
                </a:r>
              </a:p>
            </p:txBody>
          </p:sp>
          <p:sp>
            <p:nvSpPr>
              <p:cNvPr id="37" name="椭圆 36">
                <a:extLst>
                  <a:ext uri="{FF2B5EF4-FFF2-40B4-BE49-F238E27FC236}">
                    <a16:creationId xmlns:a16="http://schemas.microsoft.com/office/drawing/2014/main" id="{E147D4AB-C0E4-4DC9-8AB2-2CE902B3F27A}"/>
                  </a:ext>
                </a:extLst>
              </p:cNvPr>
              <p:cNvSpPr/>
              <p:nvPr/>
            </p:nvSpPr>
            <p:spPr bwMode="auto">
              <a:xfrm>
                <a:off x="4524908" y="4954254"/>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ctr" defTabSz="685800"/>
                <a:r>
                  <a:rPr lang="zh-CN" altLang="en-US" sz="1500" dirty="0">
                    <a:solidFill>
                      <a:srgbClr val="669900"/>
                    </a:solidFill>
                    <a:latin typeface="黑体" panose="02010609060101010101" pitchFamily="49" charset="-122"/>
                    <a:ea typeface="黑体" panose="02010609060101010101" pitchFamily="49" charset="-122"/>
                  </a:rPr>
                  <a:t>归还日期</a:t>
                </a:r>
              </a:p>
            </p:txBody>
          </p:sp>
          <p:cxnSp>
            <p:nvCxnSpPr>
              <p:cNvPr id="38" name="直接连接符 37">
                <a:extLst>
                  <a:ext uri="{FF2B5EF4-FFF2-40B4-BE49-F238E27FC236}">
                    <a16:creationId xmlns:a16="http://schemas.microsoft.com/office/drawing/2014/main" id="{12CB1A2C-7835-4F5E-B0F5-37319EF01655}"/>
                  </a:ext>
                </a:extLst>
              </p:cNvPr>
              <p:cNvCxnSpPr/>
              <p:nvPr/>
            </p:nvCxnSpPr>
            <p:spPr bwMode="auto">
              <a:xfrm flipH="1">
                <a:off x="3527884" y="4509120"/>
                <a:ext cx="468052" cy="39317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a:extLst>
                  <a:ext uri="{FF2B5EF4-FFF2-40B4-BE49-F238E27FC236}">
                    <a16:creationId xmlns:a16="http://schemas.microsoft.com/office/drawing/2014/main" id="{F5556358-4C42-4AD1-9DA3-ADAC3445ACCB}"/>
                  </a:ext>
                </a:extLst>
              </p:cNvPr>
              <p:cNvCxnSpPr/>
              <p:nvPr/>
            </p:nvCxnSpPr>
            <p:spPr bwMode="auto">
              <a:xfrm>
                <a:off x="4524908" y="4447304"/>
                <a:ext cx="695164" cy="53972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椭圆 39">
                <a:extLst>
                  <a:ext uri="{FF2B5EF4-FFF2-40B4-BE49-F238E27FC236}">
                    <a16:creationId xmlns:a16="http://schemas.microsoft.com/office/drawing/2014/main" id="{0DC4A715-1D1F-4D52-9DAB-EE4A9A00BA7C}"/>
                  </a:ext>
                </a:extLst>
              </p:cNvPr>
              <p:cNvSpPr/>
              <p:nvPr/>
            </p:nvSpPr>
            <p:spPr bwMode="auto">
              <a:xfrm>
                <a:off x="3354776" y="5674107"/>
                <a:ext cx="1750369" cy="550889"/>
              </a:xfrm>
              <a:prstGeom prst="ellips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spAutoFit/>
              </a:bodyPr>
              <a:lstStyle/>
              <a:p>
                <a:pPr algn="l" defTabSz="685800"/>
                <a:r>
                  <a:rPr lang="zh-CN" altLang="en-US" sz="1500" dirty="0">
                    <a:solidFill>
                      <a:srgbClr val="669900"/>
                    </a:solidFill>
                    <a:latin typeface="黑体" panose="02010609060101010101" pitchFamily="49" charset="-122"/>
                    <a:ea typeface="黑体" panose="02010609060101010101" pitchFamily="49" charset="-122"/>
                  </a:rPr>
                  <a:t>借阅数量</a:t>
                </a:r>
              </a:p>
            </p:txBody>
          </p:sp>
        </p:grpSp>
        <p:cxnSp>
          <p:nvCxnSpPr>
            <p:cNvPr id="35" name="直接连接符 34">
              <a:extLst>
                <a:ext uri="{FF2B5EF4-FFF2-40B4-BE49-F238E27FC236}">
                  <a16:creationId xmlns:a16="http://schemas.microsoft.com/office/drawing/2014/main" id="{E03F20AD-5F3D-4142-A2F1-3AEC09C648B3}"/>
                </a:ext>
              </a:extLst>
            </p:cNvPr>
            <p:cNvCxnSpPr/>
            <p:nvPr/>
          </p:nvCxnSpPr>
          <p:spPr bwMode="auto">
            <a:xfrm>
              <a:off x="5720771" y="4782884"/>
              <a:ext cx="174397" cy="106002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3">
            <a:extLst>
              <a:ext uri="{FF2B5EF4-FFF2-40B4-BE49-F238E27FC236}">
                <a16:creationId xmlns:a16="http://schemas.microsoft.com/office/drawing/2014/main" id="{99CD6BC1-31F1-423C-B225-02215428E05C}"/>
              </a:ext>
            </a:extLst>
          </p:cNvPr>
          <p:cNvSpPr txBox="1">
            <a:spLocks noChangeArrowheads="1"/>
          </p:cNvSpPr>
          <p:nvPr/>
        </p:nvSpPr>
        <p:spPr bwMode="auto">
          <a:xfrm>
            <a:off x="266119" y="1338638"/>
            <a:ext cx="8729662" cy="1458162"/>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257175" indent="-257175" defTabSz="685800">
              <a:lnSpc>
                <a:spcPts val="2625"/>
              </a:lnSpc>
              <a:buClr>
                <a:srgbClr val="B2B2B2"/>
              </a:buClr>
            </a:pPr>
            <a:r>
              <a:rPr lang="zh-CN" altLang="en-US" sz="2000" kern="0" dirty="0">
                <a:solidFill>
                  <a:srgbClr val="000000"/>
                </a:solidFill>
                <a:latin typeface="Verdana"/>
                <a:ea typeface="宋体" charset="-122"/>
              </a:rPr>
              <a:t>读者（</a:t>
            </a:r>
            <a:r>
              <a:rPr lang="zh-CN" altLang="en-US" sz="2000" u="sng" kern="0" dirty="0">
                <a:solidFill>
                  <a:srgbClr val="000000"/>
                </a:solidFill>
                <a:latin typeface="Verdana"/>
                <a:ea typeface="宋体" charset="-122"/>
              </a:rPr>
              <a:t>编号</a:t>
            </a:r>
            <a:r>
              <a:rPr lang="zh-CN" altLang="en-US" sz="2000" kern="0" dirty="0">
                <a:solidFill>
                  <a:srgbClr val="000000"/>
                </a:solidFill>
                <a:latin typeface="Verdana"/>
                <a:ea typeface="宋体" charset="-122"/>
              </a:rPr>
              <a:t>，姓名，读者类型）</a:t>
            </a:r>
            <a:endParaRPr lang="en-US" altLang="zh-CN" sz="2000" kern="0" dirty="0">
              <a:solidFill>
                <a:srgbClr val="000000"/>
              </a:solidFill>
              <a:latin typeface="Verdana"/>
              <a:ea typeface="宋体" charset="-122"/>
            </a:endParaRPr>
          </a:p>
          <a:p>
            <a:pPr marL="257175" indent="-257175" defTabSz="685800">
              <a:lnSpc>
                <a:spcPts val="2625"/>
              </a:lnSpc>
              <a:buClr>
                <a:srgbClr val="B2B2B2"/>
              </a:buClr>
            </a:pPr>
            <a:r>
              <a:rPr lang="zh-CN" altLang="en-US" sz="2000" kern="0" dirty="0">
                <a:solidFill>
                  <a:srgbClr val="000000"/>
                </a:solidFill>
                <a:latin typeface="Verdana"/>
                <a:ea typeface="宋体" charset="-122"/>
              </a:rPr>
              <a:t>图书（</a:t>
            </a:r>
            <a:r>
              <a:rPr lang="zh-CN" altLang="en-US" sz="2000" u="sng" kern="0" dirty="0">
                <a:solidFill>
                  <a:srgbClr val="000000"/>
                </a:solidFill>
                <a:latin typeface="Verdana"/>
                <a:ea typeface="宋体" charset="-122"/>
              </a:rPr>
              <a:t>编号</a:t>
            </a:r>
            <a:r>
              <a:rPr lang="zh-CN" altLang="en-US" sz="2000" kern="0" dirty="0">
                <a:solidFill>
                  <a:srgbClr val="000000"/>
                </a:solidFill>
                <a:latin typeface="Verdana"/>
                <a:ea typeface="宋体" charset="-122"/>
              </a:rPr>
              <a:t>，书名，出版社，出版日期，价格</a:t>
            </a:r>
            <a:r>
              <a:rPr lang="zh-CN" altLang="en-US" sz="2000" b="0" kern="0" dirty="0">
                <a:solidFill>
                  <a:srgbClr val="000000"/>
                </a:solidFill>
                <a:latin typeface="Verdana"/>
                <a:ea typeface="宋体" charset="-122"/>
              </a:rPr>
              <a:t>）</a:t>
            </a:r>
            <a:endParaRPr lang="en-US" altLang="zh-CN" sz="2000" b="0" kern="0" dirty="0">
              <a:solidFill>
                <a:srgbClr val="000000"/>
              </a:solidFill>
              <a:latin typeface="Verdana"/>
              <a:ea typeface="宋体" charset="-122"/>
            </a:endParaRPr>
          </a:p>
          <a:p>
            <a:pPr marL="257175" indent="-257175" defTabSz="685800">
              <a:lnSpc>
                <a:spcPts val="2625"/>
              </a:lnSpc>
              <a:buClr>
                <a:srgbClr val="B2B2B2"/>
              </a:buClr>
            </a:pPr>
            <a:r>
              <a:rPr lang="zh-CN" altLang="en-US" sz="2000" kern="0" dirty="0">
                <a:solidFill>
                  <a:srgbClr val="000066">
                    <a:lumMod val="60000"/>
                    <a:lumOff val="40000"/>
                  </a:srgbClr>
                </a:solidFill>
                <a:latin typeface="Verdana"/>
                <a:ea typeface="宋体" charset="-122"/>
              </a:rPr>
              <a:t>借阅（</a:t>
            </a:r>
            <a:r>
              <a:rPr lang="zh-CN" altLang="en-US" sz="2000" u="sng" kern="0" dirty="0">
                <a:solidFill>
                  <a:srgbClr val="000066">
                    <a:lumMod val="60000"/>
                    <a:lumOff val="40000"/>
                  </a:srgbClr>
                </a:solidFill>
                <a:latin typeface="Verdana"/>
                <a:ea typeface="宋体" charset="-122"/>
              </a:rPr>
              <a:t>读者编号，图书编号</a:t>
            </a:r>
            <a:r>
              <a:rPr lang="zh-CN" altLang="en-US" sz="2000" kern="0" dirty="0">
                <a:solidFill>
                  <a:srgbClr val="000066">
                    <a:lumMod val="60000"/>
                    <a:lumOff val="40000"/>
                  </a:srgbClr>
                </a:solidFill>
                <a:latin typeface="Verdana"/>
                <a:ea typeface="宋体" charset="-122"/>
              </a:rPr>
              <a:t>，借阅日期，归还日期，借阅数量）</a:t>
            </a:r>
          </a:p>
        </p:txBody>
      </p:sp>
    </p:spTree>
    <p:extLst>
      <p:ext uri="{BB962C8B-B14F-4D97-AF65-F5344CB8AC3E}">
        <p14:creationId xmlns:p14="http://schemas.microsoft.com/office/powerpoint/2010/main" val="218671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6755">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675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animBg="1"/>
      <p:bldP spid="4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dirty="0">
                <a:ea typeface="宋体" charset="-122"/>
              </a:rPr>
              <a:t>逻辑结构设计</a:t>
            </a:r>
          </a:p>
        </p:txBody>
      </p:sp>
      <p:sp>
        <p:nvSpPr>
          <p:cNvPr id="587779" name="Rectangle 3"/>
          <p:cNvSpPr>
            <a:spLocks noGrp="1" noChangeArrowheads="1"/>
          </p:cNvSpPr>
          <p:nvPr>
            <p:ph type="body" idx="1"/>
          </p:nvPr>
        </p:nvSpPr>
        <p:spPr>
          <a:xfrm>
            <a:off x="0" y="1072704"/>
            <a:ext cx="8729662" cy="156420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联系的转换规则</a:t>
            </a:r>
            <a:endParaRPr lang="en-US" altLang="zh-CN" sz="2400" dirty="0">
              <a:ea typeface="宋体" charset="-122"/>
            </a:endParaRPr>
          </a:p>
          <a:p>
            <a:pPr lvl="1">
              <a:lnSpc>
                <a:spcPts val="3500"/>
              </a:lnSpc>
            </a:pPr>
            <a:r>
              <a:rPr lang="zh-CN" altLang="en-US" sz="2000" dirty="0">
                <a:ea typeface="宋体" charset="-122"/>
              </a:rPr>
              <a:t>三个或三个以上实体间的多元联系</a:t>
            </a:r>
            <a:endParaRPr lang="en-US" altLang="zh-CN" sz="2000" dirty="0">
              <a:ea typeface="宋体" charset="-122"/>
            </a:endParaRPr>
          </a:p>
          <a:p>
            <a:pPr lvl="2">
              <a:lnSpc>
                <a:spcPts val="3500"/>
              </a:lnSpc>
            </a:pPr>
            <a:r>
              <a:rPr lang="zh-CN" altLang="en-US" sz="2000" dirty="0">
                <a:ea typeface="宋体" charset="-122"/>
              </a:rPr>
              <a:t>转换为一个独立的关系模式</a:t>
            </a:r>
          </a:p>
        </p:txBody>
      </p:sp>
      <p:sp>
        <p:nvSpPr>
          <p:cNvPr id="5" name="Rectangle 3"/>
          <p:cNvSpPr txBox="1">
            <a:spLocks noChangeArrowheads="1"/>
          </p:cNvSpPr>
          <p:nvPr/>
        </p:nvSpPr>
        <p:spPr bwMode="auto">
          <a:xfrm>
            <a:off x="185738" y="5589240"/>
            <a:ext cx="8729662" cy="720080"/>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000" b="0" kern="0" dirty="0">
                <a:ea typeface="宋体" charset="-122"/>
              </a:rPr>
              <a:t>“讲授”联系是一个三元联系：讲授（课程号，学号，教师编号）</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80928"/>
            <a:ext cx="4790182" cy="262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5440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barn(inVertical)">
                                      <p:cBhvr>
                                        <p:cTn id="7" dur="500"/>
                                        <p:tgtEl>
                                          <p:spTgt spid="829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EECB76-2E0C-4C4A-92DE-9E48F7DAB317}"/>
              </a:ext>
            </a:extLst>
          </p:cNvPr>
          <p:cNvSpPr>
            <a:spLocks noGrp="1" noChangeArrowheads="1"/>
          </p:cNvSpPr>
          <p:nvPr>
            <p:ph type="title"/>
          </p:nvPr>
        </p:nvSpPr>
        <p:spPr>
          <a:xfrm>
            <a:off x="539750" y="1052736"/>
            <a:ext cx="8147050" cy="5040089"/>
          </a:xfrm>
        </p:spPr>
        <p:txBody>
          <a:bodyPr/>
          <a:lstStyle/>
          <a:p>
            <a:pPr algn="l"/>
            <a:r>
              <a:rPr lang="en-US" altLang="zh-CN" sz="2800" b="1" dirty="0"/>
              <a:t>    </a:t>
            </a:r>
            <a:r>
              <a:rPr lang="en-US" altLang="zh-CN" sz="2400" b="0" dirty="0">
                <a:solidFill>
                  <a:schemeClr val="tx1"/>
                </a:solidFill>
              </a:rPr>
              <a:t>1:1:1</a:t>
            </a:r>
            <a:r>
              <a:rPr lang="zh-CN" altLang="en-US" sz="2400" b="0" dirty="0">
                <a:solidFill>
                  <a:schemeClr val="tx1"/>
                </a:solidFill>
              </a:rPr>
              <a:t>可以在三个实体类型转换成的三个关系模式中任意一个关系模式的属性中加入另两个关系模式的键（作为外键）和联系类型的属性</a:t>
            </a:r>
            <a:br>
              <a:rPr lang="zh-CN" altLang="en-US" sz="2400" b="0" dirty="0"/>
            </a:br>
            <a:r>
              <a:rPr lang="zh-CN" altLang="en-US" sz="2400" b="0" dirty="0"/>
              <a:t>    </a:t>
            </a:r>
            <a:r>
              <a:rPr lang="en-US" altLang="zh-CN" sz="2400" b="0" dirty="0"/>
              <a:t>1:1:N</a:t>
            </a:r>
            <a:r>
              <a:rPr lang="zh-CN" altLang="en-US" sz="2400" b="0" dirty="0"/>
              <a:t>在</a:t>
            </a:r>
            <a:r>
              <a:rPr lang="en-US" altLang="zh-CN" sz="2400" b="0" dirty="0"/>
              <a:t>N</a:t>
            </a:r>
            <a:r>
              <a:rPr lang="zh-CN" altLang="en-US" sz="2400" b="0" dirty="0"/>
              <a:t>端实体类型转换成的关系模式中加入两个</a:t>
            </a:r>
            <a:r>
              <a:rPr lang="en-US" altLang="zh-CN" sz="2400" b="0" dirty="0"/>
              <a:t>1</a:t>
            </a:r>
            <a:r>
              <a:rPr lang="zh-CN" altLang="en-US" sz="2400" b="0" dirty="0"/>
              <a:t>端实体类型的键（作为外键）和联系类型的属性</a:t>
            </a:r>
            <a:br>
              <a:rPr lang="zh-CN" altLang="en-US" sz="2400" b="0" dirty="0"/>
            </a:br>
            <a:r>
              <a:rPr lang="zh-CN" altLang="en-US" sz="2400" b="0" dirty="0">
                <a:solidFill>
                  <a:schemeClr val="tx1"/>
                </a:solidFill>
              </a:rPr>
              <a:t>    </a:t>
            </a:r>
            <a:r>
              <a:rPr lang="en-US" altLang="zh-CN" sz="2400" b="0" dirty="0">
                <a:solidFill>
                  <a:schemeClr val="tx1"/>
                </a:solidFill>
              </a:rPr>
              <a:t>1:M:N</a:t>
            </a:r>
            <a:r>
              <a:rPr lang="zh-CN" altLang="en-US" sz="2400" b="0" dirty="0">
                <a:solidFill>
                  <a:schemeClr val="tx1"/>
                </a:solidFill>
              </a:rPr>
              <a:t>将联系类型也转换成关系模式，其属性为</a:t>
            </a:r>
            <a:r>
              <a:rPr lang="en-US" altLang="zh-CN" sz="2400" b="0" dirty="0">
                <a:solidFill>
                  <a:schemeClr val="tx1"/>
                </a:solidFill>
              </a:rPr>
              <a:t>M</a:t>
            </a:r>
            <a:r>
              <a:rPr lang="zh-CN" altLang="en-US" sz="2400" b="0" dirty="0">
                <a:solidFill>
                  <a:schemeClr val="tx1"/>
                </a:solidFill>
              </a:rPr>
              <a:t>端和</a:t>
            </a:r>
            <a:r>
              <a:rPr lang="en-US" altLang="zh-CN" sz="2400" b="0" dirty="0">
                <a:solidFill>
                  <a:schemeClr val="tx1"/>
                </a:solidFill>
              </a:rPr>
              <a:t>N</a:t>
            </a:r>
            <a:r>
              <a:rPr lang="zh-CN" altLang="en-US" sz="2400" b="0" dirty="0">
                <a:solidFill>
                  <a:schemeClr val="tx1"/>
                </a:solidFill>
              </a:rPr>
              <a:t>端实体类型的键（作为外键）加上联系类型的属性，而键为</a:t>
            </a:r>
            <a:r>
              <a:rPr lang="en-US" altLang="zh-CN" sz="2400" b="0" dirty="0">
                <a:solidFill>
                  <a:schemeClr val="tx1"/>
                </a:solidFill>
              </a:rPr>
              <a:t>M</a:t>
            </a:r>
            <a:r>
              <a:rPr lang="zh-CN" altLang="en-US" sz="2400" b="0" dirty="0">
                <a:solidFill>
                  <a:schemeClr val="tx1"/>
                </a:solidFill>
              </a:rPr>
              <a:t>端和</a:t>
            </a:r>
            <a:r>
              <a:rPr lang="en-US" altLang="zh-CN" sz="2400" b="0" dirty="0">
                <a:solidFill>
                  <a:schemeClr val="tx1"/>
                </a:solidFill>
              </a:rPr>
              <a:t>N</a:t>
            </a:r>
            <a:r>
              <a:rPr lang="zh-CN" altLang="en-US" sz="2400" b="0" dirty="0">
                <a:solidFill>
                  <a:schemeClr val="tx1"/>
                </a:solidFill>
              </a:rPr>
              <a:t>端实体键的组合</a:t>
            </a:r>
            <a:br>
              <a:rPr lang="zh-CN" altLang="en-US" sz="2400" b="0" dirty="0">
                <a:solidFill>
                  <a:schemeClr val="tx1"/>
                </a:solidFill>
              </a:rPr>
            </a:br>
            <a:r>
              <a:rPr lang="zh-CN" altLang="en-US" sz="2400" b="0" dirty="0"/>
              <a:t>    </a:t>
            </a:r>
            <a:r>
              <a:rPr lang="en-US" altLang="zh-CN" sz="2400" b="0" dirty="0"/>
              <a:t>M:N:P</a:t>
            </a:r>
            <a:r>
              <a:rPr lang="zh-CN" altLang="en-US" sz="2400" b="0" dirty="0"/>
              <a:t>将联系类型也转换成关系模式，其属性为三端实体类型的键（作为外键）加上联系类型的属性，而键为三端实体键的组合</a:t>
            </a:r>
          </a:p>
        </p:txBody>
      </p:sp>
    </p:spTree>
    <p:extLst>
      <p:ext uri="{BB962C8B-B14F-4D97-AF65-F5344CB8AC3E}">
        <p14:creationId xmlns:p14="http://schemas.microsoft.com/office/powerpoint/2010/main" val="6659152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dirty="0">
                <a:ea typeface="宋体" charset="-122"/>
              </a:rPr>
              <a:t>逻辑结构设计</a:t>
            </a:r>
          </a:p>
        </p:txBody>
      </p:sp>
      <p:sp>
        <p:nvSpPr>
          <p:cNvPr id="588803" name="Rectangle 3"/>
          <p:cNvSpPr>
            <a:spLocks noGrp="1" noChangeArrowheads="1"/>
          </p:cNvSpPr>
          <p:nvPr>
            <p:ph type="body" idx="1"/>
          </p:nvPr>
        </p:nvSpPr>
        <p:spPr>
          <a:xfrm>
            <a:off x="185738" y="1124744"/>
            <a:ext cx="8729662" cy="259228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合并具有相同码的关系模式</a:t>
            </a:r>
            <a:endParaRPr lang="en-US" altLang="zh-CN" sz="2400" dirty="0">
              <a:ea typeface="宋体" charset="-122"/>
            </a:endParaRPr>
          </a:p>
          <a:p>
            <a:pPr lvl="1">
              <a:lnSpc>
                <a:spcPts val="3500"/>
              </a:lnSpc>
            </a:pPr>
            <a:r>
              <a:rPr lang="zh-CN" altLang="en-US" sz="2000" dirty="0">
                <a:ea typeface="宋体" charset="-122"/>
              </a:rPr>
              <a:t>目的：减少系统中的关系个数；</a:t>
            </a:r>
          </a:p>
          <a:p>
            <a:pPr lvl="1">
              <a:lnSpc>
                <a:spcPts val="3500"/>
              </a:lnSpc>
            </a:pPr>
            <a:r>
              <a:rPr lang="zh-CN" altLang="en-US" sz="2000" dirty="0">
                <a:ea typeface="宋体" charset="-122"/>
              </a:rPr>
              <a:t>合并方法：将其中一个关系模式的全部属性加入到另一个关系模式中，然后去掉其中的同义属性（可能同名也可能不同名），并适当调整属性的次序。</a:t>
            </a:r>
          </a:p>
        </p:txBody>
      </p:sp>
      <p:sp>
        <p:nvSpPr>
          <p:cNvPr id="4" name="Rectangle 3"/>
          <p:cNvSpPr txBox="1">
            <a:spLocks noChangeArrowheads="1"/>
          </p:cNvSpPr>
          <p:nvPr/>
        </p:nvSpPr>
        <p:spPr bwMode="auto">
          <a:xfrm>
            <a:off x="201514" y="4221088"/>
            <a:ext cx="8729662" cy="1584176"/>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a:ea typeface="宋体" charset="-122"/>
              </a:rPr>
              <a:t>数据模型优化</a:t>
            </a:r>
            <a:endParaRPr lang="en-US" altLang="zh-CN" sz="2400" kern="0">
              <a:ea typeface="宋体" charset="-122"/>
            </a:endParaRPr>
          </a:p>
          <a:p>
            <a:pPr lvl="1">
              <a:lnSpc>
                <a:spcPts val="3500"/>
              </a:lnSpc>
            </a:pPr>
            <a:r>
              <a:rPr lang="zh-CN" altLang="en-US" sz="2000" b="0" kern="0">
                <a:ea typeface="宋体" charset="-122"/>
              </a:rPr>
              <a:t>得到初步数据模型后，可基于规范化理论，适当地修改、调整数据模型的结构，以进一步提高数据库应用系统的性能。</a:t>
            </a:r>
            <a:endParaRPr lang="zh-CN" altLang="en-US" sz="2000" b="0" kern="0" dirty="0">
              <a:ea typeface="宋体" charset="-122"/>
            </a:endParaRPr>
          </a:p>
        </p:txBody>
      </p:sp>
    </p:spTree>
    <p:extLst>
      <p:ext uri="{BB962C8B-B14F-4D97-AF65-F5344CB8AC3E}">
        <p14:creationId xmlns:p14="http://schemas.microsoft.com/office/powerpoint/2010/main" val="4199914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dirty="0">
                <a:ea typeface="宋体" charset="-122"/>
              </a:rPr>
              <a:t>逻辑结构设计</a:t>
            </a:r>
          </a:p>
        </p:txBody>
      </p:sp>
      <p:sp>
        <p:nvSpPr>
          <p:cNvPr id="595971" name="Rectangle 3"/>
          <p:cNvSpPr>
            <a:spLocks noGrp="1" noChangeArrowheads="1"/>
          </p:cNvSpPr>
          <p:nvPr>
            <p:ph type="body" idx="1"/>
          </p:nvPr>
        </p:nvSpPr>
        <p:spPr>
          <a:xfrm>
            <a:off x="67966" y="1040508"/>
            <a:ext cx="8850758" cy="5558556"/>
          </a:xfrm>
          <a:no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数据模型优化操作</a:t>
            </a:r>
            <a:endParaRPr lang="en-US" altLang="zh-CN" sz="2400" dirty="0">
              <a:ea typeface="宋体" charset="-122"/>
            </a:endParaRPr>
          </a:p>
          <a:p>
            <a:pPr lvl="1">
              <a:lnSpc>
                <a:spcPts val="3500"/>
              </a:lnSpc>
            </a:pPr>
            <a:r>
              <a:rPr lang="zh-CN" altLang="en-US" sz="2000" dirty="0">
                <a:ea typeface="宋体" charset="-122"/>
              </a:rPr>
              <a:t>确定数据依赖</a:t>
            </a:r>
          </a:p>
          <a:p>
            <a:pPr lvl="2">
              <a:lnSpc>
                <a:spcPts val="3500"/>
              </a:lnSpc>
            </a:pPr>
            <a:r>
              <a:rPr lang="zh-CN" altLang="en-US" sz="2000" dirty="0">
                <a:ea typeface="宋体" charset="-122"/>
              </a:rPr>
              <a:t>按需求分析阶段所得到的语义，写出每个关系模式的数据依赖；</a:t>
            </a:r>
            <a:endParaRPr lang="en-US" altLang="zh-CN" sz="2000" dirty="0">
              <a:ea typeface="宋体" charset="-122"/>
            </a:endParaRPr>
          </a:p>
          <a:p>
            <a:pPr lvl="1">
              <a:lnSpc>
                <a:spcPts val="3500"/>
              </a:lnSpc>
            </a:pPr>
            <a:r>
              <a:rPr lang="zh-CN" altLang="en-US" sz="2000" dirty="0">
                <a:ea typeface="宋体" charset="-122"/>
              </a:rPr>
              <a:t>消除冗余的联系</a:t>
            </a:r>
          </a:p>
          <a:p>
            <a:pPr lvl="2">
              <a:lnSpc>
                <a:spcPts val="3500"/>
              </a:lnSpc>
            </a:pPr>
            <a:r>
              <a:rPr lang="zh-CN" altLang="en-US" sz="2000" dirty="0">
                <a:ea typeface="宋体" charset="-122"/>
              </a:rPr>
              <a:t>对各个关系模式的数据依赖进行极小化处理，消除冗余的联系；</a:t>
            </a:r>
          </a:p>
          <a:p>
            <a:pPr lvl="1">
              <a:lnSpc>
                <a:spcPts val="3500"/>
              </a:lnSpc>
            </a:pPr>
            <a:r>
              <a:rPr lang="zh-CN" altLang="en-US" sz="2000" dirty="0">
                <a:ea typeface="宋体" charset="-122"/>
              </a:rPr>
              <a:t>确定所属范式</a:t>
            </a:r>
          </a:p>
          <a:p>
            <a:pPr lvl="2">
              <a:lnSpc>
                <a:spcPts val="3500"/>
              </a:lnSpc>
            </a:pPr>
            <a:r>
              <a:rPr lang="zh-CN" altLang="en-US" sz="2000" dirty="0">
                <a:ea typeface="宋体" charset="-122"/>
              </a:rPr>
              <a:t>按照数据依赖的理论对关系模式进行分析；</a:t>
            </a:r>
          </a:p>
          <a:p>
            <a:pPr lvl="2">
              <a:lnSpc>
                <a:spcPts val="3500"/>
              </a:lnSpc>
            </a:pPr>
            <a:r>
              <a:rPr lang="zh-CN" altLang="en-US" sz="2000" dirty="0">
                <a:ea typeface="宋体" charset="-122"/>
              </a:rPr>
              <a:t>考查是否存在部分函数依赖、传递函数依赖、多值依赖等；</a:t>
            </a:r>
          </a:p>
          <a:p>
            <a:pPr lvl="2">
              <a:lnSpc>
                <a:spcPts val="3500"/>
              </a:lnSpc>
            </a:pPr>
            <a:r>
              <a:rPr lang="zh-CN" altLang="en-US" sz="2000" dirty="0">
                <a:ea typeface="宋体" charset="-122"/>
              </a:rPr>
              <a:t>确定各关系模式分别属于第几范式；</a:t>
            </a:r>
            <a:endParaRPr lang="en-US" altLang="zh-CN" sz="2000" dirty="0">
              <a:ea typeface="宋体" charset="-122"/>
            </a:endParaRPr>
          </a:p>
          <a:p>
            <a:pPr lvl="2">
              <a:lnSpc>
                <a:spcPts val="3500"/>
              </a:lnSpc>
            </a:pPr>
            <a:r>
              <a:rPr lang="zh-CN" altLang="en-US" sz="2000" dirty="0">
                <a:ea typeface="宋体" charset="-122"/>
              </a:rPr>
              <a:t>按照需求分析阶段得到的应用要求，分析关系模式对应用环境的可用性，对进行合并或分解。</a:t>
            </a:r>
          </a:p>
        </p:txBody>
      </p:sp>
      <p:sp>
        <p:nvSpPr>
          <p:cNvPr id="4" name="Rectangle 3"/>
          <p:cNvSpPr txBox="1">
            <a:spLocks noChangeArrowheads="1"/>
          </p:cNvSpPr>
          <p:nvPr/>
        </p:nvSpPr>
        <p:spPr bwMode="auto">
          <a:xfrm>
            <a:off x="857250" y="3717032"/>
            <a:ext cx="7372350" cy="685056"/>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FontTx/>
              <a:buNone/>
            </a:pPr>
            <a:r>
              <a:rPr lang="zh-CN" altLang="en-US" sz="2000" kern="0" dirty="0">
                <a:latin typeface="楷体" panose="02010609060101010101" pitchFamily="49" charset="-122"/>
                <a:ea typeface="楷体" panose="02010609060101010101" pitchFamily="49" charset="-122"/>
              </a:rPr>
              <a:t>注：符合</a:t>
            </a:r>
            <a:r>
              <a:rPr lang="en-US" altLang="zh-CN" sz="2000" kern="0" dirty="0">
                <a:latin typeface="楷体" panose="02010609060101010101" pitchFamily="49" charset="-122"/>
                <a:ea typeface="楷体" panose="02010609060101010101" pitchFamily="49" charset="-122"/>
              </a:rPr>
              <a:t>3NF</a:t>
            </a:r>
            <a:r>
              <a:rPr lang="zh-CN" altLang="en-US" sz="2000" kern="0" dirty="0">
                <a:latin typeface="楷体" panose="02010609060101010101" pitchFamily="49" charset="-122"/>
                <a:ea typeface="楷体" panose="02010609060101010101" pitchFamily="49" charset="-122"/>
              </a:rPr>
              <a:t>的关系模式能满足大部分现实应用需求。</a:t>
            </a:r>
            <a:endParaRPr lang="en-US" altLang="zh-CN" sz="20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65012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F90567-C303-43D8-A2DD-CD2B51C5C7CC}"/>
              </a:ext>
            </a:extLst>
          </p:cNvPr>
          <p:cNvSpPr>
            <a:spLocks noGrp="1" noChangeArrowheads="1"/>
          </p:cNvSpPr>
          <p:nvPr>
            <p:ph type="title"/>
          </p:nvPr>
        </p:nvSpPr>
        <p:spPr/>
        <p:txBody>
          <a:bodyPr/>
          <a:lstStyle/>
          <a:p>
            <a:endParaRPr lang="zh-CN" altLang="zh-CN"/>
          </a:p>
        </p:txBody>
      </p:sp>
      <p:sp>
        <p:nvSpPr>
          <p:cNvPr id="7171" name="Rectangle 3">
            <a:extLst>
              <a:ext uri="{FF2B5EF4-FFF2-40B4-BE49-F238E27FC236}">
                <a16:creationId xmlns:a16="http://schemas.microsoft.com/office/drawing/2014/main" id="{6099F6D3-9AB0-4B98-8784-71E188DEE571}"/>
              </a:ext>
            </a:extLst>
          </p:cNvPr>
          <p:cNvSpPr>
            <a:spLocks noGrp="1" noChangeArrowheads="1"/>
          </p:cNvSpPr>
          <p:nvPr>
            <p:ph type="body" idx="1"/>
          </p:nvPr>
        </p:nvSpPr>
        <p:spPr>
          <a:xfrm>
            <a:off x="435769" y="1268760"/>
            <a:ext cx="8229600" cy="4751214"/>
          </a:xfrm>
        </p:spPr>
        <p:txBody>
          <a:bodyPr/>
          <a:lstStyle/>
          <a:p>
            <a:pPr>
              <a:lnSpc>
                <a:spcPts val="2800"/>
              </a:lnSpc>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学校拟开发一个会议室预约管理系统，提出需求如下：学校有多个学院，每个学院在不同校区有多个会议室，每个会议室有不同的门牌号，会议室需记录能容纳人数、是否有投影、是否可用信息。教师、学生在系统注册为用户后可使用预约功能，注册用户时需设置登录用户名和密码，注册为用户后可预约会议室，只要会议室在预定使用时间空闲即可预约，预约会议室时需登记预约时间，会议室预定使用时间，会议室用途信息，方便管理员审核时查看，同时还应登记联系电话号码，方便管理员联系。每个学院有</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个管理员可登录系统审核会议室预约信息；管理员审核时登记审核时间和审核结果（同意使用或不同意使用）。请根据以上描述，设计能满足以上需求的数据库概念模型，并转换为关系模式集。（标识出主码，外码，只考虑属性，不考虑域）</a:t>
            </a:r>
          </a:p>
          <a:p>
            <a:pPr>
              <a:lnSpc>
                <a:spcPts val="2800"/>
              </a:lnSpc>
            </a:pPr>
            <a:endParaRPr lang="zh-CN" altLang="en-US" sz="20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717863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F90567-C303-43D8-A2DD-CD2B51C5C7CC}"/>
              </a:ext>
            </a:extLst>
          </p:cNvPr>
          <p:cNvSpPr>
            <a:spLocks noGrp="1" noChangeArrowheads="1"/>
          </p:cNvSpPr>
          <p:nvPr>
            <p:ph type="title"/>
          </p:nvPr>
        </p:nvSpPr>
        <p:spPr/>
        <p:txBody>
          <a:bodyPr/>
          <a:lstStyle/>
          <a:p>
            <a:endParaRPr lang="zh-CN" altLang="zh-CN"/>
          </a:p>
        </p:txBody>
      </p:sp>
      <p:pic>
        <p:nvPicPr>
          <p:cNvPr id="4" name="图片 3">
            <a:extLst>
              <a:ext uri="{FF2B5EF4-FFF2-40B4-BE49-F238E27FC236}">
                <a16:creationId xmlns:a16="http://schemas.microsoft.com/office/drawing/2014/main" id="{6D84C368-DD9A-F6A7-5588-14EDCC912A3C}"/>
              </a:ext>
            </a:extLst>
          </p:cNvPr>
          <p:cNvPicPr>
            <a:picLocks noChangeAspect="1"/>
          </p:cNvPicPr>
          <p:nvPr/>
        </p:nvPicPr>
        <p:blipFill>
          <a:blip r:embed="rId2"/>
          <a:stretch>
            <a:fillRect/>
          </a:stretch>
        </p:blipFill>
        <p:spPr>
          <a:xfrm>
            <a:off x="246174" y="1268760"/>
            <a:ext cx="8795848" cy="4392488"/>
          </a:xfrm>
          <a:prstGeom prst="rect">
            <a:avLst/>
          </a:prstGeom>
        </p:spPr>
      </p:pic>
    </p:spTree>
    <p:extLst>
      <p:ext uri="{BB962C8B-B14F-4D97-AF65-F5344CB8AC3E}">
        <p14:creationId xmlns:p14="http://schemas.microsoft.com/office/powerpoint/2010/main" val="3367665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F90567-C303-43D8-A2DD-CD2B51C5C7CC}"/>
              </a:ext>
            </a:extLst>
          </p:cNvPr>
          <p:cNvSpPr>
            <a:spLocks noGrp="1" noChangeArrowheads="1"/>
          </p:cNvSpPr>
          <p:nvPr>
            <p:ph type="title"/>
          </p:nvPr>
        </p:nvSpPr>
        <p:spPr/>
        <p:txBody>
          <a:bodyPr/>
          <a:lstStyle/>
          <a:p>
            <a:endParaRPr lang="zh-CN" altLang="zh-CN"/>
          </a:p>
        </p:txBody>
      </p:sp>
      <p:sp>
        <p:nvSpPr>
          <p:cNvPr id="7171" name="Rectangle 3">
            <a:extLst>
              <a:ext uri="{FF2B5EF4-FFF2-40B4-BE49-F238E27FC236}">
                <a16:creationId xmlns:a16="http://schemas.microsoft.com/office/drawing/2014/main" id="{6099F6D3-9AB0-4B98-8784-71E188DEE571}"/>
              </a:ext>
            </a:extLst>
          </p:cNvPr>
          <p:cNvSpPr>
            <a:spLocks noGrp="1" noChangeArrowheads="1"/>
          </p:cNvSpPr>
          <p:nvPr>
            <p:ph type="body" idx="1"/>
          </p:nvPr>
        </p:nvSpPr>
        <p:spPr>
          <a:xfrm>
            <a:off x="435769" y="1268760"/>
            <a:ext cx="8229600" cy="5975350"/>
          </a:xfrm>
        </p:spPr>
        <p:txBody>
          <a:bodyPr/>
          <a:lstStyle/>
          <a:p>
            <a:r>
              <a:rPr lang="zh-CN" altLang="en-US" sz="2400" b="0" dirty="0"/>
              <a:t>例 某学校的教学管理系统管理对象是：学院（学院编号、名称、办公地点），学生（学号，姓名，性别，出生日期、专业）、教师（教师编号，姓名，职称，学历），课程（课程代码，课程名称，学时，学分）其中每个学院有多名教师，且每个教师只能属于一个学院，每个教师可以讲授多门课程，每个课程可以有多名学生选修，学生也可以选修多门课程。</a:t>
            </a:r>
          </a:p>
        </p:txBody>
      </p:sp>
    </p:spTree>
    <p:extLst>
      <p:ext uri="{BB962C8B-B14F-4D97-AF65-F5344CB8AC3E}">
        <p14:creationId xmlns:p14="http://schemas.microsoft.com/office/powerpoint/2010/main" val="3598521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F90567-C303-43D8-A2DD-CD2B51C5C7CC}"/>
              </a:ext>
            </a:extLst>
          </p:cNvPr>
          <p:cNvSpPr>
            <a:spLocks noGrp="1" noChangeArrowheads="1"/>
          </p:cNvSpPr>
          <p:nvPr>
            <p:ph type="title"/>
          </p:nvPr>
        </p:nvSpPr>
        <p:spPr/>
        <p:txBody>
          <a:bodyPr/>
          <a:lstStyle/>
          <a:p>
            <a:endParaRPr lang="zh-CN" altLang="zh-CN"/>
          </a:p>
        </p:txBody>
      </p:sp>
      <p:pic>
        <p:nvPicPr>
          <p:cNvPr id="3" name="图片 2">
            <a:extLst>
              <a:ext uri="{FF2B5EF4-FFF2-40B4-BE49-F238E27FC236}">
                <a16:creationId xmlns:a16="http://schemas.microsoft.com/office/drawing/2014/main" id="{39305791-EA83-0928-449A-305811292D9C}"/>
              </a:ext>
            </a:extLst>
          </p:cNvPr>
          <p:cNvPicPr>
            <a:picLocks noChangeAspect="1"/>
          </p:cNvPicPr>
          <p:nvPr/>
        </p:nvPicPr>
        <p:blipFill>
          <a:blip r:embed="rId2"/>
          <a:stretch>
            <a:fillRect/>
          </a:stretch>
        </p:blipFill>
        <p:spPr>
          <a:xfrm>
            <a:off x="109351" y="1124744"/>
            <a:ext cx="8925298" cy="4296545"/>
          </a:xfrm>
          <a:prstGeom prst="rect">
            <a:avLst/>
          </a:prstGeom>
        </p:spPr>
      </p:pic>
    </p:spTree>
    <p:extLst>
      <p:ext uri="{BB962C8B-B14F-4D97-AF65-F5344CB8AC3E}">
        <p14:creationId xmlns:p14="http://schemas.microsoft.com/office/powerpoint/2010/main" val="3202250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AC786977-91C6-43D4-B7AF-9AC83B697067}"/>
              </a:ext>
            </a:extLst>
          </p:cNvPr>
          <p:cNvSpPr>
            <a:spLocks noGrp="1" noChangeArrowheads="1"/>
          </p:cNvSpPr>
          <p:nvPr>
            <p:ph type="body" idx="1"/>
          </p:nvPr>
        </p:nvSpPr>
        <p:spPr>
          <a:xfrm>
            <a:off x="457200" y="1136650"/>
            <a:ext cx="8229600" cy="5721350"/>
          </a:xfrm>
        </p:spPr>
        <p:txBody>
          <a:bodyPr/>
          <a:lstStyle/>
          <a:p>
            <a:r>
              <a:rPr lang="zh-CN" altLang="en-US" sz="2400" b="0" dirty="0"/>
              <a:t>例  某科研管理系统描述如下：</a:t>
            </a:r>
          </a:p>
          <a:p>
            <a:r>
              <a:rPr lang="zh-CN" altLang="en-US" sz="2400" b="0" dirty="0"/>
              <a:t>部门包括部门号，名称，办公地点，每个部门有 职工</a:t>
            </a:r>
          </a:p>
          <a:p>
            <a:r>
              <a:rPr lang="zh-CN" altLang="en-US" sz="2400" b="0" dirty="0"/>
              <a:t>职工有职工号，姓名，年龄，职称，专业，学历及工作经历</a:t>
            </a:r>
          </a:p>
          <a:p>
            <a:r>
              <a:rPr lang="zh-CN" altLang="en-US" sz="2400" b="0" dirty="0"/>
              <a:t>工作经历包括开始时间，终止时间，工作单位，担任职务</a:t>
            </a:r>
          </a:p>
          <a:p>
            <a:r>
              <a:rPr lang="zh-CN" altLang="en-US" sz="2400" b="0" dirty="0"/>
              <a:t>科研项目包括编号，名称，项目经费，来源，负责人</a:t>
            </a:r>
          </a:p>
          <a:p>
            <a:r>
              <a:rPr lang="zh-CN" altLang="en-US" sz="2400" b="0" dirty="0"/>
              <a:t>每个职工可参加多个项目</a:t>
            </a:r>
          </a:p>
        </p:txBody>
      </p:sp>
    </p:spTree>
    <p:extLst>
      <p:ext uri="{BB962C8B-B14F-4D97-AF65-F5344CB8AC3E}">
        <p14:creationId xmlns:p14="http://schemas.microsoft.com/office/powerpoint/2010/main" val="398267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关于数据库设计</a:t>
            </a:r>
            <a:endParaRPr lang="zh-CN" altLang="en-US" dirty="0">
              <a:ea typeface="宋体" charset="-122"/>
            </a:endParaRPr>
          </a:p>
        </p:txBody>
      </p:sp>
      <p:sp>
        <p:nvSpPr>
          <p:cNvPr id="409603" name="Rectangle 3"/>
          <p:cNvSpPr>
            <a:spLocks noGrp="1" noChangeArrowheads="1"/>
          </p:cNvSpPr>
          <p:nvPr>
            <p:ph type="body" idx="1"/>
          </p:nvPr>
        </p:nvSpPr>
        <p:spPr>
          <a:xfrm>
            <a:off x="185738" y="1196752"/>
            <a:ext cx="8729662" cy="3600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dirty="0">
                <a:ea typeface="宋体" charset="-122"/>
              </a:rPr>
              <a:t>数据库设计分</a:t>
            </a:r>
            <a:r>
              <a:rPr lang="en-US" altLang="zh-CN" sz="2400" dirty="0">
                <a:ea typeface="宋体" charset="-122"/>
              </a:rPr>
              <a:t>6</a:t>
            </a:r>
            <a:r>
              <a:rPr lang="zh-CN" altLang="en-US" sz="2400" dirty="0">
                <a:ea typeface="宋体" charset="-122"/>
              </a:rPr>
              <a:t>个阶段</a:t>
            </a:r>
          </a:p>
          <a:p>
            <a:pPr lvl="1">
              <a:lnSpc>
                <a:spcPts val="3500"/>
              </a:lnSpc>
            </a:pPr>
            <a:r>
              <a:rPr lang="zh-CN" altLang="en-US" sz="2000" dirty="0">
                <a:ea typeface="宋体" charset="-122"/>
              </a:rPr>
              <a:t>需求分析</a:t>
            </a:r>
          </a:p>
          <a:p>
            <a:pPr lvl="1">
              <a:lnSpc>
                <a:spcPts val="3500"/>
              </a:lnSpc>
            </a:pPr>
            <a:r>
              <a:rPr lang="zh-CN" altLang="en-US" sz="2000" dirty="0">
                <a:ea typeface="宋体" charset="-122"/>
              </a:rPr>
              <a:t>概念结构设计</a:t>
            </a:r>
          </a:p>
          <a:p>
            <a:pPr lvl="1">
              <a:lnSpc>
                <a:spcPts val="3500"/>
              </a:lnSpc>
            </a:pPr>
            <a:r>
              <a:rPr lang="zh-CN" altLang="en-US" sz="2000" dirty="0">
                <a:ea typeface="宋体" charset="-122"/>
              </a:rPr>
              <a:t>逻辑结构设计</a:t>
            </a:r>
          </a:p>
          <a:p>
            <a:pPr lvl="1">
              <a:lnSpc>
                <a:spcPts val="3500"/>
              </a:lnSpc>
            </a:pPr>
            <a:r>
              <a:rPr lang="zh-CN" altLang="en-US" sz="2000" dirty="0">
                <a:ea typeface="宋体" charset="-122"/>
              </a:rPr>
              <a:t>物理结构设计</a:t>
            </a:r>
          </a:p>
          <a:p>
            <a:pPr lvl="1">
              <a:lnSpc>
                <a:spcPts val="3500"/>
              </a:lnSpc>
            </a:pPr>
            <a:r>
              <a:rPr lang="zh-CN" altLang="en-US" sz="2000" dirty="0">
                <a:ea typeface="宋体" charset="-122"/>
              </a:rPr>
              <a:t>数据库实施</a:t>
            </a:r>
          </a:p>
          <a:p>
            <a:pPr lvl="1">
              <a:lnSpc>
                <a:spcPts val="3500"/>
              </a:lnSpc>
            </a:pPr>
            <a:r>
              <a:rPr lang="zh-CN" altLang="en-US" sz="2000" dirty="0">
                <a:ea typeface="宋体" charset="-122"/>
              </a:rPr>
              <a:t>数据库运行和维护 </a:t>
            </a:r>
          </a:p>
        </p:txBody>
      </p:sp>
      <p:sp>
        <p:nvSpPr>
          <p:cNvPr id="2" name="矩形 1"/>
          <p:cNvSpPr/>
          <p:nvPr/>
        </p:nvSpPr>
        <p:spPr>
          <a:xfrm>
            <a:off x="683568" y="5085184"/>
            <a:ext cx="6912768" cy="990015"/>
          </a:xfrm>
          <a:prstGeom prst="rect">
            <a:avLst/>
          </a:prstGeom>
          <a:solidFill>
            <a:schemeClr val="accent1">
              <a:lumMod val="60000"/>
              <a:lumOff val="40000"/>
            </a:schemeClr>
          </a:solidFill>
        </p:spPr>
        <p:txBody>
          <a:bodyPr wrap="square">
            <a:spAutoFit/>
          </a:bodyPr>
          <a:lstStyle/>
          <a:p>
            <a:pPr marL="342900" indent="-342900" algn="l">
              <a:lnSpc>
                <a:spcPts val="3500"/>
              </a:lnSpc>
              <a:buFont typeface="Wingdings" panose="05000000000000000000" pitchFamily="2" charset="2"/>
              <a:buChar char="l"/>
            </a:pPr>
            <a:r>
              <a:rPr lang="zh-CN" altLang="en-US" dirty="0">
                <a:solidFill>
                  <a:schemeClr val="tx1"/>
                </a:solidFill>
                <a:ea typeface="宋体" charset="-122"/>
              </a:rPr>
              <a:t>需求分析和概念设计独立于任何数据库管理系统 </a:t>
            </a:r>
          </a:p>
          <a:p>
            <a:pPr marL="342900" indent="-342900" algn="l">
              <a:lnSpc>
                <a:spcPts val="3500"/>
              </a:lnSpc>
              <a:buFont typeface="Wingdings" panose="05000000000000000000" pitchFamily="2" charset="2"/>
              <a:buChar char="l"/>
            </a:pPr>
            <a:r>
              <a:rPr lang="zh-CN" altLang="en-US" dirty="0">
                <a:solidFill>
                  <a:schemeClr val="tx1"/>
                </a:solidFill>
                <a:ea typeface="宋体" charset="-122"/>
              </a:rPr>
              <a:t>逻辑设计和物理设计与选用的</a:t>
            </a:r>
            <a:r>
              <a:rPr lang="en-US" altLang="zh-CN" dirty="0">
                <a:solidFill>
                  <a:schemeClr val="tx1"/>
                </a:solidFill>
                <a:ea typeface="宋体" charset="-122"/>
              </a:rPr>
              <a:t>DBMS</a:t>
            </a:r>
            <a:r>
              <a:rPr lang="zh-CN" altLang="en-US" dirty="0">
                <a:solidFill>
                  <a:schemeClr val="tx1"/>
                </a:solidFill>
                <a:ea typeface="宋体" charset="-122"/>
              </a:rPr>
              <a:t>密切相关</a:t>
            </a:r>
          </a:p>
        </p:txBody>
      </p:sp>
    </p:spTree>
    <p:extLst>
      <p:ext uri="{BB962C8B-B14F-4D97-AF65-F5344CB8AC3E}">
        <p14:creationId xmlns:p14="http://schemas.microsoft.com/office/powerpoint/2010/main" val="24839233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2CC9E1-268A-3C2F-3F56-4D5B1D83F354}"/>
              </a:ext>
            </a:extLst>
          </p:cNvPr>
          <p:cNvPicPr>
            <a:picLocks noChangeAspect="1"/>
          </p:cNvPicPr>
          <p:nvPr/>
        </p:nvPicPr>
        <p:blipFill>
          <a:blip r:embed="rId2"/>
          <a:stretch>
            <a:fillRect/>
          </a:stretch>
        </p:blipFill>
        <p:spPr>
          <a:xfrm>
            <a:off x="251520" y="1159549"/>
            <a:ext cx="8707223" cy="4573707"/>
          </a:xfrm>
          <a:prstGeom prst="rect">
            <a:avLst/>
          </a:prstGeom>
        </p:spPr>
      </p:pic>
    </p:spTree>
    <p:extLst>
      <p:ext uri="{BB962C8B-B14F-4D97-AF65-F5344CB8AC3E}">
        <p14:creationId xmlns:p14="http://schemas.microsoft.com/office/powerpoint/2010/main" val="1182262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034D243-C869-47CD-9894-CAB54D134084}"/>
              </a:ext>
            </a:extLst>
          </p:cNvPr>
          <p:cNvSpPr>
            <a:spLocks noGrp="1" noChangeArrowheads="1"/>
          </p:cNvSpPr>
          <p:nvPr>
            <p:ph type="title"/>
          </p:nvPr>
        </p:nvSpPr>
        <p:spPr/>
        <p:txBody>
          <a:bodyPr/>
          <a:lstStyle/>
          <a:p>
            <a:endParaRPr lang="zh-CN" altLang="zh-CN"/>
          </a:p>
        </p:txBody>
      </p:sp>
      <p:sp>
        <p:nvSpPr>
          <p:cNvPr id="9219" name="Rectangle 3">
            <a:extLst>
              <a:ext uri="{FF2B5EF4-FFF2-40B4-BE49-F238E27FC236}">
                <a16:creationId xmlns:a16="http://schemas.microsoft.com/office/drawing/2014/main" id="{A365517F-3AF3-4FA1-8ECE-BC6C6F53FC8F}"/>
              </a:ext>
            </a:extLst>
          </p:cNvPr>
          <p:cNvSpPr>
            <a:spLocks noGrp="1" noChangeArrowheads="1"/>
          </p:cNvSpPr>
          <p:nvPr>
            <p:ph type="body" idx="1"/>
          </p:nvPr>
        </p:nvSpPr>
        <p:spPr>
          <a:xfrm>
            <a:off x="440168" y="1126684"/>
            <a:ext cx="8229600" cy="5721350"/>
          </a:xfrm>
        </p:spPr>
        <p:txBody>
          <a:bodyPr/>
          <a:lstStyle/>
          <a:p>
            <a:r>
              <a:rPr lang="zh-CN" altLang="en-US" dirty="0"/>
              <a:t>例</a:t>
            </a:r>
            <a:r>
              <a:rPr lang="en-US" altLang="zh-CN" dirty="0"/>
              <a:t> </a:t>
            </a:r>
            <a:r>
              <a:rPr lang="zh-CN" altLang="en-US" dirty="0"/>
              <a:t>图中显示的是一张交通违章通知书，根据通知书提供的信息，设计一个</a:t>
            </a:r>
            <a:r>
              <a:rPr lang="en-US" altLang="zh-CN" dirty="0"/>
              <a:t>E/R </a:t>
            </a:r>
            <a:r>
              <a:rPr lang="zh-CN" altLang="en-US" dirty="0"/>
              <a:t>模型，注意一张通知书可能有多项处罚</a:t>
            </a:r>
          </a:p>
        </p:txBody>
      </p:sp>
    </p:spTree>
    <p:extLst>
      <p:ext uri="{BB962C8B-B14F-4D97-AF65-F5344CB8AC3E}">
        <p14:creationId xmlns:p14="http://schemas.microsoft.com/office/powerpoint/2010/main" val="2815430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A88CF2A-CCB4-4A99-BEE0-E6B11AD70214}"/>
              </a:ext>
            </a:extLst>
          </p:cNvPr>
          <p:cNvSpPr>
            <a:spLocks noGrp="1" noChangeArrowheads="1"/>
          </p:cNvSpPr>
          <p:nvPr>
            <p:ph type="title"/>
          </p:nvPr>
        </p:nvSpPr>
        <p:spPr/>
        <p:txBody>
          <a:bodyPr/>
          <a:lstStyle/>
          <a:p>
            <a:endParaRPr lang="zh-CN" altLang="zh-CN"/>
          </a:p>
        </p:txBody>
      </p:sp>
      <p:sp>
        <p:nvSpPr>
          <p:cNvPr id="13315" name="Rectangle 3">
            <a:extLst>
              <a:ext uri="{FF2B5EF4-FFF2-40B4-BE49-F238E27FC236}">
                <a16:creationId xmlns:a16="http://schemas.microsoft.com/office/drawing/2014/main" id="{FFA3B286-CD48-4ED6-9BEE-1ED6B900F72B}"/>
              </a:ext>
            </a:extLst>
          </p:cNvPr>
          <p:cNvSpPr>
            <a:spLocks noGrp="1" noChangeArrowheads="1"/>
          </p:cNvSpPr>
          <p:nvPr>
            <p:ph type="body" idx="1"/>
          </p:nvPr>
        </p:nvSpPr>
        <p:spPr/>
        <p:txBody>
          <a:bodyPr/>
          <a:lstStyle/>
          <a:p>
            <a:endParaRPr lang="zh-CN" altLang="zh-CN"/>
          </a:p>
        </p:txBody>
      </p:sp>
      <p:pic>
        <p:nvPicPr>
          <p:cNvPr id="13317" name="Picture 5">
            <a:extLst>
              <a:ext uri="{FF2B5EF4-FFF2-40B4-BE49-F238E27FC236}">
                <a16:creationId xmlns:a16="http://schemas.microsoft.com/office/drawing/2014/main" id="{C5A4D5B6-C939-4699-BC33-CDBAE7C91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0"/>
            <a:ext cx="6650037"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8846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034D243-C869-47CD-9894-CAB54D134084}"/>
              </a:ext>
            </a:extLst>
          </p:cNvPr>
          <p:cNvSpPr>
            <a:spLocks noGrp="1" noChangeArrowheads="1"/>
          </p:cNvSpPr>
          <p:nvPr>
            <p:ph type="title"/>
          </p:nvPr>
        </p:nvSpPr>
        <p:spPr/>
        <p:txBody>
          <a:bodyPr/>
          <a:lstStyle/>
          <a:p>
            <a:endParaRPr lang="zh-CN" altLang="zh-CN"/>
          </a:p>
        </p:txBody>
      </p:sp>
      <p:pic>
        <p:nvPicPr>
          <p:cNvPr id="4" name="图片 3">
            <a:extLst>
              <a:ext uri="{FF2B5EF4-FFF2-40B4-BE49-F238E27FC236}">
                <a16:creationId xmlns:a16="http://schemas.microsoft.com/office/drawing/2014/main" id="{BCC0EEA5-06B2-C258-A84D-ED8D7F99D94F}"/>
              </a:ext>
            </a:extLst>
          </p:cNvPr>
          <p:cNvPicPr>
            <a:picLocks noChangeAspect="1"/>
          </p:cNvPicPr>
          <p:nvPr/>
        </p:nvPicPr>
        <p:blipFill>
          <a:blip r:embed="rId2"/>
          <a:stretch>
            <a:fillRect/>
          </a:stretch>
        </p:blipFill>
        <p:spPr>
          <a:xfrm>
            <a:off x="467544" y="1185740"/>
            <a:ext cx="8452269" cy="4619524"/>
          </a:xfrm>
          <a:prstGeom prst="rect">
            <a:avLst/>
          </a:prstGeom>
        </p:spPr>
      </p:pic>
    </p:spTree>
    <p:extLst>
      <p:ext uri="{BB962C8B-B14F-4D97-AF65-F5344CB8AC3E}">
        <p14:creationId xmlns:p14="http://schemas.microsoft.com/office/powerpoint/2010/main" val="38388187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body" idx="1"/>
          </p:nvPr>
        </p:nvSpPr>
        <p:spPr>
          <a:xfrm>
            <a:off x="227112" y="38894"/>
            <a:ext cx="8496944" cy="237626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一个连锁超市有很多门店，每个门店有一个店长和若干个工作人员。多个门店的店长可以共用。超市有很多仓库，每个仓库有</a:t>
            </a:r>
            <a:r>
              <a:rPr lang="en-US" altLang="zh-CN" sz="2400" dirty="0">
                <a:ea typeface="宋体" charset="-122"/>
              </a:rPr>
              <a:t>1</a:t>
            </a:r>
            <a:r>
              <a:rPr lang="zh-CN" altLang="en-US" sz="2400" dirty="0">
                <a:ea typeface="宋体" charset="-122"/>
              </a:rPr>
              <a:t>个管理员，每个管理员可以管理很多仓库，每个仓库可以放很多种商品，每种商品可以放在多个仓库中，每个仓库可以给多个门店供货。</a:t>
            </a:r>
            <a:endParaRPr lang="zh-CN" altLang="en-US" sz="2000" dirty="0">
              <a:ea typeface="宋体" charset="-122"/>
            </a:endParaRPr>
          </a:p>
        </p:txBody>
      </p:sp>
    </p:spTree>
    <p:extLst>
      <p:ext uri="{BB962C8B-B14F-4D97-AF65-F5344CB8AC3E}">
        <p14:creationId xmlns:p14="http://schemas.microsoft.com/office/powerpoint/2010/main" val="17692686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D8874D1C-36D3-464A-AA65-7BFD4D00D022}"/>
              </a:ext>
            </a:extLst>
          </p:cNvPr>
          <p:cNvSpPr>
            <a:spLocks noGrp="1" noChangeArrowheads="1"/>
          </p:cNvSpPr>
          <p:nvPr>
            <p:ph type="body" idx="1"/>
          </p:nvPr>
        </p:nvSpPr>
        <p:spPr>
          <a:xfrm>
            <a:off x="166739" y="980728"/>
            <a:ext cx="8640960" cy="2754305"/>
          </a:xfrm>
        </p:spPr>
        <p:txBody>
          <a:bodyPr/>
          <a:lstStyle/>
          <a:p>
            <a:pPr>
              <a:buFontTx/>
              <a:buNone/>
            </a:pPr>
            <a:r>
              <a:rPr lang="zh-CN" altLang="en-US" sz="1800" b="0" dirty="0"/>
              <a:t>某物流公司有多个仓库，现需要建立一个仓库管理的数据库系统</a:t>
            </a:r>
          </a:p>
          <a:p>
            <a:r>
              <a:rPr lang="zh-CN" altLang="en-US" sz="1800" b="0" dirty="0"/>
              <a:t>每个仓库有独立的地点、编号、面积、管理人以及能存放物品的种类（仓库能存放物品的种类可能有多种）</a:t>
            </a:r>
          </a:p>
          <a:p>
            <a:r>
              <a:rPr lang="zh-CN" altLang="en-US" sz="1800" b="0" dirty="0"/>
              <a:t>仓库管理员要做好出入库商品的登记工作，记录商品的信息（ 名称、规格型号、单价），供应商信息（供应商编号，名称，地址，电话，联系人）、出入库的数量、提货（交货）人的姓名、联系电话</a:t>
            </a:r>
          </a:p>
          <a:p>
            <a:endParaRPr lang="en-US" altLang="zh-CN" dirty="0"/>
          </a:p>
        </p:txBody>
      </p:sp>
      <p:sp>
        <p:nvSpPr>
          <p:cNvPr id="2" name="标题 1">
            <a:extLst>
              <a:ext uri="{FF2B5EF4-FFF2-40B4-BE49-F238E27FC236}">
                <a16:creationId xmlns:a16="http://schemas.microsoft.com/office/drawing/2014/main" id="{74C87A7C-55AB-4396-893E-33865839CB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471537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667000" y="170596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关于数据库设计</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905000" y="1683742"/>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667000" y="2534642"/>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需求分析 </a:t>
            </a:r>
            <a:r>
              <a:rPr lang="en-US" altLang="zh-CN" sz="2800" b="0" dirty="0">
                <a:solidFill>
                  <a:schemeClr val="tx1"/>
                </a:solidFill>
                <a:latin typeface="黑体" panose="02010609060101010101" pitchFamily="49" charset="-122"/>
                <a:ea typeface="黑体" panose="02010609060101010101" pitchFamily="49" charset="-122"/>
              </a:rPr>
              <a:t>+</a:t>
            </a:r>
            <a:r>
              <a:rPr lang="zh-CN" altLang="en-US" sz="2800" b="0" dirty="0">
                <a:solidFill>
                  <a:schemeClr val="tx1"/>
                </a:solidFill>
                <a:latin typeface="黑体" panose="02010609060101010101" pitchFamily="49" charset="-122"/>
                <a:ea typeface="黑体" panose="02010609060101010101" pitchFamily="49" charset="-122"/>
              </a:rPr>
              <a:t>概念模型设计</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905000" y="2512417"/>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667000" y="33617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逻辑模型设计</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905000" y="33395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667000" y="4188817"/>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物理模型设计</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905000" y="4166592"/>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2667000" y="503813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905000" y="501590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9991085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a:ea typeface="宋体" charset="-122"/>
              </a:rPr>
              <a:t>物理结构设计</a:t>
            </a:r>
          </a:p>
        </p:txBody>
      </p:sp>
      <p:sp>
        <p:nvSpPr>
          <p:cNvPr id="415747" name="Rectangle 3"/>
          <p:cNvSpPr>
            <a:spLocks noGrp="1" noChangeArrowheads="1"/>
          </p:cNvSpPr>
          <p:nvPr>
            <p:ph type="body" idx="1"/>
          </p:nvPr>
        </p:nvSpPr>
        <p:spPr>
          <a:xfrm>
            <a:off x="185738" y="1052736"/>
            <a:ext cx="8729662" cy="28083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charset="-122"/>
              </a:rPr>
              <a:t>数据库的物理结构</a:t>
            </a:r>
            <a:endParaRPr lang="en-US" altLang="zh-CN" sz="2400" dirty="0">
              <a:ea typeface="宋体" charset="-122"/>
            </a:endParaRPr>
          </a:p>
          <a:p>
            <a:pPr lvl="1">
              <a:lnSpc>
                <a:spcPts val="3500"/>
              </a:lnSpc>
              <a:buSzPct val="65000"/>
              <a:buFont typeface="Wingdings" panose="05000000000000000000" pitchFamily="2" charset="2"/>
              <a:buChar char="l"/>
            </a:pPr>
            <a:r>
              <a:rPr lang="zh-CN" altLang="en-US" sz="2000" dirty="0">
                <a:ea typeface="宋体" charset="-122"/>
              </a:rPr>
              <a:t>数据库在物理设备上的存储结构与存取方法称为数据库的物理结构，它依赖于选定的数据库管理系统。</a:t>
            </a:r>
          </a:p>
          <a:p>
            <a:pPr>
              <a:lnSpc>
                <a:spcPts val="3500"/>
              </a:lnSpc>
              <a:buSzPct val="65000"/>
              <a:buFont typeface="Wingdings" panose="05000000000000000000" pitchFamily="2" charset="2"/>
              <a:buChar char="l"/>
            </a:pPr>
            <a:r>
              <a:rPr lang="zh-CN" altLang="en-US" sz="2400" dirty="0">
                <a:ea typeface="宋体" charset="-122"/>
              </a:rPr>
              <a:t>数据库物理结构设计</a:t>
            </a:r>
          </a:p>
          <a:p>
            <a:pPr lvl="1">
              <a:lnSpc>
                <a:spcPts val="3500"/>
              </a:lnSpc>
              <a:buSzPct val="65000"/>
              <a:buFont typeface="Wingdings" panose="05000000000000000000" pitchFamily="2" charset="2"/>
              <a:buChar char="l"/>
            </a:pPr>
            <a:r>
              <a:rPr lang="zh-CN" altLang="en-US" sz="2000" dirty="0">
                <a:ea typeface="宋体" charset="-122"/>
              </a:rPr>
              <a:t>为逻辑数据模型选取一个最适合应用环境的物理结构（包括存储结构和存取方法）。</a:t>
            </a:r>
          </a:p>
        </p:txBody>
      </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977680"/>
            <a:ext cx="6021133" cy="26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4698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zh-CN" altLang="en-US" dirty="0">
                <a:ea typeface="宋体" charset="-122"/>
              </a:rPr>
              <a:t>物理结构设计</a:t>
            </a:r>
          </a:p>
        </p:txBody>
      </p:sp>
      <p:grpSp>
        <p:nvGrpSpPr>
          <p:cNvPr id="613379" name="Group 3"/>
          <p:cNvGrpSpPr>
            <a:grpSpLocks/>
          </p:cNvGrpSpPr>
          <p:nvPr/>
        </p:nvGrpSpPr>
        <p:grpSpPr bwMode="auto">
          <a:xfrm>
            <a:off x="759165" y="2023827"/>
            <a:ext cx="7723187" cy="4197350"/>
            <a:chOff x="720" y="1008"/>
            <a:chExt cx="4848" cy="2662"/>
          </a:xfrm>
        </p:grpSpPr>
        <p:grpSp>
          <p:nvGrpSpPr>
            <p:cNvPr id="613380" name="Group 4"/>
            <p:cNvGrpSpPr>
              <a:grpSpLocks/>
            </p:cNvGrpSpPr>
            <p:nvPr/>
          </p:nvGrpSpPr>
          <p:grpSpPr bwMode="auto">
            <a:xfrm>
              <a:off x="720" y="1008"/>
              <a:ext cx="4848" cy="2662"/>
              <a:chOff x="624" y="1008"/>
              <a:chExt cx="4848" cy="2662"/>
            </a:xfrm>
          </p:grpSpPr>
          <p:sp>
            <p:nvSpPr>
              <p:cNvPr id="613381"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eaLnBrk="1" hangingPunct="1"/>
                <a:r>
                  <a:rPr kumimoji="1" lang="zh-CN" altLang="en-US" sz="2400" b="1">
                    <a:solidFill>
                      <a:schemeClr val="tx1"/>
                    </a:solidFill>
                    <a:latin typeface="Times New Roman" pitchFamily="18" charset="0"/>
                  </a:rPr>
                  <a:t>数据库物理设计</a:t>
                </a:r>
              </a:p>
            </p:txBody>
          </p:sp>
          <p:sp>
            <p:nvSpPr>
              <p:cNvPr id="613382" name="Line 6"/>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613383" name="Oval 7"/>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eaLnBrk="1" hangingPunct="1"/>
                <a:r>
                  <a:rPr kumimoji="1" lang="zh-CN" altLang="en-US" b="1">
                    <a:solidFill>
                      <a:schemeClr val="tx1"/>
                    </a:solidFill>
                    <a:latin typeface="Times New Roman" pitchFamily="18" charset="0"/>
                  </a:rPr>
                  <a:t>确定数据库的物理结构</a:t>
                </a:r>
                <a:endParaRPr kumimoji="1" lang="zh-CN" altLang="en-US" sz="1000" b="1">
                  <a:solidFill>
                    <a:schemeClr val="tx1"/>
                  </a:solidFill>
                  <a:latin typeface="Times New Roman" pitchFamily="18" charset="0"/>
                </a:endParaRPr>
              </a:p>
              <a:p>
                <a:pPr algn="ctr" eaLnBrk="1" hangingPunct="1"/>
                <a:endParaRPr kumimoji="1" lang="en-US" altLang="zh-CN" sz="1000" b="1">
                  <a:solidFill>
                    <a:schemeClr val="tx1"/>
                  </a:solidFill>
                  <a:latin typeface="Times New Roman" pitchFamily="18" charset="0"/>
                </a:endParaRPr>
              </a:p>
            </p:txBody>
          </p:sp>
          <p:sp>
            <p:nvSpPr>
              <p:cNvPr id="613384" name="Line 8"/>
              <p:cNvSpPr>
                <a:spLocks noChangeShapeType="1"/>
              </p:cNvSpPr>
              <p:nvPr/>
            </p:nvSpPr>
            <p:spPr bwMode="auto">
              <a:xfrm>
                <a:off x="2448" y="182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613385" name="Oval 9"/>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eaLnBrk="1" hangingPunct="1"/>
                <a:r>
                  <a:rPr kumimoji="1" lang="zh-CN" altLang="en-US" b="1">
                    <a:solidFill>
                      <a:schemeClr val="tx1"/>
                    </a:solidFill>
                    <a:latin typeface="Times New Roman" pitchFamily="18" charset="0"/>
                  </a:rPr>
                  <a:t>评价数据库的物理结构</a:t>
                </a:r>
                <a:endParaRPr kumimoji="1" lang="zh-CN" altLang="en-US" sz="1000" b="1">
                  <a:solidFill>
                    <a:schemeClr val="tx1"/>
                  </a:solidFill>
                  <a:latin typeface="Times New Roman" pitchFamily="18" charset="0"/>
                </a:endParaRPr>
              </a:p>
              <a:p>
                <a:pPr algn="ctr" eaLnBrk="1" hangingPunct="1"/>
                <a:endParaRPr kumimoji="1" lang="en-US" altLang="zh-CN">
                  <a:solidFill>
                    <a:schemeClr val="tx1"/>
                  </a:solidFill>
                  <a:latin typeface="Times New Roman" pitchFamily="18" charset="0"/>
                </a:endParaRPr>
              </a:p>
            </p:txBody>
          </p:sp>
          <p:sp>
            <p:nvSpPr>
              <p:cNvPr id="613386" name="Line 10"/>
              <p:cNvSpPr>
                <a:spLocks noChangeShapeType="1"/>
              </p:cNvSpPr>
              <p:nvPr/>
            </p:nvSpPr>
            <p:spPr bwMode="auto">
              <a:xfrm>
                <a:off x="4032" y="1824"/>
                <a:ext cx="812"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613387" name="Line 11"/>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613388" name="Line 12"/>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613389" name="Text Box 13"/>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1">
                    <a:solidFill>
                      <a:schemeClr val="tx1"/>
                    </a:solidFill>
                    <a:latin typeface="Times New Roman" pitchFamily="18" charset="0"/>
                  </a:rPr>
                  <a:t>逻辑结</a:t>
                </a:r>
              </a:p>
              <a:p>
                <a:pPr algn="just" eaLnBrk="1" hangingPunct="1"/>
                <a:r>
                  <a:rPr kumimoji="1" lang="zh-CN" altLang="en-US" sz="2000" b="1">
                    <a:solidFill>
                      <a:schemeClr val="tx1"/>
                    </a:solidFill>
                    <a:latin typeface="Times New Roman" pitchFamily="18" charset="0"/>
                  </a:rPr>
                  <a:t>构设计</a:t>
                </a:r>
                <a:endParaRPr kumimoji="1" lang="zh-CN" altLang="en-US" sz="1000" b="1">
                  <a:solidFill>
                    <a:schemeClr val="tx1"/>
                  </a:solidFill>
                  <a:latin typeface="Times New Roman" pitchFamily="18" charset="0"/>
                </a:endParaRPr>
              </a:p>
            </p:txBody>
          </p:sp>
          <p:sp>
            <p:nvSpPr>
              <p:cNvPr id="613390" name="Text Box 14"/>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1">
                    <a:solidFill>
                      <a:schemeClr val="tx1"/>
                    </a:solidFill>
                    <a:latin typeface="Times New Roman" pitchFamily="18" charset="0"/>
                  </a:rPr>
                  <a:t>数据库</a:t>
                </a:r>
              </a:p>
              <a:p>
                <a:pPr algn="just" eaLnBrk="1" hangingPunct="1"/>
                <a:r>
                  <a:rPr kumimoji="1" lang="zh-CN" altLang="en-US" sz="2000" b="1">
                    <a:solidFill>
                      <a:schemeClr val="tx1"/>
                    </a:solidFill>
                    <a:latin typeface="Times New Roman" pitchFamily="18" charset="0"/>
                  </a:rPr>
                  <a:t>实施</a:t>
                </a:r>
                <a:endParaRPr kumimoji="1" lang="zh-CN" altLang="en-US" sz="1600" b="1">
                  <a:solidFill>
                    <a:schemeClr val="tx1"/>
                  </a:solidFill>
                  <a:latin typeface="Times New Roman" pitchFamily="18" charset="0"/>
                </a:endParaRPr>
              </a:p>
            </p:txBody>
          </p:sp>
          <p:sp>
            <p:nvSpPr>
              <p:cNvPr id="613391"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eaLnBrk="1" hangingPunct="1"/>
                <a:r>
                  <a:rPr kumimoji="1" lang="zh-CN" altLang="en-US" b="1">
                    <a:solidFill>
                      <a:schemeClr val="tx1"/>
                    </a:solidFill>
                    <a:latin typeface="Times New Roman" pitchFamily="18" charset="0"/>
                  </a:rPr>
                  <a:t>物理</a:t>
                </a:r>
              </a:p>
              <a:p>
                <a:pPr algn="ctr" eaLnBrk="1" hangingPunct="1"/>
                <a:r>
                  <a:rPr kumimoji="1" lang="zh-CN" altLang="en-US" b="1">
                    <a:solidFill>
                      <a:schemeClr val="tx1"/>
                    </a:solidFill>
                    <a:latin typeface="Times New Roman" pitchFamily="18" charset="0"/>
                  </a:rPr>
                  <a:t>模型</a:t>
                </a:r>
                <a:endParaRPr kumimoji="1" lang="zh-CN" altLang="en-US" sz="1000" b="1">
                  <a:solidFill>
                    <a:schemeClr val="tx1"/>
                  </a:solidFill>
                  <a:latin typeface="Times New Roman" pitchFamily="18" charset="0"/>
                </a:endParaRPr>
              </a:p>
            </p:txBody>
          </p:sp>
          <p:sp>
            <p:nvSpPr>
              <p:cNvPr id="613392"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solidFill>
                    <a:schemeClr val="tx1"/>
                  </a:solidFill>
                </a:endParaRPr>
              </a:p>
            </p:txBody>
          </p:sp>
          <p:sp>
            <p:nvSpPr>
              <p:cNvPr id="613393"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solidFill>
                    <a:schemeClr val="tx1"/>
                  </a:solidFill>
                </a:endParaRPr>
              </a:p>
            </p:txBody>
          </p:sp>
          <p:sp>
            <p:nvSpPr>
              <p:cNvPr id="613394"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solidFill>
                    <a:schemeClr val="tx1"/>
                  </a:solidFill>
                </a:endParaRPr>
              </a:p>
            </p:txBody>
          </p:sp>
        </p:grpSp>
        <p:sp>
          <p:nvSpPr>
            <p:cNvPr id="613395" name="Freeform 19"/>
            <p:cNvSpPr>
              <a:spLocks/>
            </p:cNvSpPr>
            <p:nvPr/>
          </p:nvSpPr>
          <p:spPr bwMode="auto">
            <a:xfrm>
              <a:off x="2400" y="1440"/>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Lst>
              <a:ahLst/>
              <a:cxnLst>
                <a:cxn ang="0">
                  <a:pos x="T0" y="T1"/>
                </a:cxn>
                <a:cxn ang="0">
                  <a:pos x="T2" y="T3"/>
                </a:cxn>
                <a:cxn ang="0">
                  <a:pos x="T4" y="T5"/>
                </a:cxn>
                <a:cxn ang="0">
                  <a:pos x="T6" y="T7"/>
                </a:cxn>
                <a:cxn ang="0">
                  <a:pos x="T8" y="T9"/>
                </a:cxn>
                <a:cxn ang="0">
                  <a:pos x="T10" y="T11"/>
                </a:cxn>
                <a:cxn ang="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1"/>
                </a:solidFill>
              </a:endParaRPr>
            </a:p>
          </p:txBody>
        </p:sp>
        <p:sp>
          <p:nvSpPr>
            <p:cNvPr id="613396" name="Freeform 20"/>
            <p:cNvSpPr>
              <a:spLocks/>
            </p:cNvSpPr>
            <p:nvPr/>
          </p:nvSpPr>
          <p:spPr bwMode="auto">
            <a:xfrm>
              <a:off x="913" y="1296"/>
              <a:ext cx="2351" cy="361"/>
            </a:xfrm>
            <a:custGeom>
              <a:avLst/>
              <a:gdLst>
                <a:gd name="T0" fmla="*/ 2351 w 2351"/>
                <a:gd name="T1" fmla="*/ 264 h 361"/>
                <a:gd name="T2" fmla="*/ 2000 w 2351"/>
                <a:gd name="T3" fmla="*/ 91 h 361"/>
                <a:gd name="T4" fmla="*/ 1701 w 2351"/>
                <a:gd name="T5" fmla="*/ 15 h 361"/>
                <a:gd name="T6" fmla="*/ 1509 w 2351"/>
                <a:gd name="T7" fmla="*/ 5 h 361"/>
                <a:gd name="T8" fmla="*/ 1036 w 2351"/>
                <a:gd name="T9" fmla="*/ 15 h 361"/>
                <a:gd name="T10" fmla="*/ 678 w 2351"/>
                <a:gd name="T11" fmla="*/ 60 h 361"/>
                <a:gd name="T12" fmla="*/ 316 w 2351"/>
                <a:gd name="T13" fmla="*/ 155 h 361"/>
                <a:gd name="T14" fmla="*/ 0 w 2351"/>
                <a:gd name="T15" fmla="*/ 361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chemeClr val="tx1"/>
                </a:solidFill>
              </a:endParaRPr>
            </a:p>
          </p:txBody>
        </p:sp>
        <p:sp>
          <p:nvSpPr>
            <p:cNvPr id="613397" name="AutoShape 21"/>
            <p:cNvSpPr>
              <a:spLocks noChangeArrowheads="1"/>
            </p:cNvSpPr>
            <p:nvPr/>
          </p:nvSpPr>
          <p:spPr bwMode="auto">
            <a:xfrm>
              <a:off x="1056" y="2928"/>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eaLnBrk="1" hangingPunct="1"/>
              <a:r>
                <a:rPr kumimoji="1" lang="zh-CN" altLang="en-US" b="1">
                  <a:solidFill>
                    <a:schemeClr val="tx1"/>
                  </a:solidFill>
                  <a:latin typeface="Times New Roman" pitchFamily="18" charset="0"/>
                </a:rPr>
                <a:t>逻辑</a:t>
              </a:r>
            </a:p>
            <a:p>
              <a:pPr algn="ctr" eaLnBrk="1" hangingPunct="1"/>
              <a:r>
                <a:rPr kumimoji="1" lang="zh-CN" altLang="en-US" b="1">
                  <a:solidFill>
                    <a:schemeClr val="tx1"/>
                  </a:solidFill>
                  <a:latin typeface="Times New Roman" pitchFamily="18" charset="0"/>
                </a:rPr>
                <a:t>模型</a:t>
              </a:r>
              <a:endParaRPr kumimoji="1" lang="zh-CN" altLang="en-US" sz="1000" b="1">
                <a:solidFill>
                  <a:schemeClr val="tx1"/>
                </a:solidFill>
                <a:latin typeface="Times New Roman" pitchFamily="18" charset="0"/>
              </a:endParaRPr>
            </a:p>
          </p:txBody>
        </p:sp>
      </p:grpSp>
      <p:sp>
        <p:nvSpPr>
          <p:cNvPr id="22" name="Rectangle 3"/>
          <p:cNvSpPr txBox="1">
            <a:spLocks noChangeArrowheads="1"/>
          </p:cNvSpPr>
          <p:nvPr/>
        </p:nvSpPr>
        <p:spPr bwMode="auto">
          <a:xfrm>
            <a:off x="120651" y="1124744"/>
            <a:ext cx="8729662" cy="57606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30000"/>
              </a:lnSpc>
            </a:pPr>
            <a:r>
              <a:rPr lang="zh-CN" altLang="en-US" sz="2400" kern="0" dirty="0">
                <a:ea typeface="宋体" charset="-122"/>
              </a:rPr>
              <a:t>数据库物理设计的步骤</a:t>
            </a:r>
          </a:p>
        </p:txBody>
      </p:sp>
    </p:spTree>
    <p:extLst>
      <p:ext uri="{BB962C8B-B14F-4D97-AF65-F5344CB8AC3E}">
        <p14:creationId xmlns:p14="http://schemas.microsoft.com/office/powerpoint/2010/main" val="38388993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zh-CN" altLang="en-US" sz="2800" dirty="0">
                <a:ea typeface="宋体" charset="-122"/>
              </a:rPr>
              <a:t>物理结构设计</a:t>
            </a:r>
          </a:p>
        </p:txBody>
      </p:sp>
      <p:sp>
        <p:nvSpPr>
          <p:cNvPr id="618499" name="Rectangle 3"/>
          <p:cNvSpPr>
            <a:spLocks noGrp="1" noChangeArrowheads="1"/>
          </p:cNvSpPr>
          <p:nvPr>
            <p:ph type="body" idx="1"/>
          </p:nvPr>
        </p:nvSpPr>
        <p:spPr>
          <a:xfrm>
            <a:off x="185738" y="1124744"/>
            <a:ext cx="8729662" cy="244827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000" dirty="0">
                <a:ea typeface="宋体" charset="-122"/>
              </a:rPr>
              <a:t>数据库物理结构设计的内容</a:t>
            </a:r>
          </a:p>
          <a:p>
            <a:pPr lvl="1">
              <a:lnSpc>
                <a:spcPts val="3500"/>
              </a:lnSpc>
              <a:buSzPct val="65000"/>
              <a:buFont typeface="Wingdings" panose="05000000000000000000" pitchFamily="2" charset="2"/>
              <a:buChar char="l"/>
            </a:pPr>
            <a:r>
              <a:rPr lang="zh-CN" altLang="en-US" sz="1800" dirty="0">
                <a:ea typeface="宋体" charset="-122"/>
              </a:rPr>
              <a:t>为关系模式指定存取路径和存取方法；</a:t>
            </a:r>
            <a:endParaRPr lang="en-US" altLang="zh-CN" sz="1800" dirty="0">
              <a:ea typeface="宋体" charset="-122"/>
            </a:endParaRPr>
          </a:p>
          <a:p>
            <a:pPr lvl="1">
              <a:lnSpc>
                <a:spcPts val="3500"/>
              </a:lnSpc>
              <a:buSzPct val="65000"/>
              <a:buFont typeface="Wingdings" panose="05000000000000000000" pitchFamily="2" charset="2"/>
              <a:buChar char="l"/>
            </a:pPr>
            <a:r>
              <a:rPr lang="zh-CN" altLang="en-US" sz="1800" dirty="0">
                <a:ea typeface="宋体" charset="-122"/>
              </a:rPr>
              <a:t>设计关系、索引等数据库文件的物理存储结构。</a:t>
            </a:r>
            <a:endParaRPr lang="en-US" altLang="zh-CN" sz="1800" dirty="0">
              <a:ea typeface="宋体" charset="-122"/>
            </a:endParaRPr>
          </a:p>
          <a:p>
            <a:pPr>
              <a:lnSpc>
                <a:spcPts val="3500"/>
              </a:lnSpc>
              <a:buSzPct val="65000"/>
              <a:buFont typeface="Wingdings" panose="05000000000000000000" pitchFamily="2" charset="2"/>
              <a:buChar char="l"/>
            </a:pPr>
            <a:r>
              <a:rPr lang="zh-CN" altLang="en-US" sz="2000" dirty="0">
                <a:ea typeface="宋体" charset="-122"/>
              </a:rPr>
              <a:t>数据库系统是多用户共享的系统，同一个关系需要建立多条存取路径以满足不同用户的应用需求。</a:t>
            </a:r>
          </a:p>
        </p:txBody>
      </p:sp>
      <p:sp>
        <p:nvSpPr>
          <p:cNvPr id="4" name="Rectangle 3"/>
          <p:cNvSpPr txBox="1">
            <a:spLocks noChangeArrowheads="1"/>
          </p:cNvSpPr>
          <p:nvPr/>
        </p:nvSpPr>
        <p:spPr bwMode="auto">
          <a:xfrm>
            <a:off x="205706" y="3861048"/>
            <a:ext cx="8850758" cy="2520280"/>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en-US" altLang="zh-CN" sz="2000" kern="0" dirty="0">
                <a:ea typeface="宋体" charset="-122"/>
              </a:rPr>
              <a:t>DBMS</a:t>
            </a:r>
            <a:r>
              <a:rPr lang="zh-CN" altLang="en-US" sz="2000" kern="0" dirty="0">
                <a:ea typeface="宋体" charset="-122"/>
              </a:rPr>
              <a:t>常用存取方法</a:t>
            </a:r>
          </a:p>
          <a:p>
            <a:pPr lvl="1">
              <a:lnSpc>
                <a:spcPts val="3500"/>
              </a:lnSpc>
              <a:buSzPct val="65000"/>
              <a:buFont typeface="Wingdings" panose="05000000000000000000" pitchFamily="2" charset="2"/>
              <a:buChar char="l"/>
            </a:pPr>
            <a:r>
              <a:rPr lang="zh-CN" altLang="en-US" sz="1800" b="0" kern="0" dirty="0">
                <a:ea typeface="宋体" charset="-122"/>
              </a:rPr>
              <a:t>索引方法</a:t>
            </a:r>
          </a:p>
          <a:p>
            <a:pPr lvl="2"/>
            <a:r>
              <a:rPr lang="en-US" altLang="zh-CN" sz="1800" b="0" kern="0" dirty="0"/>
              <a:t>B+</a:t>
            </a:r>
            <a:r>
              <a:rPr lang="zh-CN" altLang="en-US" sz="1800" b="0" kern="0" dirty="0"/>
              <a:t>树索引</a:t>
            </a:r>
          </a:p>
          <a:p>
            <a:pPr lvl="1">
              <a:lnSpc>
                <a:spcPts val="3500"/>
              </a:lnSpc>
              <a:buSzPct val="65000"/>
              <a:buFont typeface="Wingdings" panose="05000000000000000000" pitchFamily="2" charset="2"/>
              <a:buChar char="l"/>
            </a:pPr>
            <a:r>
              <a:rPr lang="zh-CN" altLang="en-US" sz="1800" b="0" kern="0" dirty="0">
                <a:ea typeface="宋体" charset="-122"/>
              </a:rPr>
              <a:t>聚簇方法</a:t>
            </a:r>
          </a:p>
          <a:p>
            <a:pPr lvl="1">
              <a:lnSpc>
                <a:spcPts val="3500"/>
              </a:lnSpc>
              <a:buSzPct val="65000"/>
              <a:buFont typeface="Wingdings" panose="05000000000000000000" pitchFamily="2" charset="2"/>
              <a:buChar char="l"/>
            </a:pPr>
            <a:r>
              <a:rPr lang="en-US" altLang="zh-CN" sz="1800" b="0" kern="0" dirty="0">
                <a:ea typeface="宋体" charset="-122"/>
              </a:rPr>
              <a:t>HASH</a:t>
            </a:r>
            <a:r>
              <a:rPr lang="zh-CN" altLang="en-US" sz="1800" b="0" kern="0" dirty="0">
                <a:ea typeface="宋体" charset="-122"/>
              </a:rPr>
              <a:t>方法</a:t>
            </a:r>
          </a:p>
        </p:txBody>
      </p:sp>
    </p:spTree>
    <p:extLst>
      <p:ext uri="{BB962C8B-B14F-4D97-AF65-F5344CB8AC3E}">
        <p14:creationId xmlns:p14="http://schemas.microsoft.com/office/powerpoint/2010/main" val="29231033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3980</TotalTime>
  <Words>7417</Words>
  <Application>Microsoft Office PowerPoint</Application>
  <PresentationFormat>全屏显示(4:3)</PresentationFormat>
  <Paragraphs>683</Paragraphs>
  <Slides>120</Slides>
  <Notes>1</Notes>
  <HiddenSlides>0</HiddenSlides>
  <MMClips>0</MMClips>
  <ScaleCrop>false</ScaleCrop>
  <HeadingPairs>
    <vt:vector size="10" baseType="variant">
      <vt:variant>
        <vt:lpstr>已用的字体</vt:lpstr>
      </vt:variant>
      <vt:variant>
        <vt:i4>12</vt:i4>
      </vt:variant>
      <vt:variant>
        <vt:lpstr>主题</vt:lpstr>
      </vt:variant>
      <vt:variant>
        <vt:i4>2</vt:i4>
      </vt:variant>
      <vt:variant>
        <vt:lpstr>链接</vt:lpstr>
      </vt:variant>
      <vt:variant>
        <vt:i4>38</vt:i4>
      </vt:variant>
      <vt:variant>
        <vt:lpstr>嵌入 OLE 服务器</vt:lpstr>
      </vt:variant>
      <vt:variant>
        <vt:i4>1</vt:i4>
      </vt:variant>
      <vt:variant>
        <vt:lpstr>幻灯片标题</vt:lpstr>
      </vt:variant>
      <vt:variant>
        <vt:i4>120</vt:i4>
      </vt:variant>
    </vt:vector>
  </HeadingPairs>
  <TitlesOfParts>
    <vt:vector size="173" baseType="lpstr">
      <vt:lpstr>Helvetica Neue</vt:lpstr>
      <vt:lpstr>Microsoft YaHei Light</vt:lpstr>
      <vt:lpstr>黑体</vt:lpstr>
      <vt:lpstr>华文新魏</vt:lpstr>
      <vt:lpstr>楷体</vt:lpstr>
      <vt:lpstr>宋体</vt:lpstr>
      <vt:lpstr>Microsoft Yahei</vt:lpstr>
      <vt:lpstr>Calibri</vt:lpstr>
      <vt:lpstr>Lucida Sans Unicode</vt:lpstr>
      <vt:lpstr>Times New Roman</vt:lpstr>
      <vt:lpstr>Verdana</vt:lpstr>
      <vt:lpstr>Wingdings</vt:lpstr>
      <vt:lpstr>028betty_white</vt:lpstr>
      <vt:lpstr>1_028betty_white</vt:lpstr>
      <vt:lpstr>file:///F:\E_Work\2_教学&amp;教改\16_17（2）教学任务\数据库系统原理课件%20-%20正式版\图表\规范化理论.vsd\Drawing\~数据库设计\椭圆</vt:lpstr>
      <vt:lpstr>file:///F:\E_Work\2_教学&amp;教改\16_17（2）教学任务\数据库系统原理课件%20-%20正式版\图表\规范化理论.vsd\Drawing\~数据库设计\Sheet.24</vt:lpstr>
      <vt:lpstr>file:///F:\E_Work\2_教学&amp;教改\16_17（2）教学任务\数据库系统原理课件%20-%20正式版\图表\规范化理论.vsd\Drawing\~数据库设计\Sheet.23</vt:lpstr>
      <vt:lpstr>file:///F:\E_Work\2_教学&amp;教改\16_17（2）教学任务\数据库系统原理课件%20-%20正式版\图表\规范化理论.vsd\Drawing\~数据库设计\Sheet.25</vt:lpstr>
      <vt:lpstr>file:///F:\E_Work\2_教学&amp;教改\16_17（2）教学任务\数据库系统原理课件%20-%20正式版\图表\规范化理论.vsd\Drawing\~数据库设计\Sheet.24</vt:lpstr>
      <vt:lpstr>file:///F:\E_Work\2_教学&amp;教改\16_17（2）教学任务\数据库系统原理课件%20-%20正式版\图表\规范化理论.vsd\Drawing\~数据库设计\Sheet.25</vt:lpstr>
      <vt:lpstr>file:///F:\E_Work\2_教学&amp;教改\16_17（2）教学任务\数据库系统原理课件%20-%20正式版\图表\规范化理论.vsd\Drawing\~数据库设计\Sheet.24</vt:lpstr>
      <vt:lpstr>file:///F:\E_Work\2_教学&amp;教改\16_17（2）教学任务\数据库系统原理课件%20-%20正式版\图表\规范化理论.vsd\Drawing\~数据库设计\Sheet.25</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file:///F:\E_Work\2_教学&amp;教改\16_17（2）教学任务\数据库系统原理课件%20-%20正式版\图表\规范化理论.vsd\Drawing\~数据库设计\Sheet.44</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file:///F:\E_Work\2_教学&amp;教改\16_17（2）教学任务\数据库系统原理课件%20-%20正式版\图表\规范化理论.vsd\Drawing\~数据库设计\椭圆.63</vt:lpstr>
      <vt:lpstr>file:///F:\E_Work\2_教学&amp;教改\16_17（2）教学任务\数据库系统原理课件%20-%20正式版\图表\规范化理论.vsd\Drawing\~数据库设计\Sheet.47</vt:lpstr>
      <vt:lpstr>file:///F:\E_Work\2_教学&amp;教改\16_17（2）教学任务\数据库系统原理课件%20-%20正式版\图表\规范化理论.vsd\Drawing\~数据库设计\Sheet.48</vt:lpstr>
      <vt:lpstr>file:///F:\E_Work\2_教学&amp;教改\16_17（2）教学任务\数据库系统原理课件%20-%20正式版\图表\规范化理论.vsd\Drawing\~数据库设计\Sheet.44</vt:lpstr>
      <vt:lpstr>file:///F:\E_Work\2_教学&amp;教改\16_17（2）教学任务\数据库系统原理课件%20-%20正式版\图表\规范化理论.vsd\Drawing\~数据库设计\椭圆.63</vt:lpstr>
      <vt:lpstr>file:///F:\E_Work\2_教学&amp;教改\16_17（2）教学任务\数据库系统原理课件%20-%20正式版\图表\规范化理论.vsd\Drawing\~数据库设计\椭圆.43</vt:lpstr>
      <vt:lpstr>file:///F:\E_Work\2_教学&amp;教改\16_17（2）教学任务\数据库系统原理课件%20-%20正式版\图表\规范化理论.vsd\Drawing\~数据库设计\椭圆.49</vt:lpstr>
      <vt:lpstr>file:///F:\E_Work\2_教学&amp;教改\16_17（2）教学任务\数据库系统原理课件%20-%20正式版\图表\规范化理论.vsd\Drawing\~数据库设计\椭圆.48</vt:lpstr>
      <vt:lpstr>file:///F:\E_Work\2_教学&amp;教改\16_17（2）教学任务\数据库系统原理课件%20-%20正式版\图表\规范化理论.vsd\Drawing\~数据库设计\椭圆.55</vt:lpstr>
      <vt:lpstr>file:///F:\E_Work\2_教学&amp;教改\16_17（2）教学任务\数据库系统原理课件%20-%20正式版\图表\规范化理论.vsd\Drawing\~数据库设计\椭圆.56</vt:lpstr>
      <vt:lpstr>file:///F:\E_Work\2_教学&amp;教改\16_17（2）教学任务\数据库系统原理课件%20-%20正式版\图表\规范化理论.vsd\Drawing\~数据库设计\Sheet.45</vt:lpstr>
      <vt:lpstr>file:///F:\E_Work\2_教学&amp;教改\16_17（2）教学任务\数据库系统原理课件%20-%20正式版\图表\规范化理论.vsd\Drawing\~数据库设计\Sheet.44</vt:lpstr>
      <vt:lpstr>file:///F:\E_Work\2_教学&amp;教改\16_17（2）教学任务\数据库系统原理课件%20-%20正式版\图表\规范化理论.vsd\Drawing\~数据库设计\Sheet.64</vt:lpstr>
      <vt:lpstr>file:///F:\E_Work\2_教学&amp;教改\16_17（2）教学任务\数据库系统原理课件%20-%20正式版\图表\规范化理论.vsd\Drawing\~数据库设计\Sheet.46</vt:lpstr>
      <vt:lpstr>file:///F:\E_Work\2_教学&amp;教改\16_17（2）教学任务\数据库系统原理课件%20-%20正式版\图表\规范化理论.vsd\Drawing\~数据库设计\Sheet.66</vt:lpstr>
      <vt:lpstr>file:///F:\E_Work\2_教学&amp;教改\16_17（2）教学任务\数据库系统原理课件%20-%20正式版\图表\规范化理论.vsd\Drawing\~数据库设计\Sheet.65</vt:lpstr>
      <vt:lpstr>file:///F:\E_Work\2_教学&amp;教改\16_17（2）教学任务\数据库系统原理课件%20-%20正式版\图表\规范化理论.vsd\Drawing\~数据库设计\椭圆.50</vt:lpstr>
      <vt:lpstr>file:///F:\E_Work\2_教学&amp;教改\16_17（2）教学任务\数据库系统原理课件%20-%20正式版\图表\规范化理论.vsd\Drawing\~数据库设计\Sheet.62</vt:lpstr>
      <vt:lpstr>Visio</vt:lpstr>
      <vt:lpstr>数据库系统原理</vt:lpstr>
      <vt:lpstr>引子</vt:lpstr>
      <vt:lpstr>引子</vt:lpstr>
      <vt:lpstr>关于数据库设计</vt:lpstr>
      <vt:lpstr>讲解纲要</vt:lpstr>
      <vt:lpstr>关于数据库设计</vt:lpstr>
      <vt:lpstr>关于数据库设计</vt:lpstr>
      <vt:lpstr>关于数据库设计</vt:lpstr>
      <vt:lpstr>关于数据库设计</vt:lpstr>
      <vt:lpstr>关于数据库设计</vt:lpstr>
      <vt:lpstr>讲解纲要</vt:lpstr>
      <vt:lpstr>需求分析</vt:lpstr>
      <vt:lpstr>需求分析</vt:lpstr>
      <vt:lpstr>需求分析</vt:lpstr>
      <vt:lpstr>需求分析的四个方面</vt:lpstr>
      <vt:lpstr>需求分析</vt:lpstr>
      <vt:lpstr>数据库需求分析</vt:lpstr>
      <vt:lpstr>需求分析</vt:lpstr>
      <vt:lpstr>数据库需求分析</vt:lpstr>
      <vt:lpstr>数据库需求分析</vt:lpstr>
      <vt:lpstr>数据库需求分析</vt:lpstr>
      <vt:lpstr>数据库需求分析</vt:lpstr>
      <vt:lpstr>数据库需求分析</vt:lpstr>
      <vt:lpstr>数据库需求调查</vt:lpstr>
      <vt:lpstr>数据库需求调查的原则</vt:lpstr>
      <vt:lpstr>数据库需求调查的方法</vt:lpstr>
      <vt:lpstr>数据库需求调查的方法</vt:lpstr>
      <vt:lpstr>功能分解法</vt:lpstr>
      <vt:lpstr>结构化分析方法</vt:lpstr>
      <vt:lpstr>信息建模方法</vt:lpstr>
      <vt:lpstr>面向对象的分析方法</vt:lpstr>
      <vt:lpstr>面向对象的需求分析——用例模型</vt:lpstr>
      <vt:lpstr>需求分析——常用需求挖掘的七个方法</vt:lpstr>
      <vt:lpstr>需求分析——常用需求挖掘的七个方法</vt:lpstr>
      <vt:lpstr>需求分析——识别角色</vt:lpstr>
      <vt:lpstr>需求分析——寻找用例</vt:lpstr>
      <vt:lpstr>需求分析</vt:lpstr>
      <vt:lpstr>需求分析</vt:lpstr>
      <vt:lpstr>概念结构设计</vt:lpstr>
      <vt:lpstr>概念结构设计</vt:lpstr>
      <vt:lpstr>关于数据库设计</vt:lpstr>
      <vt:lpstr>关于数据库设计</vt:lpstr>
      <vt:lpstr>E-R模型</vt:lpstr>
      <vt:lpstr>E-R图</vt:lpstr>
      <vt:lpstr>E-R图</vt:lpstr>
      <vt:lpstr>E-R图</vt:lpstr>
      <vt:lpstr>E-R图</vt:lpstr>
      <vt:lpstr>关于数据库设计</vt:lpstr>
      <vt:lpstr>E-R模型</vt:lpstr>
      <vt:lpstr>PowerPoint 演示文稿</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概念结构设计：具体流程+案例</vt:lpstr>
      <vt:lpstr>概念结构设计：案例</vt:lpstr>
      <vt:lpstr>概念结构设计：案例</vt:lpstr>
      <vt:lpstr>概念结构设计：案例</vt:lpstr>
      <vt:lpstr>概念结构设计：案例</vt:lpstr>
      <vt:lpstr>概念结构设计：案例</vt:lpstr>
      <vt:lpstr>概念结构设计</vt:lpstr>
      <vt:lpstr>概念结构设计：小结</vt:lpstr>
      <vt:lpstr>PowerPoint 演示文稿</vt:lpstr>
      <vt:lpstr>PowerPoint 演示文稿</vt:lpstr>
      <vt:lpstr>概念结构设计</vt:lpstr>
      <vt:lpstr>概念结构设计</vt:lpstr>
      <vt:lpstr>逻辑结构设计</vt:lpstr>
      <vt:lpstr>逻辑结构设计</vt:lpstr>
      <vt:lpstr>逻辑结构设计</vt:lpstr>
      <vt:lpstr>逻辑结构设计</vt:lpstr>
      <vt:lpstr>逻辑结构设计</vt:lpstr>
      <vt:lpstr>1：1 举例</vt:lpstr>
      <vt:lpstr>逻辑结构设计</vt:lpstr>
      <vt:lpstr>逻辑结构设计</vt:lpstr>
      <vt:lpstr>逻辑结构设计</vt:lpstr>
      <vt:lpstr>逻辑结构设计</vt:lpstr>
      <vt:lpstr>    1:1:1可以在三个实体类型转换成的三个关系模式中任意一个关系模式的属性中加入另两个关系模式的键（作为外键）和联系类型的属性     1:1:N在N端实体类型转换成的关系模式中加入两个1端实体类型的键（作为外键）和联系类型的属性     1:M:N将联系类型也转换成关系模式，其属性为M端和N端实体类型的键（作为外键）加上联系类型的属性，而键为M端和N端实体键的组合     M:N:P将联系类型也转换成关系模式，其属性为三端实体类型的键（作为外键）加上联系类型的属性，而键为三端实体键的组合</vt:lpstr>
      <vt:lpstr>逻辑结构设计</vt:lpstr>
      <vt:lpstr>逻辑结构设计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讲解纲要</vt:lpstr>
      <vt:lpstr>物理结构设计</vt:lpstr>
      <vt:lpstr>物理结构设计</vt:lpstr>
      <vt:lpstr>物理结构设计</vt:lpstr>
      <vt:lpstr>物理结构设计</vt:lpstr>
      <vt:lpstr>物理结构设计</vt:lpstr>
      <vt:lpstr>数据库实施、运行与维护</vt:lpstr>
      <vt:lpstr>数据库的实施、运行与维护</vt:lpstr>
      <vt:lpstr>讲解纲要</vt:lpstr>
      <vt:lpstr>数据库设计：总结</vt:lpstr>
      <vt:lpstr>PowerPoint 演示文稿</vt:lpstr>
      <vt:lpstr>数据库设计：总结</vt:lpstr>
      <vt:lpstr>课堂练习1</vt:lpstr>
      <vt:lpstr>课堂练习2</vt:lpstr>
      <vt:lpstr>作 业</vt:lpstr>
      <vt:lpstr>Thank you</vt:lpstr>
      <vt:lpstr>概念结构设计：设计策略</vt:lpstr>
      <vt:lpstr>概念结构设计：设计策略</vt:lpstr>
      <vt:lpstr>概念结构设计：设计策略</vt:lpstr>
      <vt:lpstr>概念结构设计：设计策略</vt:lpstr>
      <vt:lpstr>概念结构设计：设计策略</vt:lpstr>
      <vt:lpstr>概念结构设计：数据抽象</vt:lpstr>
      <vt:lpstr>概念结构设计：数据抽象</vt:lpstr>
      <vt:lpstr>概念结构设计：数据抽象</vt:lpstr>
      <vt:lpstr>概念结构设计：数据抽象</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175</cp:revision>
  <dcterms:created xsi:type="dcterms:W3CDTF">2013-05-28T06:12:06Z</dcterms:created>
  <dcterms:modified xsi:type="dcterms:W3CDTF">2023-04-25T00:24:45Z</dcterms:modified>
</cp:coreProperties>
</file>