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2"/>
  </p:notesMasterIdLst>
  <p:handoutMasterIdLst>
    <p:handoutMasterId r:id="rId143"/>
  </p:handoutMasterIdLst>
  <p:sldIdLst>
    <p:sldId id="283" r:id="rId2"/>
    <p:sldId id="540" r:id="rId3"/>
    <p:sldId id="301" r:id="rId4"/>
    <p:sldId id="306" r:id="rId5"/>
    <p:sldId id="302" r:id="rId6"/>
    <p:sldId id="307" r:id="rId7"/>
    <p:sldId id="542" r:id="rId8"/>
    <p:sldId id="316" r:id="rId9"/>
    <p:sldId id="312" r:id="rId10"/>
    <p:sldId id="313" r:id="rId11"/>
    <p:sldId id="476" r:id="rId12"/>
    <p:sldId id="544" r:id="rId13"/>
    <p:sldId id="317" r:id="rId14"/>
    <p:sldId id="318" r:id="rId15"/>
    <p:sldId id="319" r:id="rId16"/>
    <p:sldId id="333" r:id="rId17"/>
    <p:sldId id="545" r:id="rId18"/>
    <p:sldId id="322" r:id="rId19"/>
    <p:sldId id="336" r:id="rId20"/>
    <p:sldId id="323" r:id="rId21"/>
    <p:sldId id="324" r:id="rId22"/>
    <p:sldId id="327" r:id="rId23"/>
    <p:sldId id="325" r:id="rId24"/>
    <p:sldId id="337" r:id="rId25"/>
    <p:sldId id="328" r:id="rId26"/>
    <p:sldId id="329" r:id="rId27"/>
    <p:sldId id="338" r:id="rId28"/>
    <p:sldId id="326" r:id="rId29"/>
    <p:sldId id="330" r:id="rId30"/>
    <p:sldId id="331" r:id="rId31"/>
    <p:sldId id="320" r:id="rId32"/>
    <p:sldId id="321" r:id="rId33"/>
    <p:sldId id="538" r:id="rId34"/>
    <p:sldId id="477" r:id="rId35"/>
    <p:sldId id="353" r:id="rId36"/>
    <p:sldId id="343" r:id="rId37"/>
    <p:sldId id="344" r:id="rId38"/>
    <p:sldId id="345" r:id="rId39"/>
    <p:sldId id="346" r:id="rId40"/>
    <p:sldId id="492" r:id="rId41"/>
    <p:sldId id="347" r:id="rId42"/>
    <p:sldId id="519" r:id="rId43"/>
    <p:sldId id="491" r:id="rId44"/>
    <p:sldId id="349" r:id="rId45"/>
    <p:sldId id="521" r:id="rId46"/>
    <p:sldId id="522" r:id="rId47"/>
    <p:sldId id="523" r:id="rId48"/>
    <p:sldId id="559" r:id="rId49"/>
    <p:sldId id="524" r:id="rId50"/>
    <p:sldId id="478" r:id="rId51"/>
    <p:sldId id="525" r:id="rId52"/>
    <p:sldId id="479" r:id="rId53"/>
    <p:sldId id="526" r:id="rId54"/>
    <p:sldId id="480" r:id="rId55"/>
    <p:sldId id="527" r:id="rId56"/>
    <p:sldId id="481" r:id="rId57"/>
    <p:sldId id="549" r:id="rId58"/>
    <p:sldId id="359" r:id="rId59"/>
    <p:sldId id="363" r:id="rId60"/>
    <p:sldId id="364" r:id="rId61"/>
    <p:sldId id="482" r:id="rId62"/>
    <p:sldId id="483" r:id="rId63"/>
    <p:sldId id="485" r:id="rId64"/>
    <p:sldId id="365" r:id="rId65"/>
    <p:sldId id="366" r:id="rId66"/>
    <p:sldId id="534" r:id="rId67"/>
    <p:sldId id="493" r:id="rId68"/>
    <p:sldId id="547" r:id="rId69"/>
    <p:sldId id="548" r:id="rId70"/>
    <p:sldId id="367" r:id="rId71"/>
    <p:sldId id="486" r:id="rId72"/>
    <p:sldId id="369" r:id="rId73"/>
    <p:sldId id="371" r:id="rId74"/>
    <p:sldId id="494" r:id="rId75"/>
    <p:sldId id="495" r:id="rId76"/>
    <p:sldId id="560" r:id="rId77"/>
    <p:sldId id="532" r:id="rId78"/>
    <p:sldId id="529" r:id="rId79"/>
    <p:sldId id="530" r:id="rId80"/>
    <p:sldId id="531" r:id="rId81"/>
    <p:sldId id="355" r:id="rId82"/>
    <p:sldId id="458" r:id="rId83"/>
    <p:sldId id="351" r:id="rId84"/>
    <p:sldId id="352" r:id="rId85"/>
    <p:sldId id="372" r:id="rId86"/>
    <p:sldId id="487" r:id="rId87"/>
    <p:sldId id="489" r:id="rId88"/>
    <p:sldId id="490" r:id="rId89"/>
    <p:sldId id="552" r:id="rId90"/>
    <p:sldId id="488" r:id="rId91"/>
    <p:sldId id="497" r:id="rId92"/>
    <p:sldId id="498" r:id="rId93"/>
    <p:sldId id="463" r:id="rId94"/>
    <p:sldId id="380" r:id="rId95"/>
    <p:sldId id="465" r:id="rId96"/>
    <p:sldId id="499" r:id="rId97"/>
    <p:sldId id="468" r:id="rId98"/>
    <p:sldId id="383" r:id="rId99"/>
    <p:sldId id="469" r:id="rId100"/>
    <p:sldId id="500" r:id="rId101"/>
    <p:sldId id="501" r:id="rId102"/>
    <p:sldId id="502" r:id="rId103"/>
    <p:sldId id="496" r:id="rId104"/>
    <p:sldId id="550" r:id="rId105"/>
    <p:sldId id="470" r:id="rId106"/>
    <p:sldId id="471" r:id="rId107"/>
    <p:sldId id="384" r:id="rId108"/>
    <p:sldId id="503" r:id="rId109"/>
    <p:sldId id="385" r:id="rId110"/>
    <p:sldId id="387" r:id="rId111"/>
    <p:sldId id="459" r:id="rId112"/>
    <p:sldId id="360" r:id="rId113"/>
    <p:sldId id="361" r:id="rId114"/>
    <p:sldId id="391" r:id="rId115"/>
    <p:sldId id="505" r:id="rId116"/>
    <p:sldId id="409" r:id="rId117"/>
    <p:sldId id="507" r:id="rId118"/>
    <p:sldId id="506" r:id="rId119"/>
    <p:sldId id="508" r:id="rId120"/>
    <p:sldId id="504" r:id="rId121"/>
    <p:sldId id="410" r:id="rId122"/>
    <p:sldId id="509" r:id="rId123"/>
    <p:sldId id="510" r:id="rId124"/>
    <p:sldId id="511" r:id="rId125"/>
    <p:sldId id="512" r:id="rId126"/>
    <p:sldId id="513" r:id="rId127"/>
    <p:sldId id="533" r:id="rId128"/>
    <p:sldId id="535" r:id="rId129"/>
    <p:sldId id="537" r:id="rId130"/>
    <p:sldId id="536" r:id="rId131"/>
    <p:sldId id="555" r:id="rId132"/>
    <p:sldId id="558" r:id="rId133"/>
    <p:sldId id="551" r:id="rId134"/>
    <p:sldId id="553" r:id="rId135"/>
    <p:sldId id="554" r:id="rId136"/>
    <p:sldId id="556" r:id="rId137"/>
    <p:sldId id="557" r:id="rId138"/>
    <p:sldId id="449" r:id="rId139"/>
    <p:sldId id="450" r:id="rId140"/>
    <p:sldId id="451" r:id="rId14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66FF"/>
    <a:srgbClr val="FF9900"/>
    <a:srgbClr val="990000"/>
    <a:srgbClr val="FFFF00"/>
    <a:srgbClr val="CC0000"/>
    <a:srgbClr val="CC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2634" autoAdjust="0"/>
  </p:normalViewPr>
  <p:slideViewPr>
    <p:cSldViewPr snapToObjects="1">
      <p:cViewPr varScale="1">
        <p:scale>
          <a:sx n="79" d="100"/>
          <a:sy n="79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EB00FB7-8EC4-4130-9116-883AC19330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201AB-65DC-4D1B-8631-2B1AFC805F0D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6769-5B47-4E8E-855D-ECD9E2CA0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7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A43F59F9-53E2-4787-9B2F-6BC8745F5C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0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48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05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40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2667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2667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7B959-EC56-43A5-9174-48C7FD65EE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04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22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2607" name="Group 319"/>
          <p:cNvGrpSpPr>
            <a:grpSpLocks/>
          </p:cNvGrpSpPr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image" Target="../media/image3.tmp"/><Relationship Id="rId5" Type="http://schemas.openxmlformats.org/officeDocument/2006/relationships/tags" Target="../tags/tag17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image" Target="../media/image3.tmp"/><Relationship Id="rId5" Type="http://schemas.openxmlformats.org/officeDocument/2006/relationships/tags" Target="../tags/tag18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3.tmp"/><Relationship Id="rId5" Type="http://schemas.openxmlformats.org/officeDocument/2006/relationships/tags" Target="../tags/tag18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image" Target="../media/image3.tmp"/><Relationship Id="rId5" Type="http://schemas.openxmlformats.org/officeDocument/2006/relationships/tags" Target="../tags/tag19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3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3.tmp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image" Target="../media/image3.tmp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3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.tm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image" Target="../media/image3.tm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3.tmp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3.tmp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3.tmp"/><Relationship Id="rId5" Type="http://schemas.openxmlformats.org/officeDocument/2006/relationships/tags" Target="../tags/tag12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image" Target="../media/image3.tmp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../media/image3.tmp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3.tmp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ko-KR" altLang="en-US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3618" y="4876800"/>
            <a:ext cx="7992888" cy="114448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FontTx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王宇英</a:t>
            </a:r>
            <a:endParaRPr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ctr">
              <a:buFontTx/>
              <a:buNone/>
            </a:pPr>
            <a:r>
              <a:rPr lang="en-US" altLang="ko-KR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桂林电子科技大学 计算机与信息安全学院</a:t>
            </a:r>
            <a:endParaRPr lang="ko-KR" altLang="en-US" b="0" dirty="0">
              <a:latin typeface="华文新魏" panose="02010800040101010101" pitchFamily="2" charset="-122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认清关系的本质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40768"/>
            <a:ext cx="8729662" cy="506003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关系是元组的集合，其具有如下性质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列是同质的（</a:t>
            </a:r>
            <a:r>
              <a:rPr lang="en-US" altLang="zh-CN" dirty="0">
                <a:ea typeface="宋体" charset="-122"/>
              </a:rPr>
              <a:t>Homogeneous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不同的列可出自同一个域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列的顺序无所谓，列的次序可以任意交换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任意两个元组的</a:t>
            </a:r>
            <a:r>
              <a:rPr lang="en-US" altLang="zh-CN" dirty="0">
                <a:ea typeface="宋体" charset="-122"/>
              </a:rPr>
              <a:t>key</a:t>
            </a:r>
            <a:r>
              <a:rPr lang="zh-CN" altLang="en-US" dirty="0">
                <a:ea typeface="宋体" charset="-122"/>
              </a:rPr>
              <a:t>（码）值不能相同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行的顺序无所谓，行的次序可以任意交换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分量必须取原子值，每一个分量都必须是不可分的数据项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1837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外连接应用举例</a:t>
            </a:r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755F2A1-40F9-4326-97DB-F6FAC573CA72}"/>
              </a:ext>
            </a:extLst>
          </p:cNvPr>
          <p:cNvGraphicFramePr>
            <a:graphicFrameLocks noGrp="1"/>
          </p:cNvGraphicFramePr>
          <p:nvPr/>
        </p:nvGraphicFramePr>
        <p:xfrm>
          <a:off x="21321" y="3240335"/>
          <a:ext cx="347103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学院编号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王五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31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EEB01C-519C-4705-8842-C43FEAA9D12E}"/>
              </a:ext>
            </a:extLst>
          </p:cNvPr>
          <p:cNvGraphicFramePr>
            <a:graphicFrameLocks noGrp="1"/>
          </p:cNvGraphicFramePr>
          <p:nvPr/>
        </p:nvGraphicFramePr>
        <p:xfrm>
          <a:off x="18406" y="1340768"/>
          <a:ext cx="296697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学院编号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机械系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艺术系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6C183F06-1766-4306-8E2A-812701C52DBA}"/>
              </a:ext>
            </a:extLst>
          </p:cNvPr>
          <p:cNvSpPr txBox="1"/>
          <p:nvPr/>
        </p:nvSpPr>
        <p:spPr>
          <a:xfrm>
            <a:off x="-3331" y="2854795"/>
            <a:ext cx="8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ED26003-868A-4220-8DA0-56955CE5AC14}"/>
              </a:ext>
            </a:extLst>
          </p:cNvPr>
          <p:cNvSpPr txBox="1"/>
          <p:nvPr/>
        </p:nvSpPr>
        <p:spPr>
          <a:xfrm>
            <a:off x="42452" y="996205"/>
            <a:ext cx="7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学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112F25-9BB1-4A9D-B1D1-172EF7261042}"/>
                  </a:ext>
                </a:extLst>
              </p:cNvPr>
              <p:cNvSpPr/>
              <p:nvPr/>
            </p:nvSpPr>
            <p:spPr>
              <a:xfrm>
                <a:off x="3917265" y="4004434"/>
                <a:ext cx="3237553" cy="678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解决</m:t>
                      </m:r>
                      <m:r>
                        <a:rPr lang="zh-CN" altLang="en-US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方案</m:t>
                      </m:r>
                    </m:oMath>
                  </m:oMathPara>
                </a14:m>
                <a:endParaRPr lang="en-US" altLang="zh-CN" i="1" dirty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学</m:t>
                      </m:r>
                      <m:r>
                        <a:rPr lang="zh-CN" altLang="en-US" sz="18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生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/>
                      </m:sSub>
                      <m:r>
                        <a:rPr lang="zh-CN" altLang="en-US" sz="18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学院</m:t>
                      </m:r>
                    </m:oMath>
                  </m:oMathPara>
                </a14:m>
                <a:endPara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112F25-9BB1-4A9D-B1D1-172EF7261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265" y="4004434"/>
                <a:ext cx="3237553" cy="678263"/>
              </a:xfrm>
              <a:prstGeom prst="rect">
                <a:avLst/>
              </a:prstGeom>
              <a:blipFill>
                <a:blip r:embed="rId2"/>
                <a:stretch>
                  <a:fillRect l="-565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F0C2B4-AE75-415C-ABB4-4AB69B36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54334"/>
              </p:ext>
            </p:extLst>
          </p:nvPr>
        </p:nvGraphicFramePr>
        <p:xfrm>
          <a:off x="3948516" y="1737382"/>
          <a:ext cx="347103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机械系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王五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3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机械系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3185"/>
                  </a:ext>
                </a:extLst>
              </a:tr>
            </a:tbl>
          </a:graphicData>
        </a:graphic>
      </p:graphicFrame>
      <p:sp>
        <p:nvSpPr>
          <p:cNvPr id="14" name="TextBox 6">
            <a:extLst>
              <a:ext uri="{FF2B5EF4-FFF2-40B4-BE49-F238E27FC236}">
                <a16:creationId xmlns:a16="http://schemas.microsoft.com/office/drawing/2014/main" id="{07ADEB1B-0077-4BE0-8416-781BAB1164DE}"/>
              </a:ext>
            </a:extLst>
          </p:cNvPr>
          <p:cNvSpPr txBox="1"/>
          <p:nvPr/>
        </p:nvSpPr>
        <p:spPr>
          <a:xfrm>
            <a:off x="3912884" y="1341133"/>
            <a:ext cx="30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理想中的结果关系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外连接应用举例</a:t>
            </a:r>
            <a:r>
              <a:rPr lang="en-US" altLang="zh-CN" sz="3200" dirty="0">
                <a:ea typeface="宋体" charset="-122"/>
              </a:rPr>
              <a:t>——</a:t>
            </a:r>
            <a:r>
              <a:rPr lang="zh-CN" altLang="en-US" sz="3200" dirty="0">
                <a:ea typeface="宋体" charset="-122"/>
              </a:rPr>
              <a:t>数据库验证</a:t>
            </a:r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76D482-01CA-4CE4-95EE-50CB1E13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97738"/>
            <a:ext cx="2550642" cy="3067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40150F-6CAE-4B73-8BD9-68960EFA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21" y="1755197"/>
            <a:ext cx="3863120" cy="976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46AEEFD9-F930-422E-BB89-A45FDB664131}"/>
                  </a:ext>
                </a:extLst>
              </p:cNvPr>
              <p:cNvSpPr txBox="1"/>
              <p:nvPr/>
            </p:nvSpPr>
            <p:spPr>
              <a:xfrm>
                <a:off x="3361740" y="1222386"/>
                <a:ext cx="4729976" cy="40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C00000"/>
                    </a:solidFill>
                  </a:rPr>
                  <a:t>自然连接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学院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3399"/>
                            </a:solidFill>
                            <a:latin typeface="Cambria Math"/>
                          </a:rPr>
                          <m:t>⋈</m:t>
                        </m:r>
                      </m:e>
                      <m:sub/>
                    </m:sSub>
                    <m:r>
                      <a:rPr lang="zh-CN" alt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学生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的结果</a:t>
                </a:r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46AEEFD9-F930-422E-BB89-A45FDB66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40" y="1222386"/>
                <a:ext cx="4729976" cy="401457"/>
              </a:xfrm>
              <a:prstGeom prst="rect">
                <a:avLst/>
              </a:prstGeom>
              <a:blipFill>
                <a:blip r:embed="rId4"/>
                <a:stretch>
                  <a:fillRect l="-1289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A7D51740-6D12-4750-B4B3-23C7F69DE7F2}"/>
                  </a:ext>
                </a:extLst>
              </p:cNvPr>
              <p:cNvSpPr txBox="1"/>
              <p:nvPr/>
            </p:nvSpPr>
            <p:spPr>
              <a:xfrm>
                <a:off x="3417973" y="3258337"/>
                <a:ext cx="4394737" cy="40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C00000"/>
                    </a:solidFill>
                  </a:rPr>
                  <a:t>左外连接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学生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/>
                    </m:sSub>
                    <m:r>
                      <a:rPr lang="zh-CN" alt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学院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的结果</a:t>
                </a:r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A7D51740-6D12-4750-B4B3-23C7F69DE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73" y="3258337"/>
                <a:ext cx="4394737" cy="401457"/>
              </a:xfrm>
              <a:prstGeom prst="rect">
                <a:avLst/>
              </a:prstGeom>
              <a:blipFill>
                <a:blip r:embed="rId5"/>
                <a:stretch>
                  <a:fillRect l="-1526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8388EE7-A302-45A5-A9EF-6ABC07495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121" y="3859176"/>
            <a:ext cx="3863120" cy="13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外连接应用举例</a:t>
            </a:r>
            <a:r>
              <a:rPr lang="en-US" altLang="zh-CN" sz="3200" dirty="0">
                <a:ea typeface="宋体" charset="-122"/>
              </a:rPr>
              <a:t>——</a:t>
            </a:r>
            <a:r>
              <a:rPr lang="zh-CN" altLang="en-US" sz="3200" dirty="0">
                <a:ea typeface="宋体" charset="-122"/>
              </a:rPr>
              <a:t>数据库验证</a:t>
            </a:r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76D482-01CA-4CE4-95EE-50CB1E13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97739"/>
            <a:ext cx="1767993" cy="2126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46AEEFD9-F930-422E-BB89-A45FDB664131}"/>
                  </a:ext>
                </a:extLst>
              </p:cNvPr>
              <p:cNvSpPr txBox="1"/>
              <p:nvPr/>
            </p:nvSpPr>
            <p:spPr>
              <a:xfrm>
                <a:off x="2915816" y="1296455"/>
                <a:ext cx="4536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C00000"/>
                    </a:solidFill>
                  </a:rPr>
                  <a:t>右外连接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Cambria Math"/>
                      </a:rPr>
                      <m:t>学生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/>
                      </a:rPr>
                      <m:t>⋊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Cambria Math"/>
                      </a:rPr>
                      <m:t>学院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的结果</a:t>
                </a:r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46AEEFD9-F930-422E-BB89-A45FDB66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296455"/>
                <a:ext cx="4536504" cy="400110"/>
              </a:xfrm>
              <a:prstGeom prst="rect">
                <a:avLst/>
              </a:prstGeom>
              <a:blipFill>
                <a:blip r:embed="rId3"/>
                <a:stretch>
                  <a:fillRect l="-1344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5411356-9C99-4D5B-B3D3-0561CB0D8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121" y="1762348"/>
            <a:ext cx="5403124" cy="188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5A2A11EB-EA46-4CC5-8874-D3D8F37D5058}"/>
                  </a:ext>
                </a:extLst>
              </p:cNvPr>
              <p:cNvSpPr txBox="1"/>
              <p:nvPr/>
            </p:nvSpPr>
            <p:spPr>
              <a:xfrm>
                <a:off x="2937170" y="4077072"/>
                <a:ext cx="4536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C00000"/>
                    </a:solidFill>
                  </a:rPr>
                  <a:t>右外连接</a:t>
                </a:r>
                <a:r>
                  <a:rPr lang="zh-CN" altLang="en-US" b="0" i="1" dirty="0">
                    <a:latin typeface="Cambria Math" panose="02040503050406030204" pitchFamily="18" charset="0"/>
                    <a:ea typeface="Cambria Math"/>
                  </a:rPr>
                  <a:t>学院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ea typeface="Cambria Math"/>
                      </a:rPr>
                      <m:t>⋊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Cambria Math"/>
                      </a:rPr>
                      <m:t>学生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的结果</a:t>
                </a:r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5A2A11EB-EA46-4CC5-8874-D3D8F37D5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70" y="4077072"/>
                <a:ext cx="4536504" cy="400110"/>
              </a:xfrm>
              <a:prstGeom prst="rect">
                <a:avLst/>
              </a:prstGeom>
              <a:blipFill>
                <a:blip r:embed="rId5"/>
                <a:stretch>
                  <a:fillRect l="-1478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5E59F03-C7E0-42A0-8E82-BDBC571EA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4644422"/>
            <a:ext cx="4392488" cy="15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0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233" y="508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全外连接</a:t>
            </a:r>
            <a:r>
              <a:rPr lang="en-US" altLang="zh-CN" sz="3200" b="0" dirty="0">
                <a:solidFill>
                  <a:srgbClr val="C00000"/>
                </a:solidFill>
              </a:rPr>
              <a:t>FULL OUTER JOIN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532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12968" cy="4752528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C00000"/>
                </a:solidFill>
              </a:rPr>
              <a:t>FULL JOIN </a:t>
            </a:r>
            <a:r>
              <a:rPr lang="zh-CN" altLang="en-US" sz="2400" b="0" dirty="0">
                <a:solidFill>
                  <a:srgbClr val="C00000"/>
                </a:solidFill>
              </a:rPr>
              <a:t>或 </a:t>
            </a:r>
            <a:r>
              <a:rPr lang="en-US" altLang="zh-CN" sz="2400" b="0" dirty="0">
                <a:solidFill>
                  <a:srgbClr val="C00000"/>
                </a:solidFill>
              </a:rPr>
              <a:t>FULL OUTER JOIN</a:t>
            </a:r>
            <a:br>
              <a:rPr lang="en-US" altLang="zh-CN" sz="2400" dirty="0"/>
            </a:br>
            <a:r>
              <a:rPr lang="zh-CN" altLang="en-US" sz="2400" b="0" dirty="0"/>
              <a:t>完整外部联接返回左表和右表中的所有行。当某行在另一个表中没有匹配行时，则另一个表的选择列表列包含空值。如果表之间有匹配行，则整个结果集行包含基表的数据值。 </a:t>
            </a:r>
            <a:endParaRPr lang="en-US" altLang="zh-CN" sz="2400" dirty="0">
              <a:solidFill>
                <a:srgbClr val="003399"/>
              </a:solidFill>
            </a:endParaRPr>
          </a:p>
          <a:p>
            <a:pPr marL="457200" lvl="1" indent="0">
              <a:buNone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4D0874-3CCC-4E33-AA82-CB8FA9A4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645728"/>
            <a:ext cx="5308680" cy="2087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702A17-949B-41B5-9DA6-1C09DBC2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708920"/>
            <a:ext cx="227534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47756"/>
            <a:ext cx="9036496" cy="180518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SzPct val="65000"/>
              <a:buNone/>
            </a:pPr>
            <a:r>
              <a:rPr lang="zh-CN" altLang="en-US" sz="1800" dirty="0">
                <a:ea typeface="楷体_GB2312" pitchFamily="49" charset="-122"/>
              </a:rPr>
              <a:t>学生关系</a:t>
            </a:r>
            <a:r>
              <a:rPr lang="zh-CN" altLang="en-US" sz="1800" dirty="0">
                <a:ea typeface="宋体" charset="-122"/>
              </a:rPr>
              <a:t>：学生（学号，姓名，性别，年龄，系别）</a:t>
            </a:r>
            <a:endParaRPr lang="en-US" altLang="zh-CN" sz="1800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           </a:t>
            </a:r>
            <a:r>
              <a:rPr lang="en-US" altLang="zh-CN" sz="1800" dirty="0">
                <a:solidFill>
                  <a:srgbClr val="003399"/>
                </a:solidFill>
              </a:rPr>
              <a:t>Student(</a:t>
            </a:r>
            <a:r>
              <a:rPr lang="en-US" altLang="zh-CN" sz="1800" dirty="0" err="1">
                <a:solidFill>
                  <a:srgbClr val="003399"/>
                </a:solidFill>
              </a:rPr>
              <a:t>Sno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Sname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Ssex</a:t>
            </a:r>
            <a:r>
              <a:rPr lang="en-US" altLang="zh-CN" sz="1800" dirty="0">
                <a:solidFill>
                  <a:srgbClr val="003399"/>
                </a:solidFill>
              </a:rPr>
              <a:t>, Sage, </a:t>
            </a:r>
            <a:r>
              <a:rPr lang="en-US" altLang="zh-CN" sz="1800" dirty="0" err="1">
                <a:solidFill>
                  <a:srgbClr val="003399"/>
                </a:solidFill>
              </a:rPr>
              <a:t>Sdept</a:t>
            </a:r>
            <a:r>
              <a:rPr lang="en-US" altLang="zh-CN" sz="1800" dirty="0">
                <a:solidFill>
                  <a:srgbClr val="003399"/>
                </a:solidFill>
              </a:rPr>
              <a:t>)</a:t>
            </a:r>
          </a:p>
          <a:p>
            <a:pPr marL="457200" lvl="1" indent="0">
              <a:buSzPct val="65000"/>
              <a:buNone/>
            </a:pPr>
            <a:r>
              <a:rPr lang="zh-CN" altLang="en-US" sz="1800" dirty="0">
                <a:ea typeface="楷体_GB2312" pitchFamily="49" charset="-122"/>
              </a:rPr>
              <a:t>课程关系</a:t>
            </a:r>
            <a:r>
              <a:rPr lang="zh-CN" altLang="en-US" sz="1800" dirty="0">
                <a:ea typeface="宋体" charset="-122"/>
              </a:rPr>
              <a:t>：课程（课程编号，课程名称，学分）</a:t>
            </a:r>
            <a:endParaRPr lang="en-US" altLang="zh-CN" sz="1800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sz="1800" dirty="0">
                <a:ea typeface="宋体" charset="-122"/>
              </a:rPr>
              <a:t>          </a:t>
            </a:r>
            <a:r>
              <a:rPr lang="en-US" altLang="zh-CN" sz="1800" dirty="0">
                <a:solidFill>
                  <a:srgbClr val="003399"/>
                </a:solidFill>
              </a:rPr>
              <a:t>Course(</a:t>
            </a:r>
            <a:r>
              <a:rPr lang="en-US" altLang="zh-CN" sz="1800" dirty="0" err="1">
                <a:solidFill>
                  <a:srgbClr val="003399"/>
                </a:solidFill>
              </a:rPr>
              <a:t>Cno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Cname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Cpno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Ccredit</a:t>
            </a:r>
            <a:r>
              <a:rPr lang="en-US" altLang="zh-CN" sz="1800" dirty="0">
                <a:solidFill>
                  <a:srgbClr val="003399"/>
                </a:solidFill>
              </a:rPr>
              <a:t>)</a:t>
            </a:r>
            <a:endParaRPr lang="zh-CN" altLang="en-US" sz="1800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r>
              <a:rPr lang="zh-CN" altLang="en-US" sz="1800" dirty="0">
                <a:ea typeface="楷体_GB2312" pitchFamily="49" charset="-122"/>
              </a:rPr>
              <a:t>学生选课关系</a:t>
            </a:r>
            <a:r>
              <a:rPr lang="zh-CN" altLang="en-US" sz="1800" dirty="0">
                <a:ea typeface="宋体" charset="-122"/>
                <a:sym typeface="Wingdings" pitchFamily="2" charset="2"/>
              </a:rPr>
              <a:t>：选课（学号，课程编号，成绩）</a:t>
            </a:r>
            <a:r>
              <a:rPr lang="en-US" altLang="zh-CN" sz="1800" dirty="0">
                <a:solidFill>
                  <a:srgbClr val="003399"/>
                </a:solidFill>
                <a:sym typeface="Wingdings" pitchFamily="2" charset="2"/>
              </a:rPr>
              <a:t>  SC(</a:t>
            </a:r>
            <a:r>
              <a:rPr lang="en-US" altLang="zh-CN" sz="1800" dirty="0" err="1">
                <a:solidFill>
                  <a:srgbClr val="003399"/>
                </a:solidFill>
                <a:sym typeface="Wingdings" pitchFamily="2" charset="2"/>
              </a:rPr>
              <a:t>Sno</a:t>
            </a:r>
            <a:r>
              <a:rPr lang="en-US" altLang="zh-CN" sz="1800" dirty="0">
                <a:solidFill>
                  <a:srgbClr val="003399"/>
                </a:solidFill>
                <a:sym typeface="Wingdings" pitchFamily="2" charset="2"/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  <a:sym typeface="Wingdings" pitchFamily="2" charset="2"/>
              </a:rPr>
              <a:t>Cno</a:t>
            </a:r>
            <a:r>
              <a:rPr lang="en-US" altLang="zh-CN" sz="1800" dirty="0">
                <a:solidFill>
                  <a:srgbClr val="003399"/>
                </a:solidFill>
                <a:sym typeface="Wingdings" pitchFamily="2" charset="2"/>
              </a:rPr>
              <a:t>, Grade)</a:t>
            </a:r>
            <a:endParaRPr lang="zh-CN" altLang="en-US" sz="1800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E4F01178-DE83-4F52-8867-318F0C8E9C46}"/>
                  </a:ext>
                </a:extLst>
              </p:cNvPr>
              <p:cNvSpPr txBox="1"/>
              <p:nvPr/>
            </p:nvSpPr>
            <p:spPr>
              <a:xfrm>
                <a:off x="94929" y="2938605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找出没有选课的学生学号和姓名</a:t>
                </a:r>
              </a:p>
            </p:txBody>
          </p:sp>
        </mc:Choice>
        <mc:Fallback xmlns="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E4F01178-DE83-4F52-8867-318F0C8E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" y="2938605"/>
                <a:ext cx="8820471" cy="400174"/>
              </a:xfrm>
              <a:prstGeom prst="rect">
                <a:avLst/>
              </a:prstGeom>
              <a:blipFill>
                <a:blip r:embed="rId2"/>
                <a:stretch>
                  <a:fillRect l="-415" t="-1515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75E0E33-E68D-4173-9E76-29912F37E6D4}"/>
                  </a:ext>
                </a:extLst>
              </p:cNvPr>
              <p:cNvSpPr txBox="1"/>
              <p:nvPr/>
            </p:nvSpPr>
            <p:spPr>
              <a:xfrm>
                <a:off x="94929" y="3424480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找出没有学生选课的课程编号和课程名称</a:t>
                </a:r>
              </a:p>
            </p:txBody>
          </p:sp>
        </mc:Choice>
        <mc:Fallback xmlns="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75E0E33-E68D-4173-9E76-29912F37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" y="3424480"/>
                <a:ext cx="8820471" cy="400174"/>
              </a:xfrm>
              <a:prstGeom prst="rect">
                <a:avLst/>
              </a:prstGeom>
              <a:blipFill>
                <a:blip r:embed="rId3"/>
                <a:stretch>
                  <a:fillRect l="-415" t="-16923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FF5A8FF2-B03A-4E6C-80CC-6E78B47D49E6}"/>
                  </a:ext>
                </a:extLst>
              </p:cNvPr>
              <p:cNvSpPr txBox="1"/>
              <p:nvPr/>
            </p:nvSpPr>
            <p:spPr>
              <a:xfrm>
                <a:off x="94929" y="3897429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找出成绩优秀的学生学号和姓名</a:t>
                </a: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FF5A8FF2-B03A-4E6C-80CC-6E78B47D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" y="3897429"/>
                <a:ext cx="8820471" cy="400174"/>
              </a:xfrm>
              <a:prstGeom prst="rect">
                <a:avLst/>
              </a:prstGeom>
              <a:blipFill>
                <a:blip r:embed="rId4"/>
                <a:stretch>
                  <a:fillRect l="-415" t="-1515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71C69A94-CDF9-4823-B21A-697845EB0117}"/>
                  </a:ext>
                </a:extLst>
              </p:cNvPr>
              <p:cNvSpPr txBox="1"/>
              <p:nvPr/>
            </p:nvSpPr>
            <p:spPr>
              <a:xfrm>
                <a:off x="94928" y="4383304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统计每个系别学生的人数</a:t>
                </a:r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71C69A94-CDF9-4823-B21A-697845E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8" y="4383304"/>
                <a:ext cx="8820471" cy="400174"/>
              </a:xfrm>
              <a:prstGeom prst="rect">
                <a:avLst/>
              </a:prstGeom>
              <a:blipFill>
                <a:blip r:embed="rId5"/>
                <a:stretch>
                  <a:fillRect l="-415" t="-1515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除操作符（</a:t>
            </a:r>
            <a:r>
              <a:rPr lang="en-US" altLang="zh-CN" dirty="0">
                <a:ea typeface="宋体" charset="-122"/>
              </a:rPr>
              <a:t>division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7776864" cy="49530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charset="-122"/>
              </a:rPr>
              <a:t>象集</a:t>
            </a:r>
            <a:r>
              <a:rPr lang="en-US" altLang="zh-CN" i="1" dirty="0" err="1">
                <a:ea typeface="宋体" charset="-122"/>
              </a:rPr>
              <a:t>Z</a:t>
            </a:r>
            <a:r>
              <a:rPr lang="en-US" altLang="zh-CN" baseline="-30000" dirty="0" err="1">
                <a:ea typeface="宋体" charset="-122"/>
              </a:rPr>
              <a:t>a</a:t>
            </a: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charset="-122"/>
              </a:rPr>
              <a:t>  </a:t>
            </a:r>
            <a:r>
              <a:rPr lang="zh-CN" altLang="en-US" sz="2200" dirty="0">
                <a:ea typeface="宋体" charset="-122"/>
              </a:rPr>
              <a:t>给定一个关系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（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，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），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和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为属性组；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charset="-122"/>
              </a:rPr>
              <a:t>  设</a:t>
            </a:r>
            <a:r>
              <a:rPr lang="en-US" altLang="zh-CN" sz="2200" i="1" dirty="0">
                <a:ea typeface="宋体" charset="-122"/>
              </a:rPr>
              <a:t>t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en-US" altLang="zh-CN" sz="2200" dirty="0">
                <a:ea typeface="宋体" charset="-122"/>
              </a:rPr>
              <a:t>]=</a:t>
            </a:r>
            <a:r>
              <a:rPr lang="en-US" altLang="zh-CN" sz="2200" i="1" dirty="0">
                <a:ea typeface="宋体" charset="-122"/>
              </a:rPr>
              <a:t>a</a:t>
            </a:r>
            <a:r>
              <a:rPr lang="zh-CN" altLang="en-US" sz="2200" dirty="0">
                <a:ea typeface="宋体" charset="-122"/>
              </a:rPr>
              <a:t>，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在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中的</a:t>
            </a:r>
            <a:r>
              <a:rPr lang="zh-CN" altLang="en-US" sz="2200" b="1" dirty="0">
                <a:solidFill>
                  <a:srgbClr val="003399"/>
                </a:solidFill>
                <a:ea typeface="宋体" charset="-122"/>
              </a:rPr>
              <a:t>象集</a:t>
            </a:r>
            <a:r>
              <a:rPr lang="zh-CN" altLang="en-US" sz="2200" dirty="0">
                <a:ea typeface="宋体" charset="-122"/>
              </a:rPr>
              <a:t>（</a:t>
            </a:r>
            <a:r>
              <a:rPr lang="en-US" altLang="zh-CN" sz="2200" dirty="0">
                <a:ea typeface="宋体" charset="-122"/>
              </a:rPr>
              <a:t>Images Set</a:t>
            </a:r>
            <a:r>
              <a:rPr lang="zh-CN" altLang="en-US" sz="2200" dirty="0">
                <a:ea typeface="宋体" charset="-122"/>
              </a:rPr>
              <a:t>）为：</a:t>
            </a: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zh-CN" altLang="en-US" sz="2200" dirty="0">
                <a:ea typeface="宋体" charset="-122"/>
              </a:rPr>
              <a:t>	           </a:t>
            </a:r>
            <a:r>
              <a:rPr lang="en-US" altLang="zh-CN" sz="2200" b="1" i="1" dirty="0" err="1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200" b="1" baseline="-30000" dirty="0" err="1">
                <a:solidFill>
                  <a:srgbClr val="E02920"/>
                </a:solidFill>
                <a:ea typeface="宋体" charset="-122"/>
              </a:rPr>
              <a:t>a</a:t>
            </a:r>
            <a:r>
              <a:rPr lang="en-US" altLang="zh-CN" sz="2200" dirty="0">
                <a:ea typeface="宋体" charset="-122"/>
              </a:rPr>
              <a:t>={</a:t>
            </a:r>
            <a:r>
              <a:rPr lang="en-US" altLang="zh-CN" sz="2200" i="1" dirty="0">
                <a:ea typeface="宋体" charset="-122"/>
              </a:rPr>
              <a:t>t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en-US" altLang="zh-CN" sz="2200" dirty="0">
                <a:ea typeface="宋体" charset="-122"/>
              </a:rPr>
              <a:t>]|</a:t>
            </a:r>
            <a:r>
              <a:rPr lang="en-US" altLang="zh-CN" sz="2200" i="1" dirty="0">
                <a:ea typeface="宋体" charset="-122"/>
              </a:rPr>
              <a:t>t </a:t>
            </a:r>
            <a:r>
              <a:rPr lang="en-US" altLang="zh-CN" sz="22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，</a:t>
            </a:r>
            <a:r>
              <a:rPr lang="en-US" altLang="zh-CN" sz="2200" i="1" dirty="0">
                <a:ea typeface="宋体" charset="-122"/>
              </a:rPr>
              <a:t>t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en-US" altLang="zh-CN" sz="2200" dirty="0">
                <a:ea typeface="宋体" charset="-122"/>
              </a:rPr>
              <a:t>]=</a:t>
            </a:r>
            <a:r>
              <a:rPr lang="en-US" altLang="zh-CN" sz="2200" i="1" dirty="0">
                <a:ea typeface="宋体" charset="-122"/>
              </a:rPr>
              <a:t>a</a:t>
            </a:r>
            <a:r>
              <a:rPr lang="en-US" altLang="zh-CN" sz="2200" dirty="0">
                <a:ea typeface="宋体" charset="-122"/>
              </a:rPr>
              <a:t>}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charset="-122"/>
              </a:rPr>
              <a:t> 	</a:t>
            </a:r>
            <a:r>
              <a:rPr lang="zh-CN" altLang="en-US" sz="2200" dirty="0">
                <a:ea typeface="宋体" charset="-122"/>
              </a:rPr>
              <a:t>上述公式的物理含义：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中属性组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上值为</a:t>
            </a:r>
            <a:r>
              <a:rPr lang="en-US" altLang="zh-CN" sz="2200" i="1" dirty="0">
                <a:ea typeface="宋体" charset="-122"/>
              </a:rPr>
              <a:t>a</a:t>
            </a:r>
            <a:r>
              <a:rPr lang="zh-CN" altLang="en-US" sz="2200" dirty="0">
                <a:ea typeface="宋体" charset="-122"/>
              </a:rPr>
              <a:t>的诸元组在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上分量的集合。 </a:t>
            </a:r>
          </a:p>
        </p:txBody>
      </p:sp>
    </p:spTree>
    <p:extLst>
      <p:ext uri="{BB962C8B-B14F-4D97-AF65-F5344CB8AC3E}">
        <p14:creationId xmlns:p14="http://schemas.microsoft.com/office/powerpoint/2010/main" val="23447624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4" y="381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练习题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600200"/>
            <a:ext cx="4553272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i="1" dirty="0">
                <a:ea typeface="宋体" charset="-122"/>
              </a:rPr>
              <a:t>a</a:t>
            </a:r>
            <a:r>
              <a:rPr lang="en-US" altLang="zh-CN" sz="2600" b="0" baseline="-3000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在</a:t>
            </a:r>
            <a:r>
              <a:rPr lang="en-US" altLang="zh-CN" b="0" i="1" dirty="0">
                <a:ea typeface="宋体" charset="-122"/>
              </a:rPr>
              <a:t>R</a:t>
            </a:r>
            <a:r>
              <a:rPr lang="zh-CN" altLang="en-US" b="0" dirty="0">
                <a:ea typeface="宋体" charset="-122"/>
              </a:rPr>
              <a:t>中的象集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i="1" dirty="0">
                <a:ea typeface="宋体" charset="-122"/>
              </a:rPr>
              <a:t>    </a:t>
            </a:r>
            <a:r>
              <a:rPr lang="en-US" altLang="zh-CN" sz="2600" b="0" i="1" dirty="0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600" b="0" baseline="-30000" dirty="0">
                <a:solidFill>
                  <a:srgbClr val="E02920"/>
                </a:solidFill>
                <a:ea typeface="宋体" charset="-122"/>
              </a:rPr>
              <a:t>a1</a:t>
            </a:r>
            <a:r>
              <a:rPr lang="en-US" altLang="zh-CN" b="0" i="1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={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3</a:t>
            </a:r>
            <a:r>
              <a:rPr lang="en-US" altLang="zh-CN" b="0" dirty="0">
                <a:ea typeface="宋体" charset="-122"/>
              </a:rPr>
              <a:t>}</a:t>
            </a:r>
            <a:r>
              <a:rPr lang="zh-CN" altLang="en-US" b="0" dirty="0">
                <a:ea typeface="宋体" charset="-122"/>
              </a:rPr>
              <a:t>，</a:t>
            </a:r>
            <a:endParaRPr lang="zh-CN" altLang="en-US" b="0" i="1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1" dirty="0">
                <a:ea typeface="宋体" charset="-122"/>
              </a:rPr>
              <a:t>a</a:t>
            </a:r>
            <a:r>
              <a:rPr lang="en-US" altLang="zh-CN" sz="2600" b="0" baseline="-3000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在</a:t>
            </a:r>
            <a:r>
              <a:rPr lang="en-US" altLang="zh-CN" b="0" i="1" dirty="0">
                <a:ea typeface="宋体" charset="-122"/>
              </a:rPr>
              <a:t>R</a:t>
            </a:r>
            <a:r>
              <a:rPr lang="zh-CN" altLang="en-US" b="0" dirty="0">
                <a:ea typeface="宋体" charset="-122"/>
              </a:rPr>
              <a:t>中的象集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i="1" dirty="0">
                <a:ea typeface="宋体" charset="-122"/>
              </a:rPr>
              <a:t>    </a:t>
            </a:r>
            <a:r>
              <a:rPr lang="en-US" altLang="zh-CN" sz="2600" b="0" i="1" dirty="0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600" b="0" baseline="-30000" dirty="0">
                <a:solidFill>
                  <a:srgbClr val="E02920"/>
                </a:solidFill>
                <a:ea typeface="宋体" charset="-122"/>
              </a:rPr>
              <a:t>a2</a:t>
            </a:r>
            <a:r>
              <a:rPr lang="en-US" altLang="zh-CN" b="0" i="1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={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3</a:t>
            </a:r>
            <a:r>
              <a:rPr lang="en-US" altLang="zh-CN" b="0" dirty="0">
                <a:ea typeface="宋体" charset="-122"/>
              </a:rPr>
              <a:t>}</a:t>
            </a:r>
            <a:r>
              <a:rPr lang="zh-CN" altLang="en-US" b="0" dirty="0">
                <a:ea typeface="宋体" charset="-122"/>
              </a:rPr>
              <a:t>，</a:t>
            </a:r>
            <a:endParaRPr lang="zh-CN" altLang="en-US" b="0" i="1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1" dirty="0">
                <a:ea typeface="宋体" charset="-122"/>
              </a:rPr>
              <a:t>a</a:t>
            </a:r>
            <a:r>
              <a:rPr lang="en-US" altLang="zh-CN" sz="2600" b="0" baseline="-30000" dirty="0">
                <a:ea typeface="宋体" charset="-122"/>
              </a:rPr>
              <a:t>3</a:t>
            </a:r>
            <a:r>
              <a:rPr lang="zh-CN" altLang="en-US" b="0" dirty="0">
                <a:ea typeface="宋体" charset="-122"/>
              </a:rPr>
              <a:t>在</a:t>
            </a:r>
            <a:r>
              <a:rPr lang="en-US" altLang="zh-CN" b="0" i="1" dirty="0">
                <a:ea typeface="宋体" charset="-122"/>
              </a:rPr>
              <a:t>R</a:t>
            </a:r>
            <a:r>
              <a:rPr lang="zh-CN" altLang="en-US" b="0" dirty="0">
                <a:ea typeface="宋体" charset="-122"/>
              </a:rPr>
              <a:t>中的象集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i="1" dirty="0">
                <a:ea typeface="宋体" charset="-122"/>
              </a:rPr>
              <a:t>    </a:t>
            </a:r>
            <a:r>
              <a:rPr lang="en-US" altLang="zh-CN" sz="2600" b="0" i="1" dirty="0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600" b="0" baseline="-30000" dirty="0">
                <a:solidFill>
                  <a:srgbClr val="E02920"/>
                </a:solidFill>
                <a:ea typeface="宋体" charset="-122"/>
              </a:rPr>
              <a:t>a3</a:t>
            </a:r>
            <a:r>
              <a:rPr lang="en-US" altLang="zh-CN" b="0" dirty="0">
                <a:ea typeface="宋体" charset="-122"/>
              </a:rPr>
              <a:t>={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3</a:t>
            </a:r>
            <a:r>
              <a:rPr lang="en-US" altLang="zh-CN" b="0" dirty="0">
                <a:ea typeface="宋体" charset="-122"/>
              </a:rPr>
              <a:t>}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93743"/>
              </p:ext>
            </p:extLst>
          </p:nvPr>
        </p:nvGraphicFramePr>
        <p:xfrm>
          <a:off x="467544" y="1625600"/>
          <a:ext cx="2471936" cy="3624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12000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500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76" y="63500"/>
            <a:ext cx="8915400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除（</a:t>
            </a:r>
            <a:r>
              <a:rPr lang="en-US" altLang="zh-CN" dirty="0">
                <a:ea typeface="宋体" charset="-122"/>
              </a:rPr>
              <a:t>Division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809856" cy="4176464"/>
          </a:xfrm>
        </p:spPr>
        <p:txBody>
          <a:bodyPr/>
          <a:lstStyle/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charset="-122"/>
                <a:ea typeface="宋体" charset="-122"/>
              </a:rPr>
              <a:t>给定关系 </a:t>
            </a:r>
            <a:r>
              <a:rPr lang="en-US" altLang="zh-CN" sz="2400" dirty="0">
                <a:latin typeface="宋体" charset="-122"/>
                <a:ea typeface="宋体" charset="-122"/>
              </a:rPr>
              <a:t>R (</a:t>
            </a:r>
            <a:r>
              <a:rPr lang="en-US" altLang="zh-CN" sz="2400" dirty="0">
                <a:solidFill>
                  <a:srgbClr val="00B050"/>
                </a:solidFill>
                <a:latin typeface="宋体" charset="-122"/>
                <a:ea typeface="宋体" charset="-122"/>
              </a:rPr>
              <a:t>X</a:t>
            </a:r>
            <a:r>
              <a:rPr lang="zh-CN" altLang="en-US" sz="2400" dirty="0">
                <a:latin typeface="宋体" charset="-122"/>
                <a:ea typeface="宋体" charset="-122"/>
              </a:rPr>
              <a:t>，</a:t>
            </a:r>
            <a:r>
              <a:rPr lang="en-US" altLang="zh-CN" sz="2400" dirty="0">
                <a:solidFill>
                  <a:srgbClr val="FF9900"/>
                </a:solidFill>
                <a:latin typeface="宋体" charset="-122"/>
                <a:ea typeface="宋体" charset="-122"/>
              </a:rPr>
              <a:t>Y</a:t>
            </a:r>
            <a:r>
              <a:rPr lang="en-US" altLang="zh-CN" sz="2400" dirty="0">
                <a:latin typeface="宋体" charset="-122"/>
                <a:ea typeface="宋体" charset="-122"/>
              </a:rPr>
              <a:t>) </a:t>
            </a:r>
            <a:r>
              <a:rPr lang="zh-CN" altLang="en-US" sz="2400" dirty="0">
                <a:latin typeface="宋体" charset="-122"/>
                <a:ea typeface="宋体" charset="-122"/>
              </a:rPr>
              <a:t>和 </a:t>
            </a:r>
            <a:r>
              <a:rPr lang="en-US" altLang="zh-CN" sz="2400" dirty="0">
                <a:latin typeface="宋体" charset="-122"/>
                <a:ea typeface="宋体" charset="-122"/>
              </a:rPr>
              <a:t>S (</a:t>
            </a:r>
            <a:r>
              <a:rPr lang="en-US" altLang="zh-CN" sz="2400" dirty="0">
                <a:solidFill>
                  <a:srgbClr val="FF9900"/>
                </a:solidFill>
                <a:latin typeface="宋体" charset="-122"/>
                <a:ea typeface="宋体" charset="-122"/>
              </a:rPr>
              <a:t>Y</a:t>
            </a:r>
            <a:r>
              <a:rPr lang="zh-CN" altLang="en-US" sz="2400" dirty="0">
                <a:latin typeface="宋体" charset="-122"/>
                <a:ea typeface="宋体" charset="-122"/>
              </a:rPr>
              <a:t>，</a:t>
            </a:r>
            <a:r>
              <a:rPr lang="en-US" altLang="zh-CN" sz="2400" dirty="0">
                <a:latin typeface="宋体" charset="-122"/>
                <a:ea typeface="宋体" charset="-122"/>
              </a:rPr>
              <a:t>Z)</a:t>
            </a:r>
            <a:r>
              <a:rPr lang="zh-CN" altLang="en-US" sz="2400" dirty="0">
                <a:latin typeface="宋体" charset="-122"/>
                <a:ea typeface="宋体" charset="-122"/>
              </a:rPr>
              <a:t>：</a:t>
            </a:r>
            <a:endParaRPr lang="en-US" altLang="zh-CN" sz="2400" dirty="0">
              <a:latin typeface="宋体" charset="-122"/>
              <a:ea typeface="宋体" charset="-122"/>
            </a:endParaRPr>
          </a:p>
          <a:p>
            <a:pPr lvl="1" algn="just">
              <a:lnSpc>
                <a:spcPts val="4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宋体" charset="-122"/>
                <a:ea typeface="宋体" charset="-122"/>
              </a:rPr>
              <a:t>X</a:t>
            </a:r>
            <a:r>
              <a:rPr lang="zh-CN" altLang="en-US" sz="2000" dirty="0">
                <a:latin typeface="宋体" charset="-122"/>
                <a:ea typeface="宋体" charset="-122"/>
              </a:rPr>
              <a:t>，</a:t>
            </a:r>
            <a:r>
              <a:rPr lang="en-US" altLang="zh-CN" sz="2000" dirty="0">
                <a:latin typeface="宋体" charset="-122"/>
                <a:ea typeface="宋体" charset="-122"/>
              </a:rPr>
              <a:t>Y</a:t>
            </a:r>
            <a:r>
              <a:rPr lang="zh-CN" altLang="en-US" sz="2000" dirty="0">
                <a:latin typeface="宋体" charset="-122"/>
                <a:ea typeface="宋体" charset="-122"/>
              </a:rPr>
              <a:t>，</a:t>
            </a:r>
            <a:r>
              <a:rPr lang="en-US" altLang="zh-CN" sz="2000" dirty="0">
                <a:latin typeface="宋体" charset="-122"/>
                <a:ea typeface="宋体" charset="-122"/>
              </a:rPr>
              <a:t>Z</a:t>
            </a:r>
            <a:r>
              <a:rPr lang="zh-CN" altLang="en-US" sz="2000" dirty="0">
                <a:latin typeface="宋体" charset="-122"/>
                <a:ea typeface="宋体" charset="-122"/>
              </a:rPr>
              <a:t>为属性组；</a:t>
            </a:r>
            <a:endParaRPr lang="en-US" altLang="zh-CN" sz="2000" dirty="0">
              <a:latin typeface="宋体" charset="-122"/>
              <a:ea typeface="宋体" charset="-122"/>
            </a:endParaRPr>
          </a:p>
          <a:p>
            <a:pPr lvl="1" algn="just">
              <a:lnSpc>
                <a:spcPts val="4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宋体" charset="-122"/>
                <a:ea typeface="宋体" charset="-122"/>
              </a:rPr>
              <a:t>R</a:t>
            </a:r>
            <a:r>
              <a:rPr lang="zh-CN" altLang="en-US" sz="2000" dirty="0">
                <a:latin typeface="宋体" charset="-122"/>
                <a:ea typeface="宋体" charset="-122"/>
              </a:rPr>
              <a:t>中的</a:t>
            </a:r>
            <a:r>
              <a:rPr lang="en-US" altLang="zh-CN" sz="2000" dirty="0">
                <a:latin typeface="宋体" charset="-122"/>
                <a:ea typeface="宋体" charset="-122"/>
              </a:rPr>
              <a:t>Y</a:t>
            </a:r>
            <a:r>
              <a:rPr lang="zh-CN" altLang="en-US" sz="2000" dirty="0">
                <a:latin typeface="宋体" charset="-122"/>
                <a:ea typeface="宋体" charset="-122"/>
              </a:rPr>
              <a:t>与</a:t>
            </a:r>
            <a:r>
              <a:rPr lang="en-US" altLang="zh-CN" sz="2000" dirty="0">
                <a:latin typeface="宋体" charset="-122"/>
                <a:ea typeface="宋体" charset="-122"/>
              </a:rPr>
              <a:t>S</a:t>
            </a:r>
            <a:r>
              <a:rPr lang="zh-CN" altLang="en-US" sz="2000" dirty="0">
                <a:latin typeface="宋体" charset="-122"/>
                <a:ea typeface="宋体" charset="-122"/>
              </a:rPr>
              <a:t>中的</a:t>
            </a:r>
            <a:r>
              <a:rPr lang="en-US" altLang="zh-CN" sz="2000" dirty="0">
                <a:latin typeface="宋体" charset="-122"/>
                <a:ea typeface="宋体" charset="-122"/>
              </a:rPr>
              <a:t>Y</a:t>
            </a:r>
            <a:r>
              <a:rPr lang="zh-CN" altLang="en-US" sz="2000" dirty="0">
                <a:latin typeface="宋体" charset="-122"/>
                <a:ea typeface="宋体" charset="-122"/>
              </a:rPr>
              <a:t>可以有不同的属性名，但必须出自相同的域集。</a:t>
            </a:r>
          </a:p>
          <a:p>
            <a:pPr>
              <a:lnSpc>
                <a:spcPts val="4000"/>
              </a:lnSpc>
              <a:buNone/>
            </a:pPr>
            <a:r>
              <a:rPr lang="en-US" altLang="zh-CN" sz="2400" dirty="0">
                <a:latin typeface="宋体" charset="-122"/>
                <a:ea typeface="宋体" charset="-122"/>
              </a:rPr>
              <a:t>   R</a:t>
            </a:r>
            <a:r>
              <a:rPr lang="zh-CN" altLang="en-US" sz="2400" dirty="0">
                <a:latin typeface="宋体" charset="-122"/>
                <a:ea typeface="宋体" charset="-122"/>
                <a:sym typeface="Symbol" panose="05050102010706020507" pitchFamily="18" charset="2"/>
              </a:rPr>
              <a:t></a:t>
            </a:r>
            <a:r>
              <a:rPr lang="en-US" altLang="zh-CN" sz="2400" dirty="0">
                <a:latin typeface="宋体" charset="-122"/>
                <a:ea typeface="宋体" charset="-122"/>
              </a:rPr>
              <a:t>S</a:t>
            </a:r>
            <a:r>
              <a:rPr lang="zh-CN" altLang="en-US" sz="2400" dirty="0">
                <a:latin typeface="宋体" charset="-122"/>
                <a:ea typeface="宋体" charset="-122"/>
              </a:rPr>
              <a:t>  得到一个新的关系</a:t>
            </a:r>
            <a:r>
              <a:rPr lang="en-US" altLang="zh-CN" sz="2400" dirty="0">
                <a:latin typeface="宋体" charset="-122"/>
                <a:ea typeface="宋体" charset="-122"/>
              </a:rPr>
              <a:t>P(X)</a:t>
            </a:r>
          </a:p>
          <a:p>
            <a:pPr>
              <a:lnSpc>
                <a:spcPts val="4000"/>
              </a:lnSpc>
              <a:buNone/>
            </a:pPr>
            <a:r>
              <a:rPr lang="en-US" altLang="zh-CN" sz="2400" dirty="0">
                <a:latin typeface="宋体" charset="-122"/>
                <a:ea typeface="宋体" charset="-122"/>
              </a:rPr>
              <a:t>   P</a:t>
            </a:r>
            <a:r>
              <a:rPr lang="zh-CN" altLang="en-US" sz="2400" dirty="0">
                <a:latin typeface="宋体" charset="-122"/>
                <a:ea typeface="宋体" charset="-122"/>
              </a:rPr>
              <a:t>是</a:t>
            </a:r>
            <a:r>
              <a:rPr lang="en-US" altLang="zh-CN" sz="2400" dirty="0">
                <a:latin typeface="宋体" charset="-122"/>
                <a:ea typeface="宋体" charset="-122"/>
              </a:rPr>
              <a:t>R</a:t>
            </a:r>
            <a:r>
              <a:rPr lang="zh-CN" altLang="en-US" sz="2400" dirty="0">
                <a:latin typeface="宋体" charset="-122"/>
                <a:ea typeface="宋体" charset="-122"/>
              </a:rPr>
              <a:t>中满足下列条件的元组在属性列</a:t>
            </a:r>
            <a:r>
              <a:rPr lang="en-US" altLang="zh-CN" sz="2400" dirty="0">
                <a:latin typeface="宋体" charset="-122"/>
                <a:ea typeface="宋体" charset="-122"/>
              </a:rPr>
              <a:t>X</a:t>
            </a:r>
            <a:r>
              <a:rPr lang="zh-CN" altLang="en-US" sz="2400" dirty="0">
                <a:latin typeface="宋体" charset="-122"/>
                <a:ea typeface="宋体" charset="-122"/>
              </a:rPr>
              <a:t>上的投影：</a:t>
            </a:r>
          </a:p>
          <a:p>
            <a:pPr algn="just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  <a:ea typeface="宋体" charset="-122"/>
              </a:rPr>
              <a:t>   </a:t>
            </a:r>
            <a:r>
              <a:rPr lang="zh-CN" altLang="en-US" sz="2400" dirty="0">
                <a:latin typeface="宋体" charset="-122"/>
                <a:ea typeface="宋体" charset="-122"/>
              </a:rPr>
              <a:t>判断</a:t>
            </a:r>
            <a:r>
              <a:rPr lang="en-US" altLang="zh-CN" sz="2400" dirty="0">
                <a:latin typeface="宋体" charset="-122"/>
                <a:ea typeface="宋体" charset="-122"/>
              </a:rPr>
              <a:t>R</a:t>
            </a:r>
            <a:r>
              <a:rPr lang="zh-CN" altLang="en-US" sz="2400" dirty="0">
                <a:latin typeface="宋体" charset="-122"/>
                <a:ea typeface="宋体" charset="-122"/>
              </a:rPr>
              <a:t>中</a:t>
            </a:r>
            <a:r>
              <a:rPr lang="en-US" altLang="zh-CN" sz="2400" dirty="0">
                <a:latin typeface="宋体" charset="-122"/>
                <a:ea typeface="宋体" charset="-122"/>
              </a:rPr>
              <a:t>X</a:t>
            </a:r>
            <a:r>
              <a:rPr lang="zh-CN" altLang="en-US" sz="2400" dirty="0">
                <a:latin typeface="宋体" charset="-122"/>
                <a:ea typeface="宋体" charset="-122"/>
              </a:rPr>
              <a:t>各个值</a:t>
            </a:r>
            <a:r>
              <a:rPr lang="en-US" altLang="zh-CN" sz="2400" dirty="0">
                <a:latin typeface="宋体" charset="-122"/>
                <a:ea typeface="宋体" charset="-122"/>
              </a:rPr>
              <a:t>X</a:t>
            </a:r>
            <a:r>
              <a:rPr lang="en-US" altLang="zh-CN" sz="2400" baseline="-25000" dirty="0">
                <a:latin typeface="宋体" charset="-122"/>
                <a:ea typeface="宋体" charset="-122"/>
              </a:rPr>
              <a:t>i</a:t>
            </a:r>
            <a:r>
              <a:rPr lang="zh-CN" altLang="en-US" sz="2400" dirty="0">
                <a:latin typeface="宋体" charset="-122"/>
                <a:ea typeface="宋体" charset="-122"/>
              </a:rPr>
              <a:t>的像集</a:t>
            </a:r>
            <a:r>
              <a:rPr lang="en-US" altLang="zh-CN" sz="2400" dirty="0">
                <a:latin typeface="宋体" charset="-122"/>
                <a:ea typeface="宋体" charset="-122"/>
              </a:rPr>
              <a:t>Y</a:t>
            </a:r>
            <a:r>
              <a:rPr lang="zh-CN" altLang="en-US" sz="2400" dirty="0">
                <a:latin typeface="宋体" charset="-122"/>
                <a:ea typeface="宋体" charset="-122"/>
              </a:rPr>
              <a:t>是否包含</a:t>
            </a:r>
            <a:r>
              <a:rPr lang="en-US" altLang="zh-CN" sz="2400" dirty="0">
                <a:latin typeface="宋体" charset="-122"/>
                <a:ea typeface="宋体" charset="-122"/>
              </a:rPr>
              <a:t>S</a:t>
            </a:r>
            <a:r>
              <a:rPr lang="zh-CN" altLang="en-US" sz="2400" dirty="0">
                <a:latin typeface="宋体" charset="-122"/>
                <a:ea typeface="宋体" charset="-122"/>
              </a:rPr>
              <a:t>中属性</a:t>
            </a:r>
            <a:r>
              <a:rPr lang="en-US" altLang="zh-CN" sz="2400" dirty="0">
                <a:latin typeface="宋体" charset="-122"/>
                <a:ea typeface="宋体" charset="-122"/>
              </a:rPr>
              <a:t>Y</a:t>
            </a:r>
            <a:r>
              <a:rPr lang="zh-CN" altLang="en-US" sz="2400" dirty="0">
                <a:latin typeface="宋体" charset="-122"/>
                <a:ea typeface="宋体" charset="-122"/>
              </a:rPr>
              <a:t>的所有值，若包含，则</a:t>
            </a:r>
            <a:r>
              <a:rPr lang="en-US" altLang="zh-CN" sz="2400" dirty="0">
                <a:latin typeface="宋体" charset="-122"/>
                <a:ea typeface="宋体" charset="-122"/>
              </a:rPr>
              <a:t>X</a:t>
            </a:r>
            <a:r>
              <a:rPr lang="en-US" altLang="zh-CN" sz="2400" baseline="-25000" dirty="0">
                <a:latin typeface="宋体" charset="-122"/>
                <a:ea typeface="宋体" charset="-122"/>
              </a:rPr>
              <a:t>i</a:t>
            </a:r>
            <a:r>
              <a:rPr lang="zh-CN" altLang="en-US" sz="2400" dirty="0">
                <a:latin typeface="宋体" charset="-122"/>
                <a:ea typeface="宋体" charset="-122"/>
              </a:rPr>
              <a:t>保留在结果关系中</a:t>
            </a:r>
            <a:endParaRPr lang="zh-CN" altLang="en-US" sz="2400" b="0" dirty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3520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76" y="63500"/>
            <a:ext cx="8915400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除（</a:t>
            </a:r>
            <a:r>
              <a:rPr lang="en-US" altLang="zh-CN" dirty="0">
                <a:ea typeface="宋体" charset="-122"/>
              </a:rPr>
              <a:t>Division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809856" cy="4176464"/>
          </a:xfrm>
        </p:spPr>
        <p:txBody>
          <a:bodyPr/>
          <a:lstStyle/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charset="-122"/>
                <a:ea typeface="宋体" charset="-122"/>
              </a:rPr>
              <a:t>求解</a:t>
            </a:r>
            <a:r>
              <a:rPr lang="en-US" altLang="zh-CN" sz="2400" dirty="0">
                <a:latin typeface="宋体" charset="-122"/>
                <a:ea typeface="宋体" charset="-122"/>
              </a:rPr>
              <a:t>R</a:t>
            </a:r>
            <a:r>
              <a:rPr lang="zh-CN" altLang="en-US" sz="2400" dirty="0">
                <a:latin typeface="宋体" charset="-122"/>
                <a:ea typeface="宋体" charset="-122"/>
                <a:sym typeface="Symbol" panose="05050102010706020507" pitchFamily="18" charset="2"/>
              </a:rPr>
              <a:t>  </a:t>
            </a:r>
            <a:r>
              <a:rPr lang="en-US" altLang="zh-CN" sz="2400" dirty="0">
                <a:latin typeface="宋体" charset="-122"/>
                <a:ea typeface="宋体" charset="-122"/>
              </a:rPr>
              <a:t>S </a:t>
            </a:r>
            <a:r>
              <a:rPr lang="zh-CN" altLang="en-US" sz="2400" dirty="0">
                <a:latin typeface="宋体" charset="-122"/>
                <a:ea typeface="宋体" charset="-122"/>
              </a:rPr>
              <a:t>步骤</a:t>
            </a:r>
            <a:endParaRPr lang="en-US" altLang="zh-CN" sz="2400" dirty="0">
              <a:latin typeface="宋体" charset="-122"/>
              <a:ea typeface="宋体" charset="-122"/>
            </a:endParaRPr>
          </a:p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charset="-122"/>
                <a:ea typeface="宋体" charset="-122"/>
              </a:rPr>
              <a:t>找出关系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R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，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S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中的相同属性，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Y</a:t>
            </a:r>
          </a:p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charset="-122"/>
                <a:ea typeface="宋体" charset="-122"/>
              </a:rPr>
              <a:t>在关系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S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中，对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Y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投影</a:t>
            </a:r>
            <a:endParaRPr lang="en-US" altLang="zh-CN" sz="2400" b="0" dirty="0">
              <a:latin typeface="宋体" charset="-122"/>
              <a:ea typeface="宋体" charset="-122"/>
            </a:endParaRPr>
          </a:p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charset="-122"/>
                <a:ea typeface="宋体" charset="-122"/>
              </a:rPr>
              <a:t>对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R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中与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S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不同的属性进行投影，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X</a:t>
            </a:r>
          </a:p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charset="-122"/>
                <a:ea typeface="宋体" charset="-122"/>
              </a:rPr>
              <a:t>求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R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中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X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属性的像集</a:t>
            </a:r>
            <a:endParaRPr lang="en-US" altLang="zh-CN" sz="2400" b="0" dirty="0">
              <a:latin typeface="宋体" charset="-122"/>
              <a:ea typeface="宋体" charset="-122"/>
            </a:endParaRPr>
          </a:p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charset="-122"/>
                <a:ea typeface="宋体" charset="-122"/>
              </a:rPr>
              <a:t>判定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X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属性值</a:t>
            </a:r>
            <a:r>
              <a:rPr lang="en-US" altLang="zh-CN" sz="2400" dirty="0">
                <a:latin typeface="宋体" charset="-122"/>
                <a:ea typeface="宋体" charset="-122"/>
              </a:rPr>
              <a:t>X</a:t>
            </a:r>
            <a:r>
              <a:rPr lang="en-US" altLang="zh-CN" sz="2400" baseline="-25000" dirty="0">
                <a:latin typeface="宋体" charset="-122"/>
                <a:ea typeface="宋体" charset="-122"/>
              </a:rPr>
              <a:t>i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的像集是否包含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S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中属性</a:t>
            </a:r>
            <a:r>
              <a:rPr lang="en-US" altLang="zh-CN" sz="2400" b="0" dirty="0">
                <a:latin typeface="宋体" charset="-122"/>
                <a:ea typeface="宋体" charset="-122"/>
              </a:rPr>
              <a:t>Y</a:t>
            </a:r>
            <a:r>
              <a:rPr lang="zh-CN" altLang="en-US" sz="2400" b="0" dirty="0">
                <a:latin typeface="宋体" charset="-122"/>
                <a:ea typeface="宋体" charset="-122"/>
              </a:rPr>
              <a:t>的所有值</a:t>
            </a:r>
          </a:p>
        </p:txBody>
      </p:sp>
    </p:spTree>
    <p:extLst>
      <p:ext uri="{BB962C8B-B14F-4D97-AF65-F5344CB8AC3E}">
        <p14:creationId xmlns:p14="http://schemas.microsoft.com/office/powerpoint/2010/main" val="31578323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7" y="762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除运算实例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268760"/>
            <a:ext cx="8490048" cy="50405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/>
            <a:r>
              <a:rPr lang="zh-CN" altLang="en-US" sz="2400" dirty="0">
                <a:ea typeface="宋体" charset="-122"/>
              </a:rPr>
              <a:t>除运算的物理含义：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包含关系运算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  <a:p>
            <a:pPr lvl="2" algn="just"/>
            <a:endParaRPr lang="zh-CN" altLang="en-US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7880"/>
              </p:ext>
            </p:extLst>
          </p:nvPr>
        </p:nvGraphicFramePr>
        <p:xfrm>
          <a:off x="562447" y="1926060"/>
          <a:ext cx="292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杨 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杨 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90216"/>
              </p:ext>
            </p:extLst>
          </p:nvPr>
        </p:nvGraphicFramePr>
        <p:xfrm>
          <a:off x="562447" y="4517994"/>
          <a:ext cx="2880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钱钟书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树上春树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877" y="192866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923" y="451799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97038"/>
              </p:ext>
            </p:extLst>
          </p:nvPr>
        </p:nvGraphicFramePr>
        <p:xfrm>
          <a:off x="5143303" y="5022670"/>
          <a:ext cx="1440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17464"/>
              </p:ext>
            </p:extLst>
          </p:nvPr>
        </p:nvGraphicFramePr>
        <p:xfrm>
          <a:off x="5143303" y="1931602"/>
          <a:ext cx="1440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59285"/>
              </p:ext>
            </p:extLst>
          </p:nvPr>
        </p:nvGraphicFramePr>
        <p:xfrm>
          <a:off x="5130406" y="3662023"/>
          <a:ext cx="1440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23928" y="3573016"/>
                <a:ext cx="1075359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𝒀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杨萍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73016"/>
                <a:ext cx="1075359" cy="476284"/>
              </a:xfrm>
              <a:prstGeom prst="rect">
                <a:avLst/>
              </a:prstGeom>
              <a:blipFill rotWithShape="1">
                <a:blip r:embed="rId2"/>
                <a:stretch>
                  <a:fillRect t="-1282" r="-568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041113" y="5013176"/>
                <a:ext cx="10721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𝒀</m:t>
                        </m:r>
                      </m:sub>
                    </m:sSub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(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3" y="5013176"/>
                <a:ext cx="107215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841" t="-6061" r="-511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67944" y="1931602"/>
                <a:ext cx="1075359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𝒀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王瑞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931602"/>
                <a:ext cx="1075359" cy="469296"/>
              </a:xfrm>
              <a:prstGeom prst="rect">
                <a:avLst/>
              </a:prstGeom>
              <a:blipFill rotWithShape="1">
                <a:blip r:embed="rId4"/>
                <a:stretch>
                  <a:fillRect t="-1299" r="-565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67217"/>
              </p:ext>
            </p:extLst>
          </p:nvPr>
        </p:nvGraphicFramePr>
        <p:xfrm>
          <a:off x="7524328" y="3605546"/>
          <a:ext cx="146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17556" y="320543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779912" y="1926060"/>
            <a:ext cx="0" cy="457997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7092280" y="1861115"/>
            <a:ext cx="0" cy="457997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95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关系数据结构：关系模式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831580"/>
            <a:ext cx="8653462" cy="461188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关系模式是型，静态的；而关系是值，动态变化的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关系模式是对关系的描述，关系是元组的集合。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ea typeface="宋体" charset="-122"/>
              </a:rPr>
              <a:t>数据库模式：数据库所有关系模式的集合</a:t>
            </a:r>
          </a:p>
        </p:txBody>
      </p:sp>
    </p:spTree>
    <p:extLst>
      <p:ext uri="{BB962C8B-B14F-4D97-AF65-F5344CB8AC3E}">
        <p14:creationId xmlns:p14="http://schemas.microsoft.com/office/powerpoint/2010/main" val="9742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除运算应用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F770935-82CC-48B7-A231-D1EE860AF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05791"/>
              </p:ext>
            </p:extLst>
          </p:nvPr>
        </p:nvGraphicFramePr>
        <p:xfrm>
          <a:off x="21321" y="3240335"/>
          <a:ext cx="231402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课程编号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686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159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17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3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2068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D7451B3-F685-46D4-88A2-9AE0F3208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3953"/>
              </p:ext>
            </p:extLst>
          </p:nvPr>
        </p:nvGraphicFramePr>
        <p:xfrm>
          <a:off x="18406" y="1340768"/>
          <a:ext cx="296697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课程编号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5">
            <a:extLst>
              <a:ext uri="{FF2B5EF4-FFF2-40B4-BE49-F238E27FC236}">
                <a16:creationId xmlns:a16="http://schemas.microsoft.com/office/drawing/2014/main" id="{C408AB25-BA09-4182-A787-E35F89CF5436}"/>
              </a:ext>
            </a:extLst>
          </p:cNvPr>
          <p:cNvSpPr txBox="1"/>
          <p:nvPr/>
        </p:nvSpPr>
        <p:spPr>
          <a:xfrm>
            <a:off x="-3331" y="2854795"/>
            <a:ext cx="176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学生选课表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12687D6-DAE9-4A07-9A37-0656ACE5E1C1}"/>
              </a:ext>
            </a:extLst>
          </p:cNvPr>
          <p:cNvSpPr txBox="1"/>
          <p:nvPr/>
        </p:nvSpPr>
        <p:spPr>
          <a:xfrm>
            <a:off x="42452" y="996205"/>
            <a:ext cx="7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课程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6ACAD533-486C-46F7-B356-CDDD7A1B1531}"/>
              </a:ext>
            </a:extLst>
          </p:cNvPr>
          <p:cNvSpPr txBox="1"/>
          <p:nvPr/>
        </p:nvSpPr>
        <p:spPr>
          <a:xfrm>
            <a:off x="3259098" y="1196260"/>
            <a:ext cx="505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问题：找出选修了所有课程的学生学号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C37C48C-862D-4401-933E-0B5067C811B2}"/>
              </a:ext>
            </a:extLst>
          </p:cNvPr>
          <p:cNvSpPr txBox="1"/>
          <p:nvPr/>
        </p:nvSpPr>
        <p:spPr>
          <a:xfrm>
            <a:off x="3293012" y="1879853"/>
            <a:ext cx="505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解决方案：</a:t>
            </a:r>
            <a:r>
              <a:rPr lang="zh-CN" altLang="en-US" dirty="0">
                <a:latin typeface="宋体" charset="-122"/>
                <a:ea typeface="宋体" charset="-122"/>
              </a:rPr>
              <a:t>学生选课表</a:t>
            </a:r>
            <a:r>
              <a:rPr lang="zh-CN" altLang="en-US" dirty="0">
                <a:latin typeface="宋体" charset="-122"/>
                <a:ea typeface="宋体" charset="-122"/>
                <a:sym typeface="Symbol" panose="05050102010706020507" pitchFamily="18" charset="2"/>
              </a:rPr>
              <a:t>课程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11A5041-C693-4F29-88A6-81CF8CF4A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24332"/>
              </p:ext>
            </p:extLst>
          </p:nvPr>
        </p:nvGraphicFramePr>
        <p:xfrm>
          <a:off x="4427984" y="2587973"/>
          <a:ext cx="11570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2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8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课堂练习题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447800"/>
            <a:ext cx="8729662" cy="4953000"/>
          </a:xfrm>
        </p:spPr>
        <p:txBody>
          <a:bodyPr/>
          <a:lstStyle/>
          <a:p>
            <a:pPr>
              <a:buSzPct val="65000"/>
              <a:buFont typeface="Wingdings" panose="05000000000000000000" pitchFamily="2" charset="2"/>
              <a:buChar char="l"/>
            </a:pPr>
            <a:r>
              <a:rPr lang="zh-CN" altLang="en-US" dirty="0"/>
              <a:t>数据库模式</a:t>
            </a:r>
            <a:endParaRPr lang="en-US" altLang="zh-CN" dirty="0">
              <a:ea typeface="楷体_GB2312" pitchFamily="49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学生关系</a:t>
            </a:r>
            <a:r>
              <a:rPr lang="zh-CN" altLang="en-US" dirty="0">
                <a:ea typeface="宋体" charset="-122"/>
              </a:rPr>
              <a:t>：学生（学号，姓名，性别，年龄，系别）</a:t>
            </a:r>
            <a:endParaRPr lang="en-US" altLang="zh-CN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       </a:t>
            </a:r>
            <a:r>
              <a:rPr lang="en-US" altLang="zh-CN" dirty="0">
                <a:solidFill>
                  <a:srgbClr val="003399"/>
                </a:solidFill>
              </a:rPr>
              <a:t>Student(</a:t>
            </a:r>
            <a:r>
              <a:rPr lang="en-US" altLang="zh-CN" dirty="0" err="1">
                <a:solidFill>
                  <a:srgbClr val="003399"/>
                </a:solidFill>
              </a:rPr>
              <a:t>Sno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Sname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Ssex</a:t>
            </a:r>
            <a:r>
              <a:rPr lang="en-US" altLang="zh-CN" dirty="0">
                <a:solidFill>
                  <a:srgbClr val="003399"/>
                </a:solidFill>
              </a:rPr>
              <a:t>, Sage, </a:t>
            </a:r>
            <a:r>
              <a:rPr lang="en-US" altLang="zh-CN" dirty="0" err="1">
                <a:solidFill>
                  <a:srgbClr val="003399"/>
                </a:solidFill>
              </a:rPr>
              <a:t>Sdept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课程关系</a:t>
            </a:r>
            <a:r>
              <a:rPr lang="zh-CN" altLang="en-US" dirty="0">
                <a:ea typeface="宋体" charset="-122"/>
              </a:rPr>
              <a:t>：课程（课程编号，课程名称，学分）</a:t>
            </a:r>
            <a:endParaRPr lang="en-US" altLang="zh-CN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ea typeface="宋体" charset="-122"/>
              </a:rPr>
              <a:t>             </a:t>
            </a:r>
            <a:r>
              <a:rPr lang="en-US" altLang="zh-CN" dirty="0">
                <a:solidFill>
                  <a:srgbClr val="003399"/>
                </a:solidFill>
              </a:rPr>
              <a:t>Course(</a:t>
            </a:r>
            <a:r>
              <a:rPr lang="en-US" altLang="zh-CN" dirty="0" err="1">
                <a:solidFill>
                  <a:srgbClr val="003399"/>
                </a:solidFill>
              </a:rPr>
              <a:t>Cno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Cname</a:t>
            </a:r>
            <a:r>
              <a:rPr lang="zh-CN" altLang="en-US" dirty="0">
                <a:solidFill>
                  <a:srgbClr val="003399"/>
                </a:solidFill>
              </a:rPr>
              <a:t>，</a:t>
            </a:r>
            <a:r>
              <a:rPr lang="en-US" altLang="zh-CN" dirty="0" err="1">
                <a:solidFill>
                  <a:srgbClr val="003399"/>
                </a:solidFill>
              </a:rPr>
              <a:t>Ccredit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endParaRPr lang="en-US" altLang="zh-CN" dirty="0">
              <a:ea typeface="楷体_GB2312" pitchFamily="49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学生选课关系</a:t>
            </a:r>
            <a:r>
              <a:rPr lang="zh-CN" altLang="en-US" dirty="0">
                <a:ea typeface="宋体" charset="-122"/>
                <a:sym typeface="Wingdings" pitchFamily="2" charset="2"/>
              </a:rPr>
              <a:t>：选课（学号，课程编号，成绩）</a:t>
            </a:r>
            <a:endParaRPr lang="en-US" altLang="zh-CN" dirty="0">
              <a:ea typeface="宋体" charset="-122"/>
              <a:sym typeface="Wingdings" pitchFamily="2" charset="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              SC(</a:t>
            </a:r>
            <a:r>
              <a:rPr lang="en-US" altLang="zh-CN" dirty="0" err="1">
                <a:solidFill>
                  <a:srgbClr val="003399"/>
                </a:solidFill>
                <a:sym typeface="Wingdings" pitchFamily="2" charset="2"/>
              </a:rPr>
              <a:t>Sno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, </a:t>
            </a:r>
            <a:r>
              <a:rPr lang="en-US" altLang="zh-CN" dirty="0" err="1">
                <a:solidFill>
                  <a:srgbClr val="003399"/>
                </a:solidFill>
                <a:sym typeface="Wingdings" pitchFamily="2" charset="2"/>
              </a:rPr>
              <a:t>Cno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, Grade)</a:t>
            </a:r>
            <a:endParaRPr lang="zh-CN" altLang="en-US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07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5738" y="1772816"/>
          <a:ext cx="8490720" cy="324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502"/>
          <p:cNvSpPr txBox="1">
            <a:spLocks noChangeArrowheads="1"/>
          </p:cNvSpPr>
          <p:nvPr/>
        </p:nvSpPr>
        <p:spPr bwMode="auto">
          <a:xfrm>
            <a:off x="221730" y="1325000"/>
            <a:ext cx="113394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Student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1CF77D-EF3F-400F-AA5D-4C63CD4A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专门的关系运算：案例</a:t>
            </a:r>
          </a:p>
        </p:txBody>
      </p:sp>
      <p:sp>
        <p:nvSpPr>
          <p:cNvPr id="342518" name="Text Box 502"/>
          <p:cNvSpPr txBox="1">
            <a:spLocks noChangeArrowheads="1"/>
          </p:cNvSpPr>
          <p:nvPr/>
        </p:nvSpPr>
        <p:spPr bwMode="auto">
          <a:xfrm>
            <a:off x="166490" y="1125683"/>
            <a:ext cx="105539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Course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2" y="1628800"/>
          <a:ext cx="4355976" cy="4795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2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185"/>
          <p:cNvSpPr>
            <a:spLocks noChangeArrowheads="1"/>
          </p:cNvSpPr>
          <p:nvPr/>
        </p:nvSpPr>
        <p:spPr bwMode="auto">
          <a:xfrm>
            <a:off x="5509096" y="1074415"/>
            <a:ext cx="1079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3399"/>
                </a:solidFill>
              </a:rPr>
              <a:t>SC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23582" y="1556792"/>
          <a:ext cx="3312913" cy="375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课堂练习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202" y="2259360"/>
            <a:ext cx="8634734" cy="4446240"/>
          </a:xfrm>
        </p:spPr>
        <p:txBody>
          <a:bodyPr/>
          <a:lstStyle/>
          <a:p>
            <a:r>
              <a:rPr lang="zh-CN" altLang="en-US" sz="2400" b="0" dirty="0">
                <a:ea typeface="宋体" charset="-122"/>
              </a:rPr>
              <a:t>查询选修了‘</a:t>
            </a:r>
            <a:r>
              <a:rPr lang="en-US" altLang="zh-CN" sz="2400" b="0" dirty="0">
                <a:ea typeface="宋体" charset="-122"/>
              </a:rPr>
              <a:t>2</a:t>
            </a:r>
            <a:r>
              <a:rPr lang="zh-CN" altLang="en-US" sz="2400" b="0" dirty="0">
                <a:ea typeface="宋体" charset="-122"/>
              </a:rPr>
              <a:t>’号课程的学生的学号；</a:t>
            </a:r>
            <a:endParaRPr lang="en-US" altLang="zh-CN" sz="2400" b="0" dirty="0">
              <a:ea typeface="宋体" charset="-122"/>
            </a:endParaRPr>
          </a:p>
          <a:p>
            <a:r>
              <a:rPr lang="zh-CN" altLang="en-US" sz="2400" b="0" dirty="0">
                <a:ea typeface="宋体" charset="-122"/>
              </a:rPr>
              <a:t>查询</a:t>
            </a:r>
            <a:r>
              <a:rPr lang="en-US" altLang="zh-CN" sz="2400" dirty="0">
                <a:latin typeface="Arial" charset="0"/>
                <a:ea typeface="宋体" charset="-122"/>
              </a:rPr>
              <a:t>IS</a:t>
            </a:r>
            <a:r>
              <a:rPr lang="zh-CN" altLang="en-US" sz="2400" dirty="0">
                <a:latin typeface="Arial" charset="0"/>
                <a:ea typeface="宋体" charset="-122"/>
              </a:rPr>
              <a:t>系所有学生的学号和姓名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r>
              <a:rPr lang="zh-CN" altLang="en-US" sz="2400" b="0" dirty="0">
                <a:ea typeface="宋体" charset="-122"/>
              </a:rPr>
              <a:t>查询所有性别为女的学生学号和姓名</a:t>
            </a:r>
          </a:p>
          <a:p>
            <a:r>
              <a:rPr lang="zh-CN" altLang="en-US" sz="2400" b="0" dirty="0">
                <a:ea typeface="宋体" charset="-122"/>
              </a:rPr>
              <a:t>查询李勇选修的课程名称和成绩； </a:t>
            </a:r>
          </a:p>
          <a:p>
            <a:r>
              <a:rPr lang="zh-CN" altLang="en-US" sz="2400" b="0" dirty="0">
                <a:ea typeface="宋体" charset="-122"/>
              </a:rPr>
              <a:t>查询没有选课的学生学号；</a:t>
            </a:r>
          </a:p>
          <a:p>
            <a:r>
              <a:rPr lang="zh-CN" altLang="en-US" sz="2400" b="0" dirty="0">
                <a:ea typeface="宋体" charset="-122"/>
              </a:rPr>
              <a:t>查询没有被任何一个学生选修的课程的课程号和课程名；</a:t>
            </a:r>
          </a:p>
          <a:p>
            <a:r>
              <a:rPr lang="zh-CN" altLang="en-US" sz="2400" b="0" dirty="0">
                <a:ea typeface="宋体" charset="-122"/>
              </a:rPr>
              <a:t>查询和</a:t>
            </a:r>
            <a:r>
              <a:rPr lang="zh-CN" altLang="en-US" sz="2400" dirty="0">
                <a:latin typeface="Arial" charset="0"/>
                <a:ea typeface="宋体" charset="-122"/>
              </a:rPr>
              <a:t>张立在同一个系的学生学号和姓名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r>
              <a:rPr lang="zh-CN" altLang="en-US" sz="2400" dirty="0">
                <a:latin typeface="Arial" charset="0"/>
                <a:ea typeface="宋体" charset="-122"/>
              </a:rPr>
              <a:t>查询选修数学课的学生学号和姓名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r>
              <a:rPr lang="zh-CN" altLang="en-US" sz="2400" dirty="0">
                <a:latin typeface="Arial" charset="0"/>
                <a:ea typeface="宋体" charset="-122"/>
              </a:rPr>
              <a:t>查询没有选操作系统课的学生学号和姓名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D18D2-A725-469A-A15F-A9D46634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0" y="91382"/>
            <a:ext cx="6782388" cy="670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3A7E29-8FFC-4AB0-BAE4-4B85F50C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6363251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8" y="-99392"/>
            <a:ext cx="7772400" cy="1066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扩展的关系代数操作符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0544" y="1124744"/>
            <a:ext cx="7416824" cy="736600"/>
          </a:xfrm>
        </p:spPr>
        <p:txBody>
          <a:bodyPr/>
          <a:lstStyle/>
          <a:p>
            <a:pPr algn="ctr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ea typeface="宋体" charset="-122"/>
              </a:rPr>
              <a:t>去重重复操作符：</a:t>
            </a:r>
            <a:r>
              <a:rPr lang="en-US" altLang="zh-CN" sz="2400" dirty="0">
                <a:ea typeface="宋体" charset="-122"/>
              </a:rPr>
              <a:t>Duplicate elimination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D99070-553E-4CF9-887D-6965C51A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72816"/>
            <a:ext cx="741682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记作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(R)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：  </a:t>
            </a:r>
            <a:r>
              <a:rPr lang="en-US" altLang="zh-CN" sz="2400" kern="0" dirty="0">
                <a:solidFill>
                  <a:srgbClr val="00B050"/>
                </a:solidFill>
                <a:ea typeface="宋体" charset="-122"/>
                <a:sym typeface="Symbol" panose="05050102010706020507" pitchFamily="18" charset="2"/>
              </a:rPr>
              <a:t>delta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结果关系：属性：与关系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相同</a:t>
            </a:r>
            <a:endParaRPr lang="en-US" altLang="zh-CN" sz="2400" kern="0" dirty="0">
              <a:ea typeface="宋体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                  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元组：去除关系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中重复的元组</a:t>
            </a:r>
            <a:endParaRPr lang="zh-CN" altLang="en-US" sz="2400" kern="0" dirty="0">
              <a:ea typeface="宋体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79D8F5-6894-47C8-AA6B-7B059063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26233"/>
              </p:ext>
            </p:extLst>
          </p:nvPr>
        </p:nvGraphicFramePr>
        <p:xfrm>
          <a:off x="611560" y="4005064"/>
          <a:ext cx="1698144" cy="22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595289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78844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243561367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11624023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62832657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64637126"/>
                  </a:ext>
                </a:extLst>
              </a:tr>
            </a:tbl>
          </a:graphicData>
        </a:graphic>
      </p:graphicFrame>
      <p:sp>
        <p:nvSpPr>
          <p:cNvPr id="9" name="Text Box 502">
            <a:extLst>
              <a:ext uri="{FF2B5EF4-FFF2-40B4-BE49-F238E27FC236}">
                <a16:creationId xmlns:a16="http://schemas.microsoft.com/office/drawing/2014/main" id="{0750FAD2-FE0B-4369-BB04-7A1451F8A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80" y="3559442"/>
            <a:ext cx="99127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depart</a:t>
            </a:r>
          </a:p>
        </p:txBody>
      </p:sp>
      <p:sp>
        <p:nvSpPr>
          <p:cNvPr id="10" name="Text Box 502">
            <a:extLst>
              <a:ext uri="{FF2B5EF4-FFF2-40B4-BE49-F238E27FC236}">
                <a16:creationId xmlns:a16="http://schemas.microsoft.com/office/drawing/2014/main" id="{392D4720-41D0-405C-A518-D06B8526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538" y="3850556"/>
            <a:ext cx="1284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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(depart)</a:t>
            </a:r>
            <a:endParaRPr lang="en-US" altLang="zh-CN" b="1" dirty="0">
              <a:solidFill>
                <a:srgbClr val="003399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A2821A-77B9-4AFD-A721-A8A054027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20766"/>
              </p:ext>
            </p:extLst>
          </p:nvPr>
        </p:nvGraphicFramePr>
        <p:xfrm>
          <a:off x="4283968" y="3850556"/>
          <a:ext cx="1698144" cy="1907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59528917"/>
                    </a:ext>
                  </a:extLst>
                </a:gridCol>
              </a:tblGrid>
              <a:tr h="313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78844"/>
                  </a:ext>
                </a:extLst>
              </a:tr>
              <a:tr h="3562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243561367"/>
                  </a:ext>
                </a:extLst>
              </a:tr>
              <a:tr h="3562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11624023"/>
                  </a:ext>
                </a:extLst>
              </a:tr>
              <a:tr h="712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6283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8" y="-99392"/>
            <a:ext cx="7772400" cy="1066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扩展的关系代数操作符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85BAEA4-E33D-4B75-87F8-18632907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57237"/>
              </p:ext>
            </p:extLst>
          </p:nvPr>
        </p:nvGraphicFramePr>
        <p:xfrm>
          <a:off x="326640" y="1340768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502">
            <a:extLst>
              <a:ext uri="{FF2B5EF4-FFF2-40B4-BE49-F238E27FC236}">
                <a16:creationId xmlns:a16="http://schemas.microsoft.com/office/drawing/2014/main" id="{0F1BABFC-F23F-4575-B1F8-A81AA8CB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89" y="967408"/>
            <a:ext cx="1127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student</a:t>
            </a:r>
          </a:p>
        </p:txBody>
      </p:sp>
      <p:sp>
        <p:nvSpPr>
          <p:cNvPr id="11" name="Text Box 502">
            <a:extLst>
              <a:ext uri="{FF2B5EF4-FFF2-40B4-BE49-F238E27FC236}">
                <a16:creationId xmlns:a16="http://schemas.microsoft.com/office/drawing/2014/main" id="{EADB8E65-F1AA-468C-BB54-0F0D2B06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7" y="4213126"/>
            <a:ext cx="276259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问题：学校有哪些系？</a:t>
            </a:r>
            <a:endParaRPr lang="en-US" altLang="zh-CN" b="1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66CC463A-106A-42E8-89B6-E58ED105431E}"/>
                  </a:ext>
                </a:extLst>
              </p:cNvPr>
              <p:cNvSpPr txBox="1"/>
              <p:nvPr/>
            </p:nvSpPr>
            <p:spPr>
              <a:xfrm>
                <a:off x="3347864" y="4215307"/>
                <a:ext cx="3706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 err="1">
                    <a:ea typeface="宋体" charset="-122"/>
                  </a:rPr>
                  <a:t>sdept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student</a:t>
                </a:r>
                <a:r>
                  <a:rPr lang="en-US" altLang="zh-CN" dirty="0">
                    <a:ea typeface="宋体" charset="-122"/>
                  </a:rPr>
                  <a:t>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66CC463A-106A-42E8-89B6-E58ED105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215307"/>
                <a:ext cx="3706661" cy="400110"/>
              </a:xfrm>
              <a:prstGeom prst="rect">
                <a:avLst/>
              </a:prstGeom>
              <a:blipFill>
                <a:blip r:embed="rId2"/>
                <a:stretch>
                  <a:fillRect l="-65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347A2C8-58E5-4CA4-A990-8108B1393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0999"/>
              </p:ext>
            </p:extLst>
          </p:nvPr>
        </p:nvGraphicFramePr>
        <p:xfrm>
          <a:off x="5940152" y="4149080"/>
          <a:ext cx="1698144" cy="22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5952891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78844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243561367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11624023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62832657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64637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3FABEDA8-02BC-4233-9672-855A374E3332}"/>
                  </a:ext>
                </a:extLst>
              </p:cNvPr>
              <p:cNvSpPr txBox="1"/>
              <p:nvPr/>
            </p:nvSpPr>
            <p:spPr>
              <a:xfrm>
                <a:off x="774770" y="5053341"/>
                <a:ext cx="3706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ea typeface="Cambria Math"/>
                    <a:sym typeface="Symbol" panose="05050102010706020507" pitchFamily="18" charset="2"/>
                  </a:rPr>
                  <a:t></a:t>
                </a:r>
                <a:r>
                  <a:rPr lang="en-US" altLang="zh-CN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 err="1">
                    <a:ea typeface="宋体" charset="-122"/>
                  </a:rPr>
                  <a:t>sdept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student</a:t>
                </a:r>
                <a:r>
                  <a:rPr lang="en-US" altLang="zh-CN" dirty="0">
                    <a:ea typeface="宋体" charset="-122"/>
                  </a:rPr>
                  <a:t>))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3FABEDA8-02BC-4233-9672-855A374E3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0" y="5053341"/>
                <a:ext cx="3706661" cy="400110"/>
              </a:xfrm>
              <a:prstGeom prst="rect">
                <a:avLst/>
              </a:prstGeom>
              <a:blipFill>
                <a:blip r:embed="rId3"/>
                <a:stretch>
                  <a:fillRect l="-1645" t="-1515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6784E0-5804-48A0-9CCD-749C7014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24680"/>
              </p:ext>
            </p:extLst>
          </p:nvPr>
        </p:nvGraphicFramePr>
        <p:xfrm>
          <a:off x="3151780" y="4789812"/>
          <a:ext cx="1698144" cy="175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196541006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37563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448239303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4189951575"/>
                  </a:ext>
                </a:extLst>
              </a:tr>
              <a:tr h="452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22774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4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8" y="-99392"/>
            <a:ext cx="7772400" cy="1066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扩展的关系代数操作符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85BAEA4-E33D-4B75-87F8-18632907B0D7}"/>
              </a:ext>
            </a:extLst>
          </p:cNvPr>
          <p:cNvGraphicFramePr>
            <a:graphicFrameLocks noGrp="1"/>
          </p:cNvGraphicFramePr>
          <p:nvPr/>
        </p:nvGraphicFramePr>
        <p:xfrm>
          <a:off x="326640" y="1340768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502">
            <a:extLst>
              <a:ext uri="{FF2B5EF4-FFF2-40B4-BE49-F238E27FC236}">
                <a16:creationId xmlns:a16="http://schemas.microsoft.com/office/drawing/2014/main" id="{0F1BABFC-F23F-4575-B1F8-A81AA8CB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89" y="967408"/>
            <a:ext cx="1127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student</a:t>
            </a:r>
          </a:p>
        </p:txBody>
      </p:sp>
      <p:sp>
        <p:nvSpPr>
          <p:cNvPr id="11" name="Text Box 502">
            <a:extLst>
              <a:ext uri="{FF2B5EF4-FFF2-40B4-BE49-F238E27FC236}">
                <a16:creationId xmlns:a16="http://schemas.microsoft.com/office/drawing/2014/main" id="{EADB8E65-F1AA-468C-BB54-0F0D2B06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7" y="4213126"/>
            <a:ext cx="379492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问题：将学生按学号排序输出？</a:t>
            </a:r>
            <a:endParaRPr lang="en-US" altLang="zh-CN" b="1" dirty="0">
              <a:solidFill>
                <a:srgbClr val="003399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6CC463A-106A-42E8-89B6-E58ED105431E}"/>
              </a:ext>
            </a:extLst>
          </p:cNvPr>
          <p:cNvSpPr txBox="1"/>
          <p:nvPr/>
        </p:nvSpPr>
        <p:spPr>
          <a:xfrm>
            <a:off x="1115616" y="4808136"/>
            <a:ext cx="370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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sno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8" y="-99392"/>
            <a:ext cx="7772400" cy="1066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扩展的关系代数操作符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0544" y="1124744"/>
            <a:ext cx="7416824" cy="736600"/>
          </a:xfrm>
        </p:spPr>
        <p:txBody>
          <a:bodyPr/>
          <a:lstStyle/>
          <a:p>
            <a:pPr algn="ctr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ea typeface="宋体" charset="-122"/>
              </a:rPr>
              <a:t>排序操作符：</a:t>
            </a:r>
            <a:r>
              <a:rPr lang="en-US" altLang="zh-CN" sz="2400" dirty="0">
                <a:ea typeface="宋体" charset="-122"/>
              </a:rPr>
              <a:t>sorting operator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D99070-553E-4CF9-887D-6965C51A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72816"/>
            <a:ext cx="741682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记作</a:t>
            </a:r>
            <a:r>
              <a:rPr lang="en-US" altLang="zh-CN" sz="2400" kern="0" baseline="-25000" dirty="0">
                <a:ea typeface="宋体" charset="-122"/>
                <a:sym typeface="Symbol" panose="05050102010706020507" pitchFamily="18" charset="2"/>
              </a:rPr>
              <a:t>L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(R)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：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L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为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的属性或属性组  </a:t>
            </a:r>
            <a:r>
              <a:rPr lang="en-US" altLang="zh-CN" sz="2400" kern="0" dirty="0">
                <a:solidFill>
                  <a:srgbClr val="00B050"/>
                </a:solidFill>
                <a:ea typeface="宋体" charset="-122"/>
                <a:sym typeface="Symbol" panose="05050102010706020507" pitchFamily="18" charset="2"/>
              </a:rPr>
              <a:t>tau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结果关系：属性：与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相同</a:t>
            </a:r>
            <a:endParaRPr lang="en-US" altLang="zh-CN" sz="2400" kern="0" dirty="0">
              <a:ea typeface="宋体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                  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元组：将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中元组按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L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进行排序</a:t>
            </a:r>
            <a:endParaRPr lang="zh-CN" altLang="en-US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7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8" y="-99392"/>
            <a:ext cx="7772400" cy="1066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扩展的关系代数操作符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0544" y="1124744"/>
            <a:ext cx="7416824" cy="7366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ea typeface="宋体" charset="-122"/>
              </a:rPr>
              <a:t>分组操作符：</a:t>
            </a:r>
            <a:r>
              <a:rPr lang="en-US" altLang="zh-CN" sz="2400" dirty="0">
                <a:ea typeface="宋体" charset="-122"/>
              </a:rPr>
              <a:t>grouping operator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D99070-553E-4CF9-887D-6965C51A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72816"/>
            <a:ext cx="813690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记作</a:t>
            </a:r>
            <a:r>
              <a:rPr lang="en-US" altLang="zh-CN" sz="2400" kern="0" baseline="-25000" dirty="0">
                <a:ea typeface="宋体" charset="-122"/>
                <a:sym typeface="Symbol" panose="05050102010706020507" pitchFamily="18" charset="2"/>
              </a:rPr>
              <a:t>L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(R)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：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L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为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的属性或属性组</a:t>
            </a:r>
            <a:endParaRPr lang="en-US" altLang="zh-CN" sz="2400" kern="0" dirty="0">
              <a:ea typeface="宋体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先把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按</a:t>
            </a:r>
            <a:r>
              <a:rPr lang="en-US" altLang="zh-CN" sz="2400" kern="0" dirty="0">
                <a:ea typeface="宋体" charset="-122"/>
                <a:sym typeface="Symbol" panose="05050102010706020507" pitchFamily="18" charset="2"/>
              </a:rPr>
              <a:t>L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属性的值分组，对每个分组产生一个新元组</a:t>
            </a:r>
            <a:endParaRPr lang="en-US" altLang="zh-CN" sz="2400" kern="0" dirty="0">
              <a:ea typeface="宋体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400" kern="0" dirty="0">
                <a:ea typeface="宋体" charset="-122"/>
                <a:sym typeface="Symbol" panose="05050102010706020507" pitchFamily="18" charset="2"/>
              </a:rPr>
              <a:t></a:t>
            </a:r>
            <a:r>
              <a:rPr lang="zh-CN" altLang="en-US" sz="2400" kern="0" dirty="0">
                <a:ea typeface="宋体" charset="-122"/>
                <a:sym typeface="Symbol" panose="05050102010706020507" pitchFamily="18" charset="2"/>
              </a:rPr>
              <a:t>去重操作是操作在每一列进行分组的结果</a:t>
            </a:r>
            <a:endParaRPr lang="en-US" altLang="zh-CN" sz="2400" kern="0" dirty="0">
              <a:ea typeface="宋体" charset="-122"/>
              <a:sym typeface="Symbol" panose="05050102010706020507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94B5B9-D12C-4B03-8B23-D15B573E6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49080"/>
            <a:ext cx="7416824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ea typeface="宋体" charset="-122"/>
              </a:rPr>
              <a:t>分组操作符一般与聚集操作符结合使用</a:t>
            </a:r>
          </a:p>
        </p:txBody>
      </p:sp>
    </p:spTree>
    <p:extLst>
      <p:ext uri="{BB962C8B-B14F-4D97-AF65-F5344CB8AC3E}">
        <p14:creationId xmlns:p14="http://schemas.microsoft.com/office/powerpoint/2010/main" val="32689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关系数据结构：关系模式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2780928"/>
            <a:ext cx="8653462" cy="366253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关系模式：</a:t>
            </a:r>
            <a:r>
              <a:rPr lang="zh-CN" altLang="en-US" b="0" dirty="0">
                <a:ea typeface="宋体" charset="-122"/>
              </a:rPr>
              <a:t>关系的抽象描述，表示为五元组：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U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 err="1">
                <a:ea typeface="宋体" charset="-122"/>
              </a:rPr>
              <a:t>dom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表示关系名；</a:t>
            </a:r>
            <a:r>
              <a:rPr lang="en-US" altLang="zh-CN" dirty="0">
                <a:ea typeface="宋体" charset="-122"/>
              </a:rPr>
              <a:t>U</a:t>
            </a:r>
            <a:r>
              <a:rPr lang="zh-CN" altLang="en-US" dirty="0">
                <a:ea typeface="宋体" charset="-122"/>
              </a:rPr>
              <a:t>表示属性名集合；</a:t>
            </a: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表示值域集合；</a:t>
            </a:r>
            <a:r>
              <a:rPr lang="en-US" altLang="zh-CN" dirty="0" err="1">
                <a:ea typeface="宋体" charset="-122"/>
              </a:rPr>
              <a:t>dom</a:t>
            </a:r>
            <a:r>
              <a:rPr lang="zh-CN" altLang="en-US" dirty="0">
                <a:ea typeface="宋体" charset="-122"/>
              </a:rPr>
              <a:t>表示属性向域的映射集合；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表示属性间数据的依赖关系集合。</a:t>
            </a:r>
          </a:p>
          <a:p>
            <a:pPr eaLnBrk="1" hangingPunct="1"/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备注：关系模式是型，静态的；而关系是值，动态变化的。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338" y="1221980"/>
            <a:ext cx="8653462" cy="123807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关系是元组集合，类似一张二维表，严格地说，其不是一个结构层面的概念。</a:t>
            </a:r>
            <a:endParaRPr lang="zh-CN" altLang="en-US" sz="2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8" y="-99392"/>
            <a:ext cx="7772400" cy="1066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扩展的关系代数操作符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220034"/>
            <a:ext cx="6106455" cy="736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聚集操作符</a:t>
            </a:r>
            <a:r>
              <a:rPr lang="en-US" altLang="zh-CN" sz="2400" dirty="0">
                <a:ea typeface="宋体" charset="-122"/>
              </a:rPr>
              <a:t>(aggregation operators)</a:t>
            </a:r>
            <a:endParaRPr lang="zh-CN" altLang="en-US" sz="2400" dirty="0">
              <a:ea typeface="宋体" charset="-122"/>
            </a:endParaRPr>
          </a:p>
        </p:txBody>
      </p:sp>
      <p:graphicFrame>
        <p:nvGraphicFramePr>
          <p:cNvPr id="385149" name="Group 125"/>
          <p:cNvGraphicFramePr>
            <a:graphicFrameLocks noGrp="1"/>
          </p:cNvGraphicFramePr>
          <p:nvPr>
            <p:ph sz="half" idx="2"/>
          </p:nvPr>
        </p:nvGraphicFramePr>
        <p:xfrm>
          <a:off x="2376488" y="2161342"/>
          <a:ext cx="5651896" cy="3398839"/>
        </p:xfrm>
        <a:graphic>
          <a:graphicData uri="http://schemas.openxmlformats.org/drawingml/2006/table">
            <a:tbl>
              <a:tblPr/>
              <a:tblGrid>
                <a:gridCol w="282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函数名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COUNT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对元组个数计数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SUM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求某列的总和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求一列的最大值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MIN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求一列的最小值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AVG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求一列的平均值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741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聚集操作符举例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787363-FD39-4BE4-A56E-6C5ED196C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67667"/>
              </p:ext>
            </p:extLst>
          </p:nvPr>
        </p:nvGraphicFramePr>
        <p:xfrm>
          <a:off x="212089" y="1700808"/>
          <a:ext cx="8490720" cy="24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02">
            <a:extLst>
              <a:ext uri="{FF2B5EF4-FFF2-40B4-BE49-F238E27FC236}">
                <a16:creationId xmlns:a16="http://schemas.microsoft.com/office/drawing/2014/main" id="{AE84924B-C421-4039-8D3B-00BD4D1E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2" y="1125683"/>
            <a:ext cx="14518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502">
            <a:extLst>
              <a:ext uri="{FF2B5EF4-FFF2-40B4-BE49-F238E27FC236}">
                <a16:creationId xmlns:a16="http://schemas.microsoft.com/office/drawing/2014/main" id="{C6F1996F-8F34-47A8-9899-6CDE5AA9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275798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：统计共有多少名学生？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:a16="http://schemas.microsoft.com/office/drawing/2014/main" id="{5A6AD56C-F73F-4347-B2C4-9B6740F7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82300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所有学生为一组，数学生个数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02">
            <a:extLst>
              <a:ext uri="{FF2B5EF4-FFF2-40B4-BE49-F238E27FC236}">
                <a16:creationId xmlns:a16="http://schemas.microsoft.com/office/drawing/2014/main" id="{38378491-6D5B-4A4C-93A6-15A63267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9" y="553117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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count(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sno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)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聚集操作符举例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787363-FD39-4BE4-A56E-6C5ED196C053}"/>
              </a:ext>
            </a:extLst>
          </p:cNvPr>
          <p:cNvGraphicFramePr>
            <a:graphicFrameLocks noGrp="1"/>
          </p:cNvGraphicFramePr>
          <p:nvPr/>
        </p:nvGraphicFramePr>
        <p:xfrm>
          <a:off x="212089" y="1700808"/>
          <a:ext cx="8490720" cy="24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02">
            <a:extLst>
              <a:ext uri="{FF2B5EF4-FFF2-40B4-BE49-F238E27FC236}">
                <a16:creationId xmlns:a16="http://schemas.microsoft.com/office/drawing/2014/main" id="{AE84924B-C421-4039-8D3B-00BD4D1E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2" y="1125683"/>
            <a:ext cx="14518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502">
            <a:extLst>
              <a:ext uri="{FF2B5EF4-FFF2-40B4-BE49-F238E27FC236}">
                <a16:creationId xmlns:a16="http://schemas.microsoft.com/office/drawing/2014/main" id="{C6F1996F-8F34-47A8-9899-6CDE5AA9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275798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统计男生，女生各多少个？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:a16="http://schemas.microsoft.com/office/drawing/2014/main" id="{5A6AD56C-F73F-4347-B2C4-9B6740F7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82300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按性别将学生为组，每组分别数学生个数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02">
            <a:extLst>
              <a:ext uri="{FF2B5EF4-FFF2-40B4-BE49-F238E27FC236}">
                <a16:creationId xmlns:a16="http://schemas.microsoft.com/office/drawing/2014/main" id="{38378491-6D5B-4A4C-93A6-15A63267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9" y="553117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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ssex,count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(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sno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)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7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聚集操作符举例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787363-FD39-4BE4-A56E-6C5ED196C053}"/>
              </a:ext>
            </a:extLst>
          </p:cNvPr>
          <p:cNvGraphicFramePr>
            <a:graphicFrameLocks noGrp="1"/>
          </p:cNvGraphicFramePr>
          <p:nvPr/>
        </p:nvGraphicFramePr>
        <p:xfrm>
          <a:off x="212089" y="1700808"/>
          <a:ext cx="8490720" cy="24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02">
            <a:extLst>
              <a:ext uri="{FF2B5EF4-FFF2-40B4-BE49-F238E27FC236}">
                <a16:creationId xmlns:a16="http://schemas.microsoft.com/office/drawing/2014/main" id="{AE84924B-C421-4039-8D3B-00BD4D1E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2" y="1125683"/>
            <a:ext cx="14518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502">
            <a:extLst>
              <a:ext uri="{FF2B5EF4-FFF2-40B4-BE49-F238E27FC236}">
                <a16:creationId xmlns:a16="http://schemas.microsoft.com/office/drawing/2014/main" id="{C6F1996F-8F34-47A8-9899-6CDE5AA9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275798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统计各个系各有多少学生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:a16="http://schemas.microsoft.com/office/drawing/2014/main" id="{5A6AD56C-F73F-4347-B2C4-9B6740F7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82300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sdept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将学生为组，每组分别数学生个数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02">
            <a:extLst>
              <a:ext uri="{FF2B5EF4-FFF2-40B4-BE49-F238E27FC236}">
                <a16:creationId xmlns:a16="http://schemas.microsoft.com/office/drawing/2014/main" id="{38378491-6D5B-4A4C-93A6-15A63267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9" y="553117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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sdept,count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(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sno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)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0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聚集操作符举例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787363-FD39-4BE4-A56E-6C5ED196C053}"/>
              </a:ext>
            </a:extLst>
          </p:cNvPr>
          <p:cNvGraphicFramePr>
            <a:graphicFrameLocks noGrp="1"/>
          </p:cNvGraphicFramePr>
          <p:nvPr/>
        </p:nvGraphicFramePr>
        <p:xfrm>
          <a:off x="212089" y="1700808"/>
          <a:ext cx="8490720" cy="24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02">
            <a:extLst>
              <a:ext uri="{FF2B5EF4-FFF2-40B4-BE49-F238E27FC236}">
                <a16:creationId xmlns:a16="http://schemas.microsoft.com/office/drawing/2014/main" id="{AE84924B-C421-4039-8D3B-00BD4D1E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2" y="1125683"/>
            <a:ext cx="14518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502">
            <a:extLst>
              <a:ext uri="{FF2B5EF4-FFF2-40B4-BE49-F238E27FC236}">
                <a16:creationId xmlns:a16="http://schemas.microsoft.com/office/drawing/2014/main" id="{C6F1996F-8F34-47A8-9899-6CDE5AA9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275798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计算学生的平均年龄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:a16="http://schemas.microsoft.com/office/drawing/2014/main" id="{5A6AD56C-F73F-4347-B2C4-9B6740F7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82300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所有学生为一组，计算平均年龄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02">
            <a:extLst>
              <a:ext uri="{FF2B5EF4-FFF2-40B4-BE49-F238E27FC236}">
                <a16:creationId xmlns:a16="http://schemas.microsoft.com/office/drawing/2014/main" id="{38378491-6D5B-4A4C-93A6-15A63267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9" y="553117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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avg (sage)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0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聚集操作符举例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787363-FD39-4BE4-A56E-6C5ED196C053}"/>
              </a:ext>
            </a:extLst>
          </p:cNvPr>
          <p:cNvGraphicFramePr>
            <a:graphicFrameLocks noGrp="1"/>
          </p:cNvGraphicFramePr>
          <p:nvPr/>
        </p:nvGraphicFramePr>
        <p:xfrm>
          <a:off x="212089" y="1700808"/>
          <a:ext cx="8490720" cy="24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02">
            <a:extLst>
              <a:ext uri="{FF2B5EF4-FFF2-40B4-BE49-F238E27FC236}">
                <a16:creationId xmlns:a16="http://schemas.microsoft.com/office/drawing/2014/main" id="{AE84924B-C421-4039-8D3B-00BD4D1E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2" y="1125683"/>
            <a:ext cx="14518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502">
            <a:extLst>
              <a:ext uri="{FF2B5EF4-FFF2-40B4-BE49-F238E27FC236}">
                <a16:creationId xmlns:a16="http://schemas.microsoft.com/office/drawing/2014/main" id="{C6F1996F-8F34-47A8-9899-6CDE5AA9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275798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：分别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计算男生和女生的平均年龄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:a16="http://schemas.microsoft.com/office/drawing/2014/main" id="{5A6AD56C-F73F-4347-B2C4-9B6740F7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82300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按性别将学生分组，分别计算每组学生的平均年龄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02">
            <a:extLst>
              <a:ext uri="{FF2B5EF4-FFF2-40B4-BE49-F238E27FC236}">
                <a16:creationId xmlns:a16="http://schemas.microsoft.com/office/drawing/2014/main" id="{38378491-6D5B-4A4C-93A6-15A63267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9" y="553117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</a:t>
            </a:r>
            <a:r>
              <a:rPr lang="en-US" altLang="zh-CN" kern="0" baseline="-25000" dirty="0" err="1">
                <a:ea typeface="宋体" charset="-122"/>
                <a:sym typeface="Symbol" panose="05050102010706020507" pitchFamily="18" charset="2"/>
              </a:rPr>
              <a:t>ssex,avg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 (sage)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4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聚集操作符举例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787363-FD39-4BE4-A56E-6C5ED196C053}"/>
              </a:ext>
            </a:extLst>
          </p:cNvPr>
          <p:cNvGraphicFramePr>
            <a:graphicFrameLocks noGrp="1"/>
          </p:cNvGraphicFramePr>
          <p:nvPr/>
        </p:nvGraphicFramePr>
        <p:xfrm>
          <a:off x="212089" y="1700808"/>
          <a:ext cx="8490720" cy="24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02">
            <a:extLst>
              <a:ext uri="{FF2B5EF4-FFF2-40B4-BE49-F238E27FC236}">
                <a16:creationId xmlns:a16="http://schemas.microsoft.com/office/drawing/2014/main" id="{AE84924B-C421-4039-8D3B-00BD4D1E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2" y="1125683"/>
            <a:ext cx="14518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502">
            <a:extLst>
              <a:ext uri="{FF2B5EF4-FFF2-40B4-BE49-F238E27FC236}">
                <a16:creationId xmlns:a16="http://schemas.microsoft.com/office/drawing/2014/main" id="{C6F1996F-8F34-47A8-9899-6CDE5AA9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275798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找出学生的最大年龄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:a16="http://schemas.microsoft.com/office/drawing/2014/main" id="{5A6AD56C-F73F-4347-B2C4-9B6740F7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2" y="482300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所有学生为一组，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取年龄的最大值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502">
            <a:extLst>
              <a:ext uri="{FF2B5EF4-FFF2-40B4-BE49-F238E27FC236}">
                <a16:creationId xmlns:a16="http://schemas.microsoft.com/office/drawing/2014/main" id="{38378491-6D5B-4A4C-93A6-15A63267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9" y="5531171"/>
            <a:ext cx="67000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kern="0" dirty="0">
                <a:ea typeface="宋体" charset="-122"/>
                <a:sym typeface="Symbol" panose="05050102010706020507" pitchFamily="18" charset="2"/>
              </a:rPr>
              <a:t></a:t>
            </a:r>
            <a:r>
              <a:rPr lang="en-US" altLang="zh-CN" kern="0" baseline="-25000" dirty="0">
                <a:ea typeface="宋体" charset="-122"/>
                <a:sym typeface="Symbol" panose="05050102010706020507" pitchFamily="18" charset="2"/>
              </a:rPr>
              <a:t>max(sage)</a:t>
            </a:r>
            <a:r>
              <a:rPr lang="en-US" altLang="zh-CN" kern="0" dirty="0">
                <a:ea typeface="宋体" charset="-122"/>
                <a:sym typeface="Symbol" panose="05050102010706020507" pitchFamily="18" charset="2"/>
              </a:rPr>
              <a:t>(student)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B00A93-341A-453B-B0DC-6922F677CE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47864" y="664994"/>
            <a:ext cx="4881736" cy="49242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计算表达式的值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(S)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B          C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2093E-9D7A-41A2-BF58-B2EB679E4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74409" y="538350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1E47CA-F208-40CB-B6C2-6EA2AFDABF3D}"/>
              </a:ext>
            </a:extLst>
          </p:cNvPr>
          <p:cNvGraphicFramePr>
            <a:graphicFrameLocks noGrp="1"/>
          </p:cNvGraphicFramePr>
          <p:nvPr/>
        </p:nvGraphicFramePr>
        <p:xfrm>
          <a:off x="174334" y="1556792"/>
          <a:ext cx="24711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9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17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43398"/>
                  </a:ext>
                </a:extLst>
              </a:tr>
            </a:tbl>
          </a:graphicData>
        </a:graphic>
      </p:graphicFrame>
      <p:sp>
        <p:nvSpPr>
          <p:cNvPr id="18" name="TextBox 6">
            <a:extLst>
              <a:ext uri="{FF2B5EF4-FFF2-40B4-BE49-F238E27FC236}">
                <a16:creationId xmlns:a16="http://schemas.microsoft.com/office/drawing/2014/main" id="{6267C28E-2DFB-4BFE-9363-88D8A40C9C57}"/>
              </a:ext>
            </a:extLst>
          </p:cNvPr>
          <p:cNvSpPr txBox="1"/>
          <p:nvPr/>
        </p:nvSpPr>
        <p:spPr>
          <a:xfrm>
            <a:off x="198380" y="11566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8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95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B00A93-341A-453B-B0DC-6922F677CE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47864" y="664994"/>
            <a:ext cx="4881736" cy="49242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计算表达式的值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CN" sz="3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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(S)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B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2093E-9D7A-41A2-BF58-B2EB679E4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823648" y="486916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1E47CA-F208-40CB-B6C2-6EA2AFDABF3D}"/>
              </a:ext>
            </a:extLst>
          </p:cNvPr>
          <p:cNvGraphicFramePr>
            <a:graphicFrameLocks noGrp="1"/>
          </p:cNvGraphicFramePr>
          <p:nvPr/>
        </p:nvGraphicFramePr>
        <p:xfrm>
          <a:off x="174334" y="1556792"/>
          <a:ext cx="247110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9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43398"/>
                  </a:ext>
                </a:extLst>
              </a:tr>
            </a:tbl>
          </a:graphicData>
        </a:graphic>
      </p:graphicFrame>
      <p:sp>
        <p:nvSpPr>
          <p:cNvPr id="18" name="TextBox 6">
            <a:extLst>
              <a:ext uri="{FF2B5EF4-FFF2-40B4-BE49-F238E27FC236}">
                <a16:creationId xmlns:a16="http://schemas.microsoft.com/office/drawing/2014/main" id="{6267C28E-2DFB-4BFE-9363-88D8A40C9C57}"/>
              </a:ext>
            </a:extLst>
          </p:cNvPr>
          <p:cNvSpPr txBox="1"/>
          <p:nvPr/>
        </p:nvSpPr>
        <p:spPr>
          <a:xfrm>
            <a:off x="198380" y="11566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52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B00A93-341A-453B-B0DC-6922F677CE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47864" y="664994"/>
            <a:ext cx="4881736" cy="49242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计算表达式的值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CN" sz="4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</a:t>
            </a:r>
            <a:r>
              <a:rPr lang="en-US" altLang="zh-CN" sz="3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sum(C)-&gt;mc</a:t>
            </a:r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(S)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mc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2093E-9D7A-41A2-BF58-B2EB679E4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74409" y="538350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1E47CA-F208-40CB-B6C2-6EA2AFDABF3D}"/>
              </a:ext>
            </a:extLst>
          </p:cNvPr>
          <p:cNvGraphicFramePr>
            <a:graphicFrameLocks noGrp="1"/>
          </p:cNvGraphicFramePr>
          <p:nvPr/>
        </p:nvGraphicFramePr>
        <p:xfrm>
          <a:off x="174334" y="1556792"/>
          <a:ext cx="247110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9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433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31431"/>
                  </a:ext>
                </a:extLst>
              </a:tr>
            </a:tbl>
          </a:graphicData>
        </a:graphic>
      </p:graphicFrame>
      <p:sp>
        <p:nvSpPr>
          <p:cNvPr id="18" name="TextBox 6">
            <a:extLst>
              <a:ext uri="{FF2B5EF4-FFF2-40B4-BE49-F238E27FC236}">
                <a16:creationId xmlns:a16="http://schemas.microsoft.com/office/drawing/2014/main" id="{6267C28E-2DFB-4BFE-9363-88D8A40C9C57}"/>
              </a:ext>
            </a:extLst>
          </p:cNvPr>
          <p:cNvSpPr txBox="1"/>
          <p:nvPr/>
        </p:nvSpPr>
        <p:spPr>
          <a:xfrm>
            <a:off x="198380" y="11566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64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关系数据结构：关系模式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447856" cy="29173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关系模式通常简记为：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	</a:t>
            </a:r>
            <a:r>
              <a:rPr lang="en-US" altLang="zh-CN" b="1" i="1" dirty="0">
                <a:ea typeface="宋体" charset="-122"/>
              </a:rPr>
              <a:t>R (U)    </a:t>
            </a:r>
            <a:r>
              <a:rPr lang="zh-CN" altLang="en-US" b="1" i="1" dirty="0">
                <a:ea typeface="宋体" charset="-122"/>
              </a:rPr>
              <a:t>或    </a:t>
            </a:r>
            <a:r>
              <a:rPr lang="en-US" altLang="zh-CN" b="1" i="1" dirty="0">
                <a:ea typeface="宋体" charset="-122"/>
              </a:rPr>
              <a:t>R (A</a:t>
            </a:r>
            <a:r>
              <a:rPr lang="en-US" altLang="zh-CN" b="1" i="1" baseline="-25000" dirty="0">
                <a:ea typeface="宋体" charset="-122"/>
              </a:rPr>
              <a:t>1</a:t>
            </a:r>
            <a:r>
              <a:rPr lang="zh-CN" altLang="en-US" b="1" i="1" dirty="0">
                <a:ea typeface="宋体" charset="-122"/>
              </a:rPr>
              <a:t>，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i="1" baseline="-25000" dirty="0">
                <a:ea typeface="宋体" charset="-122"/>
              </a:rPr>
              <a:t>2</a:t>
            </a:r>
            <a:r>
              <a:rPr lang="zh-CN" altLang="en-US" b="1" i="1" dirty="0">
                <a:ea typeface="宋体" charset="-122"/>
              </a:rPr>
              <a:t>，</a:t>
            </a:r>
            <a:r>
              <a:rPr lang="en-US" altLang="zh-CN" b="1" i="1" dirty="0">
                <a:ea typeface="宋体" charset="-122"/>
              </a:rPr>
              <a:t>…</a:t>
            </a:r>
            <a:r>
              <a:rPr lang="zh-CN" altLang="en-US" b="1" i="1" dirty="0">
                <a:ea typeface="宋体" charset="-122"/>
              </a:rPr>
              <a:t>，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i="1" baseline="-25000" dirty="0">
                <a:ea typeface="宋体" charset="-122"/>
              </a:rPr>
              <a:t>n</a:t>
            </a:r>
            <a:r>
              <a:rPr lang="en-US" altLang="zh-CN" b="1" i="1" dirty="0">
                <a:ea typeface="宋体" charset="-122"/>
              </a:rPr>
              <a:t>)</a:t>
            </a:r>
          </a:p>
          <a:p>
            <a:pPr lvl="1" eaLnBrk="1" hangingPunct="1">
              <a:lnSpc>
                <a:spcPct val="130000"/>
              </a:lnSpc>
              <a:buSzPct val="85000"/>
              <a:buFont typeface="Wingdings" pitchFamily="2" charset="2"/>
              <a:buChar char="n"/>
            </a:pPr>
            <a:r>
              <a:rPr lang="en-US" altLang="zh-CN" i="1" dirty="0">
                <a:ea typeface="宋体" charset="-122"/>
              </a:rPr>
              <a:t>R: </a:t>
            </a:r>
            <a:r>
              <a:rPr lang="zh-CN" altLang="en-US" dirty="0">
                <a:ea typeface="宋体" charset="-122"/>
              </a:rPr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i="1" baseline="-25000" dirty="0">
                <a:ea typeface="宋体" charset="-122"/>
              </a:rPr>
              <a:t>n  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属性名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835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B00A93-341A-453B-B0DC-6922F677CE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47864" y="664994"/>
            <a:ext cx="4881736" cy="49242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计算表达式的值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CN" sz="4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</a:t>
            </a:r>
            <a:r>
              <a:rPr lang="en-US" altLang="zh-CN" sz="3600" baseline="-25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B,max</a:t>
            </a:r>
            <a:r>
              <a:rPr lang="en-US" altLang="zh-CN" sz="3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(C)-&gt;mc</a:t>
            </a:r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(S)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B          mc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2093E-9D7A-41A2-BF58-B2EB679E4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74409" y="538350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1E47CA-F208-40CB-B6C2-6EA2AFDABF3D}"/>
              </a:ext>
            </a:extLst>
          </p:cNvPr>
          <p:cNvGraphicFramePr>
            <a:graphicFrameLocks noGrp="1"/>
          </p:cNvGraphicFramePr>
          <p:nvPr/>
        </p:nvGraphicFramePr>
        <p:xfrm>
          <a:off x="174334" y="1556792"/>
          <a:ext cx="247110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9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433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31431"/>
                  </a:ext>
                </a:extLst>
              </a:tr>
            </a:tbl>
          </a:graphicData>
        </a:graphic>
      </p:graphicFrame>
      <p:sp>
        <p:nvSpPr>
          <p:cNvPr id="18" name="TextBox 6">
            <a:extLst>
              <a:ext uri="{FF2B5EF4-FFF2-40B4-BE49-F238E27FC236}">
                <a16:creationId xmlns:a16="http://schemas.microsoft.com/office/drawing/2014/main" id="{6267C28E-2DFB-4BFE-9363-88D8A40C9C57}"/>
              </a:ext>
            </a:extLst>
          </p:cNvPr>
          <p:cNvSpPr txBox="1"/>
          <p:nvPr/>
        </p:nvSpPr>
        <p:spPr>
          <a:xfrm>
            <a:off x="198380" y="11566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49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6AE7D-6F91-035E-56D4-901AB118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" y="102732"/>
            <a:ext cx="8855320" cy="22989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B66E2C-F9F1-8808-3755-68960ECE22C9}"/>
              </a:ext>
            </a:extLst>
          </p:cNvPr>
          <p:cNvSpPr txBox="1"/>
          <p:nvPr/>
        </p:nvSpPr>
        <p:spPr>
          <a:xfrm>
            <a:off x="323528" y="2227451"/>
            <a:ext cx="8424936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检索程军老师所授课的课号和课程名称</a:t>
            </a:r>
            <a:endParaRPr lang="en-US" altLang="zh-CN" b="0" i="0" dirty="0">
              <a:solidFill>
                <a:srgbClr val="4B4B4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检索年龄大于</a:t>
            </a: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岁的男生学号和姓名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检索选修程军老师所授全部课程的学生姓名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检索李强同学没有选修的课程号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检索至少选修</a:t>
            </a: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门课程的学生学号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检索选修课程号</a:t>
            </a: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k5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的学生学号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检索修读了全部课程的学生姓名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检索选修了课程名为</a:t>
            </a: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语言的所有学生学号和姓名</a:t>
            </a:r>
            <a:endParaRPr lang="en-US" altLang="zh-CN" b="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b="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检索所有课程成绩都及格的学生学号和姓名</a:t>
            </a:r>
          </a:p>
        </p:txBody>
      </p:sp>
    </p:spTree>
    <p:extLst>
      <p:ext uri="{BB962C8B-B14F-4D97-AF65-F5344CB8AC3E}">
        <p14:creationId xmlns:p14="http://schemas.microsoft.com/office/powerpoint/2010/main" val="34653707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B66E2C-F9F1-8808-3755-68960ECE22C9}"/>
              </a:ext>
            </a:extLst>
          </p:cNvPr>
          <p:cNvSpPr txBox="1"/>
          <p:nvPr/>
        </p:nvSpPr>
        <p:spPr>
          <a:xfrm>
            <a:off x="323528" y="2227451"/>
            <a:ext cx="84249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(1)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查询学生学号为“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050102”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选修了而学生学号为“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050101”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没有选修的课程编号。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(2)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求选修了课程名为“大学英语”课的学生学号和成绩。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(3)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写出关系运算∏</a:t>
            </a:r>
            <a:r>
              <a:rPr lang="zh-CN" altLang="en-US" sz="2400" b="0" i="0" baseline="-2500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教师编号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（选课）的结果。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(4)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写出关系运算∏</a:t>
            </a:r>
            <a:r>
              <a:rPr lang="zh-CN" altLang="en-US" sz="2400" b="0" i="0" baseline="-2500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课程编号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(σ</a:t>
            </a:r>
            <a:r>
              <a:rPr lang="zh-CN" altLang="en-US" sz="2400" b="0" i="0" baseline="-2500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r>
              <a:rPr lang="en-US" altLang="zh-CN" sz="2400" b="0" i="0" baseline="-2500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&gt;=80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选课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的结果。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D0BCC-4476-F3C2-6CC1-9542D7F1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2400"/>
            <a:ext cx="3961151" cy="1764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D70B9-1D1D-6163-3DC5-9BEB3449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99" y="152400"/>
            <a:ext cx="4628265" cy="17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76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47183-92A9-A9C8-6DE9-792632D9E692}"/>
              </a:ext>
            </a:extLst>
          </p:cNvPr>
          <p:cNvSpPr txBox="1"/>
          <p:nvPr/>
        </p:nvSpPr>
        <p:spPr>
          <a:xfrm>
            <a:off x="579662" y="1166842"/>
            <a:ext cx="756084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关系代数：按一定条件或条件组合从已知数据库中检索满足用户需求的数据，从中得到精确的、有价值的信息，并且条件放置顺序的不同，也会带来不一样的检索效率和资源利用率。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F3690-44C8-8D9E-5F7C-17FE6C6A3558}"/>
              </a:ext>
            </a:extLst>
          </p:cNvPr>
          <p:cNvSpPr txBox="1"/>
          <p:nvPr/>
        </p:nvSpPr>
        <p:spPr>
          <a:xfrm>
            <a:off x="579662" y="3645024"/>
            <a:ext cx="7560840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50000"/>
              </a:lnSpc>
              <a:defRPr sz="2400" b="0" i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先做选择，运用投影去除多余属性等等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语法树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尽量提前做选择操作；在每个操作后，应做个投影操作，去掉不用的属性值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462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47183-92A9-A9C8-6DE9-792632D9E692}"/>
              </a:ext>
            </a:extLst>
          </p:cNvPr>
          <p:cNvSpPr txBox="1"/>
          <p:nvPr/>
        </p:nvSpPr>
        <p:spPr>
          <a:xfrm>
            <a:off x="332123" y="1166842"/>
            <a:ext cx="8344333" cy="3911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、构造查询树：查询树是一种表示关系代数表达式的树形结构。</a:t>
            </a:r>
            <a:endParaRPr lang="en-US" altLang="zh-CN" sz="2400" b="0" dirty="0">
              <a:solidFill>
                <a:srgbClr val="333333"/>
              </a:solidFill>
              <a:latin typeface="PingFang SC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PingFang SC"/>
                <a:ea typeface="微软雅黑" panose="020B0503020204020204" pitchFamily="34" charset="-122"/>
              </a:rPr>
              <a:t>在一个查询树中，叶子结点表示关系，内结点表示关系代数操作。</a:t>
            </a:r>
            <a:endParaRPr lang="en-US" altLang="zh-CN" sz="2400" b="0" dirty="0">
              <a:solidFill>
                <a:srgbClr val="FF0000"/>
              </a:solidFill>
              <a:latin typeface="PingFang SC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查询树以自底向上的方式执行：当一个内结点的操作分量可用时，这个内结点所表示的操作启动执行，执行结束后用结果关系代替这个内结点。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3768EE-3B20-0467-B855-4218669D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5423364" cy="45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225DC7-49A7-AB94-1A7B-33C36BE5E321}"/>
              </a:ext>
            </a:extLst>
          </p:cNvPr>
          <p:cNvSpPr txBox="1"/>
          <p:nvPr/>
        </p:nvSpPr>
        <p:spPr>
          <a:xfrm>
            <a:off x="176389" y="1536174"/>
            <a:ext cx="87912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2</a:t>
            </a: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、利用等价转换规则反复地对查询表达式进行尝试性转换，将原始的语法树转換成“优化”的形式</a:t>
            </a:r>
            <a:endParaRPr lang="en-US" altLang="zh-CN" sz="2400" b="0" dirty="0">
              <a:solidFill>
                <a:srgbClr val="333333"/>
              </a:solidFill>
              <a:latin typeface="PingFang SC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对每一个选择，利用等价变换规则尽可能把它移到树的叶端。目的是</a:t>
            </a:r>
            <a:r>
              <a:rPr lang="zh-CN" altLang="en-US" sz="2400" b="0" dirty="0">
                <a:solidFill>
                  <a:srgbClr val="C00000"/>
                </a:solidFill>
                <a:latin typeface="PingFang SC"/>
                <a:ea typeface="微软雅黑" panose="020B0503020204020204" pitchFamily="34" charset="-122"/>
              </a:rPr>
              <a:t>使选择操作尽早执行</a:t>
            </a:r>
            <a:endParaRPr lang="en-US" altLang="zh-CN" sz="2400" b="0" dirty="0">
              <a:solidFill>
                <a:srgbClr val="C00000"/>
              </a:solidFill>
              <a:latin typeface="PingFang SC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对每一个投影利用等价变换规则尽可能把它移向树的叶端。目的是</a:t>
            </a:r>
            <a:r>
              <a:rPr lang="zh-CN" altLang="en-US" sz="2400" b="0" dirty="0">
                <a:solidFill>
                  <a:srgbClr val="C00000"/>
                </a:solidFill>
                <a:latin typeface="PingFang SC"/>
                <a:ea typeface="微软雅黑" panose="020B0503020204020204" pitchFamily="34" charset="-122"/>
              </a:rPr>
              <a:t>使投影操作尽早执行</a:t>
            </a:r>
            <a:endParaRPr lang="en-US" altLang="zh-CN" sz="2400" b="0" dirty="0">
              <a:solidFill>
                <a:srgbClr val="C00000"/>
              </a:solidFill>
              <a:latin typeface="PingFang SC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C00000"/>
                </a:solidFill>
                <a:latin typeface="PingFang SC"/>
                <a:ea typeface="微软雅黑" panose="020B0503020204020204" pitchFamily="34" charset="-122"/>
              </a:rPr>
              <a:t>对每个叶节点加必要的投影操作，以消除对查询无用的属性</a:t>
            </a: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。</a:t>
            </a:r>
            <a:endParaRPr lang="en-US" altLang="zh-CN" sz="2400" b="0" dirty="0">
              <a:solidFill>
                <a:srgbClr val="333333"/>
              </a:solidFill>
              <a:latin typeface="PingFang SC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333333"/>
                </a:solidFill>
                <a:latin typeface="PingFang SC"/>
                <a:ea typeface="微软雅黑" panose="020B0503020204020204" pitchFamily="34" charset="-122"/>
              </a:rPr>
              <a:t>如果笛卡尔乘积后还须按连接条件进行选择操作,可将两者组合成连接操作选择下沉，投影随后</a:t>
            </a:r>
          </a:p>
        </p:txBody>
      </p:sp>
    </p:spTree>
    <p:extLst>
      <p:ext uri="{BB962C8B-B14F-4D97-AF65-F5344CB8AC3E}">
        <p14:creationId xmlns:p14="http://schemas.microsoft.com/office/powerpoint/2010/main" val="3459957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BEA6E-E293-B2F6-1F01-10FDB1D963D7}"/>
              </a:ext>
            </a:extLst>
          </p:cNvPr>
          <p:cNvSpPr txBox="1"/>
          <p:nvPr/>
        </p:nvSpPr>
        <p:spPr>
          <a:xfrm>
            <a:off x="185738" y="1052736"/>
            <a:ext cx="80586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SELECT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Cname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FROM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Student,Course,SC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WHERE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Student.Sno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SC.Sno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AND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SC.Cno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Course.Cno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AND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Student.Sdept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=’IS’;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EB444C-507F-5D9D-B8F8-A7639616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622"/>
            <a:ext cx="5423364" cy="45109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5356DE-EC04-62F1-4CA4-7A468F6B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73" y="1567646"/>
            <a:ext cx="4998641" cy="48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BD9FE-3CE1-C180-9BA5-31B9B78C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1124744"/>
            <a:ext cx="4585706" cy="975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D46FDD-DE94-E42E-21AA-15F7D955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2324301" cy="3947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DA1A15-A36C-3A2E-024C-5E48928E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444" y="1747624"/>
            <a:ext cx="3071126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小结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关系数据库系统是目前使用最广泛的数据库系统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关系数据库系统与非关系数据库系统的区别：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关系系统只有“表”这一种数据结构；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非关系数据库系统还有其他数据结构，以及对这些数据结构的操作 </a:t>
            </a:r>
          </a:p>
        </p:txBody>
      </p:sp>
    </p:spTree>
    <p:extLst>
      <p:ext uri="{BB962C8B-B14F-4D97-AF65-F5344CB8AC3E}">
        <p14:creationId xmlns:p14="http://schemas.microsoft.com/office/powerpoint/2010/main" val="47570733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小结（续）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772400" cy="4114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关系数据结构</a:t>
            </a:r>
          </a:p>
          <a:p>
            <a:pPr lvl="1"/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>
                <a:latin typeface="宋体" charset="-122"/>
                <a:ea typeface="宋体" charset="-122"/>
              </a:rPr>
              <a:t>关系</a:t>
            </a:r>
          </a:p>
          <a:p>
            <a:pPr lvl="2"/>
            <a:r>
              <a:rPr lang="zh-CN" altLang="en-US" dirty="0">
                <a:ea typeface="宋体" charset="-122"/>
              </a:rPr>
              <a:t>域</a:t>
            </a:r>
          </a:p>
          <a:p>
            <a:pPr lvl="2"/>
            <a:r>
              <a:rPr lang="zh-CN" altLang="en-US" dirty="0">
                <a:ea typeface="宋体" charset="-122"/>
              </a:rPr>
              <a:t>笛卡尔积</a:t>
            </a:r>
          </a:p>
          <a:p>
            <a:pPr lvl="2"/>
            <a:r>
              <a:rPr lang="zh-CN" altLang="en-US" dirty="0">
                <a:ea typeface="宋体" charset="-122"/>
              </a:rPr>
              <a:t>关系</a:t>
            </a:r>
          </a:p>
          <a:p>
            <a:pPr lvl="3"/>
            <a:r>
              <a:rPr lang="zh-CN" altLang="en-US" dirty="0">
                <a:ea typeface="宋体" charset="-122"/>
              </a:rPr>
              <a:t>关系，属性，元组</a:t>
            </a:r>
          </a:p>
          <a:p>
            <a:pPr lvl="3"/>
            <a:r>
              <a:rPr lang="zh-CN" altLang="en-US" dirty="0">
                <a:ea typeface="宋体" charset="-122"/>
              </a:rPr>
              <a:t>候选码，主码，主属性</a:t>
            </a:r>
          </a:p>
          <a:p>
            <a:pPr lvl="3"/>
            <a:r>
              <a:rPr lang="zh-CN" altLang="en-US" dirty="0">
                <a:ea typeface="宋体" charset="-122"/>
              </a:rPr>
              <a:t>基本关系的性质</a:t>
            </a:r>
          </a:p>
          <a:p>
            <a:pPr lvl="1"/>
            <a:r>
              <a:rPr lang="zh-CN" altLang="en-US" dirty="0">
                <a:ea typeface="宋体" charset="-122"/>
              </a:rPr>
              <a:t> 关系模式</a:t>
            </a:r>
            <a:endParaRPr lang="zh-CN" altLang="en-US" dirty="0">
              <a:ea typeface="黑体" pitchFamily="2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236133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关系数据结构：</a:t>
            </a:r>
            <a:r>
              <a:rPr lang="zh-CN" altLang="en-US" dirty="0">
                <a:latin typeface="宋体" charset="-122"/>
                <a:ea typeface="宋体" charset="-122"/>
              </a:rPr>
              <a:t>关系数据库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510" y="1196752"/>
            <a:ext cx="8064822" cy="4382616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关系数据库</a:t>
            </a:r>
          </a:p>
          <a:p>
            <a:pPr lvl="1" algn="just" eaLnBrk="1" hangingPunct="1">
              <a:lnSpc>
                <a:spcPct val="180000"/>
              </a:lnSpc>
              <a:buFont typeface="Wingdings" pitchFamily="2" charset="2"/>
              <a:buChar char="n"/>
            </a:pPr>
            <a:r>
              <a:rPr lang="zh-CN" altLang="en-US" dirty="0">
                <a:ea typeface="宋体" charset="-122"/>
              </a:rPr>
              <a:t>在一个给定的应用领域中，所有关系的集合构成一个关系数据库</a:t>
            </a:r>
          </a:p>
          <a:p>
            <a:pPr algn="just" eaLnBrk="1" hangingPunct="1">
              <a:lnSpc>
                <a:spcPct val="17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19514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小结（续）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37235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关系操作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选择、投影、重命名、连接、除、并、交、差、聚集操作、去重、分组、排序</a:t>
            </a:r>
          </a:p>
        </p:txBody>
      </p:sp>
    </p:spTree>
    <p:extLst>
      <p:ext uri="{BB962C8B-B14F-4D97-AF65-F5344CB8AC3E}">
        <p14:creationId xmlns:p14="http://schemas.microsoft.com/office/powerpoint/2010/main" val="20047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关系数据库示例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15616" y="1340768"/>
          <a:ext cx="612140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9638" imgH="3801666" progId="Visio.Drawing.11">
                  <p:embed/>
                </p:oleObj>
              </mc:Choice>
              <mc:Fallback>
                <p:oleObj name="Visio" r:id="rId2" imgW="4719638" imgH="3801666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40768"/>
                        <a:ext cx="6121400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8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47800"/>
            <a:ext cx="7906072" cy="495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是具有相同结构的元组的集合；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关系模式</a:t>
            </a:r>
            <a:r>
              <a:rPr lang="zh-CN" altLang="en-US" dirty="0"/>
              <a:t>对关系的结构等的抽象描述；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关系数据库</a:t>
            </a:r>
            <a:r>
              <a:rPr lang="zh-CN" altLang="en-US" dirty="0"/>
              <a:t>是关系的集合；</a:t>
            </a:r>
          </a:p>
        </p:txBody>
      </p:sp>
    </p:spTree>
    <p:extLst>
      <p:ext uri="{BB962C8B-B14F-4D97-AF65-F5344CB8AC3E}">
        <p14:creationId xmlns:p14="http://schemas.microsoft.com/office/powerpoint/2010/main" val="92895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数据需要满足哪些规范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013749"/>
              </p:ext>
            </p:extLst>
          </p:nvPr>
        </p:nvGraphicFramePr>
        <p:xfrm>
          <a:off x="185738" y="1124744"/>
          <a:ext cx="612140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9638" imgH="3801666" progId="Visio.Drawing.11">
                  <p:embed/>
                </p:oleObj>
              </mc:Choice>
              <mc:Fallback>
                <p:oleObj name="Visio" r:id="rId2" imgW="4719638" imgH="3801666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124744"/>
                        <a:ext cx="6121400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538D1D2A-0B1E-44FA-A1AD-2EA5E04EA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6" y="1628800"/>
            <a:ext cx="2442244" cy="230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000" kern="0" dirty="0">
                <a:solidFill>
                  <a:srgbClr val="C00000"/>
                </a:solidFill>
                <a:ea typeface="宋体" charset="-122"/>
              </a:rPr>
              <a:t>系编号？</a:t>
            </a:r>
            <a:br>
              <a:rPr lang="en-US" altLang="zh-CN" sz="2000" kern="0" dirty="0">
                <a:solidFill>
                  <a:srgbClr val="C00000"/>
                </a:solidFill>
                <a:ea typeface="宋体" charset="-122"/>
              </a:rPr>
            </a:br>
            <a:r>
              <a:rPr lang="zh-CN" altLang="en-US" sz="2000" kern="0" dirty="0">
                <a:solidFill>
                  <a:srgbClr val="C00000"/>
                </a:solidFill>
                <a:ea typeface="宋体" charset="-122"/>
              </a:rPr>
              <a:t>学号？</a:t>
            </a:r>
            <a:endParaRPr lang="en-US" altLang="zh-CN" sz="2000" kern="0" dirty="0">
              <a:solidFill>
                <a:srgbClr val="C00000"/>
              </a:solidFill>
              <a:ea typeface="宋体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b="0" kern="0" dirty="0">
                <a:solidFill>
                  <a:srgbClr val="C00000"/>
                </a:solidFill>
                <a:ea typeface="宋体" charset="-122"/>
              </a:rPr>
              <a:t>讲授课程与课程编号？</a:t>
            </a:r>
          </a:p>
        </p:txBody>
      </p:sp>
    </p:spTree>
    <p:extLst>
      <p:ext uri="{BB962C8B-B14F-4D97-AF65-F5344CB8AC3E}">
        <p14:creationId xmlns:p14="http://schemas.microsoft.com/office/powerpoint/2010/main" val="6494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关系完整性约束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1700808"/>
            <a:ext cx="872966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zh-CN" altLang="en-US" sz="2900" kern="0" dirty="0">
                <a:ea typeface="宋体" charset="-122"/>
              </a:rPr>
              <a:t>数据的完整性约束指</a:t>
            </a:r>
            <a:r>
              <a:rPr lang="zh-CN" altLang="en-US" sz="2900" kern="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特定应用场景中的数据需要满足什么规范，例如取值范围，格式等。</a:t>
            </a:r>
            <a:endParaRPr lang="en-US" altLang="zh-CN" sz="2900" kern="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ts val="3500"/>
              </a:lnSpc>
            </a:pPr>
            <a:endParaRPr lang="en-US" altLang="zh-CN" sz="2900" kern="0" dirty="0">
              <a:ea typeface="宋体" charset="-122"/>
            </a:endParaRPr>
          </a:p>
          <a:p>
            <a:pPr algn="just">
              <a:lnSpc>
                <a:spcPts val="3500"/>
              </a:lnSpc>
            </a:pPr>
            <a:r>
              <a:rPr lang="zh-CN" altLang="en-US" sz="2900" kern="0" dirty="0">
                <a:ea typeface="宋体" charset="-122"/>
              </a:rPr>
              <a:t>数据的完整性约束（</a:t>
            </a:r>
            <a:r>
              <a:rPr lang="en-US" altLang="zh-CN" sz="2900" kern="0" dirty="0">
                <a:ea typeface="宋体" charset="-122"/>
              </a:rPr>
              <a:t>why need it</a:t>
            </a:r>
            <a:r>
              <a:rPr lang="zh-CN" altLang="en-US" sz="2900" kern="0" dirty="0">
                <a:ea typeface="宋体" charset="-122"/>
              </a:rPr>
              <a:t>？）</a:t>
            </a:r>
          </a:p>
          <a:p>
            <a:pPr lvl="1" algn="just">
              <a:lnSpc>
                <a:spcPts val="3500"/>
              </a:lnSpc>
            </a:pPr>
            <a:r>
              <a:rPr lang="zh-CN" altLang="en-US" sz="2500" b="0" kern="0" dirty="0">
                <a:ea typeface="宋体" charset="-122"/>
              </a:rPr>
              <a:t>需要保证数据的正确性</a:t>
            </a:r>
          </a:p>
          <a:p>
            <a:pPr lvl="1" algn="just">
              <a:lnSpc>
                <a:spcPts val="3500"/>
              </a:lnSpc>
            </a:pPr>
            <a:r>
              <a:rPr lang="zh-CN" altLang="en-US" sz="2500" b="0" kern="0" dirty="0">
                <a:ea typeface="宋体" charset="-122"/>
              </a:rPr>
              <a:t>具体的应用对数据具有不同的要求</a:t>
            </a:r>
            <a:endParaRPr lang="zh-CN" altLang="en-US" sz="2600" b="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5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关系完整性约束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458" y="1628800"/>
            <a:ext cx="8729662" cy="2579588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</a:pPr>
            <a:r>
              <a:rPr lang="zh-CN" altLang="en-US" sz="2900" dirty="0">
                <a:ea typeface="宋体" charset="-122"/>
              </a:rPr>
              <a:t>关系的三类完整性约束</a:t>
            </a: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500" dirty="0">
                <a:ea typeface="宋体" charset="-122"/>
              </a:rPr>
              <a:t>实体完整性规则</a:t>
            </a: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500" dirty="0">
                <a:ea typeface="宋体" charset="-122"/>
              </a:rPr>
              <a:t>参照完整性规则</a:t>
            </a:r>
            <a:endParaRPr lang="zh-CN" altLang="en-US" sz="2600" dirty="0">
              <a:ea typeface="宋体" charset="-122"/>
            </a:endParaRP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600" dirty="0">
                <a:ea typeface="宋体" charset="-122"/>
              </a:rPr>
              <a:t>用户定义的完整性规则</a:t>
            </a:r>
          </a:p>
        </p:txBody>
      </p:sp>
    </p:spTree>
    <p:extLst>
      <p:ext uri="{BB962C8B-B14F-4D97-AF65-F5344CB8AC3E}">
        <p14:creationId xmlns:p14="http://schemas.microsoft.com/office/powerpoint/2010/main" val="13134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回顾：数据模型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997" y="1268760"/>
            <a:ext cx="7920880" cy="4953000"/>
          </a:xfrm>
        </p:spPr>
        <p:txBody>
          <a:bodyPr/>
          <a:lstStyle/>
          <a:p>
            <a:pPr eaLnBrk="1" hangingPunct="1"/>
            <a:r>
              <a:rPr lang="zh-CN" altLang="en-US" b="0" dirty="0">
                <a:ea typeface="宋体" charset="-122"/>
              </a:rPr>
              <a:t>数据模型的三个层面</a:t>
            </a:r>
            <a:endParaRPr lang="en-US" altLang="zh-CN" b="0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概念层面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b="0" dirty="0">
                <a:ea typeface="宋体" charset="-122"/>
              </a:rPr>
              <a:t>逻辑层面</a:t>
            </a:r>
            <a:endParaRPr lang="en-US" altLang="zh-CN" b="0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物理层面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zh-CN" altLang="en-US" b="0" dirty="0">
                <a:ea typeface="宋体" charset="-122"/>
              </a:rPr>
              <a:t>（逻辑）数据模型</a:t>
            </a:r>
            <a:r>
              <a:rPr lang="en-US" altLang="zh-CN" b="0" dirty="0">
                <a:ea typeface="宋体" charset="-122"/>
              </a:rPr>
              <a:t>= </a:t>
            </a:r>
            <a:r>
              <a:rPr lang="zh-CN" altLang="en-US" b="0" dirty="0">
                <a:ea typeface="宋体" charset="-122"/>
              </a:rPr>
              <a:t>数据结构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ea typeface="宋体" charset="-122"/>
              </a:rPr>
              <a:t>数据操作集合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ea typeface="宋体" charset="-122"/>
              </a:rPr>
              <a:t>数据完整性约束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zh-CN" altLang="en-US" b="0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关系</a:t>
            </a:r>
            <a:r>
              <a:rPr lang="zh-CN" altLang="en-US" b="0" dirty="0">
                <a:ea typeface="宋体" charset="-122"/>
              </a:rPr>
              <a:t>数据模型</a:t>
            </a:r>
            <a:r>
              <a:rPr lang="en-US" altLang="zh-CN" b="0" dirty="0">
                <a:ea typeface="宋体" charset="-122"/>
              </a:rPr>
              <a:t>= </a:t>
            </a:r>
            <a:r>
              <a:rPr lang="zh-CN" altLang="en-US" b="0" dirty="0">
                <a:solidFill>
                  <a:srgbClr val="CC3300"/>
                </a:solidFill>
                <a:ea typeface="宋体" charset="-122"/>
              </a:rPr>
              <a:t>关系数据结构</a:t>
            </a:r>
            <a:r>
              <a:rPr lang="zh-CN" altLang="en-US" b="0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solidFill>
                  <a:srgbClr val="CC3300"/>
                </a:solidFill>
                <a:ea typeface="宋体" charset="-122"/>
              </a:rPr>
              <a:t>关系数据操作集合</a:t>
            </a:r>
            <a:r>
              <a:rPr lang="zh-CN" altLang="en-US" b="0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solidFill>
                  <a:srgbClr val="CC3300"/>
                </a:solidFill>
                <a:ea typeface="宋体" charset="-122"/>
              </a:rPr>
              <a:t>关系数据完整性约束</a:t>
            </a:r>
          </a:p>
        </p:txBody>
      </p:sp>
    </p:spTree>
    <p:extLst>
      <p:ext uri="{BB962C8B-B14F-4D97-AF65-F5344CB8AC3E}">
        <p14:creationId xmlns:p14="http://schemas.microsoft.com/office/powerpoint/2010/main" val="32210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关系完整性  之  实体完整性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591872" cy="1333128"/>
          </a:xfrm>
        </p:spPr>
        <p:txBody>
          <a:bodyPr/>
          <a:lstStyle/>
          <a:p>
            <a:pPr algn="just">
              <a:lnSpc>
                <a:spcPts val="35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rgbClr val="C00000"/>
                </a:solidFill>
                <a:ea typeface="宋体" charset="-122"/>
              </a:rPr>
              <a:t>实体完整性规则（</a:t>
            </a:r>
            <a:r>
              <a:rPr lang="en-US" altLang="zh-CN" sz="2900" dirty="0">
                <a:solidFill>
                  <a:srgbClr val="C00000"/>
                </a:solidFill>
                <a:ea typeface="宋体" charset="-122"/>
              </a:rPr>
              <a:t>Entity Integrity</a:t>
            </a:r>
            <a:r>
              <a:rPr lang="zh-CN" altLang="en-US" sz="2900" dirty="0">
                <a:solidFill>
                  <a:srgbClr val="C00000"/>
                </a:solidFill>
                <a:ea typeface="宋体" charset="-122"/>
              </a:rPr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宋体" charset="-122"/>
              </a:rPr>
              <a:t>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若属性</a:t>
            </a:r>
            <a:r>
              <a:rPr lang="en-US" altLang="zh-CN" sz="2400" b="0" i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是基本关系</a:t>
            </a:r>
            <a:r>
              <a:rPr lang="en-US" altLang="zh-CN" sz="2400" b="0" i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的主属性，则</a:t>
            </a:r>
            <a:r>
              <a:rPr lang="en-US" altLang="zh-CN" sz="2400" b="0" i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不能取空值（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zh-CN" altLang="en-US" dirty="0">
                <a:ea typeface="宋体" charset="-122"/>
              </a:rPr>
              <a:t>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8840" y="3140968"/>
            <a:ext cx="8591872" cy="32403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逻辑解读：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在数据库中表示“什么都不是的值”，主属性是候选码的一部分，用于唯一地确定关系中的一条记录，一个“什么都不是的值”显然不适合去唯一标识一条记录。</a:t>
            </a:r>
            <a:endParaRPr lang="en-US" altLang="zh-CN" sz="2400" kern="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kern="0" dirty="0">
              <a:solidFill>
                <a:srgbClr val="003399"/>
              </a:solidFill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3399"/>
                </a:solidFill>
                <a:ea typeface="宋体" charset="-122"/>
              </a:rPr>
              <a:t>备注：该规则要求基本关系的所有主属性均不能取</a:t>
            </a:r>
            <a:r>
              <a:rPr lang="en-US" altLang="zh-CN" sz="2400" kern="0" dirty="0">
                <a:solidFill>
                  <a:srgbClr val="003399"/>
                </a:solidFill>
                <a:ea typeface="宋体" charset="-122"/>
              </a:rPr>
              <a:t>NULL</a:t>
            </a:r>
            <a:r>
              <a:rPr lang="zh-CN" altLang="en-US" sz="2400" kern="0" dirty="0">
                <a:solidFill>
                  <a:srgbClr val="003399"/>
                </a:solidFill>
                <a:ea typeface="宋体" charset="-122"/>
              </a:rPr>
              <a:t>值，而不仅是主码整体不能取</a:t>
            </a:r>
            <a:r>
              <a:rPr lang="en-US" altLang="zh-CN" sz="2400" kern="0" dirty="0">
                <a:solidFill>
                  <a:srgbClr val="003399"/>
                </a:solidFill>
                <a:ea typeface="宋体" charset="-122"/>
              </a:rPr>
              <a:t>NULL</a:t>
            </a:r>
            <a:r>
              <a:rPr lang="zh-CN" altLang="en-US" sz="2400" kern="0" dirty="0">
                <a:solidFill>
                  <a:srgbClr val="003399"/>
                </a:solidFill>
                <a:ea typeface="宋体" charset="-122"/>
              </a:rPr>
              <a:t>值。 </a:t>
            </a:r>
            <a:r>
              <a:rPr lang="zh-CN" altLang="en-US" kern="0" dirty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5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实体完整性示例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06532" name="Group 4"/>
          <p:cNvGraphicFramePr>
            <a:graphicFrameLocks noGrp="1"/>
          </p:cNvGraphicFramePr>
          <p:nvPr>
            <p:ph idx="1"/>
          </p:nvPr>
        </p:nvGraphicFramePr>
        <p:xfrm>
          <a:off x="440184" y="2492896"/>
          <a:ext cx="8229600" cy="2824337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5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3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3470176" y="1412776"/>
            <a:ext cx="914400" cy="510778"/>
          </a:xfrm>
          <a:prstGeom prst="wedgeRoundRectCallout">
            <a:avLst>
              <a:gd name="adj1" fmla="val -273611"/>
              <a:gd name="adj2" fmla="val 1594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 Unicode" pitchFamily="34" charset="0"/>
                <a:ea typeface="굴림" pitchFamily="50" charset="-127"/>
              </a:rPr>
              <a:t>主码</a:t>
            </a:r>
          </a:p>
        </p:txBody>
      </p:sp>
    </p:spTree>
    <p:extLst>
      <p:ext uri="{BB962C8B-B14F-4D97-AF65-F5344CB8AC3E}">
        <p14:creationId xmlns:p14="http://schemas.microsoft.com/office/powerpoint/2010/main" val="236489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新概念：外码（</a:t>
            </a:r>
            <a:r>
              <a:rPr lang="en-US" altLang="zh-CN" dirty="0">
                <a:ea typeface="宋体" charset="-122"/>
              </a:rPr>
              <a:t>Foreign Key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784976" cy="42586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0" dirty="0">
                <a:ea typeface="宋体" charset="-122"/>
              </a:rPr>
              <a:t>设</a:t>
            </a:r>
            <a:r>
              <a:rPr lang="en-US" altLang="zh-CN" sz="2400" b="0" dirty="0">
                <a:ea typeface="宋体" charset="-122"/>
              </a:rPr>
              <a:t>F</a:t>
            </a:r>
            <a:r>
              <a:rPr lang="zh-CN" altLang="en-US" sz="2400" b="0" dirty="0">
                <a:ea typeface="宋体" charset="-122"/>
              </a:rPr>
              <a:t>是基本关系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的一个或一组属性，但不是关系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的码。</a:t>
            </a:r>
            <a:r>
              <a:rPr lang="en-US" altLang="zh-CN" sz="2400" b="0" dirty="0">
                <a:ea typeface="宋体" charset="-122"/>
              </a:rPr>
              <a:t>K</a:t>
            </a:r>
            <a:r>
              <a:rPr lang="zh-CN" altLang="en-US" sz="2400" b="0" dirty="0">
                <a:ea typeface="宋体" charset="-122"/>
              </a:rPr>
              <a:t>是基本关系</a:t>
            </a:r>
            <a:r>
              <a:rPr lang="en-US" altLang="zh-CN" sz="2400" b="0" i="1" dirty="0">
                <a:ea typeface="宋体" charset="-122"/>
              </a:rPr>
              <a:t>S</a:t>
            </a:r>
            <a:r>
              <a:rPr lang="zh-CN" altLang="en-US" sz="2400" b="0" dirty="0">
                <a:ea typeface="宋体" charset="-122"/>
              </a:rPr>
              <a:t>的主码。如果</a:t>
            </a:r>
            <a:r>
              <a:rPr lang="en-US" altLang="zh-CN" sz="2400" b="0" dirty="0">
                <a:ea typeface="宋体" charset="-122"/>
              </a:rPr>
              <a:t>F</a:t>
            </a:r>
            <a:r>
              <a:rPr lang="zh-CN" altLang="en-US" sz="2400" b="0" dirty="0">
                <a:ea typeface="宋体" charset="-122"/>
              </a:rPr>
              <a:t>的取值源自基本关系</a:t>
            </a:r>
            <a:r>
              <a:rPr lang="en-US" altLang="zh-CN" sz="2400" b="0" i="1" dirty="0">
                <a:ea typeface="宋体" charset="-122"/>
              </a:rPr>
              <a:t>S</a:t>
            </a:r>
            <a:r>
              <a:rPr lang="zh-CN" altLang="en-US" sz="2400" b="0" dirty="0">
                <a:ea typeface="宋体" charset="-122"/>
              </a:rPr>
              <a:t>中的主码</a:t>
            </a:r>
            <a:r>
              <a:rPr lang="en-US" altLang="zh-CN" sz="2400" b="0" dirty="0">
                <a:ea typeface="宋体" charset="-122"/>
              </a:rPr>
              <a:t>K</a:t>
            </a:r>
            <a:r>
              <a:rPr lang="zh-CN" altLang="en-US" sz="2400" b="0" dirty="0">
                <a:ea typeface="宋体" charset="-122"/>
              </a:rPr>
              <a:t>对应的域，则称</a:t>
            </a:r>
            <a:r>
              <a:rPr lang="en-US" altLang="zh-CN" sz="2400" b="0" dirty="0">
                <a:ea typeface="宋体" charset="-122"/>
              </a:rPr>
              <a:t>F</a:t>
            </a:r>
            <a:r>
              <a:rPr lang="zh-CN" altLang="en-US" sz="2400" b="0" dirty="0">
                <a:ea typeface="宋体" charset="-122"/>
              </a:rPr>
              <a:t>是基本关系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外码</a:t>
            </a:r>
            <a:r>
              <a:rPr lang="zh-CN" altLang="en-US" sz="2400" dirty="0">
                <a:ea typeface="黑体" pitchFamily="2" charset="-122"/>
              </a:rPr>
              <a:t>。</a:t>
            </a:r>
            <a:endParaRPr lang="en-US" altLang="zh-CN" sz="2400" dirty="0">
              <a:ea typeface="黑体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ea typeface="黑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0" dirty="0">
                <a:ea typeface="宋体" charset="-122"/>
              </a:rPr>
              <a:t>基本关系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称为</a:t>
            </a:r>
            <a:r>
              <a:rPr lang="zh-CN" altLang="en-US" sz="2400" dirty="0">
                <a:solidFill>
                  <a:srgbClr val="003399"/>
                </a:solidFill>
                <a:ea typeface="黑体" pitchFamily="2" charset="-122"/>
              </a:rPr>
              <a:t>参照关系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dirty="0">
                <a:ea typeface="宋体" charset="-122"/>
              </a:rPr>
              <a:t>Referencing  Relation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0" dirty="0">
                <a:ea typeface="宋体" charset="-122"/>
              </a:rPr>
              <a:t>基本关系</a:t>
            </a:r>
            <a:r>
              <a:rPr lang="en-US" altLang="zh-CN" sz="2400" b="0" i="1" dirty="0">
                <a:ea typeface="宋体" charset="-122"/>
              </a:rPr>
              <a:t>S</a:t>
            </a:r>
            <a:r>
              <a:rPr lang="zh-CN" altLang="en-US" sz="2400" b="0" dirty="0">
                <a:ea typeface="宋体" charset="-122"/>
              </a:rPr>
              <a:t>称为</a:t>
            </a:r>
            <a:r>
              <a:rPr lang="zh-CN" altLang="en-US" sz="2400" dirty="0">
                <a:solidFill>
                  <a:srgbClr val="003399"/>
                </a:solidFill>
                <a:ea typeface="黑体" pitchFamily="2" charset="-122"/>
              </a:rPr>
              <a:t>被参照关系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dirty="0">
                <a:ea typeface="宋体" charset="-122"/>
              </a:rPr>
              <a:t>Referenced Relation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 </a:t>
            </a:r>
            <a:r>
              <a:rPr lang="zh-CN" altLang="en-US" sz="2400" b="0" dirty="0">
                <a:ea typeface="宋体" charset="-122"/>
              </a:rPr>
              <a:t>或</a:t>
            </a:r>
            <a:r>
              <a:rPr lang="zh-CN" altLang="en-US" sz="2400" dirty="0">
                <a:solidFill>
                  <a:srgbClr val="003399"/>
                </a:solidFill>
                <a:ea typeface="黑体" pitchFamily="2" charset="-122"/>
              </a:rPr>
              <a:t>目标关系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dirty="0">
                <a:ea typeface="宋体" charset="-122"/>
              </a:rPr>
              <a:t>Target Relation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76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6159996" y="3501008"/>
          <a:ext cx="2952328" cy="2070100"/>
        </p:xfrm>
        <a:graphic>
          <a:graphicData uri="http://schemas.openxmlformats.org/drawingml/2006/table">
            <a:tbl>
              <a:tblPr/>
              <a:tblGrid>
                <a:gridCol w="11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4720" name="Group 48"/>
          <p:cNvGraphicFramePr>
            <a:graphicFrameLocks noGrp="1"/>
          </p:cNvGraphicFramePr>
          <p:nvPr/>
        </p:nvGraphicFramePr>
        <p:xfrm>
          <a:off x="185738" y="1479352"/>
          <a:ext cx="4530278" cy="2165672"/>
        </p:xfrm>
        <a:graphic>
          <a:graphicData uri="http://schemas.openxmlformats.org/drawingml/2006/table">
            <a:tbl>
              <a:tblPr/>
              <a:tblGrid>
                <a:gridCol w="13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>
            <a:off x="4716016" y="2852936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4733528" y="2276872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4716016" y="3401380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815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6159996" y="3501008"/>
          <a:ext cx="2952328" cy="2070100"/>
        </p:xfrm>
        <a:graphic>
          <a:graphicData uri="http://schemas.openxmlformats.org/drawingml/2006/table">
            <a:tbl>
              <a:tblPr/>
              <a:tblGrid>
                <a:gridCol w="11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4720" name="Group 48"/>
          <p:cNvGraphicFramePr>
            <a:graphicFrameLocks noGrp="1"/>
          </p:cNvGraphicFramePr>
          <p:nvPr/>
        </p:nvGraphicFramePr>
        <p:xfrm>
          <a:off x="185738" y="1479352"/>
          <a:ext cx="4530278" cy="2165672"/>
        </p:xfrm>
        <a:graphic>
          <a:graphicData uri="http://schemas.openxmlformats.org/drawingml/2006/table">
            <a:tbl>
              <a:tblPr/>
              <a:tblGrid>
                <a:gridCol w="13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>
            <a:off x="4716016" y="2852936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4733528" y="2276872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4716016" y="3401380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形标注 1"/>
          <p:cNvSpPr/>
          <p:nvPr/>
        </p:nvSpPr>
        <p:spPr bwMode="auto">
          <a:xfrm>
            <a:off x="5724128" y="1340768"/>
            <a:ext cx="2736304" cy="562630"/>
          </a:xfrm>
          <a:prstGeom prst="wedgeEllipseCallout">
            <a:avLst>
              <a:gd name="adj1" fmla="val -100747"/>
              <a:gd name="adj2" fmla="val 10235"/>
            </a:avLst>
          </a:prstGeom>
          <a:solidFill>
            <a:srgbClr val="CC00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（外码）</a:t>
            </a:r>
          </a:p>
        </p:txBody>
      </p:sp>
      <p:sp>
        <p:nvSpPr>
          <p:cNvPr id="9" name="椭圆形标注 8"/>
          <p:cNvSpPr/>
          <p:nvPr/>
        </p:nvSpPr>
        <p:spPr bwMode="auto">
          <a:xfrm>
            <a:off x="6300192" y="2571621"/>
            <a:ext cx="2448272" cy="562630"/>
          </a:xfrm>
          <a:prstGeom prst="wedgeEllipseCallout">
            <a:avLst>
              <a:gd name="adj1" fmla="val -33517"/>
              <a:gd name="adj2" fmla="val 106023"/>
            </a:avLst>
          </a:prstGeom>
          <a:solidFill>
            <a:srgbClr val="CC00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K(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主码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79163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参照关系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7437" y="5733256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被参照关系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136904" cy="4953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关于外码的使用：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目标关系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zh-CN" altLang="en-US" sz="2000" dirty="0">
                <a:ea typeface="宋体" charset="-122"/>
              </a:rPr>
              <a:t>的主码</a:t>
            </a:r>
            <a:r>
              <a:rPr lang="en-US" altLang="zh-CN" sz="2000" dirty="0">
                <a:ea typeface="宋体" charset="-122"/>
              </a:rPr>
              <a:t>K</a:t>
            </a:r>
            <a:r>
              <a:rPr lang="en-US" altLang="zh-CN" sz="2000" baseline="-25000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和参照关系</a:t>
            </a:r>
            <a:r>
              <a:rPr lang="en-US" altLang="zh-CN" sz="2000" dirty="0">
                <a:ea typeface="宋体" charset="-122"/>
              </a:rPr>
              <a:t>R</a:t>
            </a:r>
            <a:r>
              <a:rPr lang="zh-CN" altLang="en-US" sz="2000" dirty="0">
                <a:ea typeface="宋体" charset="-122"/>
              </a:rPr>
              <a:t>的外码</a:t>
            </a:r>
            <a:r>
              <a:rPr lang="en-US" altLang="zh-CN" sz="2000" dirty="0">
                <a:ea typeface="宋体" charset="-122"/>
              </a:rPr>
              <a:t>F</a:t>
            </a:r>
            <a:r>
              <a:rPr lang="zh-CN" altLang="en-US" sz="2000" dirty="0">
                <a:ea typeface="宋体" charset="-122"/>
              </a:rPr>
              <a:t>必须定义在同一个（或一组）域上；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外码并不一定要与相应的主码同名；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关系</a:t>
            </a:r>
            <a:r>
              <a:rPr lang="en-US" altLang="zh-CN" sz="2000" i="1" dirty="0">
                <a:ea typeface="宋体" charset="-122"/>
              </a:rPr>
              <a:t>R</a:t>
            </a:r>
            <a:r>
              <a:rPr lang="zh-CN" altLang="en-US" sz="2000" dirty="0">
                <a:ea typeface="宋体" charset="-122"/>
              </a:rPr>
              <a:t>和</a:t>
            </a:r>
            <a:r>
              <a:rPr lang="en-US" altLang="zh-CN" sz="2000" i="1" dirty="0">
                <a:ea typeface="宋体" charset="-122"/>
              </a:rPr>
              <a:t>S</a:t>
            </a:r>
            <a:r>
              <a:rPr lang="zh-CN" altLang="en-US" sz="2000" dirty="0">
                <a:ea typeface="宋体" charset="-122"/>
              </a:rPr>
              <a:t>可以是同一个关系。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94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关系完整性  之  参照完整性规则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40768"/>
            <a:ext cx="8490718" cy="5060032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charset="-122"/>
              </a:rPr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若属性（或属性组）</a:t>
            </a:r>
            <a:r>
              <a:rPr lang="en-US" altLang="zh-CN" sz="2400" dirty="0">
                <a:ea typeface="宋体" charset="-122"/>
              </a:rPr>
              <a:t>F</a:t>
            </a:r>
            <a:r>
              <a:rPr lang="zh-CN" altLang="en-US" sz="2400" dirty="0">
                <a:ea typeface="宋体" charset="-122"/>
              </a:rPr>
              <a:t>是基本关系</a:t>
            </a:r>
            <a:r>
              <a:rPr lang="en-US" altLang="zh-CN" sz="2400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的外码，对应于基本关系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zh-CN" altLang="en-US" sz="2400" dirty="0">
                <a:ea typeface="宋体" charset="-122"/>
              </a:rPr>
              <a:t>的主码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（基本关系</a:t>
            </a:r>
            <a:r>
              <a:rPr lang="en-US" altLang="zh-CN" sz="2400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和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zh-CN" altLang="en-US" sz="2400" dirty="0">
                <a:ea typeface="宋体" charset="-122"/>
              </a:rPr>
              <a:t>不一定是不同的关系），则对于</a:t>
            </a:r>
            <a:r>
              <a:rPr lang="en-US" altLang="zh-CN" sz="2400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中每个元组在</a:t>
            </a:r>
            <a:r>
              <a:rPr lang="en-US" altLang="zh-CN" sz="2400" dirty="0">
                <a:ea typeface="宋体" charset="-122"/>
              </a:rPr>
              <a:t>F</a:t>
            </a:r>
            <a:r>
              <a:rPr lang="zh-CN" altLang="en-US" sz="2400" dirty="0">
                <a:ea typeface="宋体" charset="-122"/>
              </a:rPr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  <a:buFont typeface="Wingdings" pitchFamily="2" charset="2"/>
              <a:buChar char="n"/>
            </a:pPr>
            <a:r>
              <a:rPr lang="zh-CN" altLang="en-US" dirty="0">
                <a:ea typeface="宋体" charset="-122"/>
              </a:rPr>
              <a:t>或者取空值（</a:t>
            </a:r>
            <a:r>
              <a:rPr lang="en-US" altLang="zh-CN" i="1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的每个属性的取值均为空值）；</a:t>
            </a:r>
          </a:p>
          <a:p>
            <a:pPr lvl="1" algn="just" eaLnBrk="1" hangingPunct="1">
              <a:lnSpc>
                <a:spcPct val="170000"/>
              </a:lnSpc>
              <a:buSzPct val="75000"/>
              <a:buFont typeface="Wingdings" pitchFamily="2" charset="2"/>
              <a:buChar char="n"/>
            </a:pPr>
            <a:r>
              <a:rPr lang="zh-CN" altLang="en-US" dirty="0">
                <a:ea typeface="宋体" charset="-122"/>
              </a:rPr>
              <a:t>或者等于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zh-CN" altLang="en-US" dirty="0">
                <a:ea typeface="宋体" charset="-122"/>
              </a:rPr>
              <a:t>中某个元组的主码值。</a:t>
            </a:r>
          </a:p>
        </p:txBody>
      </p:sp>
    </p:spTree>
    <p:extLst>
      <p:ext uri="{BB962C8B-B14F-4D97-AF65-F5344CB8AC3E}">
        <p14:creationId xmlns:p14="http://schemas.microsoft.com/office/powerpoint/2010/main" val="236023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参照完整性示例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6159996" y="3501008"/>
          <a:ext cx="2952328" cy="2070100"/>
        </p:xfrm>
        <a:graphic>
          <a:graphicData uri="http://schemas.openxmlformats.org/drawingml/2006/table">
            <a:tbl>
              <a:tblPr/>
              <a:tblGrid>
                <a:gridCol w="11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4720" name="Group 48"/>
          <p:cNvGraphicFramePr>
            <a:graphicFrameLocks noGrp="1"/>
          </p:cNvGraphicFramePr>
          <p:nvPr/>
        </p:nvGraphicFramePr>
        <p:xfrm>
          <a:off x="185738" y="1479352"/>
          <a:ext cx="4530278" cy="2165672"/>
        </p:xfrm>
        <a:graphic>
          <a:graphicData uri="http://schemas.openxmlformats.org/drawingml/2006/table">
            <a:tbl>
              <a:tblPr/>
              <a:tblGrid>
                <a:gridCol w="13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>
            <a:off x="4716016" y="2852936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4733528" y="2276872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47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参照完整性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953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问题：学生与课程之间存在多对多联系，请分析下述关系的实体完整性和参照完整性？</a:t>
            </a:r>
            <a:endParaRPr lang="zh-CN" altLang="en-US" sz="2400" dirty="0">
              <a:ea typeface="宋体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学生（</a:t>
            </a:r>
            <a:r>
              <a:rPr lang="zh-CN" altLang="en-US" b="1" u="sng" dirty="0">
                <a:solidFill>
                  <a:srgbClr val="3333FF"/>
                </a:solidFill>
                <a:ea typeface="宋体" charset="-122"/>
              </a:rPr>
              <a:t>学号</a:t>
            </a:r>
            <a:r>
              <a:rPr lang="zh-CN" altLang="en-US" dirty="0">
                <a:solidFill>
                  <a:schemeClr val="accent2"/>
                </a:solidFill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课程（</a:t>
            </a:r>
            <a:r>
              <a:rPr lang="zh-CN" altLang="en-US" u="sng" dirty="0">
                <a:solidFill>
                  <a:srgbClr val="3333FF"/>
                </a:solidFill>
                <a:ea typeface="宋体" charset="-122"/>
              </a:rPr>
              <a:t>课程号</a:t>
            </a:r>
            <a:r>
              <a:rPr lang="zh-CN" altLang="en-US" dirty="0">
                <a:ea typeface="宋体" charset="-122"/>
              </a:rPr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选修（</a:t>
            </a:r>
            <a:r>
              <a:rPr lang="zh-CN" altLang="en-US" b="1" u="sng" dirty="0">
                <a:solidFill>
                  <a:srgbClr val="3333FF"/>
                </a:solidFill>
                <a:ea typeface="宋体" charset="-122"/>
              </a:rPr>
              <a:t>学号</a:t>
            </a:r>
            <a:r>
              <a:rPr lang="zh-CN" altLang="en-US" dirty="0">
                <a:ea typeface="宋体" charset="-122"/>
              </a:rPr>
              <a:t>，</a:t>
            </a:r>
            <a:r>
              <a:rPr lang="zh-CN" altLang="en-US" u="sng" dirty="0">
                <a:solidFill>
                  <a:srgbClr val="3333FF"/>
                </a:solidFill>
                <a:ea typeface="宋体" charset="-122"/>
              </a:rPr>
              <a:t>课程号</a:t>
            </a:r>
            <a:r>
              <a:rPr lang="zh-CN" altLang="en-US" dirty="0">
                <a:ea typeface="宋体" charset="-122"/>
              </a:rPr>
              <a:t>，成绩）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86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用户自定义完整性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8955088" cy="479174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b="0" dirty="0">
                <a:ea typeface="宋体" charset="-122"/>
              </a:rPr>
              <a:t>针对某一具体关系数据库的约束条件，反映某一具体应用所涉及的数据必须满足的语义要求。</a:t>
            </a:r>
            <a:endParaRPr lang="en-US" altLang="zh-CN" b="0" dirty="0">
              <a:ea typeface="宋体" charset="-122"/>
            </a:endParaRPr>
          </a:p>
          <a:p>
            <a:pPr algn="just" eaLnBrk="1" hangingPunct="1">
              <a:lnSpc>
                <a:spcPct val="160000"/>
              </a:lnSpc>
            </a:pPr>
            <a:endParaRPr lang="en-US" altLang="zh-CN" b="0" dirty="0">
              <a:ea typeface="宋体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课程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u="sng" dirty="0">
                <a:ea typeface="宋体" charset="-122"/>
              </a:rPr>
              <a:t>课程号</a:t>
            </a:r>
            <a:r>
              <a:rPr lang="zh-CN" altLang="en-US" dirty="0">
                <a:ea typeface="宋体" charset="-122"/>
              </a:rPr>
              <a:t>，课程名，学分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ea typeface="宋体" charset="-122"/>
              </a:rPr>
              <a:t>（学分范围</a:t>
            </a:r>
            <a:r>
              <a:rPr lang="en-US" altLang="zh-CN" dirty="0">
                <a:ea typeface="宋体" charset="-122"/>
              </a:rPr>
              <a:t>1-4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“课程号”属性必须取唯一值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非主属性“课程名”也不能取空值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“学分”属性只能取值</a:t>
            </a:r>
            <a:r>
              <a:rPr lang="en-US" altLang="zh-CN" dirty="0">
                <a:ea typeface="宋体" charset="-122"/>
              </a:rPr>
              <a:t>{1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4}</a:t>
            </a:r>
            <a:endParaRPr lang="zh-CN" altLang="en-US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7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 关系数据结构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68760"/>
            <a:ext cx="8490718" cy="513204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关系模型的数据结构：</a:t>
            </a:r>
            <a:r>
              <a:rPr lang="zh-CN" altLang="en-US" dirty="0">
                <a:solidFill>
                  <a:srgbClr val="3333FF"/>
                </a:solidFill>
                <a:ea typeface="宋体" charset="-122"/>
              </a:rPr>
              <a:t>关系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关系的本质：二维表 </a:t>
            </a:r>
          </a:p>
          <a:p>
            <a:pPr eaLnBrk="1" hangingPunct="1">
              <a:lnSpc>
                <a:spcPct val="14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备注：关系模型建立在集合代数的基础上</a:t>
            </a:r>
          </a:p>
        </p:txBody>
      </p:sp>
    </p:spTree>
    <p:extLst>
      <p:ext uri="{BB962C8B-B14F-4D97-AF65-F5344CB8AC3E}">
        <p14:creationId xmlns:p14="http://schemas.microsoft.com/office/powerpoint/2010/main" val="34951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用户定义的完整性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280920" cy="2557264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关系模型应提供定义和检验这类完整性的机制，以便用统一的系统的方法处理它们，而不要由应用程序承担这一功能。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21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 关系操作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8" y="2996952"/>
            <a:ext cx="8729662" cy="3384376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sz="3200" dirty="0">
                <a:ea typeface="宋体" charset="-122"/>
              </a:rPr>
              <a:t>常用的关系操作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查询：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选择、投影、</a:t>
            </a:r>
            <a:r>
              <a:rPr lang="zh-CN" altLang="en-US" dirty="0">
                <a:ea typeface="宋体" charset="-122"/>
              </a:rPr>
              <a:t>连接、除、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并、差</a:t>
            </a:r>
            <a:r>
              <a:rPr lang="zh-CN" altLang="en-US" dirty="0">
                <a:ea typeface="宋体" charset="-122"/>
              </a:rPr>
              <a:t>、交、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笛卡尔积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数据更新：插入、删除、修改</a:t>
            </a:r>
          </a:p>
          <a:p>
            <a:pPr lvl="1" algn="just" eaLnBrk="1" hangingPunct="1">
              <a:lnSpc>
                <a:spcPct val="130000"/>
              </a:lnSpc>
            </a:pPr>
            <a:endParaRPr lang="zh-CN" altLang="en-US" dirty="0">
              <a:ea typeface="宋体" charset="-122"/>
            </a:endParaRPr>
          </a:p>
          <a:p>
            <a:pPr algn="just" eaLnBrk="1" hangingPunct="1">
              <a:lnSpc>
                <a:spcPct val="180000"/>
              </a:lnSpc>
            </a:pPr>
            <a:r>
              <a:rPr lang="zh-CN" altLang="en-US" sz="3200" dirty="0">
                <a:ea typeface="宋体" charset="-122"/>
              </a:rPr>
              <a:t> 关系操作的特点：</a:t>
            </a:r>
            <a:r>
              <a:rPr lang="zh-CN" altLang="en-US" dirty="0">
                <a:ea typeface="宋体" charset="-122"/>
              </a:rPr>
              <a:t>集合操作方式（</a:t>
            </a:r>
            <a:r>
              <a:rPr lang="zh-CN" altLang="en-US" b="1" dirty="0">
                <a:solidFill>
                  <a:srgbClr val="CC3300"/>
                </a:solidFill>
                <a:ea typeface="宋体" charset="-122"/>
              </a:rPr>
              <a:t>一次一集合</a:t>
            </a:r>
            <a:r>
              <a:rPr lang="zh-CN" altLang="en-US" dirty="0">
                <a:ea typeface="宋体" charset="-122"/>
              </a:rPr>
              <a:t>）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6986" y="1187004"/>
            <a:ext cx="8729662" cy="123388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3200" kern="0" dirty="0">
                <a:ea typeface="宋体" charset="-122"/>
              </a:rPr>
              <a:t>问题：</a:t>
            </a:r>
            <a:r>
              <a:rPr lang="zh-CN" altLang="en-US" sz="2400" kern="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给定一个学生选课数据库，我们通常会有哪些使用需求？</a:t>
            </a:r>
          </a:p>
        </p:txBody>
      </p:sp>
    </p:spTree>
    <p:extLst>
      <p:ext uri="{BB962C8B-B14F-4D97-AF65-F5344CB8AC3E}">
        <p14:creationId xmlns:p14="http://schemas.microsoft.com/office/powerpoint/2010/main" val="34588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92480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关系数据模型  之  关系操作：支持关系操作的语言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8960296" cy="5256584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关系代数语言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用对关系的运算来表达查询要求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ISBL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关系演算语言：用谓词来表达查询要求</a:t>
            </a:r>
          </a:p>
          <a:p>
            <a:pPr lvl="1" algn="just" eaLnBrk="1" hangingPunct="1"/>
            <a:r>
              <a:rPr lang="zh-CN" altLang="en-US" sz="2000" dirty="0">
                <a:ea typeface="宋体" charset="-122"/>
              </a:rPr>
              <a:t>元组关系演算语言</a:t>
            </a:r>
            <a:endParaRPr lang="zh-CN" altLang="en-US" dirty="0">
              <a:ea typeface="宋体" charset="-122"/>
            </a:endParaRP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谓词变元的基本对象是元组变量</a:t>
            </a: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APLHA, QUEL</a:t>
            </a:r>
          </a:p>
          <a:p>
            <a:pPr lvl="1" algn="just" eaLnBrk="1" hangingPunct="1"/>
            <a:r>
              <a:rPr lang="zh-CN" altLang="en-US" sz="2000" dirty="0">
                <a:ea typeface="宋体" charset="-122"/>
              </a:rPr>
              <a:t>域关系演算语言    </a:t>
            </a: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谓词变元的基本对象是域变量</a:t>
            </a: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QBE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具有关系代数和关系演算双重特点的语言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SQL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Structured Query Language</a:t>
            </a:r>
            <a:r>
              <a:rPr lang="zh-CN" altLang="en-US" sz="2000" dirty="0">
                <a:ea typeface="宋体" charset="-122"/>
              </a:rPr>
              <a:t>） </a:t>
            </a:r>
            <a:endParaRPr lang="zh-CN" altLang="en-US" sz="20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82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endParaRPr lang="en-US" altLang="ko-KR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3D0C7-EE1E-4CFC-85A6-BEB3207A3751}"/>
              </a:ext>
            </a:extLst>
          </p:cNvPr>
          <p:cNvSpPr/>
          <p:nvPr/>
        </p:nvSpPr>
        <p:spPr>
          <a:xfrm>
            <a:off x="475114" y="1772816"/>
            <a:ext cx="84739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DBS   DBMS  DB</a:t>
            </a:r>
            <a:b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dirty="0" err="1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 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数据库， 为了存用户的各种数据，我们要建很多关系（二维表），所以把相关的关系（二维表）放在一起，形成一个库</a:t>
            </a:r>
            <a:endParaRPr lang="en-US" altLang="zh-CN" dirty="0">
              <a:solidFill>
                <a:schemeClr val="bg1">
                  <a:lumMod val="1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l"/>
            <a:b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DBMS 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数据库管理系统  ，数据库要放硬盘，好麻烦，牛的程序员给我们做了一个软件， 让我们可以方便的建库， 建表，做权限控制等，这就是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DBMS</a:t>
            </a:r>
          </a:p>
          <a:p>
            <a:pPr algn="l"/>
            <a:b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DBS 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数据库系统 ，数据库放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DBMS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普通人不会用啊，所以一般用户要用，</a:t>
            </a:r>
            <a:r>
              <a:rPr lang="zh-CN" altLang="en-US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怎么办呢？二流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程序员来开发软件应用吧，所以基于数据库开发应用程序， 使用数据库里面的数据，用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DBMS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管理数据库，再加上开发的应用程序，完美了</a:t>
            </a:r>
            <a:br>
              <a:rPr lang="zh-CN" altLang="en-US" dirty="0">
                <a:solidFill>
                  <a:schemeClr val="bg1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dirty="0">
              <a:solidFill>
                <a:schemeClr val="bg1">
                  <a:lumMod val="1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612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relational  operations_</a:t>
            </a:r>
            <a:r>
              <a:rPr lang="zh-CN" altLang="en-US" dirty="0">
                <a:ea typeface="宋体" charset="-122"/>
              </a:rPr>
              <a:t>关系操作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8" y="2996952"/>
            <a:ext cx="8729662" cy="3384376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代数：操作符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原子操作数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操作数：</a:t>
            </a:r>
            <a:endParaRPr lang="en-US" altLang="zh-CN" sz="2400" dirty="0">
              <a:ea typeface="宋体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代表关系的变量</a:t>
            </a:r>
            <a:endParaRPr lang="en-US" altLang="zh-CN" sz="2400" dirty="0">
              <a:ea typeface="宋体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代表有限关系的常量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6986" y="1187004"/>
            <a:ext cx="8729662" cy="166593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kern="0" dirty="0">
                <a:ea typeface="宋体" charset="-122"/>
              </a:rPr>
              <a:t>关系代数 </a:t>
            </a:r>
            <a:r>
              <a:rPr lang="en-US" altLang="zh-CN" kern="0" dirty="0">
                <a:ea typeface="宋体" charset="-122"/>
              </a:rPr>
              <a:t>relation algebra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400" kern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  </a:t>
            </a:r>
            <a:r>
              <a:rPr lang="zh-CN" altLang="en-US" sz="2400" kern="0" dirty="0">
                <a:solidFill>
                  <a:srgbClr val="003399"/>
                </a:solidFill>
                <a:latin typeface="宋体" charset="-122"/>
                <a:ea typeface="宋体" charset="-122"/>
              </a:rPr>
              <a:t>不同于算术代数的另一门代数，包括一些简单但功能强大的方法，能从现有关系构造出新的关系。</a:t>
            </a:r>
            <a:endParaRPr lang="zh-CN" altLang="en-US" sz="2400" kern="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0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953000"/>
          </a:xfrm>
        </p:spPr>
        <p:txBody>
          <a:bodyPr/>
          <a:lstStyle/>
          <a:p>
            <a:pPr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charset="-122"/>
              </a:rPr>
              <a:t>关系模式：</a:t>
            </a:r>
            <a:r>
              <a:rPr lang="en-US" altLang="zh-CN" dirty="0">
                <a:ea typeface="宋体" charset="-122"/>
              </a:rPr>
              <a:t>R(A</a:t>
            </a:r>
            <a:r>
              <a:rPr lang="en-US" altLang="zh-CN" baseline="-30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baseline="-30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baseline="-30000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它的一个关系设为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R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表示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是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的一个元组</a:t>
            </a:r>
          </a:p>
          <a:p>
            <a:pPr lvl="1"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zh-CN" altLang="en-US" dirty="0">
                <a:ea typeface="宋体" charset="-122"/>
              </a:rPr>
              <a:t>则表示元组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中相应于属性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i="1" baseline="-30000" dirty="0">
                <a:ea typeface="宋体" charset="-122"/>
              </a:rPr>
              <a:t>i</a:t>
            </a:r>
            <a:r>
              <a:rPr lang="zh-CN" altLang="en-US" dirty="0">
                <a:ea typeface="宋体" charset="-122"/>
              </a:rPr>
              <a:t>的分量 </a:t>
            </a:r>
          </a:p>
          <a:p>
            <a:pPr>
              <a:buFont typeface="Wingdings" pitchFamily="2" charset="2"/>
              <a:buNone/>
            </a:pPr>
            <a:endParaRPr lang="en-US" altLang="zh-CN" sz="3200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8C4BB2-1D14-4456-9523-167A2954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3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41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53830"/>
              </p:ext>
            </p:extLst>
          </p:nvPr>
        </p:nvGraphicFramePr>
        <p:xfrm>
          <a:off x="971600" y="2238400"/>
          <a:ext cx="70104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040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53952"/>
              </p:ext>
            </p:extLst>
          </p:nvPr>
        </p:nvGraphicFramePr>
        <p:xfrm>
          <a:off x="971600" y="1628800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0412" name="Rectangle 1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charset="-122"/>
                <a:ea typeface="宋体" charset="-122"/>
              </a:rPr>
              <a:t>关系代数操作符</a:t>
            </a:r>
            <a:endParaRPr lang="zh-CN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317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4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17438"/>
              </p:ext>
            </p:extLst>
          </p:nvPr>
        </p:nvGraphicFramePr>
        <p:xfrm>
          <a:off x="1066800" y="2598440"/>
          <a:ext cx="7010400" cy="2438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4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0550"/>
              </p:ext>
            </p:extLst>
          </p:nvPr>
        </p:nvGraphicFramePr>
        <p:xfrm>
          <a:off x="1066800" y="1988840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24" name="AutoShape 32"/>
          <p:cNvSpPr>
            <a:spLocks noChangeAspect="1" noChangeArrowheads="1"/>
          </p:cNvSpPr>
          <p:nvPr/>
        </p:nvSpPr>
        <p:spPr bwMode="auto">
          <a:xfrm rot="5400000" flipV="1">
            <a:off x="2987675" y="3554116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5444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2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5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集合运算操作符： 并（</a:t>
            </a:r>
            <a:r>
              <a:rPr lang="en-US" altLang="zh-CN" dirty="0">
                <a:ea typeface="宋体" charset="-122"/>
              </a:rPr>
              <a:t>Union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algn="just"/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∪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∪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= {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</a:rPr>
              <a:t>|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dirty="0" err="1">
                <a:ea typeface="宋体" charset="-122"/>
              </a:rPr>
              <a:t>∨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}</a:t>
            </a:r>
          </a:p>
          <a:p>
            <a:pPr algn="just"/>
            <a:endParaRPr lang="en-US" altLang="zh-CN" dirty="0">
              <a:ea typeface="宋体" charset="-122"/>
            </a:endParaRPr>
          </a:p>
          <a:p>
            <a:pPr algn="just"/>
            <a:r>
              <a:rPr lang="zh-CN" altLang="en-US" dirty="0">
                <a:ea typeface="宋体" charset="-122"/>
              </a:rPr>
              <a:t>备注</a:t>
            </a:r>
            <a:r>
              <a:rPr lang="zh-CN" altLang="en-US" dirty="0">
                <a:ea typeface="宋体" charset="-122"/>
                <a:sym typeface="Wingdings" pitchFamily="2" charset="2"/>
              </a:rPr>
              <a:t>：</a:t>
            </a:r>
            <a:r>
              <a:rPr lang="en-US" altLang="zh-CN" dirty="0">
                <a:ea typeface="宋体" charset="-122"/>
                <a:sym typeface="Wingdings" pitchFamily="2" charset="2"/>
              </a:rPr>
              <a:t>R</a:t>
            </a:r>
            <a:r>
              <a:rPr lang="zh-CN" altLang="en-US" dirty="0">
                <a:ea typeface="宋体" charset="-122"/>
                <a:sym typeface="Wingdings" pitchFamily="2" charset="2"/>
              </a:rPr>
              <a:t>和</a:t>
            </a:r>
            <a:r>
              <a:rPr lang="en-US" altLang="zh-CN" dirty="0">
                <a:ea typeface="宋体" charset="-122"/>
                <a:sym typeface="Wingdings" pitchFamily="2" charset="2"/>
              </a:rPr>
              <a:t>S</a:t>
            </a:r>
            <a:r>
              <a:rPr lang="zh-CN" altLang="en-US" dirty="0">
                <a:ea typeface="宋体" charset="-122"/>
                <a:sym typeface="Wingdings" pitchFamily="2" charset="2"/>
              </a:rPr>
              <a:t>必须是同构的</a:t>
            </a:r>
            <a:endParaRPr lang="zh-CN" altLang="en-US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生成的关系：属性与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相同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元组：在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中的元组求并集（去重）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22237"/>
            <a:ext cx="7391400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并操作示例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47350"/>
              </p:ext>
            </p:extLst>
          </p:nvPr>
        </p:nvGraphicFramePr>
        <p:xfrm>
          <a:off x="323528" y="1725216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39990"/>
              </p:ext>
            </p:extLst>
          </p:nvPr>
        </p:nvGraphicFramePr>
        <p:xfrm>
          <a:off x="344240" y="4293096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19896"/>
              </p:ext>
            </p:extLst>
          </p:nvPr>
        </p:nvGraphicFramePr>
        <p:xfrm>
          <a:off x="5220072" y="2693462"/>
          <a:ext cx="3706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6037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20072" y="229335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R∪S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050902" y="2641917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030190" y="3892987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4437669" y="3547616"/>
            <a:ext cx="388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∪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813216" y="3692932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94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关系数据结构：进一步细化的概念</a:t>
            </a:r>
            <a:endParaRPr lang="zh-CN" altLang="zh-CN" sz="3200" dirty="0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729662" cy="4953000"/>
          </a:xfrm>
        </p:spPr>
        <p:txBody>
          <a:bodyPr/>
          <a:lstStyle/>
          <a:p>
            <a:pPr algn="just" eaLnBrk="1" hangingPunct="1"/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元组</a:t>
            </a:r>
            <a:r>
              <a:rPr lang="zh-CN" altLang="en-US" sz="3200" dirty="0">
                <a:solidFill>
                  <a:srgbClr val="C00000"/>
                </a:solidFill>
                <a:ea typeface="宋体" charset="-122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Tuple</a:t>
            </a:r>
            <a:r>
              <a:rPr lang="zh-CN" altLang="en-US" sz="3200" dirty="0">
                <a:solidFill>
                  <a:srgbClr val="C00000"/>
                </a:solidFill>
                <a:ea typeface="宋体" charset="-122"/>
              </a:rPr>
              <a:t>）</a:t>
            </a:r>
          </a:p>
          <a:p>
            <a:pPr lvl="1" algn="just" eaLnBrk="1" hangingPunct="1"/>
            <a:r>
              <a:rPr lang="zh-CN" altLang="en-US" dirty="0">
                <a:ea typeface="宋体" charset="-122"/>
              </a:rPr>
              <a:t>关系中的每一行叫作一个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zh-CN" altLang="en-US" dirty="0">
                <a:ea typeface="黑体" pitchFamily="2" charset="-122"/>
              </a:rPr>
              <a:t>元组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n-tuple</a:t>
            </a:r>
            <a:r>
              <a:rPr lang="zh-CN" altLang="en-US" dirty="0">
                <a:ea typeface="宋体" charset="-122"/>
              </a:rPr>
              <a:t>）或简称</a:t>
            </a:r>
            <a:r>
              <a:rPr lang="zh-CN" altLang="en-US" dirty="0">
                <a:ea typeface="黑体" pitchFamily="2" charset="-122"/>
              </a:rPr>
              <a:t>元组</a:t>
            </a:r>
            <a:r>
              <a:rPr lang="en-US" altLang="zh-CN" dirty="0">
                <a:ea typeface="黑体" pitchFamily="2" charset="-122"/>
              </a:rPr>
              <a:t>(Tuple)</a:t>
            </a:r>
            <a:r>
              <a:rPr lang="zh-CN" altLang="en-US" dirty="0">
                <a:ea typeface="黑体" pitchFamily="2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属性（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Attribute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）</a:t>
            </a:r>
            <a:endParaRPr lang="en-US" altLang="zh-CN" sz="3200" dirty="0">
              <a:solidFill>
                <a:srgbClr val="C00000"/>
              </a:solidFill>
              <a:ea typeface="黑体" pitchFamily="2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关系中的每一列为一个属性。</a:t>
            </a:r>
            <a:endParaRPr lang="en-US" altLang="zh-CN" dirty="0">
              <a:ea typeface="黑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分量</a:t>
            </a:r>
            <a:r>
              <a:rPr lang="zh-CN" altLang="en-US" sz="3200" dirty="0">
                <a:solidFill>
                  <a:srgbClr val="C00000"/>
                </a:solidFill>
                <a:ea typeface="宋体" charset="-122"/>
              </a:rPr>
              <a:t>（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Component</a:t>
            </a:r>
            <a:r>
              <a:rPr lang="zh-CN" altLang="en-US" sz="3200" dirty="0">
                <a:solidFill>
                  <a:srgbClr val="C00000"/>
                </a:solidFill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一个元组（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 err="1">
                <a:ea typeface="宋体" charset="-122"/>
              </a:rPr>
              <a:t>d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）中的每一个项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zh-CN" altLang="en-US" dirty="0">
                <a:ea typeface="宋体" charset="-122"/>
              </a:rPr>
              <a:t>叫作一个</a:t>
            </a:r>
            <a:r>
              <a:rPr lang="zh-CN" altLang="en-US" dirty="0">
                <a:ea typeface="黑体" pitchFamily="2" charset="-122"/>
              </a:rPr>
              <a:t>分量，</a:t>
            </a:r>
            <a:r>
              <a:rPr lang="zh-CN" altLang="en-US" dirty="0">
                <a:ea typeface="宋体" charset="-122"/>
              </a:rPr>
              <a:t>即属性值</a:t>
            </a:r>
            <a:r>
              <a:rPr lang="zh-CN" altLang="en-US" dirty="0">
                <a:ea typeface="黑体" pitchFamily="2" charset="-122"/>
              </a:rPr>
              <a:t>。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92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集合运算操作符：差（</a:t>
            </a:r>
            <a:r>
              <a:rPr lang="en-US" altLang="zh-CN" dirty="0">
                <a:ea typeface="宋体" charset="-122"/>
              </a:rPr>
              <a:t>Difference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algn="just"/>
            <a:r>
              <a:rPr lang="en-US" altLang="zh-CN" i="1" dirty="0">
                <a:ea typeface="宋体" charset="-122"/>
              </a:rPr>
              <a:t>R - S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：  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-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= {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</a:rPr>
              <a:t>|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dirty="0" err="1">
                <a:ea typeface="宋体" charset="-122"/>
              </a:rPr>
              <a:t>∧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  <a:sym typeface="Symbol" pitchFamily="18" charset="2"/>
              </a:rPr>
              <a:t>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}</a:t>
            </a:r>
          </a:p>
          <a:p>
            <a:pPr algn="just"/>
            <a:r>
              <a:rPr lang="en-US" altLang="zh-CN" dirty="0">
                <a:ea typeface="宋体" charset="-122"/>
              </a:rPr>
              <a:t>S – R:    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-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= {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</a:rPr>
              <a:t>|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dirty="0" err="1">
                <a:ea typeface="宋体" charset="-122"/>
              </a:rPr>
              <a:t>∧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  <a:sym typeface="Symbol" pitchFamily="18" charset="2"/>
              </a:rPr>
              <a:t>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}</a:t>
            </a:r>
          </a:p>
          <a:p>
            <a:pPr algn="just"/>
            <a:endParaRPr lang="en-US" altLang="zh-CN" dirty="0">
              <a:ea typeface="宋体" charset="-122"/>
            </a:endParaRPr>
          </a:p>
          <a:p>
            <a:pPr algn="just"/>
            <a:r>
              <a:rPr lang="zh-CN" altLang="en-US" dirty="0">
                <a:ea typeface="宋体" charset="-122"/>
              </a:rPr>
              <a:t>备注</a:t>
            </a:r>
            <a:r>
              <a:rPr lang="zh-CN" altLang="en-US" dirty="0">
                <a:ea typeface="宋体" charset="-122"/>
                <a:sym typeface="Wingdings" pitchFamily="2" charset="2"/>
              </a:rPr>
              <a:t>：</a:t>
            </a:r>
            <a:r>
              <a:rPr lang="en-US" altLang="zh-CN" dirty="0">
                <a:ea typeface="宋体" charset="-122"/>
                <a:sym typeface="Wingdings" pitchFamily="2" charset="2"/>
              </a:rPr>
              <a:t>R</a:t>
            </a:r>
            <a:r>
              <a:rPr lang="zh-CN" altLang="en-US" dirty="0">
                <a:ea typeface="宋体" charset="-122"/>
                <a:sym typeface="Wingdings" pitchFamily="2" charset="2"/>
              </a:rPr>
              <a:t>和</a:t>
            </a:r>
            <a:r>
              <a:rPr lang="en-US" altLang="zh-CN" dirty="0">
                <a:ea typeface="宋体" charset="-122"/>
                <a:sym typeface="Wingdings" pitchFamily="2" charset="2"/>
              </a:rPr>
              <a:t>S</a:t>
            </a:r>
            <a:r>
              <a:rPr lang="zh-CN" altLang="en-US" dirty="0">
                <a:ea typeface="宋体" charset="-122"/>
                <a:sym typeface="Wingdings" pitchFamily="2" charset="2"/>
              </a:rPr>
              <a:t>必须是同构的</a:t>
            </a:r>
            <a:endParaRPr lang="zh-CN" altLang="en-US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生成的关系：属性与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相同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元组：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R-S,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中但不在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中的元组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         S-R,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中但不在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中的元组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1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集合运算操作符：差（</a:t>
            </a:r>
            <a:r>
              <a:rPr lang="en-US" altLang="zh-CN" dirty="0">
                <a:ea typeface="宋体" charset="-122"/>
              </a:rPr>
              <a:t>Difference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02120"/>
              </p:ext>
            </p:extLst>
          </p:nvPr>
        </p:nvGraphicFramePr>
        <p:xfrm>
          <a:off x="349782" y="1668870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01599"/>
              </p:ext>
            </p:extLst>
          </p:nvPr>
        </p:nvGraphicFramePr>
        <p:xfrm>
          <a:off x="370494" y="4236750"/>
          <a:ext cx="37066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494" y="126876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40" y="38366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288"/>
              </p:ext>
            </p:extLst>
          </p:nvPr>
        </p:nvGraphicFramePr>
        <p:xfrm>
          <a:off x="5111627" y="1702073"/>
          <a:ext cx="37066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199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66129" y="130196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R-S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077156" y="2585571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4056444" y="3836641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4518424" y="349127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-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39470" y="3636586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D5282C8-95C7-41B3-B149-D17EDF21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34833"/>
              </p:ext>
            </p:extLst>
          </p:nvPr>
        </p:nvGraphicFramePr>
        <p:xfrm>
          <a:off x="5094654" y="4443517"/>
          <a:ext cx="3706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8">
            <a:extLst>
              <a:ext uri="{FF2B5EF4-FFF2-40B4-BE49-F238E27FC236}">
                <a16:creationId xmlns:a16="http://schemas.microsoft.com/office/drawing/2014/main" id="{9A7D4FF4-1DEC-4ECB-B0B3-C2D233CC5EFA}"/>
              </a:ext>
            </a:extLst>
          </p:cNvPr>
          <p:cNvSpPr txBox="1"/>
          <p:nvPr/>
        </p:nvSpPr>
        <p:spPr>
          <a:xfrm>
            <a:off x="5149156" y="4043407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S-R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594A88-B0E8-46ED-9413-4A9E886639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6533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有关系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A,B),S(A,B),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个元组，关系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个元组，则则</a:t>
            </a:r>
            <a:r>
              <a:rPr lang="en-US" altLang="zh-CN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R-S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的结果关系最多有几个元组？最少有多少个元组？</a:t>
            </a:r>
            <a:endParaRPr lang="zh-CN" altLang="en-US" sz="24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min(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m,n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790523" y="5473541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65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集合运算操作符： 交（</a:t>
            </a:r>
            <a:r>
              <a:rPr lang="en-US" altLang="zh-CN" dirty="0">
                <a:ea typeface="宋体" charset="-122"/>
              </a:rPr>
              <a:t>Intersection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algn="just"/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∩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= {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</a:rPr>
              <a:t>|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dirty="0" err="1">
                <a:ea typeface="宋体" charset="-122"/>
              </a:rPr>
              <a:t>∧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}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</a:rPr>
              <a:t>        </a:t>
            </a:r>
            <a:r>
              <a:rPr lang="zh-CN" altLang="en-US" i="1" dirty="0">
                <a:ea typeface="宋体" charset="-122"/>
              </a:rPr>
              <a:t>或 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∩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"/>
                <a:ea typeface="宋体" charset="-122"/>
              </a:rPr>
              <a:t>–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-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algn="just"/>
            <a:endParaRPr lang="en-US" altLang="zh-CN" dirty="0">
              <a:ea typeface="宋体" charset="-122"/>
            </a:endParaRPr>
          </a:p>
          <a:p>
            <a:pPr algn="just"/>
            <a:r>
              <a:rPr lang="zh-CN" altLang="en-US" dirty="0">
                <a:ea typeface="宋体" charset="-122"/>
              </a:rPr>
              <a:t>备注</a:t>
            </a:r>
            <a:r>
              <a:rPr lang="zh-CN" altLang="en-US" dirty="0">
                <a:ea typeface="宋体" charset="-122"/>
                <a:sym typeface="Wingdings" pitchFamily="2" charset="2"/>
              </a:rPr>
              <a:t>：</a:t>
            </a:r>
            <a:r>
              <a:rPr lang="en-US" altLang="zh-CN" dirty="0">
                <a:ea typeface="宋体" charset="-122"/>
                <a:sym typeface="Wingdings" pitchFamily="2" charset="2"/>
              </a:rPr>
              <a:t>R</a:t>
            </a:r>
            <a:r>
              <a:rPr lang="zh-CN" altLang="en-US" dirty="0">
                <a:ea typeface="宋体" charset="-122"/>
                <a:sym typeface="Wingdings" pitchFamily="2" charset="2"/>
              </a:rPr>
              <a:t>和</a:t>
            </a:r>
            <a:r>
              <a:rPr lang="en-US" altLang="zh-CN" dirty="0">
                <a:ea typeface="宋体" charset="-122"/>
                <a:sym typeface="Wingdings" pitchFamily="2" charset="2"/>
              </a:rPr>
              <a:t>S</a:t>
            </a:r>
            <a:r>
              <a:rPr lang="zh-CN" altLang="en-US" dirty="0">
                <a:ea typeface="宋体" charset="-122"/>
                <a:sym typeface="Wingdings" pitchFamily="2" charset="2"/>
              </a:rPr>
              <a:t>必须是同构的</a:t>
            </a:r>
            <a:endParaRPr lang="zh-CN" altLang="en-US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生成的关系：属性与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相同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元组：在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也在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中的元组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8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交运算举例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96523"/>
              </p:ext>
            </p:extLst>
          </p:nvPr>
        </p:nvGraphicFramePr>
        <p:xfrm>
          <a:off x="349782" y="1524854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49932"/>
              </p:ext>
            </p:extLst>
          </p:nvPr>
        </p:nvGraphicFramePr>
        <p:xfrm>
          <a:off x="370494" y="4092734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494" y="11247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40" y="369262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01754"/>
              </p:ext>
            </p:extLst>
          </p:nvPr>
        </p:nvGraphicFramePr>
        <p:xfrm>
          <a:off x="5272476" y="3121730"/>
          <a:ext cx="3706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72476" y="272162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R∩S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077156" y="2441555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4056444" y="3692625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4463922" y="3347254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∩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39470" y="3492570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2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594A88-B0E8-46ED-9413-4A9E886639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6533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有关系</a:t>
            </a:r>
            <a:r>
              <a:rPr lang="en-US" altLang="zh-CN" sz="26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R,S,</a:t>
            </a:r>
            <a:r>
              <a:rPr lang="zh-CN" altLang="en-US" sz="26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如右图所示</a:t>
            </a:r>
            <a:endParaRPr lang="en-US" altLang="zh-CN" sz="2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则</a:t>
            </a:r>
            <a:r>
              <a:rPr lang="en-US" altLang="zh-CN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的结果关系有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几个元组？</a:t>
            </a:r>
            <a:endParaRPr lang="zh-CN" altLang="en-US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 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040380" y="558119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82BA40A-80FA-4AD6-BE0F-38C7F58F3DCD}"/>
              </a:ext>
            </a:extLst>
          </p:cNvPr>
          <p:cNvGraphicFramePr>
            <a:graphicFrameLocks noGrp="1"/>
          </p:cNvGraphicFramePr>
          <p:nvPr/>
        </p:nvGraphicFramePr>
        <p:xfrm>
          <a:off x="5183338" y="1714499"/>
          <a:ext cx="2471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A2DCD9B4-0713-4673-A1F1-3FAEA5198BDC}"/>
              </a:ext>
            </a:extLst>
          </p:cNvPr>
          <p:cNvSpPr txBox="1"/>
          <p:nvPr/>
        </p:nvSpPr>
        <p:spPr>
          <a:xfrm>
            <a:off x="5204050" y="131438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AD70EB-DEA1-407F-81E2-B96FFADF365C}"/>
              </a:ext>
            </a:extLst>
          </p:cNvPr>
          <p:cNvGraphicFramePr>
            <a:graphicFrameLocks noGrp="1"/>
          </p:cNvGraphicFramePr>
          <p:nvPr/>
        </p:nvGraphicFramePr>
        <p:xfrm>
          <a:off x="5213957" y="3828299"/>
          <a:ext cx="2471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4">
            <a:extLst>
              <a:ext uri="{FF2B5EF4-FFF2-40B4-BE49-F238E27FC236}">
                <a16:creationId xmlns:a16="http://schemas.microsoft.com/office/drawing/2014/main" id="{020BE4FD-8EDE-4DD2-B199-3D850C17DB2D}"/>
              </a:ext>
            </a:extLst>
          </p:cNvPr>
          <p:cNvSpPr txBox="1"/>
          <p:nvPr/>
        </p:nvSpPr>
        <p:spPr>
          <a:xfrm>
            <a:off x="5258715" y="34281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494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594A88-B0E8-46ED-9413-4A9E886639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6533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有关系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R,S,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如右图所示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</a:t>
            </a:r>
            <a:r>
              <a:rPr lang="en-US" altLang="zh-CN" sz="2800" dirty="0">
                <a:solidFill>
                  <a:srgbClr val="C00000"/>
                </a:solidFill>
              </a:rPr>
              <a:t>S</a:t>
            </a:r>
            <a:r>
              <a:rPr lang="en-US" altLang="zh-CN" sz="2800" dirty="0">
                <a:ea typeface="宋体" charset="-122"/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的结果关系元组？</a:t>
            </a:r>
            <a:endParaRPr lang="zh-CN" altLang="en-US" sz="2800" dirty="0">
              <a:solidFill>
                <a:srgbClr val="C00000"/>
              </a:solidFill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1,2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371600" y="5570551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82BA40A-80FA-4AD6-BE0F-38C7F58F3DCD}"/>
              </a:ext>
            </a:extLst>
          </p:cNvPr>
          <p:cNvGraphicFramePr>
            <a:graphicFrameLocks noGrp="1"/>
          </p:cNvGraphicFramePr>
          <p:nvPr/>
        </p:nvGraphicFramePr>
        <p:xfrm>
          <a:off x="5183338" y="1714499"/>
          <a:ext cx="2471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A2DCD9B4-0713-4673-A1F1-3FAEA5198BDC}"/>
              </a:ext>
            </a:extLst>
          </p:cNvPr>
          <p:cNvSpPr txBox="1"/>
          <p:nvPr/>
        </p:nvSpPr>
        <p:spPr>
          <a:xfrm>
            <a:off x="5204050" y="131438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AAD70EB-DEA1-407F-81E2-B96FFADF365C}"/>
              </a:ext>
            </a:extLst>
          </p:cNvPr>
          <p:cNvGraphicFramePr>
            <a:graphicFrameLocks noGrp="1"/>
          </p:cNvGraphicFramePr>
          <p:nvPr/>
        </p:nvGraphicFramePr>
        <p:xfrm>
          <a:off x="5213957" y="3828299"/>
          <a:ext cx="2471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4">
            <a:extLst>
              <a:ext uri="{FF2B5EF4-FFF2-40B4-BE49-F238E27FC236}">
                <a16:creationId xmlns:a16="http://schemas.microsoft.com/office/drawing/2014/main" id="{020BE4FD-8EDE-4DD2-B199-3D850C17DB2D}"/>
              </a:ext>
            </a:extLst>
          </p:cNvPr>
          <p:cNvSpPr txBox="1"/>
          <p:nvPr/>
        </p:nvSpPr>
        <p:spPr>
          <a:xfrm>
            <a:off x="5258715" y="34281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2120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594A88-B0E8-46ED-9413-4A9E886639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6533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有关系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A,B),S(A,B), 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个元组，关系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个元组，则则</a:t>
            </a:r>
            <a:r>
              <a:rPr lang="en-US" altLang="zh-CN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2400" dirty="0">
                <a:ea typeface="宋体" charset="-122"/>
              </a:rPr>
              <a:t> ∩ </a:t>
            </a:r>
            <a:r>
              <a:rPr lang="en-US" altLang="zh-CN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的结果关系最多有几个元组？最少有多少个元组？</a:t>
            </a:r>
            <a:endParaRPr lang="zh-CN" altLang="en-US" sz="24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49289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35014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min(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m,n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0739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max(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m,n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06464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min(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m,n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，最少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771800" y="596257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2397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E0FCD51-338E-4509-BE53-DB8C02D01F3B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3E0A8E-E257-45C8-811A-B3797D47C99C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23" name="TextBox 5">
            <a:extLst>
              <a:ext uri="{FF2B5EF4-FFF2-40B4-BE49-F238E27FC236}">
                <a16:creationId xmlns:a16="http://schemas.microsoft.com/office/drawing/2014/main" id="{AFF63A4D-CED0-4A7C-AEF3-7C87211ED1B8}"/>
              </a:ext>
            </a:extLst>
          </p:cNvPr>
          <p:cNvSpPr txBox="1"/>
          <p:nvPr/>
        </p:nvSpPr>
        <p:spPr>
          <a:xfrm>
            <a:off x="45282" y="1019822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8E7BB12-9CFD-4EF0-8EE0-9853242E8B77}"/>
              </a:ext>
            </a:extLst>
          </p:cNvPr>
          <p:cNvSpPr txBox="1"/>
          <p:nvPr/>
        </p:nvSpPr>
        <p:spPr>
          <a:xfrm>
            <a:off x="352036" y="3333993"/>
            <a:ext cx="227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51A4E6-B9E6-4879-9992-E5D1FFD58F55}"/>
              </a:ext>
            </a:extLst>
          </p:cNvPr>
          <p:cNvSpPr/>
          <p:nvPr/>
        </p:nvSpPr>
        <p:spPr>
          <a:xfrm>
            <a:off x="4520767" y="1493317"/>
            <a:ext cx="4057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如何表示关系模式本科生导师？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0F5C3A7-D272-0DB8-1D71-EFD1DB6C0217}"/>
              </a:ext>
            </a:extLst>
          </p:cNvPr>
          <p:cNvSpPr/>
          <p:nvPr/>
        </p:nvSpPr>
        <p:spPr>
          <a:xfrm>
            <a:off x="4520767" y="2059062"/>
            <a:ext cx="4831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研究生导师关系有多少元组？属性的域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C8006D-36F9-0F4B-2BBB-7704C00EEF98}"/>
              </a:ext>
            </a:extLst>
          </p:cNvPr>
          <p:cNvSpPr/>
          <p:nvPr/>
        </p:nvSpPr>
        <p:spPr>
          <a:xfrm>
            <a:off x="4524215" y="2980050"/>
            <a:ext cx="3288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∩S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是什么含义？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endParaRPr lang="zh-CN" altLang="en-US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62644" y="2204864"/>
            <a:ext cx="38298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∩S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62644" y="306211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R-S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62644" y="391936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S-R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62644" y="4840908"/>
            <a:ext cx="4081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724569" y="56338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E0FCD51-338E-4509-BE53-DB8C02D0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04159"/>
              </p:ext>
            </p:extLst>
          </p:nvPr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3E0A8E-E257-45C8-811A-B3797D47C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08666"/>
              </p:ext>
            </p:extLst>
          </p:nvPr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23" name="TextBox 5">
            <a:extLst>
              <a:ext uri="{FF2B5EF4-FFF2-40B4-BE49-F238E27FC236}">
                <a16:creationId xmlns:a16="http://schemas.microsoft.com/office/drawing/2014/main" id="{AFF63A4D-CED0-4A7C-AEF3-7C87211ED1B8}"/>
              </a:ext>
            </a:extLst>
          </p:cNvPr>
          <p:cNvSpPr txBox="1"/>
          <p:nvPr/>
        </p:nvSpPr>
        <p:spPr>
          <a:xfrm>
            <a:off x="45282" y="1019822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8E7BB12-9CFD-4EF0-8EE0-9853242E8B77}"/>
              </a:ext>
            </a:extLst>
          </p:cNvPr>
          <p:cNvSpPr txBox="1"/>
          <p:nvPr/>
        </p:nvSpPr>
        <p:spPr>
          <a:xfrm>
            <a:off x="352036" y="3333993"/>
            <a:ext cx="227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51A4E6-B9E6-4879-9992-E5D1FFD58F55}"/>
              </a:ext>
            </a:extLst>
          </p:cNvPr>
          <p:cNvSpPr/>
          <p:nvPr/>
        </p:nvSpPr>
        <p:spPr>
          <a:xfrm>
            <a:off x="4547002" y="1493317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问题：找出所有的导师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7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152400"/>
            <a:ext cx="8729662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  <a:ea typeface="宋体" charset="-122"/>
              </a:rPr>
              <a:t>认清关系的本质：概念演绎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280920" cy="4953000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域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Domain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dirty="0">
                <a:ea typeface="宋体" charset="-122"/>
              </a:rPr>
              <a:t>一组具有相同数据类型的值的集合。</a:t>
            </a:r>
            <a:endParaRPr lang="en-US" altLang="zh-CN" dirty="0">
              <a:ea typeface="宋体" charset="-122"/>
            </a:endParaRP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整数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实数</a:t>
            </a:r>
          </a:p>
          <a:p>
            <a:pPr lvl="2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{‘</a:t>
            </a:r>
            <a:r>
              <a:rPr lang="zh-CN" altLang="en-US" dirty="0">
                <a:ea typeface="宋体" charset="-122"/>
              </a:rPr>
              <a:t>男’，‘女’</a:t>
            </a:r>
            <a:r>
              <a:rPr lang="en-US" altLang="zh-CN" dirty="0">
                <a:ea typeface="宋体" charset="-122"/>
              </a:rPr>
              <a:t>}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769914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集合运算举例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1208"/>
              </p:ext>
            </p:extLst>
          </p:nvPr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12555"/>
              </p:ext>
            </p:extLst>
          </p:nvPr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  </a:t>
            </a:r>
            <a:r>
              <a:rPr lang="zh-CN" altLang="en-US" dirty="0">
                <a:solidFill>
                  <a:srgbClr val="C00000"/>
                </a:solidFill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175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S  </a:t>
            </a:r>
            <a:r>
              <a:rPr lang="zh-CN" altLang="en-US" dirty="0">
                <a:solidFill>
                  <a:srgbClr val="C00000"/>
                </a:solidFill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4882"/>
              </p:ext>
            </p:extLst>
          </p:nvPr>
        </p:nvGraphicFramePr>
        <p:xfrm>
          <a:off x="5055391" y="2348557"/>
          <a:ext cx="3706662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0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4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22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915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516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5391" y="194844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RUS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5055393" y="1468408"/>
            <a:ext cx="290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问题：找出所有的导师</a:t>
            </a:r>
          </a:p>
        </p:txBody>
      </p:sp>
    </p:spTree>
    <p:extLst>
      <p:ext uri="{BB962C8B-B14F-4D97-AF65-F5344CB8AC3E}">
        <p14:creationId xmlns:p14="http://schemas.microsoft.com/office/powerpoint/2010/main" val="39401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62644" y="2204864"/>
            <a:ext cx="38298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∩S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62644" y="306211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R-S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62644" y="391936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S-R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62644" y="4840908"/>
            <a:ext cx="4081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724569" y="56338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E0FCD51-338E-4509-BE53-DB8C02D01F3B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3E0A8E-E257-45C8-811A-B3797D47C99C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23" name="TextBox 5">
            <a:extLst>
              <a:ext uri="{FF2B5EF4-FFF2-40B4-BE49-F238E27FC236}">
                <a16:creationId xmlns:a16="http://schemas.microsoft.com/office/drawing/2014/main" id="{AFF63A4D-CED0-4A7C-AEF3-7C87211ED1B8}"/>
              </a:ext>
            </a:extLst>
          </p:cNvPr>
          <p:cNvSpPr txBox="1"/>
          <p:nvPr/>
        </p:nvSpPr>
        <p:spPr>
          <a:xfrm>
            <a:off x="4528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8E7BB12-9CFD-4EF0-8EE0-9853242E8B77}"/>
              </a:ext>
            </a:extLst>
          </p:cNvPr>
          <p:cNvSpPr txBox="1"/>
          <p:nvPr/>
        </p:nvSpPr>
        <p:spPr>
          <a:xfrm>
            <a:off x="352036" y="3429000"/>
            <a:ext cx="234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51A4E6-B9E6-4879-9992-E5D1FFD58F55}"/>
              </a:ext>
            </a:extLst>
          </p:cNvPr>
          <p:cNvSpPr/>
          <p:nvPr/>
        </p:nvSpPr>
        <p:spPr>
          <a:xfrm>
            <a:off x="4106603" y="1408024"/>
            <a:ext cx="507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问题：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找出既是本科生导师也是研究生导师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87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集合运算举例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227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47016"/>
              </p:ext>
            </p:extLst>
          </p:nvPr>
        </p:nvGraphicFramePr>
        <p:xfrm>
          <a:off x="5055391" y="2813332"/>
          <a:ext cx="370666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5393" y="22924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 ∩ 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5055393" y="1468408"/>
            <a:ext cx="370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问题：找出既是本科生导师也是研究生导师</a:t>
            </a:r>
          </a:p>
        </p:txBody>
      </p:sp>
    </p:spTree>
    <p:extLst>
      <p:ext uri="{BB962C8B-B14F-4D97-AF65-F5344CB8AC3E}">
        <p14:creationId xmlns:p14="http://schemas.microsoft.com/office/powerpoint/2010/main" val="3862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62644" y="2204864"/>
            <a:ext cx="38298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∩S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62644" y="306211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R-S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62644" y="391936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S-R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62644" y="4840908"/>
            <a:ext cx="4081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724569" y="56338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E0FCD51-338E-4509-BE53-DB8C02D01F3B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3E0A8E-E257-45C8-811A-B3797D47C99C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23" name="TextBox 5">
            <a:extLst>
              <a:ext uri="{FF2B5EF4-FFF2-40B4-BE49-F238E27FC236}">
                <a16:creationId xmlns:a16="http://schemas.microsoft.com/office/drawing/2014/main" id="{AFF63A4D-CED0-4A7C-AEF3-7C87211ED1B8}"/>
              </a:ext>
            </a:extLst>
          </p:cNvPr>
          <p:cNvSpPr txBox="1"/>
          <p:nvPr/>
        </p:nvSpPr>
        <p:spPr>
          <a:xfrm>
            <a:off x="4528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8E7BB12-9CFD-4EF0-8EE0-9853242E8B77}"/>
              </a:ext>
            </a:extLst>
          </p:cNvPr>
          <p:cNvSpPr txBox="1"/>
          <p:nvPr/>
        </p:nvSpPr>
        <p:spPr>
          <a:xfrm>
            <a:off x="352036" y="3429000"/>
            <a:ext cx="227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51A4E6-B9E6-4879-9992-E5D1FFD58F55}"/>
              </a:ext>
            </a:extLst>
          </p:cNvPr>
          <p:cNvSpPr/>
          <p:nvPr/>
        </p:nvSpPr>
        <p:spPr>
          <a:xfrm>
            <a:off x="4106603" y="1408024"/>
            <a:ext cx="507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问题：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找出是本科生导师但不是研究生导师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00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集合运算举例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24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64131"/>
              </p:ext>
            </p:extLst>
          </p:nvPr>
        </p:nvGraphicFramePr>
        <p:xfrm>
          <a:off x="5055391" y="2813332"/>
          <a:ext cx="370666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9895" y="2292467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 - 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5055393" y="1468408"/>
            <a:ext cx="370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问题：找出是本科生导师但不是研究生导师</a:t>
            </a:r>
          </a:p>
        </p:txBody>
      </p:sp>
    </p:spTree>
    <p:extLst>
      <p:ext uri="{BB962C8B-B14F-4D97-AF65-F5344CB8AC3E}">
        <p14:creationId xmlns:p14="http://schemas.microsoft.com/office/powerpoint/2010/main" val="16549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5FF332-E9B4-4C0D-A071-7C911139E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62644" y="2204864"/>
            <a:ext cx="38298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a typeface="宋体" charset="-122"/>
              </a:rPr>
              <a:t>∩S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96272-E649-4973-8F20-5BB2D4FA67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62644" y="306211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R-S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6E33C-3804-452B-9EF1-B6AB883D99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62644" y="3919364"/>
            <a:ext cx="3954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S-R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FF965-400F-4BB3-8BF3-3BAAF4EBE4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62644" y="4840908"/>
            <a:ext cx="408135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</a:t>
            </a:r>
            <a:endParaRPr lang="zh-CN" altLang="en-US" sz="26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1FCD7C-ECC8-4E06-9690-DF2411553E6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724569" y="563386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E0FCD51-338E-4509-BE53-DB8C02D01F3B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3E0A8E-E257-45C8-811A-B3797D47C99C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23" name="TextBox 5">
            <a:extLst>
              <a:ext uri="{FF2B5EF4-FFF2-40B4-BE49-F238E27FC236}">
                <a16:creationId xmlns:a16="http://schemas.microsoft.com/office/drawing/2014/main" id="{AFF63A4D-CED0-4A7C-AEF3-7C87211ED1B8}"/>
              </a:ext>
            </a:extLst>
          </p:cNvPr>
          <p:cNvSpPr txBox="1"/>
          <p:nvPr/>
        </p:nvSpPr>
        <p:spPr>
          <a:xfrm>
            <a:off x="4528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8E7BB12-9CFD-4EF0-8EE0-9853242E8B77}"/>
              </a:ext>
            </a:extLst>
          </p:cNvPr>
          <p:cNvSpPr txBox="1"/>
          <p:nvPr/>
        </p:nvSpPr>
        <p:spPr>
          <a:xfrm>
            <a:off x="352036" y="3429000"/>
            <a:ext cx="24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51A4E6-B9E6-4879-9992-E5D1FFD58F55}"/>
              </a:ext>
            </a:extLst>
          </p:cNvPr>
          <p:cNvSpPr/>
          <p:nvPr/>
        </p:nvSpPr>
        <p:spPr>
          <a:xfrm>
            <a:off x="4106603" y="1408024"/>
            <a:ext cx="4820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问题：找出是研究生导师但不是本科导师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231DA6-42A4-49F2-89D1-DC915AB9E09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0AC10E9-7746-43DD-B530-4568C4AF40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B3D4501-81A6-4308-8026-7C347C90A75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E022F7-F175-4CD8-8AEC-C73DA89F26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9163A80-D830-46D4-8CE7-2F4211446DF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FD1CD3-379A-4B51-9102-C806DCBA6028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66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集合运算举例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285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87890"/>
              </p:ext>
            </p:extLst>
          </p:nvPr>
        </p:nvGraphicFramePr>
        <p:xfrm>
          <a:off x="5055391" y="2813332"/>
          <a:ext cx="370666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809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9895" y="2292467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 - 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5055393" y="1468408"/>
            <a:ext cx="370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问题：找出是研究生导师但不是本科导师</a:t>
            </a:r>
          </a:p>
        </p:txBody>
      </p:sp>
    </p:spTree>
    <p:extLst>
      <p:ext uri="{BB962C8B-B14F-4D97-AF65-F5344CB8AC3E}">
        <p14:creationId xmlns:p14="http://schemas.microsoft.com/office/powerpoint/2010/main" val="29746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45" y="38100"/>
            <a:ext cx="7772400" cy="68431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回顾</a:t>
            </a:r>
          </a:p>
        </p:txBody>
      </p:sp>
      <p:sp>
        <p:nvSpPr>
          <p:cNvPr id="346243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zh-CN" sz="2200" dirty="0"/>
              <a:t> </a:t>
            </a:r>
            <a:endParaRPr lang="en-US" altLang="zh-CN" sz="1000" dirty="0"/>
          </a:p>
          <a:p>
            <a:pPr eaLnBrk="0" hangingPunct="0"/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84B63F7-C0B5-4B3A-B737-269C0117DF9F}"/>
              </a:ext>
            </a:extLst>
          </p:cNvPr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95627C5-E620-4407-9E7F-F7B945F65594}"/>
              </a:ext>
            </a:extLst>
          </p:cNvPr>
          <p:cNvGraphicFramePr>
            <a:graphicFrameLocks noGrp="1"/>
          </p:cNvGraphicFramePr>
          <p:nvPr/>
        </p:nvGraphicFramePr>
        <p:xfrm>
          <a:off x="4581867" y="1531282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12" name="TextBox 5">
            <a:extLst>
              <a:ext uri="{FF2B5EF4-FFF2-40B4-BE49-F238E27FC236}">
                <a16:creationId xmlns:a16="http://schemas.microsoft.com/office/drawing/2014/main" id="{31F95EB2-370D-45DA-A3F2-97235DD2ACB2}"/>
              </a:ext>
            </a:extLst>
          </p:cNvPr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323EDA5-F0D4-4217-BA51-A33C21BD75F3}"/>
              </a:ext>
            </a:extLst>
          </p:cNvPr>
          <p:cNvSpPr txBox="1"/>
          <p:nvPr/>
        </p:nvSpPr>
        <p:spPr>
          <a:xfrm>
            <a:off x="4549362" y="1099095"/>
            <a:ext cx="2902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BD7EAF6-CCCF-4AE2-8D77-476980552B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9349" y="3682254"/>
            <a:ext cx="8218488" cy="1591651"/>
          </a:xfrm>
        </p:spPr>
        <p:txBody>
          <a:bodyPr/>
          <a:lstStyle/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所有导师</a:t>
            </a:r>
            <a:endParaRPr lang="en-US" altLang="zh-CN" sz="2400" dirty="0">
              <a:ea typeface="宋体" charset="-122"/>
            </a:endParaRPr>
          </a:p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既是研究生导师又是本科生导师</a:t>
            </a:r>
            <a:endParaRPr lang="en-US" altLang="zh-CN" sz="2400" dirty="0">
              <a:ea typeface="宋体" charset="-122"/>
            </a:endParaRPr>
          </a:p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是本科生导师但不是研究生导师的</a:t>
            </a:r>
            <a:endParaRPr lang="en-US" altLang="zh-CN" sz="2400" dirty="0">
              <a:ea typeface="宋体" charset="-122"/>
            </a:endParaRPr>
          </a:p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1B57F95-2399-654C-4FDA-F4699AB8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49" y="5073062"/>
            <a:ext cx="8218488" cy="130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FF0000"/>
                </a:solidFill>
                <a:ea typeface="宋体" charset="-122"/>
              </a:rPr>
              <a:t>问题：</a:t>
            </a:r>
            <a:endParaRPr lang="en-US" altLang="zh-CN" sz="2400" kern="0" dirty="0">
              <a:solidFill>
                <a:srgbClr val="FF0000"/>
              </a:solidFill>
              <a:ea typeface="宋体" charset="-122"/>
            </a:endParaRPr>
          </a:p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FF0000"/>
                </a:solidFill>
                <a:ea typeface="宋体" charset="-122"/>
              </a:rPr>
              <a:t>1.</a:t>
            </a:r>
            <a:r>
              <a:rPr lang="zh-CN" altLang="en-US" sz="2400" kern="0" dirty="0">
                <a:solidFill>
                  <a:srgbClr val="FF0000"/>
                </a:solidFill>
                <a:ea typeface="宋体" charset="-122"/>
              </a:rPr>
              <a:t>找出所有本科生导师的姓名</a:t>
            </a:r>
            <a:endParaRPr lang="en-US" altLang="zh-CN" sz="2400" kern="0" dirty="0">
              <a:solidFill>
                <a:srgbClr val="FF0000"/>
              </a:solidFill>
              <a:ea typeface="宋体" charset="-122"/>
            </a:endParaRPr>
          </a:p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FF0000"/>
                </a:solidFill>
                <a:ea typeface="宋体" charset="-122"/>
              </a:rPr>
              <a:t>2.</a:t>
            </a:r>
            <a:r>
              <a:rPr lang="zh-CN" altLang="en-US" sz="2400" kern="0" dirty="0">
                <a:solidFill>
                  <a:srgbClr val="FF0000"/>
                </a:solidFill>
                <a:ea typeface="宋体" charset="-122"/>
              </a:rPr>
              <a:t>要过</a:t>
            </a:r>
            <a:r>
              <a:rPr lang="en-US" altLang="zh-CN" sz="2400" kern="0" dirty="0">
                <a:solidFill>
                  <a:srgbClr val="FF0000"/>
                </a:solidFill>
                <a:ea typeface="宋体" charset="-122"/>
              </a:rPr>
              <a:t>38</a:t>
            </a:r>
            <a:r>
              <a:rPr lang="zh-CN" altLang="en-US" sz="2400" kern="0" dirty="0">
                <a:solidFill>
                  <a:srgbClr val="FF0000"/>
                </a:solidFill>
                <a:ea typeface="宋体" charset="-122"/>
              </a:rPr>
              <a:t>节，要找出所有女性导师一起过节</a:t>
            </a:r>
            <a:endParaRPr lang="en-US" altLang="zh-CN" sz="2400" kern="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741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一元关系运算操作符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915400" cy="4953000"/>
          </a:xfrm>
        </p:spPr>
        <p:txBody>
          <a:bodyPr/>
          <a:lstStyle/>
          <a:p>
            <a:pPr marL="849313" indent="-47625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选择</a:t>
            </a:r>
            <a:r>
              <a:rPr lang="en-US" altLang="zh-CN" dirty="0">
                <a:ea typeface="宋体" charset="-122"/>
              </a:rPr>
              <a:t>selection</a:t>
            </a:r>
            <a:r>
              <a:rPr lang="zh-CN" altLang="en-US" dirty="0">
                <a:ea typeface="宋体" charset="-122"/>
              </a:rPr>
              <a:t>：</a:t>
            </a:r>
            <a:r>
              <a:rPr lang="zh-CN" altLang="en-US" sz="2400" dirty="0">
                <a:ea typeface="宋体" charset="-122"/>
              </a:rPr>
              <a:t>生成只含有符合条件的元组的新关系</a:t>
            </a:r>
          </a:p>
          <a:p>
            <a:pPr marL="849313" indent="-47625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投影</a:t>
            </a:r>
            <a:r>
              <a:rPr lang="en-US" altLang="zh-CN" dirty="0">
                <a:ea typeface="宋体" charset="-122"/>
              </a:rPr>
              <a:t>projection</a:t>
            </a:r>
            <a:r>
              <a:rPr lang="zh-CN" altLang="en-US" dirty="0">
                <a:ea typeface="宋体" charset="-122"/>
              </a:rPr>
              <a:t>：</a:t>
            </a:r>
            <a:r>
              <a:rPr lang="zh-CN" altLang="en-US" sz="2400" dirty="0">
                <a:ea typeface="宋体" charset="-122"/>
              </a:rPr>
              <a:t>生成只含有满足条件的列的新关系；</a:t>
            </a:r>
            <a:endParaRPr lang="en-US" altLang="zh-CN" sz="2400" dirty="0">
              <a:ea typeface="宋体" charset="-122"/>
            </a:endParaRPr>
          </a:p>
          <a:p>
            <a:pPr marL="849313" indent="-476250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重命名</a:t>
            </a:r>
            <a:r>
              <a:rPr lang="en-US" altLang="zh-CN" sz="2400" dirty="0">
                <a:ea typeface="宋体" charset="-122"/>
              </a:rPr>
              <a:t>renaming</a:t>
            </a:r>
            <a:r>
              <a:rPr lang="zh-CN" altLang="en-US" sz="2400" dirty="0">
                <a:ea typeface="宋体" charset="-122"/>
              </a:rPr>
              <a:t>：将关系或属性重命名</a:t>
            </a:r>
          </a:p>
        </p:txBody>
      </p:sp>
    </p:spTree>
    <p:extLst>
      <p:ext uri="{BB962C8B-B14F-4D97-AF65-F5344CB8AC3E}">
        <p14:creationId xmlns:p14="http://schemas.microsoft.com/office/powerpoint/2010/main" val="1345710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选择（</a:t>
            </a:r>
            <a:r>
              <a:rPr lang="en-US" altLang="zh-CN" dirty="0">
                <a:ea typeface="宋体" charset="-122"/>
              </a:rPr>
              <a:t>Selection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352928" cy="4114800"/>
          </a:xfrm>
        </p:spPr>
        <p:txBody>
          <a:bodyPr/>
          <a:lstStyle/>
          <a:p>
            <a:pPr algn="just"/>
            <a:r>
              <a:rPr lang="en-US" altLang="zh-CN" sz="2600" dirty="0">
                <a:ea typeface="宋体" charset="-122"/>
              </a:rPr>
              <a:t> </a:t>
            </a:r>
            <a:r>
              <a:rPr lang="zh-CN" altLang="en-US" sz="2600" dirty="0">
                <a:ea typeface="宋体" charset="-122"/>
              </a:rPr>
              <a:t>选择：在关系</a:t>
            </a:r>
            <a:r>
              <a:rPr lang="en-US" altLang="zh-CN" sz="2600" dirty="0">
                <a:ea typeface="宋体" charset="-122"/>
              </a:rPr>
              <a:t>R</a:t>
            </a:r>
            <a:r>
              <a:rPr lang="zh-CN" altLang="en-US" sz="2600" dirty="0">
                <a:ea typeface="宋体" charset="-122"/>
              </a:rPr>
              <a:t>中选择满足给定条件的元组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dirty="0">
                <a:ea typeface="宋体" charset="-122"/>
              </a:rPr>
              <a:t>          </a:t>
            </a:r>
            <a:r>
              <a:rPr lang="en-US" altLang="zh-CN" sz="2600" dirty="0" err="1">
                <a:solidFill>
                  <a:srgbClr val="FF0000"/>
                </a:solidFill>
                <a:ea typeface="宋体" charset="-122"/>
              </a:rPr>
              <a:t>σ</a:t>
            </a:r>
            <a:r>
              <a:rPr lang="en-US" altLang="zh-CN" sz="2600" baseline="-30000" dirty="0" err="1">
                <a:ea typeface="宋体" charset="-122"/>
              </a:rPr>
              <a:t>C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i="1" dirty="0">
                <a:ea typeface="宋体" charset="-122"/>
              </a:rPr>
              <a:t>R</a:t>
            </a:r>
            <a:r>
              <a:rPr lang="en-US" altLang="zh-CN" sz="2600" dirty="0">
                <a:ea typeface="宋体" charset="-122"/>
              </a:rPr>
              <a:t>) = { </a:t>
            </a:r>
            <a:r>
              <a:rPr lang="en-US" altLang="zh-CN" sz="2600" i="1" dirty="0">
                <a:ea typeface="宋体" charset="-122"/>
              </a:rPr>
              <a:t>t </a:t>
            </a:r>
            <a:r>
              <a:rPr lang="en-US" altLang="zh-CN" sz="2600" dirty="0">
                <a:ea typeface="宋体" charset="-122"/>
              </a:rPr>
              <a:t>| </a:t>
            </a:r>
            <a:r>
              <a:rPr lang="en-US" altLang="zh-CN" sz="2600" i="1" dirty="0" err="1">
                <a:ea typeface="宋体" charset="-122"/>
              </a:rPr>
              <a:t>t</a:t>
            </a:r>
            <a:r>
              <a:rPr lang="en-US" altLang="zh-CN" sz="2600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sz="2600" i="1" dirty="0" err="1">
                <a:ea typeface="宋体" charset="-122"/>
              </a:rPr>
              <a:t>R</a:t>
            </a:r>
            <a:r>
              <a:rPr lang="en-US" altLang="zh-CN" sz="2600" i="1" dirty="0">
                <a:ea typeface="宋体" charset="-122"/>
              </a:rPr>
              <a:t> </a:t>
            </a:r>
            <a:r>
              <a:rPr lang="en-US" altLang="zh-CN" sz="2600" dirty="0">
                <a:ea typeface="宋体" charset="-122"/>
              </a:rPr>
              <a:t>∧ </a:t>
            </a:r>
            <a:r>
              <a:rPr lang="en-US" altLang="zh-CN" sz="2600" i="1" dirty="0">
                <a:ea typeface="宋体" charset="-122"/>
              </a:rPr>
              <a:t>C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i="1" dirty="0">
                <a:ea typeface="宋体" charset="-122"/>
              </a:rPr>
              <a:t>t</a:t>
            </a:r>
            <a:r>
              <a:rPr lang="en-US" altLang="zh-CN" sz="2600" dirty="0">
                <a:ea typeface="宋体" charset="-122"/>
              </a:rPr>
              <a:t>)= true }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000" dirty="0">
                <a:solidFill>
                  <a:srgbClr val="00B050"/>
                </a:solidFill>
                <a:ea typeface="宋体" charset="-122"/>
              </a:rPr>
              <a:t>读音：</a:t>
            </a:r>
            <a:r>
              <a:rPr lang="en-US" altLang="zh-CN" sz="2000" dirty="0">
                <a:solidFill>
                  <a:srgbClr val="00B050"/>
                </a:solidFill>
                <a:ea typeface="宋体" charset="-122"/>
              </a:rPr>
              <a:t>sigma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600" dirty="0">
                <a:ea typeface="宋体" charset="-122"/>
              </a:rPr>
              <a:t>C</a:t>
            </a:r>
            <a:r>
              <a:rPr lang="zh-CN" altLang="en-US" sz="2600" dirty="0">
                <a:ea typeface="宋体" charset="-122"/>
              </a:rPr>
              <a:t>：一个逻辑表达式，表示选择条件</a:t>
            </a:r>
            <a:endParaRPr lang="en-US" altLang="zh-CN" sz="2600" dirty="0">
              <a:ea typeface="宋体" charset="-122"/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zh-CN" altLang="en-US" sz="2600" dirty="0">
                <a:ea typeface="宋体" charset="-122"/>
              </a:rPr>
              <a:t>基本形式为：           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i="1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solidFill>
                  <a:srgbClr val="003399"/>
                </a:solidFill>
                <a:ea typeface="宋体" charset="-122"/>
              </a:rPr>
              <a:t>θ</a:t>
            </a:r>
            <a:r>
              <a:rPr lang="en-US" altLang="zh-CN" sz="2800" i="1" dirty="0">
                <a:ea typeface="宋体" charset="-122"/>
              </a:rPr>
              <a:t>Y</a:t>
            </a:r>
            <a:r>
              <a:rPr lang="en-US" altLang="zh-CN" sz="2800" baseline="-25000" dirty="0">
                <a:ea typeface="宋体" charset="-122"/>
              </a:rPr>
              <a:t>1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aseline="-25000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ea typeface="宋体" charset="-122"/>
              </a:rPr>
              <a:t>生成关系：属性与</a:t>
            </a:r>
            <a:r>
              <a:rPr lang="en-US" altLang="zh-CN" sz="2800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ea typeface="宋体" charset="-122"/>
              </a:rPr>
              <a:t>相同</a:t>
            </a:r>
            <a:endParaRPr lang="en-US" altLang="zh-CN" sz="2800" dirty="0">
              <a:solidFill>
                <a:srgbClr val="C00000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ea typeface="宋体" charset="-122"/>
              </a:rPr>
              <a:t>元组：</a:t>
            </a:r>
            <a:r>
              <a:rPr lang="en-US" altLang="zh-CN" sz="2800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ea typeface="宋体" charset="-122"/>
              </a:rPr>
              <a:t>中满足条件</a:t>
            </a:r>
            <a:r>
              <a:rPr lang="en-US" altLang="zh-CN" sz="2800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US" sz="2800" dirty="0">
                <a:solidFill>
                  <a:srgbClr val="C00000"/>
                </a:solidFill>
                <a:ea typeface="宋体" charset="-122"/>
              </a:rPr>
              <a:t>的元组</a:t>
            </a:r>
            <a:endParaRPr lang="en-US" altLang="zh-CN" sz="2800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7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关系数据结构：进一步细化的概念</a:t>
            </a:r>
            <a:endParaRPr lang="zh-CN" altLang="zh-CN" sz="3200" dirty="0"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573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基数（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Cardinal number</a:t>
            </a:r>
            <a:r>
              <a:rPr lang="zh-CN" altLang="en-US" sz="2400" dirty="0">
                <a:ea typeface="宋体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元组个数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若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i="1" dirty="0" err="1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＝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…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i="1" dirty="0">
                <a:ea typeface="宋体" charset="-122"/>
              </a:rPr>
              <a:t>n</a:t>
            </a:r>
            <a:r>
              <a:rPr lang="zh-CN" altLang="en-US" sz="2000" dirty="0">
                <a:ea typeface="宋体" charset="-122"/>
              </a:rPr>
              <a:t>）为有限集，其基数为</a:t>
            </a:r>
            <a:r>
              <a:rPr lang="en-US" altLang="zh-CN" sz="2000" i="1" dirty="0">
                <a:ea typeface="宋体" charset="-122"/>
              </a:rPr>
              <a:t>m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i="1" dirty="0" err="1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＝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…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i="1" dirty="0">
                <a:ea typeface="宋体" charset="-122"/>
              </a:rPr>
              <a:t>n</a:t>
            </a:r>
            <a:r>
              <a:rPr lang="zh-CN" altLang="en-US" sz="2000" dirty="0">
                <a:ea typeface="宋体" charset="-122"/>
              </a:rPr>
              <a:t>），则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×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×…×</a:t>
            </a:r>
            <a:r>
              <a:rPr lang="en-US" altLang="zh-CN" sz="2000" i="1" dirty="0" err="1">
                <a:ea typeface="宋体" charset="-122"/>
              </a:rPr>
              <a:t>D</a:t>
            </a:r>
            <a:r>
              <a:rPr lang="en-US" altLang="zh-CN" sz="2000" i="1" baseline="-25000" dirty="0" err="1">
                <a:ea typeface="宋体" charset="-122"/>
              </a:rPr>
              <a:t>n</a:t>
            </a:r>
            <a:r>
              <a:rPr lang="zh-CN" altLang="en-US" sz="2000" dirty="0">
                <a:ea typeface="宋体" charset="-122"/>
              </a:rPr>
              <a:t>的基数</a:t>
            </a:r>
            <a:r>
              <a:rPr lang="en-US" altLang="zh-CN" sz="2000" i="1" dirty="0">
                <a:ea typeface="宋体" charset="-122"/>
              </a:rPr>
              <a:t>M</a:t>
            </a:r>
            <a:r>
              <a:rPr lang="zh-CN" altLang="en-US" sz="2000" dirty="0">
                <a:ea typeface="宋体" charset="-122"/>
              </a:rPr>
              <a:t>为：</a:t>
            </a:r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>
              <a:ea typeface="宋体" charset="-122"/>
            </a:endParaRPr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z="2000" dirty="0">
              <a:ea typeface="宋体" charset="-122"/>
            </a:endParaRP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876749" y="3068960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672808" imgH="342751" progId="Equation.3">
                  <p:embed/>
                </p:oleObj>
              </mc:Choice>
              <mc:Fallback>
                <p:oleObj name="Microsoft 公式 3.0" r:id="rId2" imgW="672808" imgH="342751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749" y="3068960"/>
                        <a:ext cx="1909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180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选择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选择运算是从关系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中选取使逻辑表达式</a:t>
            </a:r>
            <a:r>
              <a:rPr lang="en-US" altLang="zh-CN" i="1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为真的元组，是从行角度进行的运算。</a:t>
            </a:r>
            <a:endParaRPr lang="en-US" altLang="zh-CN" dirty="0">
              <a:ea typeface="宋体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元组个数减少，属性个数不变</a:t>
            </a:r>
          </a:p>
          <a:p>
            <a:pPr algn="just"/>
            <a:endParaRPr lang="zh-CN" altLang="en-US" dirty="0">
              <a:ea typeface="宋体" charset="-122"/>
            </a:endParaRPr>
          </a:p>
          <a:p>
            <a:pPr algn="just"/>
            <a:endParaRPr lang="zh-CN" altLang="en-US" dirty="0">
              <a:ea typeface="宋体" charset="-122"/>
            </a:endParaRPr>
          </a:p>
          <a:p>
            <a:pPr algn="just"/>
            <a:endParaRPr lang="en-US" altLang="zh-CN" dirty="0">
              <a:ea typeface="宋体" charset="-122"/>
            </a:endParaRPr>
          </a:p>
        </p:txBody>
      </p:sp>
      <p:grpSp>
        <p:nvGrpSpPr>
          <p:cNvPr id="343044" name="Group 4"/>
          <p:cNvGrpSpPr>
            <a:grpSpLocks/>
          </p:cNvGrpSpPr>
          <p:nvPr/>
        </p:nvGrpSpPr>
        <p:grpSpPr bwMode="auto"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34304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3399"/>
                  </a:solidFill>
                </a:rPr>
                <a:t>σ</a:t>
              </a:r>
              <a:endParaRPr lang="en-US" altLang="zh-CN" sz="2000" dirty="0">
                <a:solidFill>
                  <a:srgbClr val="00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907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选择运算举例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277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48891"/>
              </p:ext>
            </p:extLst>
          </p:nvPr>
        </p:nvGraphicFramePr>
        <p:xfrm>
          <a:off x="5055391" y="2813332"/>
          <a:ext cx="37066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8095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1880" y="2292467"/>
            <a:ext cx="213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σ</a:t>
            </a:r>
            <a:r>
              <a:rPr lang="en-US" altLang="zh-CN" baseline="-30000" dirty="0" err="1">
                <a:ea typeface="宋体" charset="-122"/>
              </a:rPr>
              <a:t>sex</a:t>
            </a:r>
            <a:r>
              <a:rPr lang="en-US" altLang="zh-CN" baseline="-30000" dirty="0">
                <a:ea typeface="宋体" charset="-122"/>
              </a:rPr>
              <a:t>=‘F’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4860032" y="1468408"/>
            <a:ext cx="405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问题：找出性别为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的本科生导师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D767DE8-9413-14A3-655E-F1CD49D7EF44}"/>
              </a:ext>
            </a:extLst>
          </p:cNvPr>
          <p:cNvSpPr txBox="1"/>
          <p:nvPr/>
        </p:nvSpPr>
        <p:spPr>
          <a:xfrm>
            <a:off x="4887666" y="4365104"/>
            <a:ext cx="405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问题：找出性别为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的所有导师？</a:t>
            </a:r>
          </a:p>
        </p:txBody>
      </p:sp>
    </p:spTree>
    <p:extLst>
      <p:ext uri="{BB962C8B-B14F-4D97-AF65-F5344CB8AC3E}">
        <p14:creationId xmlns:p14="http://schemas.microsoft.com/office/powerpoint/2010/main" val="156236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选择运算举例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220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3814"/>
              </p:ext>
            </p:extLst>
          </p:nvPr>
        </p:nvGraphicFramePr>
        <p:xfrm>
          <a:off x="5055391" y="2813332"/>
          <a:ext cx="3706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1880" y="2292467"/>
            <a:ext cx="213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σ</a:t>
            </a:r>
            <a:r>
              <a:rPr lang="en-US" altLang="zh-CN" baseline="-30000" dirty="0" err="1">
                <a:ea typeface="宋体" charset="-122"/>
              </a:rPr>
              <a:t>name</a:t>
            </a:r>
            <a:r>
              <a:rPr lang="en-US" altLang="zh-CN" baseline="-30000" dirty="0">
                <a:ea typeface="宋体" charset="-122"/>
              </a:rPr>
              <a:t>=‘John’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4860032" y="1468408"/>
            <a:ext cx="405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的本科生导师</a:t>
            </a:r>
          </a:p>
        </p:txBody>
      </p:sp>
    </p:spTree>
    <p:extLst>
      <p:ext uri="{BB962C8B-B14F-4D97-AF65-F5344CB8AC3E}">
        <p14:creationId xmlns:p14="http://schemas.microsoft.com/office/powerpoint/2010/main" val="32617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选择运算举例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536" y="3415787"/>
            <a:ext cx="288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17763"/>
              </p:ext>
            </p:extLst>
          </p:nvPr>
        </p:nvGraphicFramePr>
        <p:xfrm>
          <a:off x="5055391" y="2813332"/>
          <a:ext cx="3706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1879" y="2292467"/>
            <a:ext cx="370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σ</a:t>
            </a:r>
            <a:r>
              <a:rPr lang="en-US" altLang="zh-CN" baseline="-30000" dirty="0" err="1">
                <a:ea typeface="宋体" charset="-122"/>
              </a:rPr>
              <a:t>name</a:t>
            </a:r>
            <a:r>
              <a:rPr lang="en-US" altLang="zh-CN" baseline="-30000" dirty="0">
                <a:ea typeface="宋体" charset="-122"/>
              </a:rPr>
              <a:t>=‘John’ and</a:t>
            </a:r>
            <a:r>
              <a:rPr lang="en-US" altLang="zh-CN" dirty="0">
                <a:ea typeface="宋体" charset="-122"/>
              </a:rPr>
              <a:t>  </a:t>
            </a:r>
            <a:r>
              <a:rPr lang="en-US" altLang="zh-CN" baseline="-30000" dirty="0">
                <a:ea typeface="宋体" charset="-122"/>
              </a:rPr>
              <a:t>sex=</a:t>
            </a:r>
            <a:r>
              <a:rPr lang="zh-CN" altLang="en-US" baseline="-30000" dirty="0">
                <a:ea typeface="宋体" charset="-122"/>
              </a:rPr>
              <a:t>‘</a:t>
            </a:r>
            <a:r>
              <a:rPr lang="en-US" altLang="zh-CN" baseline="-30000" dirty="0">
                <a:ea typeface="宋体" charset="-122"/>
              </a:rPr>
              <a:t>F'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4860032" y="1468408"/>
            <a:ext cx="405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，性别为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的本科生导师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ED0ECDC-4167-4309-8F4A-6221B643FFB9}"/>
              </a:ext>
            </a:extLst>
          </p:cNvPr>
          <p:cNvSpPr txBox="1"/>
          <p:nvPr/>
        </p:nvSpPr>
        <p:spPr>
          <a:xfrm>
            <a:off x="4764552" y="3811481"/>
            <a:ext cx="405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或性别为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的研究生导师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5A0FF2E-5CB3-4CC3-A0D7-2F336D401ADE}"/>
              </a:ext>
            </a:extLst>
          </p:cNvPr>
          <p:cNvSpPr txBox="1"/>
          <p:nvPr/>
        </p:nvSpPr>
        <p:spPr>
          <a:xfrm>
            <a:off x="5036698" y="4575781"/>
            <a:ext cx="370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σ</a:t>
            </a:r>
            <a:r>
              <a:rPr lang="en-US" altLang="zh-CN" baseline="-30000" dirty="0" err="1">
                <a:ea typeface="宋体" charset="-122"/>
              </a:rPr>
              <a:t>name</a:t>
            </a:r>
            <a:r>
              <a:rPr lang="en-US" altLang="zh-CN" baseline="-30000" dirty="0">
                <a:ea typeface="宋体" charset="-122"/>
              </a:rPr>
              <a:t>=‘John’ or</a:t>
            </a:r>
            <a:r>
              <a:rPr lang="en-US" altLang="zh-CN" dirty="0">
                <a:ea typeface="宋体" charset="-122"/>
              </a:rPr>
              <a:t>  </a:t>
            </a:r>
            <a:r>
              <a:rPr lang="en-US" altLang="zh-CN" baseline="-30000" dirty="0">
                <a:ea typeface="宋体" charset="-122"/>
              </a:rPr>
              <a:t>sex=</a:t>
            </a:r>
            <a:r>
              <a:rPr lang="zh-CN" altLang="en-US" baseline="-30000" dirty="0">
                <a:ea typeface="宋体" charset="-122"/>
              </a:rPr>
              <a:t>‘</a:t>
            </a:r>
            <a:r>
              <a:rPr lang="en-US" altLang="zh-CN" baseline="-30000" dirty="0">
                <a:ea typeface="宋体" charset="-122"/>
              </a:rPr>
              <a:t>F'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13820F7-02A5-40A2-A631-1A9AEF22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12749"/>
              </p:ext>
            </p:extLst>
          </p:nvPr>
        </p:nvGraphicFramePr>
        <p:xfrm>
          <a:off x="4856817" y="4996499"/>
          <a:ext cx="3706662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2221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0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735888" cy="612304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选择运算举例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340768"/>
            <a:ext cx="7354888" cy="1671638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查询信息系（‘</a:t>
            </a:r>
            <a:r>
              <a:rPr lang="en-US" altLang="zh-CN" sz="2400" dirty="0">
                <a:ea typeface="宋体" charset="-122"/>
              </a:rPr>
              <a:t>IS</a:t>
            </a:r>
            <a:r>
              <a:rPr lang="zh-CN" altLang="en-US" sz="2400" dirty="0">
                <a:ea typeface="宋体" charset="-122"/>
              </a:rPr>
              <a:t>’）的全体学生</a:t>
            </a:r>
            <a:r>
              <a:rPr lang="zh-CN" altLang="en-US" sz="2000" dirty="0">
                <a:ea typeface="宋体" charset="-122"/>
              </a:rPr>
              <a:t>   		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510070" name="Text Box 118"/>
          <p:cNvSpPr txBox="1">
            <a:spLocks noChangeArrowheads="1"/>
          </p:cNvSpPr>
          <p:nvPr/>
        </p:nvSpPr>
        <p:spPr bwMode="auto">
          <a:xfrm>
            <a:off x="971600" y="1916832"/>
            <a:ext cx="7200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kumimoji="0" lang="en-US" altLang="zh-CN" sz="2400" dirty="0" err="1">
                <a:solidFill>
                  <a:srgbClr val="003399"/>
                </a:solidFill>
              </a:rPr>
              <a:t>σ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Sdept</a:t>
            </a:r>
            <a:r>
              <a:rPr kumimoji="0" lang="en-US" altLang="zh-CN" sz="2400" baseline="-25000" dirty="0">
                <a:solidFill>
                  <a:srgbClr val="003399"/>
                </a:solidFill>
              </a:rPr>
              <a:t> = 'IS'</a:t>
            </a:r>
            <a:r>
              <a:rPr kumimoji="0" lang="en-US" altLang="zh-CN" sz="2400" dirty="0">
                <a:solidFill>
                  <a:srgbClr val="003399"/>
                </a:solidFill>
              </a:rPr>
              <a:t> (Student)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59533"/>
              </p:ext>
            </p:extLst>
          </p:nvPr>
        </p:nvGraphicFramePr>
        <p:xfrm>
          <a:off x="412972" y="249289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10083"/>
              </p:ext>
            </p:extLst>
          </p:nvPr>
        </p:nvGraphicFramePr>
        <p:xfrm>
          <a:off x="401112" y="5319132"/>
          <a:ext cx="8490720" cy="160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45" y="38100"/>
            <a:ext cx="7772400" cy="68431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选择运算举例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445" y="1219200"/>
            <a:ext cx="8218488" cy="1239838"/>
          </a:xfrm>
        </p:spPr>
        <p:txBody>
          <a:bodyPr/>
          <a:lstStyle/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ea typeface="宋体" charset="-122"/>
              </a:rPr>
              <a:t>查询年龄小于</a:t>
            </a:r>
            <a:r>
              <a:rPr lang="en-US" altLang="zh-CN" dirty="0">
                <a:ea typeface="宋体" charset="-122"/>
              </a:rPr>
              <a:t>20</a:t>
            </a:r>
            <a:r>
              <a:rPr lang="zh-CN" altLang="en-US" dirty="0">
                <a:ea typeface="宋体" charset="-122"/>
              </a:rPr>
              <a:t>岁的学生</a:t>
            </a:r>
          </a:p>
          <a:p>
            <a:pPr algn="just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346243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zh-CN" sz="2200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sp>
        <p:nvSpPr>
          <p:cNvPr id="346392" name="Text Box 280"/>
          <p:cNvSpPr txBox="1">
            <a:spLocks noChangeArrowheads="1"/>
          </p:cNvSpPr>
          <p:nvPr/>
        </p:nvSpPr>
        <p:spPr bwMode="auto">
          <a:xfrm>
            <a:off x="899592" y="1916832"/>
            <a:ext cx="66967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2400" dirty="0" err="1">
                <a:solidFill>
                  <a:srgbClr val="003399"/>
                </a:solidFill>
              </a:rPr>
              <a:t>σ</a:t>
            </a:r>
            <a:r>
              <a:rPr lang="en-US" altLang="zh-CN" sz="2400" baseline="-25000" dirty="0" err="1">
                <a:solidFill>
                  <a:srgbClr val="003399"/>
                </a:solidFill>
              </a:rPr>
              <a:t>Sage</a:t>
            </a:r>
            <a:r>
              <a:rPr lang="en-US" altLang="zh-CN" sz="2400" baseline="-25000" dirty="0">
                <a:solidFill>
                  <a:srgbClr val="003399"/>
                </a:solidFill>
              </a:rPr>
              <a:t> &lt; 20</a:t>
            </a:r>
            <a:r>
              <a:rPr lang="en-US" altLang="zh-CN" sz="2400" dirty="0">
                <a:solidFill>
                  <a:srgbClr val="003399"/>
                </a:solidFill>
              </a:rPr>
              <a:t>(Student)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20490"/>
              </p:ext>
            </p:extLst>
          </p:nvPr>
        </p:nvGraphicFramePr>
        <p:xfrm>
          <a:off x="412972" y="249289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67561"/>
              </p:ext>
            </p:extLst>
          </p:nvPr>
        </p:nvGraphicFramePr>
        <p:xfrm>
          <a:off x="387354" y="4040221"/>
          <a:ext cx="8490720" cy="215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3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B00A93-341A-453B-B0DC-6922F677CE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47864" y="664994"/>
            <a:ext cx="4881736" cy="49242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计算表达式的值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B&lt;C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(S)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B          C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2093E-9D7A-41A2-BF58-B2EB679E4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74409" y="538350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1E47CA-F208-40CB-B6C2-6EA2AFDABF3D}"/>
              </a:ext>
            </a:extLst>
          </p:cNvPr>
          <p:cNvGraphicFramePr>
            <a:graphicFrameLocks noGrp="1"/>
          </p:cNvGraphicFramePr>
          <p:nvPr/>
        </p:nvGraphicFramePr>
        <p:xfrm>
          <a:off x="174334" y="1556792"/>
          <a:ext cx="247110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9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43398"/>
                  </a:ext>
                </a:extLst>
              </a:tr>
            </a:tbl>
          </a:graphicData>
        </a:graphic>
      </p:graphicFrame>
      <p:sp>
        <p:nvSpPr>
          <p:cNvPr id="18" name="TextBox 6">
            <a:extLst>
              <a:ext uri="{FF2B5EF4-FFF2-40B4-BE49-F238E27FC236}">
                <a16:creationId xmlns:a16="http://schemas.microsoft.com/office/drawing/2014/main" id="{6267C28E-2DFB-4BFE-9363-88D8A40C9C57}"/>
              </a:ext>
            </a:extLst>
          </p:cNvPr>
          <p:cNvSpPr txBox="1"/>
          <p:nvPr/>
        </p:nvSpPr>
        <p:spPr>
          <a:xfrm>
            <a:off x="198380" y="11566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205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5400"/>
            <a:ext cx="7837487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投影（</a:t>
            </a:r>
            <a:r>
              <a:rPr lang="en-US" altLang="zh-CN" dirty="0">
                <a:ea typeface="宋体" charset="-122"/>
              </a:rPr>
              <a:t>Projection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124744"/>
                <a:ext cx="8136904" cy="3960440"/>
              </a:xfrm>
              <a:solidFill>
                <a:schemeClr val="bg1">
                  <a:lumMod val="90000"/>
                </a:schemeClr>
              </a:solidFill>
            </p:spPr>
            <p:txBody>
              <a:bodyPr/>
              <a:lstStyle/>
              <a:p>
                <a:pPr algn="just">
                  <a:lnSpc>
                    <a:spcPct val="110000"/>
                  </a:lnSpc>
                </a:pPr>
                <a:r>
                  <a:rPr lang="zh-CN" altLang="en-US" dirty="0">
                    <a:ea typeface="宋体" charset="-122"/>
                  </a:rPr>
                  <a:t>投影：从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中选择出若干属性列组成新的关系</a:t>
                </a: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ea typeface="宋体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>
                    <a:ea typeface="宋体" charset="-122"/>
                  </a:rPr>
                  <a:t>L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) = { </a:t>
                </a:r>
                <a:r>
                  <a:rPr lang="en-US" altLang="zh-CN" i="1" dirty="0">
                    <a:ea typeface="宋体" charset="-122"/>
                  </a:rPr>
                  <a:t>t</a:t>
                </a:r>
                <a:r>
                  <a:rPr lang="en-US" altLang="zh-CN" dirty="0">
                    <a:ea typeface="宋体" charset="-122"/>
                  </a:rPr>
                  <a:t>[</a:t>
                </a:r>
                <a:r>
                  <a:rPr lang="en-US" altLang="zh-CN" i="1" dirty="0">
                    <a:ea typeface="宋体" charset="-122"/>
                  </a:rPr>
                  <a:t>L</a:t>
                </a:r>
                <a:r>
                  <a:rPr lang="en-US" altLang="zh-CN" dirty="0">
                    <a:ea typeface="宋体" charset="-122"/>
                  </a:rPr>
                  <a:t>] | </a:t>
                </a:r>
                <a:r>
                  <a:rPr lang="en-US" altLang="zh-CN" i="1" dirty="0">
                    <a:ea typeface="宋体" charset="-122"/>
                  </a:rPr>
                  <a:t>t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 }</a:t>
                </a: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ea typeface="宋体" charset="-122"/>
                  </a:rPr>
                  <a:t>生成关系：属性：</a:t>
                </a:r>
                <a:r>
                  <a:rPr lang="en-US" altLang="zh-CN" dirty="0">
                    <a:ea typeface="宋体" charset="-122"/>
                  </a:rPr>
                  <a:t>L</a:t>
                </a:r>
                <a:r>
                  <a:rPr lang="zh-CN" altLang="en-US" dirty="0">
                    <a:ea typeface="宋体" charset="-122"/>
                  </a:rPr>
                  <a:t>（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中的属性或属性组）</a:t>
                </a: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altLang="zh-CN" dirty="0">
                    <a:ea typeface="宋体" charset="-122"/>
                  </a:rPr>
                  <a:t>              </a:t>
                </a:r>
                <a:r>
                  <a:rPr lang="zh-CN" altLang="en-US" dirty="0">
                    <a:ea typeface="宋体" charset="-122"/>
                  </a:rPr>
                  <a:t>元组：元组个数</a:t>
                </a:r>
                <a:r>
                  <a:rPr lang="zh-CN" altLang="en-US" dirty="0">
                    <a:ea typeface="宋体" charset="-122"/>
                    <a:sym typeface="Symbol" panose="05050102010706020507" pitchFamily="18" charset="2"/>
                  </a:rPr>
                  <a:t>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中元组个数</a:t>
                </a: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ea typeface="宋体" charset="-122"/>
                  </a:rPr>
                  <a:t>（集合会去重，现代数据库采用包的概念，则不去重）</a:t>
                </a:r>
                <a:endParaRPr lang="en-US" altLang="zh-CN" dirty="0">
                  <a:solidFill>
                    <a:srgbClr val="FF0000"/>
                  </a:solidFill>
                  <a:ea typeface="宋体" charset="-122"/>
                </a:endParaRP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solidFill>
                      <a:srgbClr val="00B050"/>
                    </a:solidFill>
                    <a:ea typeface="宋体" charset="-122"/>
                  </a:rPr>
                  <a:t>读音：</a:t>
                </a:r>
                <a:r>
                  <a:rPr lang="en-US" altLang="zh-CN" dirty="0">
                    <a:solidFill>
                      <a:srgbClr val="00B050"/>
                    </a:solidFill>
                    <a:ea typeface="宋体" charset="-122"/>
                  </a:rPr>
                  <a:t>pai</a:t>
                </a:r>
                <a:endParaRPr lang="zh-CN" altLang="en-US" dirty="0">
                  <a:solidFill>
                    <a:srgbClr val="00B050"/>
                  </a:solidFill>
                  <a:ea typeface="宋体" charset="-122"/>
                </a:endParaRPr>
              </a:p>
              <a:p>
                <a:pPr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ea typeface="宋体" charset="-122"/>
                  </a:rPr>
                  <a:t> 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47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124744"/>
                <a:ext cx="8136904" cy="3960440"/>
              </a:xfrm>
              <a:blipFill>
                <a:blip r:embed="rId2"/>
                <a:stretch>
                  <a:fillRect l="-1798" t="-2928" b="-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45" y="38100"/>
            <a:ext cx="7772400" cy="68431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投影运算举例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445" y="1219200"/>
            <a:ext cx="8218488" cy="1239838"/>
          </a:xfrm>
        </p:spPr>
        <p:txBody>
          <a:bodyPr/>
          <a:lstStyle/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ea typeface="宋体" charset="-122"/>
              </a:rPr>
              <a:t>学号为</a:t>
            </a:r>
            <a:r>
              <a:rPr lang="en-US" altLang="zh-CN" dirty="0">
                <a:ea typeface="宋体" charset="-122"/>
              </a:rPr>
              <a:t>03001</a:t>
            </a:r>
            <a:r>
              <a:rPr lang="zh-CN" altLang="en-US" dirty="0">
                <a:ea typeface="宋体" charset="-122"/>
              </a:rPr>
              <a:t>的学生姓名是什么？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46243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zh-CN" sz="2200" dirty="0"/>
              <a:t> </a:t>
            </a:r>
            <a:endParaRPr lang="en-US" altLang="zh-CN" sz="1000" dirty="0"/>
          </a:p>
          <a:p>
            <a:pPr eaLnBrk="0" hangingPunct="0"/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82853"/>
              </p:ext>
            </p:extLst>
          </p:nvPr>
        </p:nvGraphicFramePr>
        <p:xfrm>
          <a:off x="412972" y="249289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45" y="38100"/>
            <a:ext cx="7772400" cy="68431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投影运算举例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445" y="1219200"/>
            <a:ext cx="8218488" cy="1239838"/>
          </a:xfrm>
        </p:spPr>
        <p:txBody>
          <a:bodyPr/>
          <a:lstStyle/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ea typeface="宋体" charset="-122"/>
              </a:rPr>
              <a:t>李勇老师上哪些课？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46243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zh-CN" sz="2200" dirty="0"/>
              <a:t> </a:t>
            </a:r>
            <a:endParaRPr lang="en-US" altLang="zh-CN" sz="1000" dirty="0"/>
          </a:p>
          <a:p>
            <a:pPr eaLnBrk="0" hangingPunct="0"/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55001"/>
              </p:ext>
            </p:extLst>
          </p:nvPr>
        </p:nvGraphicFramePr>
        <p:xfrm>
          <a:off x="412972" y="2492896"/>
          <a:ext cx="8218488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程序设计与问题求解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数据库系统原理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数据挖掘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机器学习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4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2" y="0"/>
            <a:ext cx="8935516" cy="764704"/>
          </a:xfrm>
        </p:spPr>
        <p:txBody>
          <a:bodyPr/>
          <a:lstStyle/>
          <a:p>
            <a:r>
              <a:rPr lang="zh-CN" altLang="en-US" sz="2800" dirty="0">
                <a:ea typeface="宋体" charset="-122"/>
              </a:rPr>
              <a:t>关系数据结构：进一步细化的概念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11652" name="Group 4"/>
          <p:cNvGraphicFramePr>
            <a:graphicFrameLocks noGrp="1"/>
          </p:cNvGraphicFramePr>
          <p:nvPr>
            <p:ph sz="half" idx="2"/>
          </p:nvPr>
        </p:nvGraphicFramePr>
        <p:xfrm>
          <a:off x="468313" y="3500438"/>
          <a:ext cx="8218487" cy="2757489"/>
        </p:xfrm>
        <a:graphic>
          <a:graphicData uri="http://schemas.openxmlformats.org/drawingml/2006/table">
            <a:tbl>
              <a:tblPr/>
              <a:tblGrid>
                <a:gridCol w="209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 龄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 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0603010101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0605020216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刘 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电子商务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0603010102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欧阳雪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0605030312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成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财会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696" name="AutoShape 48"/>
          <p:cNvSpPr>
            <a:spLocks noChangeArrowheads="1"/>
          </p:cNvSpPr>
          <p:nvPr/>
        </p:nvSpPr>
        <p:spPr bwMode="auto">
          <a:xfrm>
            <a:off x="6038503" y="2263776"/>
            <a:ext cx="914400" cy="609600"/>
          </a:xfrm>
          <a:prstGeom prst="wedgeRoundRectCallout">
            <a:avLst>
              <a:gd name="adj1" fmla="val -107639"/>
              <a:gd name="adj2" fmla="val 153125"/>
              <a:gd name="adj3" fmla="val 16667"/>
            </a:avLst>
          </a:prstGeom>
          <a:solidFill>
            <a:srgbClr val="7E99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0">
                <a:latin typeface="Arial" charset="0"/>
              </a:rPr>
              <a:t>属 性</a:t>
            </a:r>
          </a:p>
        </p:txBody>
      </p:sp>
      <p:sp>
        <p:nvSpPr>
          <p:cNvPr id="411697" name="AutoShape 49"/>
          <p:cNvSpPr>
            <a:spLocks/>
          </p:cNvSpPr>
          <p:nvPr/>
        </p:nvSpPr>
        <p:spPr bwMode="auto">
          <a:xfrm>
            <a:off x="3779838" y="2525714"/>
            <a:ext cx="9144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396704"/>
              <a:gd name="adj5" fmla="val 256773"/>
              <a:gd name="adj6" fmla="val -396704"/>
              <a:gd name="adj7" fmla="val 381509"/>
              <a:gd name="adj8" fmla="val -362847"/>
            </a:avLst>
          </a:prstGeom>
          <a:solidFill>
            <a:srgbClr val="C8ADEF"/>
          </a:solidFill>
          <a:ln w="12700">
            <a:solidFill>
              <a:srgbClr val="D523A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Arial" charset="0"/>
              </a:rPr>
              <a:t>元组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373" y="1124744"/>
            <a:ext cx="8435975" cy="100806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sz="2400" kern="0" dirty="0">
                <a:ea typeface="宋体" charset="-122"/>
              </a:rPr>
              <a:t>在</a:t>
            </a:r>
            <a:r>
              <a:rPr lang="zh-CN" altLang="en-US" sz="2400" kern="0" dirty="0">
                <a:solidFill>
                  <a:srgbClr val="FF0000"/>
                </a:solidFill>
                <a:ea typeface="宋体" charset="-122"/>
              </a:rPr>
              <a:t>用户观点</a:t>
            </a:r>
            <a:r>
              <a:rPr lang="zh-CN" altLang="en-US" sz="2400" kern="0" dirty="0">
                <a:ea typeface="宋体" charset="-122"/>
              </a:rPr>
              <a:t>下，关系模型中数据的逻辑结构是一张二维表，由行和列组成。</a:t>
            </a:r>
          </a:p>
        </p:txBody>
      </p:sp>
    </p:spTree>
    <p:extLst>
      <p:ext uri="{BB962C8B-B14F-4D97-AF65-F5344CB8AC3E}">
        <p14:creationId xmlns:p14="http://schemas.microsoft.com/office/powerpoint/2010/main" val="19471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6" grpId="0" animBg="1"/>
      <p:bldP spid="41169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5400"/>
            <a:ext cx="7837487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投影（</a:t>
            </a:r>
            <a:r>
              <a:rPr lang="en-US" altLang="zh-CN" dirty="0">
                <a:ea typeface="宋体" charset="-122"/>
              </a:rPr>
              <a:t>Projection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391" y="1354212"/>
            <a:ext cx="7372350" cy="30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zh-CN" altLang="en-US" kern="0" dirty="0">
                <a:ea typeface="宋体" charset="-122"/>
              </a:rPr>
              <a:t>投影操作主要是从列的角度进行运算</a:t>
            </a:r>
            <a:endParaRPr lang="en-US" altLang="zh-CN" kern="0" dirty="0"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kern="0" dirty="0">
                <a:ea typeface="宋体" charset="-122"/>
              </a:rPr>
              <a:t>属性个数减少，元组个数可能减少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zh-CN" altLang="en-US" b="0" kern="0" dirty="0">
              <a:ea typeface="宋体" charset="-122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74515" y="2941712"/>
            <a:ext cx="2743200" cy="1600200"/>
            <a:chOff x="1536" y="1584"/>
            <a:chExt cx="1728" cy="1008"/>
          </a:xfrm>
        </p:grpSpPr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7984" y="3212976"/>
            <a:ext cx="4062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2200" kern="0" dirty="0">
                <a:solidFill>
                  <a:srgbClr val="003399"/>
                </a:solidFill>
                <a:ea typeface="宋体" charset="-122"/>
              </a:rPr>
              <a:t>注：</a:t>
            </a:r>
            <a:r>
              <a:rPr lang="zh-CN" altLang="en-US" sz="2200" b="0" kern="0" dirty="0">
                <a:solidFill>
                  <a:srgbClr val="003399"/>
                </a:solidFill>
                <a:ea typeface="宋体" charset="-122"/>
              </a:rPr>
              <a:t>投影之后取消了原关系中的某些列</a:t>
            </a:r>
            <a:endParaRPr lang="en-US" altLang="zh-CN" sz="2200" kern="0" dirty="0">
              <a:solidFill>
                <a:srgbClr val="003399"/>
              </a:solidFill>
              <a:ea typeface="宋体" charset="-122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9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投影运算举例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  </a:t>
            </a:r>
            <a:r>
              <a:rPr lang="zh-CN" altLang="en-US" dirty="0">
                <a:solidFill>
                  <a:srgbClr val="C00000"/>
                </a:solidFill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6" y="3429000"/>
            <a:ext cx="175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S  </a:t>
            </a:r>
            <a:r>
              <a:rPr lang="zh-CN" altLang="en-US" dirty="0">
                <a:solidFill>
                  <a:srgbClr val="C00000"/>
                </a:solidFill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3414"/>
              </p:ext>
            </p:extLst>
          </p:nvPr>
        </p:nvGraphicFramePr>
        <p:xfrm>
          <a:off x="6444208" y="1951347"/>
          <a:ext cx="1235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6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585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8742" y="1970432"/>
                <a:ext cx="3706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>
                    <a:ea typeface="宋体" charset="-122"/>
                  </a:rPr>
                  <a:t>name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2" y="1970432"/>
                <a:ext cx="3706661" cy="400110"/>
              </a:xfrm>
              <a:prstGeom prst="rect">
                <a:avLst/>
              </a:prstGeom>
              <a:blipFill>
                <a:blip r:embed="rId2"/>
                <a:stretch>
                  <a:fillRect l="-65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4860032" y="1468408"/>
            <a:ext cx="405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问题：找出所有本科生导师姓名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ED0ECDC-4167-4309-8F4A-6221B643FFB9}"/>
              </a:ext>
            </a:extLst>
          </p:cNvPr>
          <p:cNvSpPr txBox="1"/>
          <p:nvPr/>
        </p:nvSpPr>
        <p:spPr>
          <a:xfrm>
            <a:off x="4764552" y="3811481"/>
            <a:ext cx="405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问题：找出所有研究生导师性别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13820F7-02A5-40A2-A631-1A9AEF22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0881"/>
              </p:ext>
            </p:extLst>
          </p:nvPr>
        </p:nvGraphicFramePr>
        <p:xfrm>
          <a:off x="6513025" y="4213523"/>
          <a:ext cx="123555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67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99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21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81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26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B9FCA32-DE47-41F4-9796-625278F5A7B7}"/>
                  </a:ext>
                </a:extLst>
              </p:cNvPr>
              <p:cNvSpPr txBox="1"/>
              <p:nvPr/>
            </p:nvSpPr>
            <p:spPr>
              <a:xfrm>
                <a:off x="5096882" y="4299494"/>
                <a:ext cx="3706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>
                    <a:ea typeface="宋体" charset="-122"/>
                  </a:rPr>
                  <a:t>sex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B9FCA32-DE47-41F4-9796-625278F5A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82" y="4299494"/>
                <a:ext cx="3706661" cy="400110"/>
              </a:xfrm>
              <a:prstGeom prst="rect">
                <a:avLst/>
              </a:prstGeom>
              <a:blipFill>
                <a:blip r:embed="rId3"/>
                <a:stretch>
                  <a:fillRect l="-65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0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投影运算举例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7"/>
            <a:ext cx="8229600" cy="863427"/>
          </a:xfrm>
        </p:spPr>
        <p:txBody>
          <a:bodyPr/>
          <a:lstStyle/>
          <a:p>
            <a:pPr algn="just"/>
            <a:r>
              <a:rPr lang="zh-CN" altLang="en-US" dirty="0">
                <a:ea typeface="宋体" charset="-122"/>
              </a:rPr>
              <a:t>查询所有学生的姓名和所在系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</a:t>
            </a:r>
          </a:p>
          <a:p>
            <a:pPr lvl="1" algn="just"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614108" y="2169841"/>
            <a:ext cx="83012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1" algn="l"/>
            <a:r>
              <a:rPr kumimoji="0" lang="en-US" altLang="zh-CN" sz="2400" dirty="0">
                <a:solidFill>
                  <a:srgbClr val="003399"/>
                </a:solidFill>
              </a:rPr>
              <a:t>π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Sname</a:t>
            </a:r>
            <a:r>
              <a:rPr kumimoji="0" lang="zh-CN" altLang="en-US" sz="2400" baseline="-25000" dirty="0">
                <a:solidFill>
                  <a:srgbClr val="003399"/>
                </a:solidFill>
              </a:rPr>
              <a:t>，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Sdept</a:t>
            </a:r>
            <a:r>
              <a:rPr kumimoji="0" lang="en-US" altLang="zh-CN" sz="2400" dirty="0">
                <a:solidFill>
                  <a:srgbClr val="003399"/>
                </a:solidFill>
              </a:rPr>
              <a:t>(Student)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19514"/>
              </p:ext>
            </p:extLst>
          </p:nvPr>
        </p:nvGraphicFramePr>
        <p:xfrm>
          <a:off x="377080" y="285293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7582"/>
              </p:ext>
            </p:extLst>
          </p:nvPr>
        </p:nvGraphicFramePr>
        <p:xfrm>
          <a:off x="2915816" y="2987824"/>
          <a:ext cx="3396288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8807896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投影运算举例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079" y="1268761"/>
            <a:ext cx="8351837" cy="648072"/>
          </a:xfrm>
        </p:spPr>
        <p:txBody>
          <a:bodyPr/>
          <a:lstStyle/>
          <a:p>
            <a:pPr algn="just"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charset="-122"/>
              </a:rPr>
              <a:t>查询学生都在哪些系学习          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          </a:t>
            </a:r>
          </a:p>
        </p:txBody>
      </p:sp>
      <p:sp>
        <p:nvSpPr>
          <p:cNvPr id="351300" name="Text Box 68"/>
          <p:cNvSpPr txBox="1">
            <a:spLocks noChangeArrowheads="1"/>
          </p:cNvSpPr>
          <p:nvPr/>
        </p:nvSpPr>
        <p:spPr bwMode="auto">
          <a:xfrm>
            <a:off x="1763688" y="1916833"/>
            <a:ext cx="23297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003399"/>
                </a:solidFill>
              </a:rPr>
              <a:t>π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Sdept</a:t>
            </a:r>
            <a:r>
              <a:rPr kumimoji="0" lang="en-US" altLang="zh-CN" sz="2400" dirty="0">
                <a:solidFill>
                  <a:srgbClr val="003399"/>
                </a:solidFill>
              </a:rPr>
              <a:t>(Student)</a:t>
            </a:r>
            <a:endParaRPr lang="en-US" altLang="zh-CN" sz="2400" dirty="0">
              <a:solidFill>
                <a:srgbClr val="003399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029"/>
              </p:ext>
            </p:extLst>
          </p:nvPr>
        </p:nvGraphicFramePr>
        <p:xfrm>
          <a:off x="377080" y="285293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36498"/>
              </p:ext>
            </p:extLst>
          </p:nvPr>
        </p:nvGraphicFramePr>
        <p:xfrm>
          <a:off x="3244398" y="2918627"/>
          <a:ext cx="1698144" cy="267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181727137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0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5400"/>
            <a:ext cx="7837487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重命名（</a:t>
            </a:r>
            <a:r>
              <a:rPr lang="en-US" altLang="zh-CN" dirty="0">
                <a:ea typeface="宋体" charset="-122"/>
              </a:rPr>
              <a:t>Renaming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136904" cy="374441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重命名：重命名关系或属性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         </a:t>
            </a:r>
            <a:r>
              <a:rPr lang="zh-CN" altLang="en-US" dirty="0">
                <a:ea typeface="宋体" charset="-122"/>
                <a:sym typeface="Symbol" panose="05050102010706020507" pitchFamily="18" charset="2"/>
              </a:rPr>
              <a:t></a:t>
            </a:r>
            <a:r>
              <a:rPr lang="en-US" altLang="zh-CN" baseline="-25000" dirty="0">
                <a:ea typeface="宋体" charset="-122"/>
                <a:sym typeface="Symbol" panose="05050102010706020507" pitchFamily="18" charset="2"/>
              </a:rPr>
              <a:t>s(A1,A2,…An)</a:t>
            </a:r>
            <a:r>
              <a:rPr lang="en-US" altLang="zh-CN" dirty="0">
                <a:ea typeface="宋体" charset="-122"/>
                <a:sym typeface="Symbol" panose="05050102010706020507" pitchFamily="18" charset="2"/>
              </a:rPr>
              <a:t>(R)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  <a:sym typeface="Symbol" panose="05050102010706020507" pitchFamily="18" charset="2"/>
              </a:rPr>
              <a:t>将关系</a:t>
            </a:r>
            <a:r>
              <a:rPr lang="en-US" altLang="zh-CN" dirty="0">
                <a:ea typeface="宋体" charset="-122"/>
                <a:sym typeface="Symbol" panose="05050102010706020507" pitchFamily="18" charset="2"/>
              </a:rPr>
              <a:t>R</a:t>
            </a:r>
            <a:r>
              <a:rPr lang="zh-CN" altLang="en-US" dirty="0">
                <a:ea typeface="宋体" charset="-122"/>
                <a:sym typeface="Symbol" panose="05050102010706020507" pitchFamily="18" charset="2"/>
              </a:rPr>
              <a:t>重命名为</a:t>
            </a:r>
            <a:r>
              <a:rPr lang="en-US" altLang="zh-CN" dirty="0">
                <a:ea typeface="宋体" charset="-122"/>
                <a:sym typeface="Symbol" panose="05050102010706020507" pitchFamily="18" charset="2"/>
              </a:rPr>
              <a:t>S,</a:t>
            </a:r>
            <a:r>
              <a:rPr lang="zh-CN" altLang="en-US" dirty="0">
                <a:ea typeface="宋体" charset="-122"/>
                <a:sym typeface="Symbol" panose="05050102010706020507" pitchFamily="18" charset="2"/>
              </a:rPr>
              <a:t>属性依次命名为</a:t>
            </a:r>
            <a:r>
              <a:rPr lang="en-US" altLang="zh-CN" dirty="0">
                <a:ea typeface="宋体" charset="-122"/>
                <a:sym typeface="Symbol" panose="05050102010706020507" pitchFamily="18" charset="2"/>
              </a:rPr>
              <a:t>A1</a:t>
            </a:r>
            <a:r>
              <a:rPr lang="zh-CN" altLang="en-US" dirty="0">
                <a:ea typeface="宋体" charset="-122"/>
                <a:sym typeface="Symbol" panose="05050102010706020507" pitchFamily="18" charset="2"/>
              </a:rPr>
              <a:t>，</a:t>
            </a:r>
            <a:r>
              <a:rPr lang="en-US" altLang="zh-CN" dirty="0">
                <a:ea typeface="宋体" charset="-122"/>
                <a:sym typeface="Symbol" panose="05050102010706020507" pitchFamily="18" charset="2"/>
              </a:rPr>
              <a:t>A2…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  <a:sym typeface="Symbol" panose="05050102010706020507" pitchFamily="18" charset="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生成关系</a:t>
            </a:r>
            <a:r>
              <a:rPr lang="en-US" altLang="zh-CN" dirty="0">
                <a:ea typeface="宋体" charset="-122"/>
              </a:rPr>
              <a:t>S</a:t>
            </a:r>
            <a:r>
              <a:rPr lang="zh-CN" altLang="en-US" dirty="0">
                <a:ea typeface="宋体" charset="-122"/>
              </a:rPr>
              <a:t>：属性：</a:t>
            </a:r>
            <a:r>
              <a:rPr lang="en-US" altLang="zh-CN" baseline="-25000" dirty="0">
                <a:ea typeface="宋体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anose="05050102010706020507" pitchFamily="18" charset="2"/>
              </a:rPr>
              <a:t>A1,A2,…An</a:t>
            </a: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          </a:t>
            </a:r>
            <a:r>
              <a:rPr lang="zh-CN" altLang="en-US" dirty="0">
                <a:ea typeface="宋体" charset="-122"/>
              </a:rPr>
              <a:t>元组：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中元组</a:t>
            </a: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B050"/>
                </a:solidFill>
                <a:ea typeface="宋体" charset="-122"/>
              </a:rPr>
              <a:t>读音：</a:t>
            </a:r>
            <a:r>
              <a:rPr lang="en-US" altLang="zh-CN" dirty="0" err="1">
                <a:solidFill>
                  <a:srgbClr val="00B050"/>
                </a:solidFill>
                <a:ea typeface="宋体" charset="-122"/>
              </a:rPr>
              <a:t>rou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 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381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重命名运算举例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947" y="1442055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4540" y="3861187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7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035" y="3429000"/>
            <a:ext cx="234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60568"/>
              </p:ext>
            </p:extLst>
          </p:nvPr>
        </p:nvGraphicFramePr>
        <p:xfrm>
          <a:off x="6444208" y="1951347"/>
          <a:ext cx="1235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6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585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8742" y="1970432"/>
                <a:ext cx="3706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>
                    <a:ea typeface="宋体" charset="-122"/>
                  </a:rPr>
                  <a:t>name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2" y="1970432"/>
                <a:ext cx="3706661" cy="400110"/>
              </a:xfrm>
              <a:prstGeom prst="rect">
                <a:avLst/>
              </a:prstGeom>
              <a:blipFill>
                <a:blip r:embed="rId2"/>
                <a:stretch>
                  <a:fillRect l="-65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8">
            <a:extLst>
              <a:ext uri="{FF2B5EF4-FFF2-40B4-BE49-F238E27FC236}">
                <a16:creationId xmlns:a16="http://schemas.microsoft.com/office/drawing/2014/main" id="{E690507C-91A4-4A27-84AA-32B66726CF2E}"/>
              </a:ext>
            </a:extLst>
          </p:cNvPr>
          <p:cNvSpPr txBox="1"/>
          <p:nvPr/>
        </p:nvSpPr>
        <p:spPr>
          <a:xfrm>
            <a:off x="4860032" y="1468408"/>
            <a:ext cx="405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问题：找出所有本科生导师姓名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8013C86F-D614-4943-A721-93BF7F458EB2}"/>
                  </a:ext>
                </a:extLst>
              </p:cNvPr>
              <p:cNvSpPr txBox="1"/>
              <p:nvPr/>
            </p:nvSpPr>
            <p:spPr>
              <a:xfrm>
                <a:off x="5078742" y="4437112"/>
                <a:ext cx="3706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ea typeface="宋体" charset="-122"/>
                        <a:sym typeface="Symbol" panose="05050102010706020507" pitchFamily="18" charset="2"/>
                      </a:rPr>
                      <m:t></m:t>
                    </m:r>
                    <m:r>
                      <m:rPr>
                        <m:nor/>
                      </m:rPr>
                      <a:rPr lang="en-US" altLang="zh-CN" b="1" i="0" baseline="-25000" dirty="0" smtClean="0">
                        <a:ea typeface="宋体" charset="-122"/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CN" baseline="-25000" dirty="0">
                        <a:ea typeface="宋体" charset="-122"/>
                        <a:sym typeface="Symbol" panose="05050102010706020507" pitchFamily="18" charset="2"/>
                      </a:rPr>
                      <m:t>(</m:t>
                    </m:r>
                    <m:r>
                      <a:rPr lang="zh-CN" alt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  <a:sym typeface="Symbol" panose="05050102010706020507" pitchFamily="18" charset="2"/>
                      </a:rPr>
                      <m:t>姓名</m:t>
                    </m:r>
                    <m:r>
                      <m:rPr>
                        <m:nor/>
                      </m:rPr>
                      <a:rPr lang="en-US" altLang="zh-CN" b="1" i="0" baseline="-25000" dirty="0" smtClean="0">
                        <a:ea typeface="宋体" charset="-122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>
                    <a:ea typeface="宋体" charset="-122"/>
                  </a:rPr>
                  <a:t>name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))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8013C86F-D614-4943-A721-93BF7F45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2" y="4437112"/>
                <a:ext cx="3706661" cy="400110"/>
              </a:xfrm>
              <a:prstGeom prst="rect">
                <a:avLst/>
              </a:prstGeom>
              <a:blipFill>
                <a:blip r:embed="rId3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E15007-E6DC-9476-2A9B-D2151AD62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861"/>
              </p:ext>
            </p:extLst>
          </p:nvPr>
        </p:nvGraphicFramePr>
        <p:xfrm>
          <a:off x="7380312" y="4433199"/>
          <a:ext cx="1235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6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5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623578-12BC-4696-A6E0-C38B0D6779F4}"/>
              </a:ext>
            </a:extLst>
          </p:cNvPr>
          <p:cNvGraphicFramePr>
            <a:graphicFrameLocks noGrp="1"/>
          </p:cNvGraphicFramePr>
          <p:nvPr/>
        </p:nvGraphicFramePr>
        <p:xfrm>
          <a:off x="164863" y="1439908"/>
          <a:ext cx="247110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421"/>
                  </a:ext>
                </a:extLst>
              </a:tr>
            </a:tbl>
          </a:graphicData>
        </a:graphic>
      </p:graphicFrame>
      <p:sp>
        <p:nvSpPr>
          <p:cNvPr id="17" name="TextBox 5">
            <a:extLst>
              <a:ext uri="{FF2B5EF4-FFF2-40B4-BE49-F238E27FC236}">
                <a16:creationId xmlns:a16="http://schemas.microsoft.com/office/drawing/2014/main" id="{71E75294-54E1-4937-8992-D1B607058C78}"/>
              </a:ext>
            </a:extLst>
          </p:cNvPr>
          <p:cNvSpPr txBox="1"/>
          <p:nvPr/>
        </p:nvSpPr>
        <p:spPr>
          <a:xfrm>
            <a:off x="185575" y="103979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87BFFE-E174-6747-80B3-9EDBE52B371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7849" y="301729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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A+B,B+1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(R)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会显示什么？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4E0AA4-2DBD-86E0-90C2-AB11E351A5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AEBDA3-9422-5050-64CD-B3F7D55AD19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36296" y="581152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88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B00A93-341A-453B-B0DC-6922F677CE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47864" y="664994"/>
            <a:ext cx="4881736" cy="49242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计算表达式的值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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A+B,B+1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anose="05050102010706020507" pitchFamily="18" charset="2"/>
              </a:rPr>
              <a:t>(R)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A+B      B+1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4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2093E-9D7A-41A2-BF58-B2EB679E4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74409" y="538350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623578-12BC-4696-A6E0-C38B0D6779F4}"/>
              </a:ext>
            </a:extLst>
          </p:cNvPr>
          <p:cNvGraphicFramePr>
            <a:graphicFrameLocks noGrp="1"/>
          </p:cNvGraphicFramePr>
          <p:nvPr/>
        </p:nvGraphicFramePr>
        <p:xfrm>
          <a:off x="164863" y="1439908"/>
          <a:ext cx="247110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421"/>
                  </a:ext>
                </a:extLst>
              </a:tr>
            </a:tbl>
          </a:graphicData>
        </a:graphic>
      </p:graphicFrame>
      <p:sp>
        <p:nvSpPr>
          <p:cNvPr id="17" name="TextBox 5">
            <a:extLst>
              <a:ext uri="{FF2B5EF4-FFF2-40B4-BE49-F238E27FC236}">
                <a16:creationId xmlns:a16="http://schemas.microsoft.com/office/drawing/2014/main" id="{71E75294-54E1-4937-8992-D1B607058C78}"/>
              </a:ext>
            </a:extLst>
          </p:cNvPr>
          <p:cNvSpPr txBox="1"/>
          <p:nvPr/>
        </p:nvSpPr>
        <p:spPr>
          <a:xfrm>
            <a:off x="185575" y="103979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CB78D1-2D11-4B20-A09A-ABBEF51788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B9408FF-14E8-4BB0-A1E5-7CE4CA919A2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8714660-3064-47A7-8121-98AC8B7C422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AC0C941-25FA-4548-A0BC-9DD1457A2D7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C392FCB-1F8C-4890-A03D-8C1682E7D90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8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0E1A05-76AE-4B8C-8FBC-0190A498891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1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665B39-4FEA-4B26-BDAF-5CF84347E4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11960" y="635000"/>
            <a:ext cx="43204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问题：找出所有导师的姓名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2CA85D-975C-477B-92E2-CF4B32E5031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142652" y="249610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6C9C1B-AF1F-4D33-801A-B4325175A9E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558D830-9AD3-40AB-A518-2BD6DAF62919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9F9DA42-5720-4EF0-92FD-638F2B9BAA89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17" name="TextBox 5">
            <a:extLst>
              <a:ext uri="{FF2B5EF4-FFF2-40B4-BE49-F238E27FC236}">
                <a16:creationId xmlns:a16="http://schemas.microsoft.com/office/drawing/2014/main" id="{B663DDDF-9D13-4459-8380-C013A55E95C9}"/>
              </a:ext>
            </a:extLst>
          </p:cNvPr>
          <p:cNvSpPr txBox="1"/>
          <p:nvPr/>
        </p:nvSpPr>
        <p:spPr>
          <a:xfrm>
            <a:off x="4528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5A9E05CF-10BE-4359-AD9B-FD5D4F0EE971}"/>
              </a:ext>
            </a:extLst>
          </p:cNvPr>
          <p:cNvSpPr txBox="1"/>
          <p:nvPr/>
        </p:nvSpPr>
        <p:spPr>
          <a:xfrm>
            <a:off x="352036" y="3429000"/>
            <a:ext cx="24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B261F-7384-494A-A574-8B01AC3E347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A5664A-21C9-48AF-82C7-9D91D60C71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047841B-14FA-4DBD-9260-5A494B8C918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DE40079E-4AD6-4D0A-839A-55EBE57DA4A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8B81830-C1A9-466E-9926-5792124A062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5A9D293-88C6-415A-B90E-D021EAE546C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1764489-AFB8-49AC-A28B-8EAB627B93FF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04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665B39-4FEA-4B26-BDAF-5CF84347E4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11960" y="635000"/>
            <a:ext cx="43204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问题：找出性别为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的本科生导师的姓名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2CA85D-975C-477B-92E2-CF4B32E5031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142652" y="249610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6C9C1B-AF1F-4D33-801A-B4325175A9E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558D830-9AD3-40AB-A518-2BD6DAF62919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9F9DA42-5720-4EF0-92FD-638F2B9BAA89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17" name="TextBox 5">
            <a:extLst>
              <a:ext uri="{FF2B5EF4-FFF2-40B4-BE49-F238E27FC236}">
                <a16:creationId xmlns:a16="http://schemas.microsoft.com/office/drawing/2014/main" id="{B663DDDF-9D13-4459-8380-C013A55E95C9}"/>
              </a:ext>
            </a:extLst>
          </p:cNvPr>
          <p:cNvSpPr txBox="1"/>
          <p:nvPr/>
        </p:nvSpPr>
        <p:spPr>
          <a:xfrm>
            <a:off x="4528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5A9E05CF-10BE-4359-AD9B-FD5D4F0EE971}"/>
              </a:ext>
            </a:extLst>
          </p:cNvPr>
          <p:cNvSpPr txBox="1"/>
          <p:nvPr/>
        </p:nvSpPr>
        <p:spPr>
          <a:xfrm>
            <a:off x="328630" y="3390387"/>
            <a:ext cx="22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B9A711-0521-41A2-905F-4133DEA4242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A5664A-21C9-48AF-82C7-9D91D60C71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047841B-14FA-4DBD-9260-5A494B8C918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DE40079E-4AD6-4D0A-839A-55EBE57DA4A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8B81830-C1A9-466E-9926-5792124A062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5A9D293-88C6-415A-B90E-D021EAE546C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1764489-AFB8-49AC-A28B-8EAB627B93FF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1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关系数据结构：关系模式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831580"/>
            <a:ext cx="8653462" cy="4611884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关系模式：</a:t>
            </a:r>
            <a:r>
              <a:rPr lang="zh-CN" altLang="en-US" b="0" dirty="0">
                <a:ea typeface="宋体" charset="-122"/>
              </a:rPr>
              <a:t>表示为五元组：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U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 err="1">
                <a:ea typeface="宋体" charset="-122"/>
              </a:rPr>
              <a:t>dom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表示关系名；</a:t>
            </a:r>
            <a:r>
              <a:rPr lang="en-US" altLang="zh-CN" dirty="0">
                <a:ea typeface="宋体" charset="-122"/>
              </a:rPr>
              <a:t>U</a:t>
            </a:r>
            <a:r>
              <a:rPr lang="zh-CN" altLang="en-US" dirty="0">
                <a:ea typeface="宋体" charset="-122"/>
              </a:rPr>
              <a:t>表示属性名集合；</a:t>
            </a: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表示值域集合；</a:t>
            </a:r>
            <a:r>
              <a:rPr lang="en-US" altLang="zh-CN" dirty="0" err="1">
                <a:ea typeface="宋体" charset="-122"/>
              </a:rPr>
              <a:t>dom</a:t>
            </a:r>
            <a:r>
              <a:rPr lang="zh-CN" altLang="en-US" dirty="0">
                <a:ea typeface="宋体" charset="-122"/>
              </a:rPr>
              <a:t>表示属性向域的映射集合；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表示属性间数据的依赖关系集合。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338" y="1221980"/>
            <a:ext cx="8653462" cy="609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关系是元组集合，类似一张二维表</a:t>
            </a:r>
            <a:endParaRPr lang="zh-CN" altLang="en-US" sz="2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013AA9-715D-477A-957B-9CE0A1BE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72" y="4137522"/>
            <a:ext cx="8447856" cy="291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kern="0" dirty="0">
                <a:solidFill>
                  <a:srgbClr val="C00000"/>
                </a:solidFill>
                <a:ea typeface="宋体" charset="-122"/>
              </a:rPr>
              <a:t>关系模式通常简记为：</a:t>
            </a:r>
          </a:p>
          <a:p>
            <a:pPr>
              <a:buFont typeface="Wingdings" pitchFamily="2" charset="2"/>
              <a:buNone/>
            </a:pPr>
            <a:r>
              <a:rPr lang="zh-CN" altLang="en-US" kern="0" dirty="0">
                <a:solidFill>
                  <a:srgbClr val="C00000"/>
                </a:solidFill>
                <a:ea typeface="宋体" charset="-122"/>
              </a:rPr>
              <a:t> 	</a:t>
            </a:r>
            <a:r>
              <a:rPr lang="en-US" altLang="zh-CN" i="1" kern="0" dirty="0">
                <a:solidFill>
                  <a:srgbClr val="C00000"/>
                </a:solidFill>
                <a:ea typeface="宋体" charset="-122"/>
              </a:rPr>
              <a:t>R (U)  </a:t>
            </a:r>
            <a:r>
              <a:rPr lang="en-US" altLang="zh-CN" i="1" kern="0" dirty="0">
                <a:ea typeface="宋体" charset="-122"/>
              </a:rPr>
              <a:t>  </a:t>
            </a:r>
            <a:r>
              <a:rPr lang="zh-CN" altLang="en-US" i="1" kern="0" dirty="0">
                <a:ea typeface="宋体" charset="-122"/>
              </a:rPr>
              <a:t>或    </a:t>
            </a:r>
            <a:r>
              <a:rPr lang="en-US" altLang="zh-CN" i="1" kern="0" dirty="0">
                <a:ea typeface="宋体" charset="-122"/>
              </a:rPr>
              <a:t>R (A</a:t>
            </a:r>
            <a:r>
              <a:rPr lang="en-US" altLang="zh-CN" i="1" kern="0" baseline="-25000" dirty="0">
                <a:ea typeface="宋体" charset="-122"/>
              </a:rPr>
              <a:t>1</a:t>
            </a:r>
            <a:r>
              <a:rPr lang="zh-CN" altLang="en-US" i="1" kern="0" dirty="0">
                <a:ea typeface="宋体" charset="-122"/>
              </a:rPr>
              <a:t>，</a:t>
            </a:r>
            <a:r>
              <a:rPr lang="en-US" altLang="zh-CN" i="1" kern="0" dirty="0">
                <a:ea typeface="宋体" charset="-122"/>
              </a:rPr>
              <a:t>A</a:t>
            </a:r>
            <a:r>
              <a:rPr lang="en-US" altLang="zh-CN" i="1" kern="0" baseline="-25000" dirty="0">
                <a:ea typeface="宋体" charset="-122"/>
              </a:rPr>
              <a:t>2</a:t>
            </a:r>
            <a:r>
              <a:rPr lang="zh-CN" altLang="en-US" i="1" kern="0" dirty="0">
                <a:ea typeface="宋体" charset="-122"/>
              </a:rPr>
              <a:t>，</a:t>
            </a:r>
            <a:r>
              <a:rPr lang="en-US" altLang="zh-CN" i="1" kern="0" dirty="0">
                <a:ea typeface="宋体" charset="-122"/>
              </a:rPr>
              <a:t>…</a:t>
            </a:r>
            <a:r>
              <a:rPr lang="zh-CN" altLang="en-US" i="1" kern="0" dirty="0">
                <a:ea typeface="宋体" charset="-122"/>
              </a:rPr>
              <a:t>，</a:t>
            </a:r>
            <a:r>
              <a:rPr lang="en-US" altLang="zh-CN" i="1" kern="0" dirty="0">
                <a:ea typeface="宋体" charset="-122"/>
              </a:rPr>
              <a:t>A</a:t>
            </a:r>
            <a:r>
              <a:rPr lang="en-US" altLang="zh-CN" i="1" kern="0" baseline="-25000" dirty="0">
                <a:ea typeface="宋体" charset="-122"/>
              </a:rPr>
              <a:t>n</a:t>
            </a:r>
            <a:r>
              <a:rPr lang="en-US" altLang="zh-CN" i="1" kern="0" dirty="0">
                <a:ea typeface="宋体" charset="-122"/>
              </a:rPr>
              <a:t>)</a:t>
            </a:r>
          </a:p>
          <a:p>
            <a:pPr lvl="1">
              <a:lnSpc>
                <a:spcPct val="130000"/>
              </a:lnSpc>
              <a:buSzPct val="85000"/>
              <a:buFont typeface="Wingdings" pitchFamily="2" charset="2"/>
              <a:buChar char="n"/>
            </a:pPr>
            <a:r>
              <a:rPr lang="en-US" altLang="zh-CN" b="0" i="1" kern="0" dirty="0">
                <a:ea typeface="宋体" charset="-122"/>
              </a:rPr>
              <a:t>R: </a:t>
            </a:r>
            <a:r>
              <a:rPr lang="zh-CN" altLang="en-US" b="0" kern="0" dirty="0">
                <a:ea typeface="宋体" charset="-122"/>
              </a:rPr>
              <a:t>关系名</a:t>
            </a:r>
          </a:p>
          <a:p>
            <a:pPr lvl="1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en-US" altLang="zh-CN" b="0" i="1" kern="0" dirty="0">
                <a:ea typeface="宋体" charset="-122"/>
              </a:rPr>
              <a:t>A</a:t>
            </a:r>
            <a:r>
              <a:rPr lang="en-US" altLang="zh-CN" b="0" kern="0" baseline="-25000" dirty="0">
                <a:ea typeface="宋体" charset="-122"/>
              </a:rPr>
              <a:t>1</a:t>
            </a:r>
            <a:r>
              <a:rPr lang="zh-CN" altLang="en-US" b="0" kern="0" dirty="0">
                <a:ea typeface="宋体" charset="-122"/>
              </a:rPr>
              <a:t>，</a:t>
            </a:r>
            <a:r>
              <a:rPr lang="en-US" altLang="zh-CN" b="0" i="1" kern="0" dirty="0">
                <a:ea typeface="宋体" charset="-122"/>
              </a:rPr>
              <a:t>A</a:t>
            </a:r>
            <a:r>
              <a:rPr lang="en-US" altLang="zh-CN" b="0" kern="0" baseline="-25000" dirty="0">
                <a:ea typeface="宋体" charset="-122"/>
              </a:rPr>
              <a:t>2</a:t>
            </a:r>
            <a:r>
              <a:rPr lang="zh-CN" altLang="en-US" b="0" kern="0" dirty="0">
                <a:ea typeface="宋体" charset="-122"/>
              </a:rPr>
              <a:t>，</a:t>
            </a:r>
            <a:r>
              <a:rPr lang="en-US" altLang="zh-CN" b="0" kern="0" dirty="0">
                <a:ea typeface="宋体" charset="-122"/>
              </a:rPr>
              <a:t>…</a:t>
            </a:r>
            <a:r>
              <a:rPr lang="zh-CN" altLang="en-US" b="0" kern="0" dirty="0">
                <a:ea typeface="宋体" charset="-122"/>
              </a:rPr>
              <a:t>，</a:t>
            </a:r>
            <a:r>
              <a:rPr lang="en-US" altLang="zh-CN" b="0" i="1" kern="0" dirty="0">
                <a:ea typeface="宋体" charset="-122"/>
              </a:rPr>
              <a:t>A</a:t>
            </a:r>
            <a:r>
              <a:rPr lang="en-US" altLang="zh-CN" b="0" i="1" kern="0" baseline="-25000" dirty="0">
                <a:ea typeface="宋体" charset="-122"/>
              </a:rPr>
              <a:t>n  </a:t>
            </a:r>
            <a:r>
              <a:rPr lang="en-US" altLang="zh-CN" b="0" kern="0" dirty="0">
                <a:ea typeface="宋体" charset="-122"/>
              </a:rPr>
              <a:t>: </a:t>
            </a:r>
            <a:r>
              <a:rPr lang="zh-CN" altLang="en-US" b="0" kern="0" dirty="0">
                <a:ea typeface="宋体" charset="-122"/>
              </a:rPr>
              <a:t>属性名</a:t>
            </a:r>
          </a:p>
          <a:p>
            <a:endParaRPr lang="en-US" altLang="zh-CN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665B39-4FEA-4B26-BDAF-5CF84347E4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11960" y="635000"/>
            <a:ext cx="43204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问题：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找出性别为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，是研究生导师但不是本科生导师的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2CA85D-975C-477B-92E2-CF4B32E5031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142652" y="249610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6C9C1B-AF1F-4D33-801A-B4325175A9E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558D830-9AD3-40AB-A518-2BD6DAF62919}"/>
              </a:ext>
            </a:extLst>
          </p:cNvPr>
          <p:cNvGraphicFramePr>
            <a:graphicFrameLocks noGrp="1"/>
          </p:cNvGraphicFramePr>
          <p:nvPr/>
        </p:nvGraphicFramePr>
        <p:xfrm>
          <a:off x="352036" y="1423519"/>
          <a:ext cx="370666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831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9F9DA42-5720-4EF0-92FD-638F2B9BAA89}"/>
              </a:ext>
            </a:extLst>
          </p:cNvPr>
          <p:cNvGraphicFramePr>
            <a:graphicFrameLocks noGrp="1"/>
          </p:cNvGraphicFramePr>
          <p:nvPr/>
        </p:nvGraphicFramePr>
        <p:xfrm>
          <a:off x="399941" y="3751883"/>
          <a:ext cx="37066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2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Joan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00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57956"/>
                  </a:ext>
                </a:extLst>
              </a:tr>
            </a:tbl>
          </a:graphicData>
        </a:graphic>
      </p:graphicFrame>
      <p:sp>
        <p:nvSpPr>
          <p:cNvPr id="17" name="TextBox 5">
            <a:extLst>
              <a:ext uri="{FF2B5EF4-FFF2-40B4-BE49-F238E27FC236}">
                <a16:creationId xmlns:a16="http://schemas.microsoft.com/office/drawing/2014/main" id="{B663DDDF-9D13-4459-8380-C013A55E95C9}"/>
              </a:ext>
            </a:extLst>
          </p:cNvPr>
          <p:cNvSpPr txBox="1"/>
          <p:nvPr/>
        </p:nvSpPr>
        <p:spPr>
          <a:xfrm>
            <a:off x="45282" y="1099095"/>
            <a:ext cx="204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本科生导师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5A9E05CF-10BE-4359-AD9B-FD5D4F0EE971}"/>
              </a:ext>
            </a:extLst>
          </p:cNvPr>
          <p:cNvSpPr txBox="1"/>
          <p:nvPr/>
        </p:nvSpPr>
        <p:spPr>
          <a:xfrm>
            <a:off x="352036" y="3429000"/>
            <a:ext cx="249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研究生导师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D3D6F-B23C-4C3B-9152-BDF77024887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A5664A-21C9-48AF-82C7-9D91D60C71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047841B-14FA-4DBD-9260-5A494B8C918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DE40079E-4AD6-4D0A-839A-55EBE57DA4A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Lucida Sans Unicode" pitchFamily="34" charset="0"/>
                <a:ea typeface="굴림" pitchFamily="50" charset="-127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8B81830-C1A9-466E-9926-5792124A062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5A9D293-88C6-415A-B90E-D021EAE546C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1764489-AFB8-49AC-A28B-8EAB627B93FF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239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连接运算符  </a:t>
            </a:r>
            <a:r>
              <a:rPr lang="en-US" altLang="zh-CN" dirty="0">
                <a:ea typeface="宋体" charset="-122"/>
              </a:rPr>
              <a:t>join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412776"/>
                <a:ext cx="8204969" cy="46911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ea typeface="宋体" charset="-122"/>
                      </a:rPr>
                      <m:t>元组连接</m:t>
                    </m:r>
                    <m:r>
                      <m:rPr>
                        <m:nor/>
                      </m:rPr>
                      <a:rPr lang="en-US" altLang="zh-CN" b="1" i="0" dirty="0" smtClean="0">
                        <a:ea typeface="宋体" charset="-122"/>
                      </a:rPr>
                      <m:t>  </m:t>
                    </m:r>
                    <m:acc>
                      <m:accPr>
                        <m:chr m:val="̂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b="0" dirty="0">
                    <a:ea typeface="宋体" charset="-122"/>
                  </a:rPr>
                  <a:t> </a:t>
                </a:r>
                <a:endParaRPr lang="en-US" altLang="zh-CN" b="0" dirty="0">
                  <a:ea typeface="宋体" charset="-12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ea typeface="宋体" charset="-122"/>
                  </a:rPr>
                  <a:t> R</a:t>
                </a:r>
                <a:r>
                  <a:rPr lang="zh-CN" altLang="en-US" dirty="0">
                    <a:ea typeface="宋体" charset="-122"/>
                  </a:rPr>
                  <a:t>为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目关系，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为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目关系；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ea typeface="宋体" charset="-122"/>
                  </a:rPr>
                  <a:t> </a:t>
                </a:r>
                <a:r>
                  <a:rPr lang="en-US" altLang="zh-CN" i="1" dirty="0" err="1">
                    <a:ea typeface="宋体" charset="-122"/>
                  </a:rPr>
                  <a:t>t</a:t>
                </a:r>
                <a:r>
                  <a:rPr lang="en-US" altLang="zh-CN" baseline="-30000" dirty="0" err="1">
                    <a:ea typeface="宋体" charset="-122"/>
                  </a:rPr>
                  <a:t>r</a:t>
                </a:r>
                <a:r>
                  <a:rPr lang="en-US" altLang="zh-CN" dirty="0" err="1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i="1" dirty="0" err="1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，</a:t>
                </a:r>
                <a:r>
                  <a:rPr lang="en-US" altLang="zh-CN" i="1" dirty="0" err="1">
                    <a:ea typeface="宋体" charset="-122"/>
                  </a:rPr>
                  <a:t>t</a:t>
                </a:r>
                <a:r>
                  <a:rPr lang="en-US" altLang="zh-CN" baseline="-30000" dirty="0" err="1">
                    <a:ea typeface="宋体" charset="-122"/>
                  </a:rPr>
                  <a:t>s</a:t>
                </a:r>
                <a:r>
                  <a:rPr lang="en-US" altLang="zh-CN" dirty="0" err="1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i="1" dirty="0" err="1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dirty="0">
                    <a:ea typeface="宋体" charset="-122"/>
                  </a:rPr>
                  <a:t> 称为元组的连接；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charset="-122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dirty="0">
                    <a:ea typeface="宋体" charset="-122"/>
                  </a:rPr>
                  <a:t>是一个 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en-US" altLang="zh-CN" dirty="0">
                    <a:ea typeface="宋体" charset="-122"/>
                  </a:rPr>
                  <a:t> + </a:t>
                </a:r>
                <a:r>
                  <a:rPr lang="en-US" altLang="zh-CN" i="1" dirty="0">
                    <a:ea typeface="宋体" charset="-122"/>
                  </a:rPr>
                  <a:t>m </a:t>
                </a:r>
                <a:r>
                  <a:rPr lang="zh-CN" altLang="en-US" dirty="0">
                    <a:ea typeface="宋体" charset="-122"/>
                  </a:rPr>
                  <a:t>列的元组，其前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个分量为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中的一个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元组，后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个分量为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中的一个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元组。 </a:t>
                </a:r>
              </a:p>
            </p:txBody>
          </p:sp>
        </mc:Choice>
        <mc:Fallback xmlns="">
          <p:sp>
            <p:nvSpPr>
              <p:cNvPr id="513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412776"/>
                <a:ext cx="8204969" cy="469116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3717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元组连接举例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73352" y="5157192"/>
                <a:ext cx="3441576" cy="1171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3352" y="5157192"/>
                <a:ext cx="3441576" cy="1171600"/>
              </a:xfrm>
              <a:blipFill rotWithShape="1">
                <a:blip r:embed="rId2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185739" y="1340768"/>
          <a:ext cx="5970437" cy="2016224"/>
        </p:xfrm>
        <a:graphic>
          <a:graphicData uri="http://schemas.openxmlformats.org/drawingml/2006/table">
            <a:tbl>
              <a:tblPr/>
              <a:tblGrid>
                <a:gridCol w="177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185738" y="3933056"/>
          <a:ext cx="3345781" cy="2016224"/>
        </p:xfrm>
        <a:graphic>
          <a:graphicData uri="http://schemas.openxmlformats.org/drawingml/2006/table">
            <a:tbl>
              <a:tblPr/>
              <a:tblGrid>
                <a:gridCol w="150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椭圆形标注 5"/>
          <p:cNvSpPr/>
          <p:nvPr/>
        </p:nvSpPr>
        <p:spPr bwMode="auto">
          <a:xfrm>
            <a:off x="7740352" y="1628800"/>
            <a:ext cx="936104" cy="649188"/>
          </a:xfrm>
          <a:prstGeom prst="wedgeEllipseCallout">
            <a:avLst>
              <a:gd name="adj1" fmla="val -244334"/>
              <a:gd name="adj2" fmla="val 1011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t</a:t>
            </a:r>
            <a:r>
              <a:rPr kumimoji="0" lang="en-US" altLang="zh-CN" sz="2400" b="1" i="0" u="none" strike="noStrike" cap="none" normalizeH="0" baseline="-2500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r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rgbClr val="FFFF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5220072" y="3717032"/>
            <a:ext cx="936104" cy="649188"/>
          </a:xfrm>
          <a:prstGeom prst="wedgeEllipseCallout">
            <a:avLst>
              <a:gd name="adj1" fmla="val -251117"/>
              <a:gd name="adj2" fmla="val 17348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t</a:t>
            </a:r>
            <a:r>
              <a:rPr kumimoji="0" lang="en-US" altLang="zh-CN" sz="2400" b="1" i="0" u="none" strike="noStrike" cap="none" normalizeH="0" baseline="-2500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s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rgbClr val="FFFF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194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8729662" cy="609600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cross join</a:t>
            </a:r>
            <a:r>
              <a:rPr lang="zh-CN" altLang="en-US" sz="2800" dirty="0">
                <a:ea typeface="宋体" charset="-122"/>
              </a:rPr>
              <a:t>交叉连接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9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340768"/>
                <a:ext cx="8712968" cy="5112568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ea typeface="宋体" charset="-122"/>
                  </a:rPr>
                  <a:t>即笛卡儿积 </a:t>
                </a:r>
                <a:r>
                  <a:rPr lang="en-US" altLang="zh-CN" dirty="0">
                    <a:ea typeface="宋体" charset="-122"/>
                  </a:rPr>
                  <a:t>cartesian product </a:t>
                </a:r>
                <a:r>
                  <a:rPr lang="zh-CN" altLang="en-US" dirty="0">
                    <a:ea typeface="宋体" charset="-122"/>
                  </a:rPr>
                  <a:t>：</a:t>
                </a:r>
                <a:endParaRPr lang="en-US" altLang="zh-CN" dirty="0">
                  <a:ea typeface="宋体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900" b="0" i="1" dirty="0">
                    <a:ea typeface="宋体" charset="-122"/>
                  </a:rPr>
                  <a:t>   R</a:t>
                </a:r>
                <a:r>
                  <a:rPr lang="en-US" altLang="zh-CN" sz="2900" b="0" dirty="0">
                    <a:ea typeface="宋体" charset="-122"/>
                  </a:rPr>
                  <a:t>×</a:t>
                </a:r>
                <a:r>
                  <a:rPr lang="en-US" altLang="zh-CN" sz="2900" b="0" i="1" dirty="0">
                    <a:ea typeface="宋体" charset="-122"/>
                  </a:rPr>
                  <a:t>S</a:t>
                </a:r>
                <a:r>
                  <a:rPr lang="en-US" altLang="zh-CN" sz="2900" b="0" dirty="0">
                    <a:ea typeface="宋体" charset="-122"/>
                  </a:rPr>
                  <a:t> = {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900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900" b="0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900" b="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900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900" b="0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900" b="0" dirty="0">
                    <a:ea typeface="宋体" charset="-122"/>
                  </a:rPr>
                  <a:t>|</a:t>
                </a:r>
                <a:r>
                  <a:rPr lang="en-US" altLang="zh-CN" sz="2900" b="0" i="1" dirty="0">
                    <a:ea typeface="宋体" charset="-122"/>
                  </a:rPr>
                  <a:t>t</a:t>
                </a:r>
                <a:r>
                  <a:rPr lang="en-US" altLang="zh-CN" sz="2900" b="0" baseline="-30000" dirty="0">
                    <a:ea typeface="宋体" charset="-122"/>
                  </a:rPr>
                  <a:t>r</a:t>
                </a:r>
                <a:r>
                  <a:rPr lang="en-US" altLang="zh-CN" sz="2900" b="0" dirty="0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sz="2900" b="0" i="1" dirty="0">
                    <a:ea typeface="宋体" charset="-122"/>
                  </a:rPr>
                  <a:t>R</a:t>
                </a:r>
                <a:r>
                  <a:rPr lang="en-US" altLang="zh-CN" sz="2900" b="0" dirty="0">
                    <a:ea typeface="宋体" charset="-122"/>
                  </a:rPr>
                  <a:t> ∧ </a:t>
                </a:r>
                <a:r>
                  <a:rPr lang="en-US" altLang="zh-CN" sz="2900" b="0" i="1" dirty="0" err="1">
                    <a:ea typeface="宋体" charset="-122"/>
                  </a:rPr>
                  <a:t>t</a:t>
                </a:r>
                <a:r>
                  <a:rPr lang="en-US" altLang="zh-CN" sz="2900" b="0" baseline="-30000" dirty="0" err="1">
                    <a:ea typeface="宋体" charset="-122"/>
                  </a:rPr>
                  <a:t>s</a:t>
                </a:r>
                <a:r>
                  <a:rPr lang="en-US" altLang="zh-CN" sz="2900" b="0" dirty="0" err="1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sz="2900" b="0" i="1" dirty="0" err="1">
                    <a:ea typeface="宋体" charset="-122"/>
                  </a:rPr>
                  <a:t>S</a:t>
                </a:r>
                <a:r>
                  <a:rPr lang="en-US" altLang="zh-CN" sz="2900" b="0" dirty="0">
                    <a:ea typeface="宋体" charset="-122"/>
                  </a:rPr>
                  <a:t> }</a:t>
                </a:r>
              </a:p>
              <a:p>
                <a:pPr algn="just">
                  <a:lnSpc>
                    <a:spcPct val="80000"/>
                  </a:lnSpc>
                </a:pPr>
                <a:endParaRPr lang="en-US" altLang="zh-CN" dirty="0">
                  <a:ea typeface="宋体" charset="-122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zh-CN" altLang="en-US" dirty="0">
                    <a:ea typeface="宋体" charset="-122"/>
                  </a:rPr>
                  <a:t>若</a:t>
                </a:r>
              </a:p>
              <a:p>
                <a:pPr lvl="1" algn="just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R: 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目关系，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1</a:t>
                </a:r>
                <a:r>
                  <a:rPr lang="zh-CN" altLang="en-US" dirty="0">
                    <a:ea typeface="宋体" charset="-122"/>
                  </a:rPr>
                  <a:t>个元组，</a:t>
                </a:r>
                <a:r>
                  <a:rPr lang="en-US" altLang="zh-CN" dirty="0">
                    <a:ea typeface="宋体" charset="-122"/>
                  </a:rPr>
                  <a:t>S: 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目关系，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2</a:t>
                </a:r>
                <a:r>
                  <a:rPr lang="zh-CN" altLang="en-US" dirty="0">
                    <a:ea typeface="宋体" charset="-122"/>
                  </a:rPr>
                  <a:t>个元组</a:t>
                </a: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80000"/>
                  </a:lnSpc>
                </a:pPr>
                <a:endParaRPr lang="zh-CN" altLang="en-US" dirty="0">
                  <a:ea typeface="宋体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zh-CN" altLang="en-US" dirty="0">
                    <a:ea typeface="宋体" charset="-122"/>
                  </a:rPr>
                  <a:t>则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×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en-US" altLang="zh-CN" dirty="0">
                    <a:ea typeface="宋体" charset="-122"/>
                  </a:rPr>
                  <a:t> 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zh-CN" altLang="en-US" dirty="0">
                    <a:ea typeface="宋体" charset="-122"/>
                  </a:rPr>
                  <a:t>列：（</a:t>
                </a:r>
                <a:r>
                  <a:rPr lang="en-US" altLang="zh-CN" i="1" dirty="0" err="1">
                    <a:ea typeface="宋体" charset="-122"/>
                  </a:rPr>
                  <a:t>n</a:t>
                </a:r>
                <a:r>
                  <a:rPr lang="en-US" altLang="zh-CN" dirty="0" err="1">
                    <a:ea typeface="宋体" charset="-122"/>
                  </a:rPr>
                  <a:t>+</a:t>
                </a:r>
                <a:r>
                  <a:rPr lang="en-US" altLang="zh-CN" i="1" dirty="0" err="1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）列元组的集合</a:t>
                </a:r>
              </a:p>
              <a:p>
                <a:pPr lvl="2" algn="just">
                  <a:lnSpc>
                    <a:spcPct val="90000"/>
                  </a:lnSpc>
                </a:pPr>
                <a:r>
                  <a:rPr lang="zh-CN" altLang="en-US" sz="2400" dirty="0">
                    <a:ea typeface="宋体" charset="-122"/>
                  </a:rPr>
                  <a:t>元组的前</a:t>
                </a:r>
                <a:r>
                  <a:rPr lang="en-US" altLang="zh-CN" sz="2400" i="1" dirty="0">
                    <a:ea typeface="宋体" charset="-122"/>
                  </a:rPr>
                  <a:t>n</a:t>
                </a:r>
                <a:r>
                  <a:rPr lang="zh-CN" altLang="en-US" sz="2400" dirty="0">
                    <a:ea typeface="宋体" charset="-122"/>
                  </a:rPr>
                  <a:t>列是关系</a:t>
                </a:r>
                <a:r>
                  <a:rPr lang="en-US" altLang="zh-CN" sz="2400" i="1" dirty="0">
                    <a:ea typeface="宋体" charset="-122"/>
                  </a:rPr>
                  <a:t>R</a:t>
                </a:r>
                <a:r>
                  <a:rPr lang="zh-CN" altLang="en-US" sz="2400" dirty="0">
                    <a:ea typeface="宋体" charset="-122"/>
                  </a:rPr>
                  <a:t>的一个元组</a:t>
                </a:r>
                <a:r>
                  <a:rPr lang="zh-CN" altLang="en-US" dirty="0">
                    <a:ea typeface="宋体" charset="-122"/>
                  </a:rPr>
                  <a:t>，</a:t>
                </a:r>
                <a:r>
                  <a:rPr lang="zh-CN" altLang="en-US" sz="2400" dirty="0">
                    <a:ea typeface="宋体" charset="-122"/>
                  </a:rPr>
                  <a:t>后</a:t>
                </a:r>
                <a:r>
                  <a:rPr lang="en-US" altLang="zh-CN" sz="2400" i="1" dirty="0">
                    <a:ea typeface="宋体" charset="-122"/>
                  </a:rPr>
                  <a:t>m</a:t>
                </a:r>
                <a:r>
                  <a:rPr lang="zh-CN" altLang="en-US" sz="2400" dirty="0">
                    <a:ea typeface="宋体" charset="-122"/>
                  </a:rPr>
                  <a:t>列是关系</a:t>
                </a:r>
                <a:r>
                  <a:rPr lang="en-US" altLang="zh-CN" sz="2400" i="1" dirty="0">
                    <a:ea typeface="宋体" charset="-122"/>
                  </a:rPr>
                  <a:t>S</a:t>
                </a:r>
                <a:r>
                  <a:rPr lang="zh-CN" altLang="en-US" sz="2400" dirty="0">
                    <a:ea typeface="宋体" charset="-122"/>
                  </a:rPr>
                  <a:t>的一个元组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zh-CN" altLang="en-US" dirty="0">
                    <a:ea typeface="宋体" charset="-122"/>
                  </a:rPr>
                  <a:t>行：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×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2</a:t>
                </a:r>
                <a:r>
                  <a:rPr lang="zh-CN" altLang="en-US" dirty="0">
                    <a:ea typeface="宋体" charset="-122"/>
                  </a:rPr>
                  <a:t>个元组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389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340768"/>
                <a:ext cx="8712968" cy="5112568"/>
              </a:xfrm>
              <a:blipFill>
                <a:blip r:embed="rId2"/>
                <a:stretch>
                  <a:fillRect l="-1678" r="-1049" b="-3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2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22237"/>
            <a:ext cx="7391400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笛卡尔积示例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1725216"/>
          <a:ext cx="3219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4240" y="4293096"/>
          <a:ext cx="3219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英语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7162" y="1574800"/>
          <a:ext cx="4526838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R.</a:t>
                      </a:r>
                      <a:r>
                        <a:rPr lang="zh-CN" altLang="en-US" sz="1600" dirty="0"/>
                        <a:t>学号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姓名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性别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S.</a:t>
                      </a:r>
                      <a:r>
                        <a:rPr lang="zh-CN" altLang="en-US" sz="1600" dirty="0"/>
                        <a:t>学号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课号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课程名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英语</a:t>
                      </a:r>
                      <a:endParaRPr lang="zh-CN" alt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1003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C02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物理</a:t>
                      </a:r>
                      <a:endParaRPr lang="zh-CN" alt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1002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1002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英语</a:t>
                      </a:r>
                      <a:endParaRPr lang="zh-CN" alt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1002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1003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C02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物理</a:t>
                      </a:r>
                      <a:endParaRPr lang="zh-CN" alt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1003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1003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B01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英语</a:t>
                      </a:r>
                      <a:endParaRPr lang="zh-CN" alt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1003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1003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C02</a:t>
                      </a:r>
                      <a:endParaRPr lang="zh-CN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物理</a:t>
                      </a:r>
                      <a:endParaRPr lang="zh-CN" alt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62405" y="244875"/>
            <a:ext cx="82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dirty="0">
                <a:solidFill>
                  <a:srgbClr val="C00000"/>
                </a:solidFill>
                <a:latin typeface="黑体"/>
                <a:ea typeface="黑体"/>
              </a:rPr>
              <a:t>×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584600" y="2676569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563888" y="3927639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>
          <a:xfrm>
            <a:off x="3916864" y="35822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黑体"/>
                <a:ea typeface="黑体"/>
              </a:rPr>
              <a:t>×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88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θ</a:t>
            </a:r>
            <a:r>
              <a:rPr lang="zh-CN" altLang="en-US" dirty="0">
                <a:ea typeface="宋体" charset="-122"/>
              </a:rPr>
              <a:t>连接（</a:t>
            </a:r>
            <a:r>
              <a:rPr lang="en-US" altLang="zh-CN" sz="3200" dirty="0">
                <a:ea typeface="宋体" charset="-122"/>
              </a:rPr>
              <a:t> θ </a:t>
            </a:r>
            <a:r>
              <a:rPr lang="en-US" altLang="zh-CN" dirty="0">
                <a:ea typeface="宋体" charset="-122"/>
              </a:rPr>
              <a:t>Join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412776"/>
                <a:ext cx="8424936" cy="3240360"/>
              </a:xfrm>
            </p:spPr>
            <p:txBody>
              <a:bodyPr/>
              <a:lstStyle/>
              <a:p>
                <a:pPr algn="just">
                  <a:lnSpc>
                    <a:spcPts val="4000"/>
                  </a:lnSpc>
                </a:pPr>
                <a:r>
                  <a:rPr lang="en-US" altLang="zh-CN" sz="2400" dirty="0">
                    <a:ea typeface="宋体" charset="-122"/>
                  </a:rPr>
                  <a:t>θ</a:t>
                </a:r>
                <a:r>
                  <a:rPr lang="zh-CN" altLang="en-US" sz="2400" dirty="0">
                    <a:ea typeface="宋体" charset="-122"/>
                  </a:rPr>
                  <a:t>连接</a:t>
                </a:r>
                <a:r>
                  <a:rPr lang="zh-CN" altLang="en-US" sz="2400" b="0" dirty="0">
                    <a:ea typeface="宋体" charset="-122"/>
                  </a:rPr>
                  <a:t>：从两个（或多个）关系的笛卡尔积中选取属性间满足指定条件的元组。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altLang="zh-CN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zh-CN" altLang="en-US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altLang="zh-CN" b="0" i="1">
                          <a:solidFill>
                            <a:srgbClr val="003399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 ∧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] 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θ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pPr marL="1238250" lvl="2" algn="just">
                  <a:lnSpc>
                    <a:spcPct val="90000"/>
                  </a:lnSpc>
                  <a:buFont typeface="Wingdings" pitchFamily="2" charset="2"/>
                  <a:buChar char="Ø"/>
                </a:pPr>
                <a:endParaRPr lang="en-US" altLang="zh-CN" sz="2100" i="1" dirty="0">
                  <a:ea typeface="宋体" charset="-122"/>
                </a:endParaRPr>
              </a:p>
              <a:p>
                <a:pPr marL="1238250" lvl="2" algn="just">
                  <a:lnSpc>
                    <a:spcPct val="90000"/>
                  </a:lnSpc>
                  <a:buFont typeface="Wingdings" pitchFamily="2" charset="2"/>
                  <a:buChar char="Ø"/>
                </a:pPr>
                <a:r>
                  <a:rPr lang="en-US" altLang="zh-CN" sz="2100" i="1" dirty="0">
                    <a:ea typeface="宋体" charset="-122"/>
                  </a:rPr>
                  <a:t>A</a:t>
                </a:r>
                <a:r>
                  <a:rPr lang="zh-CN" altLang="en-US" dirty="0">
                    <a:ea typeface="宋体" charset="-122"/>
                  </a:rPr>
                  <a:t>和</a:t>
                </a:r>
                <a:r>
                  <a:rPr lang="en-US" altLang="zh-CN" i="1" dirty="0">
                    <a:ea typeface="宋体" charset="-122"/>
                  </a:rPr>
                  <a:t>B</a:t>
                </a:r>
                <a:r>
                  <a:rPr lang="zh-CN" altLang="en-US" i="1" dirty="0">
                    <a:ea typeface="宋体" charset="-122"/>
                  </a:rPr>
                  <a:t>：</a:t>
                </a:r>
                <a:r>
                  <a:rPr lang="zh-CN" altLang="en-US" dirty="0">
                    <a:ea typeface="宋体" charset="-122"/>
                  </a:rPr>
                  <a:t>分别为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和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上度数相等且可比的属性组</a:t>
                </a:r>
              </a:p>
              <a:p>
                <a:pPr marL="1238250" lvl="2" algn="just">
                  <a:lnSpc>
                    <a:spcPct val="9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ea typeface="宋体" charset="-122"/>
                  </a:rPr>
                  <a:t>θ</a:t>
                </a:r>
                <a:r>
                  <a:rPr lang="zh-CN" altLang="en-US" dirty="0">
                    <a:ea typeface="宋体" charset="-122"/>
                  </a:rPr>
                  <a:t>：比较运算符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52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412776"/>
                <a:ext cx="8424936" cy="3240360"/>
              </a:xfrm>
              <a:blipFill>
                <a:blip r:embed="rId2"/>
                <a:stretch>
                  <a:fillRect l="-1375" t="-377" r="-1158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5738" y="4941168"/>
            <a:ext cx="8562726" cy="14260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注：连接运算从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的广义笛卡尔积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en-US" altLang="zh-CN" b="0" dirty="0">
                <a:solidFill>
                  <a:srgbClr val="C00000"/>
                </a:solidFill>
                <a:ea typeface="宋体" charset="-122"/>
              </a:rPr>
              <a:t>×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中选取（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关系）在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属性组上的值与（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关系）在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属性组上值满足比较关系</a:t>
            </a:r>
            <a:r>
              <a:rPr lang="en-US" altLang="zh-CN" b="0" dirty="0">
                <a:solidFill>
                  <a:srgbClr val="C00000"/>
                </a:solidFill>
                <a:ea typeface="宋体" charset="-122"/>
              </a:rPr>
              <a:t>θ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的元组。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θ</a:t>
            </a:r>
            <a:r>
              <a:rPr lang="zh-CN" altLang="en-US" dirty="0">
                <a:ea typeface="宋体" charset="-122"/>
              </a:rPr>
              <a:t>连接举例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94391"/>
              </p:ext>
            </p:extLst>
          </p:nvPr>
        </p:nvGraphicFramePr>
        <p:xfrm>
          <a:off x="164863" y="1522631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09956"/>
              </p:ext>
            </p:extLst>
          </p:nvPr>
        </p:nvGraphicFramePr>
        <p:xfrm>
          <a:off x="164863" y="3508216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575" y="112252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909" y="310810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55827"/>
              </p:ext>
            </p:extLst>
          </p:nvPr>
        </p:nvGraphicFramePr>
        <p:xfrm>
          <a:off x="4139952" y="1708051"/>
          <a:ext cx="4536503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46013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52963125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02399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0213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643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1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7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1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0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21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7995" y="1122521"/>
                <a:ext cx="1352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b="1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b="1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95" y="1122521"/>
                <a:ext cx="1352117" cy="400110"/>
              </a:xfrm>
              <a:prstGeom prst="rect">
                <a:avLst/>
              </a:prstGeom>
              <a:blipFill>
                <a:blip r:embed="rId2"/>
                <a:stretch>
                  <a:fillRect r="-1674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A5EFE4-DD7E-47F5-B812-B0243B66F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53291"/>
              </p:ext>
            </p:extLst>
          </p:nvPr>
        </p:nvGraphicFramePr>
        <p:xfrm>
          <a:off x="4159524" y="1708051"/>
          <a:ext cx="4536503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46013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52963125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02399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0213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643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1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7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trike="sngStrik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1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0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7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233" y="508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内连接</a:t>
            </a:r>
            <a:r>
              <a:rPr lang="en-US" altLang="zh-CN" dirty="0">
                <a:ea typeface="宋体" charset="-122"/>
              </a:rPr>
              <a:t>inner join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532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608512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内联接</a:t>
            </a:r>
            <a:r>
              <a:rPr lang="zh-CN" altLang="en-US" dirty="0"/>
              <a:t>（典型的联接运算，使用像 </a:t>
            </a:r>
            <a:r>
              <a:rPr lang="en-US" altLang="zh-CN" dirty="0"/>
              <a:t>= </a:t>
            </a:r>
            <a:r>
              <a:rPr lang="zh-CN" altLang="en-US" dirty="0"/>
              <a:t>或 </a:t>
            </a:r>
            <a:r>
              <a:rPr lang="en-US" altLang="zh-CN" dirty="0"/>
              <a:t>&lt;&gt; </a:t>
            </a:r>
            <a:r>
              <a:rPr lang="zh-CN" altLang="en-US" dirty="0"/>
              <a:t>之类的比较运算符）。包括相等联接和自然联接。 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内联接使用比较运算符根据每个表共有的列的值匹配两个表中的行。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1003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233" y="508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内连接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288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268760"/>
                <a:ext cx="8712968" cy="4608512"/>
              </a:xfrm>
            </p:spPr>
            <p:txBody>
              <a:bodyPr/>
              <a:lstStyle/>
              <a:p>
                <a:r>
                  <a:rPr lang="zh-CN" altLang="en-US" dirty="0">
                    <a:ea typeface="宋体" charset="-122"/>
                  </a:rPr>
                  <a:t>等值连接（</a:t>
                </a:r>
                <a:r>
                  <a:rPr lang="en-US" altLang="zh-CN" dirty="0">
                    <a:ea typeface="宋体" charset="-122"/>
                  </a:rPr>
                  <a:t>equijoin</a:t>
                </a:r>
                <a:r>
                  <a:rPr lang="zh-CN" altLang="en-US" dirty="0">
                    <a:ea typeface="宋体" charset="-122"/>
                  </a:rPr>
                  <a:t>） </a:t>
                </a:r>
                <a:endParaRPr lang="en-US" altLang="zh-CN" dirty="0">
                  <a:ea typeface="宋体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宋体" charset="-122"/>
                  </a:rPr>
                  <a:t>比较运算符</a:t>
                </a:r>
                <a:r>
                  <a:rPr lang="en-US" altLang="zh-CN" dirty="0">
                    <a:ea typeface="宋体" charset="-122"/>
                  </a:rPr>
                  <a:t>θ</a:t>
                </a:r>
                <a:r>
                  <a:rPr lang="zh-CN" altLang="en-US" dirty="0">
                    <a:ea typeface="宋体" charset="-122"/>
                  </a:rPr>
                  <a:t>为“</a:t>
                </a:r>
                <a:r>
                  <a:rPr lang="en-US" altLang="zh-CN" dirty="0">
                    <a:ea typeface="宋体" charset="-122"/>
                  </a:rPr>
                  <a:t>=</a:t>
                </a:r>
                <a:r>
                  <a:rPr lang="zh-CN" altLang="en-US" dirty="0">
                    <a:ea typeface="宋体" charset="-122"/>
                  </a:rPr>
                  <a:t>”的连接称为等值连接 </a:t>
                </a:r>
                <a:endParaRPr lang="en-US" altLang="zh-CN" dirty="0">
                  <a:ea typeface="宋体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>
                  <a:ea typeface="宋体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 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003399"/>
                  </a:solidFill>
                </a:endParaRPr>
              </a:p>
              <a:p>
                <a:r>
                  <a:rPr lang="zh-CN" altLang="en-US" dirty="0">
                    <a:ea typeface="宋体" charset="-122"/>
                  </a:rPr>
                  <a:t>自然连接（</a:t>
                </a:r>
                <a:r>
                  <a:rPr lang="en-US" altLang="zh-CN" dirty="0">
                    <a:ea typeface="宋体" charset="-122"/>
                  </a:rPr>
                  <a:t>Natural join</a:t>
                </a:r>
                <a:r>
                  <a:rPr lang="zh-CN" altLang="en-US" dirty="0">
                    <a:ea typeface="宋体" charset="-122"/>
                  </a:rPr>
                  <a:t>）：一种特殊的等值连接</a:t>
                </a:r>
              </a:p>
              <a:p>
                <a:pPr marL="823913" lvl="1">
                  <a:buFont typeface="Wingdings" pitchFamily="2" charset="2"/>
                  <a:buChar char="Ø"/>
                </a:pPr>
                <a:r>
                  <a:rPr lang="zh-CN" altLang="en-US" dirty="0">
                    <a:ea typeface="宋体" charset="-122"/>
                  </a:rPr>
                  <a:t>进行比较的分量默认是两个关系中相同的属性组</a:t>
                </a:r>
              </a:p>
              <a:p>
                <a:pPr marL="823913" lvl="1">
                  <a:buFont typeface="Wingdings" pitchFamily="2" charset="2"/>
                  <a:buChar char="Ø"/>
                </a:pPr>
                <a:r>
                  <a:rPr lang="zh-CN" altLang="en-US" dirty="0">
                    <a:ea typeface="宋体" charset="-122"/>
                  </a:rPr>
                  <a:t>在查询结果中</a:t>
                </a:r>
                <a:r>
                  <a:rPr lang="zh-CN" altLang="en-US" dirty="0">
                    <a:solidFill>
                      <a:srgbClr val="FF0000"/>
                    </a:solidFill>
                    <a:ea typeface="宋体" charset="-122"/>
                  </a:rPr>
                  <a:t>去掉重复的属性列的等值连接</a:t>
                </a:r>
                <a:endParaRPr lang="en-US" altLang="zh-CN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823913" lvl="1">
                  <a:buFont typeface="Wingdings" pitchFamily="2" charset="2"/>
                  <a:buChar char="Ø"/>
                </a:pPr>
                <a:endParaRPr lang="zh-CN" altLang="en-US" dirty="0">
                  <a:ea typeface="宋体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i="1" smtClean="0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⋈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 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5328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268760"/>
                <a:ext cx="8712968" cy="4608512"/>
              </a:xfrm>
              <a:blipFill>
                <a:blip r:embed="rId2"/>
                <a:stretch>
                  <a:fillRect l="-1678" t="-2381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9043" y="5877272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不支持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natural join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4637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233" y="508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内连接</a:t>
            </a:r>
            <a:r>
              <a:rPr lang="en-US" altLang="zh-CN" dirty="0">
                <a:ea typeface="宋体" charset="-122"/>
              </a:rPr>
              <a:t>inner join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8A5037-BA2C-A798-B0D1-A9959BAD6D08}"/>
              </a:ext>
            </a:extLst>
          </p:cNvPr>
          <p:cNvSpPr txBox="1"/>
          <p:nvPr/>
        </p:nvSpPr>
        <p:spPr>
          <a:xfrm>
            <a:off x="441908" y="1484784"/>
            <a:ext cx="81625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注意：等值连接表示先做笛卡尔积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(×)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之后，对相应列进行选择或等值关联后的结果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仅筛选行、不筛选列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b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b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：自然连接表示两个关系中若有相同名称的属性，则自动作为关联条件，且仅列出一列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8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关系数据结构：进一步细化的概念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490718" cy="49530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charset="-122"/>
              </a:rPr>
              <a:t>候选码：</a:t>
            </a:r>
            <a:r>
              <a:rPr lang="zh-CN" altLang="en-US" sz="2400" b="0" dirty="0">
                <a:ea typeface="宋体" charset="-122"/>
              </a:rPr>
              <a:t>若关系中的某一属性（或属性组）的值能唯一地标识一个元组，而其子集不能，则称该属性组为候选码</a:t>
            </a:r>
            <a:endParaRPr lang="en-US" altLang="zh-CN" sz="2400" b="0" dirty="0">
              <a:ea typeface="宋体" charset="-122"/>
            </a:endParaRPr>
          </a:p>
          <a:p>
            <a:pPr eaLnBrk="1" hangingPunct="1"/>
            <a:endParaRPr lang="zh-CN" altLang="en-US" sz="2400" b="0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主码：</a:t>
            </a:r>
            <a:r>
              <a:rPr lang="zh-CN" altLang="en-US" sz="2400" b="0" dirty="0">
                <a:ea typeface="宋体" charset="-122"/>
              </a:rPr>
              <a:t>若一个关系有多个候选码，则选定其中一个为</a:t>
            </a:r>
            <a:r>
              <a:rPr lang="zh-CN" altLang="en-US" sz="2400" b="0" dirty="0">
                <a:ea typeface="黑体" pitchFamily="2" charset="-122"/>
              </a:rPr>
              <a:t>主码</a:t>
            </a:r>
            <a:r>
              <a:rPr lang="zh-CN" altLang="en-US" sz="2400" b="0" dirty="0">
                <a:ea typeface="宋体" charset="-122"/>
              </a:rPr>
              <a:t>（</a:t>
            </a:r>
            <a:r>
              <a:rPr lang="en-US" altLang="zh-CN" sz="2400" b="0" dirty="0">
                <a:ea typeface="宋体" charset="-122"/>
              </a:rPr>
              <a:t>Primary key</a:t>
            </a:r>
            <a:r>
              <a:rPr lang="zh-CN" altLang="en-US" sz="2400" b="0" dirty="0"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主属性</a:t>
            </a:r>
            <a:r>
              <a:rPr lang="zh-CN" altLang="en-US" sz="2000" dirty="0">
                <a:ea typeface="宋体" charset="-122"/>
              </a:rPr>
              <a:t>：候选码的诸属性称为主属性（</a:t>
            </a:r>
            <a:r>
              <a:rPr lang="en-US" altLang="zh-CN" sz="2000" dirty="0">
                <a:ea typeface="宋体" charset="-122"/>
              </a:rPr>
              <a:t>Prime attribute</a:t>
            </a:r>
            <a:r>
              <a:rPr lang="zh-CN" altLang="en-US" sz="2000" dirty="0"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非主属性</a:t>
            </a:r>
            <a:r>
              <a:rPr lang="zh-CN" altLang="en-US" sz="2000" dirty="0">
                <a:ea typeface="宋体" charset="-122"/>
              </a:rPr>
              <a:t>：不包含在任何侯选码中的属性称为非主属性（ </a:t>
            </a:r>
            <a:r>
              <a:rPr lang="en-US" altLang="zh-CN" sz="2000" dirty="0">
                <a:ea typeface="宋体" charset="-122"/>
              </a:rPr>
              <a:t>Non-Prime attribute</a:t>
            </a:r>
            <a:r>
              <a:rPr lang="zh-CN" altLang="en-US" sz="2000" dirty="0">
                <a:ea typeface="宋体" charset="-122"/>
              </a:rPr>
              <a:t>）或非码属性（</a:t>
            </a:r>
            <a:r>
              <a:rPr lang="en-US" altLang="zh-CN" sz="2000" dirty="0">
                <a:ea typeface="宋体" charset="-122"/>
              </a:rPr>
              <a:t>Non-key attribute</a:t>
            </a:r>
            <a:r>
              <a:rPr lang="zh-CN" altLang="en-US" sz="2000" dirty="0">
                <a:ea typeface="宋体" charset="-122"/>
              </a:rPr>
              <a:t>） </a:t>
            </a:r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zh-CN" altLang="en-US" sz="2000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全码：</a:t>
            </a:r>
            <a:r>
              <a:rPr lang="zh-CN" altLang="en-US" sz="2400" b="0" dirty="0">
                <a:ea typeface="宋体" charset="-122"/>
              </a:rPr>
              <a:t>关系模式的所有属性构成这个关系模式的候选码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4112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自然连接举例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863" y="1522631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863" y="3508216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575" y="112252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909" y="310810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13552"/>
              </p:ext>
            </p:extLst>
          </p:nvPr>
        </p:nvGraphicFramePr>
        <p:xfrm>
          <a:off x="4212920" y="1522631"/>
          <a:ext cx="45365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46013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52963125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02399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S.D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0213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643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1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7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1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0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21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7995" y="1122521"/>
                <a:ext cx="1352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⋈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95" y="1122521"/>
                <a:ext cx="135211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综合实例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447800"/>
            <a:ext cx="8729662" cy="4953000"/>
          </a:xfrm>
        </p:spPr>
        <p:txBody>
          <a:bodyPr/>
          <a:lstStyle/>
          <a:p>
            <a:pPr>
              <a:buSzPct val="65000"/>
              <a:buFont typeface="Wingdings" panose="05000000000000000000" pitchFamily="2" charset="2"/>
              <a:buChar char="l"/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en-US" altLang="zh-CN" dirty="0">
              <a:ea typeface="楷体_GB2312" pitchFamily="49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学生关系</a:t>
            </a:r>
            <a:r>
              <a:rPr lang="zh-CN" altLang="en-US" dirty="0">
                <a:ea typeface="宋体" charset="-122"/>
              </a:rPr>
              <a:t>：学生（学号，姓名，性别，年龄，系别）</a:t>
            </a:r>
            <a:endParaRPr lang="en-US" altLang="zh-CN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       </a:t>
            </a:r>
            <a:r>
              <a:rPr lang="en-US" altLang="zh-CN" dirty="0">
                <a:solidFill>
                  <a:srgbClr val="003399"/>
                </a:solidFill>
              </a:rPr>
              <a:t>Student(</a:t>
            </a:r>
            <a:r>
              <a:rPr lang="en-US" altLang="zh-CN" dirty="0" err="1">
                <a:solidFill>
                  <a:srgbClr val="003399"/>
                </a:solidFill>
              </a:rPr>
              <a:t>Sno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Sname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Ssex</a:t>
            </a:r>
            <a:r>
              <a:rPr lang="en-US" altLang="zh-CN" dirty="0">
                <a:solidFill>
                  <a:srgbClr val="003399"/>
                </a:solidFill>
              </a:rPr>
              <a:t>, Sage, </a:t>
            </a:r>
            <a:r>
              <a:rPr lang="en-US" altLang="zh-CN" dirty="0" err="1">
                <a:solidFill>
                  <a:srgbClr val="003399"/>
                </a:solidFill>
              </a:rPr>
              <a:t>Sdept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课程关系</a:t>
            </a:r>
            <a:r>
              <a:rPr lang="zh-CN" altLang="en-US" dirty="0">
                <a:ea typeface="宋体" charset="-122"/>
              </a:rPr>
              <a:t>：课程（课程编号，课程名称，学分）</a:t>
            </a:r>
            <a:endParaRPr lang="en-US" altLang="zh-CN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ea typeface="宋体" charset="-122"/>
              </a:rPr>
              <a:t>             </a:t>
            </a:r>
            <a:r>
              <a:rPr lang="en-US" altLang="zh-CN" dirty="0">
                <a:solidFill>
                  <a:srgbClr val="003399"/>
                </a:solidFill>
              </a:rPr>
              <a:t>Course(</a:t>
            </a:r>
            <a:r>
              <a:rPr lang="en-US" altLang="zh-CN" dirty="0" err="1">
                <a:solidFill>
                  <a:srgbClr val="003399"/>
                </a:solidFill>
              </a:rPr>
              <a:t>Cno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Cname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Cpno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Ccredit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endParaRPr lang="en-US" altLang="zh-CN" dirty="0">
              <a:ea typeface="楷体_GB2312" pitchFamily="49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学生选课关系</a:t>
            </a:r>
            <a:r>
              <a:rPr lang="zh-CN" altLang="en-US" dirty="0">
                <a:ea typeface="宋体" charset="-122"/>
                <a:sym typeface="Wingdings" pitchFamily="2" charset="2"/>
              </a:rPr>
              <a:t>：选课（学号，课程编号，成绩）</a:t>
            </a:r>
            <a:endParaRPr lang="en-US" altLang="zh-CN" dirty="0">
              <a:ea typeface="宋体" charset="-122"/>
              <a:sym typeface="Wingdings" pitchFamily="2" charset="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              SC(</a:t>
            </a:r>
            <a:r>
              <a:rPr lang="en-US" altLang="zh-CN" dirty="0" err="1">
                <a:solidFill>
                  <a:srgbClr val="003399"/>
                </a:solidFill>
                <a:sym typeface="Wingdings" pitchFamily="2" charset="2"/>
              </a:rPr>
              <a:t>Sno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, </a:t>
            </a:r>
            <a:r>
              <a:rPr lang="en-US" altLang="zh-CN" dirty="0" err="1">
                <a:solidFill>
                  <a:srgbClr val="003399"/>
                </a:solidFill>
                <a:sym typeface="Wingdings" pitchFamily="2" charset="2"/>
              </a:rPr>
              <a:t>Cno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, Grade)</a:t>
            </a:r>
            <a:endParaRPr lang="zh-CN" altLang="en-US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0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47756"/>
            <a:ext cx="6408712" cy="201622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SzPct val="65000"/>
              <a:buNone/>
            </a:pPr>
            <a:r>
              <a:rPr lang="zh-CN" altLang="en-US" sz="1800" dirty="0">
                <a:ea typeface="楷体_GB2312" pitchFamily="49" charset="-122"/>
              </a:rPr>
              <a:t>学生关系</a:t>
            </a:r>
            <a:r>
              <a:rPr lang="zh-CN" altLang="en-US" sz="1800" dirty="0">
                <a:ea typeface="宋体" charset="-122"/>
              </a:rPr>
              <a:t>：学生（学号，姓名，性别，年龄，系别）</a:t>
            </a:r>
            <a:endParaRPr lang="en-US" altLang="zh-CN" sz="1800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           </a:t>
            </a:r>
            <a:r>
              <a:rPr lang="en-US" altLang="zh-CN" sz="1800" dirty="0">
                <a:solidFill>
                  <a:srgbClr val="003399"/>
                </a:solidFill>
              </a:rPr>
              <a:t>Student(</a:t>
            </a:r>
            <a:r>
              <a:rPr lang="en-US" altLang="zh-CN" sz="1800" dirty="0" err="1">
                <a:solidFill>
                  <a:srgbClr val="003399"/>
                </a:solidFill>
              </a:rPr>
              <a:t>Sno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Sname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Ssex</a:t>
            </a:r>
            <a:r>
              <a:rPr lang="en-US" altLang="zh-CN" sz="1800" dirty="0">
                <a:solidFill>
                  <a:srgbClr val="003399"/>
                </a:solidFill>
              </a:rPr>
              <a:t>, Sage, </a:t>
            </a:r>
            <a:r>
              <a:rPr lang="en-US" altLang="zh-CN" sz="1800" dirty="0" err="1">
                <a:solidFill>
                  <a:srgbClr val="003399"/>
                </a:solidFill>
              </a:rPr>
              <a:t>Sdept</a:t>
            </a:r>
            <a:r>
              <a:rPr lang="en-US" altLang="zh-CN" sz="1800" dirty="0">
                <a:solidFill>
                  <a:srgbClr val="003399"/>
                </a:solidFill>
              </a:rPr>
              <a:t>)</a:t>
            </a:r>
          </a:p>
          <a:p>
            <a:pPr marL="457200" lvl="1" indent="0">
              <a:buSzPct val="65000"/>
              <a:buNone/>
            </a:pPr>
            <a:r>
              <a:rPr lang="zh-CN" altLang="en-US" sz="1800" dirty="0">
                <a:ea typeface="楷体_GB2312" pitchFamily="49" charset="-122"/>
              </a:rPr>
              <a:t>课程关系</a:t>
            </a:r>
            <a:r>
              <a:rPr lang="zh-CN" altLang="en-US" sz="1800" dirty="0">
                <a:ea typeface="宋体" charset="-122"/>
              </a:rPr>
              <a:t>：课程（课程编号，课程名称，学分）</a:t>
            </a:r>
            <a:endParaRPr lang="en-US" altLang="zh-CN" sz="1800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sz="1800" dirty="0">
                <a:ea typeface="宋体" charset="-122"/>
              </a:rPr>
              <a:t>          </a:t>
            </a:r>
            <a:r>
              <a:rPr lang="en-US" altLang="zh-CN" sz="1800" dirty="0">
                <a:solidFill>
                  <a:srgbClr val="003399"/>
                </a:solidFill>
              </a:rPr>
              <a:t>Course(</a:t>
            </a:r>
            <a:r>
              <a:rPr lang="en-US" altLang="zh-CN" sz="1800" dirty="0" err="1">
                <a:solidFill>
                  <a:srgbClr val="003399"/>
                </a:solidFill>
              </a:rPr>
              <a:t>Cno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Cname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Cpno</a:t>
            </a:r>
            <a:r>
              <a:rPr lang="en-US" altLang="zh-CN" sz="1800" dirty="0">
                <a:solidFill>
                  <a:srgbClr val="003399"/>
                </a:solidFill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</a:rPr>
              <a:t>Ccredit</a:t>
            </a:r>
            <a:r>
              <a:rPr lang="en-US" altLang="zh-CN" sz="1800" dirty="0">
                <a:solidFill>
                  <a:srgbClr val="003399"/>
                </a:solidFill>
              </a:rPr>
              <a:t>)</a:t>
            </a:r>
            <a:endParaRPr lang="zh-CN" altLang="en-US" sz="1800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r>
              <a:rPr lang="zh-CN" altLang="en-US" sz="1800" dirty="0">
                <a:ea typeface="楷体_GB2312" pitchFamily="49" charset="-122"/>
              </a:rPr>
              <a:t>学生选课关系</a:t>
            </a:r>
            <a:r>
              <a:rPr lang="zh-CN" altLang="en-US" sz="1800" dirty="0">
                <a:ea typeface="宋体" charset="-122"/>
                <a:sym typeface="Wingdings" pitchFamily="2" charset="2"/>
              </a:rPr>
              <a:t>：选课（学号，课程编号，成绩）</a:t>
            </a:r>
            <a:endParaRPr lang="en-US" altLang="zh-CN" sz="1800" dirty="0">
              <a:ea typeface="宋体" charset="-122"/>
              <a:sym typeface="Wingdings" pitchFamily="2" charset="2"/>
            </a:endParaRPr>
          </a:p>
          <a:p>
            <a:pPr marL="457200" lvl="1" indent="0">
              <a:buSzPct val="65000"/>
              <a:buNone/>
            </a:pPr>
            <a:r>
              <a:rPr lang="en-US" altLang="zh-CN" sz="1800" dirty="0">
                <a:solidFill>
                  <a:srgbClr val="003399"/>
                </a:solidFill>
                <a:sym typeface="Wingdings" pitchFamily="2" charset="2"/>
              </a:rPr>
              <a:t>              SC(</a:t>
            </a:r>
            <a:r>
              <a:rPr lang="en-US" altLang="zh-CN" sz="1800" dirty="0" err="1">
                <a:solidFill>
                  <a:srgbClr val="003399"/>
                </a:solidFill>
                <a:sym typeface="Wingdings" pitchFamily="2" charset="2"/>
              </a:rPr>
              <a:t>Sno</a:t>
            </a:r>
            <a:r>
              <a:rPr lang="en-US" altLang="zh-CN" sz="1800" dirty="0">
                <a:solidFill>
                  <a:srgbClr val="003399"/>
                </a:solidFill>
                <a:sym typeface="Wingdings" pitchFamily="2" charset="2"/>
              </a:rPr>
              <a:t>, </a:t>
            </a:r>
            <a:r>
              <a:rPr lang="en-US" altLang="zh-CN" sz="1800" dirty="0" err="1">
                <a:solidFill>
                  <a:srgbClr val="003399"/>
                </a:solidFill>
                <a:sym typeface="Wingdings" pitchFamily="2" charset="2"/>
              </a:rPr>
              <a:t>Cno</a:t>
            </a:r>
            <a:r>
              <a:rPr lang="en-US" altLang="zh-CN" sz="1800" dirty="0">
                <a:solidFill>
                  <a:srgbClr val="003399"/>
                </a:solidFill>
                <a:sym typeface="Wingdings" pitchFamily="2" charset="2"/>
              </a:rPr>
              <a:t>, Grade)</a:t>
            </a:r>
            <a:endParaRPr lang="zh-CN" altLang="en-US" sz="1800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E4F01178-DE83-4F52-8867-318F0C8E9C46}"/>
                  </a:ext>
                </a:extLst>
              </p:cNvPr>
              <p:cNvSpPr txBox="1"/>
              <p:nvPr/>
            </p:nvSpPr>
            <p:spPr>
              <a:xfrm>
                <a:off x="0" y="3659433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检索学号为</a:t>
                </a:r>
                <a:r>
                  <a:rPr lang="en-US" altLang="zh-CN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001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的学生的姓名和性别</a:t>
                </a:r>
              </a:p>
            </p:txBody>
          </p:sp>
        </mc:Choice>
        <mc:Fallback xmlns=""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E4F01178-DE83-4F52-8867-318F0C8E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9433"/>
                <a:ext cx="8820471" cy="400174"/>
              </a:xfrm>
              <a:prstGeom prst="rect">
                <a:avLst/>
              </a:prstGeom>
              <a:blipFill>
                <a:blip r:embed="rId2"/>
                <a:stretch>
                  <a:fillRect l="-415" t="-1515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75E0E33-E68D-4173-9E76-29912F37E6D4}"/>
                  </a:ext>
                </a:extLst>
              </p:cNvPr>
              <p:cNvSpPr txBox="1"/>
              <p:nvPr/>
            </p:nvSpPr>
            <p:spPr>
              <a:xfrm>
                <a:off x="0" y="4145308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检索性别为</a:t>
                </a:r>
                <a:r>
                  <a:rPr lang="en-US" altLang="zh-CN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的学生的学号和姓名</a:t>
                </a:r>
              </a:p>
            </p:txBody>
          </p:sp>
        </mc:Choice>
        <mc:Fallback xmlns="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75E0E33-E68D-4173-9E76-29912F37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5308"/>
                <a:ext cx="8820471" cy="400174"/>
              </a:xfrm>
              <a:prstGeom prst="rect">
                <a:avLst/>
              </a:prstGeom>
              <a:blipFill>
                <a:blip r:embed="rId3"/>
                <a:stretch>
                  <a:fillRect l="-415" t="-1515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FF5A8FF2-B03A-4E6C-80CC-6E78B47D49E6}"/>
                  </a:ext>
                </a:extLst>
              </p:cNvPr>
              <p:cNvSpPr txBox="1"/>
              <p:nvPr/>
            </p:nvSpPr>
            <p:spPr>
              <a:xfrm>
                <a:off x="0" y="4631183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检索学分为</a:t>
                </a:r>
                <a:r>
                  <a:rPr lang="en-US" altLang="zh-CN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的课程编号和课程名称</a:t>
                </a: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FF5A8FF2-B03A-4E6C-80CC-6E78B47D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31183"/>
                <a:ext cx="8820471" cy="400174"/>
              </a:xfrm>
              <a:prstGeom prst="rect">
                <a:avLst/>
              </a:prstGeom>
              <a:blipFill>
                <a:blip r:embed="rId4"/>
                <a:stretch>
                  <a:fillRect l="-415" t="-16923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71C69A94-CDF9-4823-B21A-697845EB0117}"/>
                  </a:ext>
                </a:extLst>
              </p:cNvPr>
              <p:cNvSpPr txBox="1"/>
              <p:nvPr/>
            </p:nvSpPr>
            <p:spPr>
              <a:xfrm>
                <a:off x="-1" y="5117058"/>
                <a:ext cx="882047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问题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检索学号</a:t>
                </a:r>
                <a:r>
                  <a:rPr lang="en-US" altLang="zh-CN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002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的学生选修的课程编号和课程名称</a:t>
                </a:r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71C69A94-CDF9-4823-B21A-697845E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117058"/>
                <a:ext cx="8820471" cy="400174"/>
              </a:xfrm>
              <a:prstGeom prst="rect">
                <a:avLst/>
              </a:prstGeom>
              <a:blipFill>
                <a:blip r:embed="rId5"/>
                <a:stretch>
                  <a:fillRect l="-415" t="-1515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7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0800"/>
            <a:ext cx="8784976" cy="6418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外连接</a:t>
            </a:r>
            <a:r>
              <a:rPr lang="en-US" altLang="zh-CN" sz="2800" dirty="0">
                <a:ea typeface="宋体" charset="-122"/>
              </a:rPr>
              <a:t>outer join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8064896" cy="50558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检索学号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002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的学生选修的课程编号和课程名称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如果在查询结果中没有出现</a:t>
            </a:r>
            <a:r>
              <a:rPr lang="en-US" altLang="zh-CN" dirty="0"/>
              <a:t>002</a:t>
            </a:r>
            <a:r>
              <a:rPr lang="zh-CN" altLang="en-US" dirty="0"/>
              <a:t>，怎么解释这种现象呢？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学号</a:t>
            </a:r>
            <a:r>
              <a:rPr lang="en-US" altLang="zh-CN" dirty="0"/>
              <a:t>002</a:t>
            </a:r>
            <a:r>
              <a:rPr lang="zh-CN" altLang="en-US" dirty="0"/>
              <a:t>没有选修任何课程？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没有学号</a:t>
            </a:r>
            <a:r>
              <a:rPr lang="en-US" altLang="zh-CN" dirty="0"/>
              <a:t>002</a:t>
            </a:r>
            <a:r>
              <a:rPr lang="zh-CN" altLang="en-US" dirty="0"/>
              <a:t>这个学生？</a:t>
            </a:r>
          </a:p>
        </p:txBody>
      </p:sp>
    </p:spTree>
    <p:extLst>
      <p:ext uri="{BB962C8B-B14F-4D97-AF65-F5344CB8AC3E}">
        <p14:creationId xmlns:p14="http://schemas.microsoft.com/office/powerpoint/2010/main" val="8709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外连接</a:t>
            </a:r>
            <a:r>
              <a:rPr lang="en-US" altLang="zh-CN" sz="3200" dirty="0">
                <a:ea typeface="宋体" charset="-122"/>
              </a:rPr>
              <a:t>outer join</a:t>
            </a:r>
            <a:endParaRPr lang="zh-CN" altLang="en-US" sz="32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5738" y="1196752"/>
                <a:ext cx="8850758" cy="4953000"/>
              </a:xfrm>
            </p:spPr>
            <p:txBody>
              <a:bodyPr/>
              <a:lstStyle/>
              <a:p>
                <a:pPr marL="342900" lvl="1" indent="-342900">
                  <a:lnSpc>
                    <a:spcPts val="4000"/>
                  </a:lnSpc>
                  <a:buClr>
                    <a:schemeClr val="folHlink"/>
                  </a:buClr>
                  <a:buSzPct val="110000"/>
                </a:pPr>
                <a:r>
                  <a:rPr lang="zh-CN" altLang="en-US" sz="2400" dirty="0">
                    <a:solidFill>
                      <a:srgbClr val="C00000"/>
                    </a:solidFill>
                    <a:ea typeface="宋体" charset="-122"/>
                  </a:rPr>
                  <a:t>外连接：</a:t>
                </a:r>
                <a:r>
                  <a:rPr lang="zh-CN" altLang="en-US" sz="2400" dirty="0">
                    <a:ea typeface="宋体" charset="-122"/>
                  </a:rPr>
                  <a:t>执行连接操作时，把不满足连接条件的元组保留在结果关系中，在其它属性上填充空值</a:t>
                </a:r>
                <a:r>
                  <a:rPr lang="en-US" altLang="zh-CN" sz="2400" dirty="0">
                    <a:ea typeface="宋体" charset="-122"/>
                  </a:rPr>
                  <a:t>(Null)</a:t>
                </a:r>
                <a:r>
                  <a:rPr lang="zh-CN" altLang="en-US" sz="2400" dirty="0">
                    <a:ea typeface="宋体" charset="-122"/>
                  </a:rPr>
                  <a:t>，这种连接被称为外连接（</a:t>
                </a:r>
                <a:r>
                  <a:rPr lang="en-US" altLang="zh-CN" sz="2400" dirty="0">
                    <a:ea typeface="宋体" charset="-122"/>
                  </a:rPr>
                  <a:t>OUTER JOIN</a:t>
                </a:r>
                <a:r>
                  <a:rPr lang="zh-CN" altLang="en-US" sz="2400" dirty="0">
                    <a:ea typeface="宋体" charset="-122"/>
                  </a:rPr>
                  <a:t>），记为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 dirty="0">
                        <a:latin typeface="Cambria Math"/>
                        <a:ea typeface="宋体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ea typeface="宋体" charset="-122"/>
                  </a:rPr>
                  <a:t>。</a:t>
                </a: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2000" b="1" dirty="0">
                    <a:ea typeface="宋体" charset="-122"/>
                  </a:rPr>
                  <a:t>左外连接</a:t>
                </a:r>
                <a:r>
                  <a:rPr lang="zh-CN" altLang="en-US" sz="2000" dirty="0">
                    <a:ea typeface="宋体" charset="-122"/>
                  </a:rPr>
                  <a:t>：</a:t>
                </a:r>
                <a:r>
                  <a:rPr lang="zh-CN" altLang="en-US" sz="2000" dirty="0"/>
                  <a:t>结果集包括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的所有行，而不仅仅是连接列所匹配的行。如果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的某行在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中没有匹配行，则在相关联的结果集行中右表的所有选择列表列均为空值</a:t>
                </a:r>
                <a:r>
                  <a:rPr lang="zh-CN" altLang="en-US" sz="2000" dirty="0">
                    <a:ea typeface="宋体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⋉</m:t>
                    </m:r>
                    <m:r>
                      <a:rPr lang="en-US" altLang="zh-CN" sz="2000" i="1" dirty="0">
                        <a:latin typeface="Cambria Math"/>
                        <a:ea typeface="宋体" charset="-122"/>
                      </a:rPr>
                      <m:t>𝑆</m:t>
                    </m:r>
                  </m:oMath>
                </a14:m>
                <a:endParaRPr lang="en-US" altLang="zh-CN" sz="2000" i="1" dirty="0">
                  <a:ea typeface="宋体" charset="-122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2000" b="1" dirty="0">
                    <a:ea typeface="宋体" charset="-122"/>
                  </a:rPr>
                  <a:t>右外连接</a:t>
                </a:r>
                <a:r>
                  <a:rPr lang="zh-CN" altLang="en-US" sz="2000" dirty="0">
                    <a:ea typeface="宋体" charset="-122"/>
                  </a:rPr>
                  <a:t>：</a:t>
                </a:r>
                <a:r>
                  <a:rPr lang="zh-CN" altLang="en-US" sz="2000" dirty="0"/>
                  <a:t>结果集包括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的所有行，而不仅仅是连接列所匹配的行。如果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的某行在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中没有匹配行，则在相关联的结果集行中左表的所有选择列表列均为空值</a:t>
                </a:r>
                <a:r>
                  <a:rPr lang="zh-CN" altLang="en-US" sz="2000" dirty="0">
                    <a:ea typeface="宋体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⋊</m:t>
                    </m:r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𝑆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16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738" y="1196752"/>
                <a:ext cx="8850758" cy="4953000"/>
              </a:xfrm>
              <a:blipFill>
                <a:blip r:embed="rId2"/>
                <a:stretch>
                  <a:fillRect l="-1309" t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018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专门的关系运算：外连接示例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3528" y="1725216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4240" y="4293096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932040" y="2521471"/>
          <a:ext cx="39604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7538" y="2121361"/>
                <a:ext cx="1710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&gt;&lt;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38" y="2121361"/>
                <a:ext cx="1710686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6061" r="-391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584600" y="2676569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627784" y="4093041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031817" y="3527529"/>
                <a:ext cx="13799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&gt;&lt;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17" y="3527529"/>
                <a:ext cx="137993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72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外连接应用举例</a:t>
            </a:r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755F2A1-40F9-4326-97DB-F6FAC573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3720"/>
              </p:ext>
            </p:extLst>
          </p:nvPr>
        </p:nvGraphicFramePr>
        <p:xfrm>
          <a:off x="21321" y="3240335"/>
          <a:ext cx="347103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学院编号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王五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31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EEB01C-519C-4705-8842-C43FEAA9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05054"/>
              </p:ext>
            </p:extLst>
          </p:nvPr>
        </p:nvGraphicFramePr>
        <p:xfrm>
          <a:off x="18406" y="1340768"/>
          <a:ext cx="296697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学院编号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机械系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艺术系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6C183F06-1766-4306-8E2A-812701C52DBA}"/>
              </a:ext>
            </a:extLst>
          </p:cNvPr>
          <p:cNvSpPr txBox="1"/>
          <p:nvPr/>
        </p:nvSpPr>
        <p:spPr>
          <a:xfrm>
            <a:off x="-3331" y="2854795"/>
            <a:ext cx="8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ED26003-868A-4220-8DA0-56955CE5AC14}"/>
              </a:ext>
            </a:extLst>
          </p:cNvPr>
          <p:cNvSpPr txBox="1"/>
          <p:nvPr/>
        </p:nvSpPr>
        <p:spPr>
          <a:xfrm>
            <a:off x="42452" y="996205"/>
            <a:ext cx="7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学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院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9DCF331-8F38-4871-9E56-E29AB67B0677}"/>
              </a:ext>
            </a:extLst>
          </p:cNvPr>
          <p:cNvSpPr txBox="1"/>
          <p:nvPr/>
        </p:nvSpPr>
        <p:spPr>
          <a:xfrm>
            <a:off x="3275856" y="1268760"/>
            <a:ext cx="586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问题：检索出所有学生的学号，姓名和所在学院名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112F25-9BB1-4A9D-B1D1-172EF7261042}"/>
                  </a:ext>
                </a:extLst>
              </p:cNvPr>
              <p:cNvSpPr/>
              <p:nvPr/>
            </p:nvSpPr>
            <p:spPr>
              <a:xfrm>
                <a:off x="4112719" y="1772859"/>
                <a:ext cx="3232744" cy="678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解决</m:t>
                    </m:r>
                    <m:r>
                      <a:rPr lang="zh-CN" alt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方案</m:t>
                    </m:r>
                  </m:oMath>
                </a14:m>
                <a:r>
                  <a:rPr lang="zh-CN" altLang="en-US" i="1" dirty="0">
                    <a:solidFill>
                      <a:srgbClr val="003399"/>
                    </a:solidFill>
                    <a:latin typeface="Cambria Math" panose="02040503050406030204" pitchFamily="18" charset="0"/>
                  </a:rPr>
                  <a:t>之自然连接</a:t>
                </a:r>
                <a:endParaRPr lang="en-US" altLang="zh-CN" i="1" dirty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学院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⋈</m:t>
                          </m:r>
                        </m:e>
                        <m:sub/>
                      </m:sSub>
                      <m:r>
                        <a:rPr lang="zh-CN" altLang="en-US" sz="18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学生</m:t>
                      </m:r>
                    </m:oMath>
                  </m:oMathPara>
                </a14:m>
                <a:endPara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E112F25-9BB1-4A9D-B1D1-172EF7261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19" y="1772859"/>
                <a:ext cx="3232744" cy="678263"/>
              </a:xfrm>
              <a:prstGeom prst="rect">
                <a:avLst/>
              </a:prstGeom>
              <a:blipFill>
                <a:blip r:embed="rId2"/>
                <a:stretch>
                  <a:fillRect l="-566" t="-7207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F0C2B4-AE75-415C-ABB4-4AB69B36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90233"/>
              </p:ext>
            </p:extLst>
          </p:nvPr>
        </p:nvGraphicFramePr>
        <p:xfrm>
          <a:off x="4112719" y="3050989"/>
          <a:ext cx="347103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机械系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机械系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3197"/>
                  </a:ext>
                </a:extLst>
              </a:tr>
            </a:tbl>
          </a:graphicData>
        </a:graphic>
      </p:graphicFrame>
      <p:sp>
        <p:nvSpPr>
          <p:cNvPr id="14" name="TextBox 6">
            <a:extLst>
              <a:ext uri="{FF2B5EF4-FFF2-40B4-BE49-F238E27FC236}">
                <a16:creationId xmlns:a16="http://schemas.microsoft.com/office/drawing/2014/main" id="{07ADEB1B-0077-4BE0-8416-781BAB1164DE}"/>
              </a:ext>
            </a:extLst>
          </p:cNvPr>
          <p:cNvSpPr txBox="1"/>
          <p:nvPr/>
        </p:nvSpPr>
        <p:spPr>
          <a:xfrm>
            <a:off x="4077087" y="2654740"/>
            <a:ext cx="208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结果关系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B632FCE9-26F5-4B89-8AAC-A0D647C99CD8}"/>
              </a:ext>
            </a:extLst>
          </p:cNvPr>
          <p:cNvSpPr txBox="1"/>
          <p:nvPr/>
        </p:nvSpPr>
        <p:spPr>
          <a:xfrm>
            <a:off x="3923928" y="4720383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出现问题：学生王五因为学院关系中没有学院编号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未出现在结果集中</a:t>
            </a:r>
          </a:p>
        </p:txBody>
      </p:sp>
    </p:spTree>
    <p:extLst>
      <p:ext uri="{BB962C8B-B14F-4D97-AF65-F5344CB8AC3E}">
        <p14:creationId xmlns:p14="http://schemas.microsoft.com/office/powerpoint/2010/main" val="15068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  <p:bldP spid="14" grpId="0"/>
      <p:bldP spid="1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2237"/>
            <a:ext cx="7391400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半连接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536" y="1196752"/>
            <a:ext cx="8280920" cy="5127848"/>
          </a:xfrm>
        </p:spPr>
        <p:txBody>
          <a:bodyPr/>
          <a:lstStyle/>
          <a:p>
            <a:r>
              <a:rPr lang="zh-CN" altLang="en-US" dirty="0"/>
              <a:t>一个新的场景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08209"/>
            <a:ext cx="5342408" cy="44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718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半连接</a:t>
            </a:r>
            <a:endParaRPr lang="zh-CN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447800"/>
                <a:ext cx="8519864" cy="4953000"/>
              </a:xfrm>
            </p:spPr>
            <p:txBody>
              <a:bodyPr/>
              <a:lstStyle/>
              <a:p>
                <a:pPr>
                  <a:lnSpc>
                    <a:spcPts val="4000"/>
                  </a:lnSpc>
                </a:pPr>
                <a:r>
                  <a:rPr lang="zh-CN" altLang="en-US" dirty="0">
                    <a:ea typeface="宋体" charset="-122"/>
                  </a:rPr>
                  <a:t>半连接（</a:t>
                </a:r>
                <a:r>
                  <a:rPr lang="en-US" altLang="zh-CN" dirty="0">
                    <a:ea typeface="宋体" charset="-122"/>
                  </a:rPr>
                  <a:t>Semi-Join</a:t>
                </a:r>
                <a:r>
                  <a:rPr lang="zh-CN" altLang="en-US" dirty="0">
                    <a:ea typeface="宋体" charset="-122"/>
                  </a:rPr>
                  <a:t>）：关系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和关系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的自然连接在关系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属性集上的投影。</a:t>
                </a:r>
                <a:endParaRPr lang="en-US" altLang="zh-CN" dirty="0">
                  <a:ea typeface="宋体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𝑅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⋉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𝑆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3399"/>
                              </a:solidFill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3399"/>
                              </a:solidFill>
                              <a:latin typeface="Cambria Math"/>
                              <a:ea typeface="宋体" charset="-122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𝑅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⋈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𝑆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rgbClr val="003399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endParaRPr lang="en-US" altLang="zh-CN" b="0" i="1" dirty="0">
                  <a:solidFill>
                    <a:srgbClr val="003399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  <a:ea typeface="宋体" charset="-122"/>
                  </a:rPr>
                  <a:t>SQL server</a:t>
                </a:r>
                <a:r>
                  <a:rPr lang="zh-CN" altLang="en-US" dirty="0">
                    <a:solidFill>
                      <a:srgbClr val="C00000"/>
                    </a:solidFill>
                    <a:ea typeface="宋体" charset="-122"/>
                  </a:rPr>
                  <a:t>不支持这个连接实现</a:t>
                </a:r>
              </a:p>
            </p:txBody>
          </p:sp>
        </mc:Choice>
        <mc:Fallback xmlns="">
          <p:sp>
            <p:nvSpPr>
              <p:cNvPr id="584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447800"/>
                <a:ext cx="8519864" cy="4953000"/>
              </a:xfrm>
              <a:blipFill>
                <a:blip r:embed="rId2"/>
                <a:stretch>
                  <a:fillRect l="-1717" t="-1724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810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半连接示例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6624" y="1525161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7336" y="4093041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7336" y="112505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382" y="369293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545336" y="2727816"/>
          <a:ext cx="2694135" cy="165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1160" y="2276459"/>
                <a:ext cx="1062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⋉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60" y="2276459"/>
                <a:ext cx="106261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322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867696" y="2476514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910880" y="3892986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234461" y="3327474"/>
                <a:ext cx="4603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⋉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61" y="3327474"/>
                <a:ext cx="46038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630010" y="3527529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1.0,&quot;Answers&quot;:[&quot;2&quot;],&quot;CaseSensitive&quot;:false,&quot;FuzzyMatch&quot;:false},{&quot;Num&quot;:2,&quot;Score&quot;:1.0,&quot;Answers&quot;:[&quot;4&quot;],&quot;CaseSensitive&quot;:false,&quot;FuzzyMatch&quot;:false},{&quot;Num&quot;:3,&quot;Score&quot;:1.0,&quot;Answers&quot;:[&quot;2&quot;],&quot;CaseSensitive&quot;:false,&quot;FuzzyMatch&quot;:false},{&quot;Num&quot;:4,&quot;Score&quot;:1.0,&quot;Answers&quot;:[&quot;5&quot;],&quot;CaseSensitive&quot;:false,&quot;FuzzyMatch&quot;:false}]"/>
  <p:tag name="PROBLEMSCORE" val="4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1.0,&quot;Answers&quot;:[&quot;1&quot;],&quot;CaseSensitive&quot;:false,&quot;FuzzyMatch&quot;:false},{&quot;Num&quot;:2,&quot;Score&quot;:1.0,&quot;Answers&quot;:[&quot;2&quot;],&quot;CaseSensitive&quot;:false,&quot;FuzzyMatch&quot;:false},{&quot;Num&quot;:3,&quot;Score&quot;:1.0,&quot;Answers&quot;:[&quot;5&quot;],&quot;CaseSensitive&quot;:false,&quot;FuzzyMatch&quot;:false},{&quot;Num&quot;:4,&quot;Score&quot;:1.0,&quot;Answers&quot;:[&quot;4&quot;],&quot;CaseSensitive&quot;:false,&quot;FuzzyMatch&quot;:false},{&quot;Num&quot;:5,&quot;Score&quot;:1.0,&quot;Answers&quot;:[&quot;6&quot;],&quot;CaseSensitive&quot;:false,&quot;FuzzyMatch&quot;:false},{&quot;Num&quot;:6,&quot;Score&quot;:1.0,&quot;Answers&quot;:[&quot;5&quot;],&quot;CaseSensitive&quot;:false,&quot;FuzzyMatch&quot;:false},{&quot;Num&quot;:7,&quot;Score&quot;:1.0,&quot;Answers&quot;:[&quot;7&quot;],&quot;CaseSensitive&quot;:false,&quot;FuzzyMatch&quot;:false},{&quot;Num&quot;:8,&quot;Score&quot;:1.0,&quot;Answers&quot;:[&quot;5&quot;],&quot;CaseSensitive&quot;:false,&quot;FuzzyMatch&quot;:false}]"/>
  <p:tag name="PROBLEMSCORE" val="8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1.0,&quot;Answers&quot;:[&quot;0&quot;],&quot;CaseSensitive&quot;:false,&quot;FuzzyMatch&quot;:false},{&quot;Num&quot;:2,&quot;Score&quot;:1.0,&quot;Answers&quot;:[&quot;1&quot;],&quot;CaseSensitive&quot;:false,&quot;FuzzyMatch&quot;:false},{&quot;Num&quot;:3,&quot;Score&quot;:1.0,&quot;Answers&quot;:[&quot;2&quot;],&quot;CaseSensitive&quot;:false,&quot;FuzzyMatch&quot;:false},{&quot;Num&quot;:4,&quot;Score&quot;:1.0,&quot;Answers&quot;:[&quot;4&quot;],&quot;CaseSensitive&quot;:false,&quot;FuzzyMatch&quot;:false},{&quot;Num&quot;:5,&quot;Score&quot;:1.0,&quot;Answers&quot;:[&quot;3&quot;],&quot;CaseSensitive&quot;:false,&quot;FuzzyMatch&quot;:false},{&quot;Num&quot;:6,&quot;Score&quot;:1.0,&quot;Answers&quot;:[&quot;4&quot;],&quot;CaseSensitive&quot;:false,&quot;FuzzyMatch&quot;:false},{&quot;Num&quot;:7,&quot;Score&quot;:1.0,&quot;Answers&quot;:[&quot;2&quot;],&quot;CaseSensitive&quot;:false,&quot;FuzzyMatch&quot;:false},{&quot;Num&quot;:8,&quot;Score&quot;:1.0,&quot;Answers&quot;:[&quot;5&quot;],&quot;CaseSensitive&quot;:false,&quot;FuzzyMatch&quot;:false}]"/>
  <p:tag name="PROBLEMSCORE" val="8.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1&quot;],&quot;CaseSensitive&quot;:false,&quot;FuzzyMatch&quot;:false},{&quot;Num&quot;:2,&quot;Score&quot;:1.0,&quot;Answers&quot;:[&quot;2&quot;],&quot;CaseSensitive&quot;:false,&quot;FuzzyMatch&quot;:false},{&quot;Num&quot;:3,&quot;Score&quot;:1.0,&quot;Answers&quot;:[&quot;5&quot;],&quot;CaseSensitive&quot;:false,&quot;FuzzyMatch&quot;:false}]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22&quot;],&quot;CaseSensitive&quot;:false,&quot;FuzzyMatch&quot;:false}]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1.0,&quot;Answers&quot;:[&quot;1&quot;],&quot;CaseSensitive&quot;:false,&quot;FuzzyMatch&quot;:false},{&quot;Num&quot;:2,&quot;Score&quot;:1.0,&quot;Answers&quot;:[&quot;0&quot;],&quot;CaseSensitive&quot;:false,&quot;FuzzyMatch&quot;:false},{&quot;Num&quot;:3,&quot;Score&quot;:1.0,&quot;Answers&quot;:[&quot;2&quot;],&quot;CaseSensitive&quot;:false,&quot;FuzzyMatch&quot;:false},{&quot;Num&quot;:4,&quot;Score&quot;:1.0,&quot;Answers&quot;:[&quot;5&quot;],&quot;CaseSensitive&quot;:false,&quot;FuzzyMatch&quot;:false},{&quot;Num&quot;:5,&quot;Score&quot;:1.0,&quot;Answers&quot;:[&quot;5&quot;],&quot;CaseSensitive&quot;:false,&quot;FuzzyMatch&quot;:false},{&quot;Num&quot;:6,&quot;Score&quot;:1.0,&quot;Answers&quot;:[&quot;9&quot;],&quot;CaseSensitive&quot;:false,&quot;FuzzyMatch&quot;:false}]"/>
  <p:tag name="PROBLEMSCORE" val="6.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5457</TotalTime>
  <Words>9137</Words>
  <Application>Microsoft Office PowerPoint</Application>
  <PresentationFormat>全屏显示(4:3)</PresentationFormat>
  <Paragraphs>3056</Paragraphs>
  <Slides>140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140</vt:i4>
      </vt:variant>
    </vt:vector>
  </HeadingPairs>
  <TitlesOfParts>
    <vt:vector size="161" baseType="lpstr">
      <vt:lpstr>-apple-system</vt:lpstr>
      <vt:lpstr>PingFang SC</vt:lpstr>
      <vt:lpstr>FangSong</vt:lpstr>
      <vt:lpstr>FangSong</vt:lpstr>
      <vt:lpstr>黑体</vt:lpstr>
      <vt:lpstr>华文新魏</vt:lpstr>
      <vt:lpstr>楷体</vt:lpstr>
      <vt:lpstr>楷体_GB2312</vt:lpstr>
      <vt:lpstr>宋体</vt:lpstr>
      <vt:lpstr>Microsoft Yahei</vt:lpstr>
      <vt:lpstr>Microsoft Yahei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028betty_white</vt:lpstr>
      <vt:lpstr>Microsoft 公式 3.0</vt:lpstr>
      <vt:lpstr>Visio</vt:lpstr>
      <vt:lpstr>数据库系统原理</vt:lpstr>
      <vt:lpstr>回顾：数据模型</vt:lpstr>
      <vt:lpstr>关系数据模型  之  关系数据结构</vt:lpstr>
      <vt:lpstr>关系数据结构：进一步细化的概念</vt:lpstr>
      <vt:lpstr>认清关系的本质：概念演绎</vt:lpstr>
      <vt:lpstr>关系数据结构：进一步细化的概念</vt:lpstr>
      <vt:lpstr>关系数据结构：进一步细化的概念</vt:lpstr>
      <vt:lpstr>关系数据结构：关系模式</vt:lpstr>
      <vt:lpstr>关系数据结构：进一步细化的概念</vt:lpstr>
      <vt:lpstr>认清关系的本质</vt:lpstr>
      <vt:lpstr>关系数据结构：关系模式</vt:lpstr>
      <vt:lpstr>关系数据结构：关系模式</vt:lpstr>
      <vt:lpstr>关系数据结构：关系模式</vt:lpstr>
      <vt:lpstr>关系数据结构：关系数据库</vt:lpstr>
      <vt:lpstr>关系数据库示例</vt:lpstr>
      <vt:lpstr>一个结论</vt:lpstr>
      <vt:lpstr>数据需要满足哪些规范</vt:lpstr>
      <vt:lpstr>关系数据模型  之 关系完整性约束</vt:lpstr>
      <vt:lpstr>关系数据模型  之 关系完整性约束</vt:lpstr>
      <vt:lpstr>关系完整性  之  实体完整性</vt:lpstr>
      <vt:lpstr>实体完整性示例</vt:lpstr>
      <vt:lpstr>新概念：外码（Foreign Key）</vt:lpstr>
      <vt:lpstr>关系完整性  之  参照完整性</vt:lpstr>
      <vt:lpstr>关系完整性  之  参照完整性</vt:lpstr>
      <vt:lpstr>关系完整性  之  参照完整性</vt:lpstr>
      <vt:lpstr>关系完整性  之  参照完整性规则</vt:lpstr>
      <vt:lpstr>关系完整性  之  参照完整性示例</vt:lpstr>
      <vt:lpstr>参照完整性</vt:lpstr>
      <vt:lpstr>关系完整性  之  用户自定义完整性</vt:lpstr>
      <vt:lpstr>关系完整性  之  用户定义的完整性</vt:lpstr>
      <vt:lpstr>关系数据模型  之  关系操作</vt:lpstr>
      <vt:lpstr>关系数据模型  之  关系操作：支持关系操作的语言</vt:lpstr>
      <vt:lpstr>关系代数</vt:lpstr>
      <vt:lpstr>relational  operations_关系操作</vt:lpstr>
      <vt:lpstr>PowerPoint 演示文稿</vt:lpstr>
      <vt:lpstr>关系代数操作符</vt:lpstr>
      <vt:lpstr>PowerPoint 演示文稿</vt:lpstr>
      <vt:lpstr>集合运算操作符： 并（Union）</vt:lpstr>
      <vt:lpstr>并操作示例</vt:lpstr>
      <vt:lpstr>集合运算操作符：差（Difference）</vt:lpstr>
      <vt:lpstr>集合运算操作符：差（Difference）</vt:lpstr>
      <vt:lpstr>PowerPoint 演示文稿</vt:lpstr>
      <vt:lpstr>集合运算操作符： 交（Intersection）</vt:lpstr>
      <vt:lpstr>交运算举例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集合运算举例</vt:lpstr>
      <vt:lpstr>PowerPoint 演示文稿</vt:lpstr>
      <vt:lpstr>集合运算举例</vt:lpstr>
      <vt:lpstr>PowerPoint 演示文稿</vt:lpstr>
      <vt:lpstr>集合运算举例</vt:lpstr>
      <vt:lpstr>PowerPoint 演示文稿</vt:lpstr>
      <vt:lpstr>集合运算举例</vt:lpstr>
      <vt:lpstr>回顾</vt:lpstr>
      <vt:lpstr>一元关系运算操作符</vt:lpstr>
      <vt:lpstr>选择（Selection） </vt:lpstr>
      <vt:lpstr>选择</vt:lpstr>
      <vt:lpstr>选择运算举例</vt:lpstr>
      <vt:lpstr>选择运算举例</vt:lpstr>
      <vt:lpstr>选择运算举例</vt:lpstr>
      <vt:lpstr>选择运算举例</vt:lpstr>
      <vt:lpstr>选择运算举例</vt:lpstr>
      <vt:lpstr>PowerPoint 演示文稿</vt:lpstr>
      <vt:lpstr>投影（Projection） </vt:lpstr>
      <vt:lpstr>投影运算举例</vt:lpstr>
      <vt:lpstr>投影运算举例</vt:lpstr>
      <vt:lpstr>投影（Projection） </vt:lpstr>
      <vt:lpstr>投影运算举例</vt:lpstr>
      <vt:lpstr>投影运算举例</vt:lpstr>
      <vt:lpstr>投影运算举例</vt:lpstr>
      <vt:lpstr>重命名（Renaming） </vt:lpstr>
      <vt:lpstr>重命名运算举例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连接运算符  join</vt:lpstr>
      <vt:lpstr>元组连接举例</vt:lpstr>
      <vt:lpstr>cross join交叉连接</vt:lpstr>
      <vt:lpstr>笛卡尔积示例</vt:lpstr>
      <vt:lpstr>θ连接（ θ Join） </vt:lpstr>
      <vt:lpstr>θ连接举例</vt:lpstr>
      <vt:lpstr>内连接inner join</vt:lpstr>
      <vt:lpstr>内连接</vt:lpstr>
      <vt:lpstr>内连接inner join</vt:lpstr>
      <vt:lpstr>自然连接举例</vt:lpstr>
      <vt:lpstr>综合实例</vt:lpstr>
      <vt:lpstr>综合实例</vt:lpstr>
      <vt:lpstr>外连接outer join</vt:lpstr>
      <vt:lpstr>外连接outer join</vt:lpstr>
      <vt:lpstr>专门的关系运算：外连接示例</vt:lpstr>
      <vt:lpstr>外连接应用举例</vt:lpstr>
      <vt:lpstr>半连接</vt:lpstr>
      <vt:lpstr>半连接</vt:lpstr>
      <vt:lpstr>半连接示例</vt:lpstr>
      <vt:lpstr>外连接应用举例</vt:lpstr>
      <vt:lpstr>外连接应用举例——数据库验证</vt:lpstr>
      <vt:lpstr>外连接应用举例——数据库验证</vt:lpstr>
      <vt:lpstr>全外连接FULL OUTER JOIN</vt:lpstr>
      <vt:lpstr>PowerPoint 演示文稿</vt:lpstr>
      <vt:lpstr>除操作符（division）</vt:lpstr>
      <vt:lpstr>练习题</vt:lpstr>
      <vt:lpstr>除（Division） </vt:lpstr>
      <vt:lpstr>除（Division） </vt:lpstr>
      <vt:lpstr>除运算实例</vt:lpstr>
      <vt:lpstr>除运算应用</vt:lpstr>
      <vt:lpstr>课堂练习题</vt:lpstr>
      <vt:lpstr>PowerPoint 演示文稿</vt:lpstr>
      <vt:lpstr>专门的关系运算：案例</vt:lpstr>
      <vt:lpstr>课堂练习</vt:lpstr>
      <vt:lpstr>扩展的关系代数操作符</vt:lpstr>
      <vt:lpstr>扩展的关系代数操作符</vt:lpstr>
      <vt:lpstr>扩展的关系代数操作符</vt:lpstr>
      <vt:lpstr>扩展的关系代数操作符</vt:lpstr>
      <vt:lpstr>扩展的关系代数操作符</vt:lpstr>
      <vt:lpstr>扩展的关系代数操作符</vt:lpstr>
      <vt:lpstr>聚集操作符举例</vt:lpstr>
      <vt:lpstr>聚集操作符举例</vt:lpstr>
      <vt:lpstr>聚集操作符举例</vt:lpstr>
      <vt:lpstr>聚集操作符举例</vt:lpstr>
      <vt:lpstr>聚集操作符举例</vt:lpstr>
      <vt:lpstr>聚集操作符举例</vt:lpstr>
      <vt:lpstr>PowerPoint 演示文稿</vt:lpstr>
      <vt:lpstr>PowerPoint 演示文稿</vt:lpstr>
      <vt:lpstr>PowerPoint 演示文稿</vt:lpstr>
      <vt:lpstr>PowerPoint 演示文稿</vt:lpstr>
      <vt:lpstr>小结</vt:lpstr>
      <vt:lpstr>小结</vt:lpstr>
      <vt:lpstr>小结</vt:lpstr>
      <vt:lpstr>小结</vt:lpstr>
      <vt:lpstr>小结</vt:lpstr>
      <vt:lpstr>小结</vt:lpstr>
      <vt:lpstr>小结</vt:lpstr>
      <vt:lpstr>小结</vt:lpstr>
      <vt:lpstr>小结（续）</vt:lpstr>
      <vt:lpstr>小结（续）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宇英</cp:lastModifiedBy>
  <cp:revision>391</cp:revision>
  <dcterms:created xsi:type="dcterms:W3CDTF">2013-05-28T06:12:06Z</dcterms:created>
  <dcterms:modified xsi:type="dcterms:W3CDTF">2023-02-27T08:33:22Z</dcterms:modified>
</cp:coreProperties>
</file>