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70"/>
  </p:notesMasterIdLst>
  <p:handoutMasterIdLst>
    <p:handoutMasterId r:id="rId71"/>
  </p:handoutMasterIdLst>
  <p:sldIdLst>
    <p:sldId id="283" r:id="rId2"/>
    <p:sldId id="347" r:id="rId3"/>
    <p:sldId id="346" r:id="rId4"/>
    <p:sldId id="264" r:id="rId5"/>
    <p:sldId id="343" r:id="rId6"/>
    <p:sldId id="285" r:id="rId7"/>
    <p:sldId id="287" r:id="rId8"/>
    <p:sldId id="289" r:id="rId9"/>
    <p:sldId id="356" r:id="rId10"/>
    <p:sldId id="357" r:id="rId11"/>
    <p:sldId id="355" r:id="rId12"/>
    <p:sldId id="358" r:id="rId13"/>
    <p:sldId id="359" r:id="rId14"/>
    <p:sldId id="360" r:id="rId15"/>
    <p:sldId id="367" r:id="rId16"/>
    <p:sldId id="363" r:id="rId17"/>
    <p:sldId id="364" r:id="rId18"/>
    <p:sldId id="365" r:id="rId19"/>
    <p:sldId id="366" r:id="rId20"/>
    <p:sldId id="361" r:id="rId21"/>
    <p:sldId id="368" r:id="rId22"/>
    <p:sldId id="369" r:id="rId23"/>
    <p:sldId id="342" r:id="rId24"/>
    <p:sldId id="288" r:id="rId25"/>
    <p:sldId id="291" r:id="rId26"/>
    <p:sldId id="292" r:id="rId27"/>
    <p:sldId id="294" r:id="rId28"/>
    <p:sldId id="295" r:id="rId29"/>
    <p:sldId id="344" r:id="rId30"/>
    <p:sldId id="297" r:id="rId31"/>
    <p:sldId id="299" r:id="rId32"/>
    <p:sldId id="300" r:id="rId33"/>
    <p:sldId id="348" r:id="rId34"/>
    <p:sldId id="302" r:id="rId35"/>
    <p:sldId id="303" r:id="rId36"/>
    <p:sldId id="306" r:id="rId37"/>
    <p:sldId id="308" r:id="rId38"/>
    <p:sldId id="309" r:id="rId39"/>
    <p:sldId id="310" r:id="rId40"/>
    <p:sldId id="311" r:id="rId41"/>
    <p:sldId id="350" r:id="rId42"/>
    <p:sldId id="312" r:id="rId43"/>
    <p:sldId id="313" r:id="rId44"/>
    <p:sldId id="351" r:id="rId45"/>
    <p:sldId id="315" r:id="rId46"/>
    <p:sldId id="316" r:id="rId47"/>
    <p:sldId id="317" r:id="rId48"/>
    <p:sldId id="318" r:id="rId49"/>
    <p:sldId id="319" r:id="rId50"/>
    <p:sldId id="321" r:id="rId51"/>
    <p:sldId id="349" r:id="rId52"/>
    <p:sldId id="322" r:id="rId53"/>
    <p:sldId id="323" r:id="rId54"/>
    <p:sldId id="324" r:id="rId55"/>
    <p:sldId id="326" r:id="rId56"/>
    <p:sldId id="329" r:id="rId57"/>
    <p:sldId id="327" r:id="rId58"/>
    <p:sldId id="330" r:id="rId59"/>
    <p:sldId id="332" r:id="rId60"/>
    <p:sldId id="354" r:id="rId61"/>
    <p:sldId id="352" r:id="rId62"/>
    <p:sldId id="333" r:id="rId63"/>
    <p:sldId id="335" r:id="rId64"/>
    <p:sldId id="337" r:id="rId65"/>
    <p:sldId id="353" r:id="rId66"/>
    <p:sldId id="338" r:id="rId67"/>
    <p:sldId id="341" r:id="rId68"/>
    <p:sldId id="284" r:id="rId69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0066"/>
    <a:srgbClr val="FF66FF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2449" autoAdjust="0"/>
  </p:normalViewPr>
  <p:slideViewPr>
    <p:cSldViewPr snapToObjects="1">
      <p:cViewPr varScale="1">
        <p:scale>
          <a:sx n="78" d="100"/>
          <a:sy n="78" d="100"/>
        </p:scale>
        <p:origin x="1123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EB00FB7-8EC4-4130-9116-883AC193307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3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AA8F3-40F5-4B56-A3D3-9E02AACD38BD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D8E4-CABB-4536-B8D7-D561DDDA4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0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数据库操作的特点是什么？数据库在运行过程中，会出现什么问题，</a:t>
            </a:r>
            <a:r>
              <a:rPr lang="en-US" altLang="zh-CN" dirty="0"/>
              <a:t>DBMS</a:t>
            </a:r>
            <a:r>
              <a:rPr lang="zh-CN" altLang="en-US" dirty="0"/>
              <a:t>如何应对？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D8E4-CABB-4536-B8D7-D561DDDA44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4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D8E4-CABB-4536-B8D7-D561DDDA441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6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D8E4-CABB-4536-B8D7-D561DDDA441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43" name="Group 2807"/>
          <p:cNvGrpSpPr>
            <a:grpSpLocks/>
          </p:cNvGrpSpPr>
          <p:nvPr/>
        </p:nvGrpSpPr>
        <p:grpSpPr bwMode="auto">
          <a:xfrm>
            <a:off x="0" y="1081088"/>
            <a:ext cx="9144000" cy="5776912"/>
            <a:chOff x="0" y="681"/>
            <a:chExt cx="5760" cy="3639"/>
          </a:xfrm>
        </p:grpSpPr>
        <p:sp>
          <p:nvSpPr>
            <p:cNvPr id="68339" name="Rectangle 2803" descr="어두운 수평선"/>
            <p:cNvSpPr>
              <a:spLocks noChangeArrowheads="1"/>
            </p:cNvSpPr>
            <p:nvPr/>
          </p:nvSpPr>
          <p:spPr bwMode="ltGray">
            <a:xfrm>
              <a:off x="0" y="2325"/>
              <a:ext cx="5760" cy="1995"/>
            </a:xfrm>
            <a:prstGeom prst="rect">
              <a:avLst/>
            </a:prstGeom>
            <a:pattFill prst="dkHorz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342" name="Group 2806"/>
            <p:cNvGrpSpPr>
              <a:grpSpLocks/>
            </p:cNvGrpSpPr>
            <p:nvPr userDrawn="1"/>
          </p:nvGrpSpPr>
          <p:grpSpPr bwMode="auto">
            <a:xfrm>
              <a:off x="0" y="681"/>
              <a:ext cx="5760" cy="1775"/>
              <a:chOff x="0" y="681"/>
              <a:chExt cx="5760" cy="1775"/>
            </a:xfrm>
          </p:grpSpPr>
          <p:sp>
            <p:nvSpPr>
              <p:cNvPr id="68320" name="Rectangle 2784"/>
              <p:cNvSpPr>
                <a:spLocks noChangeArrowheads="1"/>
              </p:cNvSpPr>
              <p:nvPr/>
            </p:nvSpPr>
            <p:spPr bwMode="ltGray">
              <a:xfrm>
                <a:off x="0" y="2078"/>
                <a:ext cx="5760" cy="247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23" name="Rectangle 2787"/>
              <p:cNvSpPr>
                <a:spLocks noChangeArrowheads="1"/>
              </p:cNvSpPr>
              <p:nvPr/>
            </p:nvSpPr>
            <p:spPr bwMode="ltGray">
              <a:xfrm>
                <a:off x="0" y="2325"/>
                <a:ext cx="5760" cy="1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340" name="Group 2804"/>
              <p:cNvGrpSpPr>
                <a:grpSpLocks/>
              </p:cNvGrpSpPr>
              <p:nvPr userDrawn="1"/>
            </p:nvGrpSpPr>
            <p:grpSpPr bwMode="auto">
              <a:xfrm>
                <a:off x="329" y="681"/>
                <a:ext cx="1063" cy="759"/>
                <a:chOff x="329" y="681"/>
                <a:chExt cx="1063" cy="759"/>
              </a:xfrm>
            </p:grpSpPr>
            <p:sp>
              <p:nvSpPr>
                <p:cNvPr id="68331" name="Rectangle 2795"/>
                <p:cNvSpPr>
                  <a:spLocks noChangeArrowheads="1"/>
                </p:cNvSpPr>
                <p:nvPr/>
              </p:nvSpPr>
              <p:spPr bwMode="ltGray">
                <a:xfrm>
                  <a:off x="329" y="681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2" name="Rectangle 2796"/>
                <p:cNvSpPr>
                  <a:spLocks noChangeArrowheads="1"/>
                </p:cNvSpPr>
                <p:nvPr/>
              </p:nvSpPr>
              <p:spPr bwMode="ltGray">
                <a:xfrm>
                  <a:off x="569" y="870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3" name="Rectangle 2797"/>
                <p:cNvSpPr>
                  <a:spLocks noChangeArrowheads="1"/>
                </p:cNvSpPr>
                <p:nvPr/>
              </p:nvSpPr>
              <p:spPr bwMode="ltGray">
                <a:xfrm>
                  <a:off x="912" y="76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4" name="Rectangle 2798"/>
                <p:cNvSpPr>
                  <a:spLocks noChangeArrowheads="1"/>
                </p:cNvSpPr>
                <p:nvPr/>
              </p:nvSpPr>
              <p:spPr bwMode="ltGray">
                <a:xfrm>
                  <a:off x="80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5" name="Rectangle 2799"/>
                <p:cNvSpPr>
                  <a:spLocks noChangeArrowheads="1"/>
                </p:cNvSpPr>
                <p:nvPr/>
              </p:nvSpPr>
              <p:spPr bwMode="ltGray">
                <a:xfrm>
                  <a:off x="1049" y="133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6" name="Rectangle 2800"/>
                <p:cNvSpPr>
                  <a:spLocks noChangeArrowheads="1"/>
                </p:cNvSpPr>
                <p:nvPr/>
              </p:nvSpPr>
              <p:spPr bwMode="ltGray">
                <a:xfrm>
                  <a:off x="128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7" name="Rectangle 2801"/>
                <p:cNvSpPr>
                  <a:spLocks noChangeArrowheads="1"/>
                </p:cNvSpPr>
                <p:nvPr/>
              </p:nvSpPr>
              <p:spPr bwMode="ltGray">
                <a:xfrm>
                  <a:off x="517" y="1284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629400"/>
            <a:ext cx="2895600" cy="152400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A43F59F9-53E2-4787-9B2F-6BC8745F5C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57200" y="2617788"/>
            <a:ext cx="84867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lnSpc>
                <a:spcPct val="80000"/>
              </a:lnSpc>
              <a:defRPr sz="5000">
                <a:ea typeface="굴림" pitchFamily="50" charset="-127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ko-KR" noProof="0" dirty="0"/>
          </a:p>
        </p:txBody>
      </p:sp>
      <p:grpSp>
        <p:nvGrpSpPr>
          <p:cNvPr id="68341" name="Group 2805"/>
          <p:cNvGrpSpPr>
            <a:grpSpLocks/>
          </p:cNvGrpSpPr>
          <p:nvPr/>
        </p:nvGrpSpPr>
        <p:grpSpPr bwMode="auto">
          <a:xfrm>
            <a:off x="4953000" y="3857625"/>
            <a:ext cx="3657600" cy="741363"/>
            <a:chOff x="3120" y="2430"/>
            <a:chExt cx="2304" cy="467"/>
          </a:xfrm>
        </p:grpSpPr>
        <p:sp>
          <p:nvSpPr>
            <p:cNvPr id="68324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8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9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30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97E2A2-6052-4A7D-9DFA-6CAD9ACB93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0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4175" y="152400"/>
            <a:ext cx="2181225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8" y="152400"/>
            <a:ext cx="6396037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BCAC6-B601-414B-934A-098EEB0E03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48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24CBDCF-C641-4CFC-A765-B78651F1AD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05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4B341EF-CE49-4E87-9F77-A0CCC093AC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40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90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A665F-799B-4E8D-8454-3F76BE8537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B8C9A-3502-4B0D-BBB8-D8387D812D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0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DFA384-C2BE-461A-A654-6E8DA0EB28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11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5FA25-458B-4A87-8EC7-A4299E204F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78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AAA5A2-33FB-4106-9EEA-2527576A553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8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F7F51-2E33-4E9B-8823-AC3CAE6C89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6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9E45D-FC59-416C-B145-E3C4271A509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7C9FAA-8384-4A11-B8A1-F3F04CF1ED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" name="Rectangle 3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1447800"/>
            <a:ext cx="73723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28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1E9C4616-5194-4606-8A63-4CF8C1388173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2607" name="Group 319"/>
          <p:cNvGrpSpPr>
            <a:grpSpLocks/>
          </p:cNvGrpSpPr>
          <p:nvPr/>
        </p:nvGrpSpPr>
        <p:grpSpPr bwMode="auto">
          <a:xfrm>
            <a:off x="0" y="685800"/>
            <a:ext cx="9144000" cy="776288"/>
            <a:chOff x="0" y="432"/>
            <a:chExt cx="5760" cy="489"/>
          </a:xfrm>
        </p:grpSpPr>
        <p:sp>
          <p:nvSpPr>
            <p:cNvPr id="12592" name="Rectangle 304"/>
            <p:cNvSpPr>
              <a:spLocks noChangeArrowheads="1"/>
            </p:cNvSpPr>
            <p:nvPr/>
          </p:nvSpPr>
          <p:spPr bwMode="gray">
            <a:xfrm>
              <a:off x="0" y="432"/>
              <a:ext cx="5760" cy="14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3" name="Rectangle 305"/>
            <p:cNvSpPr>
              <a:spLocks noChangeArrowheads="1"/>
            </p:cNvSpPr>
            <p:nvPr/>
          </p:nvSpPr>
          <p:spPr bwMode="auto">
            <a:xfrm>
              <a:off x="0" y="578"/>
              <a:ext cx="5760" cy="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" name="AutoShape 309"/>
            <p:cNvSpPr>
              <a:spLocks noChangeArrowheads="1"/>
            </p:cNvSpPr>
            <p:nvPr/>
          </p:nvSpPr>
          <p:spPr bwMode="auto">
            <a:xfrm>
              <a:off x="4882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" name="AutoShape 310"/>
            <p:cNvSpPr>
              <a:spLocks noChangeArrowheads="1"/>
            </p:cNvSpPr>
            <p:nvPr/>
          </p:nvSpPr>
          <p:spPr bwMode="auto">
            <a:xfrm>
              <a:off x="5307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85738" y="152400"/>
            <a:ext cx="872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1532;9&#31456;\Sheet.334" TargetMode="External"/><Relationship Id="rId18" Type="http://schemas.openxmlformats.org/officeDocument/2006/relationships/image" Target="../media/image27.emf"/><Relationship Id="rId3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1532;9&#31456;\Sheet.320" TargetMode="External"/><Relationship Id="rId7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1532;9&#31456;\Sheet.321" TargetMode="External"/><Relationship Id="rId12" Type="http://schemas.openxmlformats.org/officeDocument/2006/relationships/image" Target="../media/image24.emf"/><Relationship Id="rId17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1532;9&#31456;\Sheet.322" TargetMode="External"/><Relationship Id="rId2" Type="http://schemas.openxmlformats.org/officeDocument/2006/relationships/image" Target="../media/image19.png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1532;9&#31456;\Sheet.333" TargetMode="External"/><Relationship Id="rId5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1532;9&#31456;\Sheet.329" TargetMode="External"/><Relationship Id="rId15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1532;9&#31456;\Sheet.332" TargetMode="External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1532;9&#31456;\Sheet.335" TargetMode="External"/><Relationship Id="rId1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9029;-6\Sheet.1" TargetMode="External"/><Relationship Id="rId7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9029;-6\Sheet.30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oleObject" Target="file:///F:\E_Work\2_&#25945;&#23398;&amp;&#25945;&#25913;\18-19&#65288;2&#65289;&#25945;&#23398;&#24037;&#20316;\&#25968;&#25454;&#24211;&#31995;&#32479;&#21407;&#29702;&#65288;Slides&#65289;\&#22270;&#34920;\&#35268;&#33539;&#21270;&#29702;&#35770;.vsd\Drawing\~&#39029;-6\Sheet.29" TargetMode="External"/><Relationship Id="rId10" Type="http://schemas.openxmlformats.org/officeDocument/2006/relationships/image" Target="../media/image39.emf"/><Relationship Id="rId4" Type="http://schemas.openxmlformats.org/officeDocument/2006/relationships/image" Target="../media/image35.emf"/><Relationship Id="rId9" Type="http://schemas.openxmlformats.org/officeDocument/2006/relationships/image" Target="../media/image38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771800" y="2617788"/>
            <a:ext cx="61721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ko-KR" altLang="en-US" dirty="0">
              <a:solidFill>
                <a:srgbClr val="C00000"/>
              </a:solidFill>
              <a:latin typeface="黑体" panose="02010609060101010101" pitchFamily="49" charset="-122"/>
            </a:endParaRP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876800"/>
            <a:ext cx="6400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主讲：王宇英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FontTx/>
              <a:buNone/>
            </a:pPr>
            <a:r>
              <a:rPr lang="en-US" altLang="ko-KR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桂林电子科技大学  计算机与信息安全学院</a:t>
            </a:r>
            <a:endParaRPr lang="ko-KR" altLang="en-US" sz="2000" b="0" dirty="0">
              <a:latin typeface="黑体" panose="02010609060101010101" pitchFamily="49" charset="-122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28DA7DB-3B26-22C6-734E-31A110EE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124744"/>
            <a:ext cx="557596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1F8B1E-D3F9-9B36-939C-5A59DC8A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3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不考虑隔离会导致的问题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4622" y="1124745"/>
            <a:ext cx="8491834" cy="208823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>
              <a:lnSpc>
                <a:spcPts val="3000"/>
              </a:lnSpc>
            </a:pPr>
            <a:r>
              <a:rPr lang="zh-CN" altLang="en-US" sz="2000" b="1" i="0" dirty="0">
                <a:solidFill>
                  <a:srgbClr val="C00000"/>
                </a:solidFill>
                <a:effectLst/>
                <a:latin typeface="PingFang SC"/>
              </a:rPr>
              <a:t>脏读：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指一个事务读取了另外一个事务未提交的数据</a:t>
            </a:r>
            <a:endParaRPr lang="en-US" altLang="zh-CN" sz="2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PingFang SC"/>
              </a:rPr>
              <a:t>不可重复读：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在一个事务内读取表中的某一行数据，多次读取结果不同。（这个不一定是错误，只是某些场合不对）</a:t>
            </a:r>
            <a:endParaRPr lang="en-US" altLang="zh-CN" sz="2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PingFang SC"/>
              </a:rPr>
              <a:t>虚读</a:t>
            </a:r>
            <a:r>
              <a:rPr lang="en-US" altLang="zh-CN" sz="2000" dirty="0">
                <a:solidFill>
                  <a:srgbClr val="C00000"/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PingFang SC"/>
              </a:rPr>
              <a:t>幻读</a:t>
            </a:r>
            <a:r>
              <a:rPr lang="en-US" altLang="zh-CN" sz="2000" dirty="0">
                <a:solidFill>
                  <a:srgbClr val="C00000"/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PingFang SC"/>
              </a:rPr>
              <a:t>：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是指在一个事务内读取到了别的事务插入的数据，导致前后读取数量总量不一致。</a:t>
            </a:r>
          </a:p>
          <a:p>
            <a:pPr algn="l"/>
            <a:endParaRPr lang="zh-CN" altLang="en-US" sz="9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zh-CN" altLang="en-US" sz="11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ts val="2000"/>
              </a:lnSpc>
              <a:buFontTx/>
              <a:buNone/>
            </a:pPr>
            <a:endParaRPr lang="en-US" altLang="zh-CN" sz="1600" b="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59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8B1E-D3F9-9B36-939C-5A59DC8A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脏读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03804F-6CB9-9712-48FF-54BA2D28251C}"/>
              </a:ext>
            </a:extLst>
          </p:cNvPr>
          <p:cNvSpPr txBox="1"/>
          <p:nvPr/>
        </p:nvSpPr>
        <p:spPr>
          <a:xfrm>
            <a:off x="251520" y="1382286"/>
            <a:ext cx="866388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第二个事务读的到第一个事务未提交的数据，然后第一个事务发生异常进行了回滚，第二个事务仍以第一个事务回滚前的数据进行了接下来的操作。 </a:t>
            </a:r>
            <a:endParaRPr lang="en-US" altLang="zh-CN" b="0" i="0" dirty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举个例子：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张三账户有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元，李四账户有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元，张三给李四转了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元，这个时候银行系统因为网络问题，这个转钱的过程还没结束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也就是当前两个事务都还没有进行提交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0" i="0" dirty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这个时候，李四去淘宝上买了一个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元的手机，银行在处理买手机的操作时，读到李四的账户余额是这样的 李四原本的账户余额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1500 +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张三转的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500 = 2000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但是在这个时候，转账操作发生了异常，进行了回滚，张三账户重新变成了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元，李四的账户重新变成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元，但是李四却成功下单了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元的手机。</a:t>
            </a:r>
            <a:endParaRPr lang="en-US" altLang="zh-CN" b="0" i="0" dirty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b="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我们需要去避免脏读的情况发生</a:t>
            </a:r>
          </a:p>
        </p:txBody>
      </p:sp>
    </p:spTree>
    <p:extLst>
      <p:ext uri="{BB962C8B-B14F-4D97-AF65-F5344CB8AC3E}">
        <p14:creationId xmlns:p14="http://schemas.microsoft.com/office/powerpoint/2010/main" val="383669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8B1E-D3F9-9B36-939C-5A59DC8A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不可重复读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6355F-2CB4-6C30-4FE4-1B146B09C25B}"/>
              </a:ext>
            </a:extLst>
          </p:cNvPr>
          <p:cNvSpPr txBox="1"/>
          <p:nvPr/>
        </p:nvSpPr>
        <p:spPr>
          <a:xfrm>
            <a:off x="323528" y="908720"/>
            <a:ext cx="8064896" cy="5560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一个事务在执行过程中相同的条件重复读取某一条记录，拿到的结果是不一致的，这就叫不可重复读 </a:t>
            </a:r>
            <a:endParaRPr lang="en-US" altLang="zh-CN" b="0" i="0" dirty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举个例子：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比如张三现在余额有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元，他看了一下自己余额，发现自己可以买一个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元的风扇，于是下单买了一个风扇 </a:t>
            </a:r>
            <a:endParaRPr lang="en-US" altLang="zh-CN" b="0" i="0" dirty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这个时候，李四突然想起来欠了张三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元，于是他转了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元给张三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张三在买了风扇以后想看自己还剩多少钱 </a:t>
            </a:r>
            <a:endParaRPr lang="en-US" altLang="zh-CN" b="0" i="0" dirty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结果发现自己还有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张三买风扇的过程你可以理解为开启了事务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，事务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中一系列的主动操作（看余额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买风扇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看余额），你都可以理解为在同一个事务当中执行了两次读取数据操作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只不过在第二次读取余额前，有另外一个事务给张三的余额转了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并且成功提交了。所以张三在第二次查余额的时候会看到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43666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8B1E-D3F9-9B36-939C-5A59DC8A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幻读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26EC7A-1320-9B9B-B0CC-A51954A2B0D2}"/>
              </a:ext>
            </a:extLst>
          </p:cNvPr>
          <p:cNvSpPr txBox="1"/>
          <p:nvPr/>
        </p:nvSpPr>
        <p:spPr>
          <a:xfrm>
            <a:off x="467544" y="1268760"/>
            <a:ext cx="75869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幻读更看重的是新增。而不可重复读看重的是修改。</a:t>
            </a:r>
            <a:endParaRPr lang="en-US" altLang="zh-CN" b="0" i="0" dirty="0">
              <a:solidFill>
                <a:srgbClr val="22222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那么什么叫幻读呢？也就是一个事务按相同条件重复读取记录，读取内容不一致，可以读到别人新增的数据。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13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7660BDB-9142-500B-4462-80FC5A86EAA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2464" y="99864"/>
            <a:ext cx="872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9pPr>
          </a:lstStyle>
          <a:p>
            <a:r>
              <a:rPr lang="zh-CN" altLang="en-US" kern="0" dirty="0">
                <a:ea typeface="宋体" charset="-122"/>
              </a:rPr>
              <a:t>隔离的级别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C148E-02A4-953B-F643-2F475391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8" y="2132856"/>
            <a:ext cx="8467534" cy="22968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B6F187-FFF5-7324-4B86-9FCDD710F026}"/>
              </a:ext>
            </a:extLst>
          </p:cNvPr>
          <p:cNvSpPr txBox="1"/>
          <p:nvPr/>
        </p:nvSpPr>
        <p:spPr>
          <a:xfrm>
            <a:off x="192464" y="1340768"/>
            <a:ext cx="4572000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 标准定义了四个隔离级别：</a:t>
            </a:r>
            <a:endParaRPr lang="en-US" altLang="zh-CN" dirty="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71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不考虑隔离会导致的问题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676F91-2431-E9FE-34BD-1B45A28AB06A}"/>
              </a:ext>
            </a:extLst>
          </p:cNvPr>
          <p:cNvSpPr txBox="1"/>
          <p:nvPr/>
        </p:nvSpPr>
        <p:spPr>
          <a:xfrm>
            <a:off x="185738" y="1196752"/>
            <a:ext cx="8729662" cy="140519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READ-UNCOMMITTED(读取未提交)： 最低的隔离级别。</a:t>
            </a:r>
            <a:endParaRPr lang="en-US" altLang="zh-CN" dirty="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如果设置了该级别，在同一个事务中，可以读取到不同事务还未提交的数据</a:t>
            </a:r>
            <a:endParaRPr lang="en-US" altLang="zh-CN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有可能会发生脏读，幻读，不可重复读的问题</a:t>
            </a:r>
          </a:p>
        </p:txBody>
      </p:sp>
    </p:spTree>
    <p:extLst>
      <p:ext uri="{BB962C8B-B14F-4D97-AF65-F5344CB8AC3E}">
        <p14:creationId xmlns:p14="http://schemas.microsoft.com/office/powerpoint/2010/main" val="1335444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不考虑隔离会导致的问题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676F91-2431-E9FE-34BD-1B45A28AB06A}"/>
              </a:ext>
            </a:extLst>
          </p:cNvPr>
          <p:cNvSpPr txBox="1"/>
          <p:nvPr/>
        </p:nvSpPr>
        <p:spPr>
          <a:xfrm>
            <a:off x="185738" y="1196752"/>
            <a:ext cx="8490718" cy="232852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READ-COMMITTED</a:t>
            </a:r>
            <a:r>
              <a:rPr lang="zh-CN" altLang="en-US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(读取已提交)： 允许读取并发事务已经提交的数据，可以阻止脏读，但是幻读或不可重复读仍有可能发生。（</a:t>
            </a:r>
            <a:r>
              <a:rPr lang="en-US" altLang="zh-CN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Oracle</a:t>
            </a:r>
            <a:r>
              <a:rPr lang="zh-CN" altLang="en-US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在同一个事务中，当前未提交事务可以读到其他事务修改并且已经提交的数据。</a:t>
            </a:r>
            <a:endParaRPr lang="en-US" altLang="zh-CN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73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不考虑隔离会导致的问题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676F91-2431-E9FE-34BD-1B45A28AB06A}"/>
              </a:ext>
            </a:extLst>
          </p:cNvPr>
          <p:cNvSpPr txBox="1"/>
          <p:nvPr/>
        </p:nvSpPr>
        <p:spPr>
          <a:xfrm>
            <a:off x="185738" y="1196752"/>
            <a:ext cx="8490718" cy="2804614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REPEATABLE-READ(可重复读)</a:t>
            </a:r>
            <a:r>
              <a:rPr lang="zh-CN" altLang="en-US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对同一字段的多次读取结果都是一致的，除非数据是被本身事务自己所修改，可以阻止脏读和不可重复读，但幻读仍有可能发生。（</a:t>
            </a:r>
            <a:r>
              <a:rPr lang="en-US" altLang="zh-CN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lang="zh-CN" altLang="en-US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在同一个事务中，当前未提交事务不可以读到其他事务修改并且已经提交的数据。但是可以修改其他事务新增的数据，并且修改之后，可以读取到其他事务新增并且已经提交的数据。</a:t>
            </a:r>
          </a:p>
        </p:txBody>
      </p:sp>
    </p:spTree>
    <p:extLst>
      <p:ext uri="{BB962C8B-B14F-4D97-AF65-F5344CB8AC3E}">
        <p14:creationId xmlns:p14="http://schemas.microsoft.com/office/powerpoint/2010/main" val="3826861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不考虑隔离会导致的问题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676F91-2431-E9FE-34BD-1B45A28AB06A}"/>
              </a:ext>
            </a:extLst>
          </p:cNvPr>
          <p:cNvSpPr txBox="1"/>
          <p:nvPr/>
        </p:nvSpPr>
        <p:spPr>
          <a:xfrm>
            <a:off x="185738" y="1196752"/>
            <a:ext cx="8490718" cy="2804614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SERIALIZABLE(可串行化)： 最高的隔离级别，完全服从ACID的隔离级别。所有的事务依次逐个执行，这样事务之间就完全不可能产生干扰，也就是说，该级别可以防止脏读、不可重复读以及幻读。</a:t>
            </a:r>
            <a:endParaRPr lang="en-US" altLang="zh-CN" dirty="0">
              <a:solidFill>
                <a:schemeClr val="bg1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串行化，第一个事务读取的数据或者操作的数据都会被数据库上锁，这是最好的数据库隔离级别，不会产生并发问题，但是发生并发事务时，允许的并发程度几乎为</a:t>
            </a:r>
            <a:r>
              <a:rPr lang="en-US" altLang="zh-CN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。工作中不建议使用这样的隔离级别。</a:t>
            </a:r>
          </a:p>
        </p:txBody>
      </p:sp>
    </p:spTree>
    <p:extLst>
      <p:ext uri="{BB962C8B-B14F-4D97-AF65-F5344CB8AC3E}">
        <p14:creationId xmlns:p14="http://schemas.microsoft.com/office/powerpoint/2010/main" val="18961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196828" y="3982541"/>
            <a:ext cx="146204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承诺的烛光晚餐无法兑现了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01552" y="3329927"/>
            <a:ext cx="184285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女朋友的生日要到了</a:t>
            </a:r>
          </a:p>
        </p:txBody>
      </p:sp>
      <p:pic>
        <p:nvPicPr>
          <p:cNvPr id="62500" name="Picture 36" descr="http://img.cnmo-img.com.cn/714_500x375/7133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81684"/>
            <a:ext cx="2819260" cy="158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关于数据库的应用场景</a:t>
            </a:r>
          </a:p>
        </p:txBody>
      </p:sp>
      <p:pic>
        <p:nvPicPr>
          <p:cNvPr id="62470" name="Picture 6" descr="http://timg.ddmapimg.com/topic/13049127931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0" y="1194650"/>
            <a:ext cx="1894547" cy="12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6" name="Picture 12" descr="http://la.newhouse.com.cn/upfiles/news/2011/05/12/201105122030001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194"/>
            <a:ext cx="1954624" cy="13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8" name="Picture 14" descr="http://www.njcb.com.cn/picture/182/0912071533326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613" y="5075407"/>
            <a:ext cx="2110250" cy="140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" descr="http://img1.imgtn.bdimg.com/it/u=2260353003,1666502194&amp;fm=90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8" descr="http://img1.imgtn.bdimg.com/it/u=2260353003,1666502194&amp;fm=90&amp;gp=0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0" descr="http://img1.imgtn.bdimg.com/it/u=2260353003,1666502194&amp;fm=90&amp;gp=0.jp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2488" name="Picture 24" descr="http://pic.ffpic.com/files/2013/0210/130130JPG0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793" y="4798973"/>
            <a:ext cx="2103607" cy="14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94" name="Picture 30" descr="http://atth.eduu.com/forum/day_110509/110509141221731a650f92431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40644"/>
            <a:ext cx="2054720" cy="15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96" name="Picture 32" descr="http://img.funshion.com/attachment/new_images/2010/09-14/19562429_1284450693_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800" y="3152712"/>
            <a:ext cx="1922164" cy="15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98" name="Picture 34" descr="http://p2.v.iask.com/8/344/54133226_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725392"/>
            <a:ext cx="1894547" cy="155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/>
          <p:cNvCxnSpPr/>
          <p:nvPr/>
        </p:nvCxnSpPr>
        <p:spPr bwMode="auto">
          <a:xfrm>
            <a:off x="3059832" y="3810000"/>
            <a:ext cx="94796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 flipV="1">
            <a:off x="631783" y="2457682"/>
            <a:ext cx="28617" cy="2267710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62470" idx="3"/>
          </p:cNvCxnSpPr>
          <p:nvPr/>
        </p:nvCxnSpPr>
        <p:spPr bwMode="auto">
          <a:xfrm flipV="1">
            <a:off x="2125857" y="1826165"/>
            <a:ext cx="933975" cy="1"/>
          </a:xfrm>
          <a:prstGeom prst="straightConnector1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任意多边形 20"/>
          <p:cNvSpPr/>
          <p:nvPr/>
        </p:nvSpPr>
        <p:spPr bwMode="auto">
          <a:xfrm>
            <a:off x="5151317" y="4724400"/>
            <a:ext cx="568998" cy="1152872"/>
          </a:xfrm>
          <a:custGeom>
            <a:avLst/>
            <a:gdLst>
              <a:gd name="connsiteX0" fmla="*/ 723900 w 729053"/>
              <a:gd name="connsiteY0" fmla="*/ 0 h 1244600"/>
              <a:gd name="connsiteX1" fmla="*/ 622300 w 729053"/>
              <a:gd name="connsiteY1" fmla="*/ 914400 h 1244600"/>
              <a:gd name="connsiteX2" fmla="*/ 0 w 729053"/>
              <a:gd name="connsiteY2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053" h="1244600">
                <a:moveTo>
                  <a:pt x="723900" y="0"/>
                </a:moveTo>
                <a:cubicBezTo>
                  <a:pt x="733425" y="353483"/>
                  <a:pt x="742950" y="706967"/>
                  <a:pt x="622300" y="914400"/>
                </a:cubicBezTo>
                <a:cubicBezTo>
                  <a:pt x="501650" y="1121833"/>
                  <a:pt x="250825" y="1183216"/>
                  <a:pt x="0" y="124460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1119733" y="3810000"/>
            <a:ext cx="1382167" cy="914400"/>
          </a:xfrm>
          <a:custGeom>
            <a:avLst/>
            <a:gdLst>
              <a:gd name="connsiteX0" fmla="*/ 10567 w 1382167"/>
              <a:gd name="connsiteY0" fmla="*/ 914400 h 914400"/>
              <a:gd name="connsiteX1" fmla="*/ 201067 w 1382167"/>
              <a:gd name="connsiteY1" fmla="*/ 203200 h 914400"/>
              <a:gd name="connsiteX2" fmla="*/ 1382167 w 1382167"/>
              <a:gd name="connsiteY2" fmla="*/ 0 h 914400"/>
              <a:gd name="connsiteX3" fmla="*/ 1382167 w 1382167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167" h="914400">
                <a:moveTo>
                  <a:pt x="10567" y="914400"/>
                </a:moveTo>
                <a:cubicBezTo>
                  <a:pt x="-8483" y="635000"/>
                  <a:pt x="-27533" y="355600"/>
                  <a:pt x="201067" y="203200"/>
                </a:cubicBezTo>
                <a:cubicBezTo>
                  <a:pt x="429667" y="50800"/>
                  <a:pt x="1382167" y="0"/>
                  <a:pt x="1382167" y="0"/>
                </a:cubicBezTo>
                <a:lnTo>
                  <a:pt x="1382167" y="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>
            <a:off x="5014456" y="1955800"/>
            <a:ext cx="705859" cy="1196912"/>
          </a:xfrm>
          <a:custGeom>
            <a:avLst/>
            <a:gdLst>
              <a:gd name="connsiteX0" fmla="*/ 647700 w 691115"/>
              <a:gd name="connsiteY0" fmla="*/ 1155700 h 1155700"/>
              <a:gd name="connsiteX1" fmla="*/ 622300 w 691115"/>
              <a:gd name="connsiteY1" fmla="*/ 406400 h 1155700"/>
              <a:gd name="connsiteX2" fmla="*/ 0 w 691115"/>
              <a:gd name="connsiteY2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115" h="1155700">
                <a:moveTo>
                  <a:pt x="647700" y="1155700"/>
                </a:moveTo>
                <a:cubicBezTo>
                  <a:pt x="688975" y="877358"/>
                  <a:pt x="730250" y="599017"/>
                  <a:pt x="622300" y="406400"/>
                </a:cubicBezTo>
                <a:cubicBezTo>
                  <a:pt x="514350" y="213783"/>
                  <a:pt x="257175" y="106891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5994400" y="3213100"/>
            <a:ext cx="1917700" cy="400110"/>
          </a:xfrm>
          <a:custGeom>
            <a:avLst/>
            <a:gdLst>
              <a:gd name="connsiteX0" fmla="*/ 0 w 1917700"/>
              <a:gd name="connsiteY0" fmla="*/ 558800 h 559430"/>
              <a:gd name="connsiteX1" fmla="*/ 1054100 w 1917700"/>
              <a:gd name="connsiteY1" fmla="*/ 469900 h 559430"/>
              <a:gd name="connsiteX2" fmla="*/ 1917700 w 1917700"/>
              <a:gd name="connsiteY2" fmla="*/ 0 h 5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700" h="559430">
                <a:moveTo>
                  <a:pt x="0" y="558800"/>
                </a:moveTo>
                <a:cubicBezTo>
                  <a:pt x="367241" y="560916"/>
                  <a:pt x="734483" y="563033"/>
                  <a:pt x="1054100" y="469900"/>
                </a:cubicBezTo>
                <a:cubicBezTo>
                  <a:pt x="1373717" y="376767"/>
                  <a:pt x="1645708" y="188383"/>
                  <a:pt x="191770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5943600" y="4318000"/>
            <a:ext cx="1968500" cy="400110"/>
          </a:xfrm>
          <a:custGeom>
            <a:avLst/>
            <a:gdLst>
              <a:gd name="connsiteX0" fmla="*/ 0 w 1968500"/>
              <a:gd name="connsiteY0" fmla="*/ 0 h 444500"/>
              <a:gd name="connsiteX1" fmla="*/ 1397000 w 1968500"/>
              <a:gd name="connsiteY1" fmla="*/ 88900 h 444500"/>
              <a:gd name="connsiteX2" fmla="*/ 1968500 w 1968500"/>
              <a:gd name="connsiteY2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0" h="444500">
                <a:moveTo>
                  <a:pt x="0" y="0"/>
                </a:moveTo>
                <a:cubicBezTo>
                  <a:pt x="534458" y="7408"/>
                  <a:pt x="1068917" y="14817"/>
                  <a:pt x="1397000" y="88900"/>
                </a:cubicBezTo>
                <a:cubicBezTo>
                  <a:pt x="1725083" y="162983"/>
                  <a:pt x="1846791" y="303741"/>
                  <a:pt x="1968500" y="44450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501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32" y="2455118"/>
            <a:ext cx="1000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2" name="Picture 3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2457682"/>
            <a:ext cx="10001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398828" y="4537363"/>
            <a:ext cx="2206144" cy="52322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儿子，爸爸给你转了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块，记得好好学习啊。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00517" y="1672277"/>
            <a:ext cx="168616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钱似乎没有转到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51317" y="4931504"/>
            <a:ext cx="1686165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钱到了，柜员机也取不出来，因为数据库不提供服务了</a:t>
            </a:r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231310" y="3145158"/>
            <a:ext cx="8684090" cy="9361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000" dirty="0">
                <a:solidFill>
                  <a:schemeClr val="accent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数据库必须保证操作的正确性！</a:t>
            </a:r>
            <a:endParaRPr lang="en-US" altLang="zh-CN" sz="2000" dirty="0">
              <a:solidFill>
                <a:schemeClr val="accent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solidFill>
                  <a:schemeClr val="accent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数据库必须承诺</a:t>
            </a:r>
            <a:r>
              <a:rPr lang="en-US" altLang="zh-CN" sz="2000" dirty="0">
                <a:solidFill>
                  <a:schemeClr val="accent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000" dirty="0">
                <a:solidFill>
                  <a:schemeClr val="accent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000" dirty="0">
                <a:solidFill>
                  <a:schemeClr val="accent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sz="2000" dirty="0">
                <a:solidFill>
                  <a:schemeClr val="accent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小时服务，即使出现问题，也要快速自动恢复！！！</a:t>
            </a:r>
          </a:p>
        </p:txBody>
      </p:sp>
    </p:spTree>
    <p:extLst>
      <p:ext uri="{BB962C8B-B14F-4D97-AF65-F5344CB8AC3E}">
        <p14:creationId xmlns:p14="http://schemas.microsoft.com/office/powerpoint/2010/main" val="416712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8" grpId="0" animBg="1"/>
      <p:bldP spid="49" grpId="0" animBg="1"/>
      <p:bldP spid="52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8B1E-D3F9-9B36-939C-5A59DC8A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21358F-ECAC-F222-80A4-FE33DD98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204864"/>
            <a:ext cx="7300197" cy="4129295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#仓库表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create table if not exists Warehouse(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pro_id int primary key,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pro_name varchar(10),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pro_num int not null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#用户表，用户表中的co_pro与仓库表中pro_id为外键关系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create table customer(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co_name varchar(10),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co_pro int 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co_pro_num int default -1,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foreign key (co_pro) references warehouse(pro_id)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6398C6-2EF4-D0C1-2180-7304298CB87C}"/>
              </a:ext>
            </a:extLst>
          </p:cNvPr>
          <p:cNvSpPr txBox="1"/>
          <p:nvPr/>
        </p:nvSpPr>
        <p:spPr>
          <a:xfrm>
            <a:off x="107504" y="1005619"/>
            <a:ext cx="8729662" cy="94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spc="75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现在有一张仓库表，仓库表中记录了每一个物品的数量，还有一张用户表，用户购买产品，仓库表的产品数量减少，而用户拥有产品的数量增加。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AutoShape 3" descr="举例说明MySQL中的事务-LMLPHP">
            <a:extLst>
              <a:ext uri="{FF2B5EF4-FFF2-40B4-BE49-F238E27FC236}">
                <a16:creationId xmlns:a16="http://schemas.microsoft.com/office/drawing/2014/main" id="{BC6F9EB3-32F4-35B5-0262-2ECD21973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4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8B1E-D3F9-9B36-939C-5A59DC8A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999052-0A6D-FFE8-6AFD-3AE3B2CA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1052736"/>
            <a:ext cx="8280920" cy="3821519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#购买商品存储过程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delimiter //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create procedure buy(in buy_num int)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begin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#首先将仓库表中的数量减去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update warehouse set pro_num=pro_num-buy_num where pro_id = 100001;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#增加用户手里的商品数目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update customer set co_pro_num=co_pro_num+buy_num where co_pro=100001;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end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//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D2372D-EFC7-2A1E-DF76-31087DA5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9" y="4005064"/>
            <a:ext cx="3741744" cy="255292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6913CD9-DE55-01E6-26B0-BA2B9A74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5556498"/>
            <a:ext cx="1776127" cy="497532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 Unicode MS" panose="020B0604020202020204" pitchFamily="34" charset="-122"/>
                <a:ea typeface="Monaco"/>
              </a:rPr>
              <a:t>call buy(11);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57536C8-3FCE-9DCB-C22F-285C75E9B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1042864"/>
            <a:ext cx="8958262" cy="5052625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delimiter //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create procedure buy(in buy_num int)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begin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declare pro_ture_num int default -1;#局部变量获得减去后的数量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#首先将仓库表中的数量减去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start transaction;#开启事务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update warehouse set pro_num=pro_num-buy_num where pro_id = 100001;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set pro_ture_num=(select pro_num from warehouse where pro_id = 100001);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if pro_ture_num &gt;=0 then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#增加用户手里的商品数目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update customer set co_pro_num=co_pro_num+buy_num where co_pro=100001;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else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rollback;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end if;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34" charset="-122"/>
                <a:ea typeface="Monaco"/>
              </a:rPr>
              <a:t>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9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数据库操作概述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数据库故障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数据库恢复技术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数据库镜像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525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ea typeface="宋体" charset="-122"/>
              </a:rPr>
              <a:t>数据库故障类型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729662" cy="5072286"/>
          </a:xfrm>
          <a:solidFill>
            <a:schemeClr val="bg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事务内部的故障</a:t>
            </a: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系统故障</a:t>
            </a: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介质故障</a:t>
            </a: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计算机病毒</a:t>
            </a:r>
          </a:p>
        </p:txBody>
      </p:sp>
    </p:spTree>
    <p:extLst>
      <p:ext uri="{BB962C8B-B14F-4D97-AF65-F5344CB8AC3E}">
        <p14:creationId xmlns:p14="http://schemas.microsoft.com/office/powerpoint/2010/main" val="380453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数据库故障：事务内部的故障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634734" cy="5204048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zh-CN" altLang="en-US" sz="2400" i="0" dirty="0">
                <a:solidFill>
                  <a:srgbClr val="333333"/>
                </a:solidFill>
                <a:effectLst/>
                <a:latin typeface="PingFang SC"/>
              </a:rPr>
              <a:t>某个事务在运行过程中由于种种原因未运行至正常终止点。</a:t>
            </a:r>
            <a:endParaRPr lang="en-US" altLang="zh-CN" sz="2400" dirty="0">
              <a:ea typeface="宋体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事务内部的故障通常是非预期的，不能由应用程序处理。</a:t>
            </a:r>
            <a:r>
              <a:rPr lang="zh-CN" altLang="en-US" sz="2400" i="0" dirty="0">
                <a:solidFill>
                  <a:srgbClr val="333333"/>
                </a:solidFill>
                <a:effectLst/>
                <a:latin typeface="PingFang SC"/>
              </a:rPr>
              <a:t>事务故障的常见原因</a:t>
            </a:r>
            <a:r>
              <a:rPr lang="en-US" altLang="zh-CN" sz="2400" i="0" dirty="0">
                <a:solidFill>
                  <a:srgbClr val="333333"/>
                </a:solidFill>
                <a:effectLst/>
                <a:latin typeface="PingFang SC"/>
              </a:rPr>
              <a:t>:</a:t>
            </a:r>
            <a:endParaRPr lang="zh-CN" altLang="en-US" sz="2400" dirty="0">
              <a:ea typeface="宋体" charset="-122"/>
            </a:endParaRPr>
          </a:p>
          <a:p>
            <a:pPr lvl="1" eaLnBrk="1" hangingPunct="1">
              <a:lnSpc>
                <a:spcPts val="3500"/>
              </a:lnSpc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运算溢出；</a:t>
            </a:r>
          </a:p>
          <a:p>
            <a:pPr lvl="1" eaLnBrk="1" hangingPunct="1">
              <a:lnSpc>
                <a:spcPts val="3500"/>
              </a:lnSpc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并发事务发生死锁，需要撤销事务；</a:t>
            </a:r>
          </a:p>
          <a:p>
            <a:pPr lvl="1" eaLnBrk="1" hangingPunct="1">
              <a:lnSpc>
                <a:spcPts val="3500"/>
              </a:lnSpc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违反了某些完整性限制等。</a:t>
            </a:r>
          </a:p>
          <a:p>
            <a:pPr eaLnBrk="1" hangingPunct="1"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发生事务故障时，事务中的操作一部分已经发生，一部分还没有开始，因此需要对发生的操作进行撤销（</a:t>
            </a:r>
            <a:r>
              <a:rPr lang="en-US" altLang="zh-CN" sz="2400" dirty="0">
                <a:ea typeface="宋体" charset="-122"/>
              </a:rPr>
              <a:t>UNDO</a:t>
            </a:r>
            <a:r>
              <a:rPr lang="zh-CN" altLang="en-US" sz="2400" dirty="0">
                <a:ea typeface="宋体" charset="-122"/>
              </a:rPr>
              <a:t>）。</a:t>
            </a:r>
            <a:endParaRPr lang="zh-CN" altLang="en-US" sz="2400" dirty="0">
              <a:solidFill>
                <a:srgbClr val="FF00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36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数据库故障：系统故障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729662" cy="520404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>
                <a:ea typeface="宋体" charset="-122"/>
              </a:rPr>
              <a:t>由于某种原因造成整个系统的正常运行突然停止，致使所有正在运行的事务都以非正常方式终止。</a:t>
            </a:r>
            <a:br>
              <a:rPr lang="zh-CN" altLang="en-US" sz="2400" dirty="0">
                <a:ea typeface="宋体" charset="-122"/>
              </a:rPr>
            </a:br>
            <a:r>
              <a:rPr lang="zh-CN" altLang="en-US" sz="2400" dirty="0">
                <a:ea typeface="宋体" charset="-122"/>
              </a:rPr>
              <a:t>系统故障：也称为软故障，指造成系统停止运转的任何事件，且呈现如下现象：</a:t>
            </a:r>
            <a:r>
              <a:rPr lang="zh-CN" altLang="en-US" sz="2000" dirty="0">
                <a:ea typeface="宋体" charset="-122"/>
              </a:rPr>
              <a:t>系统要重新启动； </a:t>
            </a:r>
          </a:p>
          <a:p>
            <a:pPr lvl="1">
              <a:lnSpc>
                <a:spcPts val="3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整个系统的正常运行突然被破坏；</a:t>
            </a:r>
          </a:p>
          <a:p>
            <a:pPr lvl="1">
              <a:lnSpc>
                <a:spcPts val="3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所有正在运行的事务都非正常终止；</a:t>
            </a:r>
          </a:p>
          <a:p>
            <a:pPr lvl="1">
              <a:lnSpc>
                <a:spcPts val="3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没有破坏数据库；</a:t>
            </a:r>
          </a:p>
          <a:p>
            <a:pPr lvl="1">
              <a:lnSpc>
                <a:spcPts val="3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内存中数据库缓冲区的信息全部丢失</a:t>
            </a:r>
            <a:r>
              <a:rPr lang="en-US" altLang="zh-CN" sz="2000" dirty="0">
                <a:ea typeface="宋体" charset="-122"/>
              </a:rPr>
              <a:t>,</a:t>
            </a:r>
            <a:r>
              <a:rPr lang="zh-CN" altLang="en-US" sz="2000" dirty="0">
                <a:ea typeface="宋体" charset="-122"/>
              </a:rPr>
              <a:t>但存储在外部存储设备上的数据未受影响。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ts val="3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charset="-122"/>
              </a:rPr>
              <a:t>典型的系统故障包括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ts val="3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特定类型的硬件错误（如</a:t>
            </a:r>
            <a:r>
              <a:rPr lang="en-US" altLang="zh-CN" sz="2000" dirty="0">
                <a:ea typeface="宋体" charset="-122"/>
              </a:rPr>
              <a:t>CPU</a:t>
            </a:r>
            <a:r>
              <a:rPr lang="zh-CN" altLang="en-US" sz="2000" dirty="0">
                <a:ea typeface="宋体" charset="-122"/>
              </a:rPr>
              <a:t>故障）、操作系统故障、</a:t>
            </a:r>
            <a:r>
              <a:rPr lang="en-US" altLang="zh-CN" sz="2000" dirty="0">
                <a:ea typeface="宋体" charset="-122"/>
              </a:rPr>
              <a:t>DBMS</a:t>
            </a:r>
            <a:r>
              <a:rPr lang="zh-CN" altLang="en-US" sz="2000" dirty="0">
                <a:ea typeface="宋体" charset="-122"/>
              </a:rPr>
              <a:t>代码错误、系统断电</a:t>
            </a:r>
          </a:p>
          <a:p>
            <a:pPr marL="457200" lvl="1" indent="0">
              <a:lnSpc>
                <a:spcPts val="3000"/>
              </a:lnSpc>
              <a:buSzPct val="65000"/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275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数据库故障：系统故障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502" y="1052736"/>
            <a:ext cx="8729662" cy="23762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系统故障</a:t>
            </a:r>
            <a:r>
              <a:rPr lang="zh-CN" altLang="en-US" b="0" dirty="0"/>
              <a:t>硬件故障使存储在外存中的数据部分丢失或全部丢失 ，介质故障比前两类故障的可能性小得多，但破坏性最大。</a:t>
            </a:r>
            <a:r>
              <a:rPr lang="zh-CN" altLang="en-US" sz="2400" dirty="0">
                <a:ea typeface="宋体" charset="-122"/>
              </a:rPr>
              <a:t>可能导致的现象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事务未执行完成</a:t>
            </a:r>
          </a:p>
          <a:p>
            <a:pPr lvl="2"/>
            <a:r>
              <a:rPr lang="zh-CN" altLang="en-US" sz="1800" dirty="0"/>
              <a:t>恢复策略：强行撤销（</a:t>
            </a:r>
            <a:r>
              <a:rPr lang="en-US" altLang="zh-CN" sz="1800" dirty="0"/>
              <a:t>UNDO</a:t>
            </a:r>
            <a:r>
              <a:rPr lang="zh-CN" altLang="en-US" sz="1800" dirty="0"/>
              <a:t>）所有未完成事务；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事务已执行完成（提交），但缓冲区中的数据尚未完全写回到磁盘上</a:t>
            </a:r>
          </a:p>
          <a:p>
            <a:pPr lvl="2"/>
            <a:r>
              <a:rPr lang="zh-CN" altLang="en-US" sz="1800" dirty="0"/>
              <a:t>恢复策略：重做（</a:t>
            </a:r>
            <a:r>
              <a:rPr lang="en-US" altLang="zh-CN" sz="1800" dirty="0"/>
              <a:t>REDO</a:t>
            </a:r>
            <a:r>
              <a:rPr lang="zh-CN" altLang="en-US" sz="1800" dirty="0"/>
              <a:t>）所有已提交的事务。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1088"/>
            <a:ext cx="6552728" cy="223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3275856" y="1412776"/>
            <a:ext cx="4802832" cy="1464231"/>
          </a:xfrm>
          <a:prstGeom prst="wedgeRoundRectCallout">
            <a:avLst>
              <a:gd name="adj1" fmla="val -5761"/>
              <a:gd name="adj2" fmla="val 1145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为了提高内存与磁盘间的</a:t>
            </a:r>
            <a:r>
              <a:rPr lang="en-US" altLang="zh-CN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IO</a:t>
            </a: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效率，通常不是事务一完成就写入外存，而是先预存在内存的某个位置（缓冲区），当这个区域存储满后，再一次性写入外存。</a:t>
            </a:r>
          </a:p>
        </p:txBody>
      </p:sp>
    </p:spTree>
    <p:extLst>
      <p:ext uri="{BB962C8B-B14F-4D97-AF65-F5344CB8AC3E}">
        <p14:creationId xmlns:p14="http://schemas.microsoft.com/office/powerpoint/2010/main" val="35478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  <p:bldP spid="2" grpId="0" animBg="1"/>
      <p:bldP spid="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数据库故障：介质故障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24936" cy="46805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介质故障：称为硬故障，指外存故障。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磁盘损坏；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磁头碰撞；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操作系统的某种潜在错误；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瞬时强磁场干扰。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介质故障的恢复策略：装入数据库发生介质故障前某个时刻的数据副本，重做自此时开始的所有成功事务，将这些事务已提交的结果重新写入数据库。</a:t>
            </a:r>
          </a:p>
          <a:p>
            <a:pPr>
              <a:lnSpc>
                <a:spcPts val="3500"/>
              </a:lnSpc>
              <a:buFont typeface="Wingdings" pitchFamily="2" charset="2"/>
              <a:buChar char="n"/>
            </a:pP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58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数据库操作概述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数据库故障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数据库恢复技术：数据转储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数据库镜像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0116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关于数据库操作的基础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5" y="1700808"/>
            <a:ext cx="7372511" cy="435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518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数据库恢复技术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729662" cy="1080120"/>
          </a:xfr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数据库恢复：把数据库从错误状态恢复到某一已知的正确状态（亦称为一致状态或完整状态）。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7198" y="2636912"/>
            <a:ext cx="8729662" cy="3240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eaLnBrk="1" hangingPunct="1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+mn-lt"/>
                <a:ea typeface="宋体" charset="-122"/>
              </a:defRPr>
            </a:lvl1pPr>
            <a:lvl2pPr marL="742950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ea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/>
              <a:t>恢复机制涉及的关键问题</a:t>
            </a:r>
          </a:p>
          <a:p>
            <a:pPr lvl="1">
              <a:lnSpc>
                <a:spcPts val="3500"/>
              </a:lnSpc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如何建立冗余数据；</a:t>
            </a:r>
          </a:p>
          <a:p>
            <a:pPr lvl="1">
              <a:lnSpc>
                <a:spcPts val="3500"/>
              </a:lnSpc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如何利用这些冗余数据实施数据库恢复。</a:t>
            </a:r>
          </a:p>
          <a:p>
            <a:r>
              <a:rPr lang="zh-CN" altLang="en-US" dirty="0"/>
              <a:t>建立冗余数据的基本技术</a:t>
            </a:r>
          </a:p>
          <a:p>
            <a:pPr lvl="1">
              <a:lnSpc>
                <a:spcPts val="3500"/>
              </a:lnSpc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数据转储（数据备份）</a:t>
            </a:r>
          </a:p>
          <a:p>
            <a:pPr lvl="1">
              <a:lnSpc>
                <a:spcPts val="3500"/>
              </a:lnSpc>
            </a:pPr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</a:rPr>
              <a:t>登录日志文件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C70BB1-DF87-6B20-13FE-23FC9747A825}"/>
              </a:ext>
            </a:extLst>
          </p:cNvPr>
          <p:cNvSpPr txBox="1"/>
          <p:nvPr/>
        </p:nvSpPr>
        <p:spPr>
          <a:xfrm>
            <a:off x="4343400" y="4257092"/>
            <a:ext cx="4572000" cy="2067233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 algn="just">
              <a:lnSpc>
                <a:spcPts val="2200"/>
              </a:lnSpc>
            </a:pP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安克诺斯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Acronis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所提倡的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3-2-1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规则</a:t>
            </a:r>
            <a:endParaRPr lang="en-US" altLang="zh-CN" sz="18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2200"/>
              </a:lnSpc>
              <a:buFont typeface="宋体" panose="02010600030101010101" pitchFamily="2" charset="-122"/>
              <a:buChar char="•"/>
            </a:pPr>
            <a:r>
              <a:rPr lang="zh-CN" altLang="zh-CN" sz="1800" spc="1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保留至少</a:t>
            </a:r>
            <a:r>
              <a:rPr lang="en-US" altLang="zh-CN" sz="1800" spc="1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spc="1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个数据副本（任何单个事件的发生都不会破坏所有副本）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>
              <a:lnSpc>
                <a:spcPts val="2200"/>
              </a:lnSpc>
              <a:buFont typeface="宋体" panose="02010600030101010101" pitchFamily="2" charset="-122"/>
              <a:buChar char="•"/>
            </a:pPr>
            <a:r>
              <a:rPr lang="zh-CN" altLang="zh-CN" sz="1800" spc="1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以至少</a:t>
            </a:r>
            <a:r>
              <a:rPr lang="en-US" altLang="zh-CN" sz="1800" spc="1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spc="1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种不同的格式存储数据（即磁盘，磁带，云等）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algn="just">
              <a:lnSpc>
                <a:spcPts val="2200"/>
              </a:lnSpc>
              <a:buFont typeface="宋体" panose="02010600030101010101" pitchFamily="2" charset="-122"/>
              <a:buChar char="•"/>
            </a:pPr>
            <a:r>
              <a:rPr lang="zh-CN" altLang="zh-CN" sz="1800" spc="1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1800" spc="1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spc="1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个副本保留在异地（以防止火灾，洪水，盗窃和其他物理灾害）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7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数据库恢复技术：数据转储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68760"/>
            <a:ext cx="8634734" cy="1152128"/>
          </a:xfr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数据转储是指</a:t>
            </a:r>
            <a:r>
              <a:rPr lang="en-US" altLang="zh-CN" sz="2400" dirty="0">
                <a:ea typeface="宋体" charset="-122"/>
              </a:rPr>
              <a:t>DBA</a:t>
            </a:r>
            <a:r>
              <a:rPr lang="zh-CN" altLang="en-US" sz="2400" dirty="0">
                <a:ea typeface="宋体" charset="-122"/>
              </a:rPr>
              <a:t>将整个数据库复制到磁带或另一个磁盘上保存起来的过程，备用的数据称为后备副本或后援副本。</a:t>
            </a:r>
          </a:p>
        </p:txBody>
      </p:sp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5355"/>
            <a:ext cx="7975507" cy="139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4788024" y="5157192"/>
            <a:ext cx="3816424" cy="783193"/>
          </a:xfrm>
          <a:prstGeom prst="wedgeRoundRectCallout">
            <a:avLst>
              <a:gd name="adj1" fmla="val -99098"/>
              <a:gd name="adj2" fmla="val -180145"/>
              <a:gd name="adj3" fmla="val 16667"/>
            </a:avLst>
          </a:prstGeom>
          <a:solidFill>
            <a:srgbClr val="FF66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这次数据转储至少可以保证数据能恢复到时间点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baseline="-25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kumimoji="0" lang="zh-CN" alt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1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数据库恢复技术：数据转储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336" y="1052736"/>
            <a:ext cx="7978080" cy="290089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按转储时间分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静态转储：在转储期间不允许对数据库的任何存取、修改活动。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动态转储：转储和用户事务可以并发执行。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按转储对象分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海量转储：每次将整个数据库内容进行转储</a:t>
            </a:r>
            <a:r>
              <a:rPr lang="en-US" altLang="zh-CN" sz="2000" dirty="0">
                <a:ea typeface="宋体" charset="-122"/>
              </a:rPr>
              <a:t>.</a:t>
            </a:r>
            <a:endParaRPr lang="zh-CN" altLang="en-US" sz="2000" dirty="0">
              <a:ea typeface="宋体" charset="-122"/>
            </a:endParaRP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增量转储：每次只转储上一次转储后更新过的数据。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6873"/>
              </p:ext>
            </p:extLst>
          </p:nvPr>
        </p:nvGraphicFramePr>
        <p:xfrm>
          <a:off x="634976" y="3212976"/>
          <a:ext cx="720080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8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转储状态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动态转储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静态转储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3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转储状态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海量转储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动态海量转储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静态海量转储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增量转储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动态增量转储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静态增量转储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数据库操作概述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数据库故障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数据库恢复技术：登录日志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数据库镜像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2022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数据库恢复技术：日志文件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718" y="1196752"/>
            <a:ext cx="8274050" cy="1152129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ea typeface="宋体" charset="-122"/>
              </a:rPr>
              <a:t>日志文件：记录事务对数据库进行更新的操作（包括操作类型、操作时间、操作用户、操作结果等）的文件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77976"/>
            <a:ext cx="6048672" cy="35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546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数据库恢复技术：日志文件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729662" cy="52760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宋体" charset="-122"/>
              </a:rPr>
              <a:t>日志文件的格式</a:t>
            </a:r>
          </a:p>
          <a:p>
            <a:pPr lvl="1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altLang="en-US" sz="2000" b="1" dirty="0">
                <a:ea typeface="宋体" charset="-122"/>
              </a:rPr>
              <a:t>以记录为单位的日志文件</a:t>
            </a:r>
            <a:r>
              <a:rPr lang="zh-CN" altLang="en-US" sz="2000" dirty="0">
                <a:ea typeface="宋体" charset="-122"/>
              </a:rPr>
              <a:t>：每条日志记录保存如下信息</a:t>
            </a:r>
            <a:endParaRPr lang="en-US" altLang="zh-CN" sz="2000" dirty="0">
              <a:ea typeface="宋体" charset="-122"/>
            </a:endParaRPr>
          </a:p>
          <a:p>
            <a:pPr lvl="2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dirty="0">
                <a:ea typeface="宋体" charset="-122"/>
              </a:rPr>
              <a:t>各个事务的开始标记</a:t>
            </a:r>
            <a:r>
              <a:rPr lang="en-US" altLang="zh-CN" sz="1800" dirty="0">
                <a:ea typeface="宋体" charset="-122"/>
              </a:rPr>
              <a:t>(BEGIN TRANSACTION)</a:t>
            </a:r>
          </a:p>
          <a:p>
            <a:pPr lvl="2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dirty="0">
                <a:ea typeface="宋体" charset="-122"/>
              </a:rPr>
              <a:t>各个事务的结束标记</a:t>
            </a:r>
            <a:r>
              <a:rPr lang="en-US" altLang="zh-CN" sz="1800" dirty="0">
                <a:ea typeface="宋体" charset="-122"/>
              </a:rPr>
              <a:t>(COMMIT</a:t>
            </a:r>
            <a:r>
              <a:rPr lang="zh-CN" altLang="en-US" sz="1800" dirty="0">
                <a:ea typeface="宋体" charset="-122"/>
              </a:rPr>
              <a:t>或</a:t>
            </a:r>
            <a:r>
              <a:rPr lang="en-US" altLang="zh-CN" sz="1800" dirty="0">
                <a:ea typeface="宋体" charset="-122"/>
              </a:rPr>
              <a:t>ROLLBACK)</a:t>
            </a:r>
          </a:p>
          <a:p>
            <a:pPr lvl="2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dirty="0">
                <a:ea typeface="宋体" charset="-122"/>
              </a:rPr>
              <a:t>各个事务的所有更新操作</a:t>
            </a:r>
          </a:p>
          <a:p>
            <a:pPr lvl="1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以数据块为单位的日志文件：每条日志记录保存如下信息</a:t>
            </a:r>
            <a:endParaRPr lang="en-US" altLang="zh-CN" sz="2000" dirty="0">
              <a:ea typeface="宋体" charset="-122"/>
            </a:endParaRPr>
          </a:p>
          <a:p>
            <a:pPr lvl="2">
              <a:lnSpc>
                <a:spcPct val="130000"/>
              </a:lnSpc>
              <a:spcBef>
                <a:spcPct val="60000"/>
              </a:spcBef>
            </a:pPr>
            <a:r>
              <a:rPr lang="zh-CN" altLang="en-US" sz="1800" dirty="0">
                <a:ea typeface="宋体" charset="-122"/>
              </a:rPr>
              <a:t>事务标识（标明是那个事务）</a:t>
            </a:r>
          </a:p>
          <a:p>
            <a:pPr lvl="2">
              <a:spcBef>
                <a:spcPct val="60000"/>
              </a:spcBef>
            </a:pPr>
            <a:r>
              <a:rPr lang="zh-CN" altLang="en-US" sz="1800" dirty="0">
                <a:ea typeface="宋体" charset="-122"/>
              </a:rPr>
              <a:t>被更新的数据块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611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数据库恢复技术：日志文件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85738" y="1124744"/>
            <a:ext cx="8729662" cy="5760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charset="-122"/>
              </a:rPr>
              <a:t>SQL Server</a:t>
            </a:r>
            <a:r>
              <a:rPr lang="zh-CN" altLang="en-US" sz="2400" dirty="0">
                <a:ea typeface="宋体" charset="-122"/>
              </a:rPr>
              <a:t>日志文件示例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57524" y="1700808"/>
            <a:ext cx="5184576" cy="26642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BEGIN TRANSACTION</a:t>
            </a:r>
            <a:r>
              <a:rPr lang="zh-CN" altLang="en-US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UPDATE [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dbname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].[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dbo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].[</a:t>
            </a:r>
            <a:r>
              <a:rPr lang="en-US" altLang="zh-CN" sz="2000" b="0" kern="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barInfo</a:t>
            </a: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] 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SET name='Mary'</a:t>
            </a: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 WHERE ID='ABC123'</a:t>
            </a:r>
            <a:endParaRPr lang="zh-CN" altLang="en-US" sz="2000" b="0" kern="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marL="0" indent="0">
              <a:lnSpc>
                <a:spcPts val="3500"/>
              </a:lnSpc>
              <a:buNone/>
            </a:pPr>
            <a:r>
              <a:rPr lang="en-US" altLang="zh-CN" sz="2000" b="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COMMIT</a:t>
            </a:r>
          </a:p>
          <a:p>
            <a:pPr>
              <a:lnSpc>
                <a:spcPts val="3500"/>
              </a:lnSpc>
            </a:pPr>
            <a:endParaRPr lang="en-US" altLang="zh-CN" sz="2000" b="0" kern="0" dirty="0">
              <a:ea typeface="宋体" charset="-122"/>
            </a:endParaRPr>
          </a:p>
          <a:p>
            <a:pPr>
              <a:lnSpc>
                <a:spcPts val="3500"/>
              </a:lnSpc>
            </a:pPr>
            <a:endParaRPr lang="zh-CN" altLang="en-US" sz="2000" b="0" kern="0" dirty="0">
              <a:ea typeface="宋体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85738" y="4534272"/>
            <a:ext cx="8729662" cy="91095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>
                <a:ea typeface="宋体" charset="-122"/>
              </a:rPr>
              <a:t>查看指定数据库的日志文件</a:t>
            </a:r>
            <a:endParaRPr lang="en-US" altLang="zh-CN" sz="2400" kern="0" dirty="0">
              <a:ea typeface="宋体" charset="-122"/>
            </a:endParaRPr>
          </a:p>
          <a:p>
            <a:pPr lvl="1"/>
            <a:r>
              <a:rPr lang="en-US" altLang="zh-CN" sz="2000" b="0" kern="0" dirty="0" err="1">
                <a:ea typeface="宋体" charset="-122"/>
              </a:rPr>
              <a:t>dbcc</a:t>
            </a:r>
            <a:r>
              <a:rPr lang="en-US" altLang="zh-CN" sz="2000" b="0" kern="0" dirty="0">
                <a:ea typeface="宋体" charset="-122"/>
              </a:rPr>
              <a:t> log(</a:t>
            </a:r>
            <a:r>
              <a:rPr lang="en-US" altLang="zh-CN" sz="2000" b="0" kern="0" dirty="0" err="1">
                <a:ea typeface="宋体" charset="-122"/>
              </a:rPr>
              <a:t>dbname</a:t>
            </a:r>
            <a:r>
              <a:rPr lang="en-US" altLang="zh-CN" sz="2000" b="0" kern="0" dirty="0">
                <a:ea typeface="宋体" charset="-122"/>
              </a:rPr>
              <a:t>, 3)</a:t>
            </a:r>
          </a:p>
          <a:p>
            <a:endParaRPr lang="en-US" altLang="zh-CN" kern="0" dirty="0">
              <a:ea typeface="宋体" charset="-122"/>
            </a:endParaRPr>
          </a:p>
          <a:p>
            <a:endParaRPr lang="en-US" altLang="zh-CN" kern="0" dirty="0">
              <a:ea typeface="宋体" charset="-122"/>
            </a:endParaRPr>
          </a:p>
          <a:p>
            <a:endParaRPr lang="zh-CN" altLang="en-US" kern="0" dirty="0">
              <a:ea typeface="宋体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2" y="1955005"/>
            <a:ext cx="8765058" cy="181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50342" y="3356992"/>
            <a:ext cx="2333426" cy="495075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1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数据库恢复技术：日志文件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4" y="2564904"/>
            <a:ext cx="856932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65906" y="1340768"/>
            <a:ext cx="8729662" cy="72008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>
                <a:ea typeface="宋体" charset="-122"/>
              </a:rPr>
              <a:t>采用</a:t>
            </a:r>
            <a:r>
              <a:rPr lang="en-US" altLang="zh-CN" sz="2400" kern="0" dirty="0" err="1">
                <a:ea typeface="宋体" charset="-122"/>
              </a:rPr>
              <a:t>ApexSQL</a:t>
            </a:r>
            <a:r>
              <a:rPr lang="en-US" altLang="zh-CN" sz="2400" kern="0" dirty="0">
                <a:ea typeface="宋体" charset="-122"/>
              </a:rPr>
              <a:t> Log</a:t>
            </a:r>
            <a:r>
              <a:rPr lang="zh-CN" altLang="en-US" sz="2400" kern="0" dirty="0">
                <a:ea typeface="宋体" charset="-122"/>
              </a:rPr>
              <a:t>工具查看单条日志记录</a:t>
            </a:r>
            <a:endParaRPr lang="en-US" altLang="zh-CN" kern="0" dirty="0">
              <a:ea typeface="宋体" charset="-122"/>
            </a:endParaRPr>
          </a:p>
          <a:p>
            <a:endParaRPr lang="zh-CN" altLang="en-US" kern="0" dirty="0"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5738" y="4365104"/>
            <a:ext cx="8729662" cy="495075"/>
          </a:xfrm>
          <a:prstGeom prst="rect">
            <a:avLst/>
          </a:prstGeom>
          <a:solidFill>
            <a:srgbClr val="C00000">
              <a:alpha val="3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5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数据库恢复技术：日志文件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712968" cy="230425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日志文件在数据库故障恢复中的角色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帮助</a:t>
            </a:r>
            <a:r>
              <a:rPr lang="en-US" altLang="zh-CN" sz="2000" dirty="0">
                <a:ea typeface="宋体" charset="-122"/>
              </a:rPr>
              <a:t>DBMS</a:t>
            </a:r>
            <a:r>
              <a:rPr lang="zh-CN" altLang="en-US" sz="2000" dirty="0">
                <a:ea typeface="宋体" charset="-122"/>
              </a:rPr>
              <a:t>自动进行事务故障恢复；</a:t>
            </a: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帮助</a:t>
            </a:r>
            <a:r>
              <a:rPr lang="en-US" altLang="zh-CN" sz="2000" dirty="0">
                <a:ea typeface="宋体" charset="-122"/>
              </a:rPr>
              <a:t>DBMS</a:t>
            </a:r>
            <a:r>
              <a:rPr lang="zh-CN" altLang="en-US" sz="2000" dirty="0">
                <a:ea typeface="宋体" charset="-122"/>
              </a:rPr>
              <a:t>进行系统故障恢复；</a:t>
            </a: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协助后备副本进行介质故障恢复。</a:t>
            </a:r>
          </a:p>
        </p:txBody>
      </p:sp>
    </p:spTree>
    <p:extLst>
      <p:ext uri="{BB962C8B-B14F-4D97-AF65-F5344CB8AC3E}">
        <p14:creationId xmlns:p14="http://schemas.microsoft.com/office/powerpoint/2010/main" val="68892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数据库恢复技术：介质故障恢复示例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379934" cy="296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01444"/>
              </p:ext>
            </p:extLst>
          </p:nvPr>
        </p:nvGraphicFramePr>
        <p:xfrm>
          <a:off x="2041525" y="2897188"/>
          <a:ext cx="9048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04885" imgH="323719" progId="Visio.Drawing.11">
                  <p:link updateAutomatic="1"/>
                </p:oleObj>
              </mc:Choice>
              <mc:Fallback>
                <p:oleObj name="Visio" r:id="rId3" imgW="904885" imgH="32371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1525" y="2897188"/>
                        <a:ext cx="904875" cy="323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616473"/>
              </p:ext>
            </p:extLst>
          </p:nvPr>
        </p:nvGraphicFramePr>
        <p:xfrm>
          <a:off x="3201988" y="2897188"/>
          <a:ext cx="9048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04885" imgH="323719" progId="Visio.Drawing.11">
                  <p:link updateAutomatic="1"/>
                </p:oleObj>
              </mc:Choice>
              <mc:Fallback>
                <p:oleObj name="Visio" r:id="rId5" imgW="904885" imgH="32371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1988" y="2897188"/>
                        <a:ext cx="904875" cy="323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973890"/>
              </p:ext>
            </p:extLst>
          </p:nvPr>
        </p:nvGraphicFramePr>
        <p:xfrm>
          <a:off x="4441825" y="3121025"/>
          <a:ext cx="10763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076262" imgH="323719" progId="Visio.Drawing.11">
                  <p:link updateAutomatic="1"/>
                </p:oleObj>
              </mc:Choice>
              <mc:Fallback>
                <p:oleObj name="Visio" r:id="rId7" imgW="1076262" imgH="32371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1825" y="3121025"/>
                        <a:ext cx="1076325" cy="3238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3330"/>
              </p:ext>
            </p:extLst>
          </p:nvPr>
        </p:nvGraphicFramePr>
        <p:xfrm>
          <a:off x="4343400" y="3556000"/>
          <a:ext cx="1257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257323" imgH="323719" progId="Visio.Drawing.11">
                  <p:link updateAutomatic="1"/>
                </p:oleObj>
              </mc:Choice>
              <mc:Fallback>
                <p:oleObj name="Visio" r:id="rId9" imgW="1257323" imgH="32371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3400" y="3556000"/>
                        <a:ext cx="12573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11406"/>
              </p:ext>
            </p:extLst>
          </p:nvPr>
        </p:nvGraphicFramePr>
        <p:xfrm>
          <a:off x="2403475" y="4276725"/>
          <a:ext cx="1257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257323" imgH="323719" progId="Visio.Drawing.11">
                  <p:link updateAutomatic="1"/>
                </p:oleObj>
              </mc:Choice>
              <mc:Fallback>
                <p:oleObj name="Visio" r:id="rId11" imgW="1257323" imgH="32371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03475" y="4276725"/>
                        <a:ext cx="1257300" cy="3238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07382"/>
              </p:ext>
            </p:extLst>
          </p:nvPr>
        </p:nvGraphicFramePr>
        <p:xfrm>
          <a:off x="6721475" y="4410075"/>
          <a:ext cx="14382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438385" imgH="323719" progId="Visio.Drawing.11">
                  <p:link updateAutomatic="1"/>
                </p:oleObj>
              </mc:Choice>
              <mc:Fallback>
                <p:oleObj name="Visio" r:id="rId13" imgW="1438385" imgH="32371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21475" y="4410075"/>
                        <a:ext cx="1438275" cy="3238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484096"/>
              </p:ext>
            </p:extLst>
          </p:nvPr>
        </p:nvGraphicFramePr>
        <p:xfrm>
          <a:off x="3941763" y="4410075"/>
          <a:ext cx="19716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1971884" imgH="323719" progId="Visio.Drawing.11">
                  <p:link updateAutomatic="1"/>
                </p:oleObj>
              </mc:Choice>
              <mc:Fallback>
                <p:oleObj name="Visio" r:id="rId15" imgW="1971884" imgH="32371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41763" y="4410075"/>
                        <a:ext cx="1971675" cy="3238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431106"/>
              </p:ext>
            </p:extLst>
          </p:nvPr>
        </p:nvGraphicFramePr>
        <p:xfrm>
          <a:off x="5772150" y="2897188"/>
          <a:ext cx="1257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7" imgW="1257323" imgH="323719" progId="Visio.Drawing.11">
                  <p:link updateAutomatic="1"/>
                </p:oleObj>
              </mc:Choice>
              <mc:Fallback>
                <p:oleObj name="Visio" r:id="rId17" imgW="1257323" imgH="32371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72150" y="2897188"/>
                        <a:ext cx="1257300" cy="323850"/>
                      </a:xfrm>
                      <a:prstGeom prst="rect">
                        <a:avLst/>
                      </a:prstGeom>
                      <a:solidFill>
                        <a:srgbClr val="FF0066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5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数据库操作概述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数据库故障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数据库恢复技术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数据库镜像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数据库恢复技术：日志文件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591872" cy="482453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登记日志文件基本原则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登记的次序严格按并行事务执行的时间次序；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必须先写日志文件，后写数据库</a:t>
            </a:r>
          </a:p>
          <a:p>
            <a:pPr lvl="2">
              <a:lnSpc>
                <a:spcPts val="3500"/>
              </a:lnSpc>
            </a:pPr>
            <a:r>
              <a:rPr lang="zh-CN" altLang="en-US" sz="1800" dirty="0"/>
              <a:t>写日志文件操作：把当前更新操作的详细信息记录到日志文件中；</a:t>
            </a:r>
          </a:p>
          <a:p>
            <a:pPr lvl="2">
              <a:lnSpc>
                <a:spcPts val="3500"/>
              </a:lnSpc>
            </a:pPr>
            <a:r>
              <a:rPr lang="zh-CN" altLang="en-US" sz="1800" dirty="0"/>
              <a:t>写数据库操作：把对数据的修改结果写到数据库中。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n"/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725144"/>
            <a:ext cx="8388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请注意：事务执行完成的标识是：在日志文件是否存在该事务的结束标记（例如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COMMIT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），而不是最终操作结果是否写入数据库。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49DBC4-CB09-494F-B785-BE24B2C8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4" y="3814321"/>
            <a:ext cx="8464174" cy="14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数据库恢复技术：事务故障恢复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7178482" cy="380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0" y="1468081"/>
            <a:ext cx="1800200" cy="408623"/>
          </a:xfrm>
          <a:prstGeom prst="wedgeRoundRectCallout">
            <a:avLst>
              <a:gd name="adj1" fmla="val 55461"/>
              <a:gd name="adj2" fmla="val 55152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发生事务故障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23528" y="5949771"/>
            <a:ext cx="3672408" cy="715089"/>
          </a:xfrm>
          <a:prstGeom prst="wedgeRoundRectCallout">
            <a:avLst>
              <a:gd name="adj1" fmla="val 66563"/>
              <a:gd name="adj2" fmla="val -242808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8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缓冲区是否向外存输出与当前事务是否执行完成没有必然关系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3291839" y="957303"/>
            <a:ext cx="5351512" cy="1021556"/>
          </a:xfrm>
          <a:prstGeom prst="wedgeRoundRectCallout">
            <a:avLst>
              <a:gd name="adj1" fmla="val 8412"/>
              <a:gd name="adj2" fmla="val 8470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事务的操作必须满足原子性；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sz="1800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必须先写日志文件，后写数据库，即在数据库中发生的变化，在日志文件中一定有体现。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88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数据库恢复技术：事务故障恢复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13892"/>
            <a:ext cx="8729662" cy="2071092"/>
          </a:xfr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事务故障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事务在运行至正常终止点前被终止；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表现现象：事务的一部分操作已经发生，且可能把结果写入数据库；一部分操作还没有发生，且由于发生故障，无法继续执行。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3166" y="3429000"/>
            <a:ext cx="8634734" cy="2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400" kern="0" dirty="0">
                <a:ea typeface="宋体" charset="-122"/>
              </a:rPr>
              <a:t>恢复方法</a:t>
            </a:r>
            <a:endParaRPr lang="en-US" altLang="zh-CN" sz="2400" kern="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b="0" kern="0" dirty="0">
                <a:ea typeface="宋体" charset="-122"/>
              </a:rPr>
              <a:t>由数据库恢复子系统利用日志文件撤销（</a:t>
            </a:r>
            <a:r>
              <a:rPr lang="en-US" altLang="zh-CN" sz="2000" b="0" kern="0" dirty="0">
                <a:ea typeface="宋体" charset="-122"/>
              </a:rPr>
              <a:t>UNDO</a:t>
            </a:r>
            <a:r>
              <a:rPr lang="zh-CN" altLang="en-US" sz="2000" b="0" kern="0" dirty="0">
                <a:ea typeface="宋体" charset="-122"/>
              </a:rPr>
              <a:t>）此事务已对数据库进行的修改。</a:t>
            </a:r>
          </a:p>
          <a:p>
            <a:pPr>
              <a:lnSpc>
                <a:spcPts val="3500"/>
              </a:lnSpc>
            </a:pPr>
            <a:r>
              <a:rPr lang="zh-CN" altLang="en-US" sz="2400" kern="0" dirty="0">
                <a:ea typeface="宋体" charset="-122"/>
              </a:rPr>
              <a:t>事务故障的恢复由</a:t>
            </a:r>
            <a:r>
              <a:rPr lang="en-US" altLang="zh-CN" sz="2400" kern="0" dirty="0">
                <a:ea typeface="宋体" charset="-122"/>
              </a:rPr>
              <a:t>DBMS</a:t>
            </a:r>
            <a:r>
              <a:rPr lang="zh-CN" altLang="en-US" sz="2400" kern="0" dirty="0">
                <a:ea typeface="宋体" charset="-122"/>
              </a:rPr>
              <a:t>自动完成，对用户透明，无需用户干预。</a:t>
            </a:r>
          </a:p>
        </p:txBody>
      </p:sp>
    </p:spTree>
    <p:extLst>
      <p:ext uri="{BB962C8B-B14F-4D97-AF65-F5344CB8AC3E}">
        <p14:creationId xmlns:p14="http://schemas.microsoft.com/office/powerpoint/2010/main" val="281792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数据库恢复技术：事务故障恢复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807896" cy="525658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事务故障恢复步骤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反向扫描文件日志（即从最后向前扫描日志文件），查找该事务的更新操作；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对该事务的更新操作执行逆操作，即将日志记录中“更新前的值” 写入数据库。</a:t>
            </a:r>
          </a:p>
          <a:p>
            <a:pPr lvl="2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插入操作： “更新前的值”为空，需要做删除操作；</a:t>
            </a:r>
          </a:p>
          <a:p>
            <a:pPr lvl="2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删除操作：“更新后的值”为空，需要做插入操作；</a:t>
            </a:r>
          </a:p>
          <a:p>
            <a:pPr lvl="2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修改操作：用修改前值代替修改后值。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继续反向扫描日志文件，查找该事务的其它更新操作，并做同样处理；如此处理下去，直至读到此事务的开始标记，事务故障恢复完成。</a:t>
            </a:r>
          </a:p>
          <a:p>
            <a:pPr lvl="2">
              <a:lnSpc>
                <a:spcPts val="3500"/>
              </a:lnSpc>
            </a:pP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358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数据库恢复技术：系统故障恢复</a:t>
            </a:r>
            <a:endParaRPr lang="zh-CN" alt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4" y="2348880"/>
            <a:ext cx="733217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 bwMode="auto">
          <a:xfrm>
            <a:off x="185738" y="1118761"/>
            <a:ext cx="3090118" cy="715089"/>
          </a:xfrm>
          <a:prstGeom prst="wedgeRoundRectCallout">
            <a:avLst>
              <a:gd name="adj1" fmla="val 24692"/>
              <a:gd name="adj2" fmla="val 16879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事务未完成，事务的任何操作结果未写入数据库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38165" y="2672893"/>
            <a:ext cx="1545059" cy="1620203"/>
          </a:xfrm>
          <a:prstGeom prst="wedgeRoundRectCallout">
            <a:avLst>
              <a:gd name="adj1" fmla="val 60448"/>
              <a:gd name="adj2" fmla="val 221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事务未完成，事务的部分操作结果已写入数据库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4067944" y="1118761"/>
            <a:ext cx="3090118" cy="1021556"/>
          </a:xfrm>
          <a:prstGeom prst="wedgeRoundRectCallout">
            <a:avLst>
              <a:gd name="adj1" fmla="val -76822"/>
              <a:gd name="adj2" fmla="val 284412"/>
              <a:gd name="adj3" fmla="val 16667"/>
            </a:avLst>
          </a:prstGeom>
          <a:solidFill>
            <a:srgbClr val="FF99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事务已完成，事务的部分操作结果留在缓冲区，尚未写入数据库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1979712" y="5879767"/>
            <a:ext cx="3090118" cy="715089"/>
          </a:xfrm>
          <a:prstGeom prst="wedgeRoundRectCallout">
            <a:avLst>
              <a:gd name="adj1" fmla="val -43121"/>
              <a:gd name="adj2" fmla="val -9227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事务已完成，事务的所有操作结果均已写入数据库</a:t>
            </a:r>
          </a:p>
        </p:txBody>
      </p:sp>
    </p:spTree>
    <p:extLst>
      <p:ext uri="{BB962C8B-B14F-4D97-AF65-F5344CB8AC3E}">
        <p14:creationId xmlns:p14="http://schemas.microsoft.com/office/powerpoint/2010/main" val="335426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数据库恢复技术：系统故障恢复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3"/>
            <a:ext cx="8591872" cy="42484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系统故障造成数据库不一致状态的原因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未完成事务对数据库的更新已写入数据库；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已提交事务对数据库的更新还留在缓冲区没来得及写入数据库。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恢复方法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sz="2000" dirty="0">
                <a:ea typeface="宋体" charset="-122"/>
              </a:rPr>
              <a:t>Undo </a:t>
            </a:r>
            <a:r>
              <a:rPr lang="zh-CN" altLang="en-US" sz="2000" dirty="0">
                <a:ea typeface="宋体" charset="-122"/>
              </a:rPr>
              <a:t>故障发生时未完成的事务；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sz="2000" dirty="0">
                <a:ea typeface="宋体" charset="-122"/>
              </a:rPr>
              <a:t>Redo </a:t>
            </a:r>
            <a:r>
              <a:rPr lang="zh-CN" altLang="en-US" sz="2000" dirty="0">
                <a:ea typeface="宋体" charset="-122"/>
              </a:rPr>
              <a:t>已完成的事务。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系统故障的恢复由系统在重新启动时自动完成，无需用户干预。</a:t>
            </a:r>
          </a:p>
        </p:txBody>
      </p:sp>
    </p:spTree>
    <p:extLst>
      <p:ext uri="{BB962C8B-B14F-4D97-AF65-F5344CB8AC3E}">
        <p14:creationId xmlns:p14="http://schemas.microsoft.com/office/powerpoint/2010/main" val="2875671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数据库恢复技术：系统故障恢复</a:t>
            </a:r>
            <a:endParaRPr lang="zh-CN" altLang="en-US" sz="4000" dirty="0">
              <a:ea typeface="宋体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2" y="1412776"/>
            <a:ext cx="8892828" cy="49685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正向扫描日志文件（即从头扫描日志文件），建立重做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队列</a:t>
            </a:r>
            <a:r>
              <a:rPr lang="zh-CN" altLang="en-US" sz="2400" dirty="0">
                <a:ea typeface="宋体" charset="-122"/>
              </a:rPr>
              <a:t>和撤销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队列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重做</a:t>
            </a:r>
            <a:r>
              <a:rPr lang="en-US" altLang="zh-CN" sz="2000" dirty="0">
                <a:ea typeface="宋体" charset="-122"/>
              </a:rPr>
              <a:t>(REDO) </a:t>
            </a:r>
            <a:r>
              <a:rPr lang="zh-CN" altLang="en-US" sz="2000" dirty="0">
                <a:ea typeface="宋体" charset="-122"/>
              </a:rPr>
              <a:t>队列</a:t>
            </a:r>
            <a:r>
              <a:rPr lang="en-US" altLang="zh-CN" sz="2000" dirty="0">
                <a:ea typeface="宋体" charset="-122"/>
              </a:rPr>
              <a:t>: </a:t>
            </a:r>
            <a:r>
              <a:rPr lang="zh-CN" altLang="en-US" sz="2000" dirty="0">
                <a:ea typeface="宋体" charset="-122"/>
              </a:rPr>
              <a:t>在故障发生前已经提交的事务列表，这些事务在日志文件中既有</a:t>
            </a:r>
            <a:r>
              <a:rPr lang="en-US" altLang="zh-CN" sz="2000" dirty="0">
                <a:ea typeface="宋体" charset="-122"/>
              </a:rPr>
              <a:t>BEGIN TRANSACTION</a:t>
            </a:r>
            <a:r>
              <a:rPr lang="zh-CN" altLang="en-US" sz="2000" dirty="0">
                <a:ea typeface="宋体" charset="-122"/>
              </a:rPr>
              <a:t>记录，也有</a:t>
            </a:r>
            <a:r>
              <a:rPr lang="en-US" altLang="zh-CN" sz="2000" dirty="0">
                <a:ea typeface="宋体" charset="-122"/>
              </a:rPr>
              <a:t>COMMIT</a:t>
            </a:r>
            <a:r>
              <a:rPr lang="zh-CN" altLang="en-US" sz="2000" dirty="0">
                <a:ea typeface="宋体" charset="-122"/>
              </a:rPr>
              <a:t>记录；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撤销 </a:t>
            </a:r>
            <a:r>
              <a:rPr lang="en-US" altLang="zh-CN" sz="2000" dirty="0">
                <a:ea typeface="宋体" charset="-122"/>
              </a:rPr>
              <a:t>(UNDO)</a:t>
            </a:r>
            <a:r>
              <a:rPr lang="zh-CN" altLang="en-US" sz="2000" dirty="0">
                <a:ea typeface="宋体" charset="-122"/>
              </a:rPr>
              <a:t>队列：故障发生时尚未完成的事务列表，这些事务在日志文件中只有</a:t>
            </a:r>
            <a:r>
              <a:rPr lang="en-US" altLang="zh-CN" sz="2000" dirty="0">
                <a:ea typeface="宋体" charset="-122"/>
              </a:rPr>
              <a:t>BEGIN TRANSACTION</a:t>
            </a:r>
            <a:r>
              <a:rPr lang="zh-CN" altLang="en-US" sz="2000" dirty="0">
                <a:ea typeface="宋体" charset="-122"/>
              </a:rPr>
              <a:t>记录，无对应的</a:t>
            </a:r>
            <a:r>
              <a:rPr lang="en-US" altLang="zh-CN" sz="2000" dirty="0">
                <a:ea typeface="宋体" charset="-122"/>
              </a:rPr>
              <a:t>COMMIT</a:t>
            </a:r>
            <a:r>
              <a:rPr lang="zh-CN" altLang="en-US" sz="2000" dirty="0">
                <a:ea typeface="宋体" charset="-122"/>
              </a:rPr>
              <a:t>记录。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问题：建立</a:t>
            </a:r>
            <a:r>
              <a:rPr lang="en-US" altLang="zh-CN" sz="2000" dirty="0">
                <a:ea typeface="宋体" charset="-122"/>
              </a:rPr>
              <a:t>Redo</a:t>
            </a:r>
            <a:r>
              <a:rPr lang="zh-CN" altLang="en-US" sz="2000" dirty="0">
                <a:ea typeface="宋体" charset="-122"/>
              </a:rPr>
              <a:t>和</a:t>
            </a:r>
            <a:r>
              <a:rPr lang="en-US" altLang="zh-CN" sz="2000" dirty="0">
                <a:ea typeface="宋体" charset="-122"/>
              </a:rPr>
              <a:t>Undo</a:t>
            </a:r>
            <a:r>
              <a:rPr lang="zh-CN" altLang="en-US" sz="2000" dirty="0">
                <a:ea typeface="宋体" charset="-122"/>
              </a:rPr>
              <a:t>队列的算法？</a:t>
            </a:r>
            <a:endParaRPr lang="en-US" altLang="zh-CN" sz="2000" dirty="0">
              <a:ea typeface="宋体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397A8B-2739-4736-B960-5F8C2FB5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44" y="1428575"/>
            <a:ext cx="8119211" cy="48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数据库恢复技术：系统故障恢复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729662" cy="525658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对撤销队列中的事务进行撤销</a:t>
            </a:r>
            <a:r>
              <a:rPr lang="en-US" altLang="zh-CN" sz="2400" dirty="0">
                <a:ea typeface="宋体" charset="-122"/>
              </a:rPr>
              <a:t>(UNDO)</a:t>
            </a:r>
            <a:r>
              <a:rPr lang="zh-CN" altLang="en-US" sz="2400" dirty="0">
                <a:ea typeface="宋体" charset="-122"/>
              </a:rPr>
              <a:t>处理</a:t>
            </a:r>
          </a:p>
          <a:p>
            <a:pPr lvl="1">
              <a:lnSpc>
                <a:spcPts val="3500"/>
              </a:lnSpc>
              <a:buSzPct val="65000"/>
            </a:pPr>
            <a:r>
              <a:rPr lang="zh-CN" altLang="en-US" sz="2000" dirty="0"/>
              <a:t>反向扫描日志文件，对每个</a:t>
            </a:r>
            <a:r>
              <a:rPr lang="en-US" altLang="zh-CN" sz="2000" dirty="0"/>
              <a:t>UNDO</a:t>
            </a:r>
            <a:r>
              <a:rPr lang="zh-CN" altLang="en-US" sz="2000" dirty="0"/>
              <a:t>事务中的更新操作执行逆操作，即将日志记录中</a:t>
            </a:r>
            <a:r>
              <a:rPr lang="en-US" altLang="zh-CN" sz="2000" dirty="0"/>
              <a:t>”</a:t>
            </a:r>
            <a:r>
              <a:rPr lang="zh-CN" altLang="en-US" sz="2000" dirty="0"/>
              <a:t>更新前的值”写入数据库。 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对重做队列中的事务进行重做</a:t>
            </a:r>
            <a:r>
              <a:rPr lang="en-US" altLang="zh-CN" sz="2400" dirty="0">
                <a:ea typeface="宋体" charset="-122"/>
              </a:rPr>
              <a:t>(REDO)</a:t>
            </a:r>
            <a:r>
              <a:rPr lang="zh-CN" altLang="en-US" sz="2400" dirty="0">
                <a:ea typeface="宋体" charset="-122"/>
              </a:rPr>
              <a:t>处理</a:t>
            </a:r>
          </a:p>
          <a:p>
            <a:pPr lvl="1">
              <a:lnSpc>
                <a:spcPts val="3500"/>
              </a:lnSpc>
              <a:buSzPct val="65000"/>
            </a:pPr>
            <a:r>
              <a:rPr lang="zh-CN" altLang="en-US" sz="2000" dirty="0"/>
              <a:t>正向扫描日志文件，重新执行每个</a:t>
            </a:r>
            <a:r>
              <a:rPr lang="en-US" altLang="zh-CN" sz="2000" dirty="0"/>
              <a:t>REDO</a:t>
            </a:r>
            <a:r>
              <a:rPr lang="zh-CN" altLang="en-US" sz="2000" dirty="0"/>
              <a:t>事务中登记的操作，即将日志记录中“更新后的值”写入数据库。</a:t>
            </a:r>
          </a:p>
        </p:txBody>
      </p:sp>
    </p:spTree>
    <p:extLst>
      <p:ext uri="{BB962C8B-B14F-4D97-AF65-F5344CB8AC3E}">
        <p14:creationId xmlns:p14="http://schemas.microsoft.com/office/powerpoint/2010/main" val="61549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数据库恢复技术：介质故障恢复</a:t>
            </a:r>
          </a:p>
        </p:txBody>
      </p:sp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08920"/>
            <a:ext cx="78867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/>
          <p:cNvSpPr/>
          <p:nvPr/>
        </p:nvSpPr>
        <p:spPr bwMode="auto">
          <a:xfrm>
            <a:off x="5148063" y="1396871"/>
            <a:ext cx="3968799" cy="715089"/>
          </a:xfrm>
          <a:prstGeom prst="wedgeRoundRectCallout">
            <a:avLst>
              <a:gd name="adj1" fmla="val -10344"/>
              <a:gd name="adj2" fmla="val 24454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日志文件与数据文件应存储在不同的存储介质上，以防止同时损坏。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467544" y="1401063"/>
            <a:ext cx="4176464" cy="1021556"/>
          </a:xfrm>
          <a:prstGeom prst="wedgeRoundRectCallout">
            <a:avLst>
              <a:gd name="adj1" fmla="val -10681"/>
              <a:gd name="adj2" fmla="val 10157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产生介质故障后，存在的恢复依据：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）数据备份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）日志文件</a:t>
            </a: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0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数据库恢复技术：介质故障恢复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729662" cy="476272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介质故障恢复步骤</a:t>
            </a:r>
          </a:p>
          <a:p>
            <a:pPr lvl="1">
              <a:lnSpc>
                <a:spcPts val="3000"/>
              </a:lnSpc>
            </a:pPr>
            <a:r>
              <a:rPr lang="zh-CN" altLang="en-US" sz="1800" b="1" dirty="0">
                <a:solidFill>
                  <a:srgbClr val="C00000"/>
                </a:solidFill>
                <a:ea typeface="宋体" charset="-122"/>
              </a:rPr>
              <a:t>装入最新的后备数据库副本</a:t>
            </a:r>
            <a:r>
              <a:rPr lang="zh-CN" altLang="en-US" sz="1800" dirty="0">
                <a:ea typeface="宋体" charset="-122"/>
              </a:rPr>
              <a:t>，使数据库恢复到最近一次转储时的一致性状态。</a:t>
            </a:r>
          </a:p>
          <a:p>
            <a:pPr lvl="2">
              <a:lnSpc>
                <a:spcPts val="3000"/>
              </a:lnSpc>
            </a:pPr>
            <a:r>
              <a:rPr lang="zh-CN" altLang="en-US" sz="1800" dirty="0">
                <a:ea typeface="宋体" charset="-122"/>
              </a:rPr>
              <a:t>对于静态转储的数据库副本，装入后数据库即处于一致性状态；对于动态转储的数据库副本，还须同时装入转储时刻的日志文件副本，利用恢复系统故障的方法（即</a:t>
            </a:r>
            <a:r>
              <a:rPr lang="en-US" altLang="zh-CN" sz="1800" dirty="0">
                <a:ea typeface="宋体" charset="-122"/>
              </a:rPr>
              <a:t>REDO+UNDO</a:t>
            </a:r>
            <a:r>
              <a:rPr lang="zh-CN" altLang="en-US" sz="1800" dirty="0">
                <a:ea typeface="宋体" charset="-122"/>
              </a:rPr>
              <a:t>），才能将数据库恢复到一致性状态。</a:t>
            </a:r>
            <a:endParaRPr lang="en-US" altLang="zh-CN" sz="1800" dirty="0">
              <a:ea typeface="宋体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1800" b="1" dirty="0">
                <a:solidFill>
                  <a:srgbClr val="C00000"/>
                </a:solidFill>
                <a:ea typeface="宋体" charset="-122"/>
              </a:rPr>
              <a:t>装入有关的日志文件副本，重做已完成的事务。</a:t>
            </a:r>
          </a:p>
          <a:p>
            <a:pPr lvl="2">
              <a:lnSpc>
                <a:spcPts val="3000"/>
              </a:lnSpc>
            </a:pPr>
            <a:r>
              <a:rPr lang="zh-CN" altLang="en-US" sz="1800" dirty="0">
                <a:ea typeface="宋体" charset="-122"/>
              </a:rPr>
              <a:t>首先扫描日志文件，找出故障发生时已提交的事务的标识，将其记入重做队列；</a:t>
            </a:r>
            <a:endParaRPr lang="en-US" altLang="zh-CN" sz="1800" dirty="0">
              <a:ea typeface="宋体" charset="-122"/>
            </a:endParaRPr>
          </a:p>
          <a:p>
            <a:pPr lvl="2">
              <a:lnSpc>
                <a:spcPts val="3000"/>
              </a:lnSpc>
            </a:pPr>
            <a:r>
              <a:rPr lang="zh-CN" altLang="en-US" sz="1800" dirty="0">
                <a:ea typeface="宋体" charset="-122"/>
              </a:rPr>
              <a:t>然后正向扫描日志文件，对重做队列中的所有事务进行重做处理，即将日志记录中“更新后的值”写入数据库。</a:t>
            </a:r>
          </a:p>
          <a:p>
            <a:pPr lvl="2">
              <a:lnSpc>
                <a:spcPts val="3500"/>
              </a:lnSpc>
            </a:pP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75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数据库操作概述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622" y="1124745"/>
            <a:ext cx="6475610" cy="4896543"/>
          </a:xfrm>
        </p:spPr>
        <p:txBody>
          <a:bodyPr/>
          <a:lstStyle/>
          <a:p>
            <a:pPr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charset="-122"/>
              </a:rPr>
              <a:t>银行转账：把一笔金额从账户甲转给账户乙。</a:t>
            </a:r>
          </a:p>
          <a:p>
            <a:pPr marL="0" indent="0" eaLnBrk="1" hangingPunct="1">
              <a:lnSpc>
                <a:spcPts val="3000"/>
              </a:lnSpc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//STEP 1: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600" b="0" dirty="0">
                <a:ea typeface="宋体" charset="-122"/>
              </a:rPr>
              <a:t>         </a:t>
            </a:r>
            <a:r>
              <a:rPr lang="zh-CN" altLang="en-US" sz="1600" b="0" dirty="0">
                <a:ea typeface="宋体" charset="-122"/>
              </a:rPr>
              <a:t>读账户甲的余额</a:t>
            </a:r>
            <a:r>
              <a:rPr lang="en-US" altLang="zh-CN" sz="1600" b="0" dirty="0" err="1">
                <a:ea typeface="宋体" charset="-122"/>
              </a:rPr>
              <a:t>BalanceX</a:t>
            </a:r>
            <a:r>
              <a:rPr lang="en-US" altLang="zh-CN" sz="1600" b="0" dirty="0">
                <a:ea typeface="宋体" charset="-122"/>
              </a:rPr>
              <a:t>;</a:t>
            </a:r>
            <a:endParaRPr lang="zh-CN" altLang="en-US" sz="1600" b="0" dirty="0">
              <a:ea typeface="宋体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zh-CN" altLang="en-US" sz="1600" b="0" dirty="0">
                <a:ea typeface="宋体" charset="-122"/>
              </a:rPr>
              <a:t>         </a:t>
            </a:r>
            <a:r>
              <a:rPr lang="en-US" altLang="zh-CN" sz="1600" b="0" dirty="0" err="1">
                <a:ea typeface="宋体" charset="-122"/>
              </a:rPr>
              <a:t>BalanceX</a:t>
            </a:r>
            <a:r>
              <a:rPr lang="en-US" altLang="zh-CN" sz="1600" b="0" dirty="0">
                <a:ea typeface="宋体" charset="-122"/>
              </a:rPr>
              <a:t>=</a:t>
            </a:r>
            <a:r>
              <a:rPr lang="en-US" altLang="zh-CN" sz="1600" b="0" dirty="0" err="1">
                <a:ea typeface="宋体" charset="-122"/>
              </a:rPr>
              <a:t>BalanceX</a:t>
            </a:r>
            <a:r>
              <a:rPr lang="en-US" altLang="zh-CN" sz="1600" b="0" dirty="0">
                <a:ea typeface="宋体" charset="-122"/>
              </a:rPr>
              <a:t>-AMOUNT;  //AMOUNT </a:t>
            </a:r>
            <a:r>
              <a:rPr lang="zh-CN" altLang="en-US" sz="1600" b="0" dirty="0">
                <a:ea typeface="宋体" charset="-122"/>
              </a:rPr>
              <a:t>为转账金额</a:t>
            </a:r>
            <a:endParaRPr lang="en-US" altLang="zh-CN" sz="1600" b="0" dirty="0">
              <a:ea typeface="宋体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sz="1600" b="0" dirty="0">
                <a:ea typeface="宋体" charset="-122"/>
              </a:rPr>
              <a:t>         IF(</a:t>
            </a:r>
            <a:r>
              <a:rPr lang="en-US" altLang="zh-CN" sz="1600" b="0" dirty="0" err="1">
                <a:ea typeface="宋体" charset="-122"/>
              </a:rPr>
              <a:t>BalanceX</a:t>
            </a:r>
            <a:r>
              <a:rPr lang="en-US" altLang="zh-CN" sz="1600" b="0" dirty="0">
                <a:ea typeface="宋体" charset="-122"/>
              </a:rPr>
              <a:t> &lt; 0 ) THEN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1600" b="0" dirty="0">
                <a:ea typeface="宋体" charset="-122"/>
              </a:rPr>
              <a:t>          {     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600" b="0" dirty="0">
                <a:ea typeface="宋体" charset="-122"/>
              </a:rPr>
              <a:t>             打印</a:t>
            </a:r>
            <a:r>
              <a:rPr lang="en-US" altLang="zh-CN" sz="1600" b="0" dirty="0">
                <a:ea typeface="宋体" charset="-122"/>
              </a:rPr>
              <a:t>‘</a:t>
            </a:r>
            <a:r>
              <a:rPr lang="zh-CN" altLang="en-US" sz="1600" b="0" dirty="0">
                <a:ea typeface="宋体" charset="-122"/>
              </a:rPr>
              <a:t>金额不足，不能转账</a:t>
            </a:r>
            <a:r>
              <a:rPr lang="en-US" altLang="zh-CN" sz="1600" b="0" dirty="0">
                <a:ea typeface="宋体" charset="-122"/>
              </a:rPr>
              <a:t>’;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600" b="0" dirty="0">
                <a:ea typeface="宋体" charset="-122"/>
              </a:rPr>
              <a:t>             RETURN;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600" b="0" dirty="0">
                <a:ea typeface="宋体" charset="-122"/>
              </a:rPr>
              <a:t>          }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600" b="0" dirty="0">
                <a:ea typeface="宋体" charset="-122"/>
              </a:rPr>
              <a:t>         ELSE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1600" b="0" dirty="0">
                <a:ea typeface="宋体" charset="-122"/>
              </a:rPr>
              <a:t>             </a:t>
            </a:r>
            <a:r>
              <a:rPr lang="zh-CN" altLang="en-US" sz="1600" b="0" dirty="0">
                <a:ea typeface="宋体" charset="-122"/>
              </a:rPr>
              <a:t>写回</a:t>
            </a:r>
            <a:r>
              <a:rPr lang="en-US" altLang="zh-CN" sz="1600" b="0" dirty="0" err="1">
                <a:ea typeface="宋体" charset="-122"/>
              </a:rPr>
              <a:t>BalanceX</a:t>
            </a:r>
            <a:r>
              <a:rPr lang="en-US" altLang="zh-CN" sz="1600" b="0" dirty="0">
                <a:ea typeface="宋体" charset="-122"/>
              </a:rPr>
              <a:t>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//STEP 2:</a:t>
            </a:r>
            <a:endParaRPr lang="en-US" altLang="zh-CN" sz="1600" b="0" dirty="0">
              <a:ea typeface="宋体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zh-CN" altLang="en-US" sz="1600" b="0" dirty="0">
                <a:ea typeface="宋体" charset="-122"/>
              </a:rPr>
              <a:t>         读账户乙的余额</a:t>
            </a:r>
            <a:r>
              <a:rPr lang="en-US" altLang="zh-CN" sz="1600" b="0" dirty="0" err="1">
                <a:ea typeface="宋体" charset="-122"/>
              </a:rPr>
              <a:t>BalanceY</a:t>
            </a:r>
            <a:r>
              <a:rPr lang="en-US" altLang="zh-CN" sz="1600" b="0" dirty="0">
                <a:ea typeface="宋体" charset="-122"/>
              </a:rPr>
              <a:t>;</a:t>
            </a:r>
            <a:endParaRPr lang="zh-CN" altLang="en-US" sz="1600" b="0" dirty="0">
              <a:ea typeface="宋体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sz="1600" b="0" dirty="0">
                <a:ea typeface="宋体" charset="-122"/>
              </a:rPr>
              <a:t>         </a:t>
            </a:r>
            <a:r>
              <a:rPr lang="en-US" altLang="zh-CN" sz="1600" b="0" dirty="0" err="1">
                <a:ea typeface="宋体" charset="-122"/>
              </a:rPr>
              <a:t>BalanceY</a:t>
            </a:r>
            <a:r>
              <a:rPr lang="en-US" altLang="zh-CN" sz="1600" b="0" dirty="0">
                <a:ea typeface="宋体" charset="-122"/>
              </a:rPr>
              <a:t>=</a:t>
            </a:r>
            <a:r>
              <a:rPr lang="en-US" altLang="zh-CN" sz="1600" b="0" dirty="0" err="1">
                <a:ea typeface="宋体" charset="-122"/>
              </a:rPr>
              <a:t>BalanceY+AMOUNT</a:t>
            </a:r>
            <a:r>
              <a:rPr lang="en-US" altLang="zh-CN" sz="1600" b="0" dirty="0">
                <a:ea typeface="宋体" charset="-122"/>
              </a:rPr>
              <a:t>;</a:t>
            </a:r>
            <a:endParaRPr lang="zh-CN" altLang="en-US" sz="1600" b="0" dirty="0">
              <a:ea typeface="宋体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zh-CN" altLang="en-US" sz="1600" b="0" dirty="0">
                <a:ea typeface="宋体" charset="-122"/>
              </a:rPr>
              <a:t>         写回</a:t>
            </a:r>
            <a:r>
              <a:rPr lang="en-US" altLang="zh-CN" sz="1600" b="0" dirty="0" err="1">
                <a:ea typeface="宋体" charset="-122"/>
              </a:rPr>
              <a:t>BalanceY</a:t>
            </a:r>
            <a:r>
              <a:rPr lang="en-US" altLang="zh-CN" sz="1600" b="0" dirty="0">
                <a:ea typeface="宋体" charset="-122"/>
              </a:rPr>
              <a:t>;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>
              <a:lnSpc>
                <a:spcPts val="2000"/>
              </a:lnSpc>
              <a:buNone/>
            </a:pPr>
            <a:endParaRPr lang="en-US" altLang="zh-CN" sz="1600" b="0" dirty="0">
              <a:ea typeface="宋体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076056" y="2861831"/>
            <a:ext cx="3672408" cy="783193"/>
          </a:xfrm>
          <a:prstGeom prst="wedgeRoundRectCallout">
            <a:avLst>
              <a:gd name="adj1" fmla="val -118536"/>
              <a:gd name="adj2" fmla="val 23117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如果运行至此处，突然系统停止运行，会发生什么？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58CBBF-AC26-76A0-CECE-A7A69648FF25}"/>
              </a:ext>
            </a:extLst>
          </p:cNvPr>
          <p:cNvSpPr txBox="1"/>
          <p:nvPr/>
        </p:nvSpPr>
        <p:spPr>
          <a:xfrm>
            <a:off x="4499992" y="4366447"/>
            <a:ext cx="4572000" cy="101566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zh-CN" altLang="zh-CN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暴雪与网易的数据库事故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https://www.sohu.com/a/284427745_656915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F42363-EA22-DC11-3871-3BD9408E2EB3}"/>
              </a:ext>
            </a:extLst>
          </p:cNvPr>
          <p:cNvSpPr txBox="1"/>
          <p:nvPr/>
        </p:nvSpPr>
        <p:spPr>
          <a:xfrm>
            <a:off x="4499992" y="5513456"/>
            <a:ext cx="4572000" cy="101566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>
              <a:defRPr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运维被开除，公司损失</a:t>
            </a:r>
            <a:r>
              <a:rPr lang="en-US" altLang="zh-CN" dirty="0"/>
              <a:t>100</a:t>
            </a:r>
            <a:r>
              <a:rPr lang="zh-CN" altLang="en-US" dirty="0"/>
              <a:t>万元https://www.163.com/dy/article/H4FI693C0511D6RL.html</a:t>
            </a:r>
          </a:p>
        </p:txBody>
      </p:sp>
    </p:spTree>
    <p:extLst>
      <p:ext uri="{BB962C8B-B14F-4D97-AF65-F5344CB8AC3E}">
        <p14:creationId xmlns:p14="http://schemas.microsoft.com/office/powerpoint/2010/main" val="384383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数据库恢复技术：介质故障恢复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729662" cy="527605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介质故障的恢复需要</a:t>
            </a:r>
            <a:r>
              <a:rPr lang="en-US" altLang="zh-CN" sz="2400" dirty="0">
                <a:ea typeface="宋体" charset="-122"/>
              </a:rPr>
              <a:t>DBA</a:t>
            </a:r>
            <a:r>
              <a:rPr lang="zh-CN" altLang="en-US" sz="2400" dirty="0">
                <a:ea typeface="宋体" charset="-122"/>
              </a:rPr>
              <a:t>介入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ea typeface="宋体" charset="-122"/>
              </a:rPr>
              <a:t>DBA</a:t>
            </a:r>
            <a:r>
              <a:rPr lang="zh-CN" altLang="en-US" sz="2400" dirty="0">
                <a:ea typeface="宋体" charset="-122"/>
              </a:rPr>
              <a:t>的工作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重装最近转储的数据库副本和有关的各日志文件副本；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n"/>
            </a:pPr>
            <a:r>
              <a:rPr lang="zh-CN" altLang="en-US" sz="2000" dirty="0">
                <a:ea typeface="宋体" charset="-122"/>
              </a:rPr>
              <a:t>执行系统提供的恢复命令。</a:t>
            </a:r>
          </a:p>
        </p:txBody>
      </p:sp>
    </p:spTree>
    <p:extLst>
      <p:ext uri="{BB962C8B-B14F-4D97-AF65-F5344CB8AC3E}">
        <p14:creationId xmlns:p14="http://schemas.microsoft.com/office/powerpoint/2010/main" val="2235068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数据库操作概述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数据库故障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数据库恢复技术：检查点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数据库镜像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3619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2237"/>
            <a:ext cx="7905750" cy="563563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具有检查点的恢复技术：问题的提出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856984" cy="25922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数据转储和日志文件能保证数据库在发生故障时，恢复到一个正确状态。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但是，上述恢复技术存在效率问题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搜索整个日志将耗费大量的时间；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en-US" altLang="zh-CN" sz="2000" dirty="0">
                <a:ea typeface="宋体" charset="-122"/>
              </a:rPr>
              <a:t>REDO</a:t>
            </a:r>
            <a:r>
              <a:rPr lang="zh-CN" altLang="en-US" sz="2000" dirty="0">
                <a:ea typeface="宋体" charset="-122"/>
              </a:rPr>
              <a:t>处理：重新执行，浪费了大量时间。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42962"/>
            <a:ext cx="4703440" cy="24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 bwMode="auto">
          <a:xfrm>
            <a:off x="179512" y="4509120"/>
            <a:ext cx="3240360" cy="715089"/>
          </a:xfrm>
          <a:prstGeom prst="wedgeRoundRectCallout">
            <a:avLst>
              <a:gd name="adj1" fmla="val 87573"/>
              <a:gd name="adj2" fmla="val 10308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事务已完成，事务的所有操作结果均已写入数据库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5675040" y="2420888"/>
            <a:ext cx="3240360" cy="1021556"/>
          </a:xfrm>
          <a:prstGeom prst="wedgeRoundRectCallout">
            <a:avLst>
              <a:gd name="adj1" fmla="val -126814"/>
              <a:gd name="adj2" fmla="val 15529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1800" b="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发生系统故障时，大部分事务已经将操作结果写入数据库，这部分事务无需重做。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4844902" y="4304809"/>
            <a:ext cx="3240360" cy="715089"/>
          </a:xfrm>
          <a:prstGeom prst="wedgeRoundRectCallout">
            <a:avLst>
              <a:gd name="adj1" fmla="val 45244"/>
              <a:gd name="adj2" fmla="val -174507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我们如何知道哪些事务已经将操作结果写入数据库？</a:t>
            </a:r>
          </a:p>
        </p:txBody>
      </p:sp>
    </p:spTree>
    <p:extLst>
      <p:ext uri="{BB962C8B-B14F-4D97-AF65-F5344CB8AC3E}">
        <p14:creationId xmlns:p14="http://schemas.microsoft.com/office/powerpoint/2010/main" val="235290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数据恢复技术：检查点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2780928"/>
            <a:ext cx="8850758" cy="352839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  <a:cs typeface="+mn-cs"/>
              </a:rPr>
              <a:t>建立检查点</a:t>
            </a:r>
            <a:endParaRPr lang="en-US" altLang="zh-CN" sz="2400" dirty="0">
              <a:ea typeface="宋体" charset="-122"/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  <a:cs typeface="+mn-cs"/>
              </a:rPr>
              <a:t>在日志文件中增加检查点记录；</a:t>
            </a:r>
            <a:endParaRPr lang="en-US" altLang="zh-CN" sz="2000" dirty="0">
              <a:ea typeface="宋体" charset="-122"/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  <a:cs typeface="+mn-cs"/>
              </a:rPr>
              <a:t>增加一个重新开始文件；</a:t>
            </a:r>
            <a:endParaRPr lang="en-US" altLang="zh-CN" sz="2000" dirty="0">
              <a:ea typeface="宋体" charset="-122"/>
              <a:cs typeface="+mn-cs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  <a:cs typeface="+mn-cs"/>
              </a:rPr>
              <a:t>恢复子系统在登录日志文件期间动态地建立检查点记录，以及重新开始文件与检查点记录的对应关系。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1194160"/>
            <a:ext cx="8850758" cy="1442752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400" kern="0" dirty="0">
                <a:ea typeface="宋体" charset="-122"/>
              </a:rPr>
              <a:t>检查点（</a:t>
            </a:r>
            <a:r>
              <a:rPr lang="en-US" altLang="zh-CN" sz="2400" kern="0" dirty="0">
                <a:ea typeface="宋体" charset="-122"/>
              </a:rPr>
              <a:t>checkpoint</a:t>
            </a:r>
            <a:r>
              <a:rPr lang="zh-CN" altLang="en-US" sz="2400" kern="0" dirty="0">
                <a:ea typeface="宋体" charset="-122"/>
              </a:rPr>
              <a:t>）：日志文件的附属品，其定期或按照预定规则对系统中当前事务的状态进行记录，每一个记录称为一个检查点。</a:t>
            </a:r>
            <a:r>
              <a:rPr lang="en-US" altLang="zh-CN" sz="2400" kern="0" dirty="0">
                <a:ea typeface="宋体" charset="-122"/>
              </a:rPr>
              <a:t>(</a:t>
            </a:r>
            <a:r>
              <a:rPr lang="zh-CN" altLang="en-US" sz="2400" kern="0" dirty="0">
                <a:ea typeface="宋体" charset="-122"/>
              </a:rPr>
              <a:t>记录当前系统正在运行事务的状态</a:t>
            </a:r>
            <a:r>
              <a:rPr lang="en-US" altLang="zh-CN" sz="2400" kern="0" dirty="0">
                <a:ea typeface="宋体" charset="-122"/>
              </a:rPr>
              <a:t>)</a:t>
            </a:r>
            <a:endParaRPr lang="zh-CN" altLang="en-US" sz="240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783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数据恢复技术：检查点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043862" cy="2664296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检查点记录的内容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建立检查点时刻所有正在执行的事务清单；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这些事务最近一个日志记录的地址。</a:t>
            </a:r>
          </a:p>
          <a:p>
            <a:pPr eaLnBrk="1" hangingPunct="1"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重新开始文件的内容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记录各个检查点记录在日志文件中的地址。</a:t>
            </a:r>
          </a:p>
          <a:p>
            <a:pPr eaLnBrk="1" hangingPunct="1">
              <a:lnSpc>
                <a:spcPts val="3500"/>
              </a:lnSpc>
            </a:pPr>
            <a:endParaRPr lang="en-US" altLang="zh-CN" sz="2400" dirty="0">
              <a:ea typeface="宋体" charset="-122"/>
            </a:endParaRPr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1" y="3789040"/>
            <a:ext cx="5969471" cy="295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915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数据恢复技术：检查点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958262" cy="483416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日志文件的动态维护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周期性地执行如下操作：建立检查点，保存数据库状态。</a:t>
            </a:r>
          </a:p>
          <a:p>
            <a:pPr lvl="2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将当前日志缓冲区中的所有日志记录写入磁盘的日志文件上；</a:t>
            </a:r>
          </a:p>
          <a:p>
            <a:pPr lvl="2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在日志文件中写入一个检查点记录；</a:t>
            </a:r>
          </a:p>
          <a:p>
            <a:pPr lvl="2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将当前数据缓冲区的所有数据记录写入磁盘的数据库中；</a:t>
            </a:r>
          </a:p>
          <a:p>
            <a:pPr lvl="2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把检查点记录在日志文件中的地址写入一个重新开始文件；</a:t>
            </a:r>
          </a:p>
        </p:txBody>
      </p:sp>
      <p:sp>
        <p:nvSpPr>
          <p:cNvPr id="4" name="圆角矩形标注 3"/>
          <p:cNvSpPr/>
          <p:nvPr/>
        </p:nvSpPr>
        <p:spPr bwMode="auto">
          <a:xfrm>
            <a:off x="1274980" y="5009357"/>
            <a:ext cx="6594040" cy="1021556"/>
          </a:xfrm>
          <a:prstGeom prst="wedgeRoundRectCallout">
            <a:avLst>
              <a:gd name="adj1" fmla="val -28226"/>
              <a:gd name="adj2" fmla="val -12808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出现系统故障时，最新的检查点之前的所有已完成事务可确保将操作结果写入数据库，无需处理；只需要关注建立检查点时正在执行的事务和检查点之后开始的事务</a:t>
            </a:r>
          </a:p>
        </p:txBody>
      </p:sp>
    </p:spTree>
    <p:extLst>
      <p:ext uri="{BB962C8B-B14F-4D97-AF65-F5344CB8AC3E}">
        <p14:creationId xmlns:p14="http://schemas.microsoft.com/office/powerpoint/2010/main" val="33830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数据恢复技术：检查点</a:t>
            </a:r>
          </a:p>
        </p:txBody>
      </p:sp>
      <p:sp>
        <p:nvSpPr>
          <p:cNvPr id="49156" name="Text Box 37"/>
          <p:cNvSpPr txBox="1">
            <a:spLocks noChangeArrowheads="1"/>
          </p:cNvSpPr>
          <p:nvPr/>
        </p:nvSpPr>
        <p:spPr bwMode="auto">
          <a:xfrm>
            <a:off x="185738" y="1427584"/>
            <a:ext cx="6686446" cy="46166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出现系统故障时，如何处理下图中的各事务？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58" y="2106659"/>
            <a:ext cx="6215886" cy="42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367797"/>
              </p:ext>
            </p:extLst>
          </p:nvPr>
        </p:nvGraphicFramePr>
        <p:xfrm>
          <a:off x="2276475" y="2825750"/>
          <a:ext cx="914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14570" imgH="323719" progId="Visio.Drawing.11">
                  <p:link updateAutomatic="1"/>
                </p:oleObj>
              </mc:Choice>
              <mc:Fallback>
                <p:oleObj name="Visio" r:id="rId3" imgW="914570" imgH="323719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6475" y="2825750"/>
                        <a:ext cx="9144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3667"/>
              </p:ext>
            </p:extLst>
          </p:nvPr>
        </p:nvGraphicFramePr>
        <p:xfrm>
          <a:off x="3665538" y="3521075"/>
          <a:ext cx="914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14570" imgH="361976" progId="Visio.Drawing.11">
                  <p:link updateAutomatic="1"/>
                </p:oleObj>
              </mc:Choice>
              <mc:Fallback>
                <p:oleObj name="Visio" r:id="rId5" imgW="914570" imgH="36197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5538" y="3521075"/>
                        <a:ext cx="914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85014"/>
              </p:ext>
            </p:extLst>
          </p:nvPr>
        </p:nvGraphicFramePr>
        <p:xfrm>
          <a:off x="4940300" y="4181475"/>
          <a:ext cx="914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914570" imgH="361976" progId="Visio.Drawing.11">
                  <p:link updateAutomatic="1"/>
                </p:oleObj>
              </mc:Choice>
              <mc:Fallback>
                <p:oleObj name="Visio" r:id="rId7" imgW="914570" imgH="361976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0300" y="4181475"/>
                        <a:ext cx="914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89790"/>
              </p:ext>
            </p:extLst>
          </p:nvPr>
        </p:nvGraphicFramePr>
        <p:xfrm>
          <a:off x="4940300" y="4752975"/>
          <a:ext cx="914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14570" imgH="361976" progId="Visio.Drawing.11">
                  <p:link updateAutomatic="1"/>
                </p:oleObj>
              </mc:Choice>
              <mc:Fallback>
                <p:oleObj name="Visio" r:id="rId5" imgW="914570" imgH="361976" progId="Visio.Drawing.11">
                  <p:link updateAutomatic="1"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752975"/>
                        <a:ext cx="914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290520"/>
              </p:ext>
            </p:extLst>
          </p:nvPr>
        </p:nvGraphicFramePr>
        <p:xfrm>
          <a:off x="5940425" y="5400675"/>
          <a:ext cx="914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914570" imgH="361976" progId="Visio.Drawing.11">
                  <p:link updateAutomatic="1"/>
                </p:oleObj>
              </mc:Choice>
              <mc:Fallback>
                <p:oleObj name="Visio" r:id="rId7" imgW="914570" imgH="361976" progId="Visio.Drawing.11">
                  <p:link updateAutomatic="1"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400675"/>
                        <a:ext cx="914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201638" y="2852936"/>
            <a:ext cx="8490718" cy="2448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40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数据转储和日志文件保证了数据恢复的正确性</a:t>
            </a:r>
            <a:endParaRPr lang="en-US" altLang="zh-CN" sz="2400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检查点提高了数据的恢复效率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b="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若事务</a:t>
            </a:r>
            <a:r>
              <a:rPr lang="en-US" altLang="zh-CN" sz="2000" b="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000" b="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在一个检查点之前提交，检查点将确保</a:t>
            </a:r>
            <a:r>
              <a:rPr lang="en-US" altLang="zh-CN" sz="2000" b="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000" b="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对数据库所做的修改已写入数据库，在进行恢复处理时，没有必要对事务</a:t>
            </a:r>
            <a:r>
              <a:rPr lang="en-US" altLang="zh-CN" sz="2000" b="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000" b="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</a:t>
            </a:r>
            <a:r>
              <a:rPr lang="en-US" altLang="zh-CN" sz="2000" b="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REDO</a:t>
            </a:r>
            <a:r>
              <a:rPr lang="zh-CN" altLang="en-US" sz="2000" b="0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操作。</a:t>
            </a:r>
            <a:endParaRPr lang="en-US" altLang="zh-CN" b="0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72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数据恢复技术：检查点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043862" cy="520404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恢复子系统可以定期或不定期地建立检查点，保存数据库状态 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定期</a:t>
            </a:r>
          </a:p>
          <a:p>
            <a:pPr lvl="2">
              <a:lnSpc>
                <a:spcPts val="3500"/>
              </a:lnSpc>
            </a:pPr>
            <a:r>
              <a:rPr lang="zh-CN" altLang="en-US" sz="1800" dirty="0"/>
              <a:t>按照预定的一个时间间隔，如每隔一小时建立一个检查点； 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不定期</a:t>
            </a:r>
          </a:p>
          <a:p>
            <a:pPr lvl="2">
              <a:lnSpc>
                <a:spcPts val="3500"/>
              </a:lnSpc>
            </a:pPr>
            <a:r>
              <a:rPr lang="zh-CN" altLang="en-US" sz="1800" dirty="0"/>
              <a:t>按照某种规则，如日志文件已写满一半建立一个检查点。</a:t>
            </a:r>
          </a:p>
        </p:txBody>
      </p:sp>
    </p:spTree>
    <p:extLst>
      <p:ext uri="{BB962C8B-B14F-4D97-AF65-F5344CB8AC3E}">
        <p14:creationId xmlns:p14="http://schemas.microsoft.com/office/powerpoint/2010/main" val="1807644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数据恢复技术：检查点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418710" cy="527605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基于检查点的数据恢复步骤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从重新开始文件中找到最后（新）一个检查点记录在日志文件中的地址，由该地址在日志文件中找到最后一个检查点记录；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由该检查点记录得到检查点建立时刻所有正在执行的事务清单，设为</a:t>
            </a:r>
            <a:r>
              <a:rPr lang="en-US" altLang="zh-CN" sz="2000" dirty="0">
                <a:ea typeface="宋体" charset="-122"/>
              </a:rPr>
              <a:t>ACTIVE-LIST</a:t>
            </a: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建立两个事务队列</a:t>
            </a:r>
          </a:p>
          <a:p>
            <a:pPr lvl="2">
              <a:lnSpc>
                <a:spcPts val="3500"/>
              </a:lnSpc>
            </a:pPr>
            <a:r>
              <a:rPr lang="en-US" altLang="zh-CN" sz="2000" dirty="0"/>
              <a:t>UNDO-LIST </a:t>
            </a:r>
          </a:p>
          <a:p>
            <a:pPr lvl="2">
              <a:lnSpc>
                <a:spcPts val="3500"/>
              </a:lnSpc>
            </a:pPr>
            <a:r>
              <a:rPr lang="en-US" altLang="zh-CN" sz="2000" dirty="0"/>
              <a:t>REDO-LIST </a:t>
            </a: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把</a:t>
            </a:r>
            <a:r>
              <a:rPr lang="en-US" altLang="zh-CN" sz="2000" dirty="0">
                <a:ea typeface="宋体" charset="-122"/>
              </a:rPr>
              <a:t>ACTIVE-LIST</a:t>
            </a:r>
            <a:r>
              <a:rPr lang="zh-CN" altLang="en-US" sz="2000" dirty="0">
                <a:ea typeface="宋体" charset="-122"/>
              </a:rPr>
              <a:t>暂时放入</a:t>
            </a:r>
            <a:r>
              <a:rPr lang="en-US" altLang="zh-CN" sz="2000" dirty="0">
                <a:ea typeface="宋体" charset="-122"/>
              </a:rPr>
              <a:t>UNDO-LIST</a:t>
            </a:r>
            <a:r>
              <a:rPr lang="zh-CN" altLang="en-US" sz="2000" dirty="0">
                <a:ea typeface="宋体" charset="-122"/>
              </a:rPr>
              <a:t>队列，</a:t>
            </a:r>
            <a:r>
              <a:rPr lang="en-US" altLang="zh-CN" sz="2000" dirty="0">
                <a:ea typeface="宋体" charset="-122"/>
              </a:rPr>
              <a:t>REDO</a:t>
            </a:r>
            <a:r>
              <a:rPr lang="zh-CN" altLang="en-US" sz="2000" dirty="0">
                <a:ea typeface="宋体" charset="-122"/>
              </a:rPr>
              <a:t>队列暂为空。</a:t>
            </a:r>
          </a:p>
          <a:p>
            <a:pPr lvl="1">
              <a:lnSpc>
                <a:spcPts val="3500"/>
              </a:lnSpc>
            </a:pP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517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数据恢复技术：检查点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68760"/>
            <a:ext cx="8634734" cy="489654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从检查点开始正向扫描日志文件，直到日志文件结束</a:t>
            </a:r>
          </a:p>
          <a:p>
            <a:pPr lvl="2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如有新开始的事务</a:t>
            </a:r>
            <a:r>
              <a:rPr lang="en-US" altLang="zh-CN" sz="2000" dirty="0" err="1">
                <a:ea typeface="宋体" charset="-122"/>
              </a:rPr>
              <a:t>T</a:t>
            </a:r>
            <a:r>
              <a:rPr lang="en-US" altLang="zh-CN" sz="2000" baseline="-25000" dirty="0" err="1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，把</a:t>
            </a:r>
            <a:r>
              <a:rPr lang="en-US" altLang="zh-CN" sz="2000" dirty="0" err="1">
                <a:ea typeface="宋体" charset="-122"/>
              </a:rPr>
              <a:t>T</a:t>
            </a:r>
            <a:r>
              <a:rPr lang="en-US" altLang="zh-CN" sz="2000" baseline="-25000" dirty="0" err="1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暂时放入</a:t>
            </a:r>
            <a:r>
              <a:rPr lang="en-US" altLang="zh-CN" sz="2000" dirty="0">
                <a:ea typeface="宋体" charset="-122"/>
              </a:rPr>
              <a:t>UNDO-LIST</a:t>
            </a:r>
            <a:r>
              <a:rPr lang="zh-CN" altLang="en-US" sz="2000" dirty="0">
                <a:ea typeface="宋体" charset="-122"/>
              </a:rPr>
              <a:t>队列</a:t>
            </a:r>
          </a:p>
          <a:p>
            <a:pPr lvl="2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如有提交的事务</a:t>
            </a:r>
            <a:r>
              <a:rPr lang="en-US" altLang="zh-CN" sz="2000" dirty="0" err="1">
                <a:ea typeface="宋体" charset="-122"/>
              </a:rPr>
              <a:t>T</a:t>
            </a:r>
            <a:r>
              <a:rPr lang="en-US" altLang="zh-CN" sz="2000" baseline="-25000" dirty="0" err="1">
                <a:ea typeface="宋体" charset="-122"/>
              </a:rPr>
              <a:t>j</a:t>
            </a:r>
            <a:r>
              <a:rPr lang="zh-CN" altLang="en-US" sz="2000" dirty="0">
                <a:ea typeface="宋体" charset="-122"/>
              </a:rPr>
              <a:t>，把</a:t>
            </a:r>
            <a:r>
              <a:rPr lang="en-US" altLang="zh-CN" sz="2000" dirty="0" err="1">
                <a:ea typeface="宋体" charset="-122"/>
              </a:rPr>
              <a:t>T</a:t>
            </a:r>
            <a:r>
              <a:rPr lang="en-US" altLang="zh-CN" sz="2000" baseline="-25000" dirty="0" err="1">
                <a:ea typeface="宋体" charset="-122"/>
              </a:rPr>
              <a:t>j</a:t>
            </a:r>
            <a:r>
              <a:rPr lang="zh-CN" altLang="en-US" sz="2000" dirty="0">
                <a:ea typeface="宋体" charset="-122"/>
              </a:rPr>
              <a:t>从</a:t>
            </a:r>
            <a:r>
              <a:rPr lang="en-US" altLang="zh-CN" sz="2000" dirty="0">
                <a:ea typeface="宋体" charset="-122"/>
              </a:rPr>
              <a:t>UNDO-LIST</a:t>
            </a:r>
            <a:r>
              <a:rPr lang="zh-CN" altLang="en-US" sz="2000" dirty="0">
                <a:ea typeface="宋体" charset="-122"/>
              </a:rPr>
              <a:t>队列移到</a:t>
            </a:r>
            <a:r>
              <a:rPr lang="en-US" altLang="zh-CN" sz="2000" dirty="0">
                <a:ea typeface="宋体" charset="-122"/>
              </a:rPr>
              <a:t>REDO-LIST</a:t>
            </a:r>
            <a:r>
              <a:rPr lang="zh-CN" altLang="en-US" sz="2000" dirty="0">
                <a:ea typeface="宋体" charset="-122"/>
              </a:rPr>
              <a:t>队列</a:t>
            </a:r>
          </a:p>
          <a:p>
            <a:pPr lvl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对</a:t>
            </a:r>
            <a:r>
              <a:rPr lang="en-US" altLang="zh-CN" sz="2000" dirty="0">
                <a:ea typeface="宋体" charset="-122"/>
              </a:rPr>
              <a:t>UNDO-LIST</a:t>
            </a:r>
            <a:r>
              <a:rPr lang="zh-CN" altLang="en-US" sz="2000" dirty="0">
                <a:ea typeface="宋体" charset="-122"/>
              </a:rPr>
              <a:t>中的每个事务执行</a:t>
            </a:r>
            <a:r>
              <a:rPr lang="en-US" altLang="zh-CN" sz="2000" dirty="0">
                <a:ea typeface="宋体" charset="-122"/>
              </a:rPr>
              <a:t>UNDO</a:t>
            </a:r>
            <a:r>
              <a:rPr lang="zh-CN" altLang="en-US" sz="2000" dirty="0">
                <a:ea typeface="宋体" charset="-122"/>
              </a:rPr>
              <a:t>操作，对</a:t>
            </a:r>
            <a:r>
              <a:rPr lang="en-US" altLang="zh-CN" sz="2000" dirty="0">
                <a:ea typeface="宋体" charset="-122"/>
              </a:rPr>
              <a:t>REDO-LIST</a:t>
            </a:r>
            <a:r>
              <a:rPr lang="zh-CN" altLang="en-US" sz="2000" dirty="0">
                <a:ea typeface="宋体" charset="-122"/>
              </a:rPr>
              <a:t>中的每个事务执行</a:t>
            </a:r>
            <a:r>
              <a:rPr lang="en-US" altLang="zh-CN" sz="2000" dirty="0">
                <a:ea typeface="宋体" charset="-122"/>
              </a:rPr>
              <a:t>REDO</a:t>
            </a:r>
            <a:r>
              <a:rPr lang="zh-CN" altLang="en-US" sz="2000" dirty="0">
                <a:ea typeface="宋体" charset="-122"/>
              </a:rPr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9850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数据库操作概述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6" y="1124744"/>
            <a:ext cx="8729662" cy="2088232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数据库操作的组织模式：事务</a:t>
            </a:r>
            <a:r>
              <a:rPr lang="en-US" altLang="zh-CN" sz="2400" dirty="0">
                <a:ea typeface="宋体" charset="-122"/>
              </a:rPr>
              <a:t>(Transaction)</a:t>
            </a:r>
            <a:endParaRPr lang="zh-CN" altLang="en-US" sz="2400" dirty="0">
              <a:ea typeface="宋体" charset="-122"/>
            </a:endParaRPr>
          </a:p>
          <a:p>
            <a:pPr lvl="1" eaLnBrk="1" hangingPunct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一个数据库操作序列；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一个不可分割的工作单元；</a:t>
            </a:r>
          </a:p>
          <a:p>
            <a:pPr lvl="1" eaLnBrk="1" hangingPunct="1">
              <a:lnSpc>
                <a:spcPts val="3500"/>
              </a:lnSpc>
            </a:pPr>
            <a:r>
              <a:rPr lang="zh-CN" altLang="en-US" sz="2000" dirty="0">
                <a:ea typeface="宋体" charset="-122"/>
              </a:rPr>
              <a:t>恢复和并发控制的基本单元。</a:t>
            </a:r>
          </a:p>
          <a:p>
            <a:pPr eaLnBrk="1" hangingPunct="1">
              <a:lnSpc>
                <a:spcPts val="3500"/>
              </a:lnSpc>
              <a:buFont typeface="Wingdings" pitchFamily="2" charset="2"/>
              <a:buNone/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9824" y="3272408"/>
            <a:ext cx="8700814" cy="3180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>
                <a:ea typeface="宋体" charset="-122"/>
              </a:rPr>
              <a:t>事务的定义</a:t>
            </a:r>
            <a:endParaRPr lang="en-US" altLang="zh-CN" sz="2400" kern="0" dirty="0">
              <a:ea typeface="宋体" charset="-122"/>
            </a:endParaRPr>
          </a:p>
          <a:p>
            <a:pPr lvl="1"/>
            <a:r>
              <a:rPr lang="zh-CN" altLang="en-US" sz="2000" kern="0" dirty="0">
                <a:ea typeface="宋体" charset="-122"/>
              </a:rPr>
              <a:t>显式定义</a:t>
            </a:r>
            <a:endParaRPr lang="en-US" altLang="zh-CN" sz="2000" kern="0" dirty="0">
              <a:ea typeface="宋体" charset="-122"/>
            </a:endParaRPr>
          </a:p>
          <a:p>
            <a:pPr lvl="1"/>
            <a:endParaRPr lang="en-US" altLang="zh-CN" sz="2000" kern="0" dirty="0">
              <a:ea typeface="宋体" charset="-122"/>
            </a:endParaRPr>
          </a:p>
          <a:p>
            <a:pPr lvl="1"/>
            <a:endParaRPr lang="en-US" altLang="zh-CN" sz="2000" kern="0" dirty="0">
              <a:ea typeface="宋体" charset="-122"/>
            </a:endParaRPr>
          </a:p>
          <a:p>
            <a:pPr lvl="1"/>
            <a:endParaRPr lang="en-US" altLang="zh-CN" sz="2000" kern="0" dirty="0">
              <a:ea typeface="宋体" charset="-122"/>
            </a:endParaRPr>
          </a:p>
          <a:p>
            <a:pPr lvl="1"/>
            <a:endParaRPr lang="en-US" altLang="zh-CN" sz="2000" kern="0" dirty="0">
              <a:ea typeface="宋体" charset="-122"/>
            </a:endParaRPr>
          </a:p>
          <a:p>
            <a:pPr lvl="1"/>
            <a:r>
              <a:rPr lang="zh-CN" altLang="en-US" sz="2000" kern="0" dirty="0">
                <a:ea typeface="宋体" charset="-122"/>
              </a:rPr>
              <a:t>隐式定义</a:t>
            </a:r>
            <a:endParaRPr lang="en-US" altLang="zh-CN" sz="2000" kern="0" dirty="0">
              <a:ea typeface="宋体" charset="-122"/>
            </a:endParaRPr>
          </a:p>
          <a:p>
            <a:pPr lvl="2"/>
            <a:r>
              <a:rPr lang="zh-CN" altLang="en-US" sz="1800" b="0" kern="0" dirty="0">
                <a:ea typeface="宋体" charset="-122"/>
              </a:rPr>
              <a:t>当用户没有显式地定义事务时，</a:t>
            </a:r>
            <a:r>
              <a:rPr lang="en-US" altLang="zh-CN" sz="1800" b="0" kern="0" dirty="0">
                <a:ea typeface="宋体" charset="-122"/>
              </a:rPr>
              <a:t>DBMS</a:t>
            </a:r>
            <a:r>
              <a:rPr lang="zh-CN" altLang="en-US" sz="1800" b="0" kern="0" dirty="0">
                <a:ea typeface="宋体" charset="-122"/>
              </a:rPr>
              <a:t>将自动划分事务。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64088" y="3501006"/>
            <a:ext cx="2547492" cy="2336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>
              <a:lnSpc>
                <a:spcPts val="3500"/>
              </a:lnSpc>
              <a:defRPr sz="1800" kern="0">
                <a:solidFill>
                  <a:schemeClr val="tx1"/>
                </a:solidFill>
                <a:ea typeface="宋体" charset="-122"/>
              </a:defRPr>
            </a:lvl1pPr>
          </a:lstStyle>
          <a:p>
            <a:r>
              <a:rPr lang="en-US" altLang="zh-CN" dirty="0"/>
              <a:t>BEGIN TRANSACTION</a:t>
            </a:r>
          </a:p>
          <a:p>
            <a:r>
              <a:rPr lang="en-US" altLang="zh-CN" dirty="0"/>
              <a:t>SQL </a:t>
            </a:r>
            <a:r>
              <a:rPr lang="zh-CN" altLang="zh-CN" dirty="0"/>
              <a:t>语句1</a:t>
            </a:r>
          </a:p>
          <a:p>
            <a:r>
              <a:rPr lang="en-US" altLang="zh-CN" dirty="0"/>
              <a:t>SQL </a:t>
            </a:r>
            <a:r>
              <a:rPr lang="zh-CN" altLang="zh-CN" dirty="0"/>
              <a:t>语句2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ROLLBACK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3501007"/>
            <a:ext cx="2547492" cy="2336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1800" kern="0" dirty="0">
                <a:solidFill>
                  <a:schemeClr val="tx1"/>
                </a:solidFill>
                <a:ea typeface="宋体" charset="-122"/>
              </a:rPr>
              <a:t>BEGIN TRANSACTION</a:t>
            </a:r>
          </a:p>
          <a:p>
            <a:pPr algn="l"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ea typeface="宋体" charset="-122"/>
              </a:rPr>
              <a:t>SQL </a:t>
            </a:r>
            <a:r>
              <a:rPr lang="zh-CN" altLang="zh-CN" sz="1800" kern="0" dirty="0">
                <a:solidFill>
                  <a:schemeClr val="tx1"/>
                </a:solidFill>
                <a:ea typeface="宋体" charset="-122"/>
              </a:rPr>
              <a:t>语句1</a:t>
            </a:r>
            <a:endParaRPr lang="en-US" altLang="zh-CN" sz="1800" kern="0" dirty="0">
              <a:solidFill>
                <a:schemeClr val="tx1"/>
              </a:solidFill>
              <a:ea typeface="宋体" charset="-122"/>
            </a:endParaRPr>
          </a:p>
          <a:p>
            <a:pPr algn="l"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ea typeface="宋体" charset="-122"/>
              </a:rPr>
              <a:t>SQL </a:t>
            </a:r>
            <a:r>
              <a:rPr lang="zh-CN" altLang="zh-CN" sz="1800" kern="0" dirty="0">
                <a:solidFill>
                  <a:schemeClr val="tx1"/>
                </a:solidFill>
                <a:ea typeface="宋体" charset="-122"/>
              </a:rPr>
              <a:t>语句2 </a:t>
            </a:r>
            <a:endParaRPr lang="en-US" altLang="zh-CN" sz="1800" kern="0" dirty="0">
              <a:solidFill>
                <a:schemeClr val="tx1"/>
              </a:solidFill>
              <a:ea typeface="宋体" charset="-122"/>
            </a:endParaRPr>
          </a:p>
          <a:p>
            <a:pPr algn="l"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pPr algn="l"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sz="1800" kern="0" dirty="0">
                <a:solidFill>
                  <a:schemeClr val="tx1"/>
                </a:solidFill>
                <a:ea typeface="宋体" charset="-122"/>
              </a:rPr>
              <a:t>COMMIT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数据恢复技术：检查点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8" y="1196752"/>
            <a:ext cx="7372350" cy="576064"/>
          </a:xfrm>
        </p:spPr>
        <p:txBody>
          <a:bodyPr/>
          <a:lstStyle/>
          <a:p>
            <a:r>
              <a:rPr lang="zh-CN" altLang="en-US" sz="2400" dirty="0"/>
              <a:t>针对下图，给出数据库恢复过程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027317" cy="458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223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数据库操作概述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数据库故障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数据库恢复技术：检查点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数据库镜像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4688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数据库镜像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568952" cy="20882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数据库镜像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sz="2000" dirty="0">
                <a:ea typeface="宋体" charset="-122"/>
              </a:rPr>
              <a:t>DBMS</a:t>
            </a:r>
            <a:r>
              <a:rPr lang="zh-CN" altLang="en-US" sz="2000" dirty="0">
                <a:ea typeface="宋体" charset="-122"/>
              </a:rPr>
              <a:t>支持把整个数据库或其中的关键数据复制到另一个磁盘上；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sz="2000" dirty="0">
                <a:ea typeface="宋体" charset="-122"/>
              </a:rPr>
              <a:t>DBMS</a:t>
            </a:r>
            <a:r>
              <a:rPr lang="zh-CN" altLang="en-US" sz="2000" dirty="0">
                <a:ea typeface="宋体" charset="-122"/>
              </a:rPr>
              <a:t>自动保证镜像数据与主数据库的一致性；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每当主数据库更新时，</a:t>
            </a:r>
            <a:r>
              <a:rPr lang="en-US" altLang="zh-CN" sz="2000" dirty="0">
                <a:ea typeface="宋体" charset="-122"/>
              </a:rPr>
              <a:t>DBMS</a:t>
            </a:r>
            <a:r>
              <a:rPr lang="zh-CN" altLang="en-US" sz="2000" dirty="0">
                <a:ea typeface="宋体" charset="-122"/>
              </a:rPr>
              <a:t>自动把更新后的数据复制过去。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153343"/>
              </p:ext>
            </p:extLst>
          </p:nvPr>
        </p:nvGraphicFramePr>
        <p:xfrm>
          <a:off x="395536" y="3717032"/>
          <a:ext cx="82296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3695238" imgH="7415873" progId="Photoshop.Image.7">
                  <p:embed/>
                </p:oleObj>
              </mc:Choice>
              <mc:Fallback>
                <p:oleObj name="Image" r:id="rId2" imgW="23695238" imgH="7415873" progId="Photoshop.Image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17032"/>
                        <a:ext cx="822960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690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2237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数据库镜像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708" y="1124744"/>
            <a:ext cx="8722047" cy="201622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数据库镜像与介质故障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可由镜像磁盘继续提供服务； 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sz="2000" dirty="0">
                <a:ea typeface="宋体" charset="-122"/>
              </a:rPr>
              <a:t>DBMS</a:t>
            </a:r>
            <a:r>
              <a:rPr lang="zh-CN" altLang="en-US" sz="2000" dirty="0">
                <a:ea typeface="宋体" charset="-122"/>
              </a:rPr>
              <a:t>自动利用镜像磁盘数据进行主数据库的恢复，无需关闭系统和重装数据库副本。</a:t>
            </a:r>
            <a:endParaRPr lang="en-US" altLang="zh-CN" sz="2000" dirty="0">
              <a:ea typeface="宋体" charset="-122"/>
            </a:endParaRP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4703093"/>
              </p:ext>
            </p:extLst>
          </p:nvPr>
        </p:nvGraphicFramePr>
        <p:xfrm>
          <a:off x="899592" y="3573016"/>
          <a:ext cx="72739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3669841" imgH="7796825" progId="Photoshop.Image.7">
                  <p:embed/>
                </p:oleObj>
              </mc:Choice>
              <mc:Fallback>
                <p:oleObj name="Image" r:id="rId2" imgW="23669841" imgH="779682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7273925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6407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宋体" charset="-122"/>
              </a:rPr>
              <a:t>数据库镜像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568952" cy="165618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频繁地复制数据会降低系统运行效率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实际应用中，往往只对关键数据和日志文件镜像，而不是对整个数据库进行镜像。</a:t>
            </a:r>
          </a:p>
        </p:txBody>
      </p:sp>
    </p:spTree>
    <p:extLst>
      <p:ext uri="{BB962C8B-B14F-4D97-AF65-F5344CB8AC3E}">
        <p14:creationId xmlns:p14="http://schemas.microsoft.com/office/powerpoint/2010/main" val="19841424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16827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数据库操作概述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2286000" y="166052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048000" y="2511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数据库故障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2286000" y="2489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048000" y="33385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数据库恢复技术：检查点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2286000" y="3316288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048000" y="41656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数据库镜像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2286000" y="41433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048000" y="5014913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ko-KR" altLang="en-US" sz="2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33832" name="AutoShape 40"/>
          <p:cNvSpPr>
            <a:spLocks noChangeArrowheads="1"/>
          </p:cNvSpPr>
          <p:nvPr/>
        </p:nvSpPr>
        <p:spPr bwMode="auto">
          <a:xfrm>
            <a:off x="2286000" y="4992688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4688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数据库恢复技术：总结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634734" cy="2736304"/>
          </a:xfr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如果数据库只包含成功事务提交的结果，则称数据库处于一致性状态。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保证数据一致性是对数据库的最基本的要求。</a:t>
            </a:r>
          </a:p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事务是数据库的逻辑工作单元</a:t>
            </a:r>
          </a:p>
          <a:p>
            <a:pPr lvl="1">
              <a:lnSpc>
                <a:spcPts val="3500"/>
              </a:lnSpc>
              <a:buFont typeface="Wingdings" pitchFamily="2" charset="2"/>
              <a:buChar char="n"/>
            </a:pPr>
            <a:r>
              <a:rPr lang="en-US" altLang="zh-CN" sz="2000" dirty="0">
                <a:ea typeface="宋体" charset="-122"/>
              </a:rPr>
              <a:t>DBMS</a:t>
            </a:r>
            <a:r>
              <a:rPr lang="zh-CN" altLang="en-US" sz="2000" dirty="0">
                <a:ea typeface="宋体" charset="-122"/>
              </a:rPr>
              <a:t>保证系统中一切事务的原子性、一致性、隔离性和持续性。</a:t>
            </a:r>
          </a:p>
          <a:p>
            <a:pPr>
              <a:lnSpc>
                <a:spcPts val="3500"/>
              </a:lnSpc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4077072"/>
            <a:ext cx="856272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 sz="2400" kern="0" dirty="0">
                <a:ea typeface="宋体" charset="-122"/>
              </a:rPr>
              <a:t>DBMS</a:t>
            </a:r>
            <a:r>
              <a:rPr lang="zh-CN" altLang="en-US" sz="2400" kern="0" dirty="0">
                <a:ea typeface="宋体" charset="-122"/>
              </a:rPr>
              <a:t>提供事务故障、系统故障和介质故障的恢复功能；</a:t>
            </a:r>
          </a:p>
          <a:p>
            <a:pPr>
              <a:lnSpc>
                <a:spcPts val="3500"/>
              </a:lnSpc>
            </a:pPr>
            <a:r>
              <a:rPr lang="zh-CN" altLang="en-US" sz="2400" kern="0" dirty="0">
                <a:ea typeface="宋体" charset="-122"/>
              </a:rPr>
              <a:t>恢复中最经常使用的技术：数据库转储和登记日志文件；</a:t>
            </a:r>
          </a:p>
          <a:p>
            <a:pPr>
              <a:lnSpc>
                <a:spcPts val="3500"/>
              </a:lnSpc>
            </a:pPr>
            <a:r>
              <a:rPr lang="zh-CN" altLang="en-US" sz="2400" kern="0" dirty="0">
                <a:ea typeface="宋体" charset="-122"/>
              </a:rPr>
              <a:t>恢复的基本原理：利用存储在后备副本、日志文件和数据库镜像中的冗余数据来重建数据库。</a:t>
            </a:r>
          </a:p>
        </p:txBody>
      </p:sp>
    </p:spTree>
    <p:extLst>
      <p:ext uri="{BB962C8B-B14F-4D97-AF65-F5344CB8AC3E}">
        <p14:creationId xmlns:p14="http://schemas.microsoft.com/office/powerpoint/2010/main" val="1258378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数据库恢复技术：总结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96752"/>
            <a:ext cx="8562726" cy="520404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提高恢复效率的技术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检查点技术</a:t>
            </a:r>
          </a:p>
          <a:p>
            <a:pPr lvl="2">
              <a:lnSpc>
                <a:spcPts val="3500"/>
              </a:lnSpc>
            </a:pPr>
            <a:r>
              <a:rPr lang="zh-CN" altLang="en-US" sz="1800" dirty="0"/>
              <a:t>可以提高系统故障的恢复效率；</a:t>
            </a:r>
          </a:p>
          <a:p>
            <a:pPr lvl="2">
              <a:lnSpc>
                <a:spcPts val="3500"/>
              </a:lnSpc>
            </a:pPr>
            <a:r>
              <a:rPr lang="zh-CN" altLang="en-US" sz="1800" dirty="0"/>
              <a:t>可以在一定程度上提高利用动态转储备份进行介质故障恢复的效率。</a:t>
            </a:r>
          </a:p>
          <a:p>
            <a:pPr lvl="1">
              <a:lnSpc>
                <a:spcPts val="35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charset="-122"/>
              </a:rPr>
              <a:t>镜像技术</a:t>
            </a:r>
          </a:p>
          <a:p>
            <a:pPr lvl="2">
              <a:lnSpc>
                <a:spcPts val="3500"/>
              </a:lnSpc>
            </a:pPr>
            <a:r>
              <a:rPr lang="zh-CN" altLang="en-US" sz="1800" dirty="0"/>
              <a:t>镜像技术可以改善介质故障的恢复效率。</a:t>
            </a:r>
          </a:p>
        </p:txBody>
      </p:sp>
    </p:spTree>
    <p:extLst>
      <p:ext uri="{BB962C8B-B14F-4D97-AF65-F5344CB8AC3E}">
        <p14:creationId xmlns:p14="http://schemas.microsoft.com/office/powerpoint/2010/main" val="1100163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4800600"/>
            <a:ext cx="81534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数据库操作概述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24744"/>
            <a:ext cx="8729662" cy="4968552"/>
          </a:xfrm>
          <a:solidFill>
            <a:schemeClr val="bg1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ea typeface="宋体" charset="-122"/>
              </a:rPr>
              <a:t>事务的</a:t>
            </a:r>
            <a:r>
              <a:rPr lang="en-US" altLang="zh-CN" sz="2400" dirty="0">
                <a:ea typeface="宋体" charset="-122"/>
              </a:rPr>
              <a:t>ACID</a:t>
            </a:r>
            <a:r>
              <a:rPr lang="zh-CN" altLang="en-US" sz="2400" dirty="0">
                <a:ea typeface="宋体" charset="-122"/>
              </a:rPr>
              <a:t>特性</a:t>
            </a:r>
          </a:p>
          <a:p>
            <a:pPr lvl="1">
              <a:lnSpc>
                <a:spcPts val="3000"/>
              </a:lnSpc>
            </a:pP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原子性（</a:t>
            </a:r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Atomicity</a:t>
            </a: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）：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指事务是一个不可分割的工作单位，事务中的操作要么都发生，要么都不发生</a:t>
            </a:r>
            <a:endParaRPr lang="zh-CN" altLang="en-US" sz="2000" dirty="0">
              <a:ea typeface="宋体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一致性（</a:t>
            </a:r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Consistency</a:t>
            </a: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）：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事务前后数据的完整性必须保持一致。</a:t>
            </a:r>
            <a:endParaRPr lang="zh-CN" altLang="en-US" sz="2000" dirty="0">
              <a:ea typeface="宋体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隔离性（</a:t>
            </a:r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Isolation</a:t>
            </a: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）</a:t>
            </a:r>
            <a:r>
              <a:rPr lang="zh-CN" altLang="en-US" sz="2000" dirty="0">
                <a:ea typeface="宋体" charset="-122"/>
              </a:rPr>
              <a:t>：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多个用户并发访问数据库时，数据库为每一个用户开启的事务，不能被其他事务的操作数据所干扰，多个并发事务之间要相互隔离。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持久性（</a:t>
            </a:r>
            <a:r>
              <a:rPr lang="en-US" altLang="zh-CN" sz="2000" b="1" dirty="0">
                <a:solidFill>
                  <a:srgbClr val="C00000"/>
                </a:solidFill>
                <a:ea typeface="宋体" charset="-122"/>
              </a:rPr>
              <a:t>Durability </a:t>
            </a:r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）</a:t>
            </a:r>
            <a:r>
              <a:rPr lang="zh-CN" altLang="en-US" sz="2000" dirty="0">
                <a:ea typeface="宋体" charset="-122"/>
              </a:rPr>
              <a:t>：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持久性是指一个事务一旦被提交，它对数据库中数据的改变就是永久性的，接下来即使数据库发生故障也不应该对其有任何影响</a:t>
            </a:r>
            <a:endParaRPr lang="zh-CN" altLang="en-US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9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数据库操作概述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4622" y="980728"/>
            <a:ext cx="8491834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ea typeface="宋体" charset="-122"/>
              </a:rPr>
              <a:t>银行转账：把一笔金额从账户甲转给账户乙。</a:t>
            </a:r>
          </a:p>
          <a:p>
            <a:pPr marL="0" indent="0">
              <a:lnSpc>
                <a:spcPts val="3000"/>
              </a:lnSpc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BEGIN TRANSACTION</a:t>
            </a:r>
            <a:r>
              <a:rPr lang="en-US" altLang="zh-CN" sz="1600" b="0" kern="0" dirty="0">
                <a:solidFill>
                  <a:srgbClr val="FF0000"/>
                </a:solidFill>
                <a:ea typeface="宋体" charset="-122"/>
              </a:rPr>
              <a:t>  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CN" sz="160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//STEP 1:</a:t>
            </a:r>
            <a:r>
              <a:rPr lang="en-US" altLang="zh-CN" sz="1600" b="0" kern="0" dirty="0">
                <a:solidFill>
                  <a:srgbClr val="FF0000"/>
                </a:solidFill>
                <a:ea typeface="宋体" charset="-122"/>
              </a:rPr>
              <a:t>      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600" b="0" kern="0" dirty="0">
                <a:ea typeface="宋体" charset="-122"/>
              </a:rPr>
              <a:t>        读账户甲的余额</a:t>
            </a:r>
            <a:r>
              <a:rPr lang="en-US" altLang="zh-CN" sz="1600" b="0" kern="0" dirty="0" err="1">
                <a:ea typeface="宋体" charset="-122"/>
              </a:rPr>
              <a:t>BalanceX</a:t>
            </a:r>
            <a:r>
              <a:rPr lang="en-US" altLang="zh-CN" sz="1600" b="0" kern="0" dirty="0">
                <a:ea typeface="宋体" charset="-122"/>
              </a:rPr>
              <a:t>;</a:t>
            </a:r>
            <a:endParaRPr lang="zh-CN" altLang="en-US" sz="1600" b="0" kern="0" dirty="0">
              <a:ea typeface="宋体" charset="-122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zh-CN" altLang="en-US" sz="1600" b="0" kern="0" dirty="0">
                <a:ea typeface="宋体" charset="-122"/>
              </a:rPr>
              <a:t>         </a:t>
            </a:r>
            <a:r>
              <a:rPr lang="en-US" altLang="zh-CN" sz="1600" b="0" kern="0" dirty="0" err="1">
                <a:ea typeface="宋体" charset="-122"/>
              </a:rPr>
              <a:t>BalanceX</a:t>
            </a:r>
            <a:r>
              <a:rPr lang="en-US" altLang="zh-CN" sz="1600" b="0" kern="0" dirty="0">
                <a:ea typeface="宋体" charset="-122"/>
              </a:rPr>
              <a:t>=</a:t>
            </a:r>
            <a:r>
              <a:rPr lang="en-US" altLang="zh-CN" sz="1600" b="0" kern="0" dirty="0" err="1">
                <a:ea typeface="宋体" charset="-122"/>
              </a:rPr>
              <a:t>BalanceX</a:t>
            </a:r>
            <a:r>
              <a:rPr lang="en-US" altLang="zh-CN" sz="1600" b="0" kern="0" dirty="0">
                <a:ea typeface="宋体" charset="-122"/>
              </a:rPr>
              <a:t>-AMOUNT;  //AMOUNT </a:t>
            </a:r>
            <a:r>
              <a:rPr lang="zh-CN" altLang="en-US" sz="1600" b="0" kern="0" dirty="0">
                <a:ea typeface="宋体" charset="-122"/>
              </a:rPr>
              <a:t>为转账金额</a:t>
            </a:r>
            <a:endParaRPr lang="en-US" altLang="zh-CN" sz="1600" b="0" kern="0" dirty="0">
              <a:ea typeface="宋体" charset="-122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1600" b="0" kern="0" dirty="0">
                <a:ea typeface="宋体" charset="-122"/>
              </a:rPr>
              <a:t>         IF(</a:t>
            </a:r>
            <a:r>
              <a:rPr lang="en-US" altLang="zh-CN" sz="1600" b="0" kern="0" dirty="0" err="1">
                <a:ea typeface="宋体" charset="-122"/>
              </a:rPr>
              <a:t>BalanceX</a:t>
            </a:r>
            <a:r>
              <a:rPr lang="en-US" altLang="zh-CN" sz="1600" b="0" kern="0" dirty="0">
                <a:ea typeface="宋体" charset="-122"/>
              </a:rPr>
              <a:t> &lt; 0 ) THEN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1600" b="0" kern="0" dirty="0">
                <a:ea typeface="宋体" charset="-122"/>
              </a:rPr>
              <a:t>          {      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600" b="0" kern="0" dirty="0">
                <a:ea typeface="宋体" charset="-122"/>
              </a:rPr>
              <a:t>             打印</a:t>
            </a:r>
            <a:r>
              <a:rPr lang="en-US" altLang="zh-CN" sz="1600" b="0" kern="0" dirty="0">
                <a:ea typeface="宋体" charset="-122"/>
              </a:rPr>
              <a:t>‘</a:t>
            </a:r>
            <a:r>
              <a:rPr lang="zh-CN" altLang="en-US" sz="1600" b="0" kern="0" dirty="0">
                <a:ea typeface="宋体" charset="-122"/>
              </a:rPr>
              <a:t>金额不足，不能转账</a:t>
            </a:r>
            <a:r>
              <a:rPr lang="en-US" altLang="zh-CN" sz="1600" b="0" kern="0" dirty="0">
                <a:ea typeface="宋体" charset="-122"/>
              </a:rPr>
              <a:t>’;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600" b="0" kern="0" dirty="0">
                <a:ea typeface="宋体" charset="-122"/>
              </a:rPr>
              <a:t>             RETURN;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600" b="0" kern="0" dirty="0">
                <a:ea typeface="宋体" charset="-122"/>
              </a:rPr>
              <a:t>          }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altLang="zh-CN" sz="1600" b="0" kern="0" dirty="0">
                <a:ea typeface="宋体" charset="-122"/>
              </a:rPr>
              <a:t>         ELSE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1600" b="0" kern="0" dirty="0">
                <a:ea typeface="宋体" charset="-122"/>
              </a:rPr>
              <a:t>             </a:t>
            </a:r>
            <a:r>
              <a:rPr lang="zh-CN" altLang="en-US" sz="1600" b="0" kern="0" dirty="0">
                <a:ea typeface="宋体" charset="-122"/>
              </a:rPr>
              <a:t>写回</a:t>
            </a:r>
            <a:r>
              <a:rPr lang="en-US" altLang="zh-CN" sz="1600" b="0" kern="0" dirty="0" err="1">
                <a:ea typeface="宋体" charset="-122"/>
              </a:rPr>
              <a:t>BalanceX</a:t>
            </a:r>
            <a:r>
              <a:rPr lang="en-US" altLang="zh-CN" sz="1600" b="0" kern="0" dirty="0">
                <a:ea typeface="宋体" charset="-122"/>
              </a:rPr>
              <a:t>;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1600" kern="0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//STEP 2:</a:t>
            </a:r>
            <a:endParaRPr lang="en-US" altLang="zh-CN" sz="1600" b="0" kern="0" dirty="0">
              <a:ea typeface="宋体" charset="-122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zh-CN" altLang="en-US" sz="1600" b="0" kern="0" dirty="0">
                <a:ea typeface="宋体" charset="-122"/>
              </a:rPr>
              <a:t>         读账户乙的余额</a:t>
            </a:r>
            <a:r>
              <a:rPr lang="en-US" altLang="zh-CN" sz="1600" b="0" kern="0" dirty="0" err="1">
                <a:ea typeface="宋体" charset="-122"/>
              </a:rPr>
              <a:t>BalanceY</a:t>
            </a:r>
            <a:r>
              <a:rPr lang="en-US" altLang="zh-CN" sz="1600" b="0" kern="0" dirty="0">
                <a:ea typeface="宋体" charset="-122"/>
              </a:rPr>
              <a:t>;</a:t>
            </a:r>
            <a:endParaRPr lang="zh-CN" altLang="en-US" sz="1600" b="0" kern="0" dirty="0">
              <a:ea typeface="宋体" charset="-122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1600" b="0" kern="0" dirty="0">
                <a:ea typeface="宋体" charset="-122"/>
              </a:rPr>
              <a:t>         </a:t>
            </a:r>
            <a:r>
              <a:rPr lang="en-US" altLang="zh-CN" sz="1600" b="0" kern="0" dirty="0" err="1">
                <a:ea typeface="宋体" charset="-122"/>
              </a:rPr>
              <a:t>BalanceY</a:t>
            </a:r>
            <a:r>
              <a:rPr lang="en-US" altLang="zh-CN" sz="1600" b="0" kern="0" dirty="0">
                <a:ea typeface="宋体" charset="-122"/>
              </a:rPr>
              <a:t>=</a:t>
            </a:r>
            <a:r>
              <a:rPr lang="en-US" altLang="zh-CN" sz="1600" b="0" kern="0" dirty="0" err="1">
                <a:ea typeface="宋体" charset="-122"/>
              </a:rPr>
              <a:t>BalanceY+AMOUNT</a:t>
            </a:r>
            <a:r>
              <a:rPr lang="en-US" altLang="zh-CN" sz="1600" b="0" kern="0" dirty="0">
                <a:ea typeface="宋体" charset="-122"/>
              </a:rPr>
              <a:t>;</a:t>
            </a:r>
            <a:endParaRPr lang="zh-CN" altLang="en-US" sz="1600" b="0" kern="0" dirty="0">
              <a:ea typeface="宋体" charset="-122"/>
            </a:endParaRPr>
          </a:p>
          <a:p>
            <a:pPr>
              <a:lnSpc>
                <a:spcPts val="2000"/>
              </a:lnSpc>
              <a:buFontTx/>
              <a:buNone/>
            </a:pPr>
            <a:r>
              <a:rPr lang="zh-CN" altLang="en-US" sz="1600" b="0" kern="0" dirty="0">
                <a:ea typeface="宋体" charset="-122"/>
              </a:rPr>
              <a:t>         写回</a:t>
            </a:r>
            <a:r>
              <a:rPr lang="en-US" altLang="zh-CN" sz="1600" b="0" kern="0" dirty="0" err="1">
                <a:ea typeface="宋体" charset="-122"/>
              </a:rPr>
              <a:t>BalanceY</a:t>
            </a:r>
            <a:r>
              <a:rPr lang="en-US" altLang="zh-CN" sz="1600" b="0" kern="0" dirty="0">
                <a:ea typeface="宋体" charset="-122"/>
              </a:rPr>
              <a:t>;</a:t>
            </a:r>
          </a:p>
          <a:p>
            <a:pPr>
              <a:lnSpc>
                <a:spcPts val="2000"/>
              </a:lnSpc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ea typeface="宋体" charset="-122"/>
              </a:rPr>
              <a:t>       COMMIT;</a:t>
            </a:r>
            <a:endParaRPr lang="zh-CN" altLang="en-US" sz="1600" kern="0" dirty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ts val="2000"/>
              </a:lnSpc>
              <a:buFontTx/>
              <a:buNone/>
            </a:pPr>
            <a:endParaRPr lang="en-US" altLang="zh-CN" sz="1600" b="0" kern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17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73" y="1251992"/>
            <a:ext cx="8729662" cy="609600"/>
          </a:xfrm>
        </p:spPr>
        <p:txBody>
          <a:bodyPr/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原子性（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Atomicity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）原子性是指事务是一个不可分割的工作单位，事务中的操作要么都发生，要么都不发生。</a:t>
            </a:r>
            <a:endParaRPr lang="zh-CN" altLang="en-US" sz="2000" dirty="0">
              <a:ea typeface="宋体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E0F55-7B52-6B1B-D439-677549B1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95971"/>
            <a:ext cx="5360268" cy="366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860327"/>
      </p:ext>
    </p:extLst>
  </p:cSld>
  <p:clrMapOvr>
    <a:masterClrMapping/>
  </p:clrMapOvr>
</p:sld>
</file>

<file path=ppt/theme/theme1.xml><?xml version="1.0" encoding="utf-8"?>
<a:theme xmlns:a="http://schemas.openxmlformats.org/drawingml/2006/main" name="028betty_white">
  <a:themeElements>
    <a:clrScheme name="028betty_white 2">
      <a:dk1>
        <a:srgbClr val="000000"/>
      </a:dk1>
      <a:lt1>
        <a:srgbClr val="F8F8F8"/>
      </a:lt1>
      <a:dk2>
        <a:srgbClr val="000066"/>
      </a:dk2>
      <a:lt2>
        <a:srgbClr val="006666"/>
      </a:lt2>
      <a:accent1>
        <a:srgbClr val="669900"/>
      </a:accent1>
      <a:accent2>
        <a:srgbClr val="33CCCC"/>
      </a:accent2>
      <a:accent3>
        <a:srgbClr val="FBFBFB"/>
      </a:accent3>
      <a:accent4>
        <a:srgbClr val="000000"/>
      </a:accent4>
      <a:accent5>
        <a:srgbClr val="B8CAAA"/>
      </a:accent5>
      <a:accent6>
        <a:srgbClr val="2DB9B9"/>
      </a:accent6>
      <a:hlink>
        <a:srgbClr val="99CCFF"/>
      </a:hlink>
      <a:folHlink>
        <a:srgbClr val="B2B2B2"/>
      </a:folHlink>
    </a:clrScheme>
    <a:fontScheme name="028betty_whi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lnDef>
  </a:objectDefaults>
  <a:extraClrSchemeLst>
    <a:extraClrScheme>
      <a:clrScheme name="028betty_white 1">
        <a:dk1>
          <a:srgbClr val="000000"/>
        </a:dk1>
        <a:lt1>
          <a:srgbClr val="F8F8F8"/>
        </a:lt1>
        <a:dk2>
          <a:srgbClr val="000066"/>
        </a:dk2>
        <a:lt2>
          <a:srgbClr val="006699"/>
        </a:lt2>
        <a:accent1>
          <a:srgbClr val="3333CC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ADADE2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2">
        <a:dk1>
          <a:srgbClr val="000000"/>
        </a:dk1>
        <a:lt1>
          <a:srgbClr val="F8F8F8"/>
        </a:lt1>
        <a:dk2>
          <a:srgbClr val="000066"/>
        </a:dk2>
        <a:lt2>
          <a:srgbClr val="006666"/>
        </a:lt2>
        <a:accent1>
          <a:srgbClr val="669900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B8CAAA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3">
        <a:dk1>
          <a:srgbClr val="000000"/>
        </a:dk1>
        <a:lt1>
          <a:srgbClr val="F8F8F8"/>
        </a:lt1>
        <a:dk2>
          <a:srgbClr val="663300"/>
        </a:dk2>
        <a:lt2>
          <a:srgbClr val="462300"/>
        </a:lt2>
        <a:accent1>
          <a:srgbClr val="FF9900"/>
        </a:accent1>
        <a:accent2>
          <a:srgbClr val="996633"/>
        </a:accent2>
        <a:accent3>
          <a:srgbClr val="FBFBFB"/>
        </a:accent3>
        <a:accent4>
          <a:srgbClr val="000000"/>
        </a:accent4>
        <a:accent5>
          <a:srgbClr val="FFCAAA"/>
        </a:accent5>
        <a:accent6>
          <a:srgbClr val="8A5C2D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028betty_white</Template>
  <TotalTime>2963</TotalTime>
  <Words>4849</Words>
  <Application>Microsoft Office PowerPoint</Application>
  <PresentationFormat>全屏显示(4:3)</PresentationFormat>
  <Paragraphs>454</Paragraphs>
  <Slides>68</Slides>
  <Notes>3</Notes>
  <HiddenSlides>0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链接</vt:lpstr>
      </vt:variant>
      <vt:variant>
        <vt:i4>13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97" baseType="lpstr">
      <vt:lpstr>-apple-system</vt:lpstr>
      <vt:lpstr>Arial Unicode MS</vt:lpstr>
      <vt:lpstr>PingFang SC</vt:lpstr>
      <vt:lpstr>FangSong</vt:lpstr>
      <vt:lpstr>FangSong</vt:lpstr>
      <vt:lpstr>黑体</vt:lpstr>
      <vt:lpstr>华文新魏</vt:lpstr>
      <vt:lpstr>宋体</vt:lpstr>
      <vt:lpstr>Arial</vt:lpstr>
      <vt:lpstr>Calibri</vt:lpstr>
      <vt:lpstr>Lucida Sans Unicode</vt:lpstr>
      <vt:lpstr>Times New Roman</vt:lpstr>
      <vt:lpstr>Verdana</vt:lpstr>
      <vt:lpstr>Wingdings</vt:lpstr>
      <vt:lpstr>028betty_white</vt:lpstr>
      <vt:lpstr>file:///F:\E_Work\2_教学&amp;教改\18-19（2）教学工作\数据库系统原理（Slides）\图表\规范化理论.vsd\Drawing\~第9章\Sheet.320</vt:lpstr>
      <vt:lpstr>file:///F:\E_Work\2_教学&amp;教改\18-19（2）教学工作\数据库系统原理（Slides）\图表\规范化理论.vsd\Drawing\~第9章\Sheet.329</vt:lpstr>
      <vt:lpstr>file:///F:\E_Work\2_教学&amp;教改\18-19（2）教学工作\数据库系统原理（Slides）\图表\规范化理论.vsd\Drawing\~第9章\Sheet.321</vt:lpstr>
      <vt:lpstr>file:///F:\E_Work\2_教学&amp;教改\18-19（2）教学工作\数据库系统原理（Slides）\图表\规范化理论.vsd\Drawing\~第9章\Sheet.335</vt:lpstr>
      <vt:lpstr>file:///F:\E_Work\2_教学&amp;教改\18-19（2）教学工作\数据库系统原理（Slides）\图表\规范化理论.vsd\Drawing\~第9章\Sheet.333</vt:lpstr>
      <vt:lpstr>file:///F:\E_Work\2_教学&amp;教改\18-19（2）教学工作\数据库系统原理（Slides）\图表\规范化理论.vsd\Drawing\~第9章\Sheet.334</vt:lpstr>
      <vt:lpstr>file:///F:\E_Work\2_教学&amp;教改\18-19（2）教学工作\数据库系统原理（Slides）\图表\规范化理论.vsd\Drawing\~第9章\Sheet.332</vt:lpstr>
      <vt:lpstr>file:///F:\E_Work\2_教学&amp;教改\18-19（2）教学工作\数据库系统原理（Slides）\图表\规范化理论.vsd\Drawing\~第9章\Sheet.322</vt:lpstr>
      <vt:lpstr>file:///F:\E_Work\2_教学&amp;教改\18-19（2）教学工作\数据库系统原理（Slides）\图表\规范化理论.vsd\Drawing\~页-6\Sheet.1</vt:lpstr>
      <vt:lpstr>file:///F:\E_Work\2_教学&amp;教改\18-19（2）教学工作\数据库系统原理（Slides）\图表\规范化理论.vsd\Drawing\~页-6\Sheet.29</vt:lpstr>
      <vt:lpstr>file:///F:\E_Work\2_教学&amp;教改\18-19（2）教学工作\数据库系统原理（Slides）\图表\规范化理论.vsd\Drawing\~页-6\Sheet.30</vt:lpstr>
      <vt:lpstr>file:///F:\E_Work\2_教学&amp;教改\18-19（2）教学工作\数据库系统原理（Slides）\图表\规范化理论.vsd\Drawing\~页-6\Sheet.29</vt:lpstr>
      <vt:lpstr>file:///F:\E_Work\2_教学&amp;教改\18-19（2）教学工作\数据库系统原理（Slides）\图表\规范化理论.vsd\Drawing\~页-6\Sheet.30</vt:lpstr>
      <vt:lpstr>Image</vt:lpstr>
      <vt:lpstr>数据库系统原理</vt:lpstr>
      <vt:lpstr>关于数据库的应用场景</vt:lpstr>
      <vt:lpstr>关于数据库操作的基础</vt:lpstr>
      <vt:lpstr>讲解纲要</vt:lpstr>
      <vt:lpstr>数据库操作概述</vt:lpstr>
      <vt:lpstr>数据库操作概述</vt:lpstr>
      <vt:lpstr>数据库操作概述</vt:lpstr>
      <vt:lpstr>数据库操作概述</vt:lpstr>
      <vt:lpstr>原子性（Atomicity）原子性是指事务是一个不可分割的工作单位，事务中的操作要么都发生，要么都不发生。</vt:lpstr>
      <vt:lpstr>PowerPoint 演示文稿</vt:lpstr>
      <vt:lpstr>不考虑隔离会导致的问题</vt:lpstr>
      <vt:lpstr>脏读</vt:lpstr>
      <vt:lpstr>不可重复读</vt:lpstr>
      <vt:lpstr>幻读</vt:lpstr>
      <vt:lpstr>PowerPoint 演示文稿</vt:lpstr>
      <vt:lpstr>不考虑隔离会导致的问题</vt:lpstr>
      <vt:lpstr>不考虑隔离会导致的问题</vt:lpstr>
      <vt:lpstr>不考虑隔离会导致的问题</vt:lpstr>
      <vt:lpstr>不考虑隔离会导致的问题</vt:lpstr>
      <vt:lpstr>PowerPoint 演示文稿</vt:lpstr>
      <vt:lpstr>PowerPoint 演示文稿</vt:lpstr>
      <vt:lpstr>PowerPoint 演示文稿</vt:lpstr>
      <vt:lpstr>讲解纲要</vt:lpstr>
      <vt:lpstr>数据库故障类型</vt:lpstr>
      <vt:lpstr>数据库故障：事务内部的故障</vt:lpstr>
      <vt:lpstr>数据库故障：系统故障</vt:lpstr>
      <vt:lpstr>数据库故障：系统故障</vt:lpstr>
      <vt:lpstr>数据库故障：介质故障</vt:lpstr>
      <vt:lpstr>讲解纲要</vt:lpstr>
      <vt:lpstr>数据库恢复技术</vt:lpstr>
      <vt:lpstr>数据库恢复技术：数据转储</vt:lpstr>
      <vt:lpstr>数据库恢复技术：数据转储</vt:lpstr>
      <vt:lpstr>讲解纲要</vt:lpstr>
      <vt:lpstr>数据库恢复技术：日志文件</vt:lpstr>
      <vt:lpstr>数据库恢复技术：日志文件</vt:lpstr>
      <vt:lpstr>数据库恢复技术：日志文件</vt:lpstr>
      <vt:lpstr>数据库恢复技术：日志文件</vt:lpstr>
      <vt:lpstr>数据库恢复技术：日志文件</vt:lpstr>
      <vt:lpstr>数据库恢复技术：介质故障恢复示例</vt:lpstr>
      <vt:lpstr>数据库恢复技术：日志文件</vt:lpstr>
      <vt:lpstr>数据库恢复技术：事务故障恢复</vt:lpstr>
      <vt:lpstr>数据库恢复技术：事务故障恢复</vt:lpstr>
      <vt:lpstr>数据库恢复技术：事务故障恢复</vt:lpstr>
      <vt:lpstr>数据库恢复技术：系统故障恢复</vt:lpstr>
      <vt:lpstr>数据库恢复技术：系统故障恢复</vt:lpstr>
      <vt:lpstr>数据库恢复技术：系统故障恢复</vt:lpstr>
      <vt:lpstr>数据库恢复技术：系统故障恢复</vt:lpstr>
      <vt:lpstr>数据库恢复技术：介质故障恢复</vt:lpstr>
      <vt:lpstr>数据库恢复技术：介质故障恢复</vt:lpstr>
      <vt:lpstr>数据库恢复技术：介质故障恢复</vt:lpstr>
      <vt:lpstr>讲解纲要</vt:lpstr>
      <vt:lpstr>具有检查点的恢复技术：问题的提出</vt:lpstr>
      <vt:lpstr>数据恢复技术：检查点</vt:lpstr>
      <vt:lpstr>数据恢复技术：检查点</vt:lpstr>
      <vt:lpstr>数据恢复技术：检查点</vt:lpstr>
      <vt:lpstr>数据恢复技术：检查点</vt:lpstr>
      <vt:lpstr>数据恢复技术：检查点</vt:lpstr>
      <vt:lpstr>数据恢复技术：检查点</vt:lpstr>
      <vt:lpstr>数据恢复技术：检查点</vt:lpstr>
      <vt:lpstr>数据恢复技术：检查点</vt:lpstr>
      <vt:lpstr>讲解纲要</vt:lpstr>
      <vt:lpstr>数据库镜像</vt:lpstr>
      <vt:lpstr>数据库镜像</vt:lpstr>
      <vt:lpstr>数据库镜像</vt:lpstr>
      <vt:lpstr>讲解纲要</vt:lpstr>
      <vt:lpstr>数据库恢复技术：总结</vt:lpstr>
      <vt:lpstr>数据库恢复技术：总结</vt:lpstr>
      <vt:lpstr>Thank you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微软中国</dc:creator>
  <cp:lastModifiedBy>宇英</cp:lastModifiedBy>
  <cp:revision>85</cp:revision>
  <dcterms:created xsi:type="dcterms:W3CDTF">2013-05-28T06:12:06Z</dcterms:created>
  <dcterms:modified xsi:type="dcterms:W3CDTF">2023-04-27T00:38:15Z</dcterms:modified>
</cp:coreProperties>
</file>