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handoutMasterIdLst>
    <p:handoutMasterId r:id="rId72"/>
  </p:handoutMasterIdLst>
  <p:sldIdLst>
    <p:sldId id="283" r:id="rId2"/>
    <p:sldId id="264" r:id="rId3"/>
    <p:sldId id="285" r:id="rId4"/>
    <p:sldId id="286" r:id="rId5"/>
    <p:sldId id="287" r:id="rId6"/>
    <p:sldId id="371" r:id="rId7"/>
    <p:sldId id="289" r:id="rId8"/>
    <p:sldId id="288" r:id="rId9"/>
    <p:sldId id="290" r:id="rId10"/>
    <p:sldId id="292" r:id="rId11"/>
    <p:sldId id="293" r:id="rId12"/>
    <p:sldId id="296" r:id="rId13"/>
    <p:sldId id="298" r:id="rId14"/>
    <p:sldId id="372" r:id="rId15"/>
    <p:sldId id="299" r:id="rId16"/>
    <p:sldId id="300" r:id="rId17"/>
    <p:sldId id="303" r:id="rId18"/>
    <p:sldId id="305" r:id="rId19"/>
    <p:sldId id="373" r:id="rId20"/>
    <p:sldId id="374" r:id="rId21"/>
    <p:sldId id="375" r:id="rId22"/>
    <p:sldId id="309" r:id="rId23"/>
    <p:sldId id="310" r:id="rId24"/>
    <p:sldId id="312" r:id="rId25"/>
    <p:sldId id="313" r:id="rId26"/>
    <p:sldId id="315" r:id="rId27"/>
    <p:sldId id="317" r:id="rId28"/>
    <p:sldId id="320" r:id="rId29"/>
    <p:sldId id="322" r:id="rId30"/>
    <p:sldId id="323" r:id="rId31"/>
    <p:sldId id="326" r:id="rId32"/>
    <p:sldId id="376" r:id="rId33"/>
    <p:sldId id="378" r:id="rId34"/>
    <p:sldId id="379" r:id="rId35"/>
    <p:sldId id="380" r:id="rId36"/>
    <p:sldId id="381" r:id="rId37"/>
    <p:sldId id="382" r:id="rId38"/>
    <p:sldId id="383" r:id="rId39"/>
    <p:sldId id="328" r:id="rId40"/>
    <p:sldId id="334" r:id="rId41"/>
    <p:sldId id="335" r:id="rId42"/>
    <p:sldId id="336" r:id="rId43"/>
    <p:sldId id="337" r:id="rId44"/>
    <p:sldId id="377" r:id="rId45"/>
    <p:sldId id="338" r:id="rId46"/>
    <p:sldId id="339" r:id="rId47"/>
    <p:sldId id="341" r:id="rId48"/>
    <p:sldId id="384" r:id="rId49"/>
    <p:sldId id="343" r:id="rId50"/>
    <p:sldId id="344" r:id="rId51"/>
    <p:sldId id="345" r:id="rId52"/>
    <p:sldId id="385" r:id="rId53"/>
    <p:sldId id="346" r:id="rId54"/>
    <p:sldId id="347" r:id="rId55"/>
    <p:sldId id="349" r:id="rId56"/>
    <p:sldId id="350" r:id="rId57"/>
    <p:sldId id="352" r:id="rId58"/>
    <p:sldId id="354" r:id="rId59"/>
    <p:sldId id="355" r:id="rId60"/>
    <p:sldId id="356" r:id="rId61"/>
    <p:sldId id="359" r:id="rId62"/>
    <p:sldId id="362" r:id="rId63"/>
    <p:sldId id="363" r:id="rId64"/>
    <p:sldId id="364" r:id="rId65"/>
    <p:sldId id="365" r:id="rId66"/>
    <p:sldId id="386" r:id="rId67"/>
    <p:sldId id="366" r:id="rId68"/>
    <p:sldId id="367" r:id="rId69"/>
    <p:sldId id="370" r:id="rId70"/>
    <p:sldId id="284" r:id="rId71"/>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FF"/>
    <a:srgbClr val="FFFF00"/>
    <a:srgbClr val="E0D69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96317" autoAdjust="0"/>
  </p:normalViewPr>
  <p:slideViewPr>
    <p:cSldViewPr snapToObjects="1">
      <p:cViewPr varScale="1">
        <p:scale>
          <a:sx n="79" d="100"/>
          <a:sy n="79" d="100"/>
        </p:scale>
        <p:origin x="1733" y="6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418240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371600" y="4876800"/>
            <a:ext cx="6400800" cy="91440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sz="2000" b="0" dirty="0">
                <a:latin typeface="黑体" panose="02010609060101010101" pitchFamily="49" charset="-122"/>
                <a:ea typeface="黑体" panose="02010609060101010101" pitchFamily="49" charset="-122"/>
              </a:rPr>
              <a:t>主讲：张敬伟</a:t>
            </a:r>
            <a:endParaRPr lang="en-US" altLang="zh-CN" sz="2000" b="0" dirty="0">
              <a:latin typeface="黑体" panose="02010609060101010101" pitchFamily="49" charset="-122"/>
              <a:ea typeface="黑体" panose="02010609060101010101" pitchFamily="49" charset="-122"/>
            </a:endParaRPr>
          </a:p>
          <a:p>
            <a:pPr marL="0" indent="0" algn="ctr">
              <a:buFontTx/>
              <a:buNone/>
            </a:pPr>
            <a:r>
              <a:rPr lang="en-US" altLang="ko-KR"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桂林电子科技大学  计算机与信息安全学院</a:t>
            </a:r>
            <a:endParaRPr lang="ko-KR" altLang="en-US" sz="2000" b="0" dirty="0">
              <a:latin typeface="黑体" panose="02010609060101010101" pitchFamily="49" charset="-122"/>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ea typeface="宋体" charset="-122"/>
              </a:rPr>
              <a:t>并发操作引发的问题：不可重复读</a:t>
            </a:r>
          </a:p>
        </p:txBody>
      </p:sp>
      <p:sp>
        <p:nvSpPr>
          <p:cNvPr id="11267" name="Rectangle 3"/>
          <p:cNvSpPr>
            <a:spLocks noGrp="1" noChangeArrowheads="1"/>
          </p:cNvSpPr>
          <p:nvPr>
            <p:ph type="body" idx="1"/>
          </p:nvPr>
        </p:nvSpPr>
        <p:spPr>
          <a:xfrm>
            <a:off x="185738" y="1124744"/>
            <a:ext cx="8729662" cy="100811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solidFill>
                  <a:schemeClr val="tx2">
                    <a:lumMod val="60000"/>
                    <a:lumOff val="40000"/>
                  </a:schemeClr>
                </a:solidFill>
                <a:ea typeface="宋体" charset="-122"/>
              </a:rPr>
              <a:t>不可重复读</a:t>
            </a:r>
            <a:r>
              <a:rPr kumimoji="1" lang="zh-CN" altLang="en-US" sz="2400" dirty="0">
                <a:ea typeface="宋体" charset="-122"/>
              </a:rPr>
              <a:t>是指事务</a:t>
            </a:r>
            <a:r>
              <a:rPr kumimoji="1" lang="en-US" altLang="zh-CN" sz="2400" dirty="0">
                <a:ea typeface="宋体" charset="-122"/>
              </a:rPr>
              <a:t>T</a:t>
            </a:r>
            <a:r>
              <a:rPr kumimoji="1" lang="en-US" altLang="zh-CN" sz="2400" baseline="-25000" dirty="0">
                <a:ea typeface="宋体" charset="-122"/>
              </a:rPr>
              <a:t>1</a:t>
            </a:r>
            <a:r>
              <a:rPr kumimoji="1" lang="zh-CN" altLang="en-US" sz="2400" dirty="0">
                <a:ea typeface="宋体" charset="-122"/>
              </a:rPr>
              <a:t>读取数据后，事务</a:t>
            </a:r>
            <a:r>
              <a:rPr kumimoji="1" lang="en-US" altLang="zh-CN" sz="2400" dirty="0">
                <a:ea typeface="宋体" charset="-122"/>
              </a:rPr>
              <a:t>T</a:t>
            </a:r>
            <a:r>
              <a:rPr kumimoji="1" lang="en-US" altLang="zh-CN" sz="2400" baseline="-25000" dirty="0">
                <a:ea typeface="宋体" charset="-122"/>
              </a:rPr>
              <a:t>2</a:t>
            </a:r>
            <a:r>
              <a:rPr kumimoji="1" lang="zh-CN" altLang="en-US" sz="2400" dirty="0">
                <a:ea typeface="宋体" charset="-122"/>
              </a:rPr>
              <a:t>对该数据执行了更新操作，使</a:t>
            </a:r>
            <a:r>
              <a:rPr kumimoji="1" lang="en-US" altLang="zh-CN" sz="2400" dirty="0">
                <a:ea typeface="宋体" charset="-122"/>
              </a:rPr>
              <a:t>T</a:t>
            </a:r>
            <a:r>
              <a:rPr kumimoji="1" lang="en-US" altLang="zh-CN" sz="2400" baseline="-25000" dirty="0">
                <a:ea typeface="宋体" charset="-122"/>
              </a:rPr>
              <a:t>1</a:t>
            </a:r>
            <a:r>
              <a:rPr kumimoji="1" lang="zh-CN" altLang="en-US" sz="2400" dirty="0">
                <a:ea typeface="宋体" charset="-122"/>
              </a:rPr>
              <a:t>无法再现前一次读取结果。</a:t>
            </a:r>
            <a:endParaRPr kumimoji="1" lang="en-US" altLang="zh-CN" sz="2400" dirty="0">
              <a:ea typeface="宋体" charset="-122"/>
            </a:endParaRP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196" y="2044857"/>
            <a:ext cx="4622998"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205221" y="2534848"/>
            <a:ext cx="1944216" cy="1015663"/>
          </a:xfrm>
          <a:prstGeom prst="rect">
            <a:avLst/>
          </a:prstGeom>
        </p:spPr>
        <p:txBody>
          <a:bodyPr wrap="square">
            <a:spAutoFit/>
          </a:bodyPr>
          <a:lstStyle/>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R(A)=50;</a:t>
            </a:r>
          </a:p>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R(B)=100</a:t>
            </a:r>
          </a:p>
          <a:p>
            <a:pPr marL="342900" indent="-342900" algn="l" eaLnBrk="1" hangingPunct="1"/>
            <a:r>
              <a:rPr kumimoji="1" lang="zh-CN" altLang="en-US" b="0" dirty="0">
                <a:solidFill>
                  <a:schemeClr val="tx1"/>
                </a:solidFill>
                <a:latin typeface="Times New Roman" pitchFamily="18" charset="0"/>
                <a:ea typeface="宋体" pitchFamily="2" charset="-122"/>
                <a:cs typeface="Times New Roman" pitchFamily="18" charset="0"/>
              </a:rPr>
              <a:t>求和</a:t>
            </a:r>
            <a:r>
              <a:rPr kumimoji="1" lang="en-US" altLang="zh-CN" b="0" dirty="0">
                <a:solidFill>
                  <a:schemeClr val="tx1"/>
                </a:solidFill>
                <a:latin typeface="Times New Roman" pitchFamily="18" charset="0"/>
                <a:ea typeface="宋体" pitchFamily="2" charset="-122"/>
                <a:cs typeface="Times New Roman" pitchFamily="18" charset="0"/>
              </a:rPr>
              <a:t>=150</a:t>
            </a:r>
          </a:p>
        </p:txBody>
      </p:sp>
      <p:sp>
        <p:nvSpPr>
          <p:cNvPr id="8" name="矩形 7"/>
          <p:cNvSpPr/>
          <p:nvPr/>
        </p:nvSpPr>
        <p:spPr>
          <a:xfrm>
            <a:off x="6581484" y="3533415"/>
            <a:ext cx="1297150" cy="1015663"/>
          </a:xfrm>
          <a:prstGeom prst="rect">
            <a:avLst/>
          </a:prstGeom>
        </p:spPr>
        <p:txBody>
          <a:bodyPr wrap="none">
            <a:spAutoFit/>
          </a:bodyPr>
          <a:lstStyle/>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R(B)=100</a:t>
            </a:r>
          </a:p>
          <a:p>
            <a:pPr lvl="0" algn="l" eaLnBrk="1" hangingPunct="1"/>
            <a:r>
              <a:rPr kumimoji="1" lang="en-US" altLang="zh-CN" b="0" dirty="0">
                <a:solidFill>
                  <a:schemeClr val="tx1"/>
                </a:solidFill>
                <a:latin typeface="Times New Roman" pitchFamily="18" charset="0"/>
                <a:ea typeface="宋体" pitchFamily="2" charset="-122"/>
                <a:cs typeface="Times New Roman" pitchFamily="18" charset="0"/>
              </a:rPr>
              <a:t>B=B*2</a:t>
            </a:r>
          </a:p>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W(B)=200</a:t>
            </a:r>
          </a:p>
        </p:txBody>
      </p:sp>
      <p:sp>
        <p:nvSpPr>
          <p:cNvPr id="9" name="矩形 8"/>
          <p:cNvSpPr/>
          <p:nvPr/>
        </p:nvSpPr>
        <p:spPr>
          <a:xfrm>
            <a:off x="4637268" y="4541686"/>
            <a:ext cx="1226618" cy="1015663"/>
          </a:xfrm>
          <a:prstGeom prst="rect">
            <a:avLst/>
          </a:prstGeom>
        </p:spPr>
        <p:txBody>
          <a:bodyPr wrap="none">
            <a:spAutoFit/>
          </a:bodyPr>
          <a:lstStyle/>
          <a:p>
            <a:pPr algn="l"/>
            <a:r>
              <a:rPr kumimoji="1" lang="en-US" altLang="zh-CN" b="0" dirty="0">
                <a:solidFill>
                  <a:schemeClr val="tx1"/>
                </a:solidFill>
                <a:latin typeface="Times New Roman" pitchFamily="18" charset="0"/>
                <a:ea typeface="宋体" pitchFamily="2" charset="-122"/>
                <a:cs typeface="Times New Roman" pitchFamily="18" charset="0"/>
              </a:rPr>
              <a:t>R(A)=50</a:t>
            </a:r>
          </a:p>
          <a:p>
            <a:pPr lvl="0" algn="l"/>
            <a:r>
              <a:rPr kumimoji="1" lang="en-US" altLang="zh-CN" b="0" dirty="0">
                <a:solidFill>
                  <a:schemeClr val="tx1"/>
                </a:solidFill>
                <a:latin typeface="Times New Roman" pitchFamily="18" charset="0"/>
                <a:ea typeface="宋体" pitchFamily="2" charset="-122"/>
                <a:cs typeface="Times New Roman" pitchFamily="18" charset="0"/>
              </a:rPr>
              <a:t>R(B)=200</a:t>
            </a:r>
          </a:p>
          <a:p>
            <a:pPr algn="l"/>
            <a:r>
              <a:rPr kumimoji="1" lang="zh-CN" altLang="en-US" b="0" dirty="0">
                <a:solidFill>
                  <a:schemeClr val="tx1"/>
                </a:solidFill>
                <a:latin typeface="Times New Roman" pitchFamily="18" charset="0"/>
                <a:ea typeface="宋体" pitchFamily="2" charset="-122"/>
                <a:cs typeface="Times New Roman" pitchFamily="18" charset="0"/>
              </a:rPr>
              <a:t>求和</a:t>
            </a:r>
            <a:r>
              <a:rPr kumimoji="1" lang="en-US" altLang="zh-CN" b="0" dirty="0">
                <a:solidFill>
                  <a:schemeClr val="tx1"/>
                </a:solidFill>
                <a:latin typeface="Times New Roman" pitchFamily="18" charset="0"/>
                <a:ea typeface="宋体" pitchFamily="2" charset="-122"/>
                <a:cs typeface="Times New Roman" pitchFamily="18" charset="0"/>
              </a:rPr>
              <a:t>=250</a:t>
            </a:r>
            <a:endParaRPr lang="zh-CN" altLang="en-US" dirty="0"/>
          </a:p>
        </p:txBody>
      </p:sp>
      <p:sp>
        <p:nvSpPr>
          <p:cNvPr id="10" name="圆角矩形标注 9"/>
          <p:cNvSpPr/>
          <p:nvPr/>
        </p:nvSpPr>
        <p:spPr bwMode="auto">
          <a:xfrm>
            <a:off x="2342937" y="5524118"/>
            <a:ext cx="1446386" cy="442674"/>
          </a:xfrm>
          <a:prstGeom prst="wedgeRoundRectCallout">
            <a:avLst>
              <a:gd name="adj1" fmla="val 117081"/>
              <a:gd name="adj2" fmla="val -141318"/>
              <a:gd name="adj3" fmla="val 16667"/>
            </a:avLst>
          </a:prstGeom>
          <a:solidFill>
            <a:srgbClr val="FFC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验证出错</a:t>
            </a:r>
          </a:p>
        </p:txBody>
      </p:sp>
      <p:grpSp>
        <p:nvGrpSpPr>
          <p:cNvPr id="11" name="组合 10"/>
          <p:cNvGrpSpPr/>
          <p:nvPr/>
        </p:nvGrpSpPr>
        <p:grpSpPr>
          <a:xfrm>
            <a:off x="287280" y="2354175"/>
            <a:ext cx="1476686" cy="4083170"/>
            <a:chOff x="175122" y="3897062"/>
            <a:chExt cx="1476686" cy="4083170"/>
          </a:xfrm>
        </p:grpSpPr>
        <p:sp>
          <p:nvSpPr>
            <p:cNvPr id="12" name="TextBox 11"/>
            <p:cNvSpPr txBox="1"/>
            <p:nvPr/>
          </p:nvSpPr>
          <p:spPr>
            <a:xfrm>
              <a:off x="175122" y="3897062"/>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T1</a:t>
              </a:r>
              <a:endParaRPr lang="zh-CN" altLang="en-US" dirty="0"/>
            </a:p>
          </p:txBody>
        </p:sp>
        <p:sp>
          <p:nvSpPr>
            <p:cNvPr id="13" name="矩形 12"/>
            <p:cNvSpPr/>
            <p:nvPr/>
          </p:nvSpPr>
          <p:spPr>
            <a:xfrm>
              <a:off x="177082" y="4297172"/>
              <a:ext cx="1474726" cy="3683060"/>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 </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A+B</a:t>
              </a:r>
            </a:p>
            <a:p>
              <a:pPr marL="342900" indent="-342900" algn="l" eaLnBrk="1" hangingPunct="1">
                <a:lnSpc>
                  <a:spcPts val="3500"/>
                </a:lnSpc>
              </a:pPr>
              <a:endParaRPr kumimoji="1" lang="en-US" altLang="zh-CN" sz="1800" b="0" dirty="0">
                <a:solidFill>
                  <a:schemeClr val="tx1"/>
                </a:solidFill>
                <a:latin typeface="Times New Roman" pitchFamily="18" charset="0"/>
                <a:ea typeface="宋体" pitchFamily="2" charset="-122"/>
                <a:cs typeface="Times New Roman" pitchFamily="18" charset="0"/>
              </a:endParaRP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t>
              </a:r>
              <a:r>
                <a:rPr kumimoji="1" lang="zh-CN" altLang="en-US" sz="1800" b="0" dirty="0">
                  <a:solidFill>
                    <a:schemeClr val="tx1"/>
                  </a:solidFill>
                  <a:latin typeface="Times New Roman" pitchFamily="18" charset="0"/>
                  <a:ea typeface="宋体" pitchFamily="2" charset="-122"/>
                  <a:cs typeface="Times New Roman" pitchFamily="18" charset="0"/>
                </a:rPr>
                <a:t>验证运算</a:t>
              </a:r>
              <a:endParaRPr kumimoji="1" lang="en-US" altLang="zh-CN" sz="1800" b="0" dirty="0">
                <a:solidFill>
                  <a:schemeClr val="tx1"/>
                </a:solidFill>
                <a:latin typeface="Times New Roman" pitchFamily="18" charset="0"/>
                <a:ea typeface="宋体" pitchFamily="2" charset="-122"/>
                <a:cs typeface="Times New Roman" pitchFamily="18" charset="0"/>
              </a:endParaRP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 </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A+B</a:t>
              </a:r>
            </a:p>
          </p:txBody>
        </p:sp>
      </p:grpSp>
      <p:grpSp>
        <p:nvGrpSpPr>
          <p:cNvPr id="14" name="组合 13"/>
          <p:cNvGrpSpPr/>
          <p:nvPr/>
        </p:nvGrpSpPr>
        <p:grpSpPr>
          <a:xfrm>
            <a:off x="1929114" y="2300102"/>
            <a:ext cx="1426942" cy="1847307"/>
            <a:chOff x="2533512" y="2995933"/>
            <a:chExt cx="1426942" cy="1847307"/>
          </a:xfrm>
        </p:grpSpPr>
        <p:sp>
          <p:nvSpPr>
            <p:cNvPr id="15" name="TextBox 14"/>
            <p:cNvSpPr txBox="1"/>
            <p:nvPr/>
          </p:nvSpPr>
          <p:spPr>
            <a:xfrm>
              <a:off x="2544483" y="2995933"/>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T2</a:t>
              </a:r>
              <a:endParaRPr lang="zh-CN" altLang="en-US" dirty="0"/>
            </a:p>
          </p:txBody>
        </p:sp>
        <p:sp>
          <p:nvSpPr>
            <p:cNvPr id="16" name="矩形 15"/>
            <p:cNvSpPr/>
            <p:nvPr/>
          </p:nvSpPr>
          <p:spPr>
            <a:xfrm>
              <a:off x="2533512" y="3404385"/>
              <a:ext cx="1426942"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B=B*2</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W(B)</a:t>
              </a:r>
            </a:p>
          </p:txBody>
        </p:sp>
      </p:grpSp>
    </p:spTree>
    <p:extLst>
      <p:ext uri="{BB962C8B-B14F-4D97-AF65-F5344CB8AC3E}">
        <p14:creationId xmlns:p14="http://schemas.microsoft.com/office/powerpoint/2010/main" val="24806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ea typeface="宋体" charset="-122"/>
              </a:rPr>
              <a:t>并发操作引发的问题：不可重复读</a:t>
            </a:r>
          </a:p>
        </p:txBody>
      </p:sp>
      <p:sp>
        <p:nvSpPr>
          <p:cNvPr id="12291" name="Rectangle 3"/>
          <p:cNvSpPr>
            <a:spLocks noGrp="1" noChangeArrowheads="1"/>
          </p:cNvSpPr>
          <p:nvPr>
            <p:ph type="body" idx="1"/>
          </p:nvPr>
        </p:nvSpPr>
        <p:spPr>
          <a:xfrm>
            <a:off x="137716" y="1412776"/>
            <a:ext cx="8928992" cy="4680520"/>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b="0" dirty="0">
                <a:ea typeface="宋体" charset="-122"/>
              </a:rPr>
              <a:t>具体而言，不可重复读包括三种情况：</a:t>
            </a:r>
          </a:p>
          <a:p>
            <a:pPr lvl="1">
              <a:lnSpc>
                <a:spcPts val="3500"/>
              </a:lnSpc>
              <a:spcBef>
                <a:spcPct val="0"/>
              </a:spcBef>
              <a:buClrTx/>
              <a:buSzPct val="65000"/>
              <a:buFont typeface="Wingdings" panose="05000000000000000000" pitchFamily="2" charset="2"/>
              <a:buChar char="l"/>
            </a:pPr>
            <a:r>
              <a:rPr kumimoji="1" lang="zh-CN" altLang="en-US" sz="2000" b="0" dirty="0">
                <a:ea typeface="宋体" charset="-122"/>
              </a:rPr>
              <a:t>事务</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读取某一数据后，事务</a:t>
            </a:r>
            <a:r>
              <a:rPr kumimoji="1" lang="en-US" altLang="zh-CN" sz="2000" b="0" dirty="0">
                <a:ea typeface="宋体" charset="-122"/>
              </a:rPr>
              <a:t>T</a:t>
            </a:r>
            <a:r>
              <a:rPr kumimoji="1" lang="en-US" altLang="zh-CN" sz="2000" b="0" baseline="-25000" dirty="0">
                <a:ea typeface="宋体" charset="-122"/>
              </a:rPr>
              <a:t>2</a:t>
            </a:r>
            <a:r>
              <a:rPr kumimoji="1" lang="zh-CN" altLang="en-US" sz="2000" b="0" dirty="0">
                <a:ea typeface="宋体" charset="-122"/>
              </a:rPr>
              <a:t>对其做了修改，当事务</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再次读该数据时，得到与前一次不同的值</a:t>
            </a:r>
            <a:r>
              <a:rPr kumimoji="1" lang="zh-CN" altLang="en-US" sz="2000" dirty="0">
                <a:ea typeface="宋体" charset="-122"/>
              </a:rPr>
              <a:t>；</a:t>
            </a:r>
            <a:endParaRPr kumimoji="1" lang="en-US" altLang="zh-CN" sz="2000" b="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b="0" dirty="0">
                <a:ea typeface="宋体" charset="-122"/>
              </a:rPr>
              <a:t>事务</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按一定条件从数据库中读取了某些数据记录后，事务</a:t>
            </a:r>
            <a:r>
              <a:rPr kumimoji="1" lang="en-US" altLang="zh-CN" sz="2000" b="0" dirty="0">
                <a:ea typeface="宋体" charset="-122"/>
              </a:rPr>
              <a:t>T</a:t>
            </a:r>
            <a:r>
              <a:rPr kumimoji="1" lang="en-US" altLang="zh-CN" sz="2000" b="0" baseline="-25000" dirty="0">
                <a:ea typeface="宋体" charset="-122"/>
              </a:rPr>
              <a:t>2</a:t>
            </a:r>
            <a:r>
              <a:rPr kumimoji="1" lang="zh-CN" altLang="en-US" sz="2000" b="0" dirty="0">
                <a:ea typeface="宋体" charset="-122"/>
              </a:rPr>
              <a:t>删除了其中部分记录，当</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再次按相同条件读取数据时，发现某些记录消失了； </a:t>
            </a:r>
          </a:p>
          <a:p>
            <a:pPr lvl="1">
              <a:lnSpc>
                <a:spcPts val="3500"/>
              </a:lnSpc>
              <a:spcBef>
                <a:spcPct val="0"/>
              </a:spcBef>
              <a:buClrTx/>
              <a:buSzPct val="65000"/>
              <a:buFont typeface="Wingdings" panose="05000000000000000000" pitchFamily="2" charset="2"/>
              <a:buChar char="l"/>
            </a:pPr>
            <a:r>
              <a:rPr kumimoji="1" lang="zh-CN" altLang="en-US" sz="2000" b="0" dirty="0">
                <a:ea typeface="宋体" charset="-122"/>
              </a:rPr>
              <a:t>事务</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按一定条件从数据库中读取某些数据记录后，事务</a:t>
            </a:r>
            <a:r>
              <a:rPr kumimoji="1" lang="en-US" altLang="zh-CN" sz="2000" b="0" dirty="0">
                <a:ea typeface="宋体" charset="-122"/>
              </a:rPr>
              <a:t>T</a:t>
            </a:r>
            <a:r>
              <a:rPr kumimoji="1" lang="en-US" altLang="zh-CN" sz="2000" b="0" baseline="-25000" dirty="0">
                <a:ea typeface="宋体" charset="-122"/>
              </a:rPr>
              <a:t>2</a:t>
            </a:r>
            <a:r>
              <a:rPr kumimoji="1" lang="zh-CN" altLang="en-US" sz="2000" b="0" dirty="0">
                <a:ea typeface="宋体" charset="-122"/>
              </a:rPr>
              <a:t>插入了一些记录，当</a:t>
            </a:r>
            <a:r>
              <a:rPr kumimoji="1" lang="en-US" altLang="zh-CN" sz="2000" b="0" dirty="0">
                <a:ea typeface="宋体" charset="-122"/>
              </a:rPr>
              <a:t>T</a:t>
            </a:r>
            <a:r>
              <a:rPr kumimoji="1" lang="en-US" altLang="zh-CN" sz="2000" b="0" baseline="-25000" dirty="0">
                <a:ea typeface="宋体" charset="-122"/>
              </a:rPr>
              <a:t>1</a:t>
            </a:r>
            <a:r>
              <a:rPr kumimoji="1" lang="zh-CN" altLang="en-US" sz="2000" b="0" dirty="0">
                <a:ea typeface="宋体" charset="-122"/>
              </a:rPr>
              <a:t>再次按相同条件读取数据时，发现多了一些记录。</a:t>
            </a:r>
            <a:endParaRPr kumimoji="1" lang="en-US" altLang="zh-CN" sz="2000" b="0" dirty="0">
              <a:ea typeface="宋体" charset="-122"/>
            </a:endParaRPr>
          </a:p>
          <a:p>
            <a:pPr lvl="1">
              <a:lnSpc>
                <a:spcPts val="3500"/>
              </a:lnSpc>
              <a:spcBef>
                <a:spcPct val="0"/>
              </a:spcBef>
              <a:buClrTx/>
              <a:buSzPct val="65000"/>
              <a:buFont typeface="Wingdings" panose="05000000000000000000" pitchFamily="2" charset="2"/>
              <a:buChar char="l"/>
            </a:pPr>
            <a:endParaRPr kumimoji="1" lang="en-US" altLang="zh-CN" sz="2000" dirty="0">
              <a:ea typeface="宋体" charset="-122"/>
            </a:endParaRPr>
          </a:p>
          <a:p>
            <a:pPr>
              <a:lnSpc>
                <a:spcPts val="3500"/>
              </a:lnSpc>
              <a:spcBef>
                <a:spcPct val="0"/>
              </a:spcBef>
              <a:buClrTx/>
              <a:buSzPct val="65000"/>
              <a:buFont typeface="Wingdings" panose="05000000000000000000" pitchFamily="2" charset="2"/>
              <a:buChar char="l"/>
            </a:pPr>
            <a:r>
              <a:rPr kumimoji="1" lang="zh-CN" altLang="en-US" sz="2400" b="0" dirty="0">
                <a:ea typeface="宋体" charset="-122"/>
              </a:rPr>
              <a:t>后两种不可重复读也称为</a:t>
            </a:r>
            <a:r>
              <a:rPr kumimoji="1" lang="zh-CN" altLang="en-US" sz="2400" b="0" dirty="0">
                <a:solidFill>
                  <a:schemeClr val="tx2">
                    <a:lumMod val="60000"/>
                    <a:lumOff val="40000"/>
                  </a:schemeClr>
                </a:solidFill>
                <a:ea typeface="宋体" charset="-122"/>
              </a:rPr>
              <a:t>幻影现象</a:t>
            </a:r>
            <a:r>
              <a:rPr kumimoji="1" lang="zh-CN" altLang="en-US" sz="2400" b="0" dirty="0">
                <a:ea typeface="宋体" charset="-122"/>
              </a:rPr>
              <a:t>（</a:t>
            </a:r>
            <a:r>
              <a:rPr kumimoji="1" lang="en-US" altLang="zh-CN" sz="2400" b="0" dirty="0">
                <a:ea typeface="宋体" charset="-122"/>
              </a:rPr>
              <a:t>Phantom Row</a:t>
            </a:r>
            <a:r>
              <a:rPr kumimoji="1" lang="zh-CN" altLang="en-US" sz="2400" b="0" dirty="0">
                <a:ea typeface="宋体" charset="-122"/>
              </a:rPr>
              <a:t>）。</a:t>
            </a:r>
            <a:endParaRPr kumimoji="1" lang="zh-CN" altLang="en-US" sz="2400" dirty="0">
              <a:solidFill>
                <a:schemeClr val="tx2">
                  <a:lumMod val="60000"/>
                  <a:lumOff val="40000"/>
                </a:schemeClr>
              </a:solidFill>
              <a:ea typeface="宋体" charset="-122"/>
            </a:endParaRPr>
          </a:p>
        </p:txBody>
      </p:sp>
    </p:spTree>
    <p:extLst>
      <p:ext uri="{BB962C8B-B14F-4D97-AF65-F5344CB8AC3E}">
        <p14:creationId xmlns:p14="http://schemas.microsoft.com/office/powerpoint/2010/main" val="241195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ea typeface="宋体" charset="-122"/>
              </a:rPr>
              <a:t>并发操作引发的问题：读“脏”数据</a:t>
            </a:r>
          </a:p>
        </p:txBody>
      </p:sp>
      <p:sp>
        <p:nvSpPr>
          <p:cNvPr id="15363" name="Rectangle 3"/>
          <p:cNvSpPr>
            <a:spLocks noGrp="1" noChangeArrowheads="1"/>
          </p:cNvSpPr>
          <p:nvPr>
            <p:ph type="body" idx="1"/>
          </p:nvPr>
        </p:nvSpPr>
        <p:spPr>
          <a:xfrm>
            <a:off x="185738" y="1196752"/>
            <a:ext cx="8634734" cy="5204048"/>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ea typeface="宋体" charset="-122"/>
              </a:rPr>
              <a:t>读“脏”数据</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事务</a:t>
            </a:r>
            <a:r>
              <a:rPr kumimoji="1" lang="en-US" altLang="zh-CN" sz="2000" dirty="0">
                <a:ea typeface="宋体" charset="-122"/>
              </a:rPr>
              <a:t>T</a:t>
            </a:r>
            <a:r>
              <a:rPr kumimoji="1" lang="en-US" altLang="zh-CN" sz="2000" baseline="-25000" dirty="0">
                <a:ea typeface="宋体" charset="-122"/>
              </a:rPr>
              <a:t>1</a:t>
            </a:r>
            <a:r>
              <a:rPr kumimoji="1" lang="zh-CN" altLang="en-US" sz="2000" dirty="0">
                <a:ea typeface="宋体" charset="-122"/>
              </a:rPr>
              <a:t>修改某一数据，并将其写回磁盘；</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事务</a:t>
            </a:r>
            <a:r>
              <a:rPr kumimoji="1" lang="en-US" altLang="zh-CN" sz="2000" dirty="0">
                <a:ea typeface="宋体" charset="-122"/>
              </a:rPr>
              <a:t>T</a:t>
            </a:r>
            <a:r>
              <a:rPr kumimoji="1" lang="en-US" altLang="zh-CN" sz="2000" baseline="-25000" dirty="0">
                <a:ea typeface="宋体" charset="-122"/>
              </a:rPr>
              <a:t>2</a:t>
            </a:r>
            <a:r>
              <a:rPr kumimoji="1" lang="zh-CN" altLang="en-US" sz="2000" dirty="0">
                <a:ea typeface="宋体" charset="-122"/>
              </a:rPr>
              <a:t>读取同一数据后，</a:t>
            </a:r>
            <a:r>
              <a:rPr kumimoji="1" lang="en-US" altLang="zh-CN" sz="2000" dirty="0">
                <a:ea typeface="宋体" charset="-122"/>
              </a:rPr>
              <a:t>T</a:t>
            </a:r>
            <a:r>
              <a:rPr kumimoji="1" lang="en-US" altLang="zh-CN" sz="2000" baseline="-25000" dirty="0">
                <a:ea typeface="宋体" charset="-122"/>
              </a:rPr>
              <a:t>1</a:t>
            </a:r>
            <a:r>
              <a:rPr kumimoji="1" lang="zh-CN" altLang="en-US" sz="2000" dirty="0">
                <a:ea typeface="宋体" charset="-122"/>
              </a:rPr>
              <a:t>由于某种原因被撤销；</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由于被</a:t>
            </a:r>
            <a:r>
              <a:rPr kumimoji="1" lang="en-US" altLang="zh-CN" sz="2000" dirty="0">
                <a:ea typeface="宋体" charset="-122"/>
              </a:rPr>
              <a:t>T</a:t>
            </a:r>
            <a:r>
              <a:rPr kumimoji="1" lang="en-US" altLang="zh-CN" sz="2000" baseline="-25000" dirty="0">
                <a:ea typeface="宋体" charset="-122"/>
              </a:rPr>
              <a:t>1</a:t>
            </a:r>
            <a:r>
              <a:rPr kumimoji="1" lang="zh-CN" altLang="en-US" sz="2000" dirty="0">
                <a:ea typeface="宋体" charset="-122"/>
              </a:rPr>
              <a:t>修改过的数据恢复原值，</a:t>
            </a:r>
            <a:r>
              <a:rPr kumimoji="1" lang="en-US" altLang="zh-CN" sz="2000" dirty="0">
                <a:ea typeface="宋体" charset="-122"/>
              </a:rPr>
              <a:t>T</a:t>
            </a:r>
            <a:r>
              <a:rPr kumimoji="1" lang="en-US" altLang="zh-CN" sz="2000" baseline="-25000" dirty="0">
                <a:ea typeface="宋体" charset="-122"/>
              </a:rPr>
              <a:t>2</a:t>
            </a:r>
            <a:r>
              <a:rPr kumimoji="1" lang="zh-CN" altLang="en-US" sz="2000" dirty="0">
                <a:ea typeface="宋体" charset="-122"/>
              </a:rPr>
              <a:t>读到的数据就与数据库中的数据不一致；</a:t>
            </a:r>
          </a:p>
          <a:p>
            <a:pPr lvl="1">
              <a:lnSpc>
                <a:spcPts val="3500"/>
              </a:lnSpc>
              <a:spcBef>
                <a:spcPct val="0"/>
              </a:spcBef>
              <a:buClrTx/>
              <a:buSzPct val="65000"/>
              <a:buFont typeface="Wingdings" panose="05000000000000000000" pitchFamily="2" charset="2"/>
              <a:buChar char="l"/>
            </a:pPr>
            <a:r>
              <a:rPr kumimoji="1" lang="en-US" altLang="zh-CN" sz="2000" dirty="0">
                <a:ea typeface="宋体" charset="-122"/>
              </a:rPr>
              <a:t>T</a:t>
            </a:r>
            <a:r>
              <a:rPr kumimoji="1" lang="en-US" altLang="zh-CN" sz="2000" baseline="-25000" dirty="0">
                <a:ea typeface="宋体" charset="-122"/>
              </a:rPr>
              <a:t>2</a:t>
            </a:r>
            <a:r>
              <a:rPr kumimoji="1" lang="zh-CN" altLang="en-US" sz="2000" dirty="0">
                <a:ea typeface="宋体" charset="-122"/>
              </a:rPr>
              <a:t>读到的数据即为“脏”数据，即不正确的数据。 </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447" y="1844824"/>
            <a:ext cx="4698785"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180"/>
          <p:cNvSpPr txBox="1">
            <a:spLocks noChangeArrowheads="1"/>
          </p:cNvSpPr>
          <p:nvPr/>
        </p:nvSpPr>
        <p:spPr bwMode="auto">
          <a:xfrm>
            <a:off x="4211960" y="2420888"/>
            <a:ext cx="1645833" cy="92333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kumimoji="1" lang="en-US" altLang="zh-CN" sz="1800" b="0" dirty="0">
                <a:latin typeface="Times New Roman" pitchFamily="18" charset="0"/>
                <a:ea typeface="宋体" pitchFamily="2" charset="-122"/>
                <a:cs typeface="Times New Roman" pitchFamily="18" charset="0"/>
              </a:rPr>
              <a:t>R(C)=100</a:t>
            </a:r>
          </a:p>
          <a:p>
            <a:pPr eaLnBrk="1" hangingPunct="1">
              <a:spcBef>
                <a:spcPct val="0"/>
              </a:spcBef>
              <a:buClrTx/>
              <a:buNone/>
            </a:pPr>
            <a:r>
              <a:rPr kumimoji="1" lang="en-US" altLang="zh-CN" sz="1800" b="0" dirty="0">
                <a:latin typeface="Times New Roman" pitchFamily="18" charset="0"/>
                <a:ea typeface="宋体" pitchFamily="2" charset="-122"/>
                <a:cs typeface="Times New Roman" pitchFamily="18" charset="0"/>
              </a:rPr>
              <a:t>C←C*2</a:t>
            </a:r>
          </a:p>
          <a:p>
            <a:pPr eaLnBrk="1" hangingPunct="1">
              <a:spcBef>
                <a:spcPct val="0"/>
              </a:spcBef>
              <a:buClrTx/>
              <a:buNone/>
            </a:pPr>
            <a:r>
              <a:rPr kumimoji="1" lang="en-US" altLang="zh-CN" sz="1800" b="0" dirty="0">
                <a:latin typeface="Times New Roman" pitchFamily="18" charset="0"/>
                <a:ea typeface="宋体" pitchFamily="2" charset="-122"/>
                <a:cs typeface="Times New Roman" pitchFamily="18" charset="0"/>
              </a:rPr>
              <a:t>W(C)=200</a:t>
            </a:r>
            <a:endParaRPr lang="zh-CN" altLang="zh-CN" sz="1800" dirty="0">
              <a:latin typeface="Times New Roman" pitchFamily="18" charset="0"/>
            </a:endParaRPr>
          </a:p>
        </p:txBody>
      </p:sp>
      <p:sp>
        <p:nvSpPr>
          <p:cNvPr id="6" name="矩形 5"/>
          <p:cNvSpPr/>
          <p:nvPr/>
        </p:nvSpPr>
        <p:spPr>
          <a:xfrm>
            <a:off x="4286529" y="4509120"/>
            <a:ext cx="1571264" cy="707886"/>
          </a:xfrm>
          <a:prstGeom prst="rect">
            <a:avLst/>
          </a:prstGeom>
        </p:spPr>
        <p:txBody>
          <a:bodyPr wrap="none">
            <a:spAutoFit/>
          </a:bodyPr>
          <a:lstStyle/>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ROLLBACK</a:t>
            </a:r>
          </a:p>
          <a:p>
            <a:pPr marL="342900" lvl="0" indent="-342900" algn="l" eaLnBrk="1" hangingPunct="1"/>
            <a:r>
              <a:rPr kumimoji="1" lang="en-US" altLang="zh-CN" b="0" dirty="0">
                <a:solidFill>
                  <a:schemeClr val="tx1"/>
                </a:solidFill>
                <a:latin typeface="Times New Roman" pitchFamily="18" charset="0"/>
                <a:ea typeface="宋体" pitchFamily="2" charset="-122"/>
                <a:cs typeface="Times New Roman" pitchFamily="18" charset="0"/>
              </a:rPr>
              <a:t>C</a:t>
            </a:r>
            <a:r>
              <a:rPr kumimoji="1" lang="zh-CN" altLang="en-US" b="0" dirty="0">
                <a:solidFill>
                  <a:schemeClr val="tx1"/>
                </a:solidFill>
                <a:latin typeface="Times New Roman" pitchFamily="18" charset="0"/>
                <a:ea typeface="宋体" pitchFamily="2" charset="-122"/>
                <a:cs typeface="Times New Roman" pitchFamily="18" charset="0"/>
              </a:rPr>
              <a:t>恢复为</a:t>
            </a:r>
            <a:r>
              <a:rPr kumimoji="1" lang="en-US" altLang="zh-CN" b="0" dirty="0">
                <a:solidFill>
                  <a:schemeClr val="tx1"/>
                </a:solidFill>
                <a:latin typeface="Times New Roman" pitchFamily="18" charset="0"/>
                <a:ea typeface="宋体" pitchFamily="2" charset="-122"/>
                <a:cs typeface="Times New Roman" pitchFamily="18" charset="0"/>
              </a:rPr>
              <a:t>100</a:t>
            </a:r>
          </a:p>
        </p:txBody>
      </p:sp>
      <p:sp>
        <p:nvSpPr>
          <p:cNvPr id="7" name="矩形 6"/>
          <p:cNvSpPr/>
          <p:nvPr/>
        </p:nvSpPr>
        <p:spPr>
          <a:xfrm>
            <a:off x="6679715" y="3625910"/>
            <a:ext cx="1226618" cy="400110"/>
          </a:xfrm>
          <a:prstGeom prst="rect">
            <a:avLst/>
          </a:prstGeom>
        </p:spPr>
        <p:txBody>
          <a:bodyPr wrap="none">
            <a:spAutoFit/>
          </a:bodyPr>
          <a:lstStyle/>
          <a:p>
            <a:pPr marL="342900" lvl="0" indent="-342900" algn="ctr" eaLnBrk="1" hangingPunct="1"/>
            <a:r>
              <a:rPr kumimoji="1" lang="en-US" altLang="zh-CN" b="0" dirty="0">
                <a:solidFill>
                  <a:schemeClr val="tx1"/>
                </a:solidFill>
                <a:latin typeface="Times New Roman" pitchFamily="18" charset="0"/>
                <a:ea typeface="宋体" pitchFamily="2" charset="-122"/>
                <a:cs typeface="Times New Roman" pitchFamily="18" charset="0"/>
              </a:rPr>
              <a:t>R(C)=200</a:t>
            </a:r>
          </a:p>
        </p:txBody>
      </p:sp>
      <p:sp>
        <p:nvSpPr>
          <p:cNvPr id="8" name="圆角矩形标注 7"/>
          <p:cNvSpPr/>
          <p:nvPr/>
        </p:nvSpPr>
        <p:spPr bwMode="auto">
          <a:xfrm>
            <a:off x="7054946" y="5517232"/>
            <a:ext cx="1446386" cy="783193"/>
          </a:xfrm>
          <a:prstGeom prst="wedgeRoundRectCallout">
            <a:avLst>
              <a:gd name="adj1" fmla="val -63798"/>
              <a:gd name="adj2" fmla="val -191212"/>
              <a:gd name="adj3" fmla="val 16667"/>
            </a:avLst>
          </a:prstGeom>
          <a:solidFill>
            <a:schemeClr val="accent6">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读取了不一致数据</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grpSp>
        <p:nvGrpSpPr>
          <p:cNvPr id="9" name="组合 8"/>
          <p:cNvGrpSpPr/>
          <p:nvPr/>
        </p:nvGrpSpPr>
        <p:grpSpPr>
          <a:xfrm>
            <a:off x="232222" y="4164935"/>
            <a:ext cx="1476686" cy="2287806"/>
            <a:chOff x="175122" y="3897062"/>
            <a:chExt cx="1476686" cy="2287806"/>
          </a:xfrm>
        </p:grpSpPr>
        <p:sp>
          <p:nvSpPr>
            <p:cNvPr id="10" name="TextBox 9"/>
            <p:cNvSpPr txBox="1"/>
            <p:nvPr/>
          </p:nvSpPr>
          <p:spPr>
            <a:xfrm>
              <a:off x="175122" y="3897062"/>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T1</a:t>
              </a:r>
              <a:endParaRPr lang="zh-CN" altLang="en-US" dirty="0"/>
            </a:p>
          </p:txBody>
        </p:sp>
        <p:sp>
          <p:nvSpPr>
            <p:cNvPr id="11" name="矩形 10"/>
            <p:cNvSpPr/>
            <p:nvPr/>
          </p:nvSpPr>
          <p:spPr>
            <a:xfrm>
              <a:off x="177082" y="4297172"/>
              <a:ext cx="1474726" cy="1887696"/>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R(C)=x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C=x*2</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W(C)</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出现异常</a:t>
              </a:r>
              <a:endParaRPr kumimoji="1" lang="en-US" altLang="zh-CN" sz="1800" b="0" dirty="0">
                <a:solidFill>
                  <a:schemeClr val="tx1"/>
                </a:solidFill>
                <a:latin typeface="Times New Roman" pitchFamily="18" charset="0"/>
                <a:ea typeface="宋体" pitchFamily="2" charset="-122"/>
                <a:cs typeface="Times New Roman" pitchFamily="18" charset="0"/>
              </a:endParaRPr>
            </a:p>
          </p:txBody>
        </p:sp>
      </p:grpSp>
      <p:grpSp>
        <p:nvGrpSpPr>
          <p:cNvPr id="12" name="组合 11"/>
          <p:cNvGrpSpPr/>
          <p:nvPr/>
        </p:nvGrpSpPr>
        <p:grpSpPr>
          <a:xfrm>
            <a:off x="1982285" y="4164935"/>
            <a:ext cx="1426942" cy="883191"/>
            <a:chOff x="2533512" y="3004275"/>
            <a:chExt cx="1426942" cy="883191"/>
          </a:xfrm>
        </p:grpSpPr>
        <p:sp>
          <p:nvSpPr>
            <p:cNvPr id="13" name="TextBox 12"/>
            <p:cNvSpPr txBox="1"/>
            <p:nvPr/>
          </p:nvSpPr>
          <p:spPr>
            <a:xfrm>
              <a:off x="2534568" y="3004275"/>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T2</a:t>
              </a:r>
              <a:endParaRPr lang="zh-CN" altLang="en-US" dirty="0"/>
            </a:p>
          </p:txBody>
        </p:sp>
        <p:sp>
          <p:nvSpPr>
            <p:cNvPr id="14" name="矩形 13"/>
            <p:cNvSpPr/>
            <p:nvPr/>
          </p:nvSpPr>
          <p:spPr>
            <a:xfrm>
              <a:off x="2533512" y="3404385"/>
              <a:ext cx="1426942" cy="483081"/>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R(C)</a:t>
              </a:r>
            </a:p>
          </p:txBody>
        </p:sp>
      </p:grpSp>
    </p:spTree>
    <p:extLst>
      <p:ext uri="{BB962C8B-B14F-4D97-AF65-F5344CB8AC3E}">
        <p14:creationId xmlns:p14="http://schemas.microsoft.com/office/powerpoint/2010/main" val="38846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2466"/>
                                        </p:tgtEl>
                                        <p:attrNameLst>
                                          <p:attrName>style.visibility</p:attrName>
                                        </p:attrNameLst>
                                      </p:cBhvr>
                                      <p:to>
                                        <p:strVal val="visible"/>
                                      </p:to>
                                    </p:set>
                                    <p:animEffect transition="in" filter="barn(inVertical)">
                                      <p:cBhvr>
                                        <p:cTn id="15" dur="500"/>
                                        <p:tgtEl>
                                          <p:spTgt spid="6246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ea typeface="宋体" charset="-122"/>
              </a:rPr>
              <a:t>并发操作引发的问题</a:t>
            </a:r>
          </a:p>
        </p:txBody>
      </p:sp>
      <p:sp>
        <p:nvSpPr>
          <p:cNvPr id="17411" name="Rectangle 3"/>
          <p:cNvSpPr>
            <a:spLocks noGrp="1" noChangeArrowheads="1"/>
          </p:cNvSpPr>
          <p:nvPr>
            <p:ph type="body" idx="1"/>
          </p:nvPr>
        </p:nvSpPr>
        <p:spPr>
          <a:xfrm>
            <a:off x="217910" y="1196752"/>
            <a:ext cx="8697490" cy="4953000"/>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并发操作引发了数据的不一致性</a:t>
            </a:r>
            <a:endParaRPr kumimoji="1" lang="en-US" altLang="zh-CN" sz="24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由于并发执行的多个事务同时操作同一数据，破坏了事务的隔离性，从而导致了数据的不一致性（或不正确性）。</a:t>
            </a:r>
            <a:endParaRPr kumimoji="1" lang="en-US" altLang="zh-CN" sz="20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并发操作能有效地利用硬件资源，但前提是不能允许并发执行的事务同时操作（读写、写写）同一数据。</a:t>
            </a:r>
          </a:p>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并发控制就是要用正确的方式调度并发操作，使一个用户事务的执行不受其它事务的干扰，从而避免造成数据的不一致性。 </a:t>
            </a:r>
            <a:endParaRPr kumimoji="1" lang="en-US" altLang="zh-CN" sz="24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显然，若多个事务访问的数据相互独立时，事务可以自由地并发执行；</a:t>
            </a:r>
            <a:endParaRPr kumimoji="1" lang="en-US" altLang="zh-CN" sz="20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但是，若多个事务访问的数据具有相关性时，必须控制事务的执行流程，保证数据的正确性。</a:t>
            </a:r>
          </a:p>
        </p:txBody>
      </p:sp>
    </p:spTree>
    <p:extLst>
      <p:ext uri="{BB962C8B-B14F-4D97-AF65-F5344CB8AC3E}">
        <p14:creationId xmlns:p14="http://schemas.microsoft.com/office/powerpoint/2010/main" val="396886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771800" y="14319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009800" y="14097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771800" y="2260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009800" y="2238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2</a:t>
            </a:r>
          </a:p>
        </p:txBody>
      </p:sp>
      <p:sp>
        <p:nvSpPr>
          <p:cNvPr id="33827" name="Rectangle 35"/>
          <p:cNvSpPr>
            <a:spLocks noChangeArrowheads="1"/>
          </p:cNvSpPr>
          <p:nvPr/>
        </p:nvSpPr>
        <p:spPr bwMode="auto">
          <a:xfrm>
            <a:off x="2927648" y="3087688"/>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009800" y="3065463"/>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2771800" y="391477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009800" y="389255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771800" y="4764088"/>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009800" y="47418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859336" y="557371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984400" y="5556251"/>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extLst>
      <p:ext uri="{BB962C8B-B14F-4D97-AF65-F5344CB8AC3E}">
        <p14:creationId xmlns:p14="http://schemas.microsoft.com/office/powerpoint/2010/main" val="213312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ea typeface="宋体" charset="-122"/>
              </a:rPr>
              <a:t>并发控制概述</a:t>
            </a:r>
          </a:p>
        </p:txBody>
      </p:sp>
      <p:sp>
        <p:nvSpPr>
          <p:cNvPr id="18435" name="Rectangle 3"/>
          <p:cNvSpPr>
            <a:spLocks noGrp="1" noChangeArrowheads="1"/>
          </p:cNvSpPr>
          <p:nvPr>
            <p:ph type="body" idx="1"/>
          </p:nvPr>
        </p:nvSpPr>
        <p:spPr>
          <a:xfrm>
            <a:off x="185738" y="1196752"/>
            <a:ext cx="8729662" cy="2448272"/>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并发控制的基本理念</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封锁</a:t>
            </a:r>
            <a:r>
              <a:rPr kumimoji="1" lang="en-US" altLang="zh-CN" sz="2000" dirty="0">
                <a:ea typeface="宋体" charset="-122"/>
              </a:rPr>
              <a:t>(Locking)</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时间戳</a:t>
            </a:r>
            <a:r>
              <a:rPr kumimoji="1" lang="en-US" altLang="zh-CN" sz="2000" dirty="0">
                <a:ea typeface="宋体" charset="-122"/>
              </a:rPr>
              <a:t>(Timestamp)</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乐观控制法</a:t>
            </a:r>
          </a:p>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商用的</a:t>
            </a:r>
            <a:r>
              <a:rPr kumimoji="1" lang="en-US" altLang="zh-CN" sz="2400" dirty="0">
                <a:ea typeface="宋体" charset="-122"/>
              </a:rPr>
              <a:t>DBMS</a:t>
            </a:r>
            <a:r>
              <a:rPr kumimoji="1" lang="zh-CN" altLang="en-US" sz="2400" dirty="0">
                <a:ea typeface="宋体" charset="-122"/>
              </a:rPr>
              <a:t>通常采用封锁方法。</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42672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4" y="3963268"/>
            <a:ext cx="3800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16" y="3501008"/>
            <a:ext cx="4267200" cy="2652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9849" y="3791102"/>
            <a:ext cx="3800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圆角矩形标注 7"/>
          <p:cNvSpPr/>
          <p:nvPr/>
        </p:nvSpPr>
        <p:spPr bwMode="auto">
          <a:xfrm>
            <a:off x="5124424" y="1200324"/>
            <a:ext cx="2088232" cy="442674"/>
          </a:xfrm>
          <a:prstGeom prst="wedgeRoundRectCallout">
            <a:avLst>
              <a:gd name="adj1" fmla="val -164387"/>
              <a:gd name="adj2" fmla="val 711003"/>
              <a:gd name="adj3" fmla="val 16667"/>
            </a:avLst>
          </a:prstGeom>
          <a:solidFill>
            <a:schemeClr val="accent6">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tx1"/>
                </a:solidFill>
                <a:latin typeface="黑体" panose="02010609060101010101" pitchFamily="49" charset="-122"/>
                <a:ea typeface="黑体" panose="02010609060101010101" pitchFamily="49" charset="-122"/>
              </a:rPr>
              <a:t>导致数据不一致</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圆角矩形标注 8"/>
          <p:cNvSpPr/>
          <p:nvPr/>
        </p:nvSpPr>
        <p:spPr bwMode="auto">
          <a:xfrm>
            <a:off x="5868144" y="2276872"/>
            <a:ext cx="2880320" cy="1123712"/>
          </a:xfrm>
          <a:prstGeom prst="wedgeRoundRectCallout">
            <a:avLst>
              <a:gd name="adj1" fmla="val -10763"/>
              <a:gd name="adj2" fmla="val 162709"/>
              <a:gd name="adj3" fmla="val 16667"/>
            </a:avLst>
          </a:prstGeom>
          <a:solidFill>
            <a:srgbClr val="00B0F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从数据竞争演变到数据锁的竞争，获得锁的事务具有数据访问权。</a:t>
            </a:r>
          </a:p>
        </p:txBody>
      </p:sp>
    </p:spTree>
    <p:extLst>
      <p:ext uri="{BB962C8B-B14F-4D97-AF65-F5344CB8AC3E}">
        <p14:creationId xmlns:p14="http://schemas.microsoft.com/office/powerpoint/2010/main" val="19174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arn(inVertic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barn(inVertical)">
                                      <p:cBhvr>
                                        <p:cTn id="12" dur="500"/>
                                        <p:tgtEl>
                                          <p:spTgt spid="6349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barn(inVertical)">
                                      <p:cBhvr>
                                        <p:cTn id="17" dur="500"/>
                                        <p:tgtEl>
                                          <p:spTgt spid="6349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3493"/>
                                        </p:tgtEl>
                                        <p:attrNameLst>
                                          <p:attrName>style.visibility</p:attrName>
                                        </p:attrNameLst>
                                      </p:cBhvr>
                                      <p:to>
                                        <p:strVal val="visible"/>
                                      </p:to>
                                    </p:set>
                                    <p:animEffect transition="in" filter="barn(inVertical)">
                                      <p:cBhvr>
                                        <p:cTn id="27" dur="500"/>
                                        <p:tgtEl>
                                          <p:spTgt spid="6349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ea typeface="宋体" charset="-122"/>
              </a:rPr>
              <a:t>封 锁</a:t>
            </a:r>
          </a:p>
        </p:txBody>
      </p:sp>
      <p:sp>
        <p:nvSpPr>
          <p:cNvPr id="19459" name="Rectangle 3"/>
          <p:cNvSpPr>
            <a:spLocks noGrp="1" noChangeArrowheads="1"/>
          </p:cNvSpPr>
          <p:nvPr>
            <p:ph type="body" idx="1"/>
          </p:nvPr>
        </p:nvSpPr>
        <p:spPr>
          <a:xfrm>
            <a:off x="185738" y="1124744"/>
            <a:ext cx="8634734" cy="5276056"/>
          </a:xfrm>
          <a:noFill/>
          <a:ln>
            <a:noFill/>
          </a:ln>
          <a:effec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封锁</a:t>
            </a:r>
            <a:endParaRPr kumimoji="1" lang="en-US" altLang="zh-CN" sz="24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封锁指事务</a:t>
            </a:r>
            <a:r>
              <a:rPr kumimoji="1" lang="en-US" altLang="zh-CN" sz="2000" dirty="0">
                <a:ea typeface="宋体" charset="-122"/>
              </a:rPr>
              <a:t>T</a:t>
            </a:r>
            <a:r>
              <a:rPr kumimoji="1" lang="zh-CN" altLang="en-US" sz="2000" dirty="0">
                <a:ea typeface="宋体" charset="-122"/>
              </a:rPr>
              <a:t>在对某个数据对象（例如表、记录等）操作之前，先向系统发出请求，对其加锁；</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加锁后，事务</a:t>
            </a:r>
            <a:r>
              <a:rPr kumimoji="1" lang="en-US" altLang="zh-CN" sz="2000" dirty="0">
                <a:ea typeface="宋体" charset="-122"/>
              </a:rPr>
              <a:t>T</a:t>
            </a:r>
            <a:r>
              <a:rPr kumimoji="1" lang="zh-CN" altLang="en-US" sz="2000" dirty="0">
                <a:ea typeface="宋体" charset="-122"/>
              </a:rPr>
              <a:t>就对该数据对象有了一定的控制，在事务</a:t>
            </a:r>
            <a:r>
              <a:rPr kumimoji="1" lang="en-US" altLang="zh-CN" sz="2000" dirty="0">
                <a:ea typeface="宋体" charset="-122"/>
              </a:rPr>
              <a:t>T</a:t>
            </a:r>
            <a:r>
              <a:rPr kumimoji="1" lang="zh-CN" altLang="en-US" sz="2000" dirty="0">
                <a:ea typeface="宋体" charset="-122"/>
              </a:rPr>
              <a:t>释放它的锁之前，其它的事务不能更新此数据对象。</a:t>
            </a:r>
            <a:endParaRPr kumimoji="1" lang="en-US" altLang="zh-CN" sz="2000" dirty="0">
              <a:ea typeface="宋体" charset="-122"/>
            </a:endParaRPr>
          </a:p>
          <a:p>
            <a:pPr marL="457200" lvl="1" indent="0">
              <a:lnSpc>
                <a:spcPts val="3500"/>
              </a:lnSpc>
              <a:spcBef>
                <a:spcPct val="0"/>
              </a:spcBef>
              <a:buClrTx/>
              <a:buSzPct val="65000"/>
              <a:buNone/>
            </a:pPr>
            <a:endParaRPr kumimoji="1" lang="zh-CN" altLang="en-US" sz="2400" dirty="0">
              <a:ea typeface="宋体" charset="-122"/>
            </a:endParaRPr>
          </a:p>
          <a:p>
            <a:pPr>
              <a:lnSpc>
                <a:spcPts val="3500"/>
              </a:lnSpc>
              <a:spcBef>
                <a:spcPct val="0"/>
              </a:spcBef>
              <a:buClrTx/>
              <a:buSzPct val="65000"/>
              <a:buFont typeface="Wingdings" panose="05000000000000000000" pitchFamily="2" charset="2"/>
              <a:buChar char="l"/>
            </a:pPr>
            <a:r>
              <a:rPr kumimoji="1" lang="zh-CN" altLang="en-US" sz="2400" dirty="0">
                <a:ea typeface="宋体" charset="-122"/>
              </a:rPr>
              <a:t>事务对数据对象加锁的类型决定了事务对数据对象的控制</a:t>
            </a:r>
            <a:endParaRPr kumimoji="1" lang="en-US" altLang="zh-CN" sz="24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排它锁（</a:t>
            </a:r>
            <a:r>
              <a:rPr kumimoji="1" lang="en-US" altLang="zh-CN" sz="2000" dirty="0">
                <a:ea typeface="宋体" charset="-122"/>
              </a:rPr>
              <a:t>Exclusive Locks</a:t>
            </a:r>
            <a:r>
              <a:rPr kumimoji="1" lang="zh-CN" altLang="en-US" sz="2000" dirty="0">
                <a:ea typeface="宋体" charset="-122"/>
              </a:rPr>
              <a:t>，简记为</a:t>
            </a:r>
            <a:r>
              <a:rPr kumimoji="1" lang="en-US" altLang="zh-CN" sz="2000" dirty="0">
                <a:ea typeface="宋体" charset="-122"/>
              </a:rPr>
              <a:t>X</a:t>
            </a:r>
            <a:r>
              <a:rPr kumimoji="1" lang="zh-CN" altLang="en-US" sz="2000" dirty="0">
                <a:ea typeface="宋体" charset="-122"/>
              </a:rPr>
              <a:t>锁）</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共享锁（</a:t>
            </a:r>
            <a:r>
              <a:rPr kumimoji="1" lang="en-US" altLang="zh-CN" sz="2000" dirty="0">
                <a:ea typeface="宋体" charset="-122"/>
              </a:rPr>
              <a:t>Share Locks</a:t>
            </a:r>
            <a:r>
              <a:rPr kumimoji="1" lang="zh-CN" altLang="en-US" sz="2000" dirty="0">
                <a:ea typeface="宋体" charset="-122"/>
              </a:rPr>
              <a:t>，简记为</a:t>
            </a:r>
            <a:r>
              <a:rPr kumimoji="1" lang="en-US" altLang="zh-CN" sz="2000" dirty="0">
                <a:ea typeface="宋体" charset="-122"/>
              </a:rPr>
              <a:t>S</a:t>
            </a:r>
            <a:r>
              <a:rPr kumimoji="1" lang="zh-CN" altLang="en-US" sz="2000" dirty="0">
                <a:ea typeface="宋体" charset="-122"/>
              </a:rPr>
              <a:t>锁）</a:t>
            </a:r>
          </a:p>
        </p:txBody>
      </p:sp>
    </p:spTree>
    <p:extLst>
      <p:ext uri="{BB962C8B-B14F-4D97-AF65-F5344CB8AC3E}">
        <p14:creationId xmlns:p14="http://schemas.microsoft.com/office/powerpoint/2010/main" val="406390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ea typeface="宋体" charset="-122"/>
              </a:rPr>
              <a:t>封 锁</a:t>
            </a:r>
          </a:p>
        </p:txBody>
      </p:sp>
      <p:sp>
        <p:nvSpPr>
          <p:cNvPr id="22531" name="Rectangle 3"/>
          <p:cNvSpPr>
            <a:spLocks noGrp="1" noChangeArrowheads="1"/>
          </p:cNvSpPr>
          <p:nvPr>
            <p:ph type="body" idx="1"/>
          </p:nvPr>
        </p:nvSpPr>
        <p:spPr>
          <a:xfrm>
            <a:off x="185738" y="1196752"/>
            <a:ext cx="8490718"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spcBef>
                <a:spcPct val="0"/>
              </a:spcBef>
              <a:buClrTx/>
              <a:buSzPct val="65000"/>
              <a:buFont typeface="Wingdings" panose="05000000000000000000" pitchFamily="2" charset="2"/>
              <a:buChar char="l"/>
            </a:pPr>
            <a:r>
              <a:rPr kumimoji="1" lang="zh-CN" altLang="en-US" sz="2400" dirty="0">
                <a:ea typeface="宋体" charset="-122"/>
              </a:rPr>
              <a:t>排它锁（</a:t>
            </a:r>
            <a:r>
              <a:rPr kumimoji="1" lang="en-US" altLang="zh-CN" sz="2400" dirty="0">
                <a:ea typeface="宋体" charset="-122"/>
              </a:rPr>
              <a:t>X</a:t>
            </a:r>
            <a:r>
              <a:rPr kumimoji="1" lang="zh-CN" altLang="en-US" sz="2400" dirty="0">
                <a:ea typeface="宋体" charset="-122"/>
              </a:rPr>
              <a:t>锁，写锁）</a:t>
            </a: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事务</a:t>
            </a:r>
            <a:r>
              <a:rPr kumimoji="1" lang="en-US" altLang="zh-CN" sz="2000" dirty="0">
                <a:ea typeface="宋体" charset="-122"/>
              </a:rPr>
              <a:t>T</a:t>
            </a:r>
            <a:r>
              <a:rPr kumimoji="1" lang="zh-CN" altLang="en-US" sz="2000" dirty="0">
                <a:ea typeface="宋体" charset="-122"/>
              </a:rPr>
              <a:t>在更新数据对象之前，必须先获得数据对象的排它锁；</a:t>
            </a:r>
            <a:endParaRPr kumimoji="1" lang="en-US" altLang="zh-CN" sz="20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若事务</a:t>
            </a:r>
            <a:r>
              <a:rPr kumimoji="1" lang="en-US" altLang="zh-CN" sz="2000" dirty="0">
                <a:ea typeface="宋体" charset="-122"/>
              </a:rPr>
              <a:t>T</a:t>
            </a:r>
            <a:r>
              <a:rPr kumimoji="1" lang="zh-CN" altLang="en-US" sz="2000" dirty="0">
                <a:ea typeface="宋体" charset="-122"/>
              </a:rPr>
              <a:t>对数据对象</a:t>
            </a:r>
            <a:r>
              <a:rPr kumimoji="1" lang="en-US" altLang="zh-CN" sz="2000" dirty="0">
                <a:ea typeface="宋体" charset="-122"/>
              </a:rPr>
              <a:t>A</a:t>
            </a:r>
            <a:r>
              <a:rPr kumimoji="1" lang="zh-CN" altLang="en-US" sz="2000" dirty="0">
                <a:ea typeface="宋体" charset="-122"/>
              </a:rPr>
              <a:t>加上</a:t>
            </a:r>
            <a:r>
              <a:rPr kumimoji="1" lang="en-US" altLang="zh-CN" sz="2000" dirty="0">
                <a:ea typeface="宋体" charset="-122"/>
              </a:rPr>
              <a:t>X</a:t>
            </a:r>
            <a:r>
              <a:rPr kumimoji="1" lang="zh-CN" altLang="en-US" sz="2000" dirty="0">
                <a:ea typeface="宋体" charset="-122"/>
              </a:rPr>
              <a:t>锁，则只允许</a:t>
            </a:r>
            <a:r>
              <a:rPr kumimoji="1" lang="en-US" altLang="zh-CN" sz="2000" dirty="0">
                <a:ea typeface="宋体" charset="-122"/>
              </a:rPr>
              <a:t>T</a:t>
            </a:r>
            <a:r>
              <a:rPr kumimoji="1" lang="zh-CN" altLang="en-US" sz="2000" dirty="0">
                <a:ea typeface="宋体" charset="-122"/>
              </a:rPr>
              <a:t>读取和修改</a:t>
            </a:r>
            <a:r>
              <a:rPr kumimoji="1" lang="en-US" altLang="zh-CN" sz="2000" dirty="0">
                <a:ea typeface="宋体" charset="-122"/>
              </a:rPr>
              <a:t>A</a:t>
            </a:r>
            <a:r>
              <a:rPr kumimoji="1" lang="zh-CN" altLang="en-US" sz="2000" dirty="0">
                <a:ea typeface="宋体" charset="-122"/>
              </a:rPr>
              <a:t>，其它任何事务都不能再对</a:t>
            </a:r>
            <a:r>
              <a:rPr kumimoji="1" lang="en-US" altLang="zh-CN" sz="2000" dirty="0">
                <a:ea typeface="宋体" charset="-122"/>
              </a:rPr>
              <a:t>A</a:t>
            </a:r>
            <a:r>
              <a:rPr kumimoji="1" lang="zh-CN" altLang="en-US" sz="2000" dirty="0">
                <a:ea typeface="宋体" charset="-122"/>
              </a:rPr>
              <a:t>加任何类型的锁，直到</a:t>
            </a:r>
            <a:r>
              <a:rPr kumimoji="1" lang="en-US" altLang="zh-CN" sz="2000" dirty="0">
                <a:ea typeface="宋体" charset="-122"/>
              </a:rPr>
              <a:t>T</a:t>
            </a:r>
            <a:r>
              <a:rPr kumimoji="1" lang="zh-CN" altLang="en-US" sz="2000" dirty="0">
                <a:ea typeface="宋体" charset="-122"/>
              </a:rPr>
              <a:t>释放</a:t>
            </a:r>
            <a:r>
              <a:rPr kumimoji="1" lang="en-US" altLang="zh-CN" sz="2000" dirty="0">
                <a:ea typeface="宋体" charset="-122"/>
              </a:rPr>
              <a:t>A</a:t>
            </a:r>
            <a:r>
              <a:rPr kumimoji="1" lang="zh-CN" altLang="en-US" sz="2000" dirty="0">
                <a:ea typeface="宋体" charset="-122"/>
              </a:rPr>
              <a:t>上的锁。</a:t>
            </a:r>
            <a:endParaRPr kumimoji="1" lang="en-US" altLang="zh-CN" sz="2000" dirty="0">
              <a:ea typeface="宋体" charset="-122"/>
            </a:endParaRPr>
          </a:p>
          <a:p>
            <a:pPr>
              <a:lnSpc>
                <a:spcPts val="3500"/>
              </a:lnSpc>
              <a:spcBef>
                <a:spcPct val="0"/>
              </a:spcBef>
              <a:buClrTx/>
              <a:buSzPct val="65000"/>
              <a:buFont typeface="Wingdings" panose="05000000000000000000" pitchFamily="2" charset="2"/>
              <a:buChar char="l"/>
            </a:pPr>
            <a:r>
              <a:rPr kumimoji="1" lang="zh-CN" altLang="en-US" sz="2400" dirty="0">
                <a:ea typeface="宋体" charset="-122"/>
              </a:rPr>
              <a:t>共享锁（</a:t>
            </a:r>
            <a:r>
              <a:rPr kumimoji="1" lang="en-US" altLang="zh-CN" sz="2400" dirty="0">
                <a:ea typeface="宋体" charset="-122"/>
              </a:rPr>
              <a:t>S</a:t>
            </a:r>
            <a:r>
              <a:rPr kumimoji="1" lang="zh-CN" altLang="en-US" sz="2400" dirty="0">
                <a:ea typeface="宋体" charset="-122"/>
              </a:rPr>
              <a:t>锁，读锁）</a:t>
            </a:r>
            <a:endParaRPr kumimoji="1" lang="en-US" altLang="zh-CN" sz="24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事务</a:t>
            </a:r>
            <a:r>
              <a:rPr kumimoji="1" lang="en-US" altLang="zh-CN" sz="2000" dirty="0">
                <a:ea typeface="宋体" charset="-122"/>
              </a:rPr>
              <a:t>T</a:t>
            </a:r>
            <a:r>
              <a:rPr kumimoji="1" lang="zh-CN" altLang="en-US" sz="2000" dirty="0">
                <a:ea typeface="宋体" charset="-122"/>
              </a:rPr>
              <a:t>在读数据对象之前，必须先获得数据对象的共享锁；</a:t>
            </a:r>
            <a:endParaRPr kumimoji="1" lang="en-US" altLang="zh-CN" sz="2000" dirty="0">
              <a:ea typeface="宋体" charset="-122"/>
            </a:endParaRPr>
          </a:p>
          <a:p>
            <a:pPr lvl="1">
              <a:lnSpc>
                <a:spcPts val="3500"/>
              </a:lnSpc>
              <a:spcBef>
                <a:spcPct val="0"/>
              </a:spcBef>
              <a:buClrTx/>
              <a:buSzPct val="65000"/>
              <a:buFont typeface="Wingdings" panose="05000000000000000000" pitchFamily="2" charset="2"/>
              <a:buChar char="l"/>
            </a:pPr>
            <a:r>
              <a:rPr kumimoji="1" lang="zh-CN" altLang="en-US" sz="2000" dirty="0">
                <a:ea typeface="宋体" charset="-122"/>
              </a:rPr>
              <a:t>若事务</a:t>
            </a:r>
            <a:r>
              <a:rPr kumimoji="1" lang="en-US" altLang="zh-CN" sz="2000" dirty="0">
                <a:ea typeface="宋体" charset="-122"/>
              </a:rPr>
              <a:t>T</a:t>
            </a:r>
            <a:r>
              <a:rPr kumimoji="1" lang="zh-CN" altLang="en-US" sz="2000" dirty="0">
                <a:ea typeface="宋体" charset="-122"/>
              </a:rPr>
              <a:t>对数据对象</a:t>
            </a:r>
            <a:r>
              <a:rPr kumimoji="1" lang="en-US" altLang="zh-CN" sz="2000" dirty="0">
                <a:ea typeface="宋体" charset="-122"/>
              </a:rPr>
              <a:t>A</a:t>
            </a:r>
            <a:r>
              <a:rPr kumimoji="1" lang="zh-CN" altLang="en-US" sz="2000" dirty="0">
                <a:ea typeface="宋体" charset="-122"/>
              </a:rPr>
              <a:t>加上</a:t>
            </a:r>
            <a:r>
              <a:rPr kumimoji="1" lang="en-US" altLang="zh-CN" sz="2000" dirty="0">
                <a:ea typeface="宋体" charset="-122"/>
              </a:rPr>
              <a:t>S</a:t>
            </a:r>
            <a:r>
              <a:rPr kumimoji="1" lang="zh-CN" altLang="en-US" sz="2000" dirty="0">
                <a:ea typeface="宋体" charset="-122"/>
              </a:rPr>
              <a:t>锁，则其它事务只能再对</a:t>
            </a:r>
            <a:r>
              <a:rPr kumimoji="1" lang="en-US" altLang="zh-CN" sz="2000" dirty="0">
                <a:ea typeface="宋体" charset="-122"/>
              </a:rPr>
              <a:t>A</a:t>
            </a:r>
            <a:r>
              <a:rPr kumimoji="1" lang="zh-CN" altLang="en-US" sz="2000" dirty="0">
                <a:ea typeface="宋体" charset="-122"/>
              </a:rPr>
              <a:t>加</a:t>
            </a:r>
            <a:r>
              <a:rPr kumimoji="1" lang="en-US" altLang="zh-CN" sz="2000" dirty="0">
                <a:ea typeface="宋体" charset="-122"/>
              </a:rPr>
              <a:t>S</a:t>
            </a:r>
            <a:r>
              <a:rPr kumimoji="1" lang="zh-CN" altLang="en-US" sz="2000" dirty="0">
                <a:ea typeface="宋体" charset="-122"/>
              </a:rPr>
              <a:t>锁，而不能加</a:t>
            </a:r>
            <a:r>
              <a:rPr kumimoji="1" lang="en-US" altLang="zh-CN" sz="2000" dirty="0">
                <a:ea typeface="宋体" charset="-122"/>
              </a:rPr>
              <a:t>X</a:t>
            </a:r>
            <a:r>
              <a:rPr kumimoji="1" lang="zh-CN" altLang="en-US" sz="2000" dirty="0">
                <a:ea typeface="宋体" charset="-122"/>
              </a:rPr>
              <a:t>锁，直到</a:t>
            </a:r>
            <a:r>
              <a:rPr kumimoji="1" lang="en-US" altLang="zh-CN" sz="2000" dirty="0">
                <a:ea typeface="宋体" charset="-122"/>
              </a:rPr>
              <a:t>T</a:t>
            </a:r>
            <a:r>
              <a:rPr kumimoji="1" lang="zh-CN" altLang="en-US" sz="2000" dirty="0">
                <a:ea typeface="宋体" charset="-122"/>
              </a:rPr>
              <a:t>释放</a:t>
            </a:r>
            <a:r>
              <a:rPr kumimoji="1" lang="en-US" altLang="zh-CN" sz="2000" dirty="0">
                <a:ea typeface="宋体" charset="-122"/>
              </a:rPr>
              <a:t>A</a:t>
            </a:r>
            <a:r>
              <a:rPr kumimoji="1" lang="zh-CN" altLang="en-US" sz="2000" dirty="0">
                <a:ea typeface="宋体" charset="-122"/>
              </a:rPr>
              <a:t>上的</a:t>
            </a:r>
            <a:r>
              <a:rPr kumimoji="1" lang="en-US" altLang="zh-CN" sz="2000" dirty="0">
                <a:ea typeface="宋体" charset="-122"/>
              </a:rPr>
              <a:t>S</a:t>
            </a:r>
            <a:r>
              <a:rPr kumimoji="1" lang="zh-CN" altLang="en-US" sz="2000" dirty="0">
                <a:ea typeface="宋体" charset="-122"/>
              </a:rPr>
              <a:t>锁。</a:t>
            </a:r>
          </a:p>
        </p:txBody>
      </p:sp>
    </p:spTree>
    <p:extLst>
      <p:ext uri="{BB962C8B-B14F-4D97-AF65-F5344CB8AC3E}">
        <p14:creationId xmlns:p14="http://schemas.microsoft.com/office/powerpoint/2010/main" val="242097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ea typeface="宋体" charset="-122"/>
              </a:rPr>
              <a:t>封 锁</a:t>
            </a:r>
          </a:p>
        </p:txBody>
      </p:sp>
      <p:sp>
        <p:nvSpPr>
          <p:cNvPr id="2" name="TextBox 1"/>
          <p:cNvSpPr txBox="1"/>
          <p:nvPr/>
        </p:nvSpPr>
        <p:spPr>
          <a:xfrm>
            <a:off x="323528" y="1325959"/>
            <a:ext cx="2077813" cy="461665"/>
          </a:xfrm>
          <a:prstGeom prst="rect">
            <a:avLst/>
          </a:prstGeom>
          <a:solidFill>
            <a:schemeClr val="bg1">
              <a:lumMod val="90000"/>
            </a:schemeClr>
          </a:solidFill>
        </p:spPr>
        <p:txBody>
          <a:bodyPr wrap="none" rtlCol="0">
            <a:spAutoFit/>
          </a:bodyPr>
          <a:lstStyle/>
          <a:p>
            <a:pPr marL="342900" indent="-342900">
              <a:buSzPct val="65000"/>
              <a:buFont typeface="Wingdings" panose="05000000000000000000" pitchFamily="2" charset="2"/>
              <a:buChar char="l"/>
            </a:pPr>
            <a:r>
              <a:rPr lang="zh-CN" altLang="en-US" sz="2400" dirty="0">
                <a:solidFill>
                  <a:schemeClr val="tx1"/>
                </a:solidFill>
                <a:latin typeface="宋体" panose="02010600030101010101" pitchFamily="2" charset="-122"/>
                <a:ea typeface="宋体" panose="02010600030101010101" pitchFamily="2" charset="-122"/>
              </a:rPr>
              <a:t>锁相容矩阵</a:t>
            </a:r>
          </a:p>
        </p:txBody>
      </p:sp>
      <p:graphicFrame>
        <p:nvGraphicFramePr>
          <p:cNvPr id="3" name="表格 2"/>
          <p:cNvGraphicFramePr>
            <a:graphicFrameLocks noGrp="1"/>
          </p:cNvGraphicFramePr>
          <p:nvPr>
            <p:extLst>
              <p:ext uri="{D42A27DB-BD31-4B8C-83A1-F6EECF244321}">
                <p14:modId xmlns:p14="http://schemas.microsoft.com/office/powerpoint/2010/main" val="437332825"/>
              </p:ext>
            </p:extLst>
          </p:nvPr>
        </p:nvGraphicFramePr>
        <p:xfrm>
          <a:off x="1259632" y="2492896"/>
          <a:ext cx="6353348" cy="2591250"/>
        </p:xfrm>
        <a:graphic>
          <a:graphicData uri="http://schemas.openxmlformats.org/drawingml/2006/table">
            <a:tbl>
              <a:tblPr firstRow="1" bandRow="1">
                <a:tableStyleId>{5C22544A-7EE6-4342-B048-85BDC9FD1C3A}</a:tableStyleId>
              </a:tblPr>
              <a:tblGrid>
                <a:gridCol w="1588337">
                  <a:extLst>
                    <a:ext uri="{9D8B030D-6E8A-4147-A177-3AD203B41FA5}">
                      <a16:colId xmlns:a16="http://schemas.microsoft.com/office/drawing/2014/main" val="20000"/>
                    </a:ext>
                  </a:extLst>
                </a:gridCol>
                <a:gridCol w="1588337">
                  <a:extLst>
                    <a:ext uri="{9D8B030D-6E8A-4147-A177-3AD203B41FA5}">
                      <a16:colId xmlns:a16="http://schemas.microsoft.com/office/drawing/2014/main" val="20001"/>
                    </a:ext>
                  </a:extLst>
                </a:gridCol>
                <a:gridCol w="1588337">
                  <a:extLst>
                    <a:ext uri="{9D8B030D-6E8A-4147-A177-3AD203B41FA5}">
                      <a16:colId xmlns:a16="http://schemas.microsoft.com/office/drawing/2014/main" val="20002"/>
                    </a:ext>
                  </a:extLst>
                </a:gridCol>
                <a:gridCol w="1588337">
                  <a:extLst>
                    <a:ext uri="{9D8B030D-6E8A-4147-A177-3AD203B41FA5}">
                      <a16:colId xmlns:a16="http://schemas.microsoft.com/office/drawing/2014/main" val="20003"/>
                    </a:ext>
                  </a:extLst>
                </a:gridCol>
              </a:tblGrid>
              <a:tr h="630070">
                <a:tc>
                  <a:txBody>
                    <a:bodyPr/>
                    <a:lstStyle/>
                    <a:p>
                      <a:pPr algn="ctr"/>
                      <a:r>
                        <a:rPr lang="en-US" altLang="zh-CN" sz="2000" dirty="0"/>
                        <a:t>       T</a:t>
                      </a:r>
                      <a:r>
                        <a:rPr lang="en-US" altLang="zh-CN" sz="2000" baseline="-25000" dirty="0"/>
                        <a:t>1</a:t>
                      </a:r>
                    </a:p>
                    <a:p>
                      <a:pPr algn="l"/>
                      <a:r>
                        <a:rPr lang="en-US" altLang="zh-CN" sz="2000" dirty="0"/>
                        <a:t>     T</a:t>
                      </a:r>
                      <a:r>
                        <a:rPr lang="en-US" altLang="zh-CN" sz="2000" baseline="-25000" dirty="0"/>
                        <a:t>2</a:t>
                      </a:r>
                      <a:endParaRPr lang="zh-CN" altLang="en-US" sz="2000" baseline="-25000" dirty="0"/>
                    </a:p>
                  </a:txBody>
                  <a:tcPr anchor="ctr">
                    <a:lnTlToBr w="12700" cap="flat" cmpd="sng" algn="ctr">
                      <a:solidFill>
                        <a:schemeClr val="tx1"/>
                      </a:solidFill>
                      <a:prstDash val="solid"/>
                      <a:round/>
                      <a:headEnd type="none" w="med" len="med"/>
                      <a:tailEnd type="none" w="med" len="med"/>
                    </a:lnTlToBr>
                    <a:solidFill>
                      <a:schemeClr val="tx2">
                        <a:lumMod val="40000"/>
                        <a:lumOff val="60000"/>
                      </a:schemeClr>
                    </a:solidFill>
                  </a:tcPr>
                </a:tc>
                <a:tc>
                  <a:txBody>
                    <a:bodyPr/>
                    <a:lstStyle/>
                    <a:p>
                      <a:pPr algn="ctr"/>
                      <a:r>
                        <a:rPr lang="en-US" altLang="zh-CN" sz="2000" dirty="0"/>
                        <a:t>X</a:t>
                      </a:r>
                      <a:endParaRPr lang="zh-CN" altLang="en-US" sz="2000" dirty="0"/>
                    </a:p>
                  </a:txBody>
                  <a:tcPr anchor="ctr">
                    <a:solidFill>
                      <a:schemeClr val="tx2">
                        <a:lumMod val="40000"/>
                        <a:lumOff val="60000"/>
                      </a:schemeClr>
                    </a:solidFill>
                  </a:tcPr>
                </a:tc>
                <a:tc>
                  <a:txBody>
                    <a:bodyPr/>
                    <a:lstStyle/>
                    <a:p>
                      <a:pPr algn="ctr"/>
                      <a:r>
                        <a:rPr lang="en-US" altLang="zh-CN" sz="2000" dirty="0"/>
                        <a:t>S</a:t>
                      </a:r>
                      <a:endParaRPr lang="zh-CN" altLang="en-US" sz="2000" dirty="0"/>
                    </a:p>
                  </a:txBody>
                  <a:tcPr anchor="ctr">
                    <a:solidFill>
                      <a:schemeClr val="tx2">
                        <a:lumMod val="40000"/>
                        <a:lumOff val="60000"/>
                      </a:schemeClr>
                    </a:solidFill>
                  </a:tcPr>
                </a:tc>
                <a:tc>
                  <a:txBody>
                    <a:bodyPr/>
                    <a:lstStyle/>
                    <a:p>
                      <a:pPr algn="ctr"/>
                      <a:r>
                        <a:rPr lang="en-US" altLang="zh-CN" sz="2000" dirty="0"/>
                        <a:t>-</a:t>
                      </a:r>
                      <a:endParaRPr lang="zh-CN" altLang="en-US" sz="2000" dirty="0"/>
                    </a:p>
                  </a:txBody>
                  <a:tcPr anchor="ctr">
                    <a:solidFill>
                      <a:schemeClr val="tx2">
                        <a:lumMod val="40000"/>
                        <a:lumOff val="60000"/>
                      </a:schemeClr>
                    </a:solidFill>
                  </a:tcPr>
                </a:tc>
                <a:extLst>
                  <a:ext uri="{0D108BD9-81ED-4DB2-BD59-A6C34878D82A}">
                    <a16:rowId xmlns:a16="http://schemas.microsoft.com/office/drawing/2014/main" val="10000"/>
                  </a:ext>
                </a:extLst>
              </a:tr>
              <a:tr h="630070">
                <a:tc>
                  <a:txBody>
                    <a:bodyPr/>
                    <a:lstStyle/>
                    <a:p>
                      <a:pPr algn="ctr"/>
                      <a:r>
                        <a:rPr lang="en-US" altLang="zh-CN" sz="2000" dirty="0"/>
                        <a:t>X</a:t>
                      </a:r>
                      <a:endParaRPr lang="zh-CN" altLang="en-US" sz="2000" dirty="0"/>
                    </a:p>
                  </a:txBody>
                  <a:tcPr anchor="ctr"/>
                </a:tc>
                <a:tc>
                  <a:txBody>
                    <a:bodyPr/>
                    <a:lstStyle/>
                    <a:p>
                      <a:pPr algn="ctr"/>
                      <a:r>
                        <a:rPr lang="en-US" altLang="zh-CN" sz="2000" dirty="0"/>
                        <a:t>N</a:t>
                      </a:r>
                      <a:endParaRPr lang="zh-CN" altLang="en-US" sz="2000" dirty="0"/>
                    </a:p>
                  </a:txBody>
                  <a:tcPr anchor="ctr"/>
                </a:tc>
                <a:tc>
                  <a:txBody>
                    <a:bodyPr/>
                    <a:lstStyle/>
                    <a:p>
                      <a:pPr algn="ctr"/>
                      <a:r>
                        <a:rPr lang="en-US" altLang="zh-CN" sz="2000" dirty="0"/>
                        <a:t>N</a:t>
                      </a:r>
                      <a:endParaRPr lang="zh-CN" altLang="en-US" sz="2000" dirty="0"/>
                    </a:p>
                  </a:txBody>
                  <a:tcPr anchor="ctr"/>
                </a:tc>
                <a:tc>
                  <a:txBody>
                    <a:bodyPr/>
                    <a:lstStyle/>
                    <a:p>
                      <a:pPr algn="ctr"/>
                      <a:r>
                        <a:rPr lang="en-US" altLang="zh-CN" sz="2000" dirty="0"/>
                        <a:t>Y</a:t>
                      </a:r>
                      <a:endParaRPr lang="zh-CN" altLang="en-US" sz="2000" dirty="0"/>
                    </a:p>
                  </a:txBody>
                  <a:tcPr anchor="ctr"/>
                </a:tc>
                <a:extLst>
                  <a:ext uri="{0D108BD9-81ED-4DB2-BD59-A6C34878D82A}">
                    <a16:rowId xmlns:a16="http://schemas.microsoft.com/office/drawing/2014/main" val="10001"/>
                  </a:ext>
                </a:extLst>
              </a:tr>
              <a:tr h="630070">
                <a:tc>
                  <a:txBody>
                    <a:bodyPr/>
                    <a:lstStyle/>
                    <a:p>
                      <a:pPr algn="ctr"/>
                      <a:r>
                        <a:rPr lang="en-US" altLang="zh-CN" sz="2000" dirty="0"/>
                        <a:t>S</a:t>
                      </a:r>
                      <a:endParaRPr lang="zh-CN" altLang="en-US" sz="2000" dirty="0"/>
                    </a:p>
                  </a:txBody>
                  <a:tcPr anchor="ctr"/>
                </a:tc>
                <a:tc>
                  <a:txBody>
                    <a:bodyPr/>
                    <a:lstStyle/>
                    <a:p>
                      <a:pPr algn="ctr"/>
                      <a:r>
                        <a:rPr lang="en-US" altLang="zh-CN" sz="2000" dirty="0"/>
                        <a:t>N</a:t>
                      </a:r>
                      <a:endParaRPr lang="zh-CN" altLang="en-US" sz="2000" dirty="0"/>
                    </a:p>
                  </a:txBody>
                  <a:tcPr anchor="ctr"/>
                </a:tc>
                <a:tc>
                  <a:txBody>
                    <a:bodyPr/>
                    <a:lstStyle/>
                    <a:p>
                      <a:pPr algn="ctr"/>
                      <a:r>
                        <a:rPr lang="en-US" altLang="zh-CN" sz="2000" dirty="0"/>
                        <a:t>Y</a:t>
                      </a:r>
                      <a:endParaRPr lang="zh-CN" altLang="en-US" sz="2000" dirty="0"/>
                    </a:p>
                  </a:txBody>
                  <a:tcPr anchor="ctr"/>
                </a:tc>
                <a:tc>
                  <a:txBody>
                    <a:bodyPr/>
                    <a:lstStyle/>
                    <a:p>
                      <a:pPr algn="ctr"/>
                      <a:r>
                        <a:rPr lang="en-US" altLang="zh-CN" sz="2000" dirty="0"/>
                        <a:t>Y</a:t>
                      </a:r>
                      <a:endParaRPr lang="zh-CN" altLang="en-US" sz="2000" dirty="0"/>
                    </a:p>
                  </a:txBody>
                  <a:tcPr anchor="ctr"/>
                </a:tc>
                <a:extLst>
                  <a:ext uri="{0D108BD9-81ED-4DB2-BD59-A6C34878D82A}">
                    <a16:rowId xmlns:a16="http://schemas.microsoft.com/office/drawing/2014/main" val="10002"/>
                  </a:ext>
                </a:extLst>
              </a:tr>
              <a:tr h="630070">
                <a:tc>
                  <a:txBody>
                    <a:bodyPr/>
                    <a:lstStyle/>
                    <a:p>
                      <a:pPr algn="ctr"/>
                      <a:r>
                        <a:rPr lang="en-US" altLang="zh-CN" sz="2000" dirty="0"/>
                        <a:t>-</a:t>
                      </a:r>
                      <a:endParaRPr lang="zh-CN" altLang="en-US" sz="2000" dirty="0"/>
                    </a:p>
                  </a:txBody>
                  <a:tcPr anchor="ctr"/>
                </a:tc>
                <a:tc>
                  <a:txBody>
                    <a:bodyPr/>
                    <a:lstStyle/>
                    <a:p>
                      <a:pPr algn="ctr"/>
                      <a:r>
                        <a:rPr lang="en-US" altLang="zh-CN" sz="2000" dirty="0"/>
                        <a:t>Y</a:t>
                      </a:r>
                      <a:endParaRPr lang="zh-CN" altLang="en-US" sz="2000" dirty="0"/>
                    </a:p>
                  </a:txBody>
                  <a:tcPr anchor="ctr"/>
                </a:tc>
                <a:tc>
                  <a:txBody>
                    <a:bodyPr/>
                    <a:lstStyle/>
                    <a:p>
                      <a:pPr algn="ctr"/>
                      <a:r>
                        <a:rPr lang="en-US" altLang="zh-CN" sz="2000" dirty="0"/>
                        <a:t>Y</a:t>
                      </a:r>
                      <a:endParaRPr lang="zh-CN" altLang="en-US" sz="2000" dirty="0"/>
                    </a:p>
                  </a:txBody>
                  <a:tcPr anchor="ctr"/>
                </a:tc>
                <a:tc>
                  <a:txBody>
                    <a:bodyPr/>
                    <a:lstStyle/>
                    <a:p>
                      <a:pPr algn="ctr"/>
                      <a:r>
                        <a:rPr lang="en-US" altLang="zh-CN" sz="2000" dirty="0"/>
                        <a:t>-</a:t>
                      </a:r>
                      <a:endParaRPr lang="zh-CN" altLang="en-US" sz="20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7084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 锁：解决丢失修改</a:t>
            </a:r>
          </a:p>
        </p:txBody>
      </p:sp>
      <p:grpSp>
        <p:nvGrpSpPr>
          <p:cNvPr id="14" name="组合 13"/>
          <p:cNvGrpSpPr/>
          <p:nvPr/>
        </p:nvGrpSpPr>
        <p:grpSpPr>
          <a:xfrm>
            <a:off x="185738" y="1221503"/>
            <a:ext cx="4090685" cy="1778051"/>
            <a:chOff x="185738" y="1221503"/>
            <a:chExt cx="4090685" cy="1778051"/>
          </a:xfrm>
        </p:grpSpPr>
        <p:sp>
          <p:nvSpPr>
            <p:cNvPr id="6" name="矩形 5"/>
            <p:cNvSpPr/>
            <p:nvPr/>
          </p:nvSpPr>
          <p:spPr>
            <a:xfrm>
              <a:off x="206078" y="1621613"/>
              <a:ext cx="4070345" cy="1377941"/>
            </a:xfrm>
            <a:prstGeom prst="rect">
              <a:avLst/>
            </a:prstGeom>
            <a:solidFill>
              <a:schemeClr val="accent6">
                <a:lumMod val="40000"/>
                <a:lumOff val="60000"/>
              </a:schemeClr>
            </a:solidFill>
          </p:spPr>
          <p:txBody>
            <a:bodyPr wrap="none">
              <a:spAutoFit/>
            </a:bodyPr>
            <a:lstStyle/>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1</a:t>
              </a:r>
              <a:r>
                <a:rPr kumimoji="1" lang="zh-CN" altLang="en-US" sz="1800" b="0" dirty="0">
                  <a:solidFill>
                    <a:schemeClr val="tx1"/>
                  </a:solidFill>
                  <a:latin typeface="Times New Roman" pitchFamily="18" charset="0"/>
                  <a:ea typeface="宋体" pitchFamily="2" charset="-122"/>
                  <a:cs typeface="Times New Roman" pitchFamily="18" charset="0"/>
                </a:rPr>
                <a:t>）读取票剩余张数：</a:t>
              </a:r>
              <a:r>
                <a:rPr kumimoji="1" lang="en-US" altLang="zh-CN" sz="1800" b="0" dirty="0">
                  <a:solidFill>
                    <a:schemeClr val="tx1"/>
                  </a:solidFill>
                  <a:latin typeface="Times New Roman" pitchFamily="18" charset="0"/>
                  <a:ea typeface="宋体" pitchFamily="2" charset="-122"/>
                  <a:cs typeface="Times New Roman" pitchFamily="18" charset="0"/>
                </a:rPr>
                <a:t>R(A)</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2</a:t>
              </a:r>
              <a:r>
                <a:rPr kumimoji="1" lang="zh-CN" altLang="en-US" sz="1800" b="0" dirty="0">
                  <a:solidFill>
                    <a:schemeClr val="tx1"/>
                  </a:solidFill>
                  <a:latin typeface="Times New Roman" pitchFamily="18" charset="0"/>
                  <a:ea typeface="宋体" pitchFamily="2" charset="-122"/>
                  <a:cs typeface="Times New Roman" pitchFamily="18" charset="0"/>
                </a:rPr>
                <a:t>）卖出一张票：</a:t>
              </a:r>
              <a:r>
                <a:rPr kumimoji="1" lang="en-US" altLang="zh-CN" sz="1800" b="0" dirty="0">
                  <a:solidFill>
                    <a:schemeClr val="tx1"/>
                  </a:solidFill>
                  <a:latin typeface="Times New Roman" pitchFamily="18" charset="0"/>
                  <a:ea typeface="宋体" pitchFamily="2" charset="-122"/>
                  <a:cs typeface="Times New Roman" pitchFamily="18" charset="0"/>
                </a:rPr>
                <a:t>A=A-1</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3</a:t>
              </a:r>
              <a:r>
                <a:rPr kumimoji="1" lang="zh-CN" altLang="en-US" sz="1800" b="0" dirty="0">
                  <a:solidFill>
                    <a:schemeClr val="tx1"/>
                  </a:solidFill>
                  <a:latin typeface="Times New Roman" pitchFamily="18" charset="0"/>
                  <a:ea typeface="宋体" pitchFamily="2" charset="-122"/>
                  <a:cs typeface="Times New Roman" pitchFamily="18" charset="0"/>
                </a:rPr>
                <a:t>）将票剩余张数写回数据库：</a:t>
              </a:r>
              <a:r>
                <a:rPr kumimoji="1" lang="en-US" altLang="zh-CN" sz="1800" b="0" dirty="0">
                  <a:solidFill>
                    <a:schemeClr val="tx1"/>
                  </a:solidFill>
                  <a:latin typeface="Times New Roman" pitchFamily="18" charset="0"/>
                  <a:ea typeface="宋体" pitchFamily="2" charset="-122"/>
                  <a:cs typeface="Times New Roman" pitchFamily="18" charset="0"/>
                </a:rPr>
                <a:t>W(A)</a:t>
              </a:r>
            </a:p>
          </p:txBody>
        </p:sp>
        <p:sp>
          <p:nvSpPr>
            <p:cNvPr id="10" name="TextBox 9"/>
            <p:cNvSpPr txBox="1"/>
            <p:nvPr/>
          </p:nvSpPr>
          <p:spPr>
            <a:xfrm>
              <a:off x="185738" y="1221503"/>
              <a:ext cx="1733167" cy="400110"/>
            </a:xfrm>
            <a:prstGeom prst="rect">
              <a:avLst/>
            </a:prstGeom>
            <a:solidFill>
              <a:srgbClr val="FFFF00"/>
            </a:solidFill>
          </p:spPr>
          <p:txBody>
            <a:bodyPr wrap="none" rtlCol="0">
              <a:spAutoFit/>
            </a:bodyPr>
            <a:lstStyle/>
            <a:p>
              <a:pPr algn="l"/>
              <a:r>
                <a:rPr lang="zh-CN" altLang="en-US" dirty="0">
                  <a:solidFill>
                    <a:schemeClr val="tx1"/>
                  </a:solidFill>
                  <a:latin typeface="宋体" panose="02010600030101010101" pitchFamily="2" charset="-122"/>
                  <a:ea typeface="宋体" panose="02010600030101010101" pitchFamily="2" charset="-122"/>
                </a:rPr>
                <a:t>卖票事务流程</a:t>
              </a:r>
              <a:endParaRPr lang="zh-CN" altLang="en-US" baseline="-25000" dirty="0">
                <a:solidFill>
                  <a:schemeClr val="tx1"/>
                </a:solidFill>
                <a:latin typeface="宋体" panose="02010600030101010101" pitchFamily="2" charset="-122"/>
                <a:ea typeface="宋体" panose="02010600030101010101" pitchFamily="2" charset="-122"/>
              </a:endParaRPr>
            </a:p>
          </p:txBody>
        </p:sp>
      </p:grpSp>
      <p:grpSp>
        <p:nvGrpSpPr>
          <p:cNvPr id="15" name="组合 14"/>
          <p:cNvGrpSpPr/>
          <p:nvPr/>
        </p:nvGrpSpPr>
        <p:grpSpPr>
          <a:xfrm>
            <a:off x="175122" y="3897062"/>
            <a:ext cx="1476686" cy="1838965"/>
            <a:chOff x="175122" y="3897062"/>
            <a:chExt cx="1476686" cy="1838965"/>
          </a:xfrm>
        </p:grpSpPr>
        <p:sp>
          <p:nvSpPr>
            <p:cNvPr id="8" name="TextBox 7"/>
            <p:cNvSpPr txBox="1"/>
            <p:nvPr/>
          </p:nvSpPr>
          <p:spPr>
            <a:xfrm>
              <a:off x="175122" y="3897062"/>
              <a:ext cx="1476686"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卖票事务</a:t>
              </a:r>
              <a:r>
                <a:rPr lang="en-US" altLang="zh-CN" dirty="0"/>
                <a:t>T1</a:t>
              </a:r>
              <a:endParaRPr lang="zh-CN" altLang="en-US" dirty="0"/>
            </a:p>
          </p:txBody>
        </p:sp>
        <p:sp>
          <p:nvSpPr>
            <p:cNvPr id="12" name="矩形 11"/>
            <p:cNvSpPr/>
            <p:nvPr/>
          </p:nvSpPr>
          <p:spPr>
            <a:xfrm>
              <a:off x="177082" y="4297172"/>
              <a:ext cx="1474726"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A=x-1</a:t>
              </a:r>
            </a:p>
            <a:p>
              <a:pPr marL="342900" lvl="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W(A)</a:t>
              </a:r>
            </a:p>
          </p:txBody>
        </p:sp>
      </p:grpSp>
      <p:grpSp>
        <p:nvGrpSpPr>
          <p:cNvPr id="16" name="组合 15"/>
          <p:cNvGrpSpPr/>
          <p:nvPr/>
        </p:nvGrpSpPr>
        <p:grpSpPr>
          <a:xfrm>
            <a:off x="2339752" y="3897062"/>
            <a:ext cx="1476686" cy="1838965"/>
            <a:chOff x="2483768" y="3004275"/>
            <a:chExt cx="1476686" cy="1838965"/>
          </a:xfrm>
        </p:grpSpPr>
        <p:sp>
          <p:nvSpPr>
            <p:cNvPr id="9" name="TextBox 8"/>
            <p:cNvSpPr txBox="1"/>
            <p:nvPr/>
          </p:nvSpPr>
          <p:spPr>
            <a:xfrm>
              <a:off x="2483768" y="3004275"/>
              <a:ext cx="1476686"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卖票事务</a:t>
              </a:r>
              <a:r>
                <a:rPr lang="en-US" altLang="zh-CN" dirty="0"/>
                <a:t>T2</a:t>
              </a:r>
              <a:endParaRPr lang="zh-CN" altLang="en-US" dirty="0"/>
            </a:p>
          </p:txBody>
        </p:sp>
        <p:sp>
          <p:nvSpPr>
            <p:cNvPr id="13" name="矩形 12"/>
            <p:cNvSpPr/>
            <p:nvPr/>
          </p:nvSpPr>
          <p:spPr>
            <a:xfrm>
              <a:off x="2533512" y="3404385"/>
              <a:ext cx="1426942"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R(A)=y</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A=y-1</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W(A)</a:t>
              </a:r>
            </a:p>
          </p:txBody>
        </p:sp>
      </p:gr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81088"/>
            <a:ext cx="4343401" cy="551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258173" y="1564597"/>
            <a:ext cx="1512168" cy="646331"/>
          </a:xfrm>
          <a:prstGeom prst="rect">
            <a:avLst/>
          </a:prstGeom>
        </p:spPr>
        <p:txBody>
          <a:bodyPr wrap="square">
            <a:spAutoFit/>
          </a:bodyPr>
          <a:lstStyle/>
          <a:p>
            <a:pPr marL="342900" lvl="0" indent="-342900" algn="l" eaLnBrk="1" hangingPunct="1"/>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A</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R(A)=16</a:t>
            </a:r>
          </a:p>
        </p:txBody>
      </p:sp>
      <p:sp>
        <p:nvSpPr>
          <p:cNvPr id="18" name="矩形 17"/>
          <p:cNvSpPr/>
          <p:nvPr/>
        </p:nvSpPr>
        <p:spPr>
          <a:xfrm>
            <a:off x="4869036" y="3199187"/>
            <a:ext cx="1853952" cy="923330"/>
          </a:xfrm>
          <a:prstGeom prst="rect">
            <a:avLst/>
          </a:prstGeom>
        </p:spPr>
        <p:txBody>
          <a:bodyPr wrap="square">
            <a:spAutoFit/>
          </a:bodyPr>
          <a:lstStyle/>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A=A-1,W(A)=15</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Commit</a:t>
            </a:r>
          </a:p>
          <a:p>
            <a:pPr marL="342900" lvl="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Unlock A</a:t>
            </a:r>
          </a:p>
        </p:txBody>
      </p:sp>
      <p:sp>
        <p:nvSpPr>
          <p:cNvPr id="19" name="矩形 18"/>
          <p:cNvSpPr/>
          <p:nvPr/>
        </p:nvSpPr>
        <p:spPr>
          <a:xfrm>
            <a:off x="7236296" y="2298052"/>
            <a:ext cx="1205880" cy="923330"/>
          </a:xfrm>
          <a:prstGeom prst="rect">
            <a:avLst/>
          </a:prstGeom>
        </p:spPr>
        <p:txBody>
          <a:bodyPr wrap="square">
            <a:spAutoFit/>
          </a:bodyPr>
          <a:lstStyle/>
          <a:p>
            <a:pPr marL="342900" lvl="0" indent="-342900" algn="l" eaLnBrk="1" hangingPunct="1"/>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A</a:t>
            </a: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p>
        </p:txBody>
      </p:sp>
      <p:sp>
        <p:nvSpPr>
          <p:cNvPr id="20" name="矩形 19"/>
          <p:cNvSpPr/>
          <p:nvPr/>
        </p:nvSpPr>
        <p:spPr>
          <a:xfrm>
            <a:off x="6780461" y="4180110"/>
            <a:ext cx="1906115" cy="646331"/>
          </a:xfrm>
          <a:prstGeom prst="rect">
            <a:avLst/>
          </a:prstGeom>
        </p:spPr>
        <p:txBody>
          <a:bodyPr wrap="square">
            <a:spAutoFit/>
          </a:bodyPr>
          <a:lstStyle/>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获得</a:t>
            </a:r>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A</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R(A)=15,A=A-1</a:t>
            </a:r>
          </a:p>
        </p:txBody>
      </p:sp>
      <p:sp>
        <p:nvSpPr>
          <p:cNvPr id="21" name="矩形 20"/>
          <p:cNvSpPr/>
          <p:nvPr/>
        </p:nvSpPr>
        <p:spPr>
          <a:xfrm>
            <a:off x="6948264" y="4840979"/>
            <a:ext cx="1493912" cy="923330"/>
          </a:xfrm>
          <a:prstGeom prst="rect">
            <a:avLst/>
          </a:prstGeom>
        </p:spPr>
        <p:txBody>
          <a:bodyPr wrap="square">
            <a:spAutoFit/>
          </a:bodyPr>
          <a:lstStyle/>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W(A)=14</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Commit</a:t>
            </a:r>
          </a:p>
          <a:p>
            <a:pPr marL="342900" lvl="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Unlock A</a:t>
            </a:r>
          </a:p>
        </p:txBody>
      </p:sp>
      <p:cxnSp>
        <p:nvCxnSpPr>
          <p:cNvPr id="23" name="直接箭头连接符 22"/>
          <p:cNvCxnSpPr/>
          <p:nvPr/>
        </p:nvCxnSpPr>
        <p:spPr bwMode="auto">
          <a:xfrm>
            <a:off x="4067944" y="83671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40"/>
          <p:cNvSpPr txBox="1">
            <a:spLocks noChangeArrowheads="1"/>
          </p:cNvSpPr>
          <p:nvPr/>
        </p:nvSpPr>
        <p:spPr bwMode="auto">
          <a:xfrm>
            <a:off x="135035" y="1229417"/>
            <a:ext cx="4252862" cy="4862870"/>
          </a:xfrm>
          <a:prstGeom prst="rect">
            <a:avLst/>
          </a:prstGeom>
          <a:solidFill>
            <a:srgbClr val="E0D690"/>
          </a:solidFill>
          <a:ln>
            <a:noFill/>
          </a:ln>
          <a:effectLst/>
        </p:spPr>
        <p:txBody>
          <a:bodyPr wrap="squar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Clr>
                <a:schemeClr val="accent1"/>
              </a:buClr>
              <a:buFont typeface="Wingdings" pitchFamily="2" charset="2"/>
              <a:buChar char="n"/>
            </a:pPr>
            <a:r>
              <a:rPr lang="zh-CN" altLang="en-US" sz="2000" b="0" dirty="0">
                <a:latin typeface="宋体" panose="02010600030101010101" pitchFamily="2" charset="-122"/>
                <a:ea typeface="宋体" panose="02010600030101010101" pitchFamily="2" charset="-122"/>
              </a:rPr>
              <a:t>事务</a:t>
            </a: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在对</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进行修改之前先对</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加</a:t>
            </a:r>
            <a:r>
              <a:rPr lang="en-US" altLang="zh-CN" sz="2000" b="0" dirty="0">
                <a:latin typeface="宋体" panose="02010600030101010101" pitchFamily="2" charset="-122"/>
                <a:ea typeface="宋体" panose="02010600030101010101" pitchFamily="2" charset="-122"/>
              </a:rPr>
              <a:t>X</a:t>
            </a:r>
            <a:r>
              <a:rPr lang="zh-CN" altLang="en-US" sz="2000" b="0" dirty="0">
                <a:latin typeface="宋体" panose="02010600030101010101" pitchFamily="2" charset="-122"/>
                <a:ea typeface="宋体" panose="02010600030101010101" pitchFamily="2" charset="-122"/>
              </a:rPr>
              <a:t>锁；</a:t>
            </a:r>
          </a:p>
          <a:p>
            <a:pPr eaLnBrk="1" hangingPunct="1">
              <a:spcBef>
                <a:spcPct val="50000"/>
              </a:spcBef>
              <a:buClr>
                <a:schemeClr val="accent1"/>
              </a:buClr>
              <a:buFont typeface="Wingdings" pitchFamily="2" charset="2"/>
              <a:buChar char="n"/>
            </a:pPr>
            <a:r>
              <a:rPr lang="zh-CN" altLang="en-US" sz="2000" b="0" dirty="0">
                <a:latin typeface="宋体" panose="02010600030101010101" pitchFamily="2" charset="-122"/>
                <a:ea typeface="宋体" panose="02010600030101010101" pitchFamily="2" charset="-122"/>
              </a:rPr>
              <a:t>当</a:t>
            </a: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再请求对</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加</a:t>
            </a:r>
            <a:r>
              <a:rPr lang="en-US" altLang="zh-CN" sz="2000" b="0" dirty="0">
                <a:latin typeface="宋体" panose="02010600030101010101" pitchFamily="2" charset="-122"/>
                <a:ea typeface="宋体" panose="02010600030101010101" pitchFamily="2" charset="-122"/>
              </a:rPr>
              <a:t>X</a:t>
            </a:r>
            <a:r>
              <a:rPr lang="zh-CN" altLang="en-US" sz="2000" b="0" dirty="0">
                <a:latin typeface="宋体" panose="02010600030101010101" pitchFamily="2" charset="-122"/>
                <a:ea typeface="宋体" panose="02010600030101010101" pitchFamily="2" charset="-122"/>
              </a:rPr>
              <a:t>锁时被拒绝；</a:t>
            </a:r>
          </a:p>
          <a:p>
            <a:pPr eaLnBrk="1" hangingPunct="1">
              <a:spcBef>
                <a:spcPct val="50000"/>
              </a:spcBef>
              <a:buClr>
                <a:schemeClr val="accent1"/>
              </a:buClr>
              <a:buFont typeface="Wingdings" pitchFamily="2" charset="2"/>
              <a:buChar char="n"/>
            </a:pP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释放</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上的锁后，</a:t>
            </a: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获得对</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的</a:t>
            </a:r>
            <a:r>
              <a:rPr lang="en-US" altLang="zh-CN" sz="2000" b="0" dirty="0">
                <a:latin typeface="宋体" panose="02010600030101010101" pitchFamily="2" charset="-122"/>
                <a:ea typeface="宋体" panose="02010600030101010101" pitchFamily="2" charset="-122"/>
              </a:rPr>
              <a:t>X</a:t>
            </a:r>
            <a:r>
              <a:rPr lang="zh-CN" altLang="en-US" sz="2000" b="0" dirty="0">
                <a:latin typeface="宋体" panose="02010600030101010101" pitchFamily="2" charset="-122"/>
                <a:ea typeface="宋体" panose="02010600030101010101" pitchFamily="2" charset="-122"/>
              </a:rPr>
              <a:t>锁；</a:t>
            </a:r>
          </a:p>
          <a:p>
            <a:pPr eaLnBrk="1" hangingPunct="1">
              <a:spcBef>
                <a:spcPct val="50000"/>
              </a:spcBef>
              <a:buClr>
                <a:schemeClr val="accent1"/>
              </a:buClr>
              <a:buFont typeface="Wingdings" pitchFamily="2" charset="2"/>
              <a:buChar char="n"/>
            </a:pP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读到的</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是</a:t>
            </a: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更新过的值</a:t>
            </a:r>
            <a:r>
              <a:rPr lang="en-US" altLang="zh-CN" sz="2000" b="0" dirty="0">
                <a:latin typeface="宋体" panose="02010600030101010101" pitchFamily="2" charset="-122"/>
                <a:ea typeface="宋体" panose="02010600030101010101" pitchFamily="2" charset="-122"/>
              </a:rPr>
              <a:t>15</a:t>
            </a:r>
            <a:r>
              <a:rPr lang="zh-CN" altLang="en-US" sz="2000" b="0" dirty="0">
                <a:latin typeface="宋体" panose="02010600030101010101" pitchFamily="2" charset="-122"/>
                <a:ea typeface="宋体" panose="02010600030101010101" pitchFamily="2" charset="-122"/>
              </a:rPr>
              <a:t>；</a:t>
            </a:r>
            <a:endParaRPr lang="en-US" altLang="zh-CN" sz="2000" b="0" dirty="0">
              <a:latin typeface="宋体" panose="02010600030101010101" pitchFamily="2" charset="-122"/>
              <a:ea typeface="宋体" panose="02010600030101010101" pitchFamily="2" charset="-122"/>
            </a:endParaRPr>
          </a:p>
          <a:p>
            <a:pPr eaLnBrk="1" hangingPunct="1">
              <a:spcBef>
                <a:spcPct val="50000"/>
              </a:spcBef>
              <a:buClr>
                <a:schemeClr val="accent1"/>
              </a:buClr>
              <a:buFont typeface="Wingdings" pitchFamily="2" charset="2"/>
              <a:buChar char="n"/>
            </a:pP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按新的</a:t>
            </a:r>
            <a:r>
              <a:rPr lang="en-US" altLang="zh-CN" sz="2000" b="0" dirty="0">
                <a:latin typeface="宋体" panose="02010600030101010101" pitchFamily="2" charset="-122"/>
                <a:ea typeface="宋体" panose="02010600030101010101" pitchFamily="2" charset="-122"/>
              </a:rPr>
              <a:t>A</a:t>
            </a:r>
            <a:r>
              <a:rPr lang="zh-CN" altLang="en-US" sz="2000" b="0" dirty="0">
                <a:latin typeface="宋体" panose="02010600030101010101" pitchFamily="2" charset="-122"/>
                <a:ea typeface="宋体" panose="02010600030101010101" pitchFamily="2" charset="-122"/>
              </a:rPr>
              <a:t>值进行运算，并将结果值</a:t>
            </a:r>
            <a:r>
              <a:rPr lang="en-US" altLang="zh-CN" sz="2000" b="0" dirty="0">
                <a:latin typeface="宋体" panose="02010600030101010101" pitchFamily="2" charset="-122"/>
                <a:ea typeface="宋体" panose="02010600030101010101" pitchFamily="2" charset="-122"/>
              </a:rPr>
              <a:t>A=14</a:t>
            </a:r>
            <a:r>
              <a:rPr lang="zh-CN" altLang="en-US" sz="2000" b="0" dirty="0">
                <a:latin typeface="宋体" panose="02010600030101010101" pitchFamily="2" charset="-122"/>
                <a:ea typeface="宋体" panose="02010600030101010101" pitchFamily="2" charset="-122"/>
              </a:rPr>
              <a:t>送回到磁盘，避免了丢失</a:t>
            </a:r>
            <a:r>
              <a:rPr lang="en-US" altLang="zh-CN" sz="2000" b="0" dirty="0">
                <a:latin typeface="宋体" panose="02010600030101010101" pitchFamily="2" charset="-122"/>
                <a:ea typeface="宋体" panose="02010600030101010101" pitchFamily="2" charset="-122"/>
              </a:rPr>
              <a:t>T</a:t>
            </a:r>
            <a:r>
              <a:rPr lang="en-US" altLang="zh-CN" sz="2000" b="0" baseline="-2500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的更新。</a:t>
            </a:r>
            <a:endParaRPr lang="en-US" altLang="zh-CN" sz="2000" b="0" dirty="0">
              <a:latin typeface="宋体" panose="02010600030101010101" pitchFamily="2" charset="-122"/>
              <a:ea typeface="宋体" panose="02010600030101010101" pitchFamily="2" charset="-122"/>
            </a:endParaRPr>
          </a:p>
          <a:p>
            <a:pPr eaLnBrk="1" hangingPunct="1">
              <a:spcBef>
                <a:spcPct val="50000"/>
              </a:spcBef>
              <a:buClr>
                <a:schemeClr val="accent1"/>
              </a:buClr>
              <a:buFont typeface="Wingdings" pitchFamily="2" charset="2"/>
              <a:buChar char="n"/>
            </a:pPr>
            <a:endParaRPr lang="en-US" altLang="zh-CN" sz="2000" b="0" dirty="0">
              <a:latin typeface="宋体" panose="02010600030101010101" pitchFamily="2" charset="-122"/>
              <a:ea typeface="宋体" panose="02010600030101010101" pitchFamily="2" charset="-122"/>
            </a:endParaRPr>
          </a:p>
          <a:p>
            <a:pPr eaLnBrk="1" hangingPunct="1">
              <a:spcBef>
                <a:spcPct val="50000"/>
              </a:spcBef>
              <a:buClr>
                <a:schemeClr val="accent1"/>
              </a:buClr>
              <a:buFont typeface="Wingdings" pitchFamily="2" charset="2"/>
              <a:buChar char="n"/>
            </a:pPr>
            <a:endParaRPr lang="en-US" altLang="zh-CN" sz="2000" b="0" dirty="0">
              <a:latin typeface="宋体" panose="02010600030101010101" pitchFamily="2" charset="-122"/>
              <a:ea typeface="宋体" panose="02010600030101010101" pitchFamily="2" charset="-122"/>
            </a:endParaRPr>
          </a:p>
          <a:p>
            <a:pPr eaLnBrk="1" hangingPunct="1">
              <a:spcBef>
                <a:spcPct val="50000"/>
              </a:spcBef>
              <a:buClr>
                <a:schemeClr val="accent1"/>
              </a:buClr>
              <a:buFont typeface="Wingdings" pitchFamily="2" charset="2"/>
              <a:buChar char="n"/>
            </a:pPr>
            <a:endParaRPr lang="zh-CN" altLang="en-US" sz="20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5576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4514"/>
                                        </p:tgtEl>
                                        <p:attrNameLst>
                                          <p:attrName>style.visibility</p:attrName>
                                        </p:attrNameLst>
                                      </p:cBhvr>
                                      <p:to>
                                        <p:strVal val="visible"/>
                                      </p:to>
                                    </p:set>
                                    <p:animEffect transition="in" filter="barn(inVertical)">
                                      <p:cBhvr>
                                        <p:cTn id="15" dur="500"/>
                                        <p:tgtEl>
                                          <p:spTgt spid="6451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arn(inVertic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771800" y="14319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009800" y="14097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2771800" y="2260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009800" y="2238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2927648" y="3087688"/>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009800" y="30654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771800" y="391477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009800" y="389255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771800" y="4764088"/>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009800" y="47418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859336" y="557371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984400" y="5556251"/>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封锁：解决不可重复读</a:t>
            </a:r>
            <a:endParaRPr lang="zh-CN" altLang="en-US"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641" y="705694"/>
            <a:ext cx="5240111" cy="603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11960" y="1196752"/>
            <a:ext cx="2396175" cy="923330"/>
          </a:xfrm>
          <a:prstGeom prst="rect">
            <a:avLst/>
          </a:prstGeom>
        </p:spPr>
        <p:txBody>
          <a:bodyPr wrap="square">
            <a:spAutoFit/>
          </a:bodyPr>
          <a:lstStyle/>
          <a:p>
            <a:pPr algn="l"/>
            <a:r>
              <a:rPr kumimoji="1" lang="en-US" altLang="zh-CN" sz="1800" b="0" dirty="0" err="1">
                <a:solidFill>
                  <a:schemeClr val="tx1"/>
                </a:solidFill>
                <a:latin typeface="Times New Roman" pitchFamily="18" charset="0"/>
                <a:ea typeface="宋体" pitchFamily="2" charset="-122"/>
                <a:cs typeface="Times New Roman" pitchFamily="18" charset="0"/>
              </a:rPr>
              <a:t>Slock</a:t>
            </a:r>
            <a:r>
              <a:rPr kumimoji="1" lang="en-US" altLang="zh-CN" sz="1800" b="0" dirty="0">
                <a:solidFill>
                  <a:schemeClr val="tx1"/>
                </a:solidFill>
                <a:latin typeface="Times New Roman" pitchFamily="18" charset="0"/>
                <a:ea typeface="宋体" pitchFamily="2" charset="-122"/>
                <a:cs typeface="Times New Roman" pitchFamily="18" charset="0"/>
              </a:rPr>
              <a:t> A, </a:t>
            </a:r>
            <a:r>
              <a:rPr kumimoji="1" lang="en-US" altLang="zh-CN" sz="1800" b="0" dirty="0" err="1">
                <a:solidFill>
                  <a:schemeClr val="tx1"/>
                </a:solidFill>
                <a:latin typeface="Times New Roman" pitchFamily="18" charset="0"/>
                <a:ea typeface="宋体" pitchFamily="2" charset="-122"/>
                <a:cs typeface="Times New Roman" pitchFamily="18" charset="0"/>
              </a:rPr>
              <a:t>Slock</a:t>
            </a:r>
            <a:r>
              <a:rPr kumimoji="1" lang="en-US" altLang="zh-CN" sz="1800" b="0" dirty="0">
                <a:solidFill>
                  <a:schemeClr val="tx1"/>
                </a:solidFill>
                <a:latin typeface="Times New Roman" pitchFamily="18" charset="0"/>
                <a:ea typeface="宋体" pitchFamily="2" charset="-122"/>
                <a:cs typeface="Times New Roman" pitchFamily="18" charset="0"/>
              </a:rPr>
              <a:t> B</a:t>
            </a:r>
          </a:p>
          <a:p>
            <a:pPr lvl="0" algn="l"/>
            <a:r>
              <a:rPr kumimoji="1" lang="en-US" altLang="zh-CN" sz="1800" b="0" dirty="0">
                <a:solidFill>
                  <a:schemeClr val="tx1"/>
                </a:solidFill>
                <a:latin typeface="Times New Roman" pitchFamily="18" charset="0"/>
                <a:ea typeface="宋体" pitchFamily="2" charset="-122"/>
                <a:cs typeface="Times New Roman" pitchFamily="18" charset="0"/>
              </a:rPr>
              <a:t>R(A)=50, R(B)=100</a:t>
            </a:r>
          </a:p>
          <a:p>
            <a:pPr algn="l"/>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=150</a:t>
            </a:r>
            <a:endParaRPr lang="zh-CN" altLang="en-US" sz="1800" dirty="0"/>
          </a:p>
        </p:txBody>
      </p:sp>
      <p:sp>
        <p:nvSpPr>
          <p:cNvPr id="8" name="矩形 7"/>
          <p:cNvSpPr/>
          <p:nvPr/>
        </p:nvSpPr>
        <p:spPr>
          <a:xfrm>
            <a:off x="4264323" y="3165445"/>
            <a:ext cx="2198102" cy="923330"/>
          </a:xfrm>
          <a:prstGeom prst="rect">
            <a:avLst/>
          </a:prstGeom>
        </p:spPr>
        <p:txBody>
          <a:bodyPr wrap="none">
            <a:spAutoFit/>
          </a:bodyPr>
          <a:lstStyle/>
          <a:p>
            <a:pPr lvl="0" algn="l"/>
            <a:r>
              <a:rPr kumimoji="1" lang="en-US" altLang="zh-CN" sz="1800" b="0" dirty="0">
                <a:solidFill>
                  <a:schemeClr val="tx1"/>
                </a:solidFill>
                <a:latin typeface="Times New Roman" pitchFamily="18" charset="0"/>
                <a:ea typeface="宋体" pitchFamily="2" charset="-122"/>
                <a:cs typeface="Times New Roman" pitchFamily="18" charset="0"/>
              </a:rPr>
              <a:t>R(A)=50</a:t>
            </a: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R(B)=100</a:t>
            </a:r>
          </a:p>
          <a:p>
            <a:pPr algn="l"/>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=150</a:t>
            </a: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Commit</a:t>
            </a:r>
          </a:p>
          <a:p>
            <a:pPr algn="l"/>
            <a:r>
              <a:rPr kumimoji="1" lang="en-US" altLang="zh-CN" sz="1800" b="0" dirty="0">
                <a:solidFill>
                  <a:schemeClr val="tx1"/>
                </a:solidFill>
                <a:latin typeface="Times New Roman" pitchFamily="18" charset="0"/>
                <a:ea typeface="宋体" pitchFamily="2" charset="-122"/>
                <a:cs typeface="Times New Roman" pitchFamily="18" charset="0"/>
              </a:rPr>
              <a:t>Unlock A</a:t>
            </a: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Unlock B</a:t>
            </a:r>
            <a:endParaRPr lang="zh-CN" altLang="en-US" sz="1800" dirty="0"/>
          </a:p>
        </p:txBody>
      </p:sp>
      <p:sp>
        <p:nvSpPr>
          <p:cNvPr id="9" name="矩形 8"/>
          <p:cNvSpPr/>
          <p:nvPr/>
        </p:nvSpPr>
        <p:spPr>
          <a:xfrm>
            <a:off x="7136399" y="2132856"/>
            <a:ext cx="960519" cy="923330"/>
          </a:xfrm>
          <a:prstGeom prst="rect">
            <a:avLst/>
          </a:prstGeom>
        </p:spPr>
        <p:txBody>
          <a:bodyPr wrap="none">
            <a:spAutoFit/>
          </a:bodyPr>
          <a:lstStyle/>
          <a:p>
            <a:pPr marL="342900" lvl="0" indent="-342900" algn="l" eaLnBrk="1" hangingPunct="1"/>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B</a:t>
            </a: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endParaRPr kumimoji="1" lang="en-US" altLang="zh-CN" sz="1800" b="0" dirty="0">
              <a:solidFill>
                <a:schemeClr val="tx1"/>
              </a:solidFill>
              <a:latin typeface="Times New Roman" pitchFamily="18" charset="0"/>
              <a:ea typeface="宋体" pitchFamily="2" charset="-122"/>
              <a:cs typeface="Times New Roman" pitchFamily="18" charset="0"/>
            </a:endParaRP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p>
        </p:txBody>
      </p:sp>
      <p:sp>
        <p:nvSpPr>
          <p:cNvPr id="10" name="矩形 9"/>
          <p:cNvSpPr/>
          <p:nvPr/>
        </p:nvSpPr>
        <p:spPr>
          <a:xfrm>
            <a:off x="6824189" y="4106108"/>
            <a:ext cx="1422184" cy="923330"/>
          </a:xfrm>
          <a:prstGeom prst="rect">
            <a:avLst/>
          </a:prstGeom>
        </p:spPr>
        <p:txBody>
          <a:bodyPr wrap="none">
            <a:spAutoFit/>
          </a:bodyPr>
          <a:lstStyle/>
          <a:p>
            <a:pPr marL="342900" lvl="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获得</a:t>
            </a:r>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B</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R(B)=100</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B=B*2</a:t>
            </a:r>
          </a:p>
        </p:txBody>
      </p:sp>
      <p:sp>
        <p:nvSpPr>
          <p:cNvPr id="5" name="矩形 4"/>
          <p:cNvSpPr/>
          <p:nvPr/>
        </p:nvSpPr>
        <p:spPr>
          <a:xfrm>
            <a:off x="6824189" y="5029437"/>
            <a:ext cx="1709936" cy="923330"/>
          </a:xfrm>
          <a:prstGeom prst="rect">
            <a:avLst/>
          </a:prstGeom>
        </p:spPr>
        <p:txBody>
          <a:bodyPr wrap="square">
            <a:spAutoFit/>
          </a:bodyPr>
          <a:lstStyle/>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W(B)=200</a:t>
            </a:r>
          </a:p>
          <a:p>
            <a:pPr algn="l"/>
            <a:r>
              <a:rPr kumimoji="1" lang="en-US" altLang="zh-CN" sz="1800" b="0" dirty="0">
                <a:solidFill>
                  <a:schemeClr val="tx1"/>
                </a:solidFill>
                <a:latin typeface="Times New Roman" pitchFamily="18" charset="0"/>
                <a:ea typeface="宋体" pitchFamily="2" charset="-122"/>
                <a:cs typeface="Times New Roman" pitchFamily="18" charset="0"/>
              </a:rPr>
              <a:t>Commit</a:t>
            </a:r>
          </a:p>
          <a:p>
            <a:pPr algn="l"/>
            <a:r>
              <a:rPr kumimoji="1" lang="en-US" altLang="zh-CN" sz="1800" b="0" dirty="0">
                <a:solidFill>
                  <a:schemeClr val="tx1"/>
                </a:solidFill>
                <a:latin typeface="Times New Roman" pitchFamily="18" charset="0"/>
                <a:ea typeface="宋体" pitchFamily="2" charset="-122"/>
                <a:cs typeface="Times New Roman" pitchFamily="18" charset="0"/>
              </a:rPr>
              <a:t>Unlock B</a:t>
            </a:r>
          </a:p>
        </p:txBody>
      </p:sp>
      <p:grpSp>
        <p:nvGrpSpPr>
          <p:cNvPr id="12" name="组合 11"/>
          <p:cNvGrpSpPr/>
          <p:nvPr/>
        </p:nvGrpSpPr>
        <p:grpSpPr>
          <a:xfrm>
            <a:off x="45162" y="1585525"/>
            <a:ext cx="1476686" cy="4083170"/>
            <a:chOff x="175122" y="3897062"/>
            <a:chExt cx="1476686" cy="4083170"/>
          </a:xfrm>
        </p:grpSpPr>
        <p:sp>
          <p:nvSpPr>
            <p:cNvPr id="13" name="TextBox 12"/>
            <p:cNvSpPr txBox="1"/>
            <p:nvPr/>
          </p:nvSpPr>
          <p:spPr>
            <a:xfrm>
              <a:off x="175122" y="3897062"/>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T1</a:t>
              </a:r>
              <a:endParaRPr lang="zh-CN" altLang="en-US" dirty="0"/>
            </a:p>
          </p:txBody>
        </p:sp>
        <p:sp>
          <p:nvSpPr>
            <p:cNvPr id="14" name="矩形 13"/>
            <p:cNvSpPr/>
            <p:nvPr/>
          </p:nvSpPr>
          <p:spPr>
            <a:xfrm>
              <a:off x="177082" y="4297172"/>
              <a:ext cx="1474726" cy="3683060"/>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 </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A+B</a:t>
              </a:r>
            </a:p>
            <a:p>
              <a:pPr marL="342900" indent="-342900" algn="l" eaLnBrk="1" hangingPunct="1">
                <a:lnSpc>
                  <a:spcPts val="3500"/>
                </a:lnSpc>
              </a:pPr>
              <a:endParaRPr kumimoji="1" lang="en-US" altLang="zh-CN" sz="1800" b="0" dirty="0">
                <a:solidFill>
                  <a:schemeClr val="tx1"/>
                </a:solidFill>
                <a:latin typeface="Times New Roman" pitchFamily="18" charset="0"/>
                <a:ea typeface="宋体" pitchFamily="2" charset="-122"/>
                <a:cs typeface="Times New Roman" pitchFamily="18" charset="0"/>
              </a:endParaRP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t>
              </a:r>
              <a:r>
                <a:rPr kumimoji="1" lang="zh-CN" altLang="en-US" sz="1800" b="0" dirty="0">
                  <a:solidFill>
                    <a:schemeClr val="tx1"/>
                  </a:solidFill>
                  <a:latin typeface="Times New Roman" pitchFamily="18" charset="0"/>
                  <a:ea typeface="宋体" pitchFamily="2" charset="-122"/>
                  <a:cs typeface="Times New Roman" pitchFamily="18" charset="0"/>
                </a:rPr>
                <a:t>验证运算</a:t>
              </a:r>
              <a:endParaRPr kumimoji="1" lang="en-US" altLang="zh-CN" sz="1800" b="0" dirty="0">
                <a:solidFill>
                  <a:schemeClr val="tx1"/>
                </a:solidFill>
                <a:latin typeface="Times New Roman" pitchFamily="18" charset="0"/>
                <a:ea typeface="宋体" pitchFamily="2" charset="-122"/>
                <a:cs typeface="Times New Roman" pitchFamily="18" charset="0"/>
              </a:endParaRP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 </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求和</a:t>
              </a:r>
              <a:r>
                <a:rPr kumimoji="1" lang="en-US" altLang="zh-CN" sz="1800" b="0" dirty="0">
                  <a:solidFill>
                    <a:schemeClr val="tx1"/>
                  </a:solidFill>
                  <a:latin typeface="Times New Roman" pitchFamily="18" charset="0"/>
                  <a:ea typeface="宋体" pitchFamily="2" charset="-122"/>
                  <a:cs typeface="Times New Roman" pitchFamily="18" charset="0"/>
                </a:rPr>
                <a:t>A+B</a:t>
              </a:r>
            </a:p>
          </p:txBody>
        </p:sp>
      </p:grpSp>
      <p:grpSp>
        <p:nvGrpSpPr>
          <p:cNvPr id="15" name="组合 14"/>
          <p:cNvGrpSpPr/>
          <p:nvPr/>
        </p:nvGrpSpPr>
        <p:grpSpPr>
          <a:xfrm>
            <a:off x="1686996" y="1531452"/>
            <a:ext cx="1426942" cy="1847307"/>
            <a:chOff x="2533512" y="2995933"/>
            <a:chExt cx="1426942" cy="1847307"/>
          </a:xfrm>
        </p:grpSpPr>
        <p:sp>
          <p:nvSpPr>
            <p:cNvPr id="16" name="TextBox 15"/>
            <p:cNvSpPr txBox="1"/>
            <p:nvPr/>
          </p:nvSpPr>
          <p:spPr>
            <a:xfrm>
              <a:off x="2544483" y="2995933"/>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T2</a:t>
              </a:r>
              <a:endParaRPr lang="zh-CN" altLang="en-US" dirty="0"/>
            </a:p>
          </p:txBody>
        </p:sp>
        <p:sp>
          <p:nvSpPr>
            <p:cNvPr id="17" name="矩形 16"/>
            <p:cNvSpPr/>
            <p:nvPr/>
          </p:nvSpPr>
          <p:spPr>
            <a:xfrm>
              <a:off x="2533512" y="3404385"/>
              <a:ext cx="1426942"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R(B)=x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B=B*2</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W(B)</a:t>
              </a:r>
            </a:p>
          </p:txBody>
        </p:sp>
      </p:grpSp>
      <p:sp>
        <p:nvSpPr>
          <p:cNvPr id="6" name="Text Box 773"/>
          <p:cNvSpPr txBox="1">
            <a:spLocks noChangeArrowheads="1"/>
          </p:cNvSpPr>
          <p:nvPr/>
        </p:nvSpPr>
        <p:spPr bwMode="auto">
          <a:xfrm>
            <a:off x="0" y="1442962"/>
            <a:ext cx="3889375" cy="4358116"/>
          </a:xfrm>
          <a:prstGeom prst="rect">
            <a:avLst/>
          </a:prstGeom>
          <a:solidFill>
            <a:srgbClr val="E0D690"/>
          </a:solidFill>
          <a:ln>
            <a:noFill/>
          </a:ln>
          <a:effec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40000"/>
              </a:lnSpc>
              <a:spcBef>
                <a:spcPct val="0"/>
              </a:spcBef>
              <a:buClr>
                <a:schemeClr val="accent1"/>
              </a:buClr>
              <a:buFont typeface="Wingdings" pitchFamily="2" charset="2"/>
              <a:buChar char="n"/>
            </a:pPr>
            <a:r>
              <a:rPr lang="zh-CN" altLang="en-US" sz="1800" b="0" dirty="0">
                <a:latin typeface="宋体" panose="02010600030101010101" pitchFamily="2" charset="-122"/>
                <a:ea typeface="宋体" panose="02010600030101010101" pitchFamily="2" charset="-122"/>
              </a:rPr>
              <a:t>事务</a:t>
            </a: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1</a:t>
            </a:r>
            <a:r>
              <a:rPr lang="zh-CN" altLang="en-US" sz="1800" b="0" dirty="0">
                <a:latin typeface="宋体" panose="02010600030101010101" pitchFamily="2" charset="-122"/>
                <a:ea typeface="宋体" panose="02010600030101010101" pitchFamily="2" charset="-122"/>
              </a:rPr>
              <a:t>在读</a:t>
            </a:r>
            <a:r>
              <a:rPr lang="en-US" altLang="zh-CN" sz="1800" b="0" dirty="0">
                <a:latin typeface="宋体" panose="02010600030101010101" pitchFamily="2" charset="-122"/>
                <a:ea typeface="宋体" panose="02010600030101010101" pitchFamily="2" charset="-122"/>
              </a:rPr>
              <a:t>A</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之前，先对</a:t>
            </a:r>
            <a:r>
              <a:rPr lang="en-US" altLang="zh-CN" sz="1800" b="0" dirty="0">
                <a:latin typeface="宋体" panose="02010600030101010101" pitchFamily="2" charset="-122"/>
                <a:ea typeface="宋体" panose="02010600030101010101" pitchFamily="2" charset="-122"/>
              </a:rPr>
              <a:t>A</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加</a:t>
            </a:r>
            <a:r>
              <a:rPr lang="en-US" altLang="zh-CN" sz="1800" b="0" dirty="0">
                <a:latin typeface="宋体" panose="02010600030101010101" pitchFamily="2" charset="-122"/>
                <a:ea typeface="宋体" panose="02010600030101010101" pitchFamily="2" charset="-122"/>
              </a:rPr>
              <a:t>S</a:t>
            </a:r>
            <a:r>
              <a:rPr lang="zh-CN" altLang="en-US" sz="1800" b="0" dirty="0">
                <a:latin typeface="宋体" panose="02010600030101010101" pitchFamily="2" charset="-122"/>
                <a:ea typeface="宋体" panose="02010600030101010101" pitchFamily="2" charset="-122"/>
              </a:rPr>
              <a:t>锁；</a:t>
            </a:r>
          </a:p>
          <a:p>
            <a:pPr eaLnBrk="1" hangingPunct="1">
              <a:lnSpc>
                <a:spcPct val="140000"/>
              </a:lnSpc>
              <a:spcBef>
                <a:spcPct val="0"/>
              </a:spcBef>
              <a:buClr>
                <a:schemeClr val="accent1"/>
              </a:buClr>
              <a:buFont typeface="Wingdings" pitchFamily="2" charset="2"/>
              <a:buChar char="n"/>
            </a:pPr>
            <a:r>
              <a:rPr lang="zh-CN" altLang="en-US" sz="1800" b="0" dirty="0">
                <a:latin typeface="宋体" panose="02010600030101010101" pitchFamily="2" charset="-122"/>
                <a:ea typeface="宋体" panose="02010600030101010101" pitchFamily="2" charset="-122"/>
              </a:rPr>
              <a:t>当</a:t>
            </a: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2</a:t>
            </a:r>
            <a:r>
              <a:rPr lang="zh-CN" altLang="en-US" sz="1800" b="0" dirty="0">
                <a:latin typeface="宋体" panose="02010600030101010101" pitchFamily="2" charset="-122"/>
                <a:ea typeface="宋体" panose="02010600030101010101" pitchFamily="2" charset="-122"/>
              </a:rPr>
              <a:t>为修改</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而申请对</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的</a:t>
            </a:r>
            <a:r>
              <a:rPr lang="en-US" altLang="zh-CN" sz="1800" b="0" dirty="0">
                <a:latin typeface="宋体" panose="02010600030101010101" pitchFamily="2" charset="-122"/>
                <a:ea typeface="宋体" panose="02010600030101010101" pitchFamily="2" charset="-122"/>
              </a:rPr>
              <a:t>X</a:t>
            </a:r>
            <a:r>
              <a:rPr lang="zh-CN" altLang="en-US" sz="1800" b="0" dirty="0">
                <a:latin typeface="宋体" panose="02010600030101010101" pitchFamily="2" charset="-122"/>
                <a:ea typeface="宋体" panose="02010600030101010101" pitchFamily="2" charset="-122"/>
              </a:rPr>
              <a:t>锁时被拒绝，只能等待</a:t>
            </a: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1</a:t>
            </a:r>
            <a:r>
              <a:rPr lang="zh-CN" altLang="en-US" sz="1800" b="0" dirty="0">
                <a:latin typeface="宋体" panose="02010600030101010101" pitchFamily="2" charset="-122"/>
                <a:ea typeface="宋体" panose="02010600030101010101" pitchFamily="2" charset="-122"/>
              </a:rPr>
              <a:t>释放</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上的锁；</a:t>
            </a:r>
          </a:p>
          <a:p>
            <a:pPr eaLnBrk="1" hangingPunct="1">
              <a:lnSpc>
                <a:spcPct val="140000"/>
              </a:lnSpc>
              <a:spcBef>
                <a:spcPct val="0"/>
              </a:spcBef>
              <a:buClr>
                <a:schemeClr val="accent1"/>
              </a:buClr>
              <a:buFont typeface="Wingdings" pitchFamily="2" charset="2"/>
              <a:buChar char="n"/>
            </a:pP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1</a:t>
            </a:r>
            <a:r>
              <a:rPr lang="zh-CN" altLang="en-US" sz="1800" b="0" dirty="0">
                <a:latin typeface="宋体" panose="02010600030101010101" pitchFamily="2" charset="-122"/>
                <a:ea typeface="宋体" panose="02010600030101010101" pitchFamily="2" charset="-122"/>
              </a:rPr>
              <a:t>为验算再读</a:t>
            </a:r>
            <a:r>
              <a:rPr lang="en-US" altLang="zh-CN" sz="1800" b="0" dirty="0">
                <a:latin typeface="宋体" panose="02010600030101010101" pitchFamily="2" charset="-122"/>
                <a:ea typeface="宋体" panose="02010600030101010101" pitchFamily="2" charset="-122"/>
              </a:rPr>
              <a:t>A</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，这时读出的</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仍是</a:t>
            </a:r>
            <a:r>
              <a:rPr lang="en-US" altLang="zh-CN" sz="1800" b="0" dirty="0">
                <a:latin typeface="宋体" panose="02010600030101010101" pitchFamily="2" charset="-122"/>
                <a:ea typeface="宋体" panose="02010600030101010101" pitchFamily="2" charset="-122"/>
              </a:rPr>
              <a:t>100</a:t>
            </a:r>
            <a:r>
              <a:rPr lang="zh-CN" altLang="en-US" sz="1800" b="0" dirty="0">
                <a:latin typeface="宋体" panose="02010600030101010101" pitchFamily="2" charset="-122"/>
                <a:ea typeface="宋体" panose="02010600030101010101" pitchFamily="2" charset="-122"/>
              </a:rPr>
              <a:t>，求和结果仍为</a:t>
            </a:r>
            <a:r>
              <a:rPr lang="en-US" altLang="zh-CN" sz="1800" b="0" dirty="0">
                <a:latin typeface="宋体" panose="02010600030101010101" pitchFamily="2" charset="-122"/>
                <a:ea typeface="宋体" panose="02010600030101010101" pitchFamily="2" charset="-122"/>
              </a:rPr>
              <a:t>150</a:t>
            </a:r>
            <a:r>
              <a:rPr lang="zh-CN" altLang="en-US" sz="1800" b="0" dirty="0">
                <a:latin typeface="宋体" panose="02010600030101010101" pitchFamily="2" charset="-122"/>
                <a:ea typeface="宋体" panose="02010600030101010101" pitchFamily="2" charset="-122"/>
              </a:rPr>
              <a:t>，即可重复读；</a:t>
            </a:r>
          </a:p>
          <a:p>
            <a:pPr eaLnBrk="1" hangingPunct="1">
              <a:lnSpc>
                <a:spcPct val="140000"/>
              </a:lnSpc>
              <a:spcBef>
                <a:spcPct val="0"/>
              </a:spcBef>
              <a:buClr>
                <a:schemeClr val="accent1"/>
              </a:buClr>
              <a:buFont typeface="Wingdings" pitchFamily="2" charset="2"/>
              <a:buChar char="n"/>
            </a:pP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1</a:t>
            </a:r>
            <a:r>
              <a:rPr lang="zh-CN" altLang="en-US" sz="1800" b="0" dirty="0">
                <a:latin typeface="宋体" panose="02010600030101010101" pitchFamily="2" charset="-122"/>
                <a:ea typeface="宋体" panose="02010600030101010101" pitchFamily="2" charset="-122"/>
              </a:rPr>
              <a:t>结束才释放</a:t>
            </a:r>
            <a:r>
              <a:rPr lang="en-US" altLang="zh-CN" sz="1800" b="0" dirty="0">
                <a:latin typeface="宋体" panose="02010600030101010101" pitchFamily="2" charset="-122"/>
                <a:ea typeface="宋体" panose="02010600030101010101" pitchFamily="2" charset="-122"/>
              </a:rPr>
              <a:t>A</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上的</a:t>
            </a:r>
            <a:r>
              <a:rPr lang="en-US" altLang="zh-CN" sz="1800" b="0" dirty="0">
                <a:latin typeface="宋体" panose="02010600030101010101" pitchFamily="2" charset="-122"/>
                <a:ea typeface="宋体" panose="02010600030101010101" pitchFamily="2" charset="-122"/>
              </a:rPr>
              <a:t>S</a:t>
            </a:r>
            <a:r>
              <a:rPr lang="zh-CN" altLang="en-US" sz="1800" b="0" dirty="0">
                <a:latin typeface="宋体" panose="02010600030101010101" pitchFamily="2" charset="-122"/>
                <a:ea typeface="宋体" panose="02010600030101010101" pitchFamily="2" charset="-122"/>
              </a:rPr>
              <a:t>锁。</a:t>
            </a:r>
            <a:r>
              <a:rPr lang="en-US" altLang="zh-CN" sz="1800" b="0" dirty="0">
                <a:latin typeface="宋体" panose="02010600030101010101" pitchFamily="2" charset="-122"/>
                <a:ea typeface="宋体" panose="02010600030101010101" pitchFamily="2" charset="-122"/>
              </a:rPr>
              <a:t>T</a:t>
            </a:r>
            <a:r>
              <a:rPr lang="en-US" altLang="zh-CN" sz="1800" b="0" baseline="-25000" dirty="0">
                <a:latin typeface="宋体" panose="02010600030101010101" pitchFamily="2" charset="-122"/>
                <a:ea typeface="宋体" panose="02010600030101010101" pitchFamily="2" charset="-122"/>
              </a:rPr>
              <a:t>2</a:t>
            </a:r>
            <a:r>
              <a:rPr lang="zh-CN" altLang="en-US" sz="1800" b="0" dirty="0">
                <a:latin typeface="宋体" panose="02010600030101010101" pitchFamily="2" charset="-122"/>
                <a:ea typeface="宋体" panose="02010600030101010101" pitchFamily="2" charset="-122"/>
              </a:rPr>
              <a:t>获得对</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的</a:t>
            </a:r>
            <a:r>
              <a:rPr lang="en-US" altLang="zh-CN" sz="1800" b="0" dirty="0">
                <a:latin typeface="宋体" panose="02010600030101010101" pitchFamily="2" charset="-122"/>
                <a:ea typeface="宋体" panose="02010600030101010101" pitchFamily="2" charset="-122"/>
              </a:rPr>
              <a:t>X</a:t>
            </a:r>
            <a:r>
              <a:rPr lang="zh-CN" altLang="en-US" sz="1800" b="0" dirty="0">
                <a:latin typeface="宋体" panose="02010600030101010101" pitchFamily="2" charset="-122"/>
                <a:ea typeface="宋体" panose="02010600030101010101" pitchFamily="2" charset="-122"/>
              </a:rPr>
              <a:t>锁。 </a:t>
            </a:r>
            <a:endParaRPr lang="en-US" altLang="zh-CN" sz="1800" b="0" dirty="0">
              <a:latin typeface="宋体" panose="02010600030101010101" pitchFamily="2" charset="-122"/>
              <a:ea typeface="宋体" panose="02010600030101010101" pitchFamily="2" charset="-122"/>
            </a:endParaRPr>
          </a:p>
          <a:p>
            <a:pPr eaLnBrk="1" hangingPunct="1">
              <a:lnSpc>
                <a:spcPct val="140000"/>
              </a:lnSpc>
              <a:spcBef>
                <a:spcPct val="0"/>
              </a:spcBef>
              <a:buClr>
                <a:schemeClr val="accent1"/>
              </a:buClr>
              <a:buFont typeface="Wingdings" pitchFamily="2" charset="2"/>
              <a:buChar char="n"/>
            </a:pPr>
            <a:endParaRPr lang="en-US" altLang="zh-CN" sz="1800" b="0" dirty="0">
              <a:latin typeface="宋体" panose="02010600030101010101" pitchFamily="2" charset="-122"/>
              <a:ea typeface="宋体" panose="02010600030101010101" pitchFamily="2" charset="-122"/>
            </a:endParaRPr>
          </a:p>
          <a:p>
            <a:pPr eaLnBrk="1" hangingPunct="1">
              <a:lnSpc>
                <a:spcPct val="140000"/>
              </a:lnSpc>
              <a:spcBef>
                <a:spcPct val="0"/>
              </a:spcBef>
              <a:buClr>
                <a:schemeClr val="accent1"/>
              </a:buClr>
              <a:buFont typeface="Wingdings" pitchFamily="2" charset="2"/>
              <a:buChar char="n"/>
            </a:pPr>
            <a:endParaRPr lang="en-US" altLang="zh-CN" sz="18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8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封锁：解决读“脏”数据</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641" y="705694"/>
            <a:ext cx="5240111" cy="603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427984" y="1177761"/>
            <a:ext cx="1906291" cy="923330"/>
          </a:xfrm>
          <a:prstGeom prst="rect">
            <a:avLst/>
          </a:prstGeom>
        </p:spPr>
        <p:txBody>
          <a:bodyPr wrap="none">
            <a:spAutoFit/>
          </a:bodyPr>
          <a:lstStyle/>
          <a:p>
            <a:pPr algn="l"/>
            <a:r>
              <a:rPr kumimoji="1" lang="en-US" altLang="zh-CN" sz="1800" b="0" dirty="0" err="1">
                <a:solidFill>
                  <a:schemeClr val="tx1"/>
                </a:solidFill>
                <a:latin typeface="Times New Roman" pitchFamily="18" charset="0"/>
                <a:ea typeface="宋体" pitchFamily="2" charset="-122"/>
                <a:cs typeface="Times New Roman" pitchFamily="18" charset="0"/>
              </a:rPr>
              <a:t>Xlock</a:t>
            </a:r>
            <a:r>
              <a:rPr kumimoji="1" lang="en-US" altLang="zh-CN" sz="1800" b="0" dirty="0">
                <a:solidFill>
                  <a:schemeClr val="tx1"/>
                </a:solidFill>
                <a:latin typeface="Times New Roman" pitchFamily="18" charset="0"/>
                <a:ea typeface="宋体" pitchFamily="2" charset="-122"/>
                <a:cs typeface="Times New Roman" pitchFamily="18" charset="0"/>
              </a:rPr>
              <a:t> C</a:t>
            </a:r>
          </a:p>
          <a:p>
            <a:pPr lvl="0" algn="l"/>
            <a:r>
              <a:rPr kumimoji="1" lang="en-US" altLang="zh-CN" sz="1800" b="0" dirty="0">
                <a:solidFill>
                  <a:schemeClr val="tx1"/>
                </a:solidFill>
                <a:latin typeface="Times New Roman" pitchFamily="18" charset="0"/>
                <a:ea typeface="宋体" pitchFamily="2" charset="-122"/>
                <a:cs typeface="Times New Roman" pitchFamily="18" charset="0"/>
              </a:rPr>
              <a:t>R(C)=100, C=C*2</a:t>
            </a:r>
          </a:p>
          <a:p>
            <a:pPr lvl="0" algn="l"/>
            <a:r>
              <a:rPr kumimoji="1" lang="en-US" altLang="zh-CN" sz="1800" b="0" dirty="0">
                <a:solidFill>
                  <a:schemeClr val="tx1"/>
                </a:solidFill>
                <a:latin typeface="Times New Roman" pitchFamily="18" charset="0"/>
                <a:ea typeface="宋体" pitchFamily="2" charset="-122"/>
                <a:cs typeface="Times New Roman" pitchFamily="18" charset="0"/>
              </a:rPr>
              <a:t>W(C)=200</a:t>
            </a:r>
          </a:p>
        </p:txBody>
      </p:sp>
      <p:sp>
        <p:nvSpPr>
          <p:cNvPr id="7" name="矩形 6"/>
          <p:cNvSpPr/>
          <p:nvPr/>
        </p:nvSpPr>
        <p:spPr>
          <a:xfrm>
            <a:off x="4615535" y="3128194"/>
            <a:ext cx="1531188" cy="923330"/>
          </a:xfrm>
          <a:prstGeom prst="rect">
            <a:avLst/>
          </a:prstGeom>
        </p:spPr>
        <p:txBody>
          <a:bodyPr wrap="none">
            <a:spAutoFit/>
          </a:bodyPr>
          <a:lstStyle/>
          <a:p>
            <a:pPr marL="342900" lvl="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ROLLBACK</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(C</a:t>
            </a:r>
            <a:r>
              <a:rPr kumimoji="1" lang="zh-CN" altLang="en-US" sz="1800" b="0" dirty="0">
                <a:solidFill>
                  <a:schemeClr val="tx1"/>
                </a:solidFill>
                <a:latin typeface="Times New Roman" pitchFamily="18" charset="0"/>
                <a:ea typeface="宋体" pitchFamily="2" charset="-122"/>
                <a:cs typeface="Times New Roman" pitchFamily="18" charset="0"/>
              </a:rPr>
              <a:t>恢复为</a:t>
            </a:r>
            <a:r>
              <a:rPr kumimoji="1" lang="en-US" altLang="zh-CN" sz="1800" b="0" dirty="0">
                <a:solidFill>
                  <a:schemeClr val="tx1"/>
                </a:solidFill>
                <a:latin typeface="Times New Roman" pitchFamily="18" charset="0"/>
                <a:ea typeface="宋体" pitchFamily="2" charset="-122"/>
                <a:cs typeface="Times New Roman" pitchFamily="18" charset="0"/>
              </a:rPr>
              <a:t>100)</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Unlock C</a:t>
            </a:r>
          </a:p>
        </p:txBody>
      </p:sp>
      <p:sp>
        <p:nvSpPr>
          <p:cNvPr id="8" name="矩形 7"/>
          <p:cNvSpPr/>
          <p:nvPr/>
        </p:nvSpPr>
        <p:spPr>
          <a:xfrm>
            <a:off x="7333548" y="2174528"/>
            <a:ext cx="922047" cy="923330"/>
          </a:xfrm>
          <a:prstGeom prst="rect">
            <a:avLst/>
          </a:prstGeom>
        </p:spPr>
        <p:txBody>
          <a:bodyPr wrap="none">
            <a:spAutoFit/>
          </a:bodyPr>
          <a:lstStyle/>
          <a:p>
            <a:pPr marL="342900" lvl="0" indent="-342900" algn="l" eaLnBrk="1" hangingPunct="1"/>
            <a:r>
              <a:rPr kumimoji="1" lang="en-US" altLang="zh-CN" sz="1800" b="0" dirty="0" err="1">
                <a:solidFill>
                  <a:schemeClr val="tx1"/>
                </a:solidFill>
                <a:latin typeface="Times New Roman" pitchFamily="18" charset="0"/>
                <a:ea typeface="宋体" pitchFamily="2" charset="-122"/>
                <a:cs typeface="Times New Roman" pitchFamily="18" charset="0"/>
              </a:rPr>
              <a:t>Slock</a:t>
            </a:r>
            <a:r>
              <a:rPr kumimoji="1" lang="en-US" altLang="zh-CN" sz="1800" b="0" dirty="0">
                <a:solidFill>
                  <a:schemeClr val="tx1"/>
                </a:solidFill>
                <a:latin typeface="Times New Roman" pitchFamily="18" charset="0"/>
                <a:ea typeface="宋体" pitchFamily="2" charset="-122"/>
                <a:cs typeface="Times New Roman" pitchFamily="18" charset="0"/>
              </a:rPr>
              <a:t> C</a:t>
            </a: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p>
          <a:p>
            <a:pPr marL="34290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等待</a:t>
            </a:r>
          </a:p>
        </p:txBody>
      </p:sp>
      <p:sp>
        <p:nvSpPr>
          <p:cNvPr id="9" name="矩形 8"/>
          <p:cNvSpPr/>
          <p:nvPr/>
        </p:nvSpPr>
        <p:spPr>
          <a:xfrm>
            <a:off x="7020272" y="4221088"/>
            <a:ext cx="1383712" cy="646331"/>
          </a:xfrm>
          <a:prstGeom prst="rect">
            <a:avLst/>
          </a:prstGeom>
        </p:spPr>
        <p:txBody>
          <a:bodyPr wrap="none">
            <a:spAutoFit/>
          </a:bodyPr>
          <a:lstStyle/>
          <a:p>
            <a:pPr marL="342900" lvl="0" indent="-342900" algn="l" eaLnBrk="1" hangingPunct="1"/>
            <a:r>
              <a:rPr kumimoji="1" lang="zh-CN" altLang="en-US" sz="1800" b="0" dirty="0">
                <a:solidFill>
                  <a:schemeClr val="tx1"/>
                </a:solidFill>
                <a:latin typeface="Times New Roman" pitchFamily="18" charset="0"/>
                <a:ea typeface="宋体" pitchFamily="2" charset="-122"/>
                <a:cs typeface="Times New Roman" pitchFamily="18" charset="0"/>
              </a:rPr>
              <a:t>获得</a:t>
            </a:r>
            <a:r>
              <a:rPr kumimoji="1" lang="en-US" altLang="zh-CN" sz="1800" b="0" dirty="0" err="1">
                <a:solidFill>
                  <a:schemeClr val="tx1"/>
                </a:solidFill>
                <a:latin typeface="Times New Roman" pitchFamily="18" charset="0"/>
                <a:ea typeface="宋体" pitchFamily="2" charset="-122"/>
                <a:cs typeface="Times New Roman" pitchFamily="18" charset="0"/>
              </a:rPr>
              <a:t>Slock</a:t>
            </a:r>
            <a:r>
              <a:rPr kumimoji="1" lang="en-US" altLang="zh-CN" sz="1800" b="0" dirty="0">
                <a:solidFill>
                  <a:schemeClr val="tx1"/>
                </a:solidFill>
                <a:latin typeface="Times New Roman" pitchFamily="18" charset="0"/>
                <a:ea typeface="宋体" pitchFamily="2" charset="-122"/>
                <a:cs typeface="Times New Roman" pitchFamily="18" charset="0"/>
              </a:rPr>
              <a:t> C</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R(C)=100</a:t>
            </a:r>
          </a:p>
        </p:txBody>
      </p:sp>
      <p:sp>
        <p:nvSpPr>
          <p:cNvPr id="20" name="矩形 19"/>
          <p:cNvSpPr/>
          <p:nvPr/>
        </p:nvSpPr>
        <p:spPr>
          <a:xfrm>
            <a:off x="7158823" y="5142929"/>
            <a:ext cx="1075936" cy="646331"/>
          </a:xfrm>
          <a:prstGeom prst="rect">
            <a:avLst/>
          </a:prstGeom>
        </p:spPr>
        <p:txBody>
          <a:bodyPr wrap="none">
            <a:spAutoFit/>
          </a:bodyPr>
          <a:lstStyle/>
          <a:p>
            <a:pPr marL="342900" lvl="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Commit</a:t>
            </a:r>
          </a:p>
          <a:p>
            <a:pPr marL="342900" indent="-342900" algn="l" eaLnBrk="1" hangingPunct="1"/>
            <a:r>
              <a:rPr kumimoji="1" lang="en-US" altLang="zh-CN" sz="1800" b="0" dirty="0">
                <a:solidFill>
                  <a:schemeClr val="tx1"/>
                </a:solidFill>
                <a:latin typeface="Times New Roman" pitchFamily="18" charset="0"/>
                <a:ea typeface="宋体" pitchFamily="2" charset="-122"/>
                <a:cs typeface="Times New Roman" pitchFamily="18" charset="0"/>
              </a:rPr>
              <a:t>Unlock C</a:t>
            </a:r>
          </a:p>
        </p:txBody>
      </p:sp>
      <p:grpSp>
        <p:nvGrpSpPr>
          <p:cNvPr id="21" name="组合 20"/>
          <p:cNvGrpSpPr/>
          <p:nvPr/>
        </p:nvGrpSpPr>
        <p:grpSpPr>
          <a:xfrm>
            <a:off x="617227" y="1725347"/>
            <a:ext cx="1476686" cy="2287806"/>
            <a:chOff x="175122" y="3897062"/>
            <a:chExt cx="1476686" cy="2287806"/>
          </a:xfrm>
        </p:grpSpPr>
        <p:sp>
          <p:nvSpPr>
            <p:cNvPr id="22" name="TextBox 21"/>
            <p:cNvSpPr txBox="1"/>
            <p:nvPr/>
          </p:nvSpPr>
          <p:spPr>
            <a:xfrm>
              <a:off x="175122" y="3897062"/>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T1</a:t>
              </a:r>
              <a:endParaRPr lang="zh-CN" altLang="en-US" dirty="0"/>
            </a:p>
          </p:txBody>
        </p:sp>
        <p:sp>
          <p:nvSpPr>
            <p:cNvPr id="23" name="矩形 22"/>
            <p:cNvSpPr/>
            <p:nvPr/>
          </p:nvSpPr>
          <p:spPr>
            <a:xfrm>
              <a:off x="177082" y="4297172"/>
              <a:ext cx="1474726" cy="1887696"/>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R(C)=x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C=x*2</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W(C)</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出现异常</a:t>
              </a:r>
              <a:endParaRPr kumimoji="1" lang="en-US" altLang="zh-CN" sz="1800" b="0" dirty="0">
                <a:solidFill>
                  <a:schemeClr val="tx1"/>
                </a:solidFill>
                <a:latin typeface="Times New Roman" pitchFamily="18" charset="0"/>
                <a:ea typeface="宋体" pitchFamily="2" charset="-122"/>
                <a:cs typeface="Times New Roman" pitchFamily="18" charset="0"/>
              </a:endParaRPr>
            </a:p>
          </p:txBody>
        </p:sp>
      </p:grpSp>
      <p:grpSp>
        <p:nvGrpSpPr>
          <p:cNvPr id="24" name="组合 23"/>
          <p:cNvGrpSpPr/>
          <p:nvPr/>
        </p:nvGrpSpPr>
        <p:grpSpPr>
          <a:xfrm>
            <a:off x="2389408" y="1753002"/>
            <a:ext cx="1426942" cy="883191"/>
            <a:chOff x="2533512" y="3004275"/>
            <a:chExt cx="1426942" cy="883191"/>
          </a:xfrm>
        </p:grpSpPr>
        <p:sp>
          <p:nvSpPr>
            <p:cNvPr id="25" name="TextBox 24"/>
            <p:cNvSpPr txBox="1"/>
            <p:nvPr/>
          </p:nvSpPr>
          <p:spPr>
            <a:xfrm>
              <a:off x="2534568" y="3004275"/>
              <a:ext cx="960519"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事务</a:t>
              </a:r>
              <a:r>
                <a:rPr lang="en-US" altLang="zh-CN" dirty="0"/>
                <a:t>T2</a:t>
              </a:r>
              <a:endParaRPr lang="zh-CN" altLang="en-US" dirty="0"/>
            </a:p>
          </p:txBody>
        </p:sp>
        <p:sp>
          <p:nvSpPr>
            <p:cNvPr id="26" name="矩形 25"/>
            <p:cNvSpPr/>
            <p:nvPr/>
          </p:nvSpPr>
          <p:spPr>
            <a:xfrm>
              <a:off x="2533512" y="3404385"/>
              <a:ext cx="1426942" cy="483081"/>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R(C)</a:t>
              </a:r>
            </a:p>
          </p:txBody>
        </p:sp>
      </p:grpSp>
      <p:sp>
        <p:nvSpPr>
          <p:cNvPr id="5" name="Text Box 225"/>
          <p:cNvSpPr txBox="1">
            <a:spLocks noChangeArrowheads="1"/>
          </p:cNvSpPr>
          <p:nvPr/>
        </p:nvSpPr>
        <p:spPr bwMode="auto">
          <a:xfrm>
            <a:off x="0" y="1412776"/>
            <a:ext cx="3816350" cy="3582519"/>
          </a:xfrm>
          <a:prstGeom prst="rect">
            <a:avLst/>
          </a:prstGeom>
          <a:solidFill>
            <a:srgbClr val="E0D690"/>
          </a:solidFill>
          <a:ln>
            <a:noFill/>
          </a:ln>
          <a:effectLst/>
        </p:spPr>
        <p:txBody>
          <a:bodyPr>
            <a:spAutoFit/>
          </a:bodyPr>
          <a:lstStyle>
            <a:defPPr>
              <a:defRPr lang="en-US"/>
            </a:defPPr>
            <a:lvl1pPr marL="342900" indent="-342900" algn="l" eaLnBrk="1" hangingPunct="1">
              <a:lnSpc>
                <a:spcPct val="140000"/>
              </a:lnSpc>
              <a:buClr>
                <a:schemeClr val="accent1"/>
              </a:buClr>
              <a:buFont typeface="Wingdings" pitchFamily="2" charset="2"/>
              <a:buChar char="n"/>
              <a:defRPr sz="1800" b="0">
                <a:solidFill>
                  <a:schemeClr val="tx1"/>
                </a:solidFill>
                <a:latin typeface="宋体" panose="02010600030101010101" pitchFamily="2" charset="-122"/>
                <a:ea typeface="宋体" panose="02010600030101010101" pitchFamily="2" charset="-122"/>
              </a:defRPr>
            </a:lvl1pPr>
            <a:lvl2pPr marL="742950" indent="-285750" algn="l">
              <a:spcBef>
                <a:spcPct val="20000"/>
              </a:spcBef>
              <a:buClr>
                <a:schemeClr val="accent1"/>
              </a:buClr>
              <a:buFont typeface="Wingdings" pitchFamily="2" charset="2"/>
              <a:buChar char="§"/>
              <a:defRPr sz="2400">
                <a:solidFill>
                  <a:schemeClr val="tx1"/>
                </a:solidFill>
                <a:latin typeface="Arial" charset="0"/>
              </a:defRPr>
            </a:lvl2pPr>
            <a:lvl3pPr marL="1143000" indent="-228600" algn="l">
              <a:spcBef>
                <a:spcPct val="20000"/>
              </a:spcBef>
              <a:buClr>
                <a:schemeClr val="tx1"/>
              </a:buClr>
              <a:buChar char="•"/>
              <a:defRPr sz="2200">
                <a:solidFill>
                  <a:schemeClr val="tx1"/>
                </a:solidFill>
                <a:latin typeface="Arial" charset="0"/>
              </a:defRPr>
            </a:lvl3pPr>
            <a:lvl4pPr marL="1600200" indent="-228600" algn="l">
              <a:spcBef>
                <a:spcPct val="20000"/>
              </a:spcBef>
              <a:buChar char="–"/>
              <a:defRPr>
                <a:solidFill>
                  <a:schemeClr val="tx1"/>
                </a:solidFill>
                <a:latin typeface="Arial" charset="0"/>
              </a:defRPr>
            </a:lvl4pPr>
            <a:lvl5pPr marL="2057400" indent="-228600" algn="l">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r>
              <a:rPr lang="zh-CN" altLang="en-US" dirty="0"/>
              <a:t>事务</a:t>
            </a:r>
            <a:r>
              <a:rPr lang="en-US" altLang="zh-CN" dirty="0"/>
              <a:t>T</a:t>
            </a:r>
            <a:r>
              <a:rPr lang="en-US" altLang="zh-CN" baseline="-25000" dirty="0"/>
              <a:t>1</a:t>
            </a:r>
            <a:r>
              <a:rPr lang="zh-CN" altLang="en-US" dirty="0"/>
              <a:t>在对</a:t>
            </a:r>
            <a:r>
              <a:rPr lang="en-US" altLang="zh-CN" dirty="0"/>
              <a:t>C</a:t>
            </a:r>
            <a:r>
              <a:rPr lang="zh-CN" altLang="en-US" dirty="0"/>
              <a:t>进行修改之前，先对</a:t>
            </a:r>
            <a:r>
              <a:rPr lang="en-US" altLang="zh-CN" dirty="0"/>
              <a:t>C</a:t>
            </a:r>
            <a:r>
              <a:rPr lang="zh-CN" altLang="en-US" dirty="0"/>
              <a:t>加</a:t>
            </a:r>
            <a:r>
              <a:rPr lang="en-US" altLang="zh-CN" dirty="0"/>
              <a:t>X</a:t>
            </a:r>
            <a:r>
              <a:rPr lang="zh-CN" altLang="en-US" dirty="0"/>
              <a:t>锁，修改其值后写回磁盘；</a:t>
            </a:r>
          </a:p>
          <a:p>
            <a:r>
              <a:rPr lang="en-US" altLang="zh-CN" dirty="0"/>
              <a:t>T</a:t>
            </a:r>
            <a:r>
              <a:rPr lang="en-US" altLang="zh-CN" baseline="-25000" dirty="0"/>
              <a:t>2</a:t>
            </a:r>
            <a:r>
              <a:rPr lang="zh-CN" altLang="en-US" dirty="0"/>
              <a:t>请求在</a:t>
            </a:r>
            <a:r>
              <a:rPr lang="en-US" altLang="zh-CN" dirty="0"/>
              <a:t>C</a:t>
            </a:r>
            <a:r>
              <a:rPr lang="zh-CN" altLang="en-US" dirty="0"/>
              <a:t>上加</a:t>
            </a:r>
            <a:r>
              <a:rPr lang="en-US" altLang="zh-CN" dirty="0"/>
              <a:t>S</a:t>
            </a:r>
            <a:r>
              <a:rPr lang="zh-CN" altLang="en-US" dirty="0"/>
              <a:t>锁，因</a:t>
            </a:r>
            <a:r>
              <a:rPr lang="en-US" altLang="zh-CN" dirty="0"/>
              <a:t>T</a:t>
            </a:r>
            <a:r>
              <a:rPr lang="en-US" altLang="zh-CN" baseline="-25000" dirty="0"/>
              <a:t>1</a:t>
            </a:r>
            <a:r>
              <a:rPr lang="zh-CN" altLang="en-US" dirty="0"/>
              <a:t>已在</a:t>
            </a:r>
            <a:r>
              <a:rPr lang="en-US" altLang="zh-CN" dirty="0"/>
              <a:t>C</a:t>
            </a:r>
            <a:r>
              <a:rPr lang="zh-CN" altLang="en-US" dirty="0"/>
              <a:t>上加了</a:t>
            </a:r>
            <a:r>
              <a:rPr lang="en-US" altLang="zh-CN" dirty="0"/>
              <a:t>X</a:t>
            </a:r>
            <a:r>
              <a:rPr lang="zh-CN" altLang="en-US" dirty="0"/>
              <a:t>锁，</a:t>
            </a:r>
            <a:r>
              <a:rPr lang="en-US" altLang="zh-CN" dirty="0"/>
              <a:t>T</a:t>
            </a:r>
            <a:r>
              <a:rPr lang="en-US" altLang="zh-CN" baseline="-25000" dirty="0"/>
              <a:t>2</a:t>
            </a:r>
            <a:r>
              <a:rPr lang="zh-CN" altLang="en-US" dirty="0"/>
              <a:t>只能等待；</a:t>
            </a:r>
          </a:p>
          <a:p>
            <a:r>
              <a:rPr lang="en-US" altLang="zh-CN" dirty="0"/>
              <a:t>T</a:t>
            </a:r>
            <a:r>
              <a:rPr lang="en-US" altLang="zh-CN" baseline="-25000" dirty="0"/>
              <a:t>1</a:t>
            </a:r>
            <a:r>
              <a:rPr lang="zh-CN" altLang="en-US" dirty="0"/>
              <a:t>因某种原因被撤销，</a:t>
            </a:r>
            <a:r>
              <a:rPr lang="en-US" altLang="zh-CN" dirty="0"/>
              <a:t>C</a:t>
            </a:r>
            <a:r>
              <a:rPr lang="zh-CN" altLang="en-US" dirty="0"/>
              <a:t>恢复为原值</a:t>
            </a:r>
            <a:r>
              <a:rPr lang="en-US" altLang="zh-CN" dirty="0"/>
              <a:t>100</a:t>
            </a:r>
            <a:r>
              <a:rPr lang="zh-CN" altLang="en-US" dirty="0"/>
              <a:t>；</a:t>
            </a:r>
            <a:endParaRPr lang="en-US" altLang="zh-CN" dirty="0"/>
          </a:p>
          <a:p>
            <a:r>
              <a:rPr lang="en-US" altLang="zh-CN" dirty="0"/>
              <a:t>T</a:t>
            </a:r>
            <a:r>
              <a:rPr lang="en-US" altLang="zh-CN" baseline="-25000" dirty="0"/>
              <a:t>1</a:t>
            </a:r>
            <a:r>
              <a:rPr lang="zh-CN" altLang="en-US" dirty="0"/>
              <a:t>释放</a:t>
            </a:r>
            <a:r>
              <a:rPr lang="en-US" altLang="zh-CN" dirty="0"/>
              <a:t>C</a:t>
            </a:r>
            <a:r>
              <a:rPr lang="zh-CN" altLang="en-US" dirty="0"/>
              <a:t>上的</a:t>
            </a:r>
            <a:r>
              <a:rPr lang="en-US" altLang="zh-CN" dirty="0"/>
              <a:t>X</a:t>
            </a:r>
            <a:r>
              <a:rPr lang="zh-CN" altLang="en-US" dirty="0"/>
              <a:t>锁后</a:t>
            </a:r>
            <a:r>
              <a:rPr lang="en-US" altLang="zh-CN" dirty="0"/>
              <a:t>T</a:t>
            </a:r>
            <a:r>
              <a:rPr lang="en-US" altLang="zh-CN" baseline="-25000" dirty="0"/>
              <a:t>2</a:t>
            </a:r>
            <a:r>
              <a:rPr lang="zh-CN" altLang="en-US" dirty="0"/>
              <a:t>获得</a:t>
            </a:r>
            <a:r>
              <a:rPr lang="en-US" altLang="zh-CN" dirty="0"/>
              <a:t>C</a:t>
            </a:r>
            <a:r>
              <a:rPr lang="zh-CN" altLang="en-US" dirty="0"/>
              <a:t>上的</a:t>
            </a:r>
            <a:r>
              <a:rPr lang="en-US" altLang="zh-CN" dirty="0"/>
              <a:t>S</a:t>
            </a:r>
            <a:r>
              <a:rPr lang="zh-CN" altLang="en-US" dirty="0"/>
              <a:t>锁，读</a:t>
            </a:r>
            <a:r>
              <a:rPr lang="en-US" altLang="zh-CN" dirty="0"/>
              <a:t>C=100</a:t>
            </a:r>
            <a:r>
              <a:rPr lang="zh-CN" altLang="en-US" dirty="0"/>
              <a:t>，避免了</a:t>
            </a:r>
            <a:r>
              <a:rPr lang="en-US" altLang="zh-CN" dirty="0"/>
              <a:t>T</a:t>
            </a:r>
            <a:r>
              <a:rPr lang="en-US" altLang="zh-CN" baseline="-25000" dirty="0"/>
              <a:t>2</a:t>
            </a:r>
            <a:r>
              <a:rPr lang="zh-CN" altLang="en-US" dirty="0"/>
              <a:t>读“脏”数据。</a:t>
            </a:r>
          </a:p>
        </p:txBody>
      </p:sp>
    </p:spTree>
    <p:extLst>
      <p:ext uri="{BB962C8B-B14F-4D97-AF65-F5344CB8AC3E}">
        <p14:creationId xmlns:p14="http://schemas.microsoft.com/office/powerpoint/2010/main" val="163422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0"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ea typeface="宋体" charset="-122"/>
              </a:rPr>
              <a:t>封锁引发的问题：活锁与死锁</a:t>
            </a:r>
          </a:p>
        </p:txBody>
      </p:sp>
      <p:sp>
        <p:nvSpPr>
          <p:cNvPr id="28675" name="Rectangle 3"/>
          <p:cNvSpPr>
            <a:spLocks noGrp="1" noChangeArrowheads="1"/>
          </p:cNvSpPr>
          <p:nvPr>
            <p:ph type="body" idx="1"/>
          </p:nvPr>
        </p:nvSpPr>
        <p:spPr>
          <a:xfrm>
            <a:off x="185738" y="1196752"/>
            <a:ext cx="8418710" cy="4608512"/>
          </a:xfrm>
        </p:spPr>
        <p:txBody>
          <a:bodyPr/>
          <a:lstStyle/>
          <a:p>
            <a:pPr eaLnBrk="1" hangingPunct="1">
              <a:lnSpc>
                <a:spcPts val="3500"/>
              </a:lnSpc>
            </a:pPr>
            <a:r>
              <a:rPr lang="zh-CN" altLang="en-US" sz="2400" dirty="0">
                <a:ea typeface="宋体" charset="-122"/>
              </a:rPr>
              <a:t>封锁的积极面</a:t>
            </a:r>
            <a:endParaRPr lang="en-US" altLang="zh-CN" sz="2400" dirty="0">
              <a:ea typeface="宋体" charset="-122"/>
            </a:endParaRPr>
          </a:p>
          <a:p>
            <a:pPr lvl="1">
              <a:lnSpc>
                <a:spcPts val="3500"/>
              </a:lnSpc>
            </a:pPr>
            <a:r>
              <a:rPr lang="zh-CN" altLang="en-US" sz="2000" dirty="0">
                <a:ea typeface="宋体" charset="-122"/>
              </a:rPr>
              <a:t>让访问同一数据对象的事务保持隔离性（互斥访问），保证了数据的一致性。</a:t>
            </a:r>
            <a:endParaRPr lang="en-US" altLang="zh-CN" sz="2000" dirty="0">
              <a:ea typeface="宋体" charset="-122"/>
            </a:endParaRPr>
          </a:p>
          <a:p>
            <a:pPr eaLnBrk="1" hangingPunct="1">
              <a:lnSpc>
                <a:spcPts val="3500"/>
              </a:lnSpc>
            </a:pPr>
            <a:r>
              <a:rPr lang="zh-CN" altLang="en-US" sz="2400" dirty="0">
                <a:ea typeface="宋体" charset="-122"/>
              </a:rPr>
              <a:t>封锁的副作用</a:t>
            </a:r>
            <a:endParaRPr lang="en-US" altLang="zh-CN" sz="2400" dirty="0">
              <a:ea typeface="宋体" charset="-122"/>
            </a:endParaRPr>
          </a:p>
          <a:p>
            <a:pPr lvl="1">
              <a:lnSpc>
                <a:spcPts val="3500"/>
              </a:lnSpc>
            </a:pPr>
            <a:r>
              <a:rPr lang="zh-CN" altLang="en-US" sz="2000" dirty="0">
                <a:ea typeface="宋体" charset="-122"/>
              </a:rPr>
              <a:t>加锁和解锁的开销会降低数据的操作性能；</a:t>
            </a:r>
            <a:endParaRPr lang="en-US" altLang="zh-CN" sz="2000" dirty="0">
              <a:ea typeface="宋体" charset="-122"/>
            </a:endParaRPr>
          </a:p>
          <a:p>
            <a:pPr lvl="1" eaLnBrk="1" hangingPunct="1">
              <a:lnSpc>
                <a:spcPts val="3500"/>
              </a:lnSpc>
            </a:pPr>
            <a:r>
              <a:rPr lang="zh-CN" altLang="en-US" sz="2000" dirty="0">
                <a:ea typeface="宋体" charset="-122"/>
              </a:rPr>
              <a:t>会出现一些特殊的加锁情形</a:t>
            </a:r>
            <a:endParaRPr lang="en-US" altLang="zh-CN" sz="2000" dirty="0">
              <a:ea typeface="宋体" charset="-122"/>
            </a:endParaRPr>
          </a:p>
          <a:p>
            <a:pPr lvl="2">
              <a:lnSpc>
                <a:spcPts val="3500"/>
              </a:lnSpc>
            </a:pPr>
            <a:r>
              <a:rPr lang="zh-CN" altLang="en-US" sz="2000" dirty="0">
                <a:ea typeface="宋体" charset="-122"/>
              </a:rPr>
              <a:t>死锁</a:t>
            </a:r>
          </a:p>
          <a:p>
            <a:pPr lvl="2">
              <a:lnSpc>
                <a:spcPts val="3500"/>
              </a:lnSpc>
            </a:pPr>
            <a:r>
              <a:rPr lang="zh-CN" altLang="en-US" sz="2000" dirty="0">
                <a:ea typeface="宋体" charset="-122"/>
              </a:rPr>
              <a:t>活锁</a:t>
            </a:r>
          </a:p>
        </p:txBody>
      </p:sp>
    </p:spTree>
    <p:extLst>
      <p:ext uri="{BB962C8B-B14F-4D97-AF65-F5344CB8AC3E}">
        <p14:creationId xmlns:p14="http://schemas.microsoft.com/office/powerpoint/2010/main" val="2028322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ea typeface="宋体" charset="-122"/>
              </a:rPr>
              <a:t>封锁引发的问题：活 锁</a:t>
            </a:r>
          </a:p>
        </p:txBody>
      </p:sp>
      <p:sp>
        <p:nvSpPr>
          <p:cNvPr id="29699" name="Text Box 5"/>
          <p:cNvSpPr txBox="1">
            <a:spLocks noChangeArrowheads="1"/>
          </p:cNvSpPr>
          <p:nvPr/>
        </p:nvSpPr>
        <p:spPr bwMode="auto">
          <a:xfrm>
            <a:off x="2032000" y="2138363"/>
            <a:ext cx="18415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1800">
              <a:latin typeface="Times New Roman" pitchFamily="18" charset="0"/>
            </a:endParaRPr>
          </a:p>
        </p:txBody>
      </p:sp>
      <p:sp>
        <p:nvSpPr>
          <p:cNvPr id="29700" name="Rectangle 7"/>
          <p:cNvSpPr>
            <a:spLocks noGrp="1" noChangeArrowheads="1"/>
          </p:cNvSpPr>
          <p:nvPr>
            <p:ph type="body" idx="1"/>
          </p:nvPr>
        </p:nvSpPr>
        <p:spPr>
          <a:xfrm>
            <a:off x="323528" y="1268760"/>
            <a:ext cx="8352928" cy="102768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若事务</a:t>
            </a:r>
            <a:r>
              <a:rPr lang="en-US" altLang="zh-CN" sz="2400" dirty="0">
                <a:ea typeface="宋体" charset="-122"/>
              </a:rPr>
              <a:t>T</a:t>
            </a:r>
            <a:r>
              <a:rPr lang="en-US" altLang="zh-CN" sz="2400" baseline="-25000" dirty="0">
                <a:ea typeface="宋体" charset="-122"/>
              </a:rPr>
              <a:t>1</a:t>
            </a:r>
            <a:r>
              <a:rPr lang="zh-CN" altLang="en-US" sz="2400" dirty="0">
                <a:ea typeface="宋体" charset="-122"/>
              </a:rPr>
              <a:t>、</a:t>
            </a:r>
            <a:r>
              <a:rPr lang="en-US" altLang="zh-CN" sz="2400" dirty="0">
                <a:ea typeface="宋体" charset="-122"/>
              </a:rPr>
              <a:t> T</a:t>
            </a:r>
            <a:r>
              <a:rPr lang="en-US" altLang="zh-CN" sz="2400" baseline="-25000" dirty="0">
                <a:ea typeface="宋体" charset="-122"/>
              </a:rPr>
              <a:t>2</a:t>
            </a:r>
            <a:r>
              <a:rPr lang="zh-CN" altLang="en-US" sz="2400" dirty="0">
                <a:ea typeface="宋体" charset="-122"/>
              </a:rPr>
              <a:t>、</a:t>
            </a:r>
            <a:r>
              <a:rPr lang="en-US" altLang="zh-CN" sz="2400" dirty="0">
                <a:ea typeface="宋体" charset="-122"/>
              </a:rPr>
              <a:t> T</a:t>
            </a:r>
            <a:r>
              <a:rPr lang="en-US" altLang="zh-CN" sz="2400" baseline="-25000" dirty="0">
                <a:ea typeface="宋体" charset="-122"/>
              </a:rPr>
              <a:t>3</a:t>
            </a:r>
            <a:r>
              <a:rPr lang="zh-CN" altLang="en-US" sz="2400" dirty="0">
                <a:ea typeface="宋体" charset="-122"/>
              </a:rPr>
              <a:t>、</a:t>
            </a:r>
            <a:r>
              <a:rPr lang="en-US" altLang="zh-CN" sz="2400" dirty="0">
                <a:ea typeface="宋体" charset="-122"/>
              </a:rPr>
              <a:t> T</a:t>
            </a:r>
            <a:r>
              <a:rPr lang="en-US" altLang="zh-CN" sz="2400" baseline="-25000" dirty="0">
                <a:ea typeface="宋体" charset="-122"/>
              </a:rPr>
              <a:t>4</a:t>
            </a:r>
            <a:r>
              <a:rPr lang="zh-CN" altLang="en-US" sz="2400" dirty="0">
                <a:ea typeface="宋体" charset="-122"/>
              </a:rPr>
              <a:t>、</a:t>
            </a:r>
            <a:r>
              <a:rPr lang="en-US" altLang="zh-CN" sz="2400" dirty="0">
                <a:ea typeface="宋体" charset="-122"/>
              </a:rPr>
              <a:t>…… </a:t>
            </a:r>
            <a:r>
              <a:rPr lang="zh-CN" altLang="en-US" sz="2400" dirty="0">
                <a:ea typeface="宋体" charset="-122"/>
              </a:rPr>
              <a:t>均在请求访问数据行</a:t>
            </a:r>
            <a:r>
              <a:rPr lang="en-US" altLang="zh-CN" sz="2400" dirty="0">
                <a:ea typeface="宋体" charset="-122"/>
              </a:rPr>
              <a:t>A</a:t>
            </a:r>
            <a:r>
              <a:rPr lang="zh-CN" altLang="en-US" sz="2400" dirty="0">
                <a:ea typeface="宋体" charset="-122"/>
              </a:rPr>
              <a:t>，则可能存在如下情形</a:t>
            </a: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3218160"/>
            <a:ext cx="871863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4283968" y="1930122"/>
            <a:ext cx="4860032" cy="783193"/>
          </a:xfrm>
          <a:prstGeom prst="wedgeRoundRectCallout">
            <a:avLst>
              <a:gd name="adj1" fmla="val -93867"/>
              <a:gd name="adj2" fmla="val 323572"/>
              <a:gd name="adj3" fmla="val 16667"/>
            </a:avLst>
          </a:prstGeom>
          <a:solidFill>
            <a:srgbClr val="FFFFCC"/>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chemeClr val="tx1"/>
                </a:solidFill>
                <a:latin typeface="宋体" panose="02010600030101010101" pitchFamily="2" charset="-122"/>
                <a:ea typeface="宋体" panose="02010600030101010101" pitchFamily="2" charset="-122"/>
              </a:rPr>
              <a:t>理论上，事务</a:t>
            </a:r>
            <a:r>
              <a:rPr lang="en-US" altLang="zh-CN" b="0" dirty="0">
                <a:solidFill>
                  <a:schemeClr val="tx1"/>
                </a:solidFill>
                <a:latin typeface="宋体" panose="02010600030101010101" pitchFamily="2" charset="-122"/>
                <a:ea typeface="宋体" panose="02010600030101010101" pitchFamily="2" charset="-122"/>
              </a:rPr>
              <a:t>T2</a:t>
            </a:r>
            <a:r>
              <a:rPr lang="zh-CN" altLang="en-US" b="0" dirty="0">
                <a:solidFill>
                  <a:schemeClr val="tx1"/>
                </a:solidFill>
                <a:latin typeface="宋体" panose="02010600030101010101" pitchFamily="2" charset="-122"/>
                <a:ea typeface="宋体" panose="02010600030101010101" pitchFamily="2" charset="-122"/>
              </a:rPr>
              <a:t>有可能获得封锁，但实际却在一直等待，</a:t>
            </a:r>
            <a:r>
              <a:rPr lang="en-US" altLang="zh-CN" b="0" dirty="0">
                <a:solidFill>
                  <a:schemeClr val="tx1"/>
                </a:solidFill>
                <a:latin typeface="宋体" panose="02010600030101010101" pitchFamily="2" charset="-122"/>
                <a:ea typeface="宋体" panose="02010600030101010101" pitchFamily="2" charset="-122"/>
              </a:rPr>
              <a:t>T</a:t>
            </a:r>
            <a:r>
              <a:rPr lang="en-US" altLang="zh-CN" b="0" baseline="-25000" dirty="0">
                <a:solidFill>
                  <a:schemeClr val="tx1"/>
                </a:solidFill>
                <a:latin typeface="宋体" panose="02010600030101010101" pitchFamily="2" charset="-122"/>
                <a:ea typeface="宋体" panose="02010600030101010101" pitchFamily="2" charset="-122"/>
              </a:rPr>
              <a:t>2</a:t>
            </a:r>
            <a:r>
              <a:rPr lang="zh-CN" altLang="en-US" b="0" dirty="0">
                <a:solidFill>
                  <a:schemeClr val="tx1"/>
                </a:solidFill>
                <a:latin typeface="宋体" panose="02010600030101010101" pitchFamily="2" charset="-122"/>
                <a:ea typeface="宋体" panose="02010600030101010101" pitchFamily="2" charset="-122"/>
              </a:rPr>
              <a:t>的这种状态即</a:t>
            </a:r>
            <a:r>
              <a:rPr lang="zh-CN" altLang="en-US" b="0" dirty="0">
                <a:solidFill>
                  <a:srgbClr val="FF0000"/>
                </a:solidFill>
                <a:latin typeface="宋体" panose="02010600030101010101" pitchFamily="2" charset="-122"/>
                <a:ea typeface="宋体" panose="02010600030101010101" pitchFamily="2" charset="-122"/>
              </a:rPr>
              <a:t>活锁</a:t>
            </a:r>
            <a:r>
              <a:rPr lang="zh-CN" altLang="en-US" b="0" dirty="0">
                <a:solidFill>
                  <a:schemeClr val="tx1"/>
                </a:solidFill>
                <a:latin typeface="宋体" panose="02010600030101010101" pitchFamily="2" charset="-122"/>
                <a:ea typeface="宋体" panose="02010600030101010101" pitchFamily="2" charset="-122"/>
              </a:rPr>
              <a:t>。 </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073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ea typeface="宋体" charset="-122"/>
              </a:rPr>
              <a:t>封锁引发的问题：活 锁</a:t>
            </a:r>
          </a:p>
        </p:txBody>
      </p:sp>
      <p:sp>
        <p:nvSpPr>
          <p:cNvPr id="31747" name="Rectangle 3"/>
          <p:cNvSpPr>
            <a:spLocks noGrp="1" noChangeArrowheads="1"/>
          </p:cNvSpPr>
          <p:nvPr>
            <p:ph type="body" idx="1"/>
          </p:nvPr>
        </p:nvSpPr>
        <p:spPr>
          <a:xfrm>
            <a:off x="205210" y="1196752"/>
            <a:ext cx="8615262" cy="52565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避免活锁：采用先来先服务的策略</a:t>
            </a:r>
          </a:p>
          <a:p>
            <a:pPr lvl="1">
              <a:lnSpc>
                <a:spcPts val="3500"/>
              </a:lnSpc>
            </a:pPr>
            <a:r>
              <a:rPr lang="zh-CN" altLang="en-US" sz="2000" dirty="0"/>
              <a:t>当多个事务请求封锁同一数据对象时，按请求封锁的先后次序对这些事务排队，该数据对象上的锁一旦释放，首先批准请求队列中第一个事务获得锁。</a:t>
            </a:r>
          </a:p>
          <a:p>
            <a:pPr>
              <a:lnSpc>
                <a:spcPts val="3500"/>
              </a:lnSpc>
            </a:pPr>
            <a:endParaRPr lang="en-US" altLang="zh-CN" sz="2400" dirty="0">
              <a:ea typeface="宋体" charset="-122"/>
            </a:endParaRPr>
          </a:p>
        </p:txBody>
      </p:sp>
    </p:spTree>
    <p:extLst>
      <p:ext uri="{BB962C8B-B14F-4D97-AF65-F5344CB8AC3E}">
        <p14:creationId xmlns:p14="http://schemas.microsoft.com/office/powerpoint/2010/main" val="273383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32771" name="Rectangle 10"/>
          <p:cNvSpPr>
            <a:spLocks noGrp="1" noChangeArrowheads="1"/>
          </p:cNvSpPr>
          <p:nvPr>
            <p:ph type="body" idx="1"/>
          </p:nvPr>
        </p:nvSpPr>
        <p:spPr>
          <a:xfrm>
            <a:off x="185738" y="1124744"/>
            <a:ext cx="8043862" cy="1008112"/>
          </a:xfrm>
        </p:spPr>
        <p:txBody>
          <a:bodyPr/>
          <a:lstStyle/>
          <a:p>
            <a:pPr eaLnBrk="1" hangingPunct="1">
              <a:lnSpc>
                <a:spcPts val="3500"/>
              </a:lnSpc>
            </a:pPr>
            <a:r>
              <a:rPr lang="zh-CN" altLang="en-US" sz="2400" dirty="0">
                <a:ea typeface="宋体" charset="-122"/>
              </a:rPr>
              <a:t>事务</a:t>
            </a:r>
            <a:r>
              <a:rPr lang="en-US" altLang="zh-CN" sz="2400" dirty="0">
                <a:ea typeface="宋体" charset="-122"/>
              </a:rPr>
              <a:t>T</a:t>
            </a:r>
            <a:r>
              <a:rPr lang="en-US" altLang="zh-CN" sz="2400" baseline="-25000" dirty="0">
                <a:ea typeface="宋体" charset="-122"/>
              </a:rPr>
              <a:t>1</a:t>
            </a:r>
            <a:r>
              <a:rPr lang="zh-CN" altLang="en-US" sz="2400" dirty="0">
                <a:ea typeface="宋体" charset="-122"/>
              </a:rPr>
              <a:t>、</a:t>
            </a:r>
            <a:r>
              <a:rPr lang="en-US" altLang="zh-CN" sz="2400" dirty="0">
                <a:ea typeface="宋体" charset="-122"/>
              </a:rPr>
              <a:t>T</a:t>
            </a:r>
            <a:r>
              <a:rPr lang="en-US" altLang="zh-CN" sz="2400" baseline="-25000" dirty="0">
                <a:ea typeface="宋体" charset="-122"/>
              </a:rPr>
              <a:t>2</a:t>
            </a:r>
            <a:r>
              <a:rPr lang="zh-CN" altLang="en-US" sz="2400" dirty="0">
                <a:ea typeface="宋体" charset="-122"/>
              </a:rPr>
              <a:t>需要同时修改数据对象</a:t>
            </a:r>
            <a:r>
              <a:rPr lang="en-US" altLang="zh-CN" sz="2400" dirty="0">
                <a:ea typeface="宋体" charset="-122"/>
              </a:rPr>
              <a:t>A</a:t>
            </a:r>
            <a:r>
              <a:rPr lang="zh-CN" altLang="en-US" sz="2400" dirty="0">
                <a:ea typeface="宋体" charset="-122"/>
              </a:rPr>
              <a:t>、</a:t>
            </a:r>
            <a:r>
              <a:rPr lang="en-US" altLang="zh-CN" sz="2400" dirty="0">
                <a:ea typeface="宋体" charset="-122"/>
              </a:rPr>
              <a:t>B</a:t>
            </a:r>
            <a:r>
              <a:rPr lang="zh-CN" altLang="en-US" sz="2400" dirty="0">
                <a:ea typeface="宋体" charset="-122"/>
              </a:rPr>
              <a:t>，则可能出现如下情形：</a:t>
            </a:r>
            <a:endParaRPr lang="en-US" altLang="zh-CN" sz="2400" dirty="0">
              <a:ea typeface="宋体" charset="-122"/>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4107313" cy="3902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bwMode="auto">
          <a:xfrm>
            <a:off x="4427984" y="1700808"/>
            <a:ext cx="4716016" cy="1123712"/>
          </a:xfrm>
          <a:prstGeom prst="wedgeRoundRectCallout">
            <a:avLst>
              <a:gd name="adj1" fmla="val -43261"/>
              <a:gd name="adj2" fmla="val 112228"/>
              <a:gd name="adj3" fmla="val 16667"/>
            </a:avLst>
          </a:prstGeom>
          <a:solidFill>
            <a:srgbClr val="FFFFCC"/>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chemeClr val="tx1"/>
                </a:solidFill>
                <a:latin typeface="楷体" panose="02010609060101010101" pitchFamily="49" charset="-122"/>
                <a:ea typeface="楷体" panose="02010609060101010101" pitchFamily="49" charset="-122"/>
              </a:rPr>
              <a:t>多个事务互相占用了对方继续执行下去所需要的封锁，而且均不释放，导致多个事务均无法执行下去的状态即</a:t>
            </a:r>
            <a:r>
              <a:rPr lang="zh-CN" altLang="en-US" b="0" dirty="0">
                <a:solidFill>
                  <a:srgbClr val="FF0000"/>
                </a:solidFill>
                <a:latin typeface="楷体" panose="02010609060101010101" pitchFamily="49" charset="-122"/>
                <a:ea typeface="楷体" panose="02010609060101010101" pitchFamily="49" charset="-122"/>
              </a:rPr>
              <a:t>死锁</a:t>
            </a:r>
            <a:r>
              <a:rPr lang="zh-CN" altLang="en-US" b="0" dirty="0">
                <a:solidFill>
                  <a:schemeClr val="tx1"/>
                </a:solidFill>
                <a:latin typeface="楷体" panose="02010609060101010101" pitchFamily="49" charset="-122"/>
                <a:ea typeface="楷体" panose="02010609060101010101" pitchFamily="49" charset="-122"/>
              </a:rPr>
              <a:t>。 </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4365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34819" name="Rectangle 3"/>
          <p:cNvSpPr>
            <a:spLocks noGrp="1" noChangeArrowheads="1"/>
          </p:cNvSpPr>
          <p:nvPr>
            <p:ph type="body" idx="1"/>
          </p:nvPr>
        </p:nvSpPr>
        <p:spPr>
          <a:xfrm>
            <a:off x="251520" y="1124744"/>
            <a:ext cx="8352928" cy="52760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死锁的处理策略</a:t>
            </a:r>
          </a:p>
          <a:p>
            <a:pPr lvl="1">
              <a:lnSpc>
                <a:spcPts val="3500"/>
              </a:lnSpc>
            </a:pPr>
            <a:r>
              <a:rPr lang="zh-CN" altLang="en-US" sz="2000" dirty="0"/>
              <a:t>预防死锁</a:t>
            </a:r>
            <a:endParaRPr lang="en-US" altLang="zh-CN" sz="2000" dirty="0"/>
          </a:p>
          <a:p>
            <a:pPr lvl="2">
              <a:lnSpc>
                <a:spcPts val="3500"/>
              </a:lnSpc>
            </a:pPr>
            <a:r>
              <a:rPr lang="zh-CN" altLang="en-US" sz="1800" dirty="0">
                <a:ea typeface="宋体" charset="-122"/>
              </a:rPr>
              <a:t>死锁产生的原因是两个或多个事务都已封锁了一部分数据对象，然后又都请求对方事务封锁的数据对象的锁，从而出现死等待。预防死锁策略即是破坏产生死锁的条件。</a:t>
            </a:r>
            <a:endParaRPr lang="zh-CN" altLang="en-US" sz="1800" dirty="0"/>
          </a:p>
          <a:p>
            <a:pPr lvl="1">
              <a:lnSpc>
                <a:spcPts val="3500"/>
              </a:lnSpc>
            </a:pPr>
            <a:r>
              <a:rPr lang="zh-CN" altLang="en-US" sz="2000" dirty="0"/>
              <a:t>死锁的诊断与解除</a:t>
            </a:r>
            <a:endParaRPr lang="en-US" altLang="zh-CN" sz="2000" dirty="0"/>
          </a:p>
          <a:p>
            <a:pPr lvl="2">
              <a:lnSpc>
                <a:spcPts val="3500"/>
              </a:lnSpc>
            </a:pPr>
            <a:r>
              <a:rPr lang="zh-CN" altLang="en-US" sz="1800" dirty="0">
                <a:ea typeface="宋体" charset="-122"/>
              </a:rPr>
              <a:t>基于死锁很少发生的乐观态度，允许产生死锁，定期检查系统中是否存在死锁，若存在则解除。</a:t>
            </a:r>
          </a:p>
          <a:p>
            <a:pPr lvl="2">
              <a:lnSpc>
                <a:spcPts val="3500"/>
              </a:lnSpc>
            </a:pPr>
            <a:endParaRPr lang="en-US" altLang="zh-CN" sz="1800" dirty="0">
              <a:ea typeface="宋体" charset="-122"/>
            </a:endParaRPr>
          </a:p>
        </p:txBody>
      </p:sp>
    </p:spTree>
    <p:extLst>
      <p:ext uri="{BB962C8B-B14F-4D97-AF65-F5344CB8AC3E}">
        <p14:creationId xmlns:p14="http://schemas.microsoft.com/office/powerpoint/2010/main" val="241877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36867" name="Rectangle 3"/>
          <p:cNvSpPr>
            <a:spLocks noGrp="1" noChangeArrowheads="1"/>
          </p:cNvSpPr>
          <p:nvPr>
            <p:ph type="body" idx="1"/>
          </p:nvPr>
        </p:nvSpPr>
        <p:spPr>
          <a:xfrm>
            <a:off x="0" y="1052736"/>
            <a:ext cx="9036496" cy="5400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死锁的预防</a:t>
            </a:r>
          </a:p>
          <a:p>
            <a:pPr lvl="1">
              <a:lnSpc>
                <a:spcPts val="3500"/>
              </a:lnSpc>
            </a:pPr>
            <a:r>
              <a:rPr lang="zh-CN" altLang="en-US" sz="2000" b="1" dirty="0">
                <a:ea typeface="宋体" charset="-122"/>
              </a:rPr>
              <a:t>一次封锁法</a:t>
            </a:r>
            <a:endParaRPr lang="en-US" altLang="zh-CN" sz="2000" b="1" dirty="0">
              <a:ea typeface="宋体" charset="-122"/>
            </a:endParaRPr>
          </a:p>
          <a:p>
            <a:pPr lvl="2">
              <a:lnSpc>
                <a:spcPts val="3500"/>
              </a:lnSpc>
            </a:pPr>
            <a:r>
              <a:rPr lang="zh-CN" altLang="en-US" sz="2000" dirty="0">
                <a:ea typeface="宋体" charset="-122"/>
              </a:rPr>
              <a:t>事务在执行之前，必须一次将所有要使用的数据对象加锁，否则就不能执行</a:t>
            </a:r>
          </a:p>
          <a:p>
            <a:pPr lvl="2">
              <a:lnSpc>
                <a:spcPts val="3500"/>
              </a:lnSpc>
            </a:pPr>
            <a:r>
              <a:rPr lang="zh-CN" altLang="en-US" sz="2000" dirty="0">
                <a:ea typeface="宋体" charset="-122"/>
              </a:rPr>
              <a:t>存在的问题：</a:t>
            </a:r>
            <a:r>
              <a:rPr lang="zh-CN" altLang="en-US" sz="2000" dirty="0"/>
              <a:t>降低了系统并发度 </a:t>
            </a:r>
            <a:r>
              <a:rPr lang="en-US" altLang="zh-CN" sz="2000" dirty="0"/>
              <a:t>+ </a:t>
            </a:r>
            <a:r>
              <a:rPr lang="zh-CN" altLang="en-US" sz="2000" dirty="0"/>
              <a:t>难于事先精确确定所有封锁对象</a:t>
            </a:r>
            <a:endParaRPr lang="zh-CN" altLang="en-US" sz="2000" dirty="0">
              <a:ea typeface="宋体" charset="-122"/>
            </a:endParaRPr>
          </a:p>
          <a:p>
            <a:pPr lvl="1">
              <a:lnSpc>
                <a:spcPts val="3500"/>
              </a:lnSpc>
            </a:pPr>
            <a:r>
              <a:rPr lang="zh-CN" altLang="en-US" sz="2000" b="1" dirty="0">
                <a:ea typeface="宋体" charset="-122"/>
              </a:rPr>
              <a:t>顺序封锁法</a:t>
            </a:r>
            <a:endParaRPr lang="en-US" altLang="zh-CN" sz="2000" b="1" dirty="0">
              <a:ea typeface="宋体" charset="-122"/>
            </a:endParaRPr>
          </a:p>
          <a:p>
            <a:pPr lvl="2">
              <a:lnSpc>
                <a:spcPts val="3500"/>
              </a:lnSpc>
            </a:pPr>
            <a:r>
              <a:rPr lang="zh-CN" altLang="en-US" sz="2000" dirty="0">
                <a:ea typeface="宋体" charset="-122"/>
              </a:rPr>
              <a:t>预先对系统中所有数据对象规定一个统一的加锁顺序，所有事务都按这个顺序进行加锁</a:t>
            </a:r>
          </a:p>
          <a:p>
            <a:pPr lvl="2">
              <a:lnSpc>
                <a:spcPts val="3500"/>
              </a:lnSpc>
            </a:pPr>
            <a:r>
              <a:rPr lang="zh-CN" altLang="en-US" sz="2000" dirty="0">
                <a:ea typeface="宋体" charset="-122"/>
              </a:rPr>
              <a:t>存在的问题</a:t>
            </a:r>
          </a:p>
          <a:p>
            <a:pPr lvl="3">
              <a:lnSpc>
                <a:spcPts val="3500"/>
              </a:lnSpc>
            </a:pPr>
            <a:r>
              <a:rPr lang="zh-CN" altLang="en-US" sz="1600" dirty="0"/>
              <a:t>高维护成本：数据库系统中封锁的数据对象极多，并且在不断地变化。</a:t>
            </a:r>
          </a:p>
          <a:p>
            <a:pPr lvl="3">
              <a:lnSpc>
                <a:spcPts val="3500"/>
              </a:lnSpc>
            </a:pPr>
            <a:r>
              <a:rPr lang="zh-CN" altLang="en-US" sz="1600" dirty="0"/>
              <a:t>实现难度大：很难事先确定每一个事务要封锁哪些对象。</a:t>
            </a:r>
          </a:p>
          <a:p>
            <a:pPr lvl="1">
              <a:lnSpc>
                <a:spcPts val="3500"/>
              </a:lnSpc>
            </a:pPr>
            <a:endParaRPr lang="zh-CN" altLang="en-US" sz="2000" dirty="0">
              <a:ea typeface="宋体" charset="-122"/>
            </a:endParaRPr>
          </a:p>
        </p:txBody>
      </p:sp>
    </p:spTree>
    <p:extLst>
      <p:ext uri="{BB962C8B-B14F-4D97-AF65-F5344CB8AC3E}">
        <p14:creationId xmlns:p14="http://schemas.microsoft.com/office/powerpoint/2010/main" val="213730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39939" name="Rectangle 3"/>
          <p:cNvSpPr>
            <a:spLocks noGrp="1" noChangeArrowheads="1"/>
          </p:cNvSpPr>
          <p:nvPr>
            <p:ph type="body" idx="1"/>
          </p:nvPr>
        </p:nvSpPr>
        <p:spPr>
          <a:xfrm>
            <a:off x="185738" y="1196752"/>
            <a:ext cx="8274694" cy="162116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t>操作系统中广泛采用预防死锁的策略，但这种策略并不适合数据库，</a:t>
            </a:r>
            <a:r>
              <a:rPr lang="en-US" altLang="zh-CN" sz="2400" dirty="0"/>
              <a:t>DBMS</a:t>
            </a:r>
            <a:r>
              <a:rPr lang="zh-CN" altLang="en-US" sz="2400" dirty="0"/>
              <a:t>在解决死锁的问题上普遍采用诊断并解除死锁的方法。</a:t>
            </a:r>
          </a:p>
        </p:txBody>
      </p:sp>
      <p:sp>
        <p:nvSpPr>
          <p:cNvPr id="4" name="Rectangle 3"/>
          <p:cNvSpPr txBox="1">
            <a:spLocks noChangeArrowheads="1"/>
          </p:cNvSpPr>
          <p:nvPr/>
        </p:nvSpPr>
        <p:spPr bwMode="auto">
          <a:xfrm>
            <a:off x="185738" y="2996952"/>
            <a:ext cx="820268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latin typeface="宋体" panose="02010600030101010101" pitchFamily="2" charset="-122"/>
                <a:ea typeface="宋体" panose="02010600030101010101" pitchFamily="2" charset="-122"/>
              </a:rPr>
              <a:t>死锁的诊断</a:t>
            </a:r>
          </a:p>
          <a:p>
            <a:pPr lvl="1">
              <a:lnSpc>
                <a:spcPts val="3500"/>
              </a:lnSpc>
            </a:pPr>
            <a:r>
              <a:rPr lang="zh-CN" altLang="en-US" sz="2000" b="0" kern="0" dirty="0">
                <a:latin typeface="宋体" panose="02010600030101010101" pitchFamily="2" charset="-122"/>
                <a:ea typeface="宋体" panose="02010600030101010101" pitchFamily="2" charset="-122"/>
              </a:rPr>
              <a:t>超时法</a:t>
            </a:r>
          </a:p>
          <a:p>
            <a:pPr lvl="1">
              <a:lnSpc>
                <a:spcPts val="3500"/>
              </a:lnSpc>
            </a:pPr>
            <a:r>
              <a:rPr lang="zh-CN" altLang="en-US" sz="2000" b="0" kern="0" dirty="0">
                <a:latin typeface="宋体" panose="02010600030101010101" pitchFamily="2" charset="-122"/>
                <a:ea typeface="宋体" panose="02010600030101010101" pitchFamily="2" charset="-122"/>
              </a:rPr>
              <a:t>事务等待图法 </a:t>
            </a:r>
          </a:p>
          <a:p>
            <a:pPr>
              <a:lnSpc>
                <a:spcPts val="3500"/>
              </a:lnSpc>
            </a:pPr>
            <a:endParaRPr lang="en-US" altLang="zh-CN" sz="240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6777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41987" name="Rectangle 3"/>
          <p:cNvSpPr>
            <a:spLocks noGrp="1" noChangeArrowheads="1"/>
          </p:cNvSpPr>
          <p:nvPr>
            <p:ph type="body" idx="1"/>
          </p:nvPr>
        </p:nvSpPr>
        <p:spPr>
          <a:xfrm>
            <a:off x="185738" y="1268761"/>
            <a:ext cx="8729662" cy="41764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超时法：事务在开始执行之前，给其赋予一个期望完成的时间戳，如果事务在规定的时限内没有完成，就认为发生了死锁。</a:t>
            </a:r>
          </a:p>
          <a:p>
            <a:pPr lvl="1">
              <a:lnSpc>
                <a:spcPts val="3500"/>
              </a:lnSpc>
            </a:pPr>
            <a:r>
              <a:rPr lang="zh-CN" altLang="en-US" sz="2000" dirty="0"/>
              <a:t>优点：实现简单</a:t>
            </a:r>
          </a:p>
          <a:p>
            <a:pPr lvl="1">
              <a:lnSpc>
                <a:spcPts val="3500"/>
              </a:lnSpc>
            </a:pPr>
            <a:r>
              <a:rPr lang="zh-CN" altLang="en-US" sz="2000" dirty="0"/>
              <a:t>缺点</a:t>
            </a:r>
          </a:p>
          <a:p>
            <a:pPr lvl="2">
              <a:lnSpc>
                <a:spcPts val="3500"/>
              </a:lnSpc>
            </a:pPr>
            <a:r>
              <a:rPr lang="zh-CN" altLang="en-US" sz="1800" dirty="0"/>
              <a:t>时限若设置得较短，有可能误判死锁；</a:t>
            </a:r>
          </a:p>
          <a:p>
            <a:pPr lvl="2">
              <a:lnSpc>
                <a:spcPts val="3500"/>
              </a:lnSpc>
            </a:pPr>
            <a:r>
              <a:rPr lang="zh-CN" altLang="en-US" sz="1800" dirty="0"/>
              <a:t>时限若设置得太长，死锁发生后不能及时发现。</a:t>
            </a:r>
          </a:p>
        </p:txBody>
      </p:sp>
    </p:spTree>
    <p:extLst>
      <p:ext uri="{BB962C8B-B14F-4D97-AF65-F5344CB8AC3E}">
        <p14:creationId xmlns:p14="http://schemas.microsoft.com/office/powerpoint/2010/main" val="395530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dirty="0">
                <a:ea typeface="宋体" charset="-122"/>
              </a:rPr>
              <a:t>引子</a:t>
            </a:r>
          </a:p>
        </p:txBody>
      </p:sp>
      <p:sp>
        <p:nvSpPr>
          <p:cNvPr id="4099" name="Rectangle 3"/>
          <p:cNvSpPr>
            <a:spLocks noGrp="1" noChangeArrowheads="1"/>
          </p:cNvSpPr>
          <p:nvPr>
            <p:ph type="body" idx="1"/>
          </p:nvPr>
        </p:nvSpPr>
        <p:spPr>
          <a:xfrm>
            <a:off x="185738" y="1174304"/>
            <a:ext cx="8729662" cy="576064"/>
          </a:xfrm>
          <a:solidFill>
            <a:schemeClr val="bg1">
              <a:lumMod val="90000"/>
            </a:schemeClr>
          </a:solidFill>
        </p:spPr>
        <p:txBody>
          <a:bodyPr/>
          <a:lstStyle/>
          <a:p>
            <a:pPr eaLnBrk="1" hangingPunct="1"/>
            <a:r>
              <a:rPr lang="zh-CN" altLang="en-US" dirty="0">
                <a:ea typeface="宋体" charset="-122"/>
              </a:rPr>
              <a:t>事务的执行形态 </a:t>
            </a:r>
            <a:r>
              <a:rPr lang="en-US" altLang="zh-CN" dirty="0">
                <a:ea typeface="宋体" charset="-122"/>
              </a:rPr>
              <a:t>+ </a:t>
            </a:r>
            <a:r>
              <a:rPr lang="zh-CN" altLang="en-US" dirty="0">
                <a:ea typeface="宋体" charset="-122"/>
              </a:rPr>
              <a:t>系统分时工作模式</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67" y="1916832"/>
            <a:ext cx="687705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8" y="4483596"/>
            <a:ext cx="38100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293096"/>
            <a:ext cx="31623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flipH="1">
            <a:off x="2843808" y="3688482"/>
            <a:ext cx="1224136" cy="795114"/>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5868144" y="3688482"/>
            <a:ext cx="1221110" cy="589049"/>
          </a:xfrm>
          <a:prstGeom prst="straightConnector1">
            <a:avLst/>
          </a:prstGeom>
          <a:noFill/>
          <a:ln w="2857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圆角矩形标注 5"/>
          <p:cNvSpPr/>
          <p:nvPr/>
        </p:nvSpPr>
        <p:spPr bwMode="auto">
          <a:xfrm>
            <a:off x="35248" y="3509903"/>
            <a:ext cx="2088232" cy="783193"/>
          </a:xfrm>
          <a:prstGeom prst="wedgeRoundRectCallout">
            <a:avLst>
              <a:gd name="adj1" fmla="val 105666"/>
              <a:gd name="adj2" fmla="val 36555"/>
              <a:gd name="adj3" fmla="val 16667"/>
            </a:avLst>
          </a:prstGeom>
          <a:solidFill>
            <a:schemeClr val="accent6">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为了提高硬件资源的利用率</a:t>
            </a:r>
          </a:p>
        </p:txBody>
      </p:sp>
      <p:sp>
        <p:nvSpPr>
          <p:cNvPr id="7" name="TextBox 6"/>
          <p:cNvSpPr txBox="1"/>
          <p:nvPr/>
        </p:nvSpPr>
        <p:spPr>
          <a:xfrm>
            <a:off x="147627" y="3685929"/>
            <a:ext cx="8701421" cy="400110"/>
          </a:xfrm>
          <a:prstGeom prst="rect">
            <a:avLst/>
          </a:prstGeom>
          <a:noFill/>
        </p:spPr>
        <p:txBody>
          <a:bodyPr wrap="none" rtlCol="0">
            <a:spAutoFit/>
          </a:bodyPr>
          <a:lstStyle/>
          <a:p>
            <a:r>
              <a:rPr lang="zh-CN" altLang="en-US" dirty="0">
                <a:solidFill>
                  <a:srgbClr val="FF0000"/>
                </a:solidFill>
                <a:latin typeface="黑体" panose="02010609060101010101" pitchFamily="49" charset="-122"/>
                <a:ea typeface="黑体" panose="02010609060101010101" pitchFamily="49" charset="-122"/>
              </a:rPr>
              <a:t>产生了数据竞争，若多个事务对同一数据的访问不施加控制，则会产生错误</a:t>
            </a:r>
          </a:p>
        </p:txBody>
      </p:sp>
      <p:sp>
        <p:nvSpPr>
          <p:cNvPr id="8" name="左大括号 7"/>
          <p:cNvSpPr/>
          <p:nvPr/>
        </p:nvSpPr>
        <p:spPr bwMode="auto">
          <a:xfrm rot="16200000">
            <a:off x="4212790" y="-238013"/>
            <a:ext cx="694557" cy="8748662"/>
          </a:xfrm>
          <a:prstGeom prst="leftBrace">
            <a:avLst>
              <a:gd name="adj1" fmla="val 32775"/>
              <a:gd name="adj2" fmla="val 50000"/>
            </a:avLst>
          </a:prstGeom>
          <a:noFill/>
          <a:ln w="28575">
            <a:solidFill>
              <a:schemeClr val="tx2">
                <a:lumMod val="60000"/>
                <a:lumOff val="40000"/>
              </a:schemeClr>
            </a:solid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41585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arn(inVertical)">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arn(inVertical)">
                                      <p:cBhvr>
                                        <p:cTn id="12" dur="500"/>
                                        <p:tgtEl>
                                          <p:spTgt spid="61444"/>
                                        </p:tgtEl>
                                      </p:cBhvr>
                                    </p:animEffect>
                                  </p:childTnLst>
                                </p:cTn>
                              </p:par>
                              <p:par>
                                <p:cTn id="13" presetID="16" presetClass="entr" presetSubtype="21" fill="hold" nodeType="with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barn(inVertical)">
                                      <p:cBhvr>
                                        <p:cTn id="15" dur="500"/>
                                        <p:tgtEl>
                                          <p:spTgt spid="61445"/>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61443"/>
                                        </p:tgtEl>
                                        <p:attrNameLst>
                                          <p:attrName>ppt_x</p:attrName>
                                        </p:attrNameLst>
                                      </p:cBhvr>
                                      <p:tavLst>
                                        <p:tav tm="0">
                                          <p:val>
                                            <p:strVal val="ppt_x"/>
                                          </p:val>
                                        </p:tav>
                                        <p:tav tm="100000">
                                          <p:val>
                                            <p:strVal val="ppt_x"/>
                                          </p:val>
                                        </p:tav>
                                      </p:tavLst>
                                    </p:anim>
                                    <p:anim calcmode="lin" valueType="num">
                                      <p:cBhvr additive="base">
                                        <p:cTn id="31" dur="500"/>
                                        <p:tgtEl>
                                          <p:spTgt spid="61443"/>
                                        </p:tgtEl>
                                        <p:attrNameLst>
                                          <p:attrName>ppt_y</p:attrName>
                                        </p:attrNameLst>
                                      </p:cBhvr>
                                      <p:tavLst>
                                        <p:tav tm="0">
                                          <p:val>
                                            <p:strVal val="ppt_y"/>
                                          </p:val>
                                        </p:tav>
                                        <p:tav tm="100000">
                                          <p:val>
                                            <p:strVal val="1+ppt_h/2"/>
                                          </p:val>
                                        </p:tav>
                                      </p:tavLst>
                                    </p:anim>
                                    <p:set>
                                      <p:cBhvr>
                                        <p:cTn id="32" dur="1" fill="hold">
                                          <p:stCondLst>
                                            <p:cond delay="499"/>
                                          </p:stCondLst>
                                        </p:cTn>
                                        <p:tgtEl>
                                          <p:spTgt spid="61443"/>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4"/>
                                        </p:tgtEl>
                                        <p:attrNameLst>
                                          <p:attrName>ppt_x</p:attrName>
                                        </p:attrNameLst>
                                      </p:cBhvr>
                                      <p:tavLst>
                                        <p:tav tm="0">
                                          <p:val>
                                            <p:strVal val="ppt_x"/>
                                          </p:val>
                                        </p:tav>
                                        <p:tav tm="100000">
                                          <p:val>
                                            <p:strVal val="ppt_x"/>
                                          </p:val>
                                        </p:tav>
                                      </p:tavLst>
                                    </p:anim>
                                    <p:anim calcmode="lin" valueType="num">
                                      <p:cBhvr additive="base">
                                        <p:cTn id="35" dur="500"/>
                                        <p:tgtEl>
                                          <p:spTgt spid="4"/>
                                        </p:tgtEl>
                                        <p:attrNameLst>
                                          <p:attrName>ppt_y</p:attrName>
                                        </p:attrNameLst>
                                      </p:cBhvr>
                                      <p:tavLst>
                                        <p:tav tm="0">
                                          <p:val>
                                            <p:strVal val="ppt_y"/>
                                          </p:val>
                                        </p:tav>
                                        <p:tav tm="100000">
                                          <p:val>
                                            <p:strVal val="1+ppt_h/2"/>
                                          </p:val>
                                        </p:tav>
                                      </p:tavLst>
                                    </p:anim>
                                    <p:set>
                                      <p:cBhvr>
                                        <p:cTn id="36" dur="1" fill="hold">
                                          <p:stCondLst>
                                            <p:cond delay="499"/>
                                          </p:stCondLst>
                                        </p:cTn>
                                        <p:tgtEl>
                                          <p:spTgt spid="4"/>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6"/>
                                        </p:tgtEl>
                                        <p:attrNameLst>
                                          <p:attrName>ppt_x</p:attrName>
                                        </p:attrNameLst>
                                      </p:cBhvr>
                                      <p:tavLst>
                                        <p:tav tm="0">
                                          <p:val>
                                            <p:strVal val="ppt_x"/>
                                          </p:val>
                                        </p:tav>
                                        <p:tav tm="100000">
                                          <p:val>
                                            <p:strVal val="ppt_x"/>
                                          </p:val>
                                        </p:tav>
                                      </p:tavLst>
                                    </p:anim>
                                    <p:anim calcmode="lin" valueType="num">
                                      <p:cBhvr additive="base">
                                        <p:cTn id="43" dur="500"/>
                                        <p:tgtEl>
                                          <p:spTgt spid="6"/>
                                        </p:tgtEl>
                                        <p:attrNameLst>
                                          <p:attrName>ppt_y</p:attrName>
                                        </p:attrNameLst>
                                      </p:cBhvr>
                                      <p:tavLst>
                                        <p:tav tm="0">
                                          <p:val>
                                            <p:strVal val="ppt_y"/>
                                          </p:val>
                                        </p:tav>
                                        <p:tav tm="100000">
                                          <p:val>
                                            <p:strVal val="1+ppt_h/2"/>
                                          </p:val>
                                        </p:tav>
                                      </p:tavLst>
                                    </p:anim>
                                    <p:set>
                                      <p:cBhvr>
                                        <p:cTn id="44" dur="1" fill="hold">
                                          <p:stCondLst>
                                            <p:cond delay="499"/>
                                          </p:stCondLst>
                                        </p:cTn>
                                        <p:tgtEl>
                                          <p:spTgt spid="6"/>
                                        </p:tgtEl>
                                        <p:attrNameLst>
                                          <p:attrName>style.visibility</p:attrName>
                                        </p:attrNameLst>
                                      </p:cBhvr>
                                      <p:to>
                                        <p:strVal val="hidden"/>
                                      </p:to>
                                    </p:set>
                                  </p:childTnLst>
                                </p:cTn>
                              </p:par>
                            </p:childTnLst>
                          </p:cTn>
                        </p:par>
                        <p:par>
                          <p:cTn id="45" fill="hold">
                            <p:stCondLst>
                              <p:cond delay="500"/>
                            </p:stCondLst>
                            <p:childTnLst>
                              <p:par>
                                <p:cTn id="46" presetID="16" presetClass="entr" presetSubtype="2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arn(inVertical)">
                                      <p:cBhvr>
                                        <p:cTn id="48" dur="500"/>
                                        <p:tgtEl>
                                          <p:spTgt spid="8"/>
                                        </p:tgtEl>
                                      </p:cBhvr>
                                    </p:animEffect>
                                  </p:childTnLst>
                                </p:cTn>
                              </p:par>
                            </p:childTnLst>
                          </p:cTn>
                        </p:par>
                        <p:par>
                          <p:cTn id="49" fill="hold">
                            <p:stCondLst>
                              <p:cond delay="1000"/>
                            </p:stCondLst>
                            <p:childTnLst>
                              <p:par>
                                <p:cTn id="50" presetID="26"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80">
                                          <p:stCondLst>
                                            <p:cond delay="0"/>
                                          </p:stCondLst>
                                        </p:cTn>
                                        <p:tgtEl>
                                          <p:spTgt spid="7"/>
                                        </p:tgtEl>
                                      </p:cBhvr>
                                    </p:animEffect>
                                    <p:anim calcmode="lin" valueType="num">
                                      <p:cBhvr>
                                        <p:cTn id="5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8" dur="26">
                                          <p:stCondLst>
                                            <p:cond delay="650"/>
                                          </p:stCondLst>
                                        </p:cTn>
                                        <p:tgtEl>
                                          <p:spTgt spid="7"/>
                                        </p:tgtEl>
                                      </p:cBhvr>
                                      <p:to x="100000" y="60000"/>
                                    </p:animScale>
                                    <p:animScale>
                                      <p:cBhvr>
                                        <p:cTn id="59" dur="166" decel="50000">
                                          <p:stCondLst>
                                            <p:cond delay="676"/>
                                          </p:stCondLst>
                                        </p:cTn>
                                        <p:tgtEl>
                                          <p:spTgt spid="7"/>
                                        </p:tgtEl>
                                      </p:cBhvr>
                                      <p:to x="100000" y="100000"/>
                                    </p:animScale>
                                    <p:animScale>
                                      <p:cBhvr>
                                        <p:cTn id="60" dur="26">
                                          <p:stCondLst>
                                            <p:cond delay="1312"/>
                                          </p:stCondLst>
                                        </p:cTn>
                                        <p:tgtEl>
                                          <p:spTgt spid="7"/>
                                        </p:tgtEl>
                                      </p:cBhvr>
                                      <p:to x="100000" y="80000"/>
                                    </p:animScale>
                                    <p:animScale>
                                      <p:cBhvr>
                                        <p:cTn id="61" dur="166" decel="50000">
                                          <p:stCondLst>
                                            <p:cond delay="1338"/>
                                          </p:stCondLst>
                                        </p:cTn>
                                        <p:tgtEl>
                                          <p:spTgt spid="7"/>
                                        </p:tgtEl>
                                      </p:cBhvr>
                                      <p:to x="100000" y="100000"/>
                                    </p:animScale>
                                    <p:animScale>
                                      <p:cBhvr>
                                        <p:cTn id="62" dur="26">
                                          <p:stCondLst>
                                            <p:cond delay="1642"/>
                                          </p:stCondLst>
                                        </p:cTn>
                                        <p:tgtEl>
                                          <p:spTgt spid="7"/>
                                        </p:tgtEl>
                                      </p:cBhvr>
                                      <p:to x="100000" y="90000"/>
                                    </p:animScale>
                                    <p:animScale>
                                      <p:cBhvr>
                                        <p:cTn id="63" dur="166" decel="50000">
                                          <p:stCondLst>
                                            <p:cond delay="1668"/>
                                          </p:stCondLst>
                                        </p:cTn>
                                        <p:tgtEl>
                                          <p:spTgt spid="7"/>
                                        </p:tgtEl>
                                      </p:cBhvr>
                                      <p:to x="100000" y="100000"/>
                                    </p:animScale>
                                    <p:animScale>
                                      <p:cBhvr>
                                        <p:cTn id="64" dur="26">
                                          <p:stCondLst>
                                            <p:cond delay="1808"/>
                                          </p:stCondLst>
                                        </p:cTn>
                                        <p:tgtEl>
                                          <p:spTgt spid="7"/>
                                        </p:tgtEl>
                                      </p:cBhvr>
                                      <p:to x="100000" y="95000"/>
                                    </p:animScale>
                                    <p:animScale>
                                      <p:cBhvr>
                                        <p:cTn id="6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512" y="122237"/>
            <a:ext cx="7391400" cy="563563"/>
          </a:xfrm>
        </p:spPr>
        <p:txBody>
          <a:bodyPr/>
          <a:lstStyle/>
          <a:p>
            <a:r>
              <a:rPr lang="zh-CN" altLang="en-US" dirty="0">
                <a:ea typeface="宋体" charset="-122"/>
              </a:rPr>
              <a:t>封锁引发的问题：死 锁</a:t>
            </a:r>
          </a:p>
        </p:txBody>
      </p:sp>
      <p:sp>
        <p:nvSpPr>
          <p:cNvPr id="43011" name="Rectangle 3"/>
          <p:cNvSpPr>
            <a:spLocks noGrp="1" noChangeArrowheads="1"/>
          </p:cNvSpPr>
          <p:nvPr>
            <p:ph type="body" sz="half" idx="1"/>
          </p:nvPr>
        </p:nvSpPr>
        <p:spPr>
          <a:xfrm>
            <a:off x="152748" y="1124744"/>
            <a:ext cx="8739732" cy="52565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等待图法：用事务等待图动态反映所有事务的等待情况</a:t>
            </a:r>
          </a:p>
          <a:p>
            <a:pPr lvl="1">
              <a:lnSpc>
                <a:spcPts val="3500"/>
              </a:lnSpc>
            </a:pPr>
            <a:r>
              <a:rPr lang="zh-CN" altLang="en-US" sz="2000" dirty="0"/>
              <a:t>事务等待图是一个有向图</a:t>
            </a:r>
            <a:r>
              <a:rPr lang="en-US" altLang="zh-CN" sz="2000" dirty="0"/>
              <a:t>G=(T</a:t>
            </a:r>
            <a:r>
              <a:rPr lang="zh-CN" altLang="en-US" sz="2000" dirty="0"/>
              <a:t>，</a:t>
            </a:r>
            <a:r>
              <a:rPr lang="en-US" altLang="zh-CN" sz="2000" dirty="0"/>
              <a:t>U)</a:t>
            </a:r>
            <a:r>
              <a:rPr lang="zh-CN" altLang="en-US" sz="2000" dirty="0"/>
              <a:t>；</a:t>
            </a:r>
            <a:endParaRPr lang="en-US" altLang="zh-CN" sz="2000" dirty="0"/>
          </a:p>
          <a:p>
            <a:pPr lvl="1">
              <a:lnSpc>
                <a:spcPts val="3500"/>
              </a:lnSpc>
            </a:pPr>
            <a:r>
              <a:rPr lang="en-US" altLang="zh-CN" sz="2000" dirty="0"/>
              <a:t>T</a:t>
            </a:r>
            <a:r>
              <a:rPr lang="zh-CN" altLang="en-US" sz="2000" dirty="0"/>
              <a:t>为结点的集合，每个结点表示正运行的事务；</a:t>
            </a:r>
          </a:p>
          <a:p>
            <a:pPr lvl="1">
              <a:lnSpc>
                <a:spcPts val="3500"/>
              </a:lnSpc>
            </a:pPr>
            <a:r>
              <a:rPr lang="en-US" altLang="zh-CN" sz="2000" dirty="0"/>
              <a:t>U</a:t>
            </a:r>
            <a:r>
              <a:rPr lang="zh-CN" altLang="en-US" sz="2000" dirty="0"/>
              <a:t>为边的集合，每条边表示事务等待的情况。若</a:t>
            </a:r>
            <a:r>
              <a:rPr lang="en-US" altLang="zh-CN" sz="2000" dirty="0"/>
              <a:t>T</a:t>
            </a:r>
            <a:r>
              <a:rPr lang="en-US" altLang="zh-CN" sz="2000" baseline="-25000" dirty="0"/>
              <a:t>1</a:t>
            </a:r>
            <a:r>
              <a:rPr lang="zh-CN" altLang="en-US" sz="2000" dirty="0"/>
              <a:t>等待</a:t>
            </a:r>
            <a:r>
              <a:rPr lang="en-US" altLang="zh-CN" sz="2000" dirty="0"/>
              <a:t>T</a:t>
            </a:r>
            <a:r>
              <a:rPr lang="en-US" altLang="zh-CN" sz="2000" baseline="-25000" dirty="0"/>
              <a:t>2</a:t>
            </a:r>
            <a:r>
              <a:rPr lang="zh-CN" altLang="en-US" sz="2000" dirty="0"/>
              <a:t>，则</a:t>
            </a:r>
            <a:r>
              <a:rPr lang="en-US" altLang="zh-CN" sz="2000" dirty="0"/>
              <a:t>T</a:t>
            </a:r>
            <a:r>
              <a:rPr lang="en-US" altLang="zh-CN" sz="2000" baseline="-25000" dirty="0"/>
              <a:t>1</a:t>
            </a:r>
            <a:r>
              <a:rPr lang="zh-CN" altLang="en-US" sz="2000" dirty="0"/>
              <a:t>，</a:t>
            </a:r>
            <a:r>
              <a:rPr lang="en-US" altLang="zh-CN" sz="2000" dirty="0"/>
              <a:t>T</a:t>
            </a:r>
            <a:r>
              <a:rPr lang="en-US" altLang="zh-CN" sz="2000" baseline="-25000" dirty="0"/>
              <a:t>2</a:t>
            </a:r>
            <a:r>
              <a:rPr lang="zh-CN" altLang="en-US" sz="2000" dirty="0"/>
              <a:t>之间画一条有向边，从</a:t>
            </a:r>
            <a:r>
              <a:rPr lang="en-US" altLang="zh-CN" sz="2000" dirty="0"/>
              <a:t>T</a:t>
            </a:r>
            <a:r>
              <a:rPr lang="en-US" altLang="zh-CN" sz="2000" baseline="-25000" dirty="0"/>
              <a:t>1</a:t>
            </a:r>
            <a:r>
              <a:rPr lang="zh-CN" altLang="en-US" sz="2000" dirty="0"/>
              <a:t>指向</a:t>
            </a:r>
            <a:r>
              <a:rPr lang="en-US" altLang="zh-CN" sz="2000" dirty="0"/>
              <a:t>T</a:t>
            </a:r>
            <a:r>
              <a:rPr lang="en-US" altLang="zh-CN" sz="2000" baseline="-25000" dirty="0"/>
              <a:t>2</a:t>
            </a:r>
            <a:r>
              <a:rPr lang="zh-CN" altLang="en-US" sz="2000" dirty="0"/>
              <a:t>。</a:t>
            </a:r>
            <a:endParaRPr lang="en-US" altLang="zh-CN"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3443704324"/>
              </p:ext>
            </p:extLst>
          </p:nvPr>
        </p:nvGraphicFramePr>
        <p:xfrm>
          <a:off x="1691680" y="4005064"/>
          <a:ext cx="6337300" cy="2012951"/>
        </p:xfrm>
        <a:graphic>
          <a:graphicData uri="http://schemas.openxmlformats.org/presentationml/2006/ole">
            <mc:AlternateContent xmlns:mc="http://schemas.openxmlformats.org/markup-compatibility/2006">
              <mc:Choice xmlns:v="urn:schemas-microsoft-com:vml" Requires="v">
                <p:oleObj name="图片" r:id="rId2" imgW="2245267" imgH="711877" progId="Word.Picture.8">
                  <p:embed/>
                </p:oleObj>
              </mc:Choice>
              <mc:Fallback>
                <p:oleObj name="图片" r:id="rId2" imgW="2245267" imgH="711877"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005064"/>
                        <a:ext cx="6337300" cy="201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圆角矩形标注 4"/>
          <p:cNvSpPr/>
          <p:nvPr/>
        </p:nvSpPr>
        <p:spPr bwMode="auto">
          <a:xfrm>
            <a:off x="3635896" y="2564904"/>
            <a:ext cx="4716016" cy="783193"/>
          </a:xfrm>
          <a:prstGeom prst="wedgeRoundRectCallout">
            <a:avLst>
              <a:gd name="adj1" fmla="val -63727"/>
              <a:gd name="adj2" fmla="val 196549"/>
              <a:gd name="adj3" fmla="val 16667"/>
            </a:avLst>
          </a:prstGeom>
          <a:solidFill>
            <a:schemeClr val="accent1">
              <a:lumMod val="20000"/>
              <a:lumOff val="8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rgbClr val="FF0000"/>
                </a:solidFill>
                <a:latin typeface="楷体" panose="02010609060101010101" pitchFamily="49" charset="-122"/>
                <a:ea typeface="楷体" panose="02010609060101010101" pitchFamily="49" charset="-122"/>
              </a:rPr>
              <a:t>当事务等待图中存在回路时，即表明产生了死锁。</a:t>
            </a:r>
            <a:r>
              <a:rPr lang="zh-CN" altLang="en-US" b="0" dirty="0">
                <a:solidFill>
                  <a:schemeClr val="tx1"/>
                </a:solidFill>
                <a:latin typeface="楷体" panose="02010609060101010101" pitchFamily="49" charset="-122"/>
                <a:ea typeface="楷体" panose="02010609060101010101" pitchFamily="49" charset="-122"/>
              </a:rPr>
              <a:t> </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2" name="矩形 1"/>
          <p:cNvSpPr/>
          <p:nvPr/>
        </p:nvSpPr>
        <p:spPr bwMode="auto">
          <a:xfrm>
            <a:off x="1043608" y="3573016"/>
            <a:ext cx="2448272" cy="2592288"/>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7" name="矩形 6"/>
          <p:cNvSpPr/>
          <p:nvPr/>
        </p:nvSpPr>
        <p:spPr bwMode="auto">
          <a:xfrm>
            <a:off x="6876852" y="4509120"/>
            <a:ext cx="1152128" cy="1296144"/>
          </a:xfrm>
          <a:prstGeom prst="rect">
            <a:avLst/>
          </a:prstGeom>
          <a:solidFill>
            <a:srgbClr val="FFFF00">
              <a:alpha val="32941"/>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
        <p:nvSpPr>
          <p:cNvPr id="8" name="矩形 7"/>
          <p:cNvSpPr/>
          <p:nvPr/>
        </p:nvSpPr>
        <p:spPr bwMode="auto">
          <a:xfrm>
            <a:off x="5100440" y="3747368"/>
            <a:ext cx="3143968" cy="2592288"/>
          </a:xfrm>
          <a:prstGeom prst="rect">
            <a:avLst/>
          </a:prstGeom>
          <a:solidFill>
            <a:srgbClr val="C00000">
              <a:alpha val="33000"/>
            </a:srgb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45093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ea typeface="宋体" charset="-122"/>
              </a:rPr>
              <a:t>封锁引发的问题：死 锁</a:t>
            </a:r>
          </a:p>
        </p:txBody>
      </p:sp>
      <p:sp>
        <p:nvSpPr>
          <p:cNvPr id="46083" name="Rectangle 3"/>
          <p:cNvSpPr>
            <a:spLocks noGrp="1" noChangeArrowheads="1"/>
          </p:cNvSpPr>
          <p:nvPr>
            <p:ph type="body" idx="1"/>
          </p:nvPr>
        </p:nvSpPr>
        <p:spPr>
          <a:xfrm>
            <a:off x="185738" y="1196752"/>
            <a:ext cx="8418710" cy="16561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解除死锁</a:t>
            </a:r>
          </a:p>
          <a:p>
            <a:pPr lvl="1">
              <a:lnSpc>
                <a:spcPts val="3500"/>
              </a:lnSpc>
            </a:pPr>
            <a:r>
              <a:rPr lang="zh-CN" altLang="en-US" sz="2000" dirty="0"/>
              <a:t>选择一个</a:t>
            </a:r>
            <a:r>
              <a:rPr lang="zh-CN" altLang="en-US" sz="2000" dirty="0">
                <a:solidFill>
                  <a:srgbClr val="FF0000"/>
                </a:solidFill>
              </a:rPr>
              <a:t>处理死锁代价</a:t>
            </a:r>
            <a:r>
              <a:rPr lang="zh-CN" altLang="en-US" sz="2000" dirty="0"/>
              <a:t>最小的事务，将其撤销；</a:t>
            </a:r>
          </a:p>
          <a:p>
            <a:pPr lvl="1">
              <a:lnSpc>
                <a:spcPts val="3500"/>
              </a:lnSpc>
            </a:pPr>
            <a:r>
              <a:rPr lang="zh-CN" altLang="en-US" sz="2000" dirty="0"/>
              <a:t>释放此事务持有的所有锁，以使其它事务能继续运行下去。</a:t>
            </a:r>
          </a:p>
        </p:txBody>
      </p:sp>
      <p:sp>
        <p:nvSpPr>
          <p:cNvPr id="2" name="TextBox 1"/>
          <p:cNvSpPr txBox="1"/>
          <p:nvPr/>
        </p:nvSpPr>
        <p:spPr>
          <a:xfrm>
            <a:off x="3131840" y="3096706"/>
            <a:ext cx="3281668" cy="400110"/>
          </a:xfrm>
          <a:prstGeom prst="rect">
            <a:avLst/>
          </a:prstGeom>
          <a:noFill/>
        </p:spPr>
        <p:txBody>
          <a:bodyPr wrap="none" rtlCol="0">
            <a:spAutoFit/>
          </a:bodyPr>
          <a:lstStyle/>
          <a:p>
            <a:pPr algn="l"/>
            <a:r>
              <a:rPr lang="zh-CN" altLang="en-US" dirty="0">
                <a:solidFill>
                  <a:schemeClr val="tx2">
                    <a:lumMod val="60000"/>
                    <a:lumOff val="40000"/>
                  </a:schemeClr>
                </a:solidFill>
                <a:latin typeface="黑体" panose="02010609060101010101" pitchFamily="49" charset="-122"/>
                <a:ea typeface="黑体" panose="02010609060101010101" pitchFamily="49" charset="-122"/>
              </a:rPr>
              <a:t>按照什么原则选取事务呢？</a:t>
            </a:r>
          </a:p>
        </p:txBody>
      </p:sp>
    </p:spTree>
    <p:extLst>
      <p:ext uri="{BB962C8B-B14F-4D97-AF65-F5344CB8AC3E}">
        <p14:creationId xmlns:p14="http://schemas.microsoft.com/office/powerpoint/2010/main" val="1582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509318" y="14160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747318" y="13938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509318" y="22447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747318" y="22225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2</a:t>
            </a:r>
          </a:p>
        </p:txBody>
      </p:sp>
      <p:sp>
        <p:nvSpPr>
          <p:cNvPr id="33827" name="Rectangle 35"/>
          <p:cNvSpPr>
            <a:spLocks noChangeArrowheads="1"/>
          </p:cNvSpPr>
          <p:nvPr/>
        </p:nvSpPr>
        <p:spPr bwMode="auto">
          <a:xfrm>
            <a:off x="2665166" y="3071813"/>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747318" y="30495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509318" y="3898900"/>
            <a:ext cx="619268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可串行调度与两段锁协议：可串行调度</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747318" y="38766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2509318" y="47482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747318" y="47259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596854" y="555784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721918" y="5540376"/>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extLst>
      <p:ext uri="{BB962C8B-B14F-4D97-AF65-F5344CB8AC3E}">
        <p14:creationId xmlns:p14="http://schemas.microsoft.com/office/powerpoint/2010/main" val="218738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ea typeface="宋体" charset="-122"/>
              </a:rPr>
              <a:t>重新审视并发调度</a:t>
            </a:r>
          </a:p>
        </p:txBody>
      </p:sp>
      <p:sp>
        <p:nvSpPr>
          <p:cNvPr id="49155" name="Rectangle 3"/>
          <p:cNvSpPr>
            <a:spLocks noGrp="1" noChangeArrowheads="1"/>
          </p:cNvSpPr>
          <p:nvPr>
            <p:ph type="body" idx="1"/>
          </p:nvPr>
        </p:nvSpPr>
        <p:spPr>
          <a:xfrm>
            <a:off x="184746" y="3284984"/>
            <a:ext cx="8623274" cy="2592288"/>
          </a:xfrm>
        </p:spPr>
        <p:txBody>
          <a:bodyPr/>
          <a:lstStyle/>
          <a:p>
            <a:pPr eaLnBrk="1" hangingPunct="1">
              <a:lnSpc>
                <a:spcPts val="3500"/>
              </a:lnSpc>
              <a:buFont typeface="Wingdings" panose="05000000000000000000" pitchFamily="2" charset="2"/>
              <a:buChar char="Ø"/>
            </a:pPr>
            <a:r>
              <a:rPr lang="zh-CN" altLang="en-US" sz="2400" b="0" dirty="0">
                <a:ea typeface="宋体" charset="-122"/>
              </a:rPr>
              <a:t>有两个事务，分别包含下列操作：</a:t>
            </a:r>
          </a:p>
          <a:p>
            <a:pPr lvl="1" eaLnBrk="1" hangingPunct="1">
              <a:lnSpc>
                <a:spcPts val="3500"/>
              </a:lnSpc>
            </a:pPr>
            <a:r>
              <a:rPr lang="zh-CN" altLang="en-US" sz="2000" dirty="0">
                <a:ea typeface="宋体" charset="-122"/>
              </a:rPr>
              <a:t>事务</a:t>
            </a:r>
            <a:r>
              <a:rPr lang="en-US" altLang="zh-CN" sz="2000" dirty="0">
                <a:ea typeface="宋体" charset="-122"/>
              </a:rPr>
              <a:t>T</a:t>
            </a:r>
            <a:r>
              <a:rPr lang="en-US" altLang="zh-CN" sz="2000" baseline="-25000" dirty="0">
                <a:ea typeface="宋体" charset="-122"/>
              </a:rPr>
              <a:t>1</a:t>
            </a:r>
            <a:r>
              <a:rPr lang="zh-CN" altLang="en-US" sz="2000" dirty="0">
                <a:ea typeface="宋体" charset="-122"/>
              </a:rPr>
              <a:t>：读</a:t>
            </a:r>
            <a:r>
              <a:rPr lang="en-US" altLang="zh-CN" sz="2000" dirty="0">
                <a:ea typeface="宋体" charset="-122"/>
              </a:rPr>
              <a:t>B</a:t>
            </a:r>
            <a:r>
              <a:rPr lang="zh-CN" altLang="en-US" sz="2000" dirty="0">
                <a:ea typeface="宋体" charset="-122"/>
              </a:rPr>
              <a:t>；</a:t>
            </a:r>
            <a:r>
              <a:rPr lang="en-US" altLang="zh-CN" sz="2000" dirty="0">
                <a:ea typeface="宋体" charset="-122"/>
              </a:rPr>
              <a:t>A=B+1</a:t>
            </a:r>
            <a:r>
              <a:rPr lang="zh-CN" altLang="en-US" sz="2000" dirty="0">
                <a:ea typeface="宋体" charset="-122"/>
              </a:rPr>
              <a:t>；写回</a:t>
            </a:r>
            <a:r>
              <a:rPr lang="en-US" altLang="zh-CN" sz="2000" dirty="0">
                <a:ea typeface="宋体" charset="-122"/>
              </a:rPr>
              <a:t>A</a:t>
            </a:r>
            <a:r>
              <a:rPr lang="zh-CN" altLang="en-US" sz="2000" dirty="0">
                <a:ea typeface="宋体" charset="-122"/>
              </a:rPr>
              <a:t>；</a:t>
            </a:r>
            <a:endParaRPr lang="en-US" altLang="zh-CN" sz="2000" dirty="0">
              <a:ea typeface="宋体" charset="-122"/>
            </a:endParaRPr>
          </a:p>
          <a:p>
            <a:pPr lvl="1" eaLnBrk="1" hangingPunct="1">
              <a:lnSpc>
                <a:spcPts val="3500"/>
              </a:lnSpc>
            </a:pPr>
            <a:r>
              <a:rPr lang="zh-CN" altLang="en-US" sz="2000" dirty="0">
                <a:ea typeface="宋体" charset="-122"/>
              </a:rPr>
              <a:t>事务</a:t>
            </a:r>
            <a:r>
              <a:rPr lang="en-US" altLang="zh-CN" sz="2000" dirty="0">
                <a:ea typeface="宋体" charset="-122"/>
              </a:rPr>
              <a:t>T</a:t>
            </a:r>
            <a:r>
              <a:rPr lang="en-US" altLang="zh-CN" sz="2000" baseline="-25000" dirty="0">
                <a:ea typeface="宋体" charset="-122"/>
              </a:rPr>
              <a:t>2</a:t>
            </a:r>
            <a:r>
              <a:rPr lang="zh-CN" altLang="en-US" sz="2000" dirty="0">
                <a:ea typeface="宋体" charset="-122"/>
              </a:rPr>
              <a:t>：读</a:t>
            </a:r>
            <a:r>
              <a:rPr lang="en-US" altLang="zh-CN" sz="2000" dirty="0">
                <a:ea typeface="宋体" charset="-122"/>
              </a:rPr>
              <a:t>A</a:t>
            </a:r>
            <a:r>
              <a:rPr lang="zh-CN" altLang="en-US" sz="2000" dirty="0">
                <a:ea typeface="宋体" charset="-122"/>
              </a:rPr>
              <a:t>；</a:t>
            </a:r>
            <a:r>
              <a:rPr lang="en-US" altLang="zh-CN" sz="2000" dirty="0">
                <a:ea typeface="宋体" charset="-122"/>
              </a:rPr>
              <a:t>B=A+1</a:t>
            </a:r>
            <a:r>
              <a:rPr lang="zh-CN" altLang="en-US" sz="2000" dirty="0">
                <a:ea typeface="宋体" charset="-122"/>
              </a:rPr>
              <a:t>；写回</a:t>
            </a:r>
            <a:r>
              <a:rPr lang="en-US" altLang="zh-CN" sz="2000" dirty="0">
                <a:ea typeface="宋体" charset="-122"/>
              </a:rPr>
              <a:t>B</a:t>
            </a:r>
            <a:r>
              <a:rPr lang="zh-CN" altLang="en-US" sz="2000" dirty="0">
                <a:ea typeface="宋体" charset="-122"/>
              </a:rPr>
              <a:t>；</a:t>
            </a:r>
            <a:endParaRPr lang="en-US" altLang="zh-CN" sz="2000" dirty="0">
              <a:ea typeface="宋体" charset="-122"/>
            </a:endParaRPr>
          </a:p>
          <a:p>
            <a:pPr marL="0" indent="0">
              <a:lnSpc>
                <a:spcPts val="3500"/>
              </a:lnSpc>
              <a:buNone/>
            </a:pPr>
            <a:r>
              <a:rPr lang="zh-CN" altLang="en-US" sz="2400" b="0" dirty="0">
                <a:ea typeface="宋体" charset="-122"/>
              </a:rPr>
              <a:t>现给出这两个事务的不同调度执行。 </a:t>
            </a:r>
          </a:p>
        </p:txBody>
      </p:sp>
      <p:sp>
        <p:nvSpPr>
          <p:cNvPr id="2" name="矩形 1"/>
          <p:cNvSpPr/>
          <p:nvPr/>
        </p:nvSpPr>
        <p:spPr>
          <a:xfrm>
            <a:off x="213470" y="1322637"/>
            <a:ext cx="8594550" cy="1674316"/>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marL="342900" indent="-342900" algn="l" eaLnBrk="1" hangingPunct="1">
              <a:lnSpc>
                <a:spcPts val="3500"/>
              </a:lnSpc>
              <a:spcBef>
                <a:spcPct val="20000"/>
              </a:spcBef>
              <a:buClr>
                <a:schemeClr val="folHlink"/>
              </a:buClr>
              <a:buSzPct val="65000"/>
              <a:buFont typeface="Wingdings" panose="05000000000000000000" pitchFamily="2" charset="2"/>
              <a:buChar char="l"/>
            </a:pPr>
            <a:r>
              <a:rPr lang="zh-CN" altLang="en-US" sz="2400" b="0" dirty="0">
                <a:solidFill>
                  <a:schemeClr val="tx1"/>
                </a:solidFill>
                <a:latin typeface="+mn-lt"/>
                <a:ea typeface="宋体" charset="-122"/>
              </a:rPr>
              <a:t>前面的内容聚焦于：多个事务同时访问同一数据对象，封锁是足够的。</a:t>
            </a:r>
            <a:endParaRPr lang="en-US" altLang="zh-CN" sz="2400" b="0" dirty="0">
              <a:solidFill>
                <a:schemeClr val="tx1"/>
              </a:solidFill>
              <a:latin typeface="+mn-lt"/>
              <a:ea typeface="宋体" charset="-122"/>
            </a:endParaRPr>
          </a:p>
          <a:p>
            <a:pPr marL="342900" indent="-342900" algn="l" eaLnBrk="1" hangingPunct="1">
              <a:lnSpc>
                <a:spcPts val="3500"/>
              </a:lnSpc>
              <a:spcBef>
                <a:spcPct val="20000"/>
              </a:spcBef>
              <a:buClr>
                <a:schemeClr val="folHlink"/>
              </a:buClr>
              <a:buSzPct val="65000"/>
              <a:buFont typeface="Wingdings" panose="05000000000000000000" pitchFamily="2" charset="2"/>
              <a:buChar char="l"/>
            </a:pPr>
            <a:r>
              <a:rPr lang="zh-CN" altLang="en-US" sz="2400" b="0" dirty="0">
                <a:solidFill>
                  <a:srgbClr val="FF0000"/>
                </a:solidFill>
                <a:latin typeface="+mn-lt"/>
                <a:ea typeface="宋体" charset="-122"/>
              </a:rPr>
              <a:t>但当多个事务同时访问一组对象时，会发生什么现象？</a:t>
            </a:r>
          </a:p>
        </p:txBody>
      </p:sp>
    </p:spTree>
    <p:extLst>
      <p:ext uri="{BB962C8B-B14F-4D97-AF65-F5344CB8AC3E}">
        <p14:creationId xmlns:p14="http://schemas.microsoft.com/office/powerpoint/2010/main" val="381232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arn(inVertical)">
                                      <p:cBhvr>
                                        <p:cTn id="7" dur="500"/>
                                        <p:tgtEl>
                                          <p:spTgt spid="4915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arn(inVertical)">
                                      <p:cBhvr>
                                        <p:cTn id="10" dur="500"/>
                                        <p:tgtEl>
                                          <p:spTgt spid="4915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barn(inVertical)">
                                      <p:cBhvr>
                                        <p:cTn id="13" dur="500"/>
                                        <p:tgtEl>
                                          <p:spTgt spid="49155">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9155">
                                            <p:txEl>
                                              <p:pRg st="3" end="3"/>
                                            </p:txEl>
                                          </p:spTgt>
                                        </p:tgtEl>
                                        <p:attrNameLst>
                                          <p:attrName>style.visibility</p:attrName>
                                        </p:attrNameLst>
                                      </p:cBhvr>
                                      <p:to>
                                        <p:strVal val="visible"/>
                                      </p:to>
                                    </p:set>
                                    <p:animEffect transition="in" filter="barn(inVertical)">
                                      <p:cBhvr>
                                        <p:cTn id="16"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ea typeface="宋体" charset="-122"/>
              </a:rPr>
              <a:t>重新审视并发调度</a:t>
            </a:r>
          </a:p>
        </p:txBody>
      </p:sp>
      <p:graphicFrame>
        <p:nvGraphicFramePr>
          <p:cNvPr id="502308" name="Group 548"/>
          <p:cNvGraphicFramePr>
            <a:graphicFrameLocks noGrp="1"/>
          </p:cNvGraphicFramePr>
          <p:nvPr>
            <p:ph idx="1"/>
            <p:extLst>
              <p:ext uri="{D42A27DB-BD31-4B8C-83A1-F6EECF244321}">
                <p14:modId xmlns:p14="http://schemas.microsoft.com/office/powerpoint/2010/main" val="1017675748"/>
              </p:ext>
            </p:extLst>
          </p:nvPr>
        </p:nvGraphicFramePr>
        <p:xfrm>
          <a:off x="167481" y="1378798"/>
          <a:ext cx="4013200" cy="5257800"/>
        </p:xfrm>
        <a:graphic>
          <a:graphicData uri="http://schemas.openxmlformats.org/drawingml/2006/table">
            <a:tbl>
              <a:tblPr/>
              <a:tblGrid>
                <a:gridCol w="1976438">
                  <a:extLst>
                    <a:ext uri="{9D8B030D-6E8A-4147-A177-3AD203B41FA5}">
                      <a16:colId xmlns:a16="http://schemas.microsoft.com/office/drawing/2014/main" val="20000"/>
                    </a:ext>
                  </a:extLst>
                </a:gridCol>
                <a:gridCol w="2036762">
                  <a:extLst>
                    <a:ext uri="{9D8B030D-6E8A-4147-A177-3AD203B41FA5}">
                      <a16:colId xmlns:a16="http://schemas.microsoft.com/office/drawing/2014/main" val="20001"/>
                    </a:ext>
                  </a:extLst>
                </a:gridCol>
              </a:tblGrid>
              <a:tr h="311174">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7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7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1"/>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B=X+1=4</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2"/>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3"/>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7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50226" name="Text Box 549"/>
          <p:cNvSpPr txBox="1">
            <a:spLocks noChangeArrowheads="1"/>
          </p:cNvSpPr>
          <p:nvPr/>
        </p:nvSpPr>
        <p:spPr bwMode="auto">
          <a:xfrm>
            <a:off x="167481" y="1009466"/>
            <a:ext cx="2377575" cy="369332"/>
          </a:xfrm>
          <a:prstGeom prst="rect">
            <a:avLst/>
          </a:prstGeom>
          <a:solidFill>
            <a:srgbClr val="FFFF00"/>
          </a:solidFill>
          <a:ln>
            <a:noFill/>
          </a:ln>
          <a:effec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b="0" dirty="0">
                <a:latin typeface="Times New Roman" pitchFamily="18" charset="0"/>
              </a:rPr>
              <a:t>调度策略</a:t>
            </a:r>
            <a:r>
              <a:rPr lang="en-US" altLang="zh-CN" sz="1800" b="0" dirty="0">
                <a:latin typeface="Times New Roman" pitchFamily="18" charset="0"/>
              </a:rPr>
              <a:t>1</a:t>
            </a:r>
            <a:r>
              <a:rPr lang="zh-CN" altLang="en-US" sz="1800" b="0" dirty="0">
                <a:latin typeface="Times New Roman" pitchFamily="18" charset="0"/>
              </a:rPr>
              <a:t>：串行调度</a:t>
            </a:r>
            <a:endParaRPr lang="en-US" altLang="zh-CN" sz="1800" b="0" dirty="0">
              <a:latin typeface="Times New Roman" pitchFamily="18" charset="0"/>
            </a:endParaRPr>
          </a:p>
        </p:txBody>
      </p:sp>
      <p:sp>
        <p:nvSpPr>
          <p:cNvPr id="50227" name="Text Box 550"/>
          <p:cNvSpPr txBox="1">
            <a:spLocks noChangeArrowheads="1"/>
          </p:cNvSpPr>
          <p:nvPr/>
        </p:nvSpPr>
        <p:spPr bwMode="auto">
          <a:xfrm>
            <a:off x="4954116" y="2633371"/>
            <a:ext cx="3303587" cy="1865126"/>
          </a:xfrm>
          <a:prstGeom prst="rect">
            <a:avLst/>
          </a:prstGeom>
          <a:solidFill>
            <a:srgbClr val="E0D690"/>
          </a:solidFill>
          <a:ln>
            <a:noFill/>
          </a:ln>
          <a:effectLst/>
        </p:spPr>
        <p:txBody>
          <a:bodyPr>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60000"/>
              </a:lnSpc>
              <a:spcBef>
                <a:spcPct val="0"/>
              </a:spcBef>
              <a:buClr>
                <a:schemeClr val="accent1"/>
              </a:buClr>
              <a:buFont typeface="Wingdings" pitchFamily="2" charset="2"/>
              <a:buChar char="n"/>
            </a:pPr>
            <a:r>
              <a:rPr lang="zh-CN" altLang="en-US" sz="1800" b="0" dirty="0">
                <a:latin typeface="宋体" panose="02010600030101010101" pitchFamily="2" charset="-122"/>
                <a:ea typeface="宋体" panose="02010600030101010101" pitchFamily="2" charset="-122"/>
              </a:rPr>
              <a:t>若</a:t>
            </a:r>
            <a:r>
              <a:rPr lang="en-US" altLang="zh-CN" sz="1800" b="0" dirty="0">
                <a:latin typeface="宋体" panose="02010600030101010101" pitchFamily="2" charset="-122"/>
                <a:ea typeface="宋体" panose="02010600030101010101" pitchFamily="2" charset="-122"/>
              </a:rPr>
              <a:t>A</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a:t>
            </a:r>
            <a:r>
              <a:rPr lang="zh-CN" altLang="en-US" sz="1800" b="0" dirty="0">
                <a:latin typeface="宋体" panose="02010600030101010101" pitchFamily="2" charset="-122"/>
                <a:ea typeface="宋体" panose="02010600030101010101" pitchFamily="2" charset="-122"/>
              </a:rPr>
              <a:t>的初值均为</a:t>
            </a:r>
            <a:r>
              <a:rPr lang="en-US" altLang="zh-CN" sz="1800" b="0" dirty="0">
                <a:latin typeface="宋体" panose="02010600030101010101" pitchFamily="2" charset="-122"/>
                <a:ea typeface="宋体" panose="02010600030101010101" pitchFamily="2" charset="-122"/>
              </a:rPr>
              <a:t>2</a:t>
            </a:r>
            <a:r>
              <a:rPr lang="zh-CN" altLang="en-US" sz="1800" b="0" dirty="0">
                <a:latin typeface="宋体" panose="02010600030101010101" pitchFamily="2" charset="-122"/>
                <a:ea typeface="宋体" panose="02010600030101010101" pitchFamily="2" charset="-122"/>
              </a:rPr>
              <a:t>；</a:t>
            </a:r>
          </a:p>
          <a:p>
            <a:pPr eaLnBrk="1" hangingPunct="1">
              <a:lnSpc>
                <a:spcPct val="160000"/>
              </a:lnSpc>
              <a:spcBef>
                <a:spcPct val="0"/>
              </a:spcBef>
              <a:buClr>
                <a:schemeClr val="accent1"/>
              </a:buClr>
              <a:buFont typeface="Wingdings" pitchFamily="2" charset="2"/>
              <a:buChar char="n"/>
            </a:pPr>
            <a:r>
              <a:rPr lang="zh-CN" altLang="en-US" sz="1800" b="0" dirty="0">
                <a:latin typeface="宋体" panose="02010600030101010101" pitchFamily="2" charset="-122"/>
                <a:ea typeface="宋体" panose="02010600030101010101" pitchFamily="2" charset="-122"/>
              </a:rPr>
              <a:t>按</a:t>
            </a:r>
            <a:r>
              <a:rPr lang="en-US" altLang="zh-CN" sz="1800" b="0" dirty="0">
                <a:latin typeface="宋体" panose="02010600030101010101" pitchFamily="2" charset="-122"/>
                <a:ea typeface="宋体" panose="02010600030101010101" pitchFamily="2" charset="-122"/>
              </a:rPr>
              <a:t>T1→T2</a:t>
            </a:r>
            <a:r>
              <a:rPr lang="zh-CN" altLang="en-US" sz="1800" b="0" dirty="0">
                <a:latin typeface="宋体" panose="02010600030101010101" pitchFamily="2" charset="-122"/>
                <a:ea typeface="宋体" panose="02010600030101010101" pitchFamily="2" charset="-122"/>
              </a:rPr>
              <a:t>次序执行结果为：</a:t>
            </a:r>
            <a:r>
              <a:rPr lang="en-US" altLang="zh-CN" sz="1800" b="0" dirty="0">
                <a:latin typeface="宋体" panose="02010600030101010101" pitchFamily="2" charset="-122"/>
                <a:ea typeface="宋体" panose="02010600030101010101" pitchFamily="2" charset="-122"/>
              </a:rPr>
              <a:t>A=3</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B=4</a:t>
            </a:r>
            <a:r>
              <a:rPr lang="zh-CN" altLang="en-US" sz="1800" b="0" dirty="0">
                <a:latin typeface="宋体" panose="02010600030101010101" pitchFamily="2" charset="-122"/>
                <a:ea typeface="宋体" panose="02010600030101010101" pitchFamily="2" charset="-122"/>
              </a:rPr>
              <a:t>；</a:t>
            </a:r>
            <a:r>
              <a:rPr lang="en-US" altLang="zh-CN" sz="1800" b="0" dirty="0">
                <a:latin typeface="宋体" panose="02010600030101010101" pitchFamily="2" charset="-122"/>
                <a:ea typeface="宋体" panose="02010600030101010101" pitchFamily="2" charset="-122"/>
              </a:rPr>
              <a:t> </a:t>
            </a:r>
          </a:p>
          <a:p>
            <a:pPr eaLnBrk="1" hangingPunct="1">
              <a:lnSpc>
                <a:spcPct val="160000"/>
              </a:lnSpc>
              <a:spcBef>
                <a:spcPct val="0"/>
              </a:spcBef>
              <a:buClr>
                <a:schemeClr val="accent1"/>
              </a:buClr>
              <a:buFont typeface="Wingdings" pitchFamily="2" charset="2"/>
              <a:buChar char="n"/>
            </a:pPr>
            <a:r>
              <a:rPr lang="zh-CN" altLang="en-US" sz="1800" b="0" dirty="0">
                <a:latin typeface="宋体" panose="02010600030101010101" pitchFamily="2" charset="-122"/>
                <a:ea typeface="宋体" panose="02010600030101010101" pitchFamily="2" charset="-122"/>
              </a:rPr>
              <a:t>串行调度策略，正确的调度。 </a:t>
            </a:r>
          </a:p>
        </p:txBody>
      </p:sp>
    </p:spTree>
    <p:extLst>
      <p:ext uri="{BB962C8B-B14F-4D97-AF65-F5344CB8AC3E}">
        <p14:creationId xmlns:p14="http://schemas.microsoft.com/office/powerpoint/2010/main" val="3533127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ea typeface="宋体" charset="-122"/>
              </a:rPr>
              <a:t>重新审视并发调度</a:t>
            </a:r>
          </a:p>
        </p:txBody>
      </p:sp>
      <p:graphicFrame>
        <p:nvGraphicFramePr>
          <p:cNvPr id="504080" name="Group 272"/>
          <p:cNvGraphicFramePr>
            <a:graphicFrameLocks noGrp="1"/>
          </p:cNvGraphicFramePr>
          <p:nvPr>
            <p:ph idx="1"/>
            <p:extLst>
              <p:ext uri="{D42A27DB-BD31-4B8C-83A1-F6EECF244321}">
                <p14:modId xmlns:p14="http://schemas.microsoft.com/office/powerpoint/2010/main" val="907794639"/>
              </p:ext>
            </p:extLst>
          </p:nvPr>
        </p:nvGraphicFramePr>
        <p:xfrm>
          <a:off x="85209" y="1420073"/>
          <a:ext cx="3816350" cy="5029200"/>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1397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B=X+1=3</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1"/>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A=Y+1=4</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2"/>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3"/>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51251" name="Text Box 274"/>
          <p:cNvSpPr txBox="1">
            <a:spLocks noChangeArrowheads="1"/>
          </p:cNvSpPr>
          <p:nvPr/>
        </p:nvSpPr>
        <p:spPr bwMode="auto">
          <a:xfrm>
            <a:off x="5017616" y="2492896"/>
            <a:ext cx="3303587" cy="1865126"/>
          </a:xfrm>
          <a:prstGeom prst="rect">
            <a:avLst/>
          </a:prstGeom>
          <a:solidFill>
            <a:srgbClr val="E0D690"/>
          </a:solidFill>
          <a:ln>
            <a:noFill/>
          </a:ln>
          <a:effectLst/>
        </p:spPr>
        <p:txBody>
          <a:bodyPr>
            <a:spAutoFit/>
          </a:bodyPr>
          <a:lstStyle>
            <a:defPPr>
              <a:defRPr lang="en-US"/>
            </a:defPPr>
            <a:lvl1pPr marL="342900" indent="-342900" algn="l" eaLnBrk="1" hangingPunct="1">
              <a:lnSpc>
                <a:spcPct val="160000"/>
              </a:lnSpc>
              <a:buClr>
                <a:schemeClr val="accent1"/>
              </a:buClr>
              <a:buFont typeface="Wingdings" pitchFamily="2" charset="2"/>
              <a:buChar char="n"/>
              <a:defRPr sz="1800" b="0">
                <a:solidFill>
                  <a:schemeClr val="tx1"/>
                </a:solidFill>
                <a:latin typeface="宋体" panose="02010600030101010101" pitchFamily="2" charset="-122"/>
                <a:ea typeface="宋体" panose="02010600030101010101" pitchFamily="2" charset="-122"/>
              </a:defRPr>
            </a:lvl1pPr>
            <a:lvl2pPr marL="742950" indent="-285750" algn="l">
              <a:spcBef>
                <a:spcPct val="20000"/>
              </a:spcBef>
              <a:buClr>
                <a:schemeClr val="accent1"/>
              </a:buClr>
              <a:buFont typeface="Wingdings" pitchFamily="2" charset="2"/>
              <a:buChar char="§"/>
              <a:defRPr sz="2400">
                <a:solidFill>
                  <a:schemeClr val="tx1"/>
                </a:solidFill>
                <a:latin typeface="Arial" charset="0"/>
              </a:defRPr>
            </a:lvl2pPr>
            <a:lvl3pPr marL="1143000" indent="-228600" algn="l">
              <a:spcBef>
                <a:spcPct val="20000"/>
              </a:spcBef>
              <a:buClr>
                <a:schemeClr val="tx1"/>
              </a:buClr>
              <a:buChar char="•"/>
              <a:defRPr sz="2200">
                <a:solidFill>
                  <a:schemeClr val="tx1"/>
                </a:solidFill>
                <a:latin typeface="Arial" charset="0"/>
              </a:defRPr>
            </a:lvl3pPr>
            <a:lvl4pPr marL="1600200" indent="-228600" algn="l">
              <a:spcBef>
                <a:spcPct val="20000"/>
              </a:spcBef>
              <a:buChar char="–"/>
              <a:defRPr>
                <a:solidFill>
                  <a:schemeClr val="tx1"/>
                </a:solidFill>
                <a:latin typeface="Arial" charset="0"/>
              </a:defRPr>
            </a:lvl4pPr>
            <a:lvl5pPr marL="2057400" indent="-228600" algn="l">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r>
              <a:rPr lang="zh-CN" altLang="en-US" dirty="0"/>
              <a:t>若</a:t>
            </a:r>
            <a:r>
              <a:rPr lang="en-US" altLang="zh-CN" dirty="0"/>
              <a:t>A</a:t>
            </a:r>
            <a:r>
              <a:rPr lang="zh-CN" altLang="en-US" dirty="0"/>
              <a:t>、</a:t>
            </a:r>
            <a:r>
              <a:rPr lang="en-US" altLang="zh-CN" dirty="0"/>
              <a:t>B</a:t>
            </a:r>
            <a:r>
              <a:rPr lang="zh-CN" altLang="en-US" dirty="0"/>
              <a:t>的初值均为</a:t>
            </a:r>
            <a:r>
              <a:rPr lang="en-US" altLang="zh-CN" dirty="0"/>
              <a:t>2</a:t>
            </a:r>
            <a:r>
              <a:rPr lang="zh-CN" altLang="en-US" dirty="0"/>
              <a:t>；</a:t>
            </a:r>
          </a:p>
          <a:p>
            <a:r>
              <a:rPr lang="en-US" altLang="zh-CN" dirty="0"/>
              <a:t>T2→T1</a:t>
            </a:r>
            <a:r>
              <a:rPr lang="zh-CN" altLang="en-US" dirty="0"/>
              <a:t>次序执行结果为：</a:t>
            </a:r>
            <a:r>
              <a:rPr lang="en-US" altLang="zh-CN" dirty="0"/>
              <a:t>B=3</a:t>
            </a:r>
            <a:r>
              <a:rPr lang="zh-CN" altLang="en-US" dirty="0"/>
              <a:t>，</a:t>
            </a:r>
            <a:r>
              <a:rPr lang="en-US" altLang="zh-CN" dirty="0"/>
              <a:t>A=4</a:t>
            </a:r>
            <a:r>
              <a:rPr lang="zh-CN" altLang="en-US" dirty="0"/>
              <a:t>；</a:t>
            </a:r>
            <a:r>
              <a:rPr lang="en-US" altLang="zh-CN" dirty="0"/>
              <a:t> </a:t>
            </a:r>
          </a:p>
          <a:p>
            <a:r>
              <a:rPr lang="zh-CN" altLang="en-US" dirty="0"/>
              <a:t>串行调度策略</a:t>
            </a:r>
            <a:r>
              <a:rPr lang="en-US" altLang="zh-CN" dirty="0"/>
              <a:t>,</a:t>
            </a:r>
            <a:r>
              <a:rPr lang="zh-CN" altLang="en-US" dirty="0"/>
              <a:t>正确的调度。 </a:t>
            </a:r>
          </a:p>
        </p:txBody>
      </p:sp>
      <p:sp>
        <p:nvSpPr>
          <p:cNvPr id="6" name="Text Box 549"/>
          <p:cNvSpPr txBox="1">
            <a:spLocks noChangeArrowheads="1"/>
          </p:cNvSpPr>
          <p:nvPr/>
        </p:nvSpPr>
        <p:spPr bwMode="auto">
          <a:xfrm>
            <a:off x="115793" y="1009466"/>
            <a:ext cx="2377575" cy="369332"/>
          </a:xfrm>
          <a:prstGeom prst="rect">
            <a:avLst/>
          </a:prstGeom>
          <a:solidFill>
            <a:srgbClr val="FFFF00"/>
          </a:solidFill>
          <a:ln>
            <a:noFill/>
          </a:ln>
          <a:effec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b="0" dirty="0">
                <a:latin typeface="Times New Roman" pitchFamily="18" charset="0"/>
              </a:rPr>
              <a:t>调度策略</a:t>
            </a:r>
            <a:r>
              <a:rPr lang="en-US" altLang="zh-CN" sz="1800" b="0" dirty="0">
                <a:latin typeface="Times New Roman" pitchFamily="18" charset="0"/>
              </a:rPr>
              <a:t>2</a:t>
            </a:r>
            <a:r>
              <a:rPr lang="zh-CN" altLang="en-US" sz="1800" b="0" dirty="0">
                <a:latin typeface="Times New Roman" pitchFamily="18" charset="0"/>
              </a:rPr>
              <a:t>：串行调度</a:t>
            </a:r>
            <a:endParaRPr lang="en-US" altLang="zh-CN" sz="1800" b="0" dirty="0">
              <a:latin typeface="Times New Roman" pitchFamily="18" charset="0"/>
            </a:endParaRPr>
          </a:p>
        </p:txBody>
      </p:sp>
    </p:spTree>
    <p:extLst>
      <p:ext uri="{BB962C8B-B14F-4D97-AF65-F5344CB8AC3E}">
        <p14:creationId xmlns:p14="http://schemas.microsoft.com/office/powerpoint/2010/main" val="1542202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ea typeface="宋体" charset="-122"/>
              </a:rPr>
              <a:t>重新审视并发调度</a:t>
            </a:r>
          </a:p>
        </p:txBody>
      </p:sp>
      <p:graphicFrame>
        <p:nvGraphicFramePr>
          <p:cNvPr id="506125" name="Group 269"/>
          <p:cNvGraphicFramePr>
            <a:graphicFrameLocks noGrp="1"/>
          </p:cNvGraphicFramePr>
          <p:nvPr>
            <p:ph idx="1"/>
            <p:extLst>
              <p:ext uri="{D42A27DB-BD31-4B8C-83A1-F6EECF244321}">
                <p14:modId xmlns:p14="http://schemas.microsoft.com/office/powerpoint/2010/main" val="3414661186"/>
              </p:ext>
            </p:extLst>
          </p:nvPr>
        </p:nvGraphicFramePr>
        <p:xfrm>
          <a:off x="185738" y="1376045"/>
          <a:ext cx="3666182" cy="5090160"/>
        </p:xfrm>
        <a:graphic>
          <a:graphicData uri="http://schemas.openxmlformats.org/drawingml/2006/table">
            <a:tbl>
              <a:tblPr/>
              <a:tblGrid>
                <a:gridCol w="1830814">
                  <a:extLst>
                    <a:ext uri="{9D8B030D-6E8A-4147-A177-3AD203B41FA5}">
                      <a16:colId xmlns:a16="http://schemas.microsoft.com/office/drawing/2014/main" val="20000"/>
                    </a:ext>
                  </a:extLst>
                </a:gridCol>
                <a:gridCol w="1835368">
                  <a:extLst>
                    <a:ext uri="{9D8B030D-6E8A-4147-A177-3AD203B41FA5}">
                      <a16:colId xmlns:a16="http://schemas.microsoft.com/office/drawing/2014/main" val="20001"/>
                    </a:ext>
                  </a:extLst>
                </a:gridCol>
              </a:tblGrid>
              <a:tr h="155575">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kern="1200" cap="none" normalizeH="0" baseline="0" dirty="0">
                        <a:ln>
                          <a:noFill/>
                        </a:ln>
                        <a:solidFill>
                          <a:schemeClr val="tx1"/>
                        </a:solidFill>
                        <a:effectLst/>
                        <a:latin typeface="Arial" charset="0"/>
                        <a:ea typeface="宋体" pitchFamily="2" charset="-122"/>
                        <a:cs typeface="+mn-cs"/>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1"/>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2"/>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3"/>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52275" name="Text Box 237"/>
          <p:cNvSpPr txBox="1">
            <a:spLocks noChangeArrowheads="1"/>
          </p:cNvSpPr>
          <p:nvPr/>
        </p:nvSpPr>
        <p:spPr bwMode="auto">
          <a:xfrm>
            <a:off x="5505425" y="2492896"/>
            <a:ext cx="3203575" cy="1865126"/>
          </a:xfrm>
          <a:prstGeom prst="rect">
            <a:avLst/>
          </a:prstGeom>
          <a:solidFill>
            <a:srgbClr val="E0D690"/>
          </a:solidFill>
          <a:ln>
            <a:noFill/>
          </a:ln>
          <a:effectLst/>
        </p:spPr>
        <p:txBody>
          <a:bodyPr>
            <a:spAutoFit/>
          </a:bodyPr>
          <a:lstStyle>
            <a:defPPr>
              <a:defRPr lang="en-US"/>
            </a:defPPr>
            <a:lvl1pPr marL="342900" indent="-342900" algn="l" eaLnBrk="1" hangingPunct="1">
              <a:lnSpc>
                <a:spcPct val="160000"/>
              </a:lnSpc>
              <a:buClr>
                <a:schemeClr val="accent1"/>
              </a:buClr>
              <a:buFont typeface="Wingdings" pitchFamily="2" charset="2"/>
              <a:buChar char="n"/>
              <a:defRPr sz="1800" b="0">
                <a:solidFill>
                  <a:schemeClr val="tx1"/>
                </a:solidFill>
                <a:latin typeface="宋体" panose="02010600030101010101" pitchFamily="2" charset="-122"/>
                <a:ea typeface="宋体" panose="02010600030101010101" pitchFamily="2" charset="-122"/>
              </a:defRPr>
            </a:lvl1pPr>
            <a:lvl2pPr marL="742950" indent="-285750" algn="l">
              <a:spcBef>
                <a:spcPct val="20000"/>
              </a:spcBef>
              <a:buClr>
                <a:schemeClr val="accent1"/>
              </a:buClr>
              <a:buFont typeface="Wingdings" pitchFamily="2" charset="2"/>
              <a:buChar char="§"/>
              <a:defRPr sz="2400">
                <a:solidFill>
                  <a:schemeClr val="tx1"/>
                </a:solidFill>
                <a:latin typeface="Arial" charset="0"/>
              </a:defRPr>
            </a:lvl2pPr>
            <a:lvl3pPr marL="1143000" indent="-228600" algn="l">
              <a:spcBef>
                <a:spcPct val="20000"/>
              </a:spcBef>
              <a:buClr>
                <a:schemeClr val="tx1"/>
              </a:buClr>
              <a:buChar char="•"/>
              <a:defRPr sz="2200">
                <a:solidFill>
                  <a:schemeClr val="tx1"/>
                </a:solidFill>
                <a:latin typeface="Arial" charset="0"/>
              </a:defRPr>
            </a:lvl3pPr>
            <a:lvl4pPr marL="1600200" indent="-228600" algn="l">
              <a:spcBef>
                <a:spcPct val="20000"/>
              </a:spcBef>
              <a:buChar char="–"/>
              <a:defRPr>
                <a:solidFill>
                  <a:schemeClr val="tx1"/>
                </a:solidFill>
                <a:latin typeface="Arial" charset="0"/>
              </a:defRPr>
            </a:lvl4pPr>
            <a:lvl5pPr marL="2057400" indent="-228600" algn="l">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r>
              <a:rPr lang="zh-CN" altLang="en-US" dirty="0"/>
              <a:t>若</a:t>
            </a:r>
            <a:r>
              <a:rPr lang="en-US" altLang="zh-CN" dirty="0"/>
              <a:t>A</a:t>
            </a:r>
            <a:r>
              <a:rPr lang="zh-CN" altLang="en-US" dirty="0"/>
              <a:t>、</a:t>
            </a:r>
            <a:r>
              <a:rPr lang="en-US" altLang="zh-CN" dirty="0"/>
              <a:t>B</a:t>
            </a:r>
            <a:r>
              <a:rPr lang="zh-CN" altLang="en-US" dirty="0"/>
              <a:t>的初值均为</a:t>
            </a:r>
            <a:r>
              <a:rPr lang="en-US" altLang="zh-CN" dirty="0"/>
              <a:t>2</a:t>
            </a:r>
            <a:r>
              <a:rPr lang="zh-CN" altLang="en-US" dirty="0"/>
              <a:t>；</a:t>
            </a:r>
          </a:p>
          <a:p>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并发执行结果为：</a:t>
            </a:r>
            <a:r>
              <a:rPr lang="en-US" altLang="zh-CN" dirty="0"/>
              <a:t>B=3</a:t>
            </a:r>
            <a:r>
              <a:rPr lang="zh-CN" altLang="en-US" dirty="0"/>
              <a:t>，</a:t>
            </a:r>
            <a:r>
              <a:rPr lang="en-US" altLang="zh-CN" dirty="0"/>
              <a:t>A=3</a:t>
            </a:r>
            <a:r>
              <a:rPr lang="zh-CN" altLang="en-US" dirty="0"/>
              <a:t>；</a:t>
            </a:r>
            <a:r>
              <a:rPr lang="en-US" altLang="zh-CN" dirty="0"/>
              <a:t> </a:t>
            </a:r>
          </a:p>
          <a:p>
            <a:r>
              <a:rPr lang="zh-CN" altLang="en-US" dirty="0"/>
              <a:t>错误的调度。 </a:t>
            </a:r>
          </a:p>
        </p:txBody>
      </p:sp>
      <p:sp>
        <p:nvSpPr>
          <p:cNvPr id="6" name="Text Box 549"/>
          <p:cNvSpPr txBox="1">
            <a:spLocks noChangeArrowheads="1"/>
          </p:cNvSpPr>
          <p:nvPr/>
        </p:nvSpPr>
        <p:spPr bwMode="auto">
          <a:xfrm>
            <a:off x="175494" y="988511"/>
            <a:ext cx="2377574" cy="369332"/>
          </a:xfrm>
          <a:prstGeom prst="rect">
            <a:avLst/>
          </a:prstGeom>
          <a:solidFill>
            <a:srgbClr val="FFFF00"/>
          </a:solidFill>
          <a:ln>
            <a:noFill/>
          </a:ln>
          <a:effec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b="0" dirty="0">
                <a:latin typeface="Times New Roman" pitchFamily="18" charset="0"/>
              </a:rPr>
              <a:t>调度策略</a:t>
            </a:r>
            <a:r>
              <a:rPr lang="en-US" altLang="zh-CN" sz="1800" b="0" dirty="0">
                <a:latin typeface="Times New Roman" pitchFamily="18" charset="0"/>
              </a:rPr>
              <a:t>3</a:t>
            </a:r>
            <a:r>
              <a:rPr lang="zh-CN" altLang="en-US" sz="1800" b="0" dirty="0">
                <a:latin typeface="Times New Roman" pitchFamily="18" charset="0"/>
              </a:rPr>
              <a:t>：并发调度</a:t>
            </a:r>
            <a:endParaRPr lang="en-US" altLang="zh-CN" sz="1800" b="0" dirty="0">
              <a:latin typeface="Times New Roman" pitchFamily="18" charset="0"/>
            </a:endParaRPr>
          </a:p>
        </p:txBody>
      </p:sp>
    </p:spTree>
    <p:extLst>
      <p:ext uri="{BB962C8B-B14F-4D97-AF65-F5344CB8AC3E}">
        <p14:creationId xmlns:p14="http://schemas.microsoft.com/office/powerpoint/2010/main" val="852808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ea typeface="宋体" charset="-122"/>
              </a:rPr>
              <a:t>重新审视并发调度</a:t>
            </a:r>
          </a:p>
        </p:txBody>
      </p:sp>
      <p:graphicFrame>
        <p:nvGraphicFramePr>
          <p:cNvPr id="508203" name="Group 299"/>
          <p:cNvGraphicFramePr>
            <a:graphicFrameLocks noGrp="1"/>
          </p:cNvGraphicFramePr>
          <p:nvPr>
            <p:ph idx="1"/>
            <p:extLst>
              <p:ext uri="{D42A27DB-BD31-4B8C-83A1-F6EECF244321}">
                <p14:modId xmlns:p14="http://schemas.microsoft.com/office/powerpoint/2010/main" val="3991932437"/>
              </p:ext>
            </p:extLst>
          </p:nvPr>
        </p:nvGraphicFramePr>
        <p:xfrm>
          <a:off x="185738" y="1394356"/>
          <a:ext cx="3666182" cy="5029200"/>
        </p:xfrm>
        <a:graphic>
          <a:graphicData uri="http://schemas.openxmlformats.org/drawingml/2006/table">
            <a:tbl>
              <a:tblPr/>
              <a:tblGrid>
                <a:gridCol w="1841697">
                  <a:extLst>
                    <a:ext uri="{9D8B030D-6E8A-4147-A177-3AD203B41FA5}">
                      <a16:colId xmlns:a16="http://schemas.microsoft.com/office/drawing/2014/main" val="20000"/>
                    </a:ext>
                  </a:extLst>
                </a:gridCol>
                <a:gridCol w="1824485">
                  <a:extLst>
                    <a:ext uri="{9D8B030D-6E8A-4147-A177-3AD203B41FA5}">
                      <a16:colId xmlns:a16="http://schemas.microsoft.com/office/drawing/2014/main" val="20001"/>
                    </a:ext>
                  </a:extLst>
                </a:gridCol>
              </a:tblGrid>
              <a:tr h="17303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1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28600">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17303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173038">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7"/>
                  </a:ext>
                </a:extLst>
              </a:tr>
              <a:tr h="174625">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9"/>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0"/>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1"/>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B=X+1=4</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2"/>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a:t>
                      </a:r>
                      <a:endPar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3"/>
                  </a:ext>
                </a:extLst>
              </a:tr>
              <a:tr h="228600">
                <a:tc>
                  <a:txBody>
                    <a:bodyPr/>
                    <a:lstStyle>
                      <a:lvl1pPr algn="l">
                        <a:spcBef>
                          <a:spcPct val="20000"/>
                        </a:spcBef>
                        <a:buClr>
                          <a:schemeClr val="hlink"/>
                        </a:buClr>
                        <a:buFont typeface="Wingdings" pitchFamily="2" charset="2"/>
                        <a:defRPr sz="2400">
                          <a:solidFill>
                            <a:schemeClr val="tx1"/>
                          </a:solidFill>
                          <a:latin typeface="Arial" charset="0"/>
                        </a:defRPr>
                      </a:lvl1pPr>
                      <a:lvl2pPr algn="l">
                        <a:spcBef>
                          <a:spcPct val="20000"/>
                        </a:spcBef>
                        <a:buClr>
                          <a:schemeClr val="accent1"/>
                        </a:buClr>
                        <a:buFont typeface="Wingdings" pitchFamily="2" charset="2"/>
                        <a:defRPr sz="2000">
                          <a:solidFill>
                            <a:schemeClr val="tx1"/>
                          </a:solidFill>
                          <a:latin typeface="Arial" charset="0"/>
                        </a:defRPr>
                      </a:lvl2pPr>
                      <a:lvl3pPr algn="l">
                        <a:spcBef>
                          <a:spcPct val="20000"/>
                        </a:spcBef>
                        <a:buClr>
                          <a:schemeClr val="tx1"/>
                        </a:buClr>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lvl1pPr marL="342900" indent="-342900" algn="l">
                        <a:spcBef>
                          <a:spcPct val="20000"/>
                        </a:spcBef>
                        <a:buClr>
                          <a:schemeClr val="hlink"/>
                        </a:buClr>
                        <a:buFont typeface="Wingdings" pitchFamily="2" charset="2"/>
                        <a:defRPr sz="2400">
                          <a:solidFill>
                            <a:schemeClr val="tx1"/>
                          </a:solidFill>
                          <a:latin typeface="Arial" charset="0"/>
                        </a:defRPr>
                      </a:lvl1pPr>
                      <a:lvl2pPr marL="742950" indent="-285750" algn="l">
                        <a:spcBef>
                          <a:spcPct val="20000"/>
                        </a:spcBef>
                        <a:buClr>
                          <a:schemeClr val="accent1"/>
                        </a:buClr>
                        <a:buFont typeface="Wingdings" pitchFamily="2" charset="2"/>
                        <a:defRPr sz="20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Unlock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14"/>
                  </a:ext>
                </a:extLst>
              </a:tr>
            </a:tbl>
          </a:graphicData>
        </a:graphic>
      </p:graphicFrame>
      <p:sp>
        <p:nvSpPr>
          <p:cNvPr id="53300" name="Text Box 239"/>
          <p:cNvSpPr txBox="1">
            <a:spLocks noChangeArrowheads="1"/>
          </p:cNvSpPr>
          <p:nvPr/>
        </p:nvSpPr>
        <p:spPr bwMode="auto">
          <a:xfrm>
            <a:off x="5119216" y="2708920"/>
            <a:ext cx="2952750" cy="1865126"/>
          </a:xfrm>
          <a:prstGeom prst="rect">
            <a:avLst/>
          </a:prstGeom>
          <a:solidFill>
            <a:srgbClr val="E0D690"/>
          </a:solidFill>
          <a:ln>
            <a:noFill/>
          </a:ln>
          <a:effectLst/>
        </p:spPr>
        <p:txBody>
          <a:bodyPr>
            <a:spAutoFit/>
          </a:bodyPr>
          <a:lstStyle>
            <a:defPPr>
              <a:defRPr lang="en-US"/>
            </a:defPPr>
            <a:lvl1pPr marL="342900" indent="-342900" algn="l" eaLnBrk="1" hangingPunct="1">
              <a:lnSpc>
                <a:spcPct val="160000"/>
              </a:lnSpc>
              <a:buClr>
                <a:schemeClr val="accent1"/>
              </a:buClr>
              <a:buFont typeface="Wingdings" pitchFamily="2" charset="2"/>
              <a:buChar char="n"/>
              <a:defRPr sz="1800" b="0">
                <a:solidFill>
                  <a:schemeClr val="tx1"/>
                </a:solidFill>
                <a:latin typeface="宋体" panose="02010600030101010101" pitchFamily="2" charset="-122"/>
                <a:ea typeface="宋体" panose="02010600030101010101" pitchFamily="2" charset="-122"/>
              </a:defRPr>
            </a:lvl1pPr>
            <a:lvl2pPr marL="742950" indent="-285750" algn="l">
              <a:spcBef>
                <a:spcPct val="20000"/>
              </a:spcBef>
              <a:buClr>
                <a:schemeClr val="accent1"/>
              </a:buClr>
              <a:buFont typeface="Wingdings" pitchFamily="2" charset="2"/>
              <a:buChar char="§"/>
              <a:defRPr sz="2400">
                <a:solidFill>
                  <a:schemeClr val="tx1"/>
                </a:solidFill>
                <a:latin typeface="Arial" charset="0"/>
              </a:defRPr>
            </a:lvl2pPr>
            <a:lvl3pPr marL="1143000" indent="-228600" algn="l">
              <a:spcBef>
                <a:spcPct val="20000"/>
              </a:spcBef>
              <a:buClr>
                <a:schemeClr val="tx1"/>
              </a:buClr>
              <a:buChar char="•"/>
              <a:defRPr sz="2200">
                <a:solidFill>
                  <a:schemeClr val="tx1"/>
                </a:solidFill>
                <a:latin typeface="Arial" charset="0"/>
              </a:defRPr>
            </a:lvl3pPr>
            <a:lvl4pPr marL="1600200" indent="-228600" algn="l">
              <a:spcBef>
                <a:spcPct val="20000"/>
              </a:spcBef>
              <a:buChar char="–"/>
              <a:defRPr>
                <a:solidFill>
                  <a:schemeClr val="tx1"/>
                </a:solidFill>
                <a:latin typeface="Arial" charset="0"/>
              </a:defRPr>
            </a:lvl4pPr>
            <a:lvl5pPr marL="2057400" indent="-228600" algn="l">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r>
              <a:rPr lang="zh-CN" altLang="en-US" dirty="0"/>
              <a:t>若</a:t>
            </a:r>
            <a:r>
              <a:rPr lang="en-US" altLang="zh-CN" dirty="0"/>
              <a:t>A</a:t>
            </a:r>
            <a:r>
              <a:rPr lang="zh-CN" altLang="en-US" dirty="0"/>
              <a:t>、</a:t>
            </a:r>
            <a:r>
              <a:rPr lang="en-US" altLang="zh-CN" dirty="0"/>
              <a:t>B</a:t>
            </a:r>
            <a:r>
              <a:rPr lang="zh-CN" altLang="en-US" dirty="0"/>
              <a:t>的初值均为</a:t>
            </a:r>
            <a:r>
              <a:rPr lang="en-US" altLang="zh-CN" dirty="0"/>
              <a:t>2</a:t>
            </a:r>
            <a:r>
              <a:rPr lang="zh-CN" altLang="en-US" dirty="0"/>
              <a:t>；</a:t>
            </a:r>
          </a:p>
          <a:p>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并发执行结果为：</a:t>
            </a:r>
            <a:r>
              <a:rPr lang="en-US" altLang="zh-CN" dirty="0"/>
              <a:t>B=4</a:t>
            </a:r>
            <a:r>
              <a:rPr lang="zh-CN" altLang="en-US" dirty="0"/>
              <a:t>，</a:t>
            </a:r>
            <a:r>
              <a:rPr lang="en-US" altLang="zh-CN" dirty="0"/>
              <a:t>A=3</a:t>
            </a:r>
            <a:r>
              <a:rPr lang="zh-CN" altLang="en-US" dirty="0"/>
              <a:t>；</a:t>
            </a:r>
            <a:r>
              <a:rPr lang="en-US" altLang="zh-CN" dirty="0"/>
              <a:t> </a:t>
            </a:r>
          </a:p>
          <a:p>
            <a:r>
              <a:rPr lang="zh-CN" altLang="en-US" dirty="0"/>
              <a:t>正确的调度 </a:t>
            </a:r>
          </a:p>
        </p:txBody>
      </p:sp>
      <p:sp>
        <p:nvSpPr>
          <p:cNvPr id="6" name="Text Box 549"/>
          <p:cNvSpPr txBox="1">
            <a:spLocks noChangeArrowheads="1"/>
          </p:cNvSpPr>
          <p:nvPr/>
        </p:nvSpPr>
        <p:spPr bwMode="auto">
          <a:xfrm>
            <a:off x="175494" y="988511"/>
            <a:ext cx="2377574" cy="369332"/>
          </a:xfrm>
          <a:prstGeom prst="rect">
            <a:avLst/>
          </a:prstGeom>
          <a:solidFill>
            <a:srgbClr val="FFFF00"/>
          </a:solidFill>
          <a:ln>
            <a:noFill/>
          </a:ln>
          <a:effec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1800" b="0" dirty="0">
                <a:latin typeface="Times New Roman" pitchFamily="18" charset="0"/>
              </a:rPr>
              <a:t>调度策略</a:t>
            </a:r>
            <a:r>
              <a:rPr lang="en-US" altLang="zh-CN" sz="1800" b="0" dirty="0">
                <a:latin typeface="Times New Roman" pitchFamily="18" charset="0"/>
              </a:rPr>
              <a:t>4</a:t>
            </a:r>
            <a:r>
              <a:rPr lang="zh-CN" altLang="en-US" sz="1800" b="0" dirty="0">
                <a:latin typeface="Times New Roman" pitchFamily="18" charset="0"/>
              </a:rPr>
              <a:t>：并发调度</a:t>
            </a:r>
            <a:endParaRPr lang="en-US" altLang="zh-CN" sz="1800" b="0" dirty="0">
              <a:latin typeface="Times New Roman" pitchFamily="18" charset="0"/>
            </a:endParaRPr>
          </a:p>
        </p:txBody>
      </p:sp>
    </p:spTree>
    <p:extLst>
      <p:ext uri="{BB962C8B-B14F-4D97-AF65-F5344CB8AC3E}">
        <p14:creationId xmlns:p14="http://schemas.microsoft.com/office/powerpoint/2010/main" val="3648878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ea typeface="宋体" charset="-122"/>
              </a:rPr>
              <a:t>重新审视并发调度</a:t>
            </a:r>
          </a:p>
        </p:txBody>
      </p:sp>
      <p:sp>
        <p:nvSpPr>
          <p:cNvPr id="47107" name="Rectangle 3"/>
          <p:cNvSpPr>
            <a:spLocks noGrp="1" noChangeArrowheads="1"/>
          </p:cNvSpPr>
          <p:nvPr>
            <p:ph type="body" idx="1"/>
          </p:nvPr>
        </p:nvSpPr>
        <p:spPr>
          <a:xfrm>
            <a:off x="185738" y="1124744"/>
            <a:ext cx="8729662" cy="3528392"/>
          </a:xfrm>
        </p:spPr>
        <p:txBody>
          <a:bodyPr/>
          <a:lstStyle/>
          <a:p>
            <a:pPr eaLnBrk="1" hangingPunct="1">
              <a:lnSpc>
                <a:spcPts val="3500"/>
              </a:lnSpc>
            </a:pPr>
            <a:r>
              <a:rPr lang="zh-CN" altLang="en-US" sz="2400" dirty="0">
                <a:ea typeface="宋体" charset="-122"/>
              </a:rPr>
              <a:t>并发事务的不同调度可能会产生不同的结果，什么样的调度是正确的？</a:t>
            </a:r>
            <a:endParaRPr lang="en-US" altLang="zh-CN" sz="2400" dirty="0">
              <a:ea typeface="宋体" charset="-122"/>
            </a:endParaRPr>
          </a:p>
          <a:p>
            <a:pPr lvl="1">
              <a:lnSpc>
                <a:spcPts val="3500"/>
              </a:lnSpc>
            </a:pPr>
            <a:r>
              <a:rPr lang="zh-CN" altLang="en-US" sz="2000" dirty="0">
                <a:ea typeface="宋体" charset="-122"/>
              </a:rPr>
              <a:t>事务的任何并发执行，其结果应该与某一串行执行的结果相同。</a:t>
            </a:r>
            <a:endParaRPr lang="en-US" altLang="zh-CN" sz="2000" dirty="0">
              <a:ea typeface="宋体" charset="-122"/>
            </a:endParaRPr>
          </a:p>
          <a:p>
            <a:pPr eaLnBrk="1" hangingPunct="1">
              <a:lnSpc>
                <a:spcPts val="3500"/>
              </a:lnSpc>
            </a:pPr>
            <a:r>
              <a:rPr lang="zh-CN" altLang="en-US" sz="2400" dirty="0">
                <a:ea typeface="宋体" charset="-122"/>
              </a:rPr>
              <a:t>仅仅有锁还是不够的，还需要一套正确的封锁方法（或者封锁约束）。</a:t>
            </a:r>
            <a:endParaRPr lang="en-US" altLang="zh-CN" sz="2400" dirty="0">
              <a:ea typeface="宋体" charset="-122"/>
            </a:endParaRPr>
          </a:p>
          <a:p>
            <a:pPr lvl="1">
              <a:lnSpc>
                <a:spcPts val="3500"/>
              </a:lnSpc>
            </a:pPr>
            <a:r>
              <a:rPr lang="zh-CN" altLang="en-US" sz="2000" dirty="0">
                <a:ea typeface="宋体" charset="-122"/>
              </a:rPr>
              <a:t>给谁加锁、何时加锁、持有多长时间锁、何时释放锁，这样的一套规则称为封锁协议。</a:t>
            </a:r>
            <a:endParaRPr lang="en-US" altLang="zh-CN" sz="2000" dirty="0">
              <a:ea typeface="宋体" charset="-122"/>
            </a:endParaRPr>
          </a:p>
        </p:txBody>
      </p:sp>
    </p:spTree>
    <p:extLst>
      <p:ext uri="{BB962C8B-B14F-4D97-AF65-F5344CB8AC3E}">
        <p14:creationId xmlns:p14="http://schemas.microsoft.com/office/powerpoint/2010/main" val="79564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ea typeface="宋体" charset="-122"/>
              </a:rPr>
              <a:t>可串行化调度</a:t>
            </a:r>
          </a:p>
        </p:txBody>
      </p:sp>
      <p:sp>
        <p:nvSpPr>
          <p:cNvPr id="48131" name="Rectangle 3"/>
          <p:cNvSpPr>
            <a:spLocks noGrp="1" noChangeArrowheads="1"/>
          </p:cNvSpPr>
          <p:nvPr>
            <p:ph type="body" idx="1"/>
          </p:nvPr>
        </p:nvSpPr>
        <p:spPr>
          <a:xfrm>
            <a:off x="185738" y="1124745"/>
            <a:ext cx="8729662" cy="3096343"/>
          </a:xfrm>
        </p:spPr>
        <p:txBody>
          <a:bodyPr/>
          <a:lstStyle/>
          <a:p>
            <a:pPr eaLnBrk="1" hangingPunct="1">
              <a:lnSpc>
                <a:spcPts val="3500"/>
              </a:lnSpc>
            </a:pPr>
            <a:r>
              <a:rPr lang="zh-CN" altLang="en-US" sz="2400" dirty="0">
                <a:ea typeface="宋体" charset="-122"/>
              </a:rPr>
              <a:t>可串行化调度</a:t>
            </a:r>
          </a:p>
          <a:p>
            <a:pPr lvl="1" eaLnBrk="1" hangingPunct="1">
              <a:lnSpc>
                <a:spcPts val="3500"/>
              </a:lnSpc>
              <a:buSzPct val="70000"/>
              <a:buFont typeface="Wingdings" pitchFamily="2" charset="2"/>
              <a:buChar char="n"/>
            </a:pPr>
            <a:r>
              <a:rPr lang="zh-CN" altLang="en-US" sz="2000" dirty="0">
                <a:ea typeface="宋体" charset="-122"/>
              </a:rPr>
              <a:t>多个事务的并发执行是正确的，当且仅当其结果与按某一次序串行地执行这些事务时的结果相同。</a:t>
            </a:r>
          </a:p>
          <a:p>
            <a:pPr eaLnBrk="1" hangingPunct="1">
              <a:lnSpc>
                <a:spcPts val="3500"/>
              </a:lnSpc>
            </a:pPr>
            <a:r>
              <a:rPr lang="zh-CN" altLang="en-US" sz="2400" dirty="0">
                <a:ea typeface="宋体" charset="-122"/>
              </a:rPr>
              <a:t>可串行性</a:t>
            </a:r>
            <a:endParaRPr lang="en-US" altLang="zh-CN" sz="2400" dirty="0">
              <a:ea typeface="宋体" charset="-122"/>
            </a:endParaRPr>
          </a:p>
          <a:p>
            <a:pPr lvl="1">
              <a:lnSpc>
                <a:spcPts val="3500"/>
              </a:lnSpc>
            </a:pPr>
            <a:r>
              <a:rPr lang="zh-CN" altLang="en-US" sz="2000" b="1" dirty="0">
                <a:ea typeface="宋体" charset="-122"/>
              </a:rPr>
              <a:t>并发事务正确调度的准则</a:t>
            </a:r>
            <a:r>
              <a:rPr lang="zh-CN" altLang="en-US" sz="2000" dirty="0">
                <a:ea typeface="宋体" charset="-122"/>
              </a:rPr>
              <a:t>；</a:t>
            </a:r>
          </a:p>
          <a:p>
            <a:pPr lvl="1" eaLnBrk="1" hangingPunct="1">
              <a:lnSpc>
                <a:spcPts val="3500"/>
              </a:lnSpc>
            </a:pPr>
            <a:r>
              <a:rPr lang="zh-CN" altLang="en-US" sz="2000" dirty="0">
                <a:ea typeface="宋体" charset="-122"/>
              </a:rPr>
              <a:t>一个给定的并发调度，当且仅当它是可串行化的，才认为是正确调度。 </a:t>
            </a:r>
          </a:p>
        </p:txBody>
      </p:sp>
      <p:sp>
        <p:nvSpPr>
          <p:cNvPr id="2" name="TextBox 1"/>
          <p:cNvSpPr txBox="1"/>
          <p:nvPr/>
        </p:nvSpPr>
        <p:spPr>
          <a:xfrm>
            <a:off x="1777732" y="4670772"/>
            <a:ext cx="4572085" cy="400110"/>
          </a:xfrm>
          <a:prstGeom prst="rect">
            <a:avLst/>
          </a:prstGeom>
          <a:noFill/>
        </p:spPr>
        <p:txBody>
          <a:bodyPr wrap="none" rtlCol="0">
            <a:spAutoFit/>
          </a:bodyPr>
          <a:lstStyle/>
          <a:p>
            <a:r>
              <a:rPr lang="zh-CN" altLang="en-US" dirty="0">
                <a:solidFill>
                  <a:srgbClr val="FF0000"/>
                </a:solidFill>
                <a:latin typeface="黑体" panose="02010609060101010101" pitchFamily="49" charset="-122"/>
                <a:ea typeface="黑体" panose="02010609060101010101" pitchFamily="49" charset="-122"/>
              </a:rPr>
              <a:t>如何判定一个调度是可串行化的调度？</a:t>
            </a:r>
          </a:p>
        </p:txBody>
      </p:sp>
    </p:spTree>
    <p:extLst>
      <p:ext uri="{BB962C8B-B14F-4D97-AF65-F5344CB8AC3E}">
        <p14:creationId xmlns:p14="http://schemas.microsoft.com/office/powerpoint/2010/main" val="17429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ea typeface="宋体" charset="-122"/>
              </a:rPr>
              <a:t>并发控制概述</a:t>
            </a:r>
          </a:p>
        </p:txBody>
      </p:sp>
      <p:sp>
        <p:nvSpPr>
          <p:cNvPr id="5123" name="Rectangle 3"/>
          <p:cNvSpPr>
            <a:spLocks noGrp="1" noChangeArrowheads="1"/>
          </p:cNvSpPr>
          <p:nvPr>
            <p:ph type="body" idx="1"/>
          </p:nvPr>
        </p:nvSpPr>
        <p:spPr>
          <a:xfrm>
            <a:off x="185738" y="1196752"/>
            <a:ext cx="8562726" cy="648072"/>
          </a:xfrm>
          <a:solidFill>
            <a:schemeClr val="bg1">
              <a:lumMod val="90000"/>
            </a:schemeClr>
          </a:solidFill>
        </p:spPr>
        <p:txBody>
          <a:bodyPr/>
          <a:lstStyle/>
          <a:p>
            <a:pPr algn="just" eaLnBrk="1" hangingPunct="1">
              <a:lnSpc>
                <a:spcPts val="3500"/>
              </a:lnSpc>
            </a:pPr>
            <a:r>
              <a:rPr lang="zh-CN" altLang="en-US" sz="2400" dirty="0">
                <a:ea typeface="宋体" charset="-122"/>
              </a:rPr>
              <a:t>事务并发执行带来的问题</a:t>
            </a:r>
            <a:endParaRPr lang="zh-CN" altLang="en-US" sz="3000" dirty="0">
              <a:ea typeface="宋体" charset="-122"/>
            </a:endParaRPr>
          </a:p>
          <a:p>
            <a:pPr algn="just" eaLnBrk="1" hangingPunct="1">
              <a:lnSpc>
                <a:spcPts val="3500"/>
              </a:lnSpc>
              <a:buFont typeface="Wingdings" pitchFamily="2" charset="2"/>
              <a:buChar char="n"/>
            </a:pPr>
            <a:endParaRPr lang="en-US" altLang="zh-CN" sz="3000" dirty="0">
              <a:ea typeface="宋体" charset="-122"/>
            </a:endParaRPr>
          </a:p>
        </p:txBody>
      </p:sp>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4" y="1988840"/>
            <a:ext cx="2187674" cy="240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450" y="3284984"/>
            <a:ext cx="619895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6"/>
          <p:cNvSpPr/>
          <p:nvPr/>
        </p:nvSpPr>
        <p:spPr bwMode="auto">
          <a:xfrm>
            <a:off x="3491880" y="1988840"/>
            <a:ext cx="2808312" cy="442674"/>
          </a:xfrm>
          <a:prstGeom prst="wedgeRoundRectCallout">
            <a:avLst>
              <a:gd name="adj1" fmla="val 75054"/>
              <a:gd name="adj2" fmla="val 311972"/>
              <a:gd name="adj3" fmla="val 16667"/>
            </a:avLst>
          </a:prstGeom>
          <a:solidFill>
            <a:schemeClr val="accent6">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数据库呈现不一致性</a:t>
            </a:r>
          </a:p>
        </p:txBody>
      </p:sp>
    </p:spTree>
    <p:extLst>
      <p:ext uri="{BB962C8B-B14F-4D97-AF65-F5344CB8AC3E}">
        <p14:creationId xmlns:p14="http://schemas.microsoft.com/office/powerpoint/2010/main" val="36119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arn(inVertic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ea typeface="宋体" charset="-122"/>
              </a:rPr>
              <a:t>冲突可串行化调度</a:t>
            </a:r>
          </a:p>
        </p:txBody>
      </p:sp>
      <p:sp>
        <p:nvSpPr>
          <p:cNvPr id="54275" name="Rectangle 3"/>
          <p:cNvSpPr>
            <a:spLocks noGrp="1" noChangeArrowheads="1"/>
          </p:cNvSpPr>
          <p:nvPr>
            <p:ph type="body" idx="1"/>
          </p:nvPr>
        </p:nvSpPr>
        <p:spPr>
          <a:xfrm>
            <a:off x="154286" y="1199704"/>
            <a:ext cx="8591872" cy="5204048"/>
          </a:xfrm>
        </p:spPr>
        <p:txBody>
          <a:bodyPr/>
          <a:lstStyle/>
          <a:p>
            <a:pPr eaLnBrk="1" hangingPunct="1">
              <a:lnSpc>
                <a:spcPct val="140000"/>
              </a:lnSpc>
            </a:pPr>
            <a:r>
              <a:rPr lang="zh-CN" altLang="en-US" sz="2400" dirty="0">
                <a:ea typeface="宋体" charset="-122"/>
              </a:rPr>
              <a:t>冲突操作：不同的事务对同一数据项的读写操作和写写操作。</a:t>
            </a:r>
          </a:p>
          <a:p>
            <a:pPr lvl="1" eaLnBrk="1" hangingPunct="1">
              <a:lnSpc>
                <a:spcPct val="140000"/>
              </a:lnSpc>
            </a:pPr>
            <a:r>
              <a:rPr lang="en-US" altLang="zh-CN" sz="2200" dirty="0" err="1">
                <a:ea typeface="宋体" charset="-122"/>
              </a:rPr>
              <a:t>R</a:t>
            </a:r>
            <a:r>
              <a:rPr lang="en-US" altLang="zh-CN" sz="2200" baseline="-25000" dirty="0" err="1">
                <a:ea typeface="宋体" charset="-122"/>
              </a:rPr>
              <a:t>i</a:t>
            </a:r>
            <a:r>
              <a:rPr lang="en-US" altLang="zh-CN" sz="2200" dirty="0">
                <a:ea typeface="宋体" charset="-122"/>
              </a:rPr>
              <a:t> (x)</a:t>
            </a:r>
            <a:r>
              <a:rPr lang="zh-CN" altLang="en-US" sz="2200" dirty="0">
                <a:ea typeface="宋体" charset="-122"/>
              </a:rPr>
              <a:t>与</a:t>
            </a:r>
            <a:r>
              <a:rPr lang="en-US" altLang="zh-CN" sz="2200" dirty="0" err="1">
                <a:ea typeface="宋体" charset="-122"/>
              </a:rPr>
              <a:t>W</a:t>
            </a:r>
            <a:r>
              <a:rPr lang="en-US" altLang="zh-CN" sz="2200" baseline="-25000" dirty="0" err="1">
                <a:ea typeface="宋体" charset="-122"/>
              </a:rPr>
              <a:t>j</a:t>
            </a:r>
            <a:r>
              <a:rPr lang="en-US" altLang="zh-CN" sz="2200" dirty="0">
                <a:ea typeface="宋体" charset="-122"/>
              </a:rPr>
              <a:t>(x)	          /* </a:t>
            </a:r>
            <a:r>
              <a:rPr lang="zh-CN" altLang="en-US" sz="2200" dirty="0">
                <a:ea typeface="宋体" charset="-122"/>
              </a:rPr>
              <a:t>事务</a:t>
            </a:r>
            <a:r>
              <a:rPr lang="en-US" altLang="zh-CN" sz="2200" dirty="0" err="1">
                <a:ea typeface="宋体" charset="-122"/>
              </a:rPr>
              <a:t>T</a:t>
            </a:r>
            <a:r>
              <a:rPr lang="en-US" altLang="zh-CN" sz="2200" baseline="-25000" dirty="0" err="1">
                <a:ea typeface="宋体" charset="-122"/>
              </a:rPr>
              <a:t>i</a:t>
            </a:r>
            <a:r>
              <a:rPr lang="zh-CN" altLang="en-US" sz="2200" dirty="0">
                <a:ea typeface="宋体" charset="-122"/>
              </a:rPr>
              <a:t>读</a:t>
            </a:r>
            <a:r>
              <a:rPr lang="en-US" altLang="zh-CN" sz="2200" dirty="0">
                <a:ea typeface="宋体" charset="-122"/>
              </a:rPr>
              <a:t>x</a:t>
            </a:r>
            <a:r>
              <a:rPr lang="zh-CN" altLang="en-US" sz="2200" dirty="0">
                <a:ea typeface="宋体" charset="-122"/>
              </a:rPr>
              <a:t>，</a:t>
            </a:r>
            <a:r>
              <a:rPr lang="en-US" altLang="zh-CN" sz="2200" dirty="0" err="1">
                <a:ea typeface="宋体" charset="-122"/>
              </a:rPr>
              <a:t>T</a:t>
            </a:r>
            <a:r>
              <a:rPr lang="en-US" altLang="zh-CN" sz="2200" baseline="-25000" dirty="0" err="1">
                <a:ea typeface="宋体" charset="-122"/>
              </a:rPr>
              <a:t>j</a:t>
            </a:r>
            <a:r>
              <a:rPr lang="zh-CN" altLang="en-US" sz="2200" dirty="0">
                <a:ea typeface="宋体" charset="-122"/>
              </a:rPr>
              <a:t>写</a:t>
            </a:r>
            <a:r>
              <a:rPr lang="en-US" altLang="zh-CN" sz="2200" dirty="0">
                <a:ea typeface="宋体" charset="-122"/>
              </a:rPr>
              <a:t>x*/</a:t>
            </a:r>
          </a:p>
          <a:p>
            <a:pPr lvl="1" eaLnBrk="1" hangingPunct="1">
              <a:lnSpc>
                <a:spcPct val="140000"/>
              </a:lnSpc>
            </a:pPr>
            <a:r>
              <a:rPr lang="en-US" altLang="zh-CN" sz="2200" dirty="0">
                <a:ea typeface="宋体" charset="-122"/>
              </a:rPr>
              <a:t>W</a:t>
            </a:r>
            <a:r>
              <a:rPr lang="en-US" altLang="zh-CN" sz="2200" baseline="-25000" dirty="0">
                <a:ea typeface="宋体" charset="-122"/>
              </a:rPr>
              <a:t>i</a:t>
            </a:r>
            <a:r>
              <a:rPr lang="en-US" altLang="zh-CN" sz="2200" dirty="0">
                <a:ea typeface="宋体" charset="-122"/>
              </a:rPr>
              <a:t>(x)</a:t>
            </a:r>
            <a:r>
              <a:rPr lang="zh-CN" altLang="en-US" sz="2200" dirty="0">
                <a:ea typeface="宋体" charset="-122"/>
              </a:rPr>
              <a:t>与</a:t>
            </a:r>
            <a:r>
              <a:rPr lang="en-US" altLang="zh-CN" sz="2200" dirty="0" err="1">
                <a:ea typeface="宋体" charset="-122"/>
              </a:rPr>
              <a:t>W</a:t>
            </a:r>
            <a:r>
              <a:rPr lang="en-US" altLang="zh-CN" sz="2200" baseline="-25000" dirty="0" err="1">
                <a:ea typeface="宋体" charset="-122"/>
              </a:rPr>
              <a:t>j</a:t>
            </a:r>
            <a:r>
              <a:rPr lang="en-US" altLang="zh-CN" sz="2200" dirty="0">
                <a:ea typeface="宋体" charset="-122"/>
              </a:rPr>
              <a:t>(x)	          /* </a:t>
            </a:r>
            <a:r>
              <a:rPr lang="zh-CN" altLang="en-US" sz="2200" dirty="0">
                <a:ea typeface="宋体" charset="-122"/>
              </a:rPr>
              <a:t>事务</a:t>
            </a:r>
            <a:r>
              <a:rPr lang="en-US" altLang="zh-CN" sz="2200" dirty="0" err="1">
                <a:ea typeface="宋体" charset="-122"/>
              </a:rPr>
              <a:t>T</a:t>
            </a:r>
            <a:r>
              <a:rPr lang="en-US" altLang="zh-CN" sz="2200" baseline="-25000" dirty="0" err="1">
                <a:ea typeface="宋体" charset="-122"/>
              </a:rPr>
              <a:t>i</a:t>
            </a:r>
            <a:r>
              <a:rPr lang="zh-CN" altLang="en-US" sz="2200" dirty="0">
                <a:ea typeface="宋体" charset="-122"/>
              </a:rPr>
              <a:t>写</a:t>
            </a:r>
            <a:r>
              <a:rPr lang="en-US" altLang="zh-CN" sz="2200" dirty="0">
                <a:ea typeface="宋体" charset="-122"/>
              </a:rPr>
              <a:t>x</a:t>
            </a:r>
            <a:r>
              <a:rPr lang="zh-CN" altLang="en-US" sz="2200" dirty="0">
                <a:ea typeface="宋体" charset="-122"/>
              </a:rPr>
              <a:t>，</a:t>
            </a:r>
            <a:r>
              <a:rPr lang="en-US" altLang="zh-CN" sz="2200" dirty="0" err="1">
                <a:ea typeface="宋体" charset="-122"/>
              </a:rPr>
              <a:t>T</a:t>
            </a:r>
            <a:r>
              <a:rPr lang="en-US" altLang="zh-CN" sz="2200" baseline="-25000" dirty="0" err="1">
                <a:ea typeface="宋体" charset="-122"/>
              </a:rPr>
              <a:t>j</a:t>
            </a:r>
            <a:r>
              <a:rPr lang="zh-CN" altLang="en-US" sz="2200" dirty="0">
                <a:ea typeface="宋体" charset="-122"/>
              </a:rPr>
              <a:t>写</a:t>
            </a:r>
            <a:r>
              <a:rPr lang="en-US" altLang="zh-CN" sz="2200" dirty="0">
                <a:ea typeface="宋体" charset="-122"/>
              </a:rPr>
              <a:t>x*/</a:t>
            </a:r>
          </a:p>
          <a:p>
            <a:pPr eaLnBrk="1" hangingPunct="1">
              <a:lnSpc>
                <a:spcPct val="140000"/>
              </a:lnSpc>
            </a:pPr>
            <a:r>
              <a:rPr lang="zh-CN" altLang="en-US" sz="2400" dirty="0">
                <a:ea typeface="宋体" charset="-122"/>
              </a:rPr>
              <a:t>其它操作都是不冲突操作</a:t>
            </a:r>
          </a:p>
          <a:p>
            <a:pPr eaLnBrk="1" hangingPunct="1">
              <a:lnSpc>
                <a:spcPct val="140000"/>
              </a:lnSpc>
            </a:pPr>
            <a:r>
              <a:rPr lang="zh-CN" altLang="en-US" sz="2400" dirty="0">
                <a:ea typeface="宋体" charset="-122"/>
              </a:rPr>
              <a:t>操作约束</a:t>
            </a:r>
            <a:endParaRPr lang="en-US" altLang="zh-CN" sz="2400" dirty="0">
              <a:ea typeface="宋体" charset="-122"/>
            </a:endParaRPr>
          </a:p>
          <a:p>
            <a:pPr lvl="1">
              <a:lnSpc>
                <a:spcPct val="140000"/>
              </a:lnSpc>
            </a:pPr>
            <a:r>
              <a:rPr lang="zh-CN" altLang="en-US" sz="2000" dirty="0">
                <a:ea typeface="宋体" charset="-122"/>
              </a:rPr>
              <a:t>不同事务的冲突操作和同一事务的两个操作不能交换。</a:t>
            </a:r>
            <a:endParaRPr lang="en-US" altLang="zh-CN" sz="2000" dirty="0">
              <a:ea typeface="宋体" charset="-122"/>
            </a:endParaRPr>
          </a:p>
        </p:txBody>
      </p:sp>
    </p:spTree>
    <p:extLst>
      <p:ext uri="{BB962C8B-B14F-4D97-AF65-F5344CB8AC3E}">
        <p14:creationId xmlns:p14="http://schemas.microsoft.com/office/powerpoint/2010/main" val="3672215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ea typeface="宋体" charset="-122"/>
              </a:rPr>
              <a:t>冲突可串行化调度</a:t>
            </a:r>
          </a:p>
        </p:txBody>
      </p:sp>
      <p:sp>
        <p:nvSpPr>
          <p:cNvPr id="55299" name="Rectangle 3"/>
          <p:cNvSpPr>
            <a:spLocks noGrp="1" noChangeArrowheads="1"/>
          </p:cNvSpPr>
          <p:nvPr>
            <p:ph type="body" idx="1"/>
          </p:nvPr>
        </p:nvSpPr>
        <p:spPr>
          <a:xfrm>
            <a:off x="185738" y="1196752"/>
            <a:ext cx="8634734" cy="5204048"/>
          </a:xfrm>
        </p:spPr>
        <p:txBody>
          <a:bodyPr/>
          <a:lstStyle/>
          <a:p>
            <a:pPr eaLnBrk="1" hangingPunct="1">
              <a:lnSpc>
                <a:spcPts val="3500"/>
              </a:lnSpc>
            </a:pPr>
            <a:r>
              <a:rPr lang="zh-CN" altLang="en-US" sz="2400" dirty="0">
                <a:ea typeface="宋体" charset="-122"/>
              </a:rPr>
              <a:t>可串行化调度的</a:t>
            </a:r>
            <a:r>
              <a:rPr lang="zh-CN" altLang="en-US" sz="2400" b="1" dirty="0">
                <a:solidFill>
                  <a:schemeClr val="tx2">
                    <a:lumMod val="60000"/>
                    <a:lumOff val="40000"/>
                  </a:schemeClr>
                </a:solidFill>
                <a:ea typeface="宋体" charset="-122"/>
              </a:rPr>
              <a:t>充分条件</a:t>
            </a:r>
          </a:p>
          <a:p>
            <a:pPr lvl="1" eaLnBrk="1" hangingPunct="1">
              <a:lnSpc>
                <a:spcPts val="3500"/>
              </a:lnSpc>
            </a:pPr>
            <a:r>
              <a:rPr lang="zh-CN" altLang="en-US" sz="2000" dirty="0">
                <a:ea typeface="宋体" charset="-122"/>
              </a:rPr>
              <a:t>一个调度</a:t>
            </a:r>
            <a:r>
              <a:rPr lang="en-US" altLang="zh-CN" sz="2000" dirty="0" err="1">
                <a:ea typeface="宋体" charset="-122"/>
              </a:rPr>
              <a:t>S</a:t>
            </a:r>
            <a:r>
              <a:rPr lang="en-US" altLang="zh-CN" sz="2000" baseline="-25000" dirty="0" err="1">
                <a:ea typeface="宋体" charset="-122"/>
              </a:rPr>
              <a:t>c</a:t>
            </a:r>
            <a:r>
              <a:rPr lang="zh-CN" altLang="en-US" sz="2000" dirty="0">
                <a:ea typeface="宋体" charset="-122"/>
              </a:rPr>
              <a:t>在保证</a:t>
            </a:r>
            <a:r>
              <a:rPr lang="zh-CN" altLang="en-US" sz="2000" b="1" dirty="0">
                <a:solidFill>
                  <a:schemeClr val="tx2">
                    <a:lumMod val="60000"/>
                    <a:lumOff val="40000"/>
                  </a:schemeClr>
                </a:solidFill>
                <a:ea typeface="宋体" charset="-122"/>
              </a:rPr>
              <a:t>冲突操作</a:t>
            </a:r>
            <a:r>
              <a:rPr lang="zh-CN" altLang="en-US" sz="2000" dirty="0">
                <a:ea typeface="宋体" charset="-122"/>
              </a:rPr>
              <a:t>的次序不变的情况下，通过交换两个事务不冲突操作的次序得到另一个调度</a:t>
            </a:r>
            <a:r>
              <a:rPr lang="en-US" altLang="zh-CN" sz="2000" dirty="0" err="1">
                <a:ea typeface="宋体" charset="-122"/>
              </a:rPr>
              <a:t>S</a:t>
            </a:r>
            <a:r>
              <a:rPr lang="en-US" altLang="zh-CN" sz="2000" baseline="-25000" dirty="0" err="1">
                <a:ea typeface="宋体" charset="-122"/>
              </a:rPr>
              <a:t>c</a:t>
            </a:r>
            <a:r>
              <a:rPr lang="en-US" altLang="zh-CN" sz="2000" dirty="0">
                <a:ea typeface="宋体" charset="-122"/>
              </a:rPr>
              <a:t>’</a:t>
            </a:r>
            <a:r>
              <a:rPr lang="zh-CN" altLang="en-US" sz="2000" dirty="0">
                <a:ea typeface="宋体" charset="-122"/>
              </a:rPr>
              <a:t>，如果</a:t>
            </a:r>
            <a:r>
              <a:rPr lang="en-US" altLang="zh-CN" sz="2000" dirty="0" err="1">
                <a:ea typeface="宋体" charset="-122"/>
              </a:rPr>
              <a:t>S</a:t>
            </a:r>
            <a:r>
              <a:rPr lang="en-US" altLang="zh-CN" sz="2000" baseline="-25000" dirty="0" err="1">
                <a:ea typeface="宋体" charset="-122"/>
              </a:rPr>
              <a:t>c</a:t>
            </a:r>
            <a:r>
              <a:rPr lang="en-US" altLang="zh-CN" sz="2000" dirty="0">
                <a:ea typeface="宋体" charset="-122"/>
              </a:rPr>
              <a:t>’</a:t>
            </a:r>
            <a:r>
              <a:rPr lang="zh-CN" altLang="en-US" sz="2000" dirty="0">
                <a:ea typeface="宋体" charset="-122"/>
              </a:rPr>
              <a:t>是串行的，则称调度</a:t>
            </a:r>
            <a:r>
              <a:rPr lang="en-US" altLang="zh-CN" sz="2000" dirty="0" err="1">
                <a:ea typeface="宋体" charset="-122"/>
              </a:rPr>
              <a:t>S</a:t>
            </a:r>
            <a:r>
              <a:rPr lang="en-US" altLang="zh-CN" sz="2000" baseline="-25000" dirty="0" err="1">
                <a:ea typeface="宋体" charset="-122"/>
              </a:rPr>
              <a:t>c</a:t>
            </a:r>
            <a:r>
              <a:rPr lang="zh-CN" altLang="en-US" sz="2000" dirty="0">
                <a:ea typeface="宋体" charset="-122"/>
              </a:rPr>
              <a:t>为冲突可串行化的调度。</a:t>
            </a:r>
          </a:p>
          <a:p>
            <a:pPr lvl="1" eaLnBrk="1" hangingPunct="1">
              <a:lnSpc>
                <a:spcPts val="3500"/>
              </a:lnSpc>
            </a:pPr>
            <a:r>
              <a:rPr lang="zh-CN" altLang="en-US" sz="2000" dirty="0">
                <a:ea typeface="宋体" charset="-122"/>
              </a:rPr>
              <a:t>一个调度是冲突可串行化，一定是可串行化的调度。</a:t>
            </a:r>
            <a:endParaRPr lang="zh-CN" altLang="en-US" sz="2000" b="1" dirty="0">
              <a:solidFill>
                <a:srgbClr val="FF66FF"/>
              </a:solidFill>
              <a:ea typeface="宋体" charset="-122"/>
            </a:endParaRPr>
          </a:p>
        </p:txBody>
      </p:sp>
    </p:spTree>
    <p:extLst>
      <p:ext uri="{BB962C8B-B14F-4D97-AF65-F5344CB8AC3E}">
        <p14:creationId xmlns:p14="http://schemas.microsoft.com/office/powerpoint/2010/main" val="3861812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charset="-122"/>
              </a:rPr>
              <a:t>冲突可串行化调度</a:t>
            </a:r>
          </a:p>
        </p:txBody>
      </p:sp>
      <p:sp>
        <p:nvSpPr>
          <p:cNvPr id="56323" name="Rectangle 3"/>
          <p:cNvSpPr>
            <a:spLocks noGrp="1" noChangeArrowheads="1"/>
          </p:cNvSpPr>
          <p:nvPr>
            <p:ph type="body" idx="1"/>
          </p:nvPr>
        </p:nvSpPr>
        <p:spPr>
          <a:xfrm>
            <a:off x="185738" y="1196752"/>
            <a:ext cx="8850758" cy="3888432"/>
          </a:xfrm>
        </p:spPr>
        <p:txBody>
          <a:bodyPr/>
          <a:lstStyle/>
          <a:p>
            <a:pPr eaLnBrk="1" hangingPunct="1">
              <a:lnSpc>
                <a:spcPct val="160000"/>
              </a:lnSpc>
              <a:buFont typeface="Wingdings" panose="05000000000000000000" pitchFamily="2" charset="2"/>
              <a:buChar char="Ø"/>
            </a:pPr>
            <a:r>
              <a:rPr lang="zh-CN" altLang="en-US" sz="2000" dirty="0">
                <a:ea typeface="宋体" charset="-122"/>
              </a:rPr>
              <a:t>调度</a:t>
            </a:r>
            <a:r>
              <a:rPr lang="en-US" altLang="zh-CN" sz="2000" dirty="0">
                <a:ea typeface="宋体" charset="-122"/>
              </a:rPr>
              <a:t>SC</a:t>
            </a:r>
            <a:r>
              <a:rPr lang="en-US" altLang="zh-CN" sz="2000" baseline="-25000" dirty="0">
                <a:ea typeface="宋体" charset="-122"/>
              </a:rPr>
              <a:t>1</a:t>
            </a:r>
            <a:r>
              <a:rPr lang="en-US" altLang="zh-CN" sz="2000" dirty="0">
                <a:ea typeface="宋体" charset="-122"/>
              </a:rPr>
              <a:t>=</a:t>
            </a:r>
            <a:r>
              <a:rPr lang="en-US" altLang="zh-CN" sz="2000" dirty="0">
                <a:solidFill>
                  <a:srgbClr val="3333FF"/>
                </a:solidFill>
                <a:ea typeface="宋体" charset="-122"/>
              </a:rPr>
              <a:t>r</a:t>
            </a:r>
            <a:r>
              <a:rPr lang="en-US" altLang="zh-CN" sz="2000" baseline="-25000" dirty="0">
                <a:solidFill>
                  <a:srgbClr val="3333FF"/>
                </a:solidFill>
                <a:ea typeface="宋体" charset="-122"/>
              </a:rPr>
              <a:t>1</a:t>
            </a:r>
            <a:r>
              <a:rPr lang="en-US" altLang="zh-CN" sz="2000" dirty="0">
                <a:solidFill>
                  <a:srgbClr val="3333FF"/>
                </a:solidFill>
                <a:ea typeface="宋体" charset="-122"/>
              </a:rPr>
              <a:t>(A)w</a:t>
            </a:r>
            <a:r>
              <a:rPr lang="en-US" altLang="zh-CN" sz="2000" baseline="-25000" dirty="0">
                <a:solidFill>
                  <a:srgbClr val="3333FF"/>
                </a:solidFill>
                <a:ea typeface="宋体" charset="-122"/>
              </a:rPr>
              <a:t>1</a:t>
            </a:r>
            <a:r>
              <a:rPr lang="en-US" altLang="zh-CN" sz="2000" dirty="0">
                <a:solidFill>
                  <a:srgbClr val="3333FF"/>
                </a:solidFill>
                <a:ea typeface="宋体" charset="-122"/>
              </a:rPr>
              <a:t>(A)</a:t>
            </a:r>
            <a:r>
              <a:rPr lang="en-US" altLang="zh-CN" sz="2000" dirty="0">
                <a:ea typeface="宋体" charset="-122"/>
              </a:rPr>
              <a:t>r</a:t>
            </a:r>
            <a:r>
              <a:rPr lang="en-US" altLang="zh-CN" sz="2000" baseline="-25000" dirty="0">
                <a:ea typeface="宋体" charset="-122"/>
              </a:rPr>
              <a:t>2</a:t>
            </a:r>
            <a:r>
              <a:rPr lang="en-US" altLang="zh-CN" sz="2000" dirty="0">
                <a:ea typeface="宋体" charset="-122"/>
              </a:rPr>
              <a:t>(A)</a:t>
            </a:r>
            <a:r>
              <a:rPr lang="en-US" altLang="zh-CN" sz="2000" dirty="0">
                <a:solidFill>
                  <a:srgbClr val="C00000"/>
                </a:solidFill>
                <a:highlight>
                  <a:srgbClr val="FFFFCC"/>
                </a:highlight>
                <a:ea typeface="宋体" charset="-122"/>
              </a:rPr>
              <a:t>w</a:t>
            </a:r>
            <a:r>
              <a:rPr lang="en-US" altLang="zh-CN" sz="2000" baseline="-25000" dirty="0">
                <a:solidFill>
                  <a:srgbClr val="C00000"/>
                </a:solidFill>
                <a:highlight>
                  <a:srgbClr val="FFFFCC"/>
                </a:highlight>
                <a:ea typeface="宋体" charset="-122"/>
              </a:rPr>
              <a:t>2</a:t>
            </a:r>
            <a:r>
              <a:rPr lang="en-US" altLang="zh-CN" sz="2000" dirty="0">
                <a:solidFill>
                  <a:srgbClr val="C00000"/>
                </a:solidFill>
                <a:highlight>
                  <a:srgbClr val="FFFFCC"/>
                </a:highlight>
                <a:ea typeface="宋体" charset="-122"/>
              </a:rPr>
              <a:t>(A)</a:t>
            </a:r>
            <a:r>
              <a:rPr lang="en-US" altLang="zh-CN" sz="2000" dirty="0">
                <a:solidFill>
                  <a:srgbClr val="3333FF"/>
                </a:solidFill>
                <a:highlight>
                  <a:srgbClr val="FF99FF"/>
                </a:highlight>
                <a:ea typeface="宋体" charset="-122"/>
              </a:rPr>
              <a:t>r</a:t>
            </a:r>
            <a:r>
              <a:rPr lang="en-US" altLang="zh-CN" sz="2000" baseline="-25000" dirty="0">
                <a:solidFill>
                  <a:srgbClr val="3333FF"/>
                </a:solidFill>
                <a:highlight>
                  <a:srgbClr val="FF99FF"/>
                </a:highlight>
                <a:ea typeface="宋体" charset="-122"/>
              </a:rPr>
              <a:t>1</a:t>
            </a:r>
            <a:r>
              <a:rPr lang="en-US" altLang="zh-CN" sz="2000" dirty="0">
                <a:solidFill>
                  <a:srgbClr val="3333FF"/>
                </a:solidFill>
                <a:highlight>
                  <a:srgbClr val="FF99FF"/>
                </a:highlight>
                <a:ea typeface="宋体" charset="-122"/>
              </a:rPr>
              <a:t>(B)w</a:t>
            </a:r>
            <a:r>
              <a:rPr lang="en-US" altLang="zh-CN" sz="2000" baseline="-25000" dirty="0">
                <a:solidFill>
                  <a:srgbClr val="3333FF"/>
                </a:solidFill>
                <a:highlight>
                  <a:srgbClr val="FF99FF"/>
                </a:highlight>
                <a:ea typeface="宋体" charset="-122"/>
              </a:rPr>
              <a:t>1</a:t>
            </a:r>
            <a:r>
              <a:rPr lang="en-US" altLang="zh-CN" sz="2000" dirty="0">
                <a:solidFill>
                  <a:srgbClr val="3333FF"/>
                </a:solidFill>
                <a:highlight>
                  <a:srgbClr val="FF99FF"/>
                </a:highlight>
                <a:ea typeface="宋体" charset="-122"/>
              </a:rPr>
              <a:t>(B)</a:t>
            </a:r>
            <a:r>
              <a:rPr lang="en-US" altLang="zh-CN" sz="2000" dirty="0">
                <a:ea typeface="宋体" charset="-122"/>
              </a:rPr>
              <a:t>r</a:t>
            </a:r>
            <a:r>
              <a:rPr lang="en-US" altLang="zh-CN" sz="2000" baseline="-25000" dirty="0">
                <a:ea typeface="宋体" charset="-122"/>
              </a:rPr>
              <a:t>2</a:t>
            </a:r>
            <a:r>
              <a:rPr lang="en-US" altLang="zh-CN" sz="2000" dirty="0">
                <a:ea typeface="宋体" charset="-122"/>
              </a:rPr>
              <a:t>(B)w</a:t>
            </a:r>
            <a:r>
              <a:rPr lang="en-US" altLang="zh-CN" sz="2000" baseline="-25000" dirty="0">
                <a:ea typeface="宋体" charset="-122"/>
              </a:rPr>
              <a:t>2</a:t>
            </a:r>
            <a:r>
              <a:rPr lang="en-US" altLang="zh-CN" sz="2000" dirty="0">
                <a:ea typeface="宋体" charset="-122"/>
              </a:rPr>
              <a:t>(B)</a:t>
            </a:r>
          </a:p>
          <a:p>
            <a:pPr lvl="1" eaLnBrk="1" hangingPunct="1">
              <a:lnSpc>
                <a:spcPct val="160000"/>
              </a:lnSpc>
            </a:pPr>
            <a:r>
              <a:rPr lang="zh-CN" altLang="en-US" sz="2000" dirty="0">
                <a:ea typeface="宋体" charset="-122"/>
              </a:rPr>
              <a:t>把</a:t>
            </a:r>
            <a:r>
              <a:rPr lang="en-US" altLang="zh-CN" sz="2000" dirty="0">
                <a:ea typeface="宋体" charset="-122"/>
              </a:rPr>
              <a:t>w</a:t>
            </a:r>
            <a:r>
              <a:rPr lang="en-US" altLang="zh-CN" sz="2000" baseline="-25000" dirty="0">
                <a:ea typeface="宋体" charset="-122"/>
              </a:rPr>
              <a:t>2</a:t>
            </a:r>
            <a:r>
              <a:rPr lang="en-US" altLang="zh-CN" sz="2000" dirty="0">
                <a:ea typeface="宋体" charset="-122"/>
              </a:rPr>
              <a:t>(A)</a:t>
            </a:r>
            <a:r>
              <a:rPr lang="zh-CN" altLang="en-US" sz="2000" dirty="0">
                <a:ea typeface="宋体" charset="-122"/>
              </a:rPr>
              <a:t>与</a:t>
            </a:r>
            <a:r>
              <a:rPr lang="en-US" altLang="zh-CN" sz="2000" dirty="0">
                <a:ea typeface="宋体" charset="-122"/>
              </a:rPr>
              <a:t>r</a:t>
            </a:r>
            <a:r>
              <a:rPr lang="en-US" altLang="zh-CN" sz="2000" baseline="-25000" dirty="0">
                <a:ea typeface="宋体" charset="-122"/>
              </a:rPr>
              <a:t>1</a:t>
            </a:r>
            <a:r>
              <a:rPr lang="en-US" altLang="zh-CN" sz="2000" dirty="0">
                <a:ea typeface="宋体" charset="-122"/>
              </a:rPr>
              <a:t>(B)w</a:t>
            </a:r>
            <a:r>
              <a:rPr lang="en-US" altLang="zh-CN" sz="2000" baseline="-25000" dirty="0">
                <a:ea typeface="宋体" charset="-122"/>
              </a:rPr>
              <a:t>1</a:t>
            </a:r>
            <a:r>
              <a:rPr lang="en-US" altLang="zh-CN" sz="2000" dirty="0">
                <a:ea typeface="宋体" charset="-122"/>
              </a:rPr>
              <a:t>(B)</a:t>
            </a:r>
            <a:r>
              <a:rPr lang="zh-CN" altLang="en-US" sz="2000" dirty="0">
                <a:ea typeface="宋体" charset="-122"/>
              </a:rPr>
              <a:t>交换，得到：</a:t>
            </a:r>
          </a:p>
          <a:p>
            <a:pPr lvl="1" eaLnBrk="1" hangingPunct="1">
              <a:lnSpc>
                <a:spcPct val="160000"/>
              </a:lnSpc>
              <a:buFont typeface="Wingdings" pitchFamily="2" charset="2"/>
              <a:buNone/>
            </a:pPr>
            <a:r>
              <a:rPr lang="zh-CN" altLang="en-US" sz="2000" dirty="0">
                <a:ea typeface="宋体" charset="-122"/>
              </a:rPr>
              <a:t>    </a:t>
            </a:r>
            <a:r>
              <a:rPr lang="en-US" altLang="zh-CN" sz="2000" dirty="0">
                <a:solidFill>
                  <a:srgbClr val="3333FF"/>
                </a:solidFill>
                <a:highlight>
                  <a:srgbClr val="FFFFCC"/>
                </a:highlight>
                <a:ea typeface="宋体" charset="-122"/>
              </a:rPr>
              <a:t>r</a:t>
            </a:r>
            <a:r>
              <a:rPr lang="en-US" altLang="zh-CN" sz="2000" baseline="-25000" dirty="0">
                <a:solidFill>
                  <a:srgbClr val="3333FF"/>
                </a:solidFill>
                <a:highlight>
                  <a:srgbClr val="FFFFCC"/>
                </a:highlight>
                <a:ea typeface="宋体" charset="-122"/>
              </a:rPr>
              <a:t>1</a:t>
            </a:r>
            <a:r>
              <a:rPr lang="en-US" altLang="zh-CN" sz="2000" dirty="0">
                <a:solidFill>
                  <a:srgbClr val="3333FF"/>
                </a:solidFill>
                <a:highlight>
                  <a:srgbClr val="FFFFCC"/>
                </a:highlight>
                <a:ea typeface="宋体" charset="-122"/>
              </a:rPr>
              <a:t>(A)w</a:t>
            </a:r>
            <a:r>
              <a:rPr lang="en-US" altLang="zh-CN" sz="2000" baseline="-25000" dirty="0">
                <a:solidFill>
                  <a:srgbClr val="3333FF"/>
                </a:solidFill>
                <a:highlight>
                  <a:srgbClr val="FFFFCC"/>
                </a:highlight>
                <a:ea typeface="宋体" charset="-122"/>
              </a:rPr>
              <a:t>1</a:t>
            </a:r>
            <a:r>
              <a:rPr lang="en-US" altLang="zh-CN" sz="2000" dirty="0">
                <a:solidFill>
                  <a:srgbClr val="3333FF"/>
                </a:solidFill>
                <a:highlight>
                  <a:srgbClr val="FFFFCC"/>
                </a:highlight>
                <a:ea typeface="宋体" charset="-122"/>
              </a:rPr>
              <a:t>(A)</a:t>
            </a:r>
            <a:r>
              <a:rPr lang="en-US" altLang="zh-CN" sz="2000" dirty="0">
                <a:highlight>
                  <a:srgbClr val="FF99FF"/>
                </a:highlight>
                <a:ea typeface="宋体" charset="-122"/>
              </a:rPr>
              <a:t>r</a:t>
            </a:r>
            <a:r>
              <a:rPr lang="en-US" altLang="zh-CN" sz="2000" baseline="-25000" dirty="0">
                <a:highlight>
                  <a:srgbClr val="FF99FF"/>
                </a:highlight>
                <a:ea typeface="宋体" charset="-122"/>
              </a:rPr>
              <a:t>2</a:t>
            </a:r>
            <a:r>
              <a:rPr lang="en-US" altLang="zh-CN" sz="2000" dirty="0">
                <a:highlight>
                  <a:srgbClr val="FF99FF"/>
                </a:highlight>
                <a:ea typeface="宋体" charset="-122"/>
              </a:rPr>
              <a:t>(A)</a:t>
            </a:r>
            <a:r>
              <a:rPr lang="en-US" altLang="zh-CN" sz="2000" dirty="0">
                <a:solidFill>
                  <a:srgbClr val="3333FF"/>
                </a:solidFill>
                <a:ea typeface="宋体" charset="-122"/>
              </a:rPr>
              <a:t>r</a:t>
            </a:r>
            <a:r>
              <a:rPr lang="en-US" altLang="zh-CN" sz="2000" baseline="-25000" dirty="0">
                <a:solidFill>
                  <a:srgbClr val="3333FF"/>
                </a:solidFill>
                <a:ea typeface="宋体" charset="-122"/>
              </a:rPr>
              <a:t>1</a:t>
            </a:r>
            <a:r>
              <a:rPr lang="en-US" altLang="zh-CN" sz="2000" dirty="0">
                <a:solidFill>
                  <a:srgbClr val="3333FF"/>
                </a:solidFill>
                <a:ea typeface="宋体" charset="-122"/>
              </a:rPr>
              <a:t>(B)w</a:t>
            </a:r>
            <a:r>
              <a:rPr lang="en-US" altLang="zh-CN" sz="2000" baseline="-25000" dirty="0">
                <a:solidFill>
                  <a:srgbClr val="3333FF"/>
                </a:solidFill>
                <a:ea typeface="宋体" charset="-122"/>
              </a:rPr>
              <a:t>1</a:t>
            </a:r>
            <a:r>
              <a:rPr lang="en-US" altLang="zh-CN" sz="2000" dirty="0">
                <a:solidFill>
                  <a:srgbClr val="3333FF"/>
                </a:solidFill>
                <a:ea typeface="宋体" charset="-122"/>
              </a:rPr>
              <a:t>(B)</a:t>
            </a:r>
            <a:r>
              <a:rPr lang="en-US" altLang="zh-CN" sz="2000" dirty="0">
                <a:ea typeface="宋体" charset="-122"/>
              </a:rPr>
              <a:t>w</a:t>
            </a:r>
            <a:r>
              <a:rPr lang="en-US" altLang="zh-CN" sz="2000" baseline="-25000" dirty="0">
                <a:ea typeface="宋体" charset="-122"/>
              </a:rPr>
              <a:t>2</a:t>
            </a:r>
            <a:r>
              <a:rPr lang="en-US" altLang="zh-CN" sz="2000" dirty="0">
                <a:ea typeface="宋体" charset="-122"/>
              </a:rPr>
              <a:t>(A)r</a:t>
            </a:r>
            <a:r>
              <a:rPr lang="en-US" altLang="zh-CN" sz="2000" baseline="-25000" dirty="0">
                <a:ea typeface="宋体" charset="-122"/>
              </a:rPr>
              <a:t>2</a:t>
            </a:r>
            <a:r>
              <a:rPr lang="en-US" altLang="zh-CN" sz="2000" dirty="0">
                <a:ea typeface="宋体" charset="-122"/>
              </a:rPr>
              <a:t>(B)w</a:t>
            </a:r>
            <a:r>
              <a:rPr lang="en-US" altLang="zh-CN" sz="2000" baseline="-25000" dirty="0">
                <a:ea typeface="宋体" charset="-122"/>
              </a:rPr>
              <a:t>2</a:t>
            </a:r>
            <a:r>
              <a:rPr lang="en-US" altLang="zh-CN" sz="2000" dirty="0">
                <a:ea typeface="宋体" charset="-122"/>
              </a:rPr>
              <a:t>(B)</a:t>
            </a:r>
          </a:p>
          <a:p>
            <a:pPr lvl="1" eaLnBrk="1" hangingPunct="1">
              <a:lnSpc>
                <a:spcPct val="160000"/>
              </a:lnSpc>
            </a:pPr>
            <a:r>
              <a:rPr lang="zh-CN" altLang="en-US" sz="2000" dirty="0">
                <a:ea typeface="宋体" charset="-122"/>
              </a:rPr>
              <a:t>再把</a:t>
            </a:r>
            <a:r>
              <a:rPr lang="en-US" altLang="zh-CN" sz="2000" dirty="0">
                <a:ea typeface="宋体" charset="-122"/>
              </a:rPr>
              <a:t>r</a:t>
            </a:r>
            <a:r>
              <a:rPr lang="en-US" altLang="zh-CN" sz="2000" baseline="-25000" dirty="0">
                <a:ea typeface="宋体" charset="-122"/>
              </a:rPr>
              <a:t>2</a:t>
            </a:r>
            <a:r>
              <a:rPr lang="en-US" altLang="zh-CN" sz="2000" dirty="0">
                <a:ea typeface="宋体" charset="-122"/>
              </a:rPr>
              <a:t>(A)</a:t>
            </a:r>
            <a:r>
              <a:rPr lang="zh-CN" altLang="en-US" sz="2000" dirty="0">
                <a:ea typeface="宋体" charset="-122"/>
              </a:rPr>
              <a:t>与</a:t>
            </a:r>
            <a:r>
              <a:rPr lang="en-US" altLang="zh-CN" sz="2000" dirty="0">
                <a:ea typeface="宋体" charset="-122"/>
              </a:rPr>
              <a:t>r</a:t>
            </a:r>
            <a:r>
              <a:rPr lang="en-US" altLang="zh-CN" sz="2000" baseline="-25000" dirty="0">
                <a:ea typeface="宋体" charset="-122"/>
              </a:rPr>
              <a:t>1</a:t>
            </a:r>
            <a:r>
              <a:rPr lang="en-US" altLang="zh-CN" sz="2000" dirty="0">
                <a:ea typeface="宋体" charset="-122"/>
              </a:rPr>
              <a:t>(B)w</a:t>
            </a:r>
            <a:r>
              <a:rPr lang="en-US" altLang="zh-CN" sz="2000" baseline="-25000" dirty="0">
                <a:ea typeface="宋体" charset="-122"/>
              </a:rPr>
              <a:t>1</a:t>
            </a:r>
            <a:r>
              <a:rPr lang="en-US" altLang="zh-CN" sz="2000" dirty="0">
                <a:ea typeface="宋体" charset="-122"/>
              </a:rPr>
              <a:t>(B)</a:t>
            </a:r>
            <a:r>
              <a:rPr lang="zh-CN" altLang="en-US" sz="2000" dirty="0">
                <a:ea typeface="宋体" charset="-122"/>
              </a:rPr>
              <a:t>交换：</a:t>
            </a:r>
          </a:p>
          <a:p>
            <a:pPr lvl="1" eaLnBrk="1" hangingPunct="1">
              <a:lnSpc>
                <a:spcPct val="160000"/>
              </a:lnSpc>
              <a:buFont typeface="Wingdings" pitchFamily="2" charset="2"/>
              <a:buNone/>
            </a:pPr>
            <a:r>
              <a:rPr lang="zh-CN" altLang="en-US" sz="2000" dirty="0">
                <a:ea typeface="宋体" charset="-122"/>
              </a:rPr>
              <a:t>   </a:t>
            </a:r>
            <a:r>
              <a:rPr lang="en-US" altLang="zh-CN" sz="2000" dirty="0">
                <a:ea typeface="宋体" charset="-122"/>
              </a:rPr>
              <a:t>SC</a:t>
            </a:r>
            <a:r>
              <a:rPr lang="en-US" altLang="zh-CN" sz="2000" baseline="-25000" dirty="0">
                <a:ea typeface="宋体" charset="-122"/>
              </a:rPr>
              <a:t>2</a:t>
            </a:r>
            <a:r>
              <a:rPr lang="zh-CN" altLang="en-US" sz="2000" dirty="0">
                <a:ea typeface="宋体" charset="-122"/>
              </a:rPr>
              <a:t>＝</a:t>
            </a:r>
            <a:r>
              <a:rPr lang="en-US" altLang="zh-CN" sz="2000" dirty="0">
                <a:solidFill>
                  <a:srgbClr val="3333FF"/>
                </a:solidFill>
                <a:ea typeface="宋体" charset="-122"/>
              </a:rPr>
              <a:t>r</a:t>
            </a:r>
            <a:r>
              <a:rPr lang="en-US" altLang="zh-CN" sz="2000" baseline="-25000" dirty="0">
                <a:solidFill>
                  <a:srgbClr val="3333FF"/>
                </a:solidFill>
                <a:ea typeface="宋体" charset="-122"/>
              </a:rPr>
              <a:t>1</a:t>
            </a:r>
            <a:r>
              <a:rPr lang="en-US" altLang="zh-CN" sz="2000" dirty="0">
                <a:solidFill>
                  <a:srgbClr val="3333FF"/>
                </a:solidFill>
                <a:ea typeface="宋体" charset="-122"/>
              </a:rPr>
              <a:t>(A)w</a:t>
            </a:r>
            <a:r>
              <a:rPr lang="en-US" altLang="zh-CN" sz="2000" baseline="-25000" dirty="0">
                <a:solidFill>
                  <a:srgbClr val="3333FF"/>
                </a:solidFill>
                <a:ea typeface="宋体" charset="-122"/>
              </a:rPr>
              <a:t>1</a:t>
            </a:r>
            <a:r>
              <a:rPr lang="en-US" altLang="zh-CN" sz="2000" dirty="0">
                <a:solidFill>
                  <a:srgbClr val="3333FF"/>
                </a:solidFill>
                <a:ea typeface="宋体" charset="-122"/>
              </a:rPr>
              <a:t>(A)r</a:t>
            </a:r>
            <a:r>
              <a:rPr lang="en-US" altLang="zh-CN" sz="2000" baseline="-25000" dirty="0">
                <a:solidFill>
                  <a:srgbClr val="3333FF"/>
                </a:solidFill>
                <a:ea typeface="宋体" charset="-122"/>
              </a:rPr>
              <a:t>1</a:t>
            </a:r>
            <a:r>
              <a:rPr lang="en-US" altLang="zh-CN" sz="2000" dirty="0">
                <a:solidFill>
                  <a:srgbClr val="3333FF"/>
                </a:solidFill>
                <a:ea typeface="宋体" charset="-122"/>
              </a:rPr>
              <a:t>(B)w</a:t>
            </a:r>
            <a:r>
              <a:rPr lang="en-US" altLang="zh-CN" sz="2000" baseline="-25000" dirty="0">
                <a:solidFill>
                  <a:srgbClr val="3333FF"/>
                </a:solidFill>
                <a:ea typeface="宋体" charset="-122"/>
              </a:rPr>
              <a:t>1</a:t>
            </a:r>
            <a:r>
              <a:rPr lang="en-US" altLang="zh-CN" sz="2000" dirty="0">
                <a:solidFill>
                  <a:srgbClr val="3333FF"/>
                </a:solidFill>
                <a:ea typeface="宋体" charset="-122"/>
              </a:rPr>
              <a:t>(B)</a:t>
            </a:r>
            <a:r>
              <a:rPr lang="en-US" altLang="zh-CN" sz="2000" dirty="0">
                <a:ea typeface="宋体" charset="-122"/>
              </a:rPr>
              <a:t>r</a:t>
            </a:r>
            <a:r>
              <a:rPr lang="en-US" altLang="zh-CN" sz="2000" baseline="-25000" dirty="0">
                <a:ea typeface="宋体" charset="-122"/>
              </a:rPr>
              <a:t>2</a:t>
            </a:r>
            <a:r>
              <a:rPr lang="en-US" altLang="zh-CN" sz="2000" dirty="0">
                <a:ea typeface="宋体" charset="-122"/>
              </a:rPr>
              <a:t>(A)w</a:t>
            </a:r>
            <a:r>
              <a:rPr lang="en-US" altLang="zh-CN" sz="2000" baseline="-25000" dirty="0">
                <a:ea typeface="宋体" charset="-122"/>
              </a:rPr>
              <a:t>2</a:t>
            </a:r>
            <a:r>
              <a:rPr lang="en-US" altLang="zh-CN" sz="2000" dirty="0">
                <a:ea typeface="宋体" charset="-122"/>
              </a:rPr>
              <a:t>(A)r</a:t>
            </a:r>
            <a:r>
              <a:rPr lang="en-US" altLang="zh-CN" sz="2000" baseline="-25000" dirty="0">
                <a:ea typeface="宋体" charset="-122"/>
              </a:rPr>
              <a:t>2</a:t>
            </a:r>
            <a:r>
              <a:rPr lang="en-US" altLang="zh-CN" sz="2000" dirty="0">
                <a:ea typeface="宋体" charset="-122"/>
              </a:rPr>
              <a:t>(B)w</a:t>
            </a:r>
            <a:r>
              <a:rPr lang="en-US" altLang="zh-CN" sz="2000" baseline="-25000" dirty="0">
                <a:ea typeface="宋体" charset="-122"/>
              </a:rPr>
              <a:t>2</a:t>
            </a:r>
            <a:r>
              <a:rPr lang="en-US" altLang="zh-CN" sz="2000" dirty="0">
                <a:ea typeface="宋体" charset="-122"/>
              </a:rPr>
              <a:t>(B)</a:t>
            </a:r>
          </a:p>
          <a:p>
            <a:pPr lvl="1">
              <a:lnSpc>
                <a:spcPct val="160000"/>
              </a:lnSpc>
            </a:pPr>
            <a:r>
              <a:rPr lang="en-US" altLang="zh-CN" sz="2000" dirty="0">
                <a:ea typeface="宋体" charset="-122"/>
              </a:rPr>
              <a:t>SC</a:t>
            </a:r>
            <a:r>
              <a:rPr lang="en-US" altLang="zh-CN" sz="2000" baseline="-25000" dirty="0">
                <a:ea typeface="宋体" charset="-122"/>
              </a:rPr>
              <a:t>2</a:t>
            </a:r>
            <a:r>
              <a:rPr lang="zh-CN" altLang="en-US" sz="2000" dirty="0">
                <a:ea typeface="宋体" charset="-122"/>
              </a:rPr>
              <a:t>等价于</a:t>
            </a:r>
            <a:r>
              <a:rPr lang="en-US" altLang="zh-CN" sz="2000" dirty="0">
                <a:ea typeface="宋体" charset="-122"/>
              </a:rPr>
              <a:t>T</a:t>
            </a:r>
            <a:r>
              <a:rPr lang="en-US" altLang="zh-CN" sz="2000" baseline="-25000" dirty="0">
                <a:ea typeface="宋体" charset="-122"/>
              </a:rPr>
              <a:t>1</a:t>
            </a:r>
            <a:r>
              <a:rPr lang="zh-CN" altLang="en-US" sz="2000" dirty="0">
                <a:ea typeface="宋体" charset="-122"/>
              </a:rPr>
              <a:t>，</a:t>
            </a:r>
            <a:r>
              <a:rPr lang="en-US" altLang="zh-CN" sz="2000" dirty="0">
                <a:ea typeface="宋体" charset="-122"/>
              </a:rPr>
              <a:t>T</a:t>
            </a:r>
            <a:r>
              <a:rPr lang="en-US" altLang="zh-CN" sz="2000" baseline="-25000" dirty="0">
                <a:ea typeface="宋体" charset="-122"/>
              </a:rPr>
              <a:t>2</a:t>
            </a:r>
            <a:r>
              <a:rPr lang="zh-CN" altLang="en-US" sz="2000" dirty="0">
                <a:ea typeface="宋体" charset="-122"/>
              </a:rPr>
              <a:t>的一个串行调度，即</a:t>
            </a:r>
            <a:r>
              <a:rPr lang="en-US" altLang="zh-CN" sz="2000" dirty="0">
                <a:ea typeface="宋体" charset="-122"/>
              </a:rPr>
              <a:t>SC</a:t>
            </a:r>
            <a:r>
              <a:rPr lang="en-US" altLang="zh-CN" sz="2000" baseline="-25000" dirty="0">
                <a:ea typeface="宋体" charset="-122"/>
              </a:rPr>
              <a:t>1</a:t>
            </a:r>
            <a:r>
              <a:rPr lang="zh-CN" altLang="en-US" sz="2000" dirty="0">
                <a:ea typeface="宋体" charset="-122"/>
              </a:rPr>
              <a:t>是冲突可串行化的调度，同时是可串行化的调度。</a:t>
            </a:r>
            <a:endParaRPr lang="en-US" altLang="zh-CN" sz="2000" dirty="0">
              <a:ea typeface="宋体" charset="-122"/>
            </a:endParaRPr>
          </a:p>
        </p:txBody>
      </p:sp>
    </p:spTree>
    <p:extLst>
      <p:ext uri="{BB962C8B-B14F-4D97-AF65-F5344CB8AC3E}">
        <p14:creationId xmlns:p14="http://schemas.microsoft.com/office/powerpoint/2010/main" val="1678618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ea typeface="宋体" charset="-122"/>
              </a:rPr>
              <a:t>冲突可串行化调度</a:t>
            </a:r>
          </a:p>
        </p:txBody>
      </p:sp>
      <p:sp>
        <p:nvSpPr>
          <p:cNvPr id="57347" name="Rectangle 3"/>
          <p:cNvSpPr>
            <a:spLocks noGrp="1" noChangeArrowheads="1"/>
          </p:cNvSpPr>
          <p:nvPr>
            <p:ph type="body" idx="1"/>
          </p:nvPr>
        </p:nvSpPr>
        <p:spPr>
          <a:xfrm>
            <a:off x="185738" y="1196752"/>
            <a:ext cx="8729662" cy="72008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ct val="160000"/>
              </a:lnSpc>
              <a:buFont typeface="Wingdings" panose="05000000000000000000" pitchFamily="2" charset="2"/>
              <a:buChar char="Ø"/>
            </a:pPr>
            <a:r>
              <a:rPr lang="zh-CN" altLang="en-US" sz="2000" dirty="0">
                <a:ea typeface="宋体" charset="-122"/>
              </a:rPr>
              <a:t>冲突可串行化调度是可串行化调度的充分非必要条件。</a:t>
            </a:r>
          </a:p>
        </p:txBody>
      </p:sp>
      <p:sp>
        <p:nvSpPr>
          <p:cNvPr id="3" name="圆角矩形标注 2"/>
          <p:cNvSpPr/>
          <p:nvPr/>
        </p:nvSpPr>
        <p:spPr bwMode="auto">
          <a:xfrm>
            <a:off x="1907704" y="4874220"/>
            <a:ext cx="6494512" cy="1591925"/>
          </a:xfrm>
          <a:prstGeom prst="wedgeRoundRectCallout">
            <a:avLst>
              <a:gd name="adj1" fmla="val -22578"/>
              <a:gd name="adj2" fmla="val -82493"/>
              <a:gd name="adj3" fmla="val 16667"/>
            </a:avLst>
          </a:prstGeom>
          <a:solidFill>
            <a:srgbClr val="FF99FF"/>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pPr>
            <a:r>
              <a:rPr lang="en-US" altLang="zh-CN" dirty="0">
                <a:solidFill>
                  <a:schemeClr val="tx1"/>
                </a:solidFill>
                <a:ea typeface="宋体" charset="-122"/>
              </a:rPr>
              <a:t>L</a:t>
            </a:r>
            <a:r>
              <a:rPr lang="en-US" altLang="zh-CN" baseline="-25000" dirty="0">
                <a:solidFill>
                  <a:schemeClr val="tx1"/>
                </a:solidFill>
                <a:ea typeface="宋体" charset="-122"/>
              </a:rPr>
              <a:t>2</a:t>
            </a:r>
            <a:r>
              <a:rPr lang="zh-CN" altLang="en-US" dirty="0">
                <a:solidFill>
                  <a:schemeClr val="tx1"/>
                </a:solidFill>
                <a:ea typeface="宋体" charset="-122"/>
              </a:rPr>
              <a:t>是可串行化的调度，因为</a:t>
            </a:r>
            <a:r>
              <a:rPr lang="en-US" altLang="zh-CN" dirty="0">
                <a:solidFill>
                  <a:schemeClr val="tx1"/>
                </a:solidFill>
                <a:ea typeface="宋体" charset="-122"/>
              </a:rPr>
              <a:t>L</a:t>
            </a:r>
            <a:r>
              <a:rPr lang="en-US" altLang="zh-CN" baseline="-25000" dirty="0">
                <a:solidFill>
                  <a:schemeClr val="tx1"/>
                </a:solidFill>
                <a:ea typeface="宋体" charset="-122"/>
              </a:rPr>
              <a:t>2</a:t>
            </a:r>
            <a:r>
              <a:rPr lang="zh-CN" altLang="en-US" dirty="0">
                <a:solidFill>
                  <a:schemeClr val="tx1"/>
                </a:solidFill>
                <a:ea typeface="宋体" charset="-122"/>
              </a:rPr>
              <a:t>的执行结果与</a:t>
            </a:r>
            <a:r>
              <a:rPr lang="en-US" altLang="zh-CN" dirty="0">
                <a:solidFill>
                  <a:schemeClr val="tx1"/>
                </a:solidFill>
                <a:ea typeface="宋体" charset="-122"/>
              </a:rPr>
              <a:t>L</a:t>
            </a:r>
            <a:r>
              <a:rPr lang="en-US" altLang="zh-CN" baseline="-25000" dirty="0">
                <a:solidFill>
                  <a:schemeClr val="tx1"/>
                </a:solidFill>
                <a:ea typeface="宋体" charset="-122"/>
              </a:rPr>
              <a:t>1</a:t>
            </a:r>
            <a:r>
              <a:rPr lang="zh-CN" altLang="en-US" dirty="0">
                <a:solidFill>
                  <a:schemeClr val="tx1"/>
                </a:solidFill>
                <a:ea typeface="宋体" charset="-122"/>
              </a:rPr>
              <a:t>的执行结果相同，</a:t>
            </a:r>
            <a:r>
              <a:rPr lang="en-US" altLang="zh-CN" dirty="0">
                <a:solidFill>
                  <a:schemeClr val="tx1"/>
                </a:solidFill>
                <a:ea typeface="宋体" charset="-122"/>
              </a:rPr>
              <a:t>Y</a:t>
            </a:r>
            <a:r>
              <a:rPr lang="zh-CN" altLang="en-US" dirty="0">
                <a:solidFill>
                  <a:schemeClr val="tx1"/>
                </a:solidFill>
                <a:ea typeface="宋体" charset="-122"/>
              </a:rPr>
              <a:t>的值都等于</a:t>
            </a:r>
            <a:r>
              <a:rPr lang="en-US" altLang="zh-CN" dirty="0">
                <a:solidFill>
                  <a:schemeClr val="tx1"/>
                </a:solidFill>
                <a:ea typeface="宋体" charset="-122"/>
              </a:rPr>
              <a:t>T</a:t>
            </a:r>
            <a:r>
              <a:rPr lang="en-US" altLang="zh-CN" baseline="-25000" dirty="0">
                <a:solidFill>
                  <a:schemeClr val="tx1"/>
                </a:solidFill>
                <a:ea typeface="宋体" charset="-122"/>
              </a:rPr>
              <a:t>2</a:t>
            </a:r>
            <a:r>
              <a:rPr lang="zh-CN" altLang="en-US" dirty="0">
                <a:solidFill>
                  <a:schemeClr val="tx1"/>
                </a:solidFill>
                <a:ea typeface="宋体" charset="-122"/>
              </a:rPr>
              <a:t>的赋值，</a:t>
            </a:r>
            <a:r>
              <a:rPr lang="en-US" altLang="zh-CN" dirty="0">
                <a:solidFill>
                  <a:schemeClr val="tx1"/>
                </a:solidFill>
                <a:ea typeface="宋体" charset="-122"/>
              </a:rPr>
              <a:t>X</a:t>
            </a:r>
            <a:r>
              <a:rPr lang="zh-CN" altLang="en-US" dirty="0">
                <a:solidFill>
                  <a:schemeClr val="tx1"/>
                </a:solidFill>
                <a:ea typeface="宋体" charset="-122"/>
              </a:rPr>
              <a:t>的值都等于</a:t>
            </a:r>
            <a:r>
              <a:rPr lang="en-US" altLang="zh-CN" dirty="0">
                <a:solidFill>
                  <a:schemeClr val="tx1"/>
                </a:solidFill>
                <a:ea typeface="宋体" charset="-122"/>
              </a:rPr>
              <a:t>T</a:t>
            </a:r>
            <a:r>
              <a:rPr lang="en-US" altLang="zh-CN" baseline="-25000" dirty="0">
                <a:solidFill>
                  <a:schemeClr val="tx1"/>
                </a:solidFill>
                <a:ea typeface="宋体" charset="-122"/>
              </a:rPr>
              <a:t>3</a:t>
            </a:r>
            <a:r>
              <a:rPr lang="zh-CN" altLang="en-US" dirty="0">
                <a:solidFill>
                  <a:schemeClr val="tx1"/>
                </a:solidFill>
                <a:ea typeface="宋体" charset="-122"/>
              </a:rPr>
              <a:t>的赋值。但</a:t>
            </a:r>
            <a:r>
              <a:rPr lang="en-US" altLang="zh-CN" dirty="0">
                <a:solidFill>
                  <a:schemeClr val="tx1"/>
                </a:solidFill>
                <a:ea typeface="宋体" charset="-122"/>
              </a:rPr>
              <a:t>L</a:t>
            </a:r>
            <a:r>
              <a:rPr lang="en-US" altLang="zh-CN" baseline="-25000" dirty="0">
                <a:solidFill>
                  <a:schemeClr val="tx1"/>
                </a:solidFill>
                <a:ea typeface="宋体" charset="-122"/>
              </a:rPr>
              <a:t>2</a:t>
            </a:r>
            <a:r>
              <a:rPr lang="zh-CN" altLang="en-US" dirty="0">
                <a:solidFill>
                  <a:schemeClr val="tx1"/>
                </a:solidFill>
                <a:ea typeface="宋体" charset="-122"/>
              </a:rPr>
              <a:t>不是冲突可串行化的调度。 </a:t>
            </a:r>
          </a:p>
        </p:txBody>
      </p:sp>
      <p:sp>
        <p:nvSpPr>
          <p:cNvPr id="6" name="Rectangle 3"/>
          <p:cNvSpPr txBox="1">
            <a:spLocks noChangeArrowheads="1"/>
          </p:cNvSpPr>
          <p:nvPr/>
        </p:nvSpPr>
        <p:spPr bwMode="auto">
          <a:xfrm>
            <a:off x="185738" y="2052003"/>
            <a:ext cx="8729662" cy="1160973"/>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60000"/>
              </a:lnSpc>
              <a:buFont typeface="Wingdings" panose="05000000000000000000" pitchFamily="2" charset="2"/>
              <a:buChar char="Ø"/>
            </a:pPr>
            <a:r>
              <a:rPr lang="zh-CN" altLang="en-US" sz="2000" kern="0" dirty="0">
                <a:ea typeface="宋体" charset="-122"/>
              </a:rPr>
              <a:t>给定事务</a:t>
            </a:r>
          </a:p>
          <a:p>
            <a:pPr marL="0" indent="0">
              <a:lnSpc>
                <a:spcPct val="160000"/>
              </a:lnSpc>
              <a:buFontTx/>
              <a:buNone/>
            </a:pPr>
            <a:r>
              <a:rPr lang="zh-CN" altLang="en-US" sz="2000" kern="0" dirty="0">
                <a:ea typeface="宋体" charset="-122"/>
              </a:rPr>
              <a:t>       </a:t>
            </a:r>
            <a:r>
              <a:rPr lang="en-US" altLang="zh-CN" sz="2000" kern="0" dirty="0">
                <a:ea typeface="宋体" charset="-122"/>
              </a:rPr>
              <a:t>T</a:t>
            </a:r>
            <a:r>
              <a:rPr lang="en-US" altLang="zh-CN" sz="2000" kern="0" baseline="-25000" dirty="0">
                <a:ea typeface="宋体" charset="-122"/>
              </a:rPr>
              <a:t>1</a:t>
            </a:r>
            <a:r>
              <a:rPr lang="en-US" altLang="zh-CN" sz="2000" kern="0" dirty="0">
                <a:ea typeface="宋体" charset="-122"/>
              </a:rPr>
              <a:t>=W</a:t>
            </a:r>
            <a:r>
              <a:rPr lang="en-US" altLang="zh-CN" sz="2000" kern="0" baseline="-25000" dirty="0">
                <a:ea typeface="宋体" charset="-122"/>
              </a:rPr>
              <a:t>1</a:t>
            </a:r>
            <a:r>
              <a:rPr lang="en-US" altLang="zh-CN" sz="2000" kern="0" dirty="0">
                <a:ea typeface="宋体" charset="-122"/>
              </a:rPr>
              <a:t>(Y)W</a:t>
            </a:r>
            <a:r>
              <a:rPr lang="en-US" altLang="zh-CN" sz="2000" kern="0" baseline="-25000" dirty="0">
                <a:ea typeface="宋体" charset="-122"/>
              </a:rPr>
              <a:t>1</a:t>
            </a:r>
            <a:r>
              <a:rPr lang="en-US" altLang="zh-CN" sz="2000" kern="0" dirty="0">
                <a:ea typeface="宋体" charset="-122"/>
              </a:rPr>
              <a:t>(X)</a:t>
            </a:r>
            <a:r>
              <a:rPr lang="zh-CN" altLang="en-US" sz="2000" kern="0" dirty="0">
                <a:ea typeface="宋体" charset="-122"/>
              </a:rPr>
              <a:t>，</a:t>
            </a:r>
            <a:r>
              <a:rPr lang="en-US" altLang="zh-CN" sz="2000" kern="0" dirty="0">
                <a:ea typeface="宋体" charset="-122"/>
              </a:rPr>
              <a:t>T</a:t>
            </a:r>
            <a:r>
              <a:rPr lang="en-US" altLang="zh-CN" sz="2000" kern="0" baseline="-25000" dirty="0">
                <a:ea typeface="宋体" charset="-122"/>
              </a:rPr>
              <a:t>2</a:t>
            </a:r>
            <a:r>
              <a:rPr lang="en-US" altLang="zh-CN" sz="2000" kern="0" dirty="0">
                <a:ea typeface="宋体" charset="-122"/>
              </a:rPr>
              <a:t>=</a:t>
            </a:r>
            <a:r>
              <a:rPr lang="en-US" altLang="zh-CN" sz="2000" kern="0" dirty="0">
                <a:solidFill>
                  <a:schemeClr val="tx2">
                    <a:lumMod val="60000"/>
                    <a:lumOff val="40000"/>
                  </a:schemeClr>
                </a:solidFill>
                <a:ea typeface="宋体" charset="-122"/>
              </a:rPr>
              <a:t>W</a:t>
            </a:r>
            <a:r>
              <a:rPr lang="en-US" altLang="zh-CN" sz="2000" kern="0" baseline="-25000" dirty="0">
                <a:solidFill>
                  <a:schemeClr val="tx2">
                    <a:lumMod val="60000"/>
                    <a:lumOff val="40000"/>
                  </a:schemeClr>
                </a:solidFill>
                <a:ea typeface="宋体" charset="-122"/>
              </a:rPr>
              <a:t>2</a:t>
            </a:r>
            <a:r>
              <a:rPr lang="en-US" altLang="zh-CN" sz="2000" kern="0" dirty="0">
                <a:solidFill>
                  <a:schemeClr val="tx2">
                    <a:lumMod val="60000"/>
                    <a:lumOff val="40000"/>
                  </a:schemeClr>
                </a:solidFill>
                <a:ea typeface="宋体" charset="-122"/>
              </a:rPr>
              <a:t>(Y)W</a:t>
            </a:r>
            <a:r>
              <a:rPr lang="en-US" altLang="zh-CN" sz="2000" kern="0" baseline="-25000" dirty="0">
                <a:solidFill>
                  <a:schemeClr val="tx2">
                    <a:lumMod val="60000"/>
                    <a:lumOff val="40000"/>
                  </a:schemeClr>
                </a:solidFill>
                <a:ea typeface="宋体" charset="-122"/>
              </a:rPr>
              <a:t>2</a:t>
            </a:r>
            <a:r>
              <a:rPr lang="en-US" altLang="zh-CN" sz="2000" kern="0" dirty="0">
                <a:solidFill>
                  <a:schemeClr val="tx2">
                    <a:lumMod val="60000"/>
                    <a:lumOff val="40000"/>
                  </a:schemeClr>
                </a:solidFill>
                <a:ea typeface="宋体" charset="-122"/>
              </a:rPr>
              <a:t>(X)</a:t>
            </a:r>
            <a:r>
              <a:rPr lang="zh-CN" altLang="en-US" sz="2000" kern="0" dirty="0">
                <a:ea typeface="宋体" charset="-122"/>
              </a:rPr>
              <a:t>，</a:t>
            </a:r>
            <a:r>
              <a:rPr lang="en-US" altLang="zh-CN" sz="2000" kern="0" dirty="0">
                <a:ea typeface="宋体" charset="-122"/>
              </a:rPr>
              <a:t>T</a:t>
            </a:r>
            <a:r>
              <a:rPr lang="en-US" altLang="zh-CN" sz="2000" kern="0" baseline="-25000" dirty="0">
                <a:ea typeface="宋体" charset="-122"/>
              </a:rPr>
              <a:t>3</a:t>
            </a:r>
            <a:r>
              <a:rPr lang="en-US" altLang="zh-CN" sz="2000" kern="0" dirty="0">
                <a:ea typeface="宋体" charset="-122"/>
              </a:rPr>
              <a:t>=</a:t>
            </a:r>
            <a:r>
              <a:rPr lang="en-US" altLang="zh-CN" sz="2000" kern="0" dirty="0">
                <a:solidFill>
                  <a:srgbClr val="FF0000"/>
                </a:solidFill>
                <a:ea typeface="宋体" charset="-122"/>
              </a:rPr>
              <a:t>W</a:t>
            </a:r>
            <a:r>
              <a:rPr lang="en-US" altLang="zh-CN" sz="2000" kern="0" baseline="-25000" dirty="0">
                <a:solidFill>
                  <a:srgbClr val="FF0000"/>
                </a:solidFill>
                <a:ea typeface="宋体" charset="-122"/>
              </a:rPr>
              <a:t>3</a:t>
            </a:r>
            <a:r>
              <a:rPr lang="en-US" altLang="zh-CN" sz="2000" kern="0" dirty="0">
                <a:solidFill>
                  <a:srgbClr val="FF0000"/>
                </a:solidFill>
                <a:ea typeface="宋体" charset="-122"/>
              </a:rPr>
              <a:t>(X)</a:t>
            </a:r>
          </a:p>
        </p:txBody>
      </p:sp>
      <p:sp>
        <p:nvSpPr>
          <p:cNvPr id="7" name="Rectangle 3"/>
          <p:cNvSpPr txBox="1">
            <a:spLocks noChangeArrowheads="1"/>
          </p:cNvSpPr>
          <p:nvPr/>
        </p:nvSpPr>
        <p:spPr bwMode="auto">
          <a:xfrm>
            <a:off x="185738" y="3429000"/>
            <a:ext cx="872966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lvl="1">
              <a:lnSpc>
                <a:spcPct val="160000"/>
              </a:lnSpc>
            </a:pPr>
            <a:r>
              <a:rPr lang="zh-CN" altLang="en-US" sz="2000" b="0" kern="0" dirty="0">
                <a:ea typeface="宋体" charset="-122"/>
              </a:rPr>
              <a:t>串行调度：</a:t>
            </a:r>
            <a:r>
              <a:rPr lang="en-US" altLang="zh-CN" sz="2000" b="0" kern="0" dirty="0">
                <a:ea typeface="宋体" charset="-122"/>
              </a:rPr>
              <a:t>L</a:t>
            </a:r>
            <a:r>
              <a:rPr lang="en-US" altLang="zh-CN" sz="2000" b="0" kern="0" baseline="-25000" dirty="0">
                <a:ea typeface="宋体" charset="-122"/>
              </a:rPr>
              <a:t>1</a:t>
            </a:r>
            <a:r>
              <a:rPr lang="en-US" altLang="zh-CN" sz="2000" b="0" kern="0" dirty="0">
                <a:ea typeface="宋体" charset="-122"/>
              </a:rPr>
              <a:t>=W</a:t>
            </a:r>
            <a:r>
              <a:rPr lang="en-US" altLang="zh-CN" sz="2000" b="0" kern="0" baseline="-25000" dirty="0">
                <a:ea typeface="宋体" charset="-122"/>
              </a:rPr>
              <a:t>1</a:t>
            </a:r>
            <a:r>
              <a:rPr lang="en-US" altLang="zh-CN" sz="2000" b="0" kern="0" dirty="0">
                <a:ea typeface="宋体" charset="-122"/>
              </a:rPr>
              <a:t>(Y)W</a:t>
            </a:r>
            <a:r>
              <a:rPr lang="en-US" altLang="zh-CN" sz="2000" b="0" kern="0" baseline="-25000" dirty="0">
                <a:ea typeface="宋体" charset="-122"/>
              </a:rPr>
              <a:t>1</a:t>
            </a:r>
            <a:r>
              <a:rPr lang="en-US" altLang="zh-CN" sz="2000" b="0" kern="0" dirty="0">
                <a:ea typeface="宋体" charset="-122"/>
              </a:rPr>
              <a:t>(X)</a:t>
            </a:r>
            <a:r>
              <a:rPr lang="en-US" altLang="zh-CN" sz="2000" b="0" kern="0" dirty="0">
                <a:solidFill>
                  <a:schemeClr val="tx2">
                    <a:lumMod val="60000"/>
                    <a:lumOff val="40000"/>
                  </a:schemeClr>
                </a:solidFill>
                <a:ea typeface="宋体" charset="-122"/>
              </a:rPr>
              <a:t>W</a:t>
            </a:r>
            <a:r>
              <a:rPr lang="en-US" altLang="zh-CN" sz="2000" b="0" kern="0" baseline="-25000" dirty="0">
                <a:solidFill>
                  <a:schemeClr val="tx2">
                    <a:lumMod val="60000"/>
                    <a:lumOff val="40000"/>
                  </a:schemeClr>
                </a:solidFill>
                <a:ea typeface="宋体" charset="-122"/>
              </a:rPr>
              <a:t>2</a:t>
            </a:r>
            <a:r>
              <a:rPr lang="en-US" altLang="zh-CN" sz="2000" b="0" kern="0" dirty="0">
                <a:solidFill>
                  <a:schemeClr val="tx2">
                    <a:lumMod val="60000"/>
                    <a:lumOff val="40000"/>
                  </a:schemeClr>
                </a:solidFill>
                <a:ea typeface="宋体" charset="-122"/>
              </a:rPr>
              <a:t>(Y)W</a:t>
            </a:r>
            <a:r>
              <a:rPr lang="en-US" altLang="zh-CN" sz="2000" b="0" kern="0" baseline="-25000" dirty="0">
                <a:solidFill>
                  <a:schemeClr val="tx2">
                    <a:lumMod val="60000"/>
                    <a:lumOff val="40000"/>
                  </a:schemeClr>
                </a:solidFill>
                <a:ea typeface="宋体" charset="-122"/>
              </a:rPr>
              <a:t>2</a:t>
            </a:r>
            <a:r>
              <a:rPr lang="en-US" altLang="zh-CN" sz="2000" b="0" kern="0" dirty="0">
                <a:solidFill>
                  <a:schemeClr val="tx2">
                    <a:lumMod val="60000"/>
                    <a:lumOff val="40000"/>
                  </a:schemeClr>
                </a:solidFill>
                <a:ea typeface="宋体" charset="-122"/>
              </a:rPr>
              <a:t>(X)</a:t>
            </a:r>
            <a:r>
              <a:rPr lang="en-US" altLang="zh-CN" sz="2000" b="0" kern="0" dirty="0">
                <a:solidFill>
                  <a:srgbClr val="FF0000"/>
                </a:solidFill>
                <a:ea typeface="宋体" charset="-122"/>
              </a:rPr>
              <a:t>W</a:t>
            </a:r>
            <a:r>
              <a:rPr lang="en-US" altLang="zh-CN" sz="2000" b="0" kern="0" baseline="-25000" dirty="0">
                <a:solidFill>
                  <a:srgbClr val="FF0000"/>
                </a:solidFill>
                <a:ea typeface="宋体" charset="-122"/>
              </a:rPr>
              <a:t>3</a:t>
            </a:r>
            <a:r>
              <a:rPr lang="en-US" altLang="zh-CN" sz="2000" b="0" kern="0" dirty="0">
                <a:solidFill>
                  <a:srgbClr val="FF0000"/>
                </a:solidFill>
                <a:ea typeface="宋体" charset="-122"/>
              </a:rPr>
              <a:t>(X)</a:t>
            </a:r>
            <a:endParaRPr lang="zh-CN" altLang="en-US" sz="2000" b="0" kern="0" dirty="0">
              <a:solidFill>
                <a:srgbClr val="FF0000"/>
              </a:solidFill>
              <a:ea typeface="宋体" charset="-122"/>
            </a:endParaRPr>
          </a:p>
          <a:p>
            <a:pPr lvl="1">
              <a:lnSpc>
                <a:spcPct val="160000"/>
              </a:lnSpc>
            </a:pPr>
            <a:r>
              <a:rPr lang="zh-CN" altLang="en-US" sz="2000" b="0" kern="0" dirty="0">
                <a:ea typeface="宋体" charset="-122"/>
              </a:rPr>
              <a:t>并发调度：</a:t>
            </a:r>
            <a:r>
              <a:rPr lang="en-US" altLang="zh-CN" sz="2000" b="0" kern="0" dirty="0">
                <a:ea typeface="宋体" charset="-122"/>
              </a:rPr>
              <a:t>L</a:t>
            </a:r>
            <a:r>
              <a:rPr lang="en-US" altLang="zh-CN" sz="2000" b="0" kern="0" baseline="-25000" dirty="0">
                <a:ea typeface="宋体" charset="-122"/>
              </a:rPr>
              <a:t>2</a:t>
            </a:r>
            <a:r>
              <a:rPr lang="en-US" altLang="zh-CN" sz="2000" b="0" kern="0" dirty="0">
                <a:ea typeface="宋体" charset="-122"/>
              </a:rPr>
              <a:t>=W</a:t>
            </a:r>
            <a:r>
              <a:rPr lang="en-US" altLang="zh-CN" sz="2000" b="0" kern="0" baseline="-25000" dirty="0">
                <a:ea typeface="宋体" charset="-122"/>
              </a:rPr>
              <a:t>1</a:t>
            </a:r>
            <a:r>
              <a:rPr lang="en-US" altLang="zh-CN" sz="2000" b="0" kern="0" dirty="0">
                <a:ea typeface="宋体" charset="-122"/>
              </a:rPr>
              <a:t>(Y)</a:t>
            </a:r>
            <a:r>
              <a:rPr lang="en-US" altLang="zh-CN" sz="2000" b="0" kern="0" dirty="0">
                <a:solidFill>
                  <a:schemeClr val="tx2">
                    <a:lumMod val="60000"/>
                    <a:lumOff val="40000"/>
                  </a:schemeClr>
                </a:solidFill>
                <a:ea typeface="宋体" charset="-122"/>
              </a:rPr>
              <a:t>W</a:t>
            </a:r>
            <a:r>
              <a:rPr lang="en-US" altLang="zh-CN" sz="2000" b="0" kern="0" baseline="-25000" dirty="0">
                <a:solidFill>
                  <a:schemeClr val="tx2">
                    <a:lumMod val="60000"/>
                    <a:lumOff val="40000"/>
                  </a:schemeClr>
                </a:solidFill>
                <a:ea typeface="宋体" charset="-122"/>
              </a:rPr>
              <a:t>2</a:t>
            </a:r>
            <a:r>
              <a:rPr lang="en-US" altLang="zh-CN" sz="2000" b="0" kern="0" dirty="0">
                <a:solidFill>
                  <a:schemeClr val="tx2">
                    <a:lumMod val="60000"/>
                    <a:lumOff val="40000"/>
                  </a:schemeClr>
                </a:solidFill>
                <a:ea typeface="宋体" charset="-122"/>
              </a:rPr>
              <a:t>(Y)W</a:t>
            </a:r>
            <a:r>
              <a:rPr lang="en-US" altLang="zh-CN" sz="2000" b="0" kern="0" baseline="-25000" dirty="0">
                <a:solidFill>
                  <a:schemeClr val="tx2">
                    <a:lumMod val="60000"/>
                    <a:lumOff val="40000"/>
                  </a:schemeClr>
                </a:solidFill>
                <a:ea typeface="宋体" charset="-122"/>
              </a:rPr>
              <a:t>2</a:t>
            </a:r>
            <a:r>
              <a:rPr lang="en-US" altLang="zh-CN" sz="2000" b="0" kern="0" dirty="0">
                <a:solidFill>
                  <a:schemeClr val="tx2">
                    <a:lumMod val="60000"/>
                    <a:lumOff val="40000"/>
                  </a:schemeClr>
                </a:solidFill>
                <a:ea typeface="宋体" charset="-122"/>
              </a:rPr>
              <a:t>(X)</a:t>
            </a:r>
            <a:r>
              <a:rPr lang="en-US" altLang="zh-CN" sz="2000" b="0" kern="0" dirty="0">
                <a:ea typeface="宋体" charset="-122"/>
              </a:rPr>
              <a:t>W</a:t>
            </a:r>
            <a:r>
              <a:rPr lang="en-US" altLang="zh-CN" sz="2000" b="0" kern="0" baseline="-25000" dirty="0">
                <a:ea typeface="宋体" charset="-122"/>
              </a:rPr>
              <a:t>1</a:t>
            </a:r>
            <a:r>
              <a:rPr lang="en-US" altLang="zh-CN" sz="2000" b="0" kern="0" dirty="0">
                <a:ea typeface="宋体" charset="-122"/>
              </a:rPr>
              <a:t>(X)</a:t>
            </a:r>
            <a:r>
              <a:rPr lang="en-US" altLang="zh-CN" sz="2000" b="0" kern="0" dirty="0">
                <a:solidFill>
                  <a:srgbClr val="FF0000"/>
                </a:solidFill>
                <a:ea typeface="宋体" charset="-122"/>
              </a:rPr>
              <a:t>W</a:t>
            </a:r>
            <a:r>
              <a:rPr lang="en-US" altLang="zh-CN" sz="2000" b="0" kern="0" baseline="-25000" dirty="0">
                <a:solidFill>
                  <a:srgbClr val="FF0000"/>
                </a:solidFill>
                <a:ea typeface="宋体" charset="-122"/>
              </a:rPr>
              <a:t>3</a:t>
            </a:r>
            <a:r>
              <a:rPr lang="en-US" altLang="zh-CN" sz="2000" b="0" kern="0" dirty="0">
                <a:solidFill>
                  <a:srgbClr val="FF0000"/>
                </a:solidFill>
                <a:ea typeface="宋体" charset="-122"/>
              </a:rPr>
              <a:t>(X)</a:t>
            </a:r>
            <a:endParaRPr lang="zh-CN" altLang="en-US" sz="2000" b="0" kern="0" dirty="0">
              <a:solidFill>
                <a:srgbClr val="FF0000"/>
              </a:solidFill>
              <a:ea typeface="宋体" charset="-122"/>
            </a:endParaRPr>
          </a:p>
        </p:txBody>
      </p:sp>
      <p:sp>
        <p:nvSpPr>
          <p:cNvPr id="8" name="圆角矩形标注 7"/>
          <p:cNvSpPr/>
          <p:nvPr/>
        </p:nvSpPr>
        <p:spPr bwMode="auto">
          <a:xfrm>
            <a:off x="4716016" y="1036155"/>
            <a:ext cx="3995936" cy="1095335"/>
          </a:xfrm>
          <a:prstGeom prst="wedgeRoundRectCallout">
            <a:avLst>
              <a:gd name="adj1" fmla="val -54859"/>
              <a:gd name="adj2" fmla="val 110164"/>
              <a:gd name="adj3" fmla="val 16667"/>
            </a:avLst>
          </a:prstGeom>
          <a:solidFill>
            <a:srgbClr val="FF99FF"/>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pPr>
            <a:r>
              <a:rPr lang="en-US" altLang="zh-CN" dirty="0">
                <a:solidFill>
                  <a:schemeClr val="tx1"/>
                </a:solidFill>
                <a:ea typeface="宋体" charset="-122"/>
              </a:rPr>
              <a:t>W</a:t>
            </a:r>
            <a:r>
              <a:rPr lang="en-US" altLang="zh-CN" baseline="-25000" dirty="0">
                <a:solidFill>
                  <a:schemeClr val="tx1"/>
                </a:solidFill>
                <a:ea typeface="宋体" charset="-122"/>
              </a:rPr>
              <a:t>i</a:t>
            </a:r>
            <a:r>
              <a:rPr lang="en-US" altLang="zh-CN" dirty="0">
                <a:solidFill>
                  <a:schemeClr val="tx1"/>
                </a:solidFill>
                <a:ea typeface="宋体" charset="-122"/>
              </a:rPr>
              <a:t>(X)</a:t>
            </a:r>
            <a:r>
              <a:rPr lang="zh-CN" altLang="en-US" dirty="0">
                <a:solidFill>
                  <a:schemeClr val="tx1"/>
                </a:solidFill>
                <a:ea typeface="宋体" charset="-122"/>
              </a:rPr>
              <a:t>表示第</a:t>
            </a:r>
            <a:r>
              <a:rPr lang="en-US" altLang="zh-CN" dirty="0" err="1">
                <a:solidFill>
                  <a:schemeClr val="tx1"/>
                </a:solidFill>
                <a:ea typeface="宋体" charset="-122"/>
              </a:rPr>
              <a:t>i</a:t>
            </a:r>
            <a:r>
              <a:rPr lang="zh-CN" altLang="en-US" dirty="0">
                <a:solidFill>
                  <a:schemeClr val="tx1"/>
                </a:solidFill>
                <a:ea typeface="宋体" charset="-122"/>
              </a:rPr>
              <a:t>个事务对数据项</a:t>
            </a:r>
            <a:r>
              <a:rPr lang="en-US" altLang="zh-CN" dirty="0">
                <a:solidFill>
                  <a:schemeClr val="tx1"/>
                </a:solidFill>
                <a:ea typeface="宋体" charset="-122"/>
              </a:rPr>
              <a:t>X</a:t>
            </a:r>
            <a:r>
              <a:rPr lang="zh-CN" altLang="en-US" dirty="0">
                <a:solidFill>
                  <a:schemeClr val="tx1"/>
                </a:solidFill>
                <a:ea typeface="宋体" charset="-122"/>
              </a:rPr>
              <a:t>的赋值操作</a:t>
            </a:r>
          </a:p>
        </p:txBody>
      </p:sp>
    </p:spTree>
    <p:extLst>
      <p:ext uri="{BB962C8B-B14F-4D97-AF65-F5344CB8AC3E}">
        <p14:creationId xmlns:p14="http://schemas.microsoft.com/office/powerpoint/2010/main" val="97180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771800" y="14319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009800" y="14097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771800" y="2260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009800" y="2238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2</a:t>
            </a:r>
          </a:p>
        </p:txBody>
      </p:sp>
      <p:sp>
        <p:nvSpPr>
          <p:cNvPr id="33827" name="Rectangle 35"/>
          <p:cNvSpPr>
            <a:spLocks noChangeArrowheads="1"/>
          </p:cNvSpPr>
          <p:nvPr/>
        </p:nvSpPr>
        <p:spPr bwMode="auto">
          <a:xfrm>
            <a:off x="2927648" y="3087688"/>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009800" y="30654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771800" y="3914775"/>
            <a:ext cx="619268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可串行调度与两段锁协议：两段锁协议</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009800" y="389255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2771800" y="4764088"/>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009800" y="47418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859336" y="557371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984400" y="5556251"/>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extLst>
      <p:ext uri="{BB962C8B-B14F-4D97-AF65-F5344CB8AC3E}">
        <p14:creationId xmlns:p14="http://schemas.microsoft.com/office/powerpoint/2010/main" val="2315884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a:ea typeface="宋体" charset="-122"/>
              </a:rPr>
              <a:t>两段锁协议</a:t>
            </a:r>
          </a:p>
        </p:txBody>
      </p:sp>
      <p:sp>
        <p:nvSpPr>
          <p:cNvPr id="58371" name="Rectangle 3"/>
          <p:cNvSpPr>
            <a:spLocks noGrp="1" noChangeArrowheads="1"/>
          </p:cNvSpPr>
          <p:nvPr>
            <p:ph type="body" idx="1"/>
          </p:nvPr>
        </p:nvSpPr>
        <p:spPr>
          <a:xfrm>
            <a:off x="189310" y="2060848"/>
            <a:ext cx="8631162" cy="4032448"/>
          </a:xfrm>
        </p:spPr>
        <p:txBody>
          <a:bodyPr/>
          <a:lstStyle/>
          <a:p>
            <a:pPr eaLnBrk="1" hangingPunct="1">
              <a:lnSpc>
                <a:spcPts val="3500"/>
              </a:lnSpc>
            </a:pPr>
            <a:r>
              <a:rPr lang="zh-CN" altLang="en-US" sz="2400" dirty="0">
                <a:ea typeface="宋体" charset="-122"/>
              </a:rPr>
              <a:t>封锁协议：在对数据对象运用封锁时，需要遵循的规则集合。 </a:t>
            </a:r>
          </a:p>
          <a:p>
            <a:pPr lvl="1" eaLnBrk="1" hangingPunct="1">
              <a:lnSpc>
                <a:spcPts val="3500"/>
              </a:lnSpc>
            </a:pPr>
            <a:r>
              <a:rPr lang="zh-CN" altLang="en-US" sz="2000" dirty="0">
                <a:ea typeface="宋体" charset="-122"/>
              </a:rPr>
              <a:t>何时申请封锁</a:t>
            </a:r>
          </a:p>
          <a:p>
            <a:pPr lvl="1" eaLnBrk="1" hangingPunct="1">
              <a:lnSpc>
                <a:spcPts val="3500"/>
              </a:lnSpc>
            </a:pPr>
            <a:r>
              <a:rPr lang="zh-CN" altLang="en-US" sz="2000" dirty="0">
                <a:ea typeface="宋体" charset="-122"/>
              </a:rPr>
              <a:t>持锁时间</a:t>
            </a:r>
          </a:p>
          <a:p>
            <a:pPr lvl="1" eaLnBrk="1" hangingPunct="1">
              <a:lnSpc>
                <a:spcPts val="3500"/>
              </a:lnSpc>
            </a:pPr>
            <a:r>
              <a:rPr lang="zh-CN" altLang="en-US" sz="2000" dirty="0">
                <a:ea typeface="宋体" charset="-122"/>
              </a:rPr>
              <a:t>何时释放封锁等</a:t>
            </a:r>
          </a:p>
          <a:p>
            <a:pPr eaLnBrk="1" hangingPunct="1">
              <a:lnSpc>
                <a:spcPts val="3500"/>
              </a:lnSpc>
            </a:pPr>
            <a:r>
              <a:rPr lang="zh-CN" altLang="en-US" sz="2400" dirty="0">
                <a:ea typeface="宋体" charset="-122"/>
              </a:rPr>
              <a:t>两段封锁协议</a:t>
            </a:r>
            <a:r>
              <a:rPr lang="en-US" altLang="zh-CN" sz="2400" dirty="0">
                <a:ea typeface="宋体" charset="-122"/>
              </a:rPr>
              <a:t>(Two-Phase Locking</a:t>
            </a:r>
            <a:r>
              <a:rPr lang="zh-CN" altLang="en-US" sz="2400" dirty="0">
                <a:ea typeface="宋体" charset="-122"/>
              </a:rPr>
              <a:t>，简称</a:t>
            </a:r>
            <a:r>
              <a:rPr lang="en-US" altLang="zh-CN" sz="2400" dirty="0">
                <a:ea typeface="宋体" charset="-122"/>
              </a:rPr>
              <a:t>2PL)</a:t>
            </a:r>
          </a:p>
          <a:p>
            <a:pPr lvl="1">
              <a:lnSpc>
                <a:spcPts val="3500"/>
              </a:lnSpc>
            </a:pPr>
            <a:r>
              <a:rPr lang="zh-CN" altLang="en-US" sz="2000" dirty="0">
                <a:ea typeface="宋体" charset="-122"/>
              </a:rPr>
              <a:t>理论证明，遵循两段封锁协议的并发调度是是可串行化的调度。</a:t>
            </a:r>
          </a:p>
        </p:txBody>
      </p:sp>
      <p:sp>
        <p:nvSpPr>
          <p:cNvPr id="4" name="Rectangle 3"/>
          <p:cNvSpPr txBox="1">
            <a:spLocks noChangeArrowheads="1"/>
          </p:cNvSpPr>
          <p:nvPr/>
        </p:nvSpPr>
        <p:spPr bwMode="auto">
          <a:xfrm>
            <a:off x="185738" y="1178620"/>
            <a:ext cx="8043862" cy="576064"/>
          </a:xfrm>
          <a:prstGeom prst="rect">
            <a:avLst/>
          </a:prstGeo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ct val="120000"/>
              </a:lnSpc>
            </a:pPr>
            <a:r>
              <a:rPr lang="zh-CN" altLang="en-US" sz="2400" kern="0" dirty="0">
                <a:ea typeface="宋体" charset="-122"/>
              </a:rPr>
              <a:t>如何运用锁才能得到一个可串行化的调度？</a:t>
            </a:r>
            <a:endParaRPr lang="en-US" altLang="zh-CN" sz="2400" kern="0" dirty="0">
              <a:ea typeface="宋体" charset="-122"/>
            </a:endParaRPr>
          </a:p>
        </p:txBody>
      </p:sp>
    </p:spTree>
    <p:extLst>
      <p:ext uri="{BB962C8B-B14F-4D97-AF65-F5344CB8AC3E}">
        <p14:creationId xmlns:p14="http://schemas.microsoft.com/office/powerpoint/2010/main" val="260877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arn(inVertical)">
                                      <p:cBhvr>
                                        <p:cTn id="7" dur="500"/>
                                        <p:tgtEl>
                                          <p:spTgt spid="5837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barn(inVertical)">
                                      <p:cBhvr>
                                        <p:cTn id="10" dur="500"/>
                                        <p:tgtEl>
                                          <p:spTgt spid="58371">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barn(inVertical)">
                                      <p:cBhvr>
                                        <p:cTn id="13" dur="500"/>
                                        <p:tgtEl>
                                          <p:spTgt spid="58371">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8371">
                                            <p:txEl>
                                              <p:pRg st="3" end="3"/>
                                            </p:txEl>
                                          </p:spTgt>
                                        </p:tgtEl>
                                        <p:attrNameLst>
                                          <p:attrName>style.visibility</p:attrName>
                                        </p:attrNameLst>
                                      </p:cBhvr>
                                      <p:to>
                                        <p:strVal val="visible"/>
                                      </p:to>
                                    </p:set>
                                    <p:animEffect transition="in" filter="barn(inVertical)">
                                      <p:cBhvr>
                                        <p:cTn id="16" dur="500"/>
                                        <p:tgtEl>
                                          <p:spTgt spid="58371">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animEffect transition="in" filter="barn(inVertical)">
                                      <p:cBhvr>
                                        <p:cTn id="19" dur="500"/>
                                        <p:tgtEl>
                                          <p:spTgt spid="58371">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8371">
                                            <p:txEl>
                                              <p:pRg st="5" end="5"/>
                                            </p:txEl>
                                          </p:spTgt>
                                        </p:tgtEl>
                                        <p:attrNameLst>
                                          <p:attrName>style.visibility</p:attrName>
                                        </p:attrNameLst>
                                      </p:cBhvr>
                                      <p:to>
                                        <p:strVal val="visible"/>
                                      </p:to>
                                    </p:set>
                                    <p:animEffect transition="in" filter="barn(inVertical)">
                                      <p:cBhvr>
                                        <p:cTn id="22"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ea typeface="宋体" charset="-122"/>
              </a:rPr>
              <a:t>两段锁协议</a:t>
            </a:r>
          </a:p>
        </p:txBody>
      </p:sp>
      <p:sp>
        <p:nvSpPr>
          <p:cNvPr id="59395" name="Rectangle 3"/>
          <p:cNvSpPr>
            <a:spLocks noGrp="1" noChangeArrowheads="1"/>
          </p:cNvSpPr>
          <p:nvPr>
            <p:ph type="body" idx="1"/>
          </p:nvPr>
        </p:nvSpPr>
        <p:spPr>
          <a:xfrm>
            <a:off x="100658" y="1144588"/>
            <a:ext cx="8915400" cy="41566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两段锁协议：事务分两个阶段对数据项加锁和解锁 </a:t>
            </a:r>
          </a:p>
          <a:p>
            <a:pPr lvl="1">
              <a:lnSpc>
                <a:spcPts val="3500"/>
              </a:lnSpc>
            </a:pPr>
            <a:r>
              <a:rPr lang="zh-CN" altLang="en-US" sz="2000" b="1" dirty="0">
                <a:ea typeface="宋体" charset="-122"/>
              </a:rPr>
              <a:t>第一阶段：扩展阶段（申请并获得封锁）</a:t>
            </a:r>
            <a:endParaRPr lang="en-US" altLang="zh-CN" sz="2000" b="1" dirty="0">
              <a:ea typeface="宋体" charset="-122"/>
            </a:endParaRPr>
          </a:p>
          <a:p>
            <a:pPr lvl="2">
              <a:lnSpc>
                <a:spcPts val="3500"/>
              </a:lnSpc>
            </a:pPr>
            <a:r>
              <a:rPr lang="zh-CN" altLang="en-US" sz="2000" dirty="0">
                <a:ea typeface="宋体" charset="-122"/>
              </a:rPr>
              <a:t>事务可以申请获得任何数据项上的任何类型的锁，但是不能释放任何锁。 </a:t>
            </a:r>
          </a:p>
          <a:p>
            <a:pPr lvl="1">
              <a:lnSpc>
                <a:spcPts val="3500"/>
              </a:lnSpc>
            </a:pPr>
            <a:r>
              <a:rPr lang="zh-CN" altLang="en-US" sz="2000" dirty="0">
                <a:ea typeface="宋体" charset="-122"/>
              </a:rPr>
              <a:t> </a:t>
            </a:r>
            <a:r>
              <a:rPr lang="zh-CN" altLang="en-US" sz="2000" b="1" dirty="0">
                <a:ea typeface="宋体" charset="-122"/>
              </a:rPr>
              <a:t>第二阶段：收缩阶段（释放封锁）</a:t>
            </a:r>
            <a:endParaRPr lang="en-US" altLang="zh-CN" sz="2000" b="1" dirty="0">
              <a:ea typeface="宋体" charset="-122"/>
            </a:endParaRPr>
          </a:p>
          <a:p>
            <a:pPr lvl="2">
              <a:lnSpc>
                <a:spcPts val="3500"/>
              </a:lnSpc>
            </a:pPr>
            <a:r>
              <a:rPr lang="zh-CN" altLang="en-US" sz="2000" dirty="0">
                <a:ea typeface="宋体" charset="-122"/>
              </a:rPr>
              <a:t>事务可以释放任何数据项上的任何类型的锁，但是在释放一个封锁之后，事务不能再申请和获得任何其它封锁。</a:t>
            </a:r>
          </a:p>
        </p:txBody>
      </p:sp>
    </p:spTree>
    <p:extLst>
      <p:ext uri="{BB962C8B-B14F-4D97-AF65-F5344CB8AC3E}">
        <p14:creationId xmlns:p14="http://schemas.microsoft.com/office/powerpoint/2010/main" val="3052653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a:ea typeface="宋体" charset="-122"/>
              </a:rPr>
              <a:t>两段锁协议</a:t>
            </a:r>
          </a:p>
        </p:txBody>
      </p:sp>
      <p:sp>
        <p:nvSpPr>
          <p:cNvPr id="61443" name="Rectangle 3"/>
          <p:cNvSpPr>
            <a:spLocks noGrp="1" noChangeArrowheads="1"/>
          </p:cNvSpPr>
          <p:nvPr>
            <p:ph type="body" idx="1"/>
          </p:nvPr>
        </p:nvSpPr>
        <p:spPr>
          <a:xfrm>
            <a:off x="185738" y="1196752"/>
            <a:ext cx="8729662" cy="5112568"/>
          </a:xfrm>
        </p:spPr>
        <p:txBody>
          <a:bodyPr/>
          <a:lstStyle/>
          <a:p>
            <a:pPr>
              <a:lnSpc>
                <a:spcPts val="3500"/>
              </a:lnSpc>
              <a:buFont typeface="Wingdings" panose="05000000000000000000" pitchFamily="2" charset="2"/>
              <a:buChar char="Ø"/>
            </a:pPr>
            <a:r>
              <a:rPr lang="zh-CN" altLang="en-US" sz="2000" b="0" dirty="0">
                <a:ea typeface="宋体" charset="-122"/>
              </a:rPr>
              <a:t>遵守两段锁协议的封锁序列 </a:t>
            </a:r>
            <a:endParaRPr lang="en-US" altLang="zh-CN" sz="2000" b="0" dirty="0">
              <a:ea typeface="宋体" charset="-122"/>
            </a:endParaRPr>
          </a:p>
          <a:p>
            <a:pPr marL="0" indent="0" eaLnBrk="1" hangingPunct="1">
              <a:lnSpc>
                <a:spcPts val="3500"/>
              </a:lnSpc>
              <a:buNone/>
            </a:pPr>
            <a:endParaRPr lang="en-US" altLang="zh-CN" sz="2000" b="0" dirty="0">
              <a:ea typeface="宋体" charset="-122"/>
            </a:endParaRPr>
          </a:p>
          <a:p>
            <a:pPr marL="0" indent="0" eaLnBrk="1" hangingPunct="1">
              <a:lnSpc>
                <a:spcPts val="3500"/>
              </a:lnSpc>
              <a:buNone/>
            </a:pPr>
            <a:endParaRPr lang="en-US" altLang="zh-CN" sz="2000" b="0" dirty="0">
              <a:ea typeface="宋体" charset="-122"/>
            </a:endParaRPr>
          </a:p>
          <a:p>
            <a:pPr marL="0" indent="0" eaLnBrk="1" hangingPunct="1">
              <a:lnSpc>
                <a:spcPts val="3500"/>
              </a:lnSpc>
              <a:buNone/>
            </a:pPr>
            <a:endParaRPr lang="en-US" altLang="zh-CN" sz="2000" b="0" dirty="0">
              <a:ea typeface="宋体" charset="-122"/>
            </a:endParaRPr>
          </a:p>
          <a:p>
            <a:pPr marL="0" indent="0" eaLnBrk="1" hangingPunct="1">
              <a:lnSpc>
                <a:spcPts val="3500"/>
              </a:lnSpc>
              <a:buNone/>
            </a:pPr>
            <a:endParaRPr lang="en-US" altLang="zh-CN" sz="2000" b="0" dirty="0">
              <a:ea typeface="宋体" charset="-122"/>
            </a:endParaRPr>
          </a:p>
          <a:p>
            <a:pPr eaLnBrk="1" hangingPunct="1">
              <a:lnSpc>
                <a:spcPts val="3500"/>
              </a:lnSpc>
              <a:buFont typeface="Wingdings" panose="05000000000000000000" pitchFamily="2" charset="2"/>
              <a:buChar char="Ø"/>
            </a:pPr>
            <a:r>
              <a:rPr lang="zh-CN" altLang="en-US" sz="2000" b="0" dirty="0">
                <a:ea typeface="宋体" charset="-122"/>
              </a:rPr>
              <a:t>不遵守两段锁协议的封锁序列 </a:t>
            </a: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696744" cy="1386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92" y="4221088"/>
            <a:ext cx="7096975"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020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285" y="103909"/>
            <a:ext cx="8729662" cy="554182"/>
          </a:xfrm>
        </p:spPr>
        <p:txBody>
          <a:bodyPr/>
          <a:lstStyle/>
          <a:p>
            <a:r>
              <a:rPr lang="zh-CN" altLang="en-US" dirty="0">
                <a:ea typeface="宋体" charset="-122"/>
              </a:rPr>
              <a:t>两段锁协议</a:t>
            </a:r>
            <a:endParaRPr lang="zh-CN" altLang="en-US"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51594"/>
            <a:ext cx="5072917" cy="5879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43856" y="1479213"/>
            <a:ext cx="1885453" cy="338554"/>
          </a:xfrm>
          <a:prstGeom prst="rect">
            <a:avLst/>
          </a:prstGeom>
        </p:spPr>
        <p:txBody>
          <a:bodyPr wrap="none">
            <a:spAutoFit/>
          </a:bodyPr>
          <a:lstStyle/>
          <a:p>
            <a:pPr marL="342900" lvl="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Slock</a:t>
            </a:r>
            <a:r>
              <a:rPr kumimoji="1" lang="en-US" altLang="zh-CN" sz="1600" b="0" dirty="0">
                <a:solidFill>
                  <a:schemeClr val="tx1"/>
                </a:solidFill>
                <a:latin typeface="Times New Roman" pitchFamily="18" charset="0"/>
                <a:ea typeface="宋体" pitchFamily="2" charset="-122"/>
                <a:cs typeface="Times New Roman" pitchFamily="18" charset="0"/>
              </a:rPr>
              <a:t>(A),</a:t>
            </a:r>
            <a:r>
              <a:rPr kumimoji="1" lang="zh-CN" altLang="en-US" sz="1600" b="0" dirty="0">
                <a:solidFill>
                  <a:schemeClr val="tx1"/>
                </a:solidFill>
                <a:latin typeface="Times New Roman" pitchFamily="18" charset="0"/>
                <a:ea typeface="宋体" pitchFamily="2" charset="-122"/>
                <a:cs typeface="Times New Roman" pitchFamily="18" charset="0"/>
              </a:rPr>
              <a:t> </a:t>
            </a:r>
            <a:r>
              <a:rPr kumimoji="1" lang="en-US" altLang="zh-CN" sz="1600" b="0" dirty="0">
                <a:solidFill>
                  <a:schemeClr val="tx1"/>
                </a:solidFill>
                <a:latin typeface="Times New Roman" pitchFamily="18" charset="0"/>
                <a:ea typeface="宋体" pitchFamily="2" charset="-122"/>
                <a:cs typeface="Times New Roman" pitchFamily="18" charset="0"/>
              </a:rPr>
              <a:t>R(A)=260</a:t>
            </a:r>
          </a:p>
        </p:txBody>
      </p:sp>
      <p:sp>
        <p:nvSpPr>
          <p:cNvPr id="6" name="矩形 5"/>
          <p:cNvSpPr/>
          <p:nvPr/>
        </p:nvSpPr>
        <p:spPr>
          <a:xfrm>
            <a:off x="2834585" y="2055773"/>
            <a:ext cx="2144063" cy="338554"/>
          </a:xfrm>
          <a:prstGeom prst="rect">
            <a:avLst/>
          </a:prstGeom>
        </p:spPr>
        <p:txBody>
          <a:bodyPr wrap="square">
            <a:spAutoFit/>
          </a:bodyPr>
          <a:lstStyle/>
          <a:p>
            <a:pPr marL="342900" lvl="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Slock</a:t>
            </a:r>
            <a:r>
              <a:rPr kumimoji="1" lang="en-US" altLang="zh-CN" sz="1600" b="0" dirty="0">
                <a:solidFill>
                  <a:schemeClr val="tx1"/>
                </a:solidFill>
                <a:latin typeface="Times New Roman" pitchFamily="18" charset="0"/>
                <a:ea typeface="宋体" pitchFamily="2" charset="-122"/>
                <a:cs typeface="Times New Roman" pitchFamily="18" charset="0"/>
              </a:rPr>
              <a:t>(C), R(C ) =300</a:t>
            </a:r>
          </a:p>
        </p:txBody>
      </p:sp>
      <p:sp>
        <p:nvSpPr>
          <p:cNvPr id="7" name="矩形 6"/>
          <p:cNvSpPr/>
          <p:nvPr/>
        </p:nvSpPr>
        <p:spPr>
          <a:xfrm>
            <a:off x="643856" y="2707481"/>
            <a:ext cx="2055936" cy="338554"/>
          </a:xfrm>
          <a:prstGeom prst="rect">
            <a:avLst/>
          </a:prstGeom>
        </p:spPr>
        <p:txBody>
          <a:bodyPr wrap="square">
            <a:spAutoFit/>
          </a:bodyPr>
          <a:lstStyle/>
          <a:p>
            <a:pPr marL="342900" lvl="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Xlock</a:t>
            </a:r>
            <a:r>
              <a:rPr kumimoji="1" lang="en-US" altLang="zh-CN" sz="1600" b="0" dirty="0">
                <a:solidFill>
                  <a:schemeClr val="tx1"/>
                </a:solidFill>
                <a:latin typeface="Times New Roman" pitchFamily="18" charset="0"/>
                <a:ea typeface="宋体" pitchFamily="2" charset="-122"/>
                <a:cs typeface="Times New Roman" pitchFamily="18" charset="0"/>
              </a:rPr>
              <a:t>(A),  W(A)=160</a:t>
            </a:r>
          </a:p>
        </p:txBody>
      </p:sp>
      <p:sp>
        <p:nvSpPr>
          <p:cNvPr id="8" name="矩形 7"/>
          <p:cNvSpPr/>
          <p:nvPr/>
        </p:nvSpPr>
        <p:spPr>
          <a:xfrm>
            <a:off x="2877498" y="3216700"/>
            <a:ext cx="2101150" cy="584775"/>
          </a:xfrm>
          <a:prstGeom prst="rect">
            <a:avLst/>
          </a:prstGeom>
        </p:spPr>
        <p:txBody>
          <a:bodyPr wrap="square">
            <a:spAutoFit/>
          </a:bodyPr>
          <a:lstStyle/>
          <a:p>
            <a:pPr marL="342900" lvl="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Xlock</a:t>
            </a:r>
            <a:r>
              <a:rPr kumimoji="1" lang="en-US" altLang="zh-CN" sz="1600" b="0" dirty="0">
                <a:solidFill>
                  <a:schemeClr val="tx1"/>
                </a:solidFill>
                <a:latin typeface="Times New Roman" pitchFamily="18" charset="0"/>
                <a:ea typeface="宋体" pitchFamily="2" charset="-122"/>
                <a:cs typeface="Times New Roman" pitchFamily="18" charset="0"/>
              </a:rPr>
              <a:t>(C),  W(C) =250</a:t>
            </a:r>
          </a:p>
          <a:p>
            <a:pPr marL="34290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Slock</a:t>
            </a:r>
            <a:r>
              <a:rPr kumimoji="1" lang="en-US" altLang="zh-CN" sz="1600" b="0" dirty="0">
                <a:solidFill>
                  <a:schemeClr val="tx1"/>
                </a:solidFill>
                <a:latin typeface="Times New Roman" pitchFamily="18" charset="0"/>
                <a:ea typeface="宋体" pitchFamily="2" charset="-122"/>
                <a:cs typeface="Times New Roman" pitchFamily="18" charset="0"/>
              </a:rPr>
              <a:t>(A),   </a:t>
            </a:r>
            <a:r>
              <a:rPr kumimoji="1" lang="zh-CN" altLang="en-US" sz="1600" b="0" dirty="0">
                <a:solidFill>
                  <a:schemeClr val="tx1"/>
                </a:solidFill>
                <a:latin typeface="Times New Roman" pitchFamily="18" charset="0"/>
                <a:ea typeface="宋体" pitchFamily="2" charset="-122"/>
                <a:cs typeface="Times New Roman" pitchFamily="18" charset="0"/>
              </a:rPr>
              <a:t>等待</a:t>
            </a:r>
          </a:p>
        </p:txBody>
      </p:sp>
      <p:sp>
        <p:nvSpPr>
          <p:cNvPr id="9" name="矩形 8"/>
          <p:cNvSpPr/>
          <p:nvPr/>
        </p:nvSpPr>
        <p:spPr>
          <a:xfrm>
            <a:off x="661368" y="4028424"/>
            <a:ext cx="2216130" cy="338554"/>
          </a:xfrm>
          <a:prstGeom prst="rect">
            <a:avLst/>
          </a:prstGeom>
        </p:spPr>
        <p:txBody>
          <a:bodyPr wrap="square">
            <a:spAutoFit/>
          </a:bodyPr>
          <a:lstStyle/>
          <a:p>
            <a:pPr algn="l"/>
            <a:r>
              <a:rPr kumimoji="1" lang="en-US" altLang="zh-CN" sz="1600" b="0" dirty="0" err="1">
                <a:solidFill>
                  <a:schemeClr val="tx1"/>
                </a:solidFill>
                <a:latin typeface="Times New Roman" pitchFamily="18" charset="0"/>
                <a:ea typeface="宋体" pitchFamily="2" charset="-122"/>
                <a:cs typeface="Times New Roman" pitchFamily="18" charset="0"/>
              </a:rPr>
              <a:t>Slock</a:t>
            </a:r>
            <a:r>
              <a:rPr kumimoji="1" lang="en-US" altLang="zh-CN" sz="1600" b="0" dirty="0">
                <a:solidFill>
                  <a:schemeClr val="tx1"/>
                </a:solidFill>
                <a:latin typeface="Times New Roman" pitchFamily="18" charset="0"/>
                <a:ea typeface="宋体" pitchFamily="2" charset="-122"/>
                <a:cs typeface="Times New Roman" pitchFamily="18" charset="0"/>
              </a:rPr>
              <a:t>(B), R(B)=1000</a:t>
            </a:r>
          </a:p>
        </p:txBody>
      </p:sp>
      <p:sp>
        <p:nvSpPr>
          <p:cNvPr id="10" name="矩形 9"/>
          <p:cNvSpPr/>
          <p:nvPr/>
        </p:nvSpPr>
        <p:spPr>
          <a:xfrm>
            <a:off x="2985339" y="4634092"/>
            <a:ext cx="595035" cy="338554"/>
          </a:xfrm>
          <a:prstGeom prst="rect">
            <a:avLst/>
          </a:prstGeom>
        </p:spPr>
        <p:txBody>
          <a:bodyPr wrap="none">
            <a:spAutoFit/>
          </a:bodyPr>
          <a:lstStyle/>
          <a:p>
            <a:pPr marL="342900" lvl="0" indent="-342900" algn="l" eaLnBrk="1" hangingPunct="1"/>
            <a:r>
              <a:rPr kumimoji="1" lang="zh-CN" altLang="en-US" sz="1600" b="0" dirty="0">
                <a:solidFill>
                  <a:schemeClr val="tx1"/>
                </a:solidFill>
                <a:latin typeface="Times New Roman" pitchFamily="18" charset="0"/>
                <a:ea typeface="宋体" pitchFamily="2" charset="-122"/>
                <a:cs typeface="Times New Roman" pitchFamily="18" charset="0"/>
              </a:rPr>
              <a:t>等待</a:t>
            </a:r>
            <a:endParaRPr kumimoji="1" lang="en-US" altLang="zh-CN" sz="1600" b="0" dirty="0">
              <a:solidFill>
                <a:schemeClr val="tx1"/>
              </a:solidFill>
              <a:latin typeface="Times New Roman" pitchFamily="18" charset="0"/>
              <a:ea typeface="宋体" pitchFamily="2" charset="-122"/>
              <a:cs typeface="Times New Roman" pitchFamily="18" charset="0"/>
            </a:endParaRPr>
          </a:p>
        </p:txBody>
      </p:sp>
      <p:sp>
        <p:nvSpPr>
          <p:cNvPr id="12" name="矩形 11"/>
          <p:cNvSpPr/>
          <p:nvPr/>
        </p:nvSpPr>
        <p:spPr>
          <a:xfrm>
            <a:off x="2877498" y="5705441"/>
            <a:ext cx="2130711" cy="830997"/>
          </a:xfrm>
          <a:prstGeom prst="rect">
            <a:avLst/>
          </a:prstGeom>
        </p:spPr>
        <p:txBody>
          <a:bodyPr wrap="none">
            <a:spAutoFit/>
          </a:bodyPr>
          <a:lstStyle/>
          <a:p>
            <a:pPr marL="342900" lvl="0" indent="-342900" algn="l" eaLnBrk="1" hangingPunct="1"/>
            <a:r>
              <a:rPr kumimoji="1" lang="en-US" altLang="zh-CN" sz="1600" b="0" dirty="0">
                <a:solidFill>
                  <a:schemeClr val="tx1"/>
                </a:solidFill>
                <a:latin typeface="Times New Roman" pitchFamily="18" charset="0"/>
                <a:ea typeface="宋体" pitchFamily="2" charset="-122"/>
                <a:cs typeface="Times New Roman" pitchFamily="18" charset="0"/>
              </a:rPr>
              <a:t>R(A) =160,Xlock(A)</a:t>
            </a:r>
          </a:p>
          <a:p>
            <a:pPr marL="342900" lvl="0" indent="-342900" algn="l" eaLnBrk="1" hangingPunct="1"/>
            <a:r>
              <a:rPr kumimoji="1" lang="en-US" altLang="zh-CN" sz="1600" b="0" dirty="0">
                <a:solidFill>
                  <a:schemeClr val="tx1"/>
                </a:solidFill>
                <a:latin typeface="Times New Roman" pitchFamily="18" charset="0"/>
                <a:ea typeface="宋体" pitchFamily="2" charset="-122"/>
                <a:cs typeface="Times New Roman" pitchFamily="18" charset="0"/>
              </a:rPr>
              <a:t>W(A) =210, Unlock(A)</a:t>
            </a:r>
          </a:p>
          <a:p>
            <a:pPr marL="342900" indent="-342900" algn="l" eaLnBrk="1" hangingPunct="1"/>
            <a:r>
              <a:rPr kumimoji="1" lang="en-US" altLang="zh-CN" sz="1600" b="0" dirty="0">
                <a:solidFill>
                  <a:schemeClr val="tx1"/>
                </a:solidFill>
                <a:latin typeface="Times New Roman" pitchFamily="18" charset="0"/>
                <a:ea typeface="宋体" pitchFamily="2" charset="-122"/>
                <a:cs typeface="Times New Roman" pitchFamily="18" charset="0"/>
              </a:rPr>
              <a:t>Unlock(C)</a:t>
            </a:r>
          </a:p>
        </p:txBody>
      </p:sp>
      <p:sp>
        <p:nvSpPr>
          <p:cNvPr id="13" name="矩形 12"/>
          <p:cNvSpPr/>
          <p:nvPr/>
        </p:nvSpPr>
        <p:spPr>
          <a:xfrm>
            <a:off x="643856" y="5115702"/>
            <a:ext cx="2055936" cy="584775"/>
          </a:xfrm>
          <a:prstGeom prst="rect">
            <a:avLst/>
          </a:prstGeom>
        </p:spPr>
        <p:txBody>
          <a:bodyPr wrap="square">
            <a:spAutoFit/>
          </a:bodyPr>
          <a:lstStyle/>
          <a:p>
            <a:pPr marL="342900" indent="-342900" algn="l" eaLnBrk="1" hangingPunct="1"/>
            <a:r>
              <a:rPr kumimoji="1" lang="en-US" altLang="zh-CN" sz="1600" b="0" dirty="0" err="1">
                <a:solidFill>
                  <a:schemeClr val="tx1"/>
                </a:solidFill>
                <a:latin typeface="Times New Roman" pitchFamily="18" charset="0"/>
                <a:ea typeface="宋体" pitchFamily="2" charset="-122"/>
                <a:cs typeface="Times New Roman" pitchFamily="18" charset="0"/>
              </a:rPr>
              <a:t>Xlock</a:t>
            </a:r>
            <a:r>
              <a:rPr kumimoji="1" lang="en-US" altLang="zh-CN" sz="1600" b="0" dirty="0">
                <a:solidFill>
                  <a:schemeClr val="tx1"/>
                </a:solidFill>
                <a:latin typeface="Times New Roman" pitchFamily="18" charset="0"/>
                <a:ea typeface="宋体" pitchFamily="2" charset="-122"/>
                <a:cs typeface="Times New Roman" pitchFamily="18" charset="0"/>
              </a:rPr>
              <a:t>(B), W(B)=1100</a:t>
            </a:r>
          </a:p>
          <a:p>
            <a:pPr marL="342900" lvl="0" indent="-342900" algn="l" eaLnBrk="1" hangingPunct="1"/>
            <a:r>
              <a:rPr kumimoji="1" lang="en-US" altLang="zh-CN" sz="1600" b="0" dirty="0">
                <a:solidFill>
                  <a:schemeClr val="tx1"/>
                </a:solidFill>
                <a:latin typeface="Times New Roman" pitchFamily="18" charset="0"/>
                <a:ea typeface="宋体" pitchFamily="2" charset="-122"/>
                <a:cs typeface="Times New Roman" pitchFamily="18" charset="0"/>
              </a:rPr>
              <a:t>Unlock(B) Unlock(A)</a:t>
            </a:r>
          </a:p>
        </p:txBody>
      </p:sp>
      <p:sp>
        <p:nvSpPr>
          <p:cNvPr id="14" name="Text Box 586"/>
          <p:cNvSpPr txBox="1">
            <a:spLocks noChangeArrowheads="1"/>
          </p:cNvSpPr>
          <p:nvPr/>
        </p:nvSpPr>
        <p:spPr bwMode="auto">
          <a:xfrm>
            <a:off x="5364088" y="2132856"/>
            <a:ext cx="3434332" cy="906851"/>
          </a:xfrm>
          <a:prstGeom prst="rect">
            <a:avLst/>
          </a:prstGeom>
          <a:solidFill>
            <a:srgbClr val="E0D690"/>
          </a:solidFill>
          <a:ln>
            <a:noFill/>
          </a:ln>
          <a:effectLst/>
        </p:spPr>
        <p:txBody>
          <a:bodyPr wrap="square">
            <a:spAutoFit/>
          </a:bodyPr>
          <a:lstStyle>
            <a:defPPr>
              <a:defRPr lang="en-US"/>
            </a:defPPr>
            <a:lvl1pPr marL="342900" indent="-342900" algn="l" eaLnBrk="1" hangingPunct="1">
              <a:lnSpc>
                <a:spcPct val="160000"/>
              </a:lnSpc>
              <a:buClr>
                <a:schemeClr val="accent1"/>
              </a:buClr>
              <a:buFont typeface="Wingdings" pitchFamily="2" charset="2"/>
              <a:buChar char="n"/>
              <a:defRPr sz="1800" b="0">
                <a:solidFill>
                  <a:schemeClr val="tx1"/>
                </a:solidFill>
                <a:latin typeface="宋体" panose="02010600030101010101" pitchFamily="2" charset="-122"/>
                <a:ea typeface="宋体" panose="02010600030101010101" pitchFamily="2" charset="-122"/>
              </a:defRPr>
            </a:lvl1pPr>
            <a:lvl2pPr marL="742950" indent="-285750" algn="l">
              <a:spcBef>
                <a:spcPct val="20000"/>
              </a:spcBef>
              <a:buClr>
                <a:schemeClr val="accent1"/>
              </a:buClr>
              <a:buFont typeface="Wingdings" pitchFamily="2" charset="2"/>
              <a:buChar char="§"/>
              <a:defRPr sz="2400">
                <a:solidFill>
                  <a:schemeClr val="tx1"/>
                </a:solidFill>
                <a:latin typeface="Arial" charset="0"/>
              </a:defRPr>
            </a:lvl2pPr>
            <a:lvl3pPr marL="1143000" indent="-228600" algn="l">
              <a:spcBef>
                <a:spcPct val="20000"/>
              </a:spcBef>
              <a:buClr>
                <a:schemeClr val="tx1"/>
              </a:buClr>
              <a:buChar char="•"/>
              <a:defRPr sz="2200">
                <a:solidFill>
                  <a:schemeClr val="tx1"/>
                </a:solidFill>
                <a:latin typeface="Arial" charset="0"/>
              </a:defRPr>
            </a:lvl3pPr>
            <a:lvl4pPr marL="1600200" indent="-228600" algn="l">
              <a:spcBef>
                <a:spcPct val="20000"/>
              </a:spcBef>
              <a:buChar char="–"/>
              <a:defRPr>
                <a:solidFill>
                  <a:schemeClr val="tx1"/>
                </a:solidFill>
                <a:latin typeface="Arial" charset="0"/>
              </a:defRPr>
            </a:lvl4pPr>
            <a:lvl5pPr marL="2057400" indent="-228600" algn="l">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r>
              <a:rPr lang="zh-CN" altLang="en-US" dirty="0"/>
              <a:t>左图的调度遵守两段锁协议，因此是一个可串行化调度。</a:t>
            </a:r>
          </a:p>
        </p:txBody>
      </p:sp>
    </p:spTree>
    <p:extLst>
      <p:ext uri="{BB962C8B-B14F-4D97-AF65-F5344CB8AC3E}">
        <p14:creationId xmlns:p14="http://schemas.microsoft.com/office/powerpoint/2010/main" val="35122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ea typeface="宋体" charset="-122"/>
              </a:rPr>
              <a:t>两段锁协议</a:t>
            </a:r>
          </a:p>
        </p:txBody>
      </p:sp>
      <p:sp>
        <p:nvSpPr>
          <p:cNvPr id="63491" name="Rectangle 3"/>
          <p:cNvSpPr>
            <a:spLocks noGrp="1" noChangeArrowheads="1"/>
          </p:cNvSpPr>
          <p:nvPr>
            <p:ph type="body" idx="1"/>
          </p:nvPr>
        </p:nvSpPr>
        <p:spPr>
          <a:xfrm>
            <a:off x="185738" y="1124744"/>
            <a:ext cx="8418710" cy="3024336"/>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事务遵守两段锁协议是可串行化调度的充分条件，而不是必要条件。</a:t>
            </a:r>
          </a:p>
          <a:p>
            <a:pPr>
              <a:lnSpc>
                <a:spcPts val="3500"/>
              </a:lnSpc>
            </a:pPr>
            <a:r>
              <a:rPr lang="zh-CN" altLang="en-US" sz="2400" dirty="0">
                <a:ea typeface="宋体" charset="-122"/>
              </a:rPr>
              <a:t>若并发事务都遵守两段锁协议，则对这些事务的任何并发调度策略都是可串行化的。</a:t>
            </a:r>
          </a:p>
          <a:p>
            <a:pPr>
              <a:lnSpc>
                <a:spcPts val="3500"/>
              </a:lnSpc>
            </a:pPr>
            <a:r>
              <a:rPr lang="zh-CN" altLang="en-US" sz="2400" dirty="0">
                <a:ea typeface="宋体" charset="-122"/>
              </a:rPr>
              <a:t>若并发事务的一个调度是可串行化的，不一定所有事务都符合两段锁协议。 </a:t>
            </a:r>
          </a:p>
        </p:txBody>
      </p:sp>
    </p:spTree>
    <p:extLst>
      <p:ext uri="{BB962C8B-B14F-4D97-AF65-F5344CB8AC3E}">
        <p14:creationId xmlns:p14="http://schemas.microsoft.com/office/powerpoint/2010/main" val="233559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ea typeface="宋体" charset="-122"/>
              </a:rPr>
              <a:t>并发控制概述</a:t>
            </a:r>
          </a:p>
        </p:txBody>
      </p:sp>
      <p:sp>
        <p:nvSpPr>
          <p:cNvPr id="6147" name="Rectangle 3"/>
          <p:cNvSpPr>
            <a:spLocks noGrp="1" noChangeArrowheads="1"/>
          </p:cNvSpPr>
          <p:nvPr>
            <p:ph type="body" idx="1"/>
          </p:nvPr>
        </p:nvSpPr>
        <p:spPr>
          <a:xfrm>
            <a:off x="185738" y="1124744"/>
            <a:ext cx="8729662" cy="2160240"/>
          </a:xfrm>
        </p:spPr>
        <p:txBody>
          <a:bodyPr/>
          <a:lstStyle/>
          <a:p>
            <a:pPr algn="just" eaLnBrk="1" hangingPunct="1">
              <a:lnSpc>
                <a:spcPts val="3500"/>
              </a:lnSpc>
            </a:pPr>
            <a:r>
              <a:rPr lang="zh-CN" altLang="en-US" sz="2400" dirty="0">
                <a:ea typeface="宋体" charset="-122"/>
              </a:rPr>
              <a:t>并发控制的任务</a:t>
            </a:r>
          </a:p>
          <a:p>
            <a:pPr lvl="1" algn="just" eaLnBrk="1" hangingPunct="1">
              <a:lnSpc>
                <a:spcPts val="3500"/>
              </a:lnSpc>
            </a:pPr>
            <a:r>
              <a:rPr lang="zh-CN" altLang="en-US" sz="2000" dirty="0">
                <a:ea typeface="宋体" charset="-122"/>
              </a:rPr>
              <a:t>对并发操作进行正确调度</a:t>
            </a:r>
          </a:p>
          <a:p>
            <a:pPr lvl="1" algn="just" eaLnBrk="1" hangingPunct="1">
              <a:lnSpc>
                <a:spcPts val="3500"/>
              </a:lnSpc>
            </a:pPr>
            <a:r>
              <a:rPr lang="zh-CN" altLang="en-US" sz="2000" dirty="0">
                <a:ea typeface="宋体" charset="-122"/>
              </a:rPr>
              <a:t>保证事务的隔离性</a:t>
            </a:r>
          </a:p>
          <a:p>
            <a:pPr lvl="1" algn="just" eaLnBrk="1" hangingPunct="1">
              <a:lnSpc>
                <a:spcPts val="3500"/>
              </a:lnSpc>
            </a:pPr>
            <a:r>
              <a:rPr lang="zh-CN" altLang="en-US" sz="2000" dirty="0">
                <a:ea typeface="宋体" charset="-122"/>
              </a:rPr>
              <a:t>保证数据库的一致性</a:t>
            </a:r>
          </a:p>
          <a:p>
            <a:pPr algn="just" eaLnBrk="1" hangingPunct="1">
              <a:lnSpc>
                <a:spcPts val="3500"/>
              </a:lnSpc>
            </a:pPr>
            <a:endParaRPr lang="en-US" altLang="zh-CN" dirty="0">
              <a:ea typeface="宋体" charset="-122"/>
            </a:endParaRPr>
          </a:p>
        </p:txBody>
      </p:sp>
    </p:spTree>
    <p:extLst>
      <p:ext uri="{BB962C8B-B14F-4D97-AF65-F5344CB8AC3E}">
        <p14:creationId xmlns:p14="http://schemas.microsoft.com/office/powerpoint/2010/main" val="2696959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ea typeface="宋体" charset="-122"/>
              </a:rPr>
              <a:t>两段锁协议</a:t>
            </a:r>
          </a:p>
        </p:txBody>
      </p:sp>
      <p:sp>
        <p:nvSpPr>
          <p:cNvPr id="64515" name="Rectangle 3"/>
          <p:cNvSpPr>
            <a:spLocks noGrp="1" noChangeArrowheads="1"/>
          </p:cNvSpPr>
          <p:nvPr>
            <p:ph type="body" idx="1"/>
          </p:nvPr>
        </p:nvSpPr>
        <p:spPr>
          <a:xfrm>
            <a:off x="160462" y="2780928"/>
            <a:ext cx="8729662" cy="2520280"/>
          </a:xfr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两段锁协议与防止死锁的一次封锁法</a:t>
            </a:r>
          </a:p>
          <a:p>
            <a:pPr lvl="1">
              <a:lnSpc>
                <a:spcPts val="3500"/>
              </a:lnSpc>
            </a:pPr>
            <a:r>
              <a:rPr lang="zh-CN" altLang="en-US" sz="2000" dirty="0"/>
              <a:t>一次封锁法要求每个事务必须一次将所有要使用的数据全部加锁，否则就不能继续执行，因此一次封锁法遵守两段锁协议。</a:t>
            </a:r>
          </a:p>
          <a:p>
            <a:pPr lvl="1">
              <a:lnSpc>
                <a:spcPts val="3500"/>
              </a:lnSpc>
            </a:pPr>
            <a:r>
              <a:rPr lang="zh-CN" altLang="en-US" sz="2000" dirty="0"/>
              <a:t>但是两段锁协议并不要求事务必须一次将所有要使用的数据全部加锁，因此遵守两段锁协议的事务可能发生死锁。</a:t>
            </a:r>
          </a:p>
        </p:txBody>
      </p:sp>
      <p:sp>
        <p:nvSpPr>
          <p:cNvPr id="4" name="Rectangle 3"/>
          <p:cNvSpPr txBox="1">
            <a:spLocks noChangeArrowheads="1"/>
          </p:cNvSpPr>
          <p:nvPr/>
        </p:nvSpPr>
        <p:spPr bwMode="auto">
          <a:xfrm>
            <a:off x="219398" y="1374552"/>
            <a:ext cx="8729662" cy="1046336"/>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思考问题：两段锁协议与一次封锁法有什么区别？两段锁协议会产生死锁吗？</a:t>
            </a:r>
          </a:p>
        </p:txBody>
      </p:sp>
    </p:spTree>
    <p:extLst>
      <p:ext uri="{BB962C8B-B14F-4D97-AF65-F5344CB8AC3E}">
        <p14:creationId xmlns:p14="http://schemas.microsoft.com/office/powerpoint/2010/main" val="35450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4515">
                                            <p:bg/>
                                          </p:spTgt>
                                        </p:tgtEl>
                                        <p:attrNameLst>
                                          <p:attrName>style.visibility</p:attrName>
                                        </p:attrNameLst>
                                      </p:cBhvr>
                                      <p:to>
                                        <p:strVal val="visible"/>
                                      </p:to>
                                    </p:set>
                                    <p:animEffect transition="in" filter="barn(inVertical)">
                                      <p:cBhvr>
                                        <p:cTn id="25" dur="500"/>
                                        <p:tgtEl>
                                          <p:spTgt spid="64515">
                                            <p:bg/>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4515">
                                            <p:txEl>
                                              <p:pRg st="0" end="0"/>
                                            </p:txEl>
                                          </p:spTgt>
                                        </p:tgtEl>
                                        <p:attrNameLst>
                                          <p:attrName>style.visibility</p:attrName>
                                        </p:attrNameLst>
                                      </p:cBhvr>
                                      <p:to>
                                        <p:strVal val="visible"/>
                                      </p:to>
                                    </p:set>
                                    <p:animEffect transition="in" filter="barn(inVertical)">
                                      <p:cBhvr>
                                        <p:cTn id="28" dur="500"/>
                                        <p:tgtEl>
                                          <p:spTgt spid="64515">
                                            <p:txEl>
                                              <p:pRg st="0" end="0"/>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4515">
                                            <p:txEl>
                                              <p:pRg st="1" end="1"/>
                                            </p:txEl>
                                          </p:spTgt>
                                        </p:tgtEl>
                                        <p:attrNameLst>
                                          <p:attrName>style.visibility</p:attrName>
                                        </p:attrNameLst>
                                      </p:cBhvr>
                                      <p:to>
                                        <p:strVal val="visible"/>
                                      </p:to>
                                    </p:set>
                                    <p:animEffect transition="in" filter="barn(inVertical)">
                                      <p:cBhvr>
                                        <p:cTn id="31" dur="500"/>
                                        <p:tgtEl>
                                          <p:spTgt spid="64515">
                                            <p:txEl>
                                              <p:pRg st="1" end="1"/>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4515">
                                            <p:txEl>
                                              <p:pRg st="2" end="2"/>
                                            </p:txEl>
                                          </p:spTgt>
                                        </p:tgtEl>
                                        <p:attrNameLst>
                                          <p:attrName>style.visibility</p:attrName>
                                        </p:attrNameLst>
                                      </p:cBhvr>
                                      <p:to>
                                        <p:strVal val="visible"/>
                                      </p:to>
                                    </p:set>
                                    <p:animEffect transition="in" filter="barn(inVertical)">
                                      <p:cBhvr>
                                        <p:cTn id="34"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536" y="1923365"/>
            <a:ext cx="52387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38" name="Rectangle 2"/>
          <p:cNvSpPr>
            <a:spLocks noGrp="1" noChangeArrowheads="1"/>
          </p:cNvSpPr>
          <p:nvPr>
            <p:ph type="title"/>
          </p:nvPr>
        </p:nvSpPr>
        <p:spPr/>
        <p:txBody>
          <a:bodyPr/>
          <a:lstStyle/>
          <a:p>
            <a:pPr eaLnBrk="1" hangingPunct="1"/>
            <a:r>
              <a:rPr lang="zh-CN" altLang="en-US">
                <a:ea typeface="宋体" charset="-122"/>
              </a:rPr>
              <a:t>两段锁协议</a:t>
            </a:r>
          </a:p>
        </p:txBody>
      </p:sp>
      <p:sp>
        <p:nvSpPr>
          <p:cNvPr id="65539" name="Rectangle 3"/>
          <p:cNvSpPr>
            <a:spLocks noGrp="1" noChangeArrowheads="1"/>
          </p:cNvSpPr>
          <p:nvPr>
            <p:ph type="body" idx="1"/>
          </p:nvPr>
        </p:nvSpPr>
        <p:spPr>
          <a:xfrm>
            <a:off x="1203486" y="1382325"/>
            <a:ext cx="5238799" cy="541040"/>
          </a:xfrm>
          <a:solidFill>
            <a:srgbClr val="FFFF00"/>
          </a:solidFill>
        </p:spPr>
        <p:txBody>
          <a:bodyPr/>
          <a:lstStyle/>
          <a:p>
            <a:pPr eaLnBrk="1" hangingPunct="1">
              <a:buFont typeface="Wingdings" pitchFamily="2" charset="2"/>
              <a:buNone/>
            </a:pPr>
            <a:r>
              <a:rPr lang="zh-CN" altLang="en-US" sz="2000" dirty="0">
                <a:ea typeface="宋体" charset="-122"/>
              </a:rPr>
              <a:t>遵守两段锁协议的事务发生死锁</a:t>
            </a:r>
          </a:p>
        </p:txBody>
      </p:sp>
      <p:sp>
        <p:nvSpPr>
          <p:cNvPr id="2" name="矩形 1"/>
          <p:cNvSpPr/>
          <p:nvPr/>
        </p:nvSpPr>
        <p:spPr>
          <a:xfrm>
            <a:off x="3939642" y="3351767"/>
            <a:ext cx="1872208" cy="369332"/>
          </a:xfrm>
          <a:prstGeom prst="rect">
            <a:avLst/>
          </a:prstGeom>
        </p:spPr>
        <p:txBody>
          <a:bodyPr wrap="square">
            <a:spAutoFit/>
          </a:bodyPr>
          <a:lstStyle/>
          <a:p>
            <a:pPr algn="l" eaLnBrk="1" hangingPunct="1"/>
            <a:r>
              <a:rPr kumimoji="1" lang="en-US" altLang="zh-CN" sz="1800" dirty="0" err="1">
                <a:solidFill>
                  <a:schemeClr val="tx1"/>
                </a:solidFill>
                <a:latin typeface="Times New Roman" pitchFamily="18" charset="0"/>
              </a:rPr>
              <a:t>Slock</a:t>
            </a:r>
            <a:r>
              <a:rPr kumimoji="1" lang="en-US" altLang="zh-CN" sz="1800" dirty="0">
                <a:solidFill>
                  <a:schemeClr val="tx1"/>
                </a:solidFill>
                <a:latin typeface="Times New Roman" pitchFamily="18" charset="0"/>
              </a:rPr>
              <a:t> B</a:t>
            </a:r>
            <a:r>
              <a:rPr kumimoji="1" lang="zh-CN" altLang="en-US" sz="1800" dirty="0">
                <a:solidFill>
                  <a:schemeClr val="tx1"/>
                </a:solidFill>
                <a:latin typeface="Times New Roman" pitchFamily="18" charset="0"/>
              </a:rPr>
              <a:t>，</a:t>
            </a:r>
            <a:r>
              <a:rPr kumimoji="1" lang="en-US" altLang="zh-CN" sz="1800" dirty="0">
                <a:solidFill>
                  <a:schemeClr val="tx1"/>
                </a:solidFill>
                <a:latin typeface="Times New Roman" pitchFamily="18" charset="0"/>
              </a:rPr>
              <a:t>R(B)=2</a:t>
            </a:r>
            <a:endParaRPr kumimoji="1" lang="en-US" altLang="zh-CN" sz="1800" b="0" dirty="0">
              <a:solidFill>
                <a:schemeClr val="tx1"/>
              </a:solidFill>
              <a:latin typeface="Times New Roman" pitchFamily="18" charset="0"/>
            </a:endParaRPr>
          </a:p>
        </p:txBody>
      </p:sp>
      <p:sp>
        <p:nvSpPr>
          <p:cNvPr id="3" name="矩形 2"/>
          <p:cNvSpPr/>
          <p:nvPr/>
        </p:nvSpPr>
        <p:spPr>
          <a:xfrm>
            <a:off x="1563378" y="2660848"/>
            <a:ext cx="2073548" cy="369332"/>
          </a:xfrm>
          <a:prstGeom prst="rect">
            <a:avLst/>
          </a:prstGeom>
        </p:spPr>
        <p:txBody>
          <a:bodyPr wrap="square">
            <a:spAutoFit/>
          </a:bodyPr>
          <a:lstStyle/>
          <a:p>
            <a:pPr algn="l" eaLnBrk="1" hangingPunct="1"/>
            <a:r>
              <a:rPr kumimoji="1" lang="en-US" altLang="zh-CN" sz="1800" dirty="0" err="1">
                <a:solidFill>
                  <a:schemeClr val="tx1"/>
                </a:solidFill>
                <a:latin typeface="Times New Roman" pitchFamily="18" charset="0"/>
              </a:rPr>
              <a:t>Slock</a:t>
            </a:r>
            <a:r>
              <a:rPr kumimoji="1" lang="en-US" altLang="zh-CN" sz="1800" dirty="0">
                <a:solidFill>
                  <a:schemeClr val="tx1"/>
                </a:solidFill>
                <a:latin typeface="Times New Roman" pitchFamily="18" charset="0"/>
              </a:rPr>
              <a:t> A</a:t>
            </a:r>
            <a:r>
              <a:rPr kumimoji="1" lang="zh-CN" altLang="en-US" sz="1800" dirty="0">
                <a:solidFill>
                  <a:schemeClr val="tx1"/>
                </a:solidFill>
                <a:latin typeface="Times New Roman" pitchFamily="18" charset="0"/>
              </a:rPr>
              <a:t>，</a:t>
            </a:r>
            <a:r>
              <a:rPr kumimoji="1" lang="en-US" altLang="zh-CN" sz="1800" dirty="0">
                <a:solidFill>
                  <a:schemeClr val="tx1"/>
                </a:solidFill>
                <a:latin typeface="Times New Roman" pitchFamily="18" charset="0"/>
              </a:rPr>
              <a:t>R(A)=2</a:t>
            </a:r>
          </a:p>
        </p:txBody>
      </p:sp>
      <p:sp>
        <p:nvSpPr>
          <p:cNvPr id="4" name="矩形 3"/>
          <p:cNvSpPr/>
          <p:nvPr/>
        </p:nvSpPr>
        <p:spPr>
          <a:xfrm>
            <a:off x="3939642" y="4758630"/>
            <a:ext cx="1580728" cy="646331"/>
          </a:xfrm>
          <a:prstGeom prst="rect">
            <a:avLst/>
          </a:prstGeom>
        </p:spPr>
        <p:txBody>
          <a:bodyPr wrap="square">
            <a:spAutoFit/>
          </a:bodyPr>
          <a:lstStyle/>
          <a:p>
            <a:pPr algn="l" eaLnBrk="1" hangingPunct="1"/>
            <a:r>
              <a:rPr kumimoji="1" lang="en-US" altLang="zh-CN" sz="1800" dirty="0" err="1">
                <a:solidFill>
                  <a:schemeClr val="tx1"/>
                </a:solidFill>
                <a:latin typeface="Times New Roman" pitchFamily="18" charset="0"/>
              </a:rPr>
              <a:t>Xlock</a:t>
            </a:r>
            <a:r>
              <a:rPr kumimoji="1" lang="en-US" altLang="zh-CN" sz="1800" dirty="0">
                <a:solidFill>
                  <a:schemeClr val="tx1"/>
                </a:solidFill>
                <a:latin typeface="Times New Roman" pitchFamily="18" charset="0"/>
              </a:rPr>
              <a:t> A</a:t>
            </a:r>
          </a:p>
          <a:p>
            <a:pPr algn="l" eaLnBrk="1" hangingPunct="1"/>
            <a:r>
              <a:rPr kumimoji="1" lang="zh-CN" altLang="en-US" sz="1800" dirty="0">
                <a:solidFill>
                  <a:schemeClr val="tx1"/>
                </a:solidFill>
                <a:latin typeface="Times New Roman" pitchFamily="18" charset="0"/>
              </a:rPr>
              <a:t>等待</a:t>
            </a:r>
          </a:p>
        </p:txBody>
      </p:sp>
      <p:sp>
        <p:nvSpPr>
          <p:cNvPr id="5" name="矩形 4"/>
          <p:cNvSpPr/>
          <p:nvPr/>
        </p:nvSpPr>
        <p:spPr>
          <a:xfrm>
            <a:off x="1936056" y="3971240"/>
            <a:ext cx="1328192" cy="646331"/>
          </a:xfrm>
          <a:prstGeom prst="rect">
            <a:avLst/>
          </a:prstGeom>
        </p:spPr>
        <p:txBody>
          <a:bodyPr wrap="square">
            <a:spAutoFit/>
          </a:bodyPr>
          <a:lstStyle/>
          <a:p>
            <a:pPr algn="l" eaLnBrk="1" hangingPunct="1"/>
            <a:r>
              <a:rPr kumimoji="1" lang="en-US" altLang="zh-CN" sz="1800" dirty="0" err="1">
                <a:solidFill>
                  <a:schemeClr val="tx1"/>
                </a:solidFill>
                <a:latin typeface="Times New Roman" pitchFamily="18" charset="0"/>
              </a:rPr>
              <a:t>Xlock</a:t>
            </a:r>
            <a:r>
              <a:rPr kumimoji="1" lang="en-US" altLang="zh-CN" sz="1800" dirty="0">
                <a:solidFill>
                  <a:schemeClr val="tx1"/>
                </a:solidFill>
                <a:latin typeface="Times New Roman" pitchFamily="18" charset="0"/>
              </a:rPr>
              <a:t> B</a:t>
            </a:r>
          </a:p>
          <a:p>
            <a:pPr algn="l" eaLnBrk="1" hangingPunct="1"/>
            <a:r>
              <a:rPr kumimoji="1" lang="zh-CN" altLang="en-US" sz="1800" dirty="0">
                <a:solidFill>
                  <a:schemeClr val="tx1"/>
                </a:solidFill>
                <a:latin typeface="Times New Roman" pitchFamily="18" charset="0"/>
              </a:rPr>
              <a:t>等待</a:t>
            </a:r>
          </a:p>
        </p:txBody>
      </p:sp>
    </p:spTree>
    <p:extLst>
      <p:ext uri="{BB962C8B-B14F-4D97-AF65-F5344CB8AC3E}">
        <p14:creationId xmlns:p14="http://schemas.microsoft.com/office/powerpoint/2010/main" val="1750790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509318" y="14160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747318" y="13938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509318" y="22447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1747318" y="22225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2</a:t>
            </a:r>
          </a:p>
        </p:txBody>
      </p:sp>
      <p:sp>
        <p:nvSpPr>
          <p:cNvPr id="33827" name="Rectangle 35"/>
          <p:cNvSpPr>
            <a:spLocks noChangeArrowheads="1"/>
          </p:cNvSpPr>
          <p:nvPr/>
        </p:nvSpPr>
        <p:spPr bwMode="auto">
          <a:xfrm>
            <a:off x="2665166" y="3071813"/>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1747318" y="30495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509318" y="3898900"/>
            <a:ext cx="619268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可串行调度与两段锁协议：可串行调度</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1747318" y="38766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509318" y="47482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1747318" y="47259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
        <p:nvSpPr>
          <p:cNvPr id="13" name="Rectangle 39"/>
          <p:cNvSpPr>
            <a:spLocks noChangeArrowheads="1"/>
          </p:cNvSpPr>
          <p:nvPr/>
        </p:nvSpPr>
        <p:spPr bwMode="auto">
          <a:xfrm>
            <a:off x="2596854" y="555784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721918" y="5540376"/>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extLst>
      <p:ext uri="{BB962C8B-B14F-4D97-AF65-F5344CB8AC3E}">
        <p14:creationId xmlns:p14="http://schemas.microsoft.com/office/powerpoint/2010/main" val="999574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a:ea typeface="宋体" charset="-122"/>
              </a:rPr>
              <a:t>封锁粒度</a:t>
            </a:r>
          </a:p>
        </p:txBody>
      </p:sp>
      <p:sp>
        <p:nvSpPr>
          <p:cNvPr id="66563" name="Rectangle 3"/>
          <p:cNvSpPr>
            <a:spLocks noGrp="1" noChangeArrowheads="1"/>
          </p:cNvSpPr>
          <p:nvPr>
            <p:ph type="body" idx="1"/>
          </p:nvPr>
        </p:nvSpPr>
        <p:spPr>
          <a:xfrm>
            <a:off x="185738" y="2996952"/>
            <a:ext cx="8729662" cy="3403848"/>
          </a:xfrm>
          <a:no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封锁粒度</a:t>
            </a:r>
            <a:r>
              <a:rPr lang="en-US" altLang="zh-CN" sz="2400" dirty="0">
                <a:ea typeface="宋体" charset="-122"/>
              </a:rPr>
              <a:t>(Granularity) 	</a:t>
            </a:r>
          </a:p>
          <a:p>
            <a:pPr lvl="1">
              <a:lnSpc>
                <a:spcPts val="3500"/>
              </a:lnSpc>
            </a:pPr>
            <a:r>
              <a:rPr lang="zh-CN" altLang="en-US" sz="2000" dirty="0">
                <a:ea typeface="宋体" charset="-122"/>
              </a:rPr>
              <a:t>封锁对象的大小；</a:t>
            </a:r>
            <a:endParaRPr lang="en-US" altLang="zh-CN" sz="2000" dirty="0">
              <a:ea typeface="宋体" charset="-122"/>
            </a:endParaRPr>
          </a:p>
          <a:p>
            <a:pPr lvl="1">
              <a:lnSpc>
                <a:spcPts val="3500"/>
              </a:lnSpc>
            </a:pPr>
            <a:r>
              <a:rPr lang="zh-CN" altLang="en-US" sz="2000" dirty="0">
                <a:ea typeface="宋体" charset="-122"/>
              </a:rPr>
              <a:t>可以是逻辑单元或物理单元，例如在关系数据库中： </a:t>
            </a:r>
          </a:p>
          <a:p>
            <a:pPr lvl="2">
              <a:lnSpc>
                <a:spcPts val="3500"/>
              </a:lnSpc>
            </a:pPr>
            <a:r>
              <a:rPr lang="zh-CN" altLang="en-US" sz="2000" dirty="0"/>
              <a:t>逻辑单元</a:t>
            </a:r>
            <a:r>
              <a:rPr lang="en-US" altLang="zh-CN" sz="2000" dirty="0"/>
              <a:t>: </a:t>
            </a:r>
            <a:r>
              <a:rPr lang="zh-CN" altLang="en-US" sz="2000" dirty="0"/>
              <a:t>单一的属性值、列、元组、关系、索引项、整个索引、整个数据库等；</a:t>
            </a:r>
          </a:p>
          <a:p>
            <a:pPr lvl="2">
              <a:lnSpc>
                <a:spcPts val="3500"/>
              </a:lnSpc>
            </a:pPr>
            <a:r>
              <a:rPr lang="zh-CN" altLang="en-US" sz="2000" dirty="0"/>
              <a:t>物理单元：页（数据页或索引页）、物理记录等。</a:t>
            </a:r>
          </a:p>
        </p:txBody>
      </p:sp>
      <p:sp>
        <p:nvSpPr>
          <p:cNvPr id="4" name="Rectangle 3"/>
          <p:cNvSpPr txBox="1">
            <a:spLocks noChangeArrowheads="1"/>
          </p:cNvSpPr>
          <p:nvPr/>
        </p:nvSpPr>
        <p:spPr bwMode="auto">
          <a:xfrm>
            <a:off x="185738" y="1268760"/>
            <a:ext cx="8729662" cy="144016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思考问题：显然，如果需要修改某条记录，则对该记录、包含该记录的关系表或者整个数据库进行加锁，都能达到互斥访问的目的，但哪个更合理？</a:t>
            </a:r>
          </a:p>
        </p:txBody>
      </p:sp>
    </p:spTree>
    <p:extLst>
      <p:ext uri="{BB962C8B-B14F-4D97-AF65-F5344CB8AC3E}">
        <p14:creationId xmlns:p14="http://schemas.microsoft.com/office/powerpoint/2010/main" val="291067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6563">
                                            <p:txEl>
                                              <p:pRg st="0" end="0"/>
                                            </p:txEl>
                                          </p:spTgt>
                                        </p:tgtEl>
                                        <p:attrNameLst>
                                          <p:attrName>style.visibility</p:attrName>
                                        </p:attrNameLst>
                                      </p:cBhvr>
                                      <p:to>
                                        <p:strVal val="visible"/>
                                      </p:to>
                                    </p:set>
                                    <p:animEffect transition="in" filter="barn(inVertical)">
                                      <p:cBhvr>
                                        <p:cTn id="25" dur="500"/>
                                        <p:tgtEl>
                                          <p:spTgt spid="66563">
                                            <p:txEl>
                                              <p:pRg st="0" end="0"/>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6563">
                                            <p:txEl>
                                              <p:pRg st="1" end="1"/>
                                            </p:txEl>
                                          </p:spTgt>
                                        </p:tgtEl>
                                        <p:attrNameLst>
                                          <p:attrName>style.visibility</p:attrName>
                                        </p:attrNameLst>
                                      </p:cBhvr>
                                      <p:to>
                                        <p:strVal val="visible"/>
                                      </p:to>
                                    </p:set>
                                    <p:animEffect transition="in" filter="barn(inVertical)">
                                      <p:cBhvr>
                                        <p:cTn id="28" dur="500"/>
                                        <p:tgtEl>
                                          <p:spTgt spid="66563">
                                            <p:txEl>
                                              <p:pRg st="1" end="1"/>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6563">
                                            <p:txEl>
                                              <p:pRg st="2" end="2"/>
                                            </p:txEl>
                                          </p:spTgt>
                                        </p:tgtEl>
                                        <p:attrNameLst>
                                          <p:attrName>style.visibility</p:attrName>
                                        </p:attrNameLst>
                                      </p:cBhvr>
                                      <p:to>
                                        <p:strVal val="visible"/>
                                      </p:to>
                                    </p:set>
                                    <p:animEffect transition="in" filter="barn(inVertical)">
                                      <p:cBhvr>
                                        <p:cTn id="31" dur="500"/>
                                        <p:tgtEl>
                                          <p:spTgt spid="66563">
                                            <p:txEl>
                                              <p:pRg st="2" end="2"/>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6563">
                                            <p:txEl>
                                              <p:pRg st="3" end="3"/>
                                            </p:txEl>
                                          </p:spTgt>
                                        </p:tgtEl>
                                        <p:attrNameLst>
                                          <p:attrName>style.visibility</p:attrName>
                                        </p:attrNameLst>
                                      </p:cBhvr>
                                      <p:to>
                                        <p:strVal val="visible"/>
                                      </p:to>
                                    </p:set>
                                    <p:animEffect transition="in" filter="barn(inVertical)">
                                      <p:cBhvr>
                                        <p:cTn id="34" dur="500"/>
                                        <p:tgtEl>
                                          <p:spTgt spid="66563">
                                            <p:txEl>
                                              <p:pRg st="3" end="3"/>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6563">
                                            <p:txEl>
                                              <p:pRg st="4" end="4"/>
                                            </p:txEl>
                                          </p:spTgt>
                                        </p:tgtEl>
                                        <p:attrNameLst>
                                          <p:attrName>style.visibility</p:attrName>
                                        </p:attrNameLst>
                                      </p:cBhvr>
                                      <p:to>
                                        <p:strVal val="visible"/>
                                      </p:to>
                                    </p:set>
                                    <p:animEffect transition="in" filter="barn(inVertical)">
                                      <p:cBhvr>
                                        <p:cTn id="37" dur="500"/>
                                        <p:tgtEl>
                                          <p:spTgt spid="66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dirty="0">
                <a:ea typeface="宋体" charset="-122"/>
              </a:rPr>
              <a:t>封锁粒度</a:t>
            </a:r>
          </a:p>
        </p:txBody>
      </p:sp>
      <p:sp>
        <p:nvSpPr>
          <p:cNvPr id="67587" name="Rectangle 3"/>
          <p:cNvSpPr>
            <a:spLocks noGrp="1" noChangeArrowheads="1"/>
          </p:cNvSpPr>
          <p:nvPr>
            <p:ph type="body" idx="1"/>
          </p:nvPr>
        </p:nvSpPr>
        <p:spPr>
          <a:xfrm>
            <a:off x="163042" y="1124744"/>
            <a:ext cx="8562726" cy="2592288"/>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封锁粒度、系统并发度、并发控制开销三者之间相互制约</a:t>
            </a:r>
          </a:p>
          <a:p>
            <a:pPr lvl="1">
              <a:lnSpc>
                <a:spcPts val="3500"/>
              </a:lnSpc>
            </a:pPr>
            <a:r>
              <a:rPr lang="zh-CN" altLang="en-US" sz="2000" dirty="0"/>
              <a:t>封锁的粒度越大，数据库中的封锁对象数据就越少，系统开销则小，但是系统并发度也小；</a:t>
            </a:r>
          </a:p>
          <a:p>
            <a:pPr lvl="1">
              <a:lnSpc>
                <a:spcPts val="3500"/>
              </a:lnSpc>
            </a:pPr>
            <a:r>
              <a:rPr lang="zh-CN" altLang="en-US" sz="2000" dirty="0"/>
              <a:t>封锁的粒度越小，系统开销则变大，但由于支持更多的事务访问数据库，系统并发度变高。</a:t>
            </a:r>
          </a:p>
        </p:txBody>
      </p:sp>
      <p:sp>
        <p:nvSpPr>
          <p:cNvPr id="5" name="Rectangle 3"/>
          <p:cNvSpPr txBox="1">
            <a:spLocks noChangeArrowheads="1"/>
          </p:cNvSpPr>
          <p:nvPr/>
        </p:nvSpPr>
        <p:spPr bwMode="auto">
          <a:xfrm>
            <a:off x="19348" y="3929112"/>
            <a:ext cx="4018582" cy="2422500"/>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1800" kern="0" dirty="0">
                <a:ea typeface="宋体" charset="-122"/>
              </a:rPr>
              <a:t>封锁粒度是数据页</a:t>
            </a:r>
            <a:r>
              <a:rPr lang="zh-CN" altLang="en-US" sz="1800" b="0" kern="0" dirty="0">
                <a:ea typeface="宋体" charset="-122"/>
              </a:rPr>
              <a:t>：若事务</a:t>
            </a:r>
            <a:r>
              <a:rPr lang="en-US" altLang="zh-CN" sz="1800" b="0" kern="0" dirty="0">
                <a:ea typeface="宋体" charset="-122"/>
              </a:rPr>
              <a:t>T</a:t>
            </a:r>
            <a:r>
              <a:rPr lang="en-US" altLang="zh-CN" sz="1800" b="0" kern="0" baseline="-25000" dirty="0">
                <a:ea typeface="宋体" charset="-122"/>
              </a:rPr>
              <a:t>1</a:t>
            </a:r>
            <a:r>
              <a:rPr lang="zh-CN" altLang="en-US" sz="1800" b="0" kern="0" dirty="0">
                <a:ea typeface="宋体" charset="-122"/>
              </a:rPr>
              <a:t>需要修改元组</a:t>
            </a:r>
            <a:r>
              <a:rPr lang="en-US" altLang="zh-CN" sz="1800" b="0" kern="0" dirty="0">
                <a:ea typeface="宋体" charset="-122"/>
              </a:rPr>
              <a:t>L</a:t>
            </a:r>
            <a:r>
              <a:rPr lang="en-US" altLang="zh-CN" sz="1800" b="0" kern="0" baseline="-25000" dirty="0">
                <a:ea typeface="宋体" charset="-122"/>
              </a:rPr>
              <a:t>1</a:t>
            </a:r>
            <a:r>
              <a:rPr lang="zh-CN" altLang="en-US" sz="1800" b="0" kern="0" dirty="0">
                <a:ea typeface="宋体" charset="-122"/>
              </a:rPr>
              <a:t>，则</a:t>
            </a:r>
            <a:r>
              <a:rPr lang="en-US" altLang="zh-CN" sz="1800" b="0" kern="0" dirty="0">
                <a:ea typeface="宋体" charset="-122"/>
              </a:rPr>
              <a:t>T</a:t>
            </a:r>
            <a:r>
              <a:rPr lang="en-US" altLang="zh-CN" sz="1800" b="0" kern="0" baseline="-25000" dirty="0">
                <a:ea typeface="宋体" charset="-122"/>
              </a:rPr>
              <a:t>1</a:t>
            </a:r>
            <a:r>
              <a:rPr lang="zh-CN" altLang="en-US" sz="1800" b="0" kern="0" dirty="0">
                <a:ea typeface="宋体" charset="-122"/>
              </a:rPr>
              <a:t>必须对包含</a:t>
            </a:r>
            <a:r>
              <a:rPr lang="en-US" altLang="zh-CN" sz="1800" b="0" kern="0" dirty="0">
                <a:ea typeface="宋体" charset="-122"/>
              </a:rPr>
              <a:t>L</a:t>
            </a:r>
            <a:r>
              <a:rPr lang="en-US" altLang="zh-CN" sz="1800" b="0" kern="0" baseline="-25000" dirty="0">
                <a:ea typeface="宋体" charset="-122"/>
              </a:rPr>
              <a:t>1</a:t>
            </a:r>
            <a:r>
              <a:rPr lang="zh-CN" altLang="en-US" sz="1800" b="0" kern="0" dirty="0">
                <a:ea typeface="宋体" charset="-122"/>
              </a:rPr>
              <a:t>的整个数据页</a:t>
            </a:r>
            <a:r>
              <a:rPr lang="en-US" altLang="zh-CN" sz="1800" b="0" kern="0" dirty="0">
                <a:ea typeface="宋体" charset="-122"/>
              </a:rPr>
              <a:t>A</a:t>
            </a:r>
            <a:r>
              <a:rPr lang="zh-CN" altLang="en-US" sz="1800" b="0" kern="0" dirty="0">
                <a:ea typeface="宋体" charset="-122"/>
              </a:rPr>
              <a:t>加锁。如果</a:t>
            </a:r>
            <a:r>
              <a:rPr lang="en-US" altLang="zh-CN" sz="1800" b="0" kern="0" dirty="0">
                <a:ea typeface="宋体" charset="-122"/>
              </a:rPr>
              <a:t>T</a:t>
            </a:r>
            <a:r>
              <a:rPr lang="en-US" altLang="zh-CN" sz="1800" b="0" kern="0" baseline="-25000" dirty="0">
                <a:ea typeface="宋体" charset="-122"/>
              </a:rPr>
              <a:t>1</a:t>
            </a:r>
            <a:r>
              <a:rPr lang="zh-CN" altLang="en-US" sz="1800" b="0" kern="0" dirty="0">
                <a:ea typeface="宋体" charset="-122"/>
              </a:rPr>
              <a:t>对</a:t>
            </a:r>
            <a:r>
              <a:rPr lang="en-US" altLang="zh-CN" sz="1800" b="0" kern="0" dirty="0">
                <a:ea typeface="宋体" charset="-122"/>
              </a:rPr>
              <a:t>A</a:t>
            </a:r>
            <a:r>
              <a:rPr lang="zh-CN" altLang="en-US" sz="1800" b="0" kern="0" dirty="0">
                <a:ea typeface="宋体" charset="-122"/>
              </a:rPr>
              <a:t>加锁后事务</a:t>
            </a:r>
            <a:r>
              <a:rPr lang="en-US" altLang="zh-CN" sz="1800" b="0" kern="0" dirty="0">
                <a:ea typeface="宋体" charset="-122"/>
              </a:rPr>
              <a:t>T</a:t>
            </a:r>
            <a:r>
              <a:rPr lang="en-US" altLang="zh-CN" sz="1800" b="0" kern="0" baseline="-25000" dirty="0">
                <a:ea typeface="宋体" charset="-122"/>
              </a:rPr>
              <a:t>2</a:t>
            </a:r>
            <a:r>
              <a:rPr lang="zh-CN" altLang="en-US" sz="1800" b="0" kern="0" dirty="0">
                <a:ea typeface="宋体" charset="-122"/>
              </a:rPr>
              <a:t>要修改</a:t>
            </a:r>
            <a:r>
              <a:rPr lang="en-US" altLang="zh-CN" sz="1800" b="0" kern="0" dirty="0">
                <a:ea typeface="宋体" charset="-122"/>
              </a:rPr>
              <a:t>A</a:t>
            </a:r>
            <a:r>
              <a:rPr lang="zh-CN" altLang="en-US" sz="1800" b="0" kern="0" dirty="0">
                <a:ea typeface="宋体" charset="-122"/>
              </a:rPr>
              <a:t>中元组</a:t>
            </a:r>
            <a:r>
              <a:rPr lang="en-US" altLang="zh-CN" sz="1800" b="0" kern="0" dirty="0">
                <a:ea typeface="宋体" charset="-122"/>
              </a:rPr>
              <a:t>L</a:t>
            </a:r>
            <a:r>
              <a:rPr lang="en-US" altLang="zh-CN" sz="1800" b="0" kern="0" baseline="-25000" dirty="0">
                <a:ea typeface="宋体" charset="-122"/>
              </a:rPr>
              <a:t>2</a:t>
            </a:r>
            <a:r>
              <a:rPr lang="zh-CN" altLang="en-US" sz="1800" b="0" kern="0" dirty="0">
                <a:ea typeface="宋体" charset="-122"/>
              </a:rPr>
              <a:t>，则</a:t>
            </a:r>
            <a:r>
              <a:rPr lang="en-US" altLang="zh-CN" sz="1800" b="0" kern="0" dirty="0">
                <a:ea typeface="宋体" charset="-122"/>
              </a:rPr>
              <a:t>T</a:t>
            </a:r>
            <a:r>
              <a:rPr lang="en-US" altLang="zh-CN" sz="1800" b="0" kern="0" baseline="-25000" dirty="0">
                <a:ea typeface="宋体" charset="-122"/>
              </a:rPr>
              <a:t>2</a:t>
            </a:r>
            <a:r>
              <a:rPr lang="zh-CN" altLang="en-US" sz="1800" b="0" kern="0" dirty="0">
                <a:ea typeface="宋体" charset="-122"/>
              </a:rPr>
              <a:t>被迫等待，直到</a:t>
            </a:r>
            <a:r>
              <a:rPr lang="en-US" altLang="zh-CN" sz="1800" b="0" kern="0" dirty="0">
                <a:ea typeface="宋体" charset="-122"/>
              </a:rPr>
              <a:t>T</a:t>
            </a:r>
            <a:r>
              <a:rPr lang="en-US" altLang="zh-CN" sz="1800" b="0" kern="0" baseline="-25000" dirty="0">
                <a:ea typeface="宋体" charset="-122"/>
              </a:rPr>
              <a:t>1</a:t>
            </a:r>
            <a:r>
              <a:rPr lang="zh-CN" altLang="en-US" sz="1800" b="0" kern="0" dirty="0">
                <a:ea typeface="宋体" charset="-122"/>
              </a:rPr>
              <a:t>释放</a:t>
            </a:r>
            <a:r>
              <a:rPr lang="en-US" altLang="zh-CN" sz="1800" b="0" kern="0" dirty="0">
                <a:ea typeface="宋体" charset="-122"/>
              </a:rPr>
              <a:t>A</a:t>
            </a:r>
            <a:r>
              <a:rPr lang="zh-CN" altLang="en-US" sz="1800" b="0" kern="0" dirty="0">
                <a:ea typeface="宋体" charset="-122"/>
              </a:rPr>
              <a:t>的封锁。</a:t>
            </a:r>
          </a:p>
        </p:txBody>
      </p:sp>
      <p:sp>
        <p:nvSpPr>
          <p:cNvPr id="6" name="Rectangle 3"/>
          <p:cNvSpPr txBox="1">
            <a:spLocks noChangeArrowheads="1"/>
          </p:cNvSpPr>
          <p:nvPr/>
        </p:nvSpPr>
        <p:spPr bwMode="auto">
          <a:xfrm>
            <a:off x="4289821" y="3699582"/>
            <a:ext cx="4406727" cy="1444724"/>
          </a:xfrm>
          <a:prstGeom prst="rect">
            <a:avLst/>
          </a:prstGeom>
          <a:solidFill>
            <a:schemeClr val="accent2">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1800" kern="0" dirty="0">
                <a:ea typeface="宋体" charset="-122"/>
              </a:rPr>
              <a:t>封锁粒度是元组</a:t>
            </a:r>
            <a:r>
              <a:rPr lang="zh-CN" altLang="en-US" sz="1800" b="0" kern="0" dirty="0">
                <a:ea typeface="宋体" charset="-122"/>
              </a:rPr>
              <a:t>：</a:t>
            </a:r>
            <a:r>
              <a:rPr lang="en-US" altLang="zh-CN" sz="1800" b="0" kern="0" dirty="0">
                <a:ea typeface="宋体" charset="-122"/>
              </a:rPr>
              <a:t>T</a:t>
            </a:r>
            <a:r>
              <a:rPr lang="en-US" altLang="zh-CN" sz="1800" b="0" kern="0" baseline="-25000" dirty="0">
                <a:ea typeface="宋体" charset="-122"/>
              </a:rPr>
              <a:t>1</a:t>
            </a:r>
            <a:r>
              <a:rPr lang="zh-CN" altLang="en-US" sz="1800" b="0" kern="0" dirty="0">
                <a:ea typeface="宋体" charset="-122"/>
              </a:rPr>
              <a:t>和</a:t>
            </a:r>
            <a:r>
              <a:rPr lang="en-US" altLang="zh-CN" sz="1800" b="0" kern="0" dirty="0">
                <a:ea typeface="宋体" charset="-122"/>
              </a:rPr>
              <a:t>T</a:t>
            </a:r>
            <a:r>
              <a:rPr lang="en-US" altLang="zh-CN" sz="1800" b="0" kern="0" baseline="-25000" dirty="0">
                <a:ea typeface="宋体" charset="-122"/>
              </a:rPr>
              <a:t>2</a:t>
            </a:r>
            <a:r>
              <a:rPr lang="zh-CN" altLang="en-US" sz="1800" b="0" kern="0" dirty="0">
                <a:ea typeface="宋体" charset="-122"/>
              </a:rPr>
              <a:t>可以分别对</a:t>
            </a:r>
            <a:r>
              <a:rPr lang="en-US" altLang="zh-CN" sz="1800" b="0" kern="0" dirty="0">
                <a:ea typeface="宋体" charset="-122"/>
              </a:rPr>
              <a:t>L</a:t>
            </a:r>
            <a:r>
              <a:rPr lang="en-US" altLang="zh-CN" sz="1800" b="0" kern="0" baseline="-25000" dirty="0">
                <a:ea typeface="宋体" charset="-122"/>
              </a:rPr>
              <a:t>1</a:t>
            </a:r>
            <a:r>
              <a:rPr lang="zh-CN" altLang="en-US" sz="1800" b="0" kern="0" dirty="0">
                <a:ea typeface="宋体" charset="-122"/>
              </a:rPr>
              <a:t>和</a:t>
            </a:r>
            <a:r>
              <a:rPr lang="en-US" altLang="zh-CN" sz="1800" b="0" kern="0" dirty="0">
                <a:ea typeface="宋体" charset="-122"/>
              </a:rPr>
              <a:t>L</a:t>
            </a:r>
            <a:r>
              <a:rPr lang="en-US" altLang="zh-CN" sz="1800" b="0" kern="0" baseline="-25000" dirty="0">
                <a:ea typeface="宋体" charset="-122"/>
              </a:rPr>
              <a:t>2</a:t>
            </a:r>
            <a:r>
              <a:rPr lang="zh-CN" altLang="en-US" sz="1800" b="0" kern="0" dirty="0">
                <a:ea typeface="宋体" charset="-122"/>
              </a:rPr>
              <a:t>加锁，不需要互相等待，提高了系统的并行度。</a:t>
            </a:r>
          </a:p>
        </p:txBody>
      </p:sp>
      <p:sp>
        <p:nvSpPr>
          <p:cNvPr id="7" name="Rectangle 3"/>
          <p:cNvSpPr txBox="1">
            <a:spLocks noChangeArrowheads="1"/>
          </p:cNvSpPr>
          <p:nvPr/>
        </p:nvSpPr>
        <p:spPr bwMode="auto">
          <a:xfrm>
            <a:off x="4289821" y="5099124"/>
            <a:ext cx="4406727" cy="1368152"/>
          </a:xfrm>
          <a:prstGeom prst="rect">
            <a:avLst/>
          </a:prstGeom>
          <a:solidFill>
            <a:srgbClr val="E0D690"/>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buFont typeface="Wingdings" panose="05000000000000000000" pitchFamily="2" charset="2"/>
              <a:buChar char="Ø"/>
            </a:pPr>
            <a:r>
              <a:rPr lang="zh-CN" altLang="en-US" sz="1800" kern="0" dirty="0">
                <a:ea typeface="宋体" charset="-122"/>
              </a:rPr>
              <a:t>封锁粒度是元组</a:t>
            </a:r>
            <a:r>
              <a:rPr lang="zh-CN" altLang="en-US" sz="1800" b="0" kern="0" dirty="0">
                <a:ea typeface="宋体" charset="-122"/>
              </a:rPr>
              <a:t>：事务</a:t>
            </a:r>
            <a:r>
              <a:rPr lang="en-US" altLang="zh-CN" sz="1800" b="0" kern="0" dirty="0">
                <a:ea typeface="宋体" charset="-122"/>
              </a:rPr>
              <a:t>T</a:t>
            </a:r>
            <a:r>
              <a:rPr lang="zh-CN" altLang="en-US" sz="1800" b="0" kern="0" dirty="0">
                <a:ea typeface="宋体" charset="-122"/>
              </a:rPr>
              <a:t>需要读取整个表，</a:t>
            </a:r>
            <a:r>
              <a:rPr lang="en-US" altLang="zh-CN" sz="1800" b="0" kern="0" dirty="0">
                <a:ea typeface="宋体" charset="-122"/>
              </a:rPr>
              <a:t>T</a:t>
            </a:r>
            <a:r>
              <a:rPr lang="zh-CN" altLang="en-US" sz="1800" b="0" kern="0" dirty="0">
                <a:ea typeface="宋体" charset="-122"/>
              </a:rPr>
              <a:t>必须对表中的每一个元组加锁，才能进行操作，开销极大。 </a:t>
            </a:r>
          </a:p>
        </p:txBody>
      </p:sp>
      <p:sp>
        <p:nvSpPr>
          <p:cNvPr id="8" name="Rectangle 3"/>
          <p:cNvSpPr txBox="1">
            <a:spLocks noChangeArrowheads="1"/>
          </p:cNvSpPr>
          <p:nvPr/>
        </p:nvSpPr>
        <p:spPr bwMode="auto">
          <a:xfrm>
            <a:off x="1259632" y="3402825"/>
            <a:ext cx="6912768" cy="593514"/>
          </a:xfrm>
          <a:prstGeom prst="rect">
            <a:avLst/>
          </a:prstGeom>
          <a:solidFill>
            <a:srgbClr val="FFFF00"/>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r>
              <a:rPr lang="zh-CN" altLang="en-US" sz="2400" kern="0" dirty="0">
                <a:solidFill>
                  <a:srgbClr val="FF0000"/>
                </a:solidFill>
                <a:latin typeface="微软雅黑" panose="020B0503020204020204" pitchFamily="34" charset="-122"/>
                <a:ea typeface="微软雅黑" panose="020B0503020204020204" pitchFamily="34" charset="-122"/>
              </a:rPr>
              <a:t>显然，仅一种封锁粒度是不能满足数据库需求的！</a:t>
            </a:r>
          </a:p>
        </p:txBody>
      </p:sp>
    </p:spTree>
    <p:extLst>
      <p:ext uri="{BB962C8B-B14F-4D97-AF65-F5344CB8AC3E}">
        <p14:creationId xmlns:p14="http://schemas.microsoft.com/office/powerpoint/2010/main" val="21342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80">
                                          <p:stCondLst>
                                            <p:cond delay="0"/>
                                          </p:stCondLst>
                                        </p:cTn>
                                        <p:tgtEl>
                                          <p:spTgt spid="8"/>
                                        </p:tgtEl>
                                      </p:cBhvr>
                                    </p:animEffect>
                                    <p:anim calcmode="lin" valueType="num">
                                      <p:cBhvr>
                                        <p:cTn id="2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8" dur="26">
                                          <p:stCondLst>
                                            <p:cond delay="650"/>
                                          </p:stCondLst>
                                        </p:cTn>
                                        <p:tgtEl>
                                          <p:spTgt spid="8"/>
                                        </p:tgtEl>
                                      </p:cBhvr>
                                      <p:to x="100000" y="60000"/>
                                    </p:animScale>
                                    <p:animScale>
                                      <p:cBhvr>
                                        <p:cTn id="29" dur="166" decel="50000">
                                          <p:stCondLst>
                                            <p:cond delay="676"/>
                                          </p:stCondLst>
                                        </p:cTn>
                                        <p:tgtEl>
                                          <p:spTgt spid="8"/>
                                        </p:tgtEl>
                                      </p:cBhvr>
                                      <p:to x="100000" y="100000"/>
                                    </p:animScale>
                                    <p:animScale>
                                      <p:cBhvr>
                                        <p:cTn id="30" dur="26">
                                          <p:stCondLst>
                                            <p:cond delay="1312"/>
                                          </p:stCondLst>
                                        </p:cTn>
                                        <p:tgtEl>
                                          <p:spTgt spid="8"/>
                                        </p:tgtEl>
                                      </p:cBhvr>
                                      <p:to x="100000" y="80000"/>
                                    </p:animScale>
                                    <p:animScale>
                                      <p:cBhvr>
                                        <p:cTn id="31" dur="166" decel="50000">
                                          <p:stCondLst>
                                            <p:cond delay="1338"/>
                                          </p:stCondLst>
                                        </p:cTn>
                                        <p:tgtEl>
                                          <p:spTgt spid="8"/>
                                        </p:tgtEl>
                                      </p:cBhvr>
                                      <p:to x="100000" y="100000"/>
                                    </p:animScale>
                                    <p:animScale>
                                      <p:cBhvr>
                                        <p:cTn id="32" dur="26">
                                          <p:stCondLst>
                                            <p:cond delay="1642"/>
                                          </p:stCondLst>
                                        </p:cTn>
                                        <p:tgtEl>
                                          <p:spTgt spid="8"/>
                                        </p:tgtEl>
                                      </p:cBhvr>
                                      <p:to x="100000" y="90000"/>
                                    </p:animScale>
                                    <p:animScale>
                                      <p:cBhvr>
                                        <p:cTn id="33" dur="166" decel="50000">
                                          <p:stCondLst>
                                            <p:cond delay="1668"/>
                                          </p:stCondLst>
                                        </p:cTn>
                                        <p:tgtEl>
                                          <p:spTgt spid="8"/>
                                        </p:tgtEl>
                                      </p:cBhvr>
                                      <p:to x="100000" y="100000"/>
                                    </p:animScale>
                                    <p:animScale>
                                      <p:cBhvr>
                                        <p:cTn id="34" dur="26">
                                          <p:stCondLst>
                                            <p:cond delay="1808"/>
                                          </p:stCondLst>
                                        </p:cTn>
                                        <p:tgtEl>
                                          <p:spTgt spid="8"/>
                                        </p:tgtEl>
                                      </p:cBhvr>
                                      <p:to x="100000" y="95000"/>
                                    </p:animScale>
                                    <p:animScale>
                                      <p:cBhvr>
                                        <p:cTn id="3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a:ea typeface="宋体" charset="-122"/>
              </a:rPr>
              <a:t>多粒度封锁</a:t>
            </a:r>
          </a:p>
        </p:txBody>
      </p:sp>
      <p:sp>
        <p:nvSpPr>
          <p:cNvPr id="69635" name="Rectangle 3"/>
          <p:cNvSpPr>
            <a:spLocks noGrp="1" noChangeArrowheads="1"/>
          </p:cNvSpPr>
          <p:nvPr>
            <p:ph type="body" idx="1"/>
          </p:nvPr>
        </p:nvSpPr>
        <p:spPr>
          <a:xfrm>
            <a:off x="185739" y="1124745"/>
            <a:ext cx="8634412" cy="53284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多粒度封锁</a:t>
            </a:r>
            <a:r>
              <a:rPr lang="en-US" altLang="zh-CN" sz="2400" dirty="0">
                <a:ea typeface="宋体" charset="-122"/>
              </a:rPr>
              <a:t>(Multiple Granularity Locking)</a:t>
            </a:r>
          </a:p>
          <a:p>
            <a:pPr lvl="1">
              <a:lnSpc>
                <a:spcPts val="3500"/>
              </a:lnSpc>
            </a:pPr>
            <a:r>
              <a:rPr lang="zh-CN" altLang="en-US" sz="2000" dirty="0">
                <a:ea typeface="宋体" charset="-122"/>
              </a:rPr>
              <a:t>在一个系统中同时支持多种封锁粒度以供不同的事务选择</a:t>
            </a:r>
          </a:p>
          <a:p>
            <a:pPr>
              <a:lnSpc>
                <a:spcPts val="3500"/>
              </a:lnSpc>
            </a:pPr>
            <a:r>
              <a:rPr lang="zh-CN" altLang="en-US" sz="2400" dirty="0">
                <a:ea typeface="宋体" charset="-122"/>
              </a:rPr>
              <a:t>考虑封锁开销和并发度两个因素，选择合理的封锁粒度</a:t>
            </a:r>
          </a:p>
          <a:p>
            <a:pPr lvl="1">
              <a:lnSpc>
                <a:spcPts val="3500"/>
              </a:lnSpc>
            </a:pPr>
            <a:r>
              <a:rPr lang="zh-CN" altLang="en-US" sz="2000" dirty="0"/>
              <a:t>需要处理多个关系中大量元组的用户事务：以数据库为封锁单元；</a:t>
            </a:r>
          </a:p>
          <a:p>
            <a:pPr lvl="1">
              <a:lnSpc>
                <a:spcPts val="3500"/>
              </a:lnSpc>
            </a:pPr>
            <a:r>
              <a:rPr lang="zh-CN" altLang="en-US" sz="2000" dirty="0"/>
              <a:t>需要处理同一关系中大量元组的用户事务：以关系为封锁单元；</a:t>
            </a:r>
          </a:p>
          <a:p>
            <a:pPr lvl="1">
              <a:lnSpc>
                <a:spcPts val="3500"/>
              </a:lnSpc>
            </a:pPr>
            <a:r>
              <a:rPr lang="zh-CN" altLang="en-US" sz="2000" dirty="0"/>
              <a:t>只处理少量元组的用户事务：以元组为封锁单元。</a:t>
            </a:r>
          </a:p>
        </p:txBody>
      </p:sp>
    </p:spTree>
    <p:extLst>
      <p:ext uri="{BB962C8B-B14F-4D97-AF65-F5344CB8AC3E}">
        <p14:creationId xmlns:p14="http://schemas.microsoft.com/office/powerpoint/2010/main" val="1399019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a:ea typeface="宋体" charset="-122"/>
              </a:rPr>
              <a:t>多粒度封锁</a:t>
            </a:r>
          </a:p>
        </p:txBody>
      </p:sp>
      <p:sp>
        <p:nvSpPr>
          <p:cNvPr id="70659" name="Rectangle 3"/>
          <p:cNvSpPr>
            <a:spLocks noGrp="1" noChangeArrowheads="1"/>
          </p:cNvSpPr>
          <p:nvPr>
            <p:ph type="body" idx="1"/>
          </p:nvPr>
        </p:nvSpPr>
        <p:spPr>
          <a:xfrm>
            <a:off x="323528" y="1268760"/>
            <a:ext cx="8352928" cy="20882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多粒度树</a:t>
            </a:r>
          </a:p>
          <a:p>
            <a:pPr lvl="1">
              <a:lnSpc>
                <a:spcPts val="3500"/>
              </a:lnSpc>
            </a:pPr>
            <a:r>
              <a:rPr lang="zh-CN" altLang="en-US" sz="2000" dirty="0"/>
              <a:t>以树形结构来表示多级封锁粒度；</a:t>
            </a:r>
          </a:p>
          <a:p>
            <a:pPr lvl="1">
              <a:lnSpc>
                <a:spcPts val="3500"/>
              </a:lnSpc>
            </a:pPr>
            <a:r>
              <a:rPr lang="zh-CN" altLang="en-US" sz="2000" dirty="0"/>
              <a:t>根结点是整个数据库，表示最大的数据粒度；</a:t>
            </a:r>
          </a:p>
          <a:p>
            <a:pPr lvl="1">
              <a:lnSpc>
                <a:spcPts val="3500"/>
              </a:lnSpc>
            </a:pPr>
            <a:r>
              <a:rPr lang="zh-CN" altLang="en-US" sz="2000" dirty="0"/>
              <a:t>叶结点表示最小的数据粒度。</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12" y="3717032"/>
            <a:ext cx="66103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bwMode="auto">
          <a:xfrm>
            <a:off x="3960440" y="3233564"/>
            <a:ext cx="4716016" cy="442674"/>
          </a:xfrm>
          <a:prstGeom prst="wedgeRoundRectCallout">
            <a:avLst>
              <a:gd name="adj1" fmla="val 6289"/>
              <a:gd name="adj2" fmla="val 265933"/>
              <a:gd name="adj3" fmla="val 16667"/>
            </a:avLst>
          </a:prstGeom>
          <a:solidFill>
            <a:schemeClr val="accent1">
              <a:lumMod val="40000"/>
              <a:lumOff val="60000"/>
            </a:schemeClr>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chemeClr val="tx1"/>
                </a:solidFill>
                <a:latin typeface="楷体" panose="02010609060101010101" pitchFamily="49" charset="-122"/>
                <a:ea typeface="楷体" panose="02010609060101010101" pitchFamily="49" charset="-122"/>
              </a:rPr>
              <a:t>如果对关系</a:t>
            </a:r>
            <a:r>
              <a:rPr lang="en-US" altLang="zh-CN" b="0" dirty="0">
                <a:solidFill>
                  <a:schemeClr val="tx1"/>
                </a:solidFill>
                <a:latin typeface="楷体" panose="02010609060101010101" pitchFamily="49" charset="-122"/>
                <a:ea typeface="楷体" panose="02010609060101010101" pitchFamily="49" charset="-122"/>
              </a:rPr>
              <a:t>B</a:t>
            </a:r>
            <a:r>
              <a:rPr lang="zh-CN" altLang="en-US" b="0" dirty="0">
                <a:solidFill>
                  <a:schemeClr val="tx1"/>
                </a:solidFill>
                <a:latin typeface="楷体" panose="02010609060101010101" pitchFamily="49" charset="-122"/>
                <a:ea typeface="楷体" panose="02010609060101010101" pitchFamily="49" charset="-122"/>
              </a:rPr>
              <a:t>加排它锁，意味着什么？ </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3437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a:ea typeface="宋体" charset="-122"/>
              </a:rPr>
              <a:t>多粒度封锁</a:t>
            </a:r>
          </a:p>
        </p:txBody>
      </p:sp>
      <p:sp>
        <p:nvSpPr>
          <p:cNvPr id="72707" name="Rectangle 3"/>
          <p:cNvSpPr>
            <a:spLocks noGrp="1" noChangeArrowheads="1"/>
          </p:cNvSpPr>
          <p:nvPr>
            <p:ph type="body" idx="1"/>
          </p:nvPr>
        </p:nvSpPr>
        <p:spPr>
          <a:xfrm>
            <a:off x="185738" y="1196752"/>
            <a:ext cx="8490718" cy="46805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多粒度树中的每个结点可以被独立地加锁；</a:t>
            </a:r>
          </a:p>
          <a:p>
            <a:pPr>
              <a:lnSpc>
                <a:spcPts val="3500"/>
              </a:lnSpc>
            </a:pPr>
            <a:r>
              <a:rPr lang="zh-CN" altLang="en-US" sz="2400" dirty="0">
                <a:ea typeface="宋体" charset="-122"/>
              </a:rPr>
              <a:t>对一个结点加锁意味着这个结点的所有后裔结点也被加以同样类型的锁。</a:t>
            </a:r>
            <a:endParaRPr lang="en-US" altLang="zh-CN" sz="2400" dirty="0">
              <a:ea typeface="宋体" charset="-122"/>
            </a:endParaRPr>
          </a:p>
          <a:p>
            <a:pPr>
              <a:lnSpc>
                <a:spcPts val="3500"/>
              </a:lnSpc>
            </a:pPr>
            <a:r>
              <a:rPr lang="zh-CN" altLang="en-US" sz="2400" dirty="0">
                <a:ea typeface="宋体" charset="-122"/>
              </a:rPr>
              <a:t>在多粒度封锁中，一个数据对象可能以两种方式封锁：</a:t>
            </a:r>
            <a:r>
              <a:rPr lang="zh-CN" altLang="en-US" sz="2400" dirty="0">
                <a:solidFill>
                  <a:schemeClr val="tx2">
                    <a:lumMod val="60000"/>
                    <a:lumOff val="40000"/>
                  </a:schemeClr>
                </a:solidFill>
                <a:ea typeface="宋体" charset="-122"/>
              </a:rPr>
              <a:t>显式封锁和隐式封锁</a:t>
            </a:r>
            <a:r>
              <a:rPr lang="zh-CN" altLang="en-US" sz="2400" dirty="0">
                <a:ea typeface="宋体" charset="-122"/>
              </a:rPr>
              <a:t>。</a:t>
            </a:r>
            <a:endParaRPr lang="en-US" altLang="zh-CN" sz="2400" dirty="0">
              <a:ea typeface="宋体" charset="-122"/>
            </a:endParaRPr>
          </a:p>
          <a:p>
            <a:pPr lvl="1">
              <a:lnSpc>
                <a:spcPts val="3500"/>
              </a:lnSpc>
            </a:pPr>
            <a:r>
              <a:rPr lang="zh-CN" altLang="en-US" sz="2000" dirty="0">
                <a:ea typeface="宋体" charset="-122"/>
              </a:rPr>
              <a:t>显式封锁</a:t>
            </a:r>
            <a:r>
              <a:rPr lang="en-US" altLang="zh-CN" sz="2000" dirty="0">
                <a:ea typeface="宋体" charset="-122"/>
              </a:rPr>
              <a:t>: </a:t>
            </a:r>
            <a:r>
              <a:rPr lang="zh-CN" altLang="en-US" sz="2000" dirty="0">
                <a:ea typeface="宋体" charset="-122"/>
              </a:rPr>
              <a:t>直接加到数据对象上的封锁；</a:t>
            </a:r>
          </a:p>
          <a:p>
            <a:pPr lvl="1">
              <a:lnSpc>
                <a:spcPts val="3500"/>
              </a:lnSpc>
            </a:pPr>
            <a:r>
              <a:rPr lang="zh-CN" altLang="en-US" sz="2000" dirty="0">
                <a:ea typeface="宋体" charset="-122"/>
              </a:rPr>
              <a:t>隐式封锁</a:t>
            </a:r>
            <a:r>
              <a:rPr lang="en-US" altLang="zh-CN" sz="2000" dirty="0">
                <a:ea typeface="宋体" charset="-122"/>
              </a:rPr>
              <a:t>: </a:t>
            </a:r>
            <a:r>
              <a:rPr lang="zh-CN" altLang="en-US" sz="2000" dirty="0">
                <a:ea typeface="宋体" charset="-122"/>
              </a:rPr>
              <a:t>该数据对象没有独立加锁，由于其上级结点加锁而使该数据对象加上了锁；</a:t>
            </a:r>
          </a:p>
          <a:p>
            <a:pPr lvl="1">
              <a:lnSpc>
                <a:spcPts val="3500"/>
              </a:lnSpc>
            </a:pPr>
            <a:r>
              <a:rPr lang="zh-CN" altLang="en-US" sz="2000" dirty="0">
                <a:ea typeface="宋体" charset="-122"/>
              </a:rPr>
              <a:t>显式封锁和隐式封锁具有相同效果。</a:t>
            </a:r>
          </a:p>
          <a:p>
            <a:pPr>
              <a:lnSpc>
                <a:spcPts val="3500"/>
              </a:lnSpc>
            </a:pPr>
            <a:endParaRPr lang="zh-CN" altLang="en-US" sz="2400" dirty="0">
              <a:ea typeface="宋体" charset="-122"/>
            </a:endParaRPr>
          </a:p>
        </p:txBody>
      </p:sp>
    </p:spTree>
    <p:extLst>
      <p:ext uri="{BB962C8B-B14F-4D97-AF65-F5344CB8AC3E}">
        <p14:creationId xmlns:p14="http://schemas.microsoft.com/office/powerpoint/2010/main" val="3330064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z="3200" dirty="0">
                <a:ea typeface="宋体" charset="-122"/>
              </a:rPr>
              <a:t>多粒度封锁</a:t>
            </a:r>
          </a:p>
        </p:txBody>
      </p:sp>
      <p:sp>
        <p:nvSpPr>
          <p:cNvPr id="74755" name="Rectangle 3"/>
          <p:cNvSpPr>
            <a:spLocks noGrp="1" noChangeArrowheads="1"/>
          </p:cNvSpPr>
          <p:nvPr>
            <p:ph type="body" idx="1"/>
          </p:nvPr>
        </p:nvSpPr>
        <p:spPr>
          <a:xfrm>
            <a:off x="185738" y="4725144"/>
            <a:ext cx="8729662" cy="1582948"/>
          </a:xfr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p>
            <a:pPr lvl="1">
              <a:lnSpc>
                <a:spcPts val="3500"/>
              </a:lnSpc>
            </a:pPr>
            <a:r>
              <a:rPr lang="zh-CN" altLang="en-US" sz="2000" dirty="0"/>
              <a:t>关系</a:t>
            </a:r>
            <a:r>
              <a:rPr lang="en-US" altLang="zh-CN" sz="2000" dirty="0"/>
              <a:t>B</a:t>
            </a:r>
            <a:r>
              <a:rPr lang="zh-CN" altLang="en-US" sz="2000" dirty="0"/>
              <a:t>上是否存在冲突的显式封锁？</a:t>
            </a:r>
            <a:endParaRPr lang="en-US" altLang="zh-CN" sz="2000" dirty="0"/>
          </a:p>
          <a:p>
            <a:pPr lvl="1">
              <a:lnSpc>
                <a:spcPts val="3500"/>
              </a:lnSpc>
            </a:pPr>
            <a:r>
              <a:rPr lang="zh-CN" altLang="en-US" sz="2000" dirty="0"/>
              <a:t>关系</a:t>
            </a:r>
            <a:r>
              <a:rPr lang="en-US" altLang="zh-CN" sz="2000" dirty="0"/>
              <a:t>B</a:t>
            </a:r>
            <a:r>
              <a:rPr lang="zh-CN" altLang="en-US" sz="2000" dirty="0"/>
              <a:t>的父结点（即数据库）是否有冲突的显式封锁？</a:t>
            </a:r>
            <a:endParaRPr lang="en-US" altLang="zh-CN" sz="2000" dirty="0"/>
          </a:p>
          <a:p>
            <a:pPr lvl="1">
              <a:lnSpc>
                <a:spcPts val="3500"/>
              </a:lnSpc>
            </a:pPr>
            <a:r>
              <a:rPr lang="zh-CN" altLang="en-US" sz="2000" dirty="0"/>
              <a:t>关系</a:t>
            </a:r>
            <a:r>
              <a:rPr lang="en-US" altLang="zh-CN" sz="2000" dirty="0"/>
              <a:t>B</a:t>
            </a:r>
            <a:r>
              <a:rPr lang="zh-CN" altLang="en-US" sz="2000" dirty="0"/>
              <a:t>的子孙结点（即元组），是否有冲突的显式封锁？</a:t>
            </a:r>
            <a:endParaRPr lang="en-US" altLang="zh-CN" sz="2000" dirty="0"/>
          </a:p>
        </p:txBody>
      </p:sp>
      <p:sp>
        <p:nvSpPr>
          <p:cNvPr id="4" name="Rectangle 3"/>
          <p:cNvSpPr txBox="1">
            <a:spLocks noChangeArrowheads="1"/>
          </p:cNvSpPr>
          <p:nvPr/>
        </p:nvSpPr>
        <p:spPr bwMode="auto">
          <a:xfrm>
            <a:off x="160586" y="1124744"/>
            <a:ext cx="8729662" cy="720080"/>
          </a:xfrm>
          <a:prstGeom prst="rect">
            <a:avLst/>
          </a:prstGeom>
          <a:solidFill>
            <a:schemeClr val="bg1">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400" kern="0" dirty="0">
                <a:ea typeface="宋体" charset="-122"/>
              </a:rPr>
              <a:t>思考问题：隐式封锁对加锁过程会产生什么影响？</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12" y="2204864"/>
            <a:ext cx="66103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bwMode="auto">
          <a:xfrm>
            <a:off x="4283968" y="1835572"/>
            <a:ext cx="4202584" cy="442674"/>
          </a:xfrm>
          <a:prstGeom prst="wedgeRoundRectCallout">
            <a:avLst>
              <a:gd name="adj1" fmla="val 5211"/>
              <a:gd name="adj2" fmla="val 234375"/>
              <a:gd name="adj3" fmla="val 16667"/>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algn="l"/>
            <a:r>
              <a:rPr lang="zh-CN" altLang="en-US" b="0" dirty="0">
                <a:solidFill>
                  <a:schemeClr val="tx1"/>
                </a:solidFill>
                <a:latin typeface="楷体" panose="02010609060101010101" pitchFamily="49" charset="-122"/>
                <a:ea typeface="楷体" panose="02010609060101010101" pitchFamily="49" charset="-122"/>
              </a:rPr>
              <a:t>需要对关系</a:t>
            </a:r>
            <a:r>
              <a:rPr lang="en-US" altLang="zh-CN" b="0" dirty="0">
                <a:solidFill>
                  <a:schemeClr val="tx1"/>
                </a:solidFill>
                <a:latin typeface="楷体" panose="02010609060101010101" pitchFamily="49" charset="-122"/>
                <a:ea typeface="楷体" panose="02010609060101010101" pitchFamily="49" charset="-122"/>
              </a:rPr>
              <a:t>B</a:t>
            </a:r>
            <a:r>
              <a:rPr lang="zh-CN" altLang="en-US" b="0" dirty="0">
                <a:solidFill>
                  <a:schemeClr val="tx1"/>
                </a:solidFill>
                <a:latin typeface="楷体" panose="02010609060101010101" pitchFamily="49" charset="-122"/>
                <a:ea typeface="楷体" panose="02010609060101010101" pitchFamily="49" charset="-122"/>
              </a:rPr>
              <a:t>加排它锁，该怎么做？ </a:t>
            </a:r>
            <a:endParaRPr kumimoji="0" lang="zh-CN" altLang="en-US" sz="20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832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4755">
                                            <p:bg/>
                                          </p:spTgt>
                                        </p:tgtEl>
                                        <p:attrNameLst>
                                          <p:attrName>style.visibility</p:attrName>
                                        </p:attrNameLst>
                                      </p:cBhvr>
                                      <p:to>
                                        <p:strVal val="visible"/>
                                      </p:to>
                                    </p:set>
                                    <p:animEffect transition="in" filter="barn(inVertical)">
                                      <p:cBhvr>
                                        <p:cTn id="33" dur="500"/>
                                        <p:tgtEl>
                                          <p:spTgt spid="74755">
                                            <p:bg/>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74755">
                                            <p:txEl>
                                              <p:pRg st="0" end="0"/>
                                            </p:txEl>
                                          </p:spTgt>
                                        </p:tgtEl>
                                        <p:attrNameLst>
                                          <p:attrName>style.visibility</p:attrName>
                                        </p:attrNameLst>
                                      </p:cBhvr>
                                      <p:to>
                                        <p:strVal val="visible"/>
                                      </p:to>
                                    </p:set>
                                    <p:animEffect transition="in" filter="barn(inVertical)">
                                      <p:cBhvr>
                                        <p:cTn id="36" dur="500"/>
                                        <p:tgtEl>
                                          <p:spTgt spid="74755">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4755">
                                            <p:txEl>
                                              <p:pRg st="1" end="1"/>
                                            </p:txEl>
                                          </p:spTgt>
                                        </p:tgtEl>
                                        <p:attrNameLst>
                                          <p:attrName>style.visibility</p:attrName>
                                        </p:attrNameLst>
                                      </p:cBhvr>
                                      <p:to>
                                        <p:strVal val="visible"/>
                                      </p:to>
                                    </p:set>
                                    <p:animEffect transition="in" filter="barn(inVertical)">
                                      <p:cBhvr>
                                        <p:cTn id="39" dur="500"/>
                                        <p:tgtEl>
                                          <p:spTgt spid="74755">
                                            <p:txEl>
                                              <p:pRg st="1" end="1"/>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4755">
                                            <p:txEl>
                                              <p:pRg st="2" end="2"/>
                                            </p:txEl>
                                          </p:spTgt>
                                        </p:tgtEl>
                                        <p:attrNameLst>
                                          <p:attrName>style.visibility</p:attrName>
                                        </p:attrNameLst>
                                      </p:cBhvr>
                                      <p:to>
                                        <p:strVal val="visible"/>
                                      </p:to>
                                    </p:set>
                                    <p:animEffect transition="in" filter="barn(inVertical)">
                                      <p:cBhvr>
                                        <p:cTn id="42" dur="500"/>
                                        <p:tgtEl>
                                          <p:spTgt spid="74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animBg="1"/>
      <p:bldP spid="4"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z="3200">
                <a:ea typeface="宋体" charset="-122"/>
              </a:rPr>
              <a:t>显式封锁和隐式封锁</a:t>
            </a:r>
          </a:p>
        </p:txBody>
      </p:sp>
      <p:sp>
        <p:nvSpPr>
          <p:cNvPr id="75779" name="Rectangle 3"/>
          <p:cNvSpPr>
            <a:spLocks noGrp="1" noChangeArrowheads="1"/>
          </p:cNvSpPr>
          <p:nvPr>
            <p:ph type="body" idx="1"/>
          </p:nvPr>
        </p:nvSpPr>
        <p:spPr>
          <a:xfrm>
            <a:off x="185738" y="1196752"/>
            <a:ext cx="8634734" cy="4464496"/>
          </a:xfrm>
          <a:noFill/>
          <a:ln>
            <a:noFill/>
          </a:ln>
          <a:effec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对某个数据对象加锁，系统的检查过程：</a:t>
            </a:r>
          </a:p>
          <a:p>
            <a:pPr lvl="1">
              <a:lnSpc>
                <a:spcPts val="3500"/>
              </a:lnSpc>
            </a:pPr>
            <a:r>
              <a:rPr lang="zh-CN" altLang="en-US" sz="2000" dirty="0">
                <a:ea typeface="宋体" charset="-122"/>
              </a:rPr>
              <a:t>数据对象本身</a:t>
            </a:r>
          </a:p>
          <a:p>
            <a:pPr lvl="2">
              <a:lnSpc>
                <a:spcPts val="3500"/>
              </a:lnSpc>
            </a:pPr>
            <a:r>
              <a:rPr lang="zh-CN" altLang="en-US" sz="1800" dirty="0"/>
              <a:t>有无显式封锁与之冲突</a:t>
            </a:r>
          </a:p>
          <a:p>
            <a:pPr lvl="1">
              <a:lnSpc>
                <a:spcPts val="3500"/>
              </a:lnSpc>
            </a:pPr>
            <a:r>
              <a:rPr lang="zh-CN" altLang="en-US" sz="2000" dirty="0">
                <a:ea typeface="宋体" charset="-122"/>
              </a:rPr>
              <a:t>所有父结点</a:t>
            </a:r>
          </a:p>
          <a:p>
            <a:pPr lvl="2">
              <a:lnSpc>
                <a:spcPts val="3500"/>
              </a:lnSpc>
            </a:pPr>
            <a:r>
              <a:rPr lang="zh-CN" altLang="en-US" sz="1800" dirty="0"/>
              <a:t>检查本事务的显式封锁是否与该数据对象上的隐式封锁冲突</a:t>
            </a:r>
            <a:endParaRPr lang="en-US" altLang="zh-CN" sz="1800" dirty="0"/>
          </a:p>
          <a:p>
            <a:pPr lvl="1">
              <a:lnSpc>
                <a:spcPts val="3500"/>
              </a:lnSpc>
            </a:pPr>
            <a:r>
              <a:rPr lang="zh-CN" altLang="en-US" sz="2000" dirty="0">
                <a:ea typeface="宋体" charset="-122"/>
              </a:rPr>
              <a:t>所有子孙结点</a:t>
            </a:r>
          </a:p>
          <a:p>
            <a:pPr lvl="2">
              <a:lnSpc>
                <a:spcPts val="3500"/>
              </a:lnSpc>
            </a:pPr>
            <a:r>
              <a:rPr lang="zh-CN" altLang="en-US" sz="1800" dirty="0"/>
              <a:t>检查本事务的显式封锁是否与本事务的隐式封锁冲突（将加到下级结点的封锁）</a:t>
            </a:r>
          </a:p>
        </p:txBody>
      </p:sp>
      <p:sp>
        <p:nvSpPr>
          <p:cNvPr id="4" name="Rectangle 3"/>
          <p:cNvSpPr txBox="1">
            <a:spLocks noChangeArrowheads="1"/>
          </p:cNvSpPr>
          <p:nvPr/>
        </p:nvSpPr>
        <p:spPr bwMode="auto">
          <a:xfrm>
            <a:off x="971600" y="5364491"/>
            <a:ext cx="7560840" cy="593514"/>
          </a:xfrm>
          <a:prstGeom prst="rect">
            <a:avLst/>
          </a:prstGeom>
          <a:solidFill>
            <a:srgbClr val="FFFF00"/>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lnSpc>
                <a:spcPts val="3500"/>
              </a:lnSpc>
              <a:buNone/>
            </a:pPr>
            <a:r>
              <a:rPr lang="zh-CN" altLang="en-US" sz="2400" kern="0" dirty="0">
                <a:solidFill>
                  <a:srgbClr val="FF0000"/>
                </a:solidFill>
                <a:latin typeface="楷体" panose="02010609060101010101" pitchFamily="49" charset="-122"/>
                <a:ea typeface="楷体" panose="02010609060101010101" pitchFamily="49" charset="-122"/>
              </a:rPr>
              <a:t>加锁时，冲突检查过程极其繁琐，导致加锁效率不高！</a:t>
            </a:r>
          </a:p>
        </p:txBody>
      </p:sp>
    </p:spTree>
    <p:extLst>
      <p:ext uri="{BB962C8B-B14F-4D97-AF65-F5344CB8AC3E}">
        <p14:creationId xmlns:p14="http://schemas.microsoft.com/office/powerpoint/2010/main" val="17868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771800" y="14319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 并发控制概述</a:t>
            </a:r>
            <a:endParaRPr lang="ko-KR" altLang="en-US" sz="2800" b="0" dirty="0">
              <a:solidFill>
                <a:schemeClr val="tx1"/>
              </a:solidFill>
              <a:latin typeface="黑体" panose="02010609060101010101" pitchFamily="49"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2009800" y="14097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771800" y="2260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并发操作引发的问题</a:t>
            </a:r>
            <a:endParaRPr lang="ko-KR" altLang="en-US" sz="2800" b="0" dirty="0">
              <a:solidFill>
                <a:schemeClr val="tx1"/>
              </a:solidFill>
              <a:latin typeface="黑体" panose="02010609060101010101" pitchFamily="49" charset="-122"/>
            </a:endParaRPr>
          </a:p>
        </p:txBody>
      </p:sp>
      <p:sp>
        <p:nvSpPr>
          <p:cNvPr id="33826" name="AutoShape 34"/>
          <p:cNvSpPr>
            <a:spLocks noChangeArrowheads="1"/>
          </p:cNvSpPr>
          <p:nvPr/>
        </p:nvSpPr>
        <p:spPr bwMode="auto">
          <a:xfrm>
            <a:off x="2009800" y="2238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2927648" y="3087688"/>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黑体" panose="02010609060101010101" pitchFamily="49" charset="-122"/>
                <a:ea typeface="黑体" panose="02010609060101010101" pitchFamily="49" charset="-122"/>
              </a:rPr>
              <a:t>封锁及引发问题</a:t>
            </a:r>
            <a:endParaRPr lang="ko-KR" altLang="en-US" sz="2800" b="0" dirty="0">
              <a:solidFill>
                <a:schemeClr val="tx1"/>
              </a:solidFill>
              <a:latin typeface="黑体" panose="02010609060101010101" pitchFamily="49" charset="-122"/>
            </a:endParaRPr>
          </a:p>
        </p:txBody>
      </p:sp>
      <p:sp>
        <p:nvSpPr>
          <p:cNvPr id="33828" name="AutoShape 36"/>
          <p:cNvSpPr>
            <a:spLocks noChangeArrowheads="1"/>
          </p:cNvSpPr>
          <p:nvPr/>
        </p:nvSpPr>
        <p:spPr bwMode="auto">
          <a:xfrm>
            <a:off x="2009800" y="30654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771800" y="391477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可串行调度与两段锁协议</a:t>
            </a:r>
            <a:endParaRPr lang="ko-KR" altLang="en-US" sz="2800" b="0" dirty="0">
              <a:solidFill>
                <a:schemeClr val="tx1"/>
              </a:solidFill>
              <a:latin typeface="黑体" panose="02010609060101010101" pitchFamily="49" charset="-122"/>
            </a:endParaRPr>
          </a:p>
        </p:txBody>
      </p:sp>
      <p:sp>
        <p:nvSpPr>
          <p:cNvPr id="33830" name="AutoShape 38"/>
          <p:cNvSpPr>
            <a:spLocks noChangeArrowheads="1"/>
          </p:cNvSpPr>
          <p:nvPr/>
        </p:nvSpPr>
        <p:spPr bwMode="auto">
          <a:xfrm>
            <a:off x="2009800" y="389255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771800" y="4764088"/>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封锁粒度</a:t>
            </a:r>
            <a:endParaRPr lang="ko-KR" altLang="en-US" sz="2800" b="0" dirty="0">
              <a:solidFill>
                <a:schemeClr val="tx1"/>
              </a:solidFill>
              <a:latin typeface="黑体" panose="02010609060101010101" pitchFamily="49" charset="-122"/>
            </a:endParaRPr>
          </a:p>
        </p:txBody>
      </p:sp>
      <p:sp>
        <p:nvSpPr>
          <p:cNvPr id="33832" name="AutoShape 40"/>
          <p:cNvSpPr>
            <a:spLocks noChangeArrowheads="1"/>
          </p:cNvSpPr>
          <p:nvPr/>
        </p:nvSpPr>
        <p:spPr bwMode="auto">
          <a:xfrm>
            <a:off x="2009800" y="4741863"/>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859336" y="557371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黑体" panose="02010609060101010101" pitchFamily="49" charset="-122"/>
                <a:ea typeface="黑体" panose="02010609060101010101" pitchFamily="49" charset="-122"/>
              </a:rPr>
              <a:t> </a:t>
            </a:r>
            <a:r>
              <a:rPr lang="zh-CN" altLang="en-US" sz="2800" b="0" dirty="0">
                <a:solidFill>
                  <a:schemeClr val="tx1"/>
                </a:solidFill>
                <a:latin typeface="黑体" panose="02010609060101010101" pitchFamily="49" charset="-122"/>
                <a:ea typeface="黑体" panose="02010609060101010101" pitchFamily="49" charset="-122"/>
              </a:rPr>
              <a:t>总 结</a:t>
            </a:r>
            <a:endParaRPr lang="ko-KR" altLang="en-US" sz="2800" b="0" dirty="0">
              <a:solidFill>
                <a:schemeClr val="tx1"/>
              </a:solidFill>
              <a:latin typeface="黑体" panose="02010609060101010101" pitchFamily="49" charset="-122"/>
            </a:endParaRPr>
          </a:p>
        </p:txBody>
      </p:sp>
      <p:sp>
        <p:nvSpPr>
          <p:cNvPr id="14" name="AutoShape 40"/>
          <p:cNvSpPr>
            <a:spLocks noChangeArrowheads="1"/>
          </p:cNvSpPr>
          <p:nvPr/>
        </p:nvSpPr>
        <p:spPr bwMode="auto">
          <a:xfrm>
            <a:off x="1984400" y="5556251"/>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ko-KR" sz="2200" dirty="0">
                <a:solidFill>
                  <a:schemeClr val="tx1"/>
                </a:solidFill>
                <a:latin typeface="Verdana" pitchFamily="34" charset="0"/>
              </a:rPr>
              <a:t>6</a:t>
            </a:r>
            <a:endParaRPr lang="ko-KR" altLang="en-US" sz="2200" dirty="0">
              <a:solidFill>
                <a:schemeClr val="tx1"/>
              </a:solidFill>
              <a:latin typeface="Verdana" pitchFamily="34" charset="0"/>
            </a:endParaRPr>
          </a:p>
        </p:txBody>
      </p:sp>
    </p:spTree>
    <p:extLst>
      <p:ext uri="{BB962C8B-B14F-4D97-AF65-F5344CB8AC3E}">
        <p14:creationId xmlns:p14="http://schemas.microsoft.com/office/powerpoint/2010/main" val="1595680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ea typeface="宋体" charset="-122"/>
              </a:rPr>
              <a:t>意向锁</a:t>
            </a:r>
          </a:p>
        </p:txBody>
      </p:sp>
      <p:sp>
        <p:nvSpPr>
          <p:cNvPr id="76803" name="Rectangle 3"/>
          <p:cNvSpPr>
            <a:spLocks noGrp="1" noChangeArrowheads="1"/>
          </p:cNvSpPr>
          <p:nvPr>
            <p:ph type="body" idx="1"/>
          </p:nvPr>
        </p:nvSpPr>
        <p:spPr>
          <a:xfrm>
            <a:off x="185738" y="1196752"/>
            <a:ext cx="8729662" cy="31683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意向锁（</a:t>
            </a:r>
            <a:r>
              <a:rPr lang="en-US" altLang="zh-CN" sz="2400" dirty="0">
                <a:ea typeface="宋体" charset="-122"/>
              </a:rPr>
              <a:t>intention lock</a:t>
            </a:r>
            <a:r>
              <a:rPr lang="zh-CN" altLang="en-US" sz="2400" dirty="0">
                <a:ea typeface="宋体" charset="-122"/>
              </a:rPr>
              <a:t>）</a:t>
            </a:r>
            <a:endParaRPr lang="en-US" altLang="zh-CN" sz="2400" dirty="0">
              <a:ea typeface="宋体" charset="-122"/>
            </a:endParaRPr>
          </a:p>
          <a:p>
            <a:pPr lvl="1">
              <a:lnSpc>
                <a:spcPts val="3500"/>
              </a:lnSpc>
            </a:pPr>
            <a:r>
              <a:rPr lang="zh-CN" altLang="en-US" sz="2000" dirty="0"/>
              <a:t>是隐式封锁的显式表示；</a:t>
            </a:r>
            <a:endParaRPr lang="en-US" altLang="zh-CN" sz="2000" dirty="0"/>
          </a:p>
          <a:p>
            <a:pPr lvl="1">
              <a:lnSpc>
                <a:spcPts val="3500"/>
              </a:lnSpc>
            </a:pPr>
            <a:r>
              <a:rPr lang="zh-CN" altLang="en-US" sz="2000" dirty="0">
                <a:ea typeface="宋体" charset="-122"/>
              </a:rPr>
              <a:t>如果对一个结点加意向锁，则说明该结点的子孙结点正在被加锁；</a:t>
            </a:r>
          </a:p>
          <a:p>
            <a:pPr lvl="1">
              <a:lnSpc>
                <a:spcPts val="3500"/>
              </a:lnSpc>
            </a:pPr>
            <a:r>
              <a:rPr lang="zh-CN" altLang="en-US" sz="2000" dirty="0">
                <a:ea typeface="宋体" charset="-122"/>
              </a:rPr>
              <a:t>对任一结点加基本锁，必须先对它的上层结点加意向锁；</a:t>
            </a:r>
          </a:p>
          <a:p>
            <a:pPr lvl="2">
              <a:lnSpc>
                <a:spcPts val="3500"/>
              </a:lnSpc>
            </a:pPr>
            <a:r>
              <a:rPr lang="zh-CN" altLang="en-US" sz="2000" dirty="0">
                <a:latin typeface="楷体" panose="02010609060101010101" pitchFamily="49" charset="-122"/>
                <a:ea typeface="楷体" panose="02010609060101010101" pitchFamily="49" charset="-122"/>
              </a:rPr>
              <a:t>对元组加锁时，必须先对它所在的数据库和关系加意向锁</a:t>
            </a:r>
            <a:endParaRPr lang="en-US" altLang="zh-CN" sz="2000" dirty="0">
              <a:latin typeface="楷体" panose="02010609060101010101" pitchFamily="49" charset="-122"/>
              <a:ea typeface="楷体" panose="02010609060101010101" pitchFamily="49" charset="-122"/>
            </a:endParaRPr>
          </a:p>
          <a:p>
            <a:pPr lvl="1">
              <a:lnSpc>
                <a:spcPts val="3500"/>
              </a:lnSpc>
            </a:pPr>
            <a:r>
              <a:rPr lang="zh-CN" altLang="en-US" sz="2000" b="1" dirty="0"/>
              <a:t>提高对数据对象加锁时系统的检查效率。 </a:t>
            </a:r>
          </a:p>
        </p:txBody>
      </p:sp>
      <p:sp>
        <p:nvSpPr>
          <p:cNvPr id="4" name="Rectangle 3"/>
          <p:cNvSpPr txBox="1">
            <a:spLocks noChangeArrowheads="1"/>
          </p:cNvSpPr>
          <p:nvPr/>
        </p:nvSpPr>
        <p:spPr bwMode="auto">
          <a:xfrm>
            <a:off x="176610" y="4581128"/>
            <a:ext cx="8729662" cy="1656184"/>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500"/>
              </a:lnSpc>
            </a:pPr>
            <a:r>
              <a:rPr lang="zh-CN" altLang="en-US" sz="2000" kern="0" dirty="0">
                <a:ea typeface="宋体" charset="-122"/>
              </a:rPr>
              <a:t>意向共享锁</a:t>
            </a:r>
            <a:r>
              <a:rPr lang="en-US" altLang="zh-CN" sz="2000" kern="0" dirty="0">
                <a:ea typeface="宋体" charset="-122"/>
              </a:rPr>
              <a:t>(Intent Share Lock</a:t>
            </a:r>
            <a:r>
              <a:rPr lang="zh-CN" altLang="en-US" sz="2000" kern="0" dirty="0">
                <a:ea typeface="宋体" charset="-122"/>
              </a:rPr>
              <a:t>，简称</a:t>
            </a:r>
            <a:r>
              <a:rPr lang="en-US" altLang="zh-CN" sz="2000" kern="0" dirty="0">
                <a:ea typeface="宋体" charset="-122"/>
              </a:rPr>
              <a:t>IS</a:t>
            </a:r>
            <a:r>
              <a:rPr lang="zh-CN" altLang="en-US" sz="2000" kern="0" dirty="0">
                <a:ea typeface="宋体" charset="-122"/>
              </a:rPr>
              <a:t>锁</a:t>
            </a:r>
            <a:r>
              <a:rPr lang="en-US" altLang="zh-CN" sz="2000" kern="0" dirty="0">
                <a:ea typeface="宋体" charset="-122"/>
              </a:rPr>
              <a:t>)</a:t>
            </a:r>
          </a:p>
          <a:p>
            <a:pPr>
              <a:lnSpc>
                <a:spcPts val="3500"/>
              </a:lnSpc>
            </a:pPr>
            <a:r>
              <a:rPr lang="zh-CN" altLang="en-US" sz="2000" kern="0" dirty="0">
                <a:ea typeface="宋体" charset="-122"/>
              </a:rPr>
              <a:t>意向排它锁</a:t>
            </a:r>
            <a:r>
              <a:rPr lang="en-US" altLang="zh-CN" sz="2000" kern="0" dirty="0">
                <a:ea typeface="宋体" charset="-122"/>
              </a:rPr>
              <a:t>(Intent Exclusive Lock</a:t>
            </a:r>
            <a:r>
              <a:rPr lang="zh-CN" altLang="en-US" sz="2000" kern="0" dirty="0">
                <a:ea typeface="宋体" charset="-122"/>
              </a:rPr>
              <a:t>，简称</a:t>
            </a:r>
            <a:r>
              <a:rPr lang="en-US" altLang="zh-CN" sz="2000" kern="0" dirty="0">
                <a:ea typeface="宋体" charset="-122"/>
              </a:rPr>
              <a:t>IX</a:t>
            </a:r>
            <a:r>
              <a:rPr lang="zh-CN" altLang="en-US" sz="2000" kern="0" dirty="0">
                <a:ea typeface="宋体" charset="-122"/>
              </a:rPr>
              <a:t>锁</a:t>
            </a:r>
            <a:r>
              <a:rPr lang="en-US" altLang="zh-CN" sz="2000" kern="0" dirty="0">
                <a:ea typeface="宋体" charset="-122"/>
              </a:rPr>
              <a:t>)</a:t>
            </a:r>
          </a:p>
          <a:p>
            <a:pPr>
              <a:lnSpc>
                <a:spcPts val="3500"/>
              </a:lnSpc>
            </a:pPr>
            <a:r>
              <a:rPr lang="zh-CN" altLang="en-US" sz="2000" kern="0" dirty="0">
                <a:ea typeface="宋体" charset="-122"/>
              </a:rPr>
              <a:t>共享意向排它锁</a:t>
            </a:r>
            <a:r>
              <a:rPr lang="en-US" altLang="zh-CN" sz="2000" kern="0" dirty="0">
                <a:ea typeface="宋体" charset="-122"/>
              </a:rPr>
              <a:t>(Share Intent Exclusive Lock</a:t>
            </a:r>
            <a:r>
              <a:rPr lang="zh-CN" altLang="en-US" sz="2000" kern="0" dirty="0">
                <a:ea typeface="宋体" charset="-122"/>
              </a:rPr>
              <a:t>，简称</a:t>
            </a:r>
            <a:r>
              <a:rPr lang="en-US" altLang="zh-CN" sz="2000" kern="0" dirty="0">
                <a:ea typeface="宋体" charset="-122"/>
              </a:rPr>
              <a:t>SIX</a:t>
            </a:r>
            <a:r>
              <a:rPr lang="zh-CN" altLang="en-US" sz="2000" kern="0" dirty="0">
                <a:ea typeface="宋体" charset="-122"/>
              </a:rPr>
              <a:t>锁</a:t>
            </a:r>
            <a:r>
              <a:rPr lang="en-US" altLang="zh-CN" sz="2000" kern="0" dirty="0">
                <a:ea typeface="宋体" charset="-122"/>
              </a:rPr>
              <a:t>)</a:t>
            </a:r>
          </a:p>
        </p:txBody>
      </p:sp>
    </p:spTree>
    <p:extLst>
      <p:ext uri="{BB962C8B-B14F-4D97-AF65-F5344CB8AC3E}">
        <p14:creationId xmlns:p14="http://schemas.microsoft.com/office/powerpoint/2010/main" val="2963013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ea typeface="宋体" charset="-122"/>
              </a:rPr>
              <a:t>意向锁</a:t>
            </a:r>
          </a:p>
        </p:txBody>
      </p:sp>
      <p:sp>
        <p:nvSpPr>
          <p:cNvPr id="79875" name="Rectangle 3"/>
          <p:cNvSpPr>
            <a:spLocks noGrp="1" noChangeArrowheads="1"/>
          </p:cNvSpPr>
          <p:nvPr>
            <p:ph type="body" idx="1"/>
          </p:nvPr>
        </p:nvSpPr>
        <p:spPr>
          <a:xfrm>
            <a:off x="171550" y="1340768"/>
            <a:ext cx="8729662" cy="648072"/>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pPr>
            <a:r>
              <a:rPr lang="en-US" altLang="zh-CN" sz="2000" dirty="0">
                <a:ea typeface="宋体" charset="-122"/>
              </a:rPr>
              <a:t>IS</a:t>
            </a:r>
            <a:r>
              <a:rPr lang="zh-CN" altLang="en-US" sz="2000" dirty="0">
                <a:ea typeface="宋体" charset="-122"/>
              </a:rPr>
              <a:t>锁：</a:t>
            </a:r>
            <a:r>
              <a:rPr lang="zh-CN" altLang="en-US" sz="2000" b="0" dirty="0"/>
              <a:t>如果对一个数据对象加</a:t>
            </a:r>
            <a:r>
              <a:rPr lang="en-US" altLang="zh-CN" sz="2000" b="0" dirty="0"/>
              <a:t>IS</a:t>
            </a:r>
            <a:r>
              <a:rPr lang="zh-CN" altLang="en-US" sz="2000" b="0" dirty="0"/>
              <a:t>锁，表示它的后裔结点拟加</a:t>
            </a:r>
            <a:r>
              <a:rPr lang="en-US" altLang="zh-CN" sz="2000" b="0" dirty="0"/>
              <a:t>S</a:t>
            </a:r>
            <a:r>
              <a:rPr lang="zh-CN" altLang="en-US" sz="2000" b="0" dirty="0"/>
              <a:t>锁。</a:t>
            </a:r>
          </a:p>
        </p:txBody>
      </p:sp>
      <p:sp>
        <p:nvSpPr>
          <p:cNvPr id="4" name="圆角矩形标注 3"/>
          <p:cNvSpPr/>
          <p:nvPr/>
        </p:nvSpPr>
        <p:spPr bwMode="auto">
          <a:xfrm>
            <a:off x="3707904" y="3580480"/>
            <a:ext cx="4716016" cy="1014250"/>
          </a:xfrm>
          <a:prstGeom prst="wedgeRoundRectCallout">
            <a:avLst>
              <a:gd name="adj1" fmla="val 31065"/>
              <a:gd name="adj2" fmla="val -203626"/>
              <a:gd name="adj3" fmla="val 16667"/>
            </a:avLst>
          </a:prstGeom>
          <a:solidFill>
            <a:srgbClr val="FFFF00"/>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pPr>
            <a:r>
              <a:rPr lang="zh-CN" altLang="en-US" sz="1800" b="0" dirty="0">
                <a:solidFill>
                  <a:schemeClr val="tx1"/>
                </a:solidFill>
                <a:latin typeface="楷体" panose="02010609060101010101" pitchFamily="49" charset="-122"/>
                <a:ea typeface="楷体" panose="02010609060101010101" pitchFamily="49" charset="-122"/>
              </a:rPr>
              <a:t>事务</a:t>
            </a:r>
            <a:r>
              <a:rPr lang="en-US" altLang="zh-CN" sz="1800" b="0" dirty="0">
                <a:solidFill>
                  <a:schemeClr val="tx1"/>
                </a:solidFill>
                <a:latin typeface="楷体" panose="02010609060101010101" pitchFamily="49" charset="-122"/>
                <a:ea typeface="楷体" panose="02010609060101010101" pitchFamily="49" charset="-122"/>
              </a:rPr>
              <a:t>T1</a:t>
            </a:r>
            <a:r>
              <a:rPr lang="zh-CN" altLang="en-US" sz="1800" b="0" dirty="0">
                <a:solidFill>
                  <a:schemeClr val="tx1"/>
                </a:solidFill>
                <a:latin typeface="楷体" panose="02010609060101010101" pitchFamily="49" charset="-122"/>
                <a:ea typeface="楷体" panose="02010609060101010101" pitchFamily="49" charset="-122"/>
              </a:rPr>
              <a:t>要对</a:t>
            </a:r>
            <a:r>
              <a:rPr lang="en-US" altLang="zh-CN" sz="1800" b="0" dirty="0">
                <a:solidFill>
                  <a:schemeClr val="tx1"/>
                </a:solidFill>
                <a:latin typeface="楷体" panose="02010609060101010101" pitchFamily="49" charset="-122"/>
                <a:ea typeface="楷体" panose="02010609060101010101" pitchFamily="49" charset="-122"/>
              </a:rPr>
              <a:t>R1</a:t>
            </a:r>
            <a:r>
              <a:rPr lang="zh-CN" altLang="en-US" sz="1800" b="0" dirty="0">
                <a:solidFill>
                  <a:schemeClr val="tx1"/>
                </a:solidFill>
                <a:latin typeface="楷体" panose="02010609060101010101" pitchFamily="49" charset="-122"/>
                <a:ea typeface="楷体" panose="02010609060101010101" pitchFamily="49" charset="-122"/>
              </a:rPr>
              <a:t>中某个元组加</a:t>
            </a:r>
            <a:r>
              <a:rPr lang="en-US" altLang="zh-CN" sz="1800" b="0" dirty="0">
                <a:solidFill>
                  <a:schemeClr val="tx1"/>
                </a:solidFill>
                <a:latin typeface="楷体" panose="02010609060101010101" pitchFamily="49" charset="-122"/>
                <a:ea typeface="楷体" panose="02010609060101010101" pitchFamily="49" charset="-122"/>
              </a:rPr>
              <a:t>S</a:t>
            </a:r>
            <a:r>
              <a:rPr lang="zh-CN" altLang="en-US" sz="1800" b="0" dirty="0">
                <a:solidFill>
                  <a:schemeClr val="tx1"/>
                </a:solidFill>
                <a:latin typeface="楷体" panose="02010609060101010101" pitchFamily="49" charset="-122"/>
                <a:ea typeface="楷体" panose="02010609060101010101" pitchFamily="49" charset="-122"/>
              </a:rPr>
              <a:t>锁，则要首先对关系</a:t>
            </a:r>
            <a:r>
              <a:rPr lang="en-US" altLang="zh-CN" sz="1800" b="0" dirty="0">
                <a:solidFill>
                  <a:schemeClr val="tx1"/>
                </a:solidFill>
                <a:latin typeface="楷体" panose="02010609060101010101" pitchFamily="49" charset="-122"/>
                <a:ea typeface="楷体" panose="02010609060101010101" pitchFamily="49" charset="-122"/>
              </a:rPr>
              <a:t>R1</a:t>
            </a:r>
            <a:r>
              <a:rPr lang="zh-CN" altLang="en-US" sz="1800" b="0" dirty="0">
                <a:solidFill>
                  <a:schemeClr val="tx1"/>
                </a:solidFill>
                <a:latin typeface="楷体" panose="02010609060101010101" pitchFamily="49" charset="-122"/>
                <a:ea typeface="楷体" panose="02010609060101010101" pitchFamily="49" charset="-122"/>
              </a:rPr>
              <a:t>和数据库加</a:t>
            </a:r>
            <a:r>
              <a:rPr lang="en-US" altLang="zh-CN" sz="1800" b="0" dirty="0">
                <a:solidFill>
                  <a:schemeClr val="tx1"/>
                </a:solidFill>
                <a:latin typeface="楷体" panose="02010609060101010101" pitchFamily="49" charset="-122"/>
                <a:ea typeface="楷体" panose="02010609060101010101" pitchFamily="49" charset="-122"/>
              </a:rPr>
              <a:t>IS</a:t>
            </a:r>
            <a:r>
              <a:rPr lang="zh-CN" altLang="en-US" sz="1800" b="0" dirty="0">
                <a:solidFill>
                  <a:schemeClr val="tx1"/>
                </a:solidFill>
                <a:latin typeface="楷体" panose="02010609060101010101" pitchFamily="49" charset="-122"/>
                <a:ea typeface="楷体" panose="02010609060101010101" pitchFamily="49" charset="-122"/>
              </a:rPr>
              <a:t>锁 </a:t>
            </a:r>
            <a:endParaRPr lang="en-US" altLang="zh-CN" sz="1800" b="0" dirty="0">
              <a:solidFill>
                <a:schemeClr val="tx1"/>
              </a:solidFill>
              <a:latin typeface="楷体" panose="02010609060101010101" pitchFamily="49" charset="-122"/>
              <a:ea typeface="楷体" panose="02010609060101010101" pitchFamily="49" charset="-122"/>
            </a:endParaRPr>
          </a:p>
        </p:txBody>
      </p:sp>
      <p:sp>
        <p:nvSpPr>
          <p:cNvPr id="5" name="圆角矩形标注 4"/>
          <p:cNvSpPr/>
          <p:nvPr/>
        </p:nvSpPr>
        <p:spPr bwMode="auto">
          <a:xfrm>
            <a:off x="341784" y="3997598"/>
            <a:ext cx="4716016" cy="1095335"/>
          </a:xfrm>
          <a:prstGeom prst="wedgeRoundRectCallout">
            <a:avLst>
              <a:gd name="adj1" fmla="val 39412"/>
              <a:gd name="adj2" fmla="val -161908"/>
              <a:gd name="adj3" fmla="val 16667"/>
            </a:avLst>
          </a:prstGeom>
          <a:solidFill>
            <a:srgbClr val="FF99FF"/>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pPr>
            <a:r>
              <a:rPr lang="zh-CN" altLang="en-US" sz="1800" b="0" dirty="0">
                <a:solidFill>
                  <a:schemeClr val="tx1"/>
                </a:solidFill>
                <a:latin typeface="楷体" panose="02010609060101010101" pitchFamily="49" charset="-122"/>
                <a:ea typeface="楷体" panose="02010609060101010101" pitchFamily="49" charset="-122"/>
              </a:rPr>
              <a:t>事务</a:t>
            </a:r>
            <a:r>
              <a:rPr lang="en-US" altLang="zh-CN" sz="1800" b="0" dirty="0">
                <a:solidFill>
                  <a:schemeClr val="tx1"/>
                </a:solidFill>
                <a:latin typeface="楷体" panose="02010609060101010101" pitchFamily="49" charset="-122"/>
                <a:ea typeface="楷体" panose="02010609060101010101" pitchFamily="49" charset="-122"/>
              </a:rPr>
              <a:t>T1</a:t>
            </a:r>
            <a:r>
              <a:rPr lang="zh-CN" altLang="en-US" sz="1800" b="0" dirty="0">
                <a:solidFill>
                  <a:schemeClr val="tx1"/>
                </a:solidFill>
                <a:latin typeface="楷体" panose="02010609060101010101" pitchFamily="49" charset="-122"/>
                <a:ea typeface="楷体" panose="02010609060101010101" pitchFamily="49" charset="-122"/>
              </a:rPr>
              <a:t>要对</a:t>
            </a:r>
            <a:r>
              <a:rPr lang="en-US" altLang="zh-CN" sz="1800" b="0" dirty="0">
                <a:solidFill>
                  <a:schemeClr val="tx1"/>
                </a:solidFill>
                <a:latin typeface="楷体" panose="02010609060101010101" pitchFamily="49" charset="-122"/>
                <a:ea typeface="楷体" panose="02010609060101010101" pitchFamily="49" charset="-122"/>
              </a:rPr>
              <a:t>R1</a:t>
            </a:r>
            <a:r>
              <a:rPr lang="zh-CN" altLang="en-US" sz="1800" b="0" dirty="0">
                <a:solidFill>
                  <a:schemeClr val="tx1"/>
                </a:solidFill>
                <a:latin typeface="楷体" panose="02010609060101010101" pitchFamily="49" charset="-122"/>
                <a:ea typeface="楷体" panose="02010609060101010101" pitchFamily="49" charset="-122"/>
              </a:rPr>
              <a:t>中某个元组加</a:t>
            </a:r>
            <a:r>
              <a:rPr lang="en-US" altLang="zh-CN" sz="1800" b="0" dirty="0">
                <a:solidFill>
                  <a:schemeClr val="tx1"/>
                </a:solidFill>
                <a:latin typeface="楷体" panose="02010609060101010101" pitchFamily="49" charset="-122"/>
                <a:ea typeface="楷体" panose="02010609060101010101" pitchFamily="49" charset="-122"/>
              </a:rPr>
              <a:t>X</a:t>
            </a:r>
            <a:r>
              <a:rPr lang="zh-CN" altLang="en-US" sz="1800" b="0" dirty="0">
                <a:solidFill>
                  <a:schemeClr val="tx1"/>
                </a:solidFill>
                <a:latin typeface="楷体" panose="02010609060101010101" pitchFamily="49" charset="-122"/>
                <a:ea typeface="楷体" panose="02010609060101010101" pitchFamily="49" charset="-122"/>
              </a:rPr>
              <a:t>锁，则要首先对关系</a:t>
            </a:r>
            <a:r>
              <a:rPr lang="en-US" altLang="zh-CN" sz="1800" b="0" dirty="0">
                <a:solidFill>
                  <a:schemeClr val="tx1"/>
                </a:solidFill>
                <a:latin typeface="楷体" panose="02010609060101010101" pitchFamily="49" charset="-122"/>
                <a:ea typeface="楷体" panose="02010609060101010101" pitchFamily="49" charset="-122"/>
              </a:rPr>
              <a:t>R1</a:t>
            </a:r>
            <a:r>
              <a:rPr lang="zh-CN" altLang="en-US" sz="1800" b="0" dirty="0">
                <a:solidFill>
                  <a:schemeClr val="tx1"/>
                </a:solidFill>
                <a:latin typeface="楷体" panose="02010609060101010101" pitchFamily="49" charset="-122"/>
                <a:ea typeface="楷体" panose="02010609060101010101" pitchFamily="49" charset="-122"/>
              </a:rPr>
              <a:t>和数据库加</a:t>
            </a:r>
            <a:r>
              <a:rPr lang="en-US" altLang="zh-CN" sz="1800" b="0" dirty="0">
                <a:solidFill>
                  <a:schemeClr val="tx1"/>
                </a:solidFill>
                <a:latin typeface="楷体" panose="02010609060101010101" pitchFamily="49" charset="-122"/>
                <a:ea typeface="楷体" panose="02010609060101010101" pitchFamily="49" charset="-122"/>
              </a:rPr>
              <a:t>IX</a:t>
            </a:r>
            <a:r>
              <a:rPr lang="zh-CN" altLang="en-US" sz="1800" b="0" dirty="0">
                <a:solidFill>
                  <a:schemeClr val="tx1"/>
                </a:solidFill>
                <a:latin typeface="楷体" panose="02010609060101010101" pitchFamily="49" charset="-122"/>
                <a:ea typeface="楷体" panose="02010609060101010101" pitchFamily="49" charset="-122"/>
              </a:rPr>
              <a:t>锁 </a:t>
            </a:r>
            <a:endParaRPr lang="en-US" altLang="zh-CN" sz="1800" b="0" dirty="0">
              <a:solidFill>
                <a:schemeClr val="tx1"/>
              </a:solidFill>
              <a:latin typeface="楷体" panose="02010609060101010101" pitchFamily="49" charset="-122"/>
              <a:ea typeface="楷体" panose="02010609060101010101" pitchFamily="49" charset="-122"/>
            </a:endParaRPr>
          </a:p>
        </p:txBody>
      </p:sp>
      <p:sp>
        <p:nvSpPr>
          <p:cNvPr id="7" name="Rectangle 3"/>
          <p:cNvSpPr txBox="1">
            <a:spLocks noChangeArrowheads="1"/>
          </p:cNvSpPr>
          <p:nvPr/>
        </p:nvSpPr>
        <p:spPr bwMode="auto">
          <a:xfrm>
            <a:off x="171550" y="2111045"/>
            <a:ext cx="8729662" cy="713707"/>
          </a:xfrm>
          <a:prstGeom prst="rect">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110000"/>
              <a:buChar char="•"/>
              <a:defRPr>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IX</a:t>
            </a:r>
            <a:r>
              <a:rPr lang="zh-CN" altLang="en-US" dirty="0"/>
              <a:t>锁：</a:t>
            </a:r>
            <a:r>
              <a:rPr lang="zh-CN" altLang="en-US" b="0" dirty="0"/>
              <a:t>如果对一个数据对象加</a:t>
            </a:r>
            <a:r>
              <a:rPr lang="en-US" altLang="zh-CN" b="0" dirty="0"/>
              <a:t>IX</a:t>
            </a:r>
            <a:r>
              <a:rPr lang="zh-CN" altLang="en-US" b="0" dirty="0"/>
              <a:t>锁，表示它的后裔结点拟加</a:t>
            </a:r>
            <a:r>
              <a:rPr lang="en-US" altLang="zh-CN" b="0" dirty="0"/>
              <a:t>X</a:t>
            </a:r>
            <a:r>
              <a:rPr lang="zh-CN" altLang="en-US" b="0" dirty="0"/>
              <a:t>锁。</a:t>
            </a:r>
          </a:p>
          <a:p>
            <a:pPr lvl="1"/>
            <a:endParaRPr lang="zh-CN" altLang="en-US" dirty="0"/>
          </a:p>
        </p:txBody>
      </p:sp>
      <p:sp>
        <p:nvSpPr>
          <p:cNvPr id="8" name="Rectangle 3"/>
          <p:cNvSpPr txBox="1">
            <a:spLocks noChangeArrowheads="1"/>
          </p:cNvSpPr>
          <p:nvPr/>
        </p:nvSpPr>
        <p:spPr bwMode="auto">
          <a:xfrm>
            <a:off x="188318" y="2953298"/>
            <a:ext cx="8729662" cy="954106"/>
          </a:xfrm>
          <a:prstGeom prst="rect">
            <a:avLst/>
          </a:prstGeom>
          <a:solidFill>
            <a:schemeClr val="tx2">
              <a:lumMod val="20000"/>
              <a:lumOff val="80000"/>
            </a:schemeClr>
          </a:solidFill>
          <a:ln>
            <a:noFill/>
          </a:ln>
          <a:effectLst/>
        </p:spPr>
        <p:txBody>
          <a:bodyPr vert="horz" wrap="square" lIns="91440" tIns="45720" rIns="91440" bIns="45720" numCol="1" anchor="t" anchorCtr="0" compatLnSpc="1">
            <a:prstTxWarp prst="textNoShape">
              <a:avLst/>
            </a:prstTxWarp>
          </a:bodyPr>
          <a:lstStyle>
            <a:lvl1pPr marL="342900" indent="-342900" algn="l" eaLnBrk="1" hangingPunct="1">
              <a:lnSpc>
                <a:spcPts val="3500"/>
              </a:lnSpc>
              <a:spcBef>
                <a:spcPct val="20000"/>
              </a:spcBef>
              <a:buClr>
                <a:schemeClr val="folHlink"/>
              </a:buClr>
              <a:buSzPct val="110000"/>
              <a:buChar char="•"/>
              <a:defRPr>
                <a:solidFill>
                  <a:schemeClr val="tx1"/>
                </a:solidFill>
                <a:latin typeface="+mn-lt"/>
                <a:ea typeface="宋体" charset="-122"/>
              </a:defRPr>
            </a:lvl1pPr>
            <a:lvl2pPr marL="742950" indent="-285750" algn="l" eaLnBrk="1" hangingPunct="1">
              <a:spcBef>
                <a:spcPct val="20000"/>
              </a:spcBef>
              <a:buClr>
                <a:schemeClr val="hlink"/>
              </a:buClr>
              <a:buSzPct val="120000"/>
              <a:buChar char="•"/>
              <a:defRPr sz="2400">
                <a:solidFill>
                  <a:schemeClr val="tx1"/>
                </a:solidFill>
                <a:latin typeface="+mn-lt"/>
              </a:defRPr>
            </a:lvl2pPr>
            <a:lvl3pPr marL="1143000" indent="-228600" algn="l" eaLnBrk="1" hangingPunct="1">
              <a:spcBef>
                <a:spcPct val="20000"/>
              </a:spcBef>
              <a:buClr>
                <a:schemeClr val="tx2"/>
              </a:buClr>
              <a:buSzPct val="60000"/>
              <a:buFont typeface="Wingdings" pitchFamily="2" charset="2"/>
              <a:buChar char="n"/>
              <a:defRPr sz="2400">
                <a:solidFill>
                  <a:schemeClr val="tx1"/>
                </a:solidFill>
                <a:latin typeface="+mn-lt"/>
              </a:defRPr>
            </a:lvl3pPr>
            <a:lvl4pPr marL="1600200" indent="-228600" algn="l" eaLnBrk="1" hangingPunct="1">
              <a:spcBef>
                <a:spcPct val="20000"/>
              </a:spcBef>
              <a:buClr>
                <a:schemeClr val="hlink"/>
              </a:buClr>
              <a:buSzPct val="60000"/>
              <a:buFont typeface="Wingdings" pitchFamily="2" charset="2"/>
              <a:buChar char="n"/>
              <a:defRPr>
                <a:solidFill>
                  <a:schemeClr val="tx1"/>
                </a:solidFill>
                <a:latin typeface="+mn-lt"/>
              </a:defRPr>
            </a:lvl4pPr>
            <a:lvl5pPr marL="2057400" indent="-228600" algn="l" eaLnBrk="1" hangingPunct="1">
              <a:spcBef>
                <a:spcPct val="20000"/>
              </a:spcBef>
              <a:buClr>
                <a:schemeClr val="hlink"/>
              </a:buClr>
              <a:buSzPct val="60000"/>
              <a:buFont typeface="Wingdings" pitchFamily="2" charset="2"/>
              <a:buChar char="n"/>
              <a:defRPr>
                <a:solidFill>
                  <a:schemeClr val="tx1"/>
                </a:solidFill>
                <a:latin typeface="+mn-lt"/>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mn-lt"/>
              </a:defRPr>
            </a:lvl9pPr>
          </a:lstStyle>
          <a:p>
            <a:r>
              <a:rPr lang="en-US" altLang="zh-CN" dirty="0"/>
              <a:t>SIX</a:t>
            </a:r>
            <a:r>
              <a:rPr lang="zh-CN" altLang="en-US" dirty="0"/>
              <a:t>锁：</a:t>
            </a:r>
            <a:r>
              <a:rPr lang="zh-CN" altLang="en-US" b="0" dirty="0"/>
              <a:t>如果对一个数据对象加</a:t>
            </a:r>
            <a:r>
              <a:rPr lang="en-US" altLang="zh-CN" b="0" dirty="0"/>
              <a:t>SIX</a:t>
            </a:r>
            <a:r>
              <a:rPr lang="zh-CN" altLang="en-US" b="0" dirty="0"/>
              <a:t>锁，表示对它加</a:t>
            </a:r>
            <a:r>
              <a:rPr lang="en-US" altLang="zh-CN" b="0" dirty="0"/>
              <a:t>S</a:t>
            </a:r>
            <a:r>
              <a:rPr lang="zh-CN" altLang="en-US" b="0" dirty="0"/>
              <a:t>锁，再加</a:t>
            </a:r>
            <a:r>
              <a:rPr lang="en-US" altLang="zh-CN" b="0" dirty="0"/>
              <a:t>IX</a:t>
            </a:r>
            <a:r>
              <a:rPr lang="zh-CN" altLang="en-US" b="0" dirty="0"/>
              <a:t>锁，即</a:t>
            </a:r>
            <a:r>
              <a:rPr lang="en-US" altLang="zh-CN" b="0" dirty="0"/>
              <a:t>SIX = S + IX</a:t>
            </a:r>
            <a:r>
              <a:rPr lang="zh-CN" altLang="en-US" b="0" dirty="0"/>
              <a:t>。</a:t>
            </a:r>
          </a:p>
        </p:txBody>
      </p:sp>
      <p:sp>
        <p:nvSpPr>
          <p:cNvPr id="6" name="圆角矩形标注 5"/>
          <p:cNvSpPr/>
          <p:nvPr/>
        </p:nvSpPr>
        <p:spPr bwMode="auto">
          <a:xfrm>
            <a:off x="2411760" y="4869160"/>
            <a:ext cx="4716016" cy="1591925"/>
          </a:xfrm>
          <a:prstGeom prst="wedgeRoundRectCallout">
            <a:avLst>
              <a:gd name="adj1" fmla="val 8713"/>
              <a:gd name="adj2" fmla="val -120989"/>
              <a:gd name="adj3" fmla="val 16667"/>
            </a:avLst>
          </a:prstGeom>
          <a:solidFill>
            <a:srgbClr val="E0D690"/>
          </a:solidFill>
          <a:ln>
            <a:noFill/>
          </a:ln>
          <a:effectLst/>
        </p:spPr>
        <p:txBody>
          <a:bodyPr vert="horz" wrap="square" lIns="91440" tIns="45720" rIns="91440" bIns="45720" numCol="1" rtlCol="0" anchor="t" anchorCtr="0" compatLnSpc="1">
            <a:prstTxWarp prst="textNoShape">
              <a:avLst/>
            </a:prstTxWarp>
            <a:spAutoFit/>
          </a:bodyPr>
          <a:lstStyle/>
          <a:p>
            <a:pPr algn="l">
              <a:lnSpc>
                <a:spcPts val="3500"/>
              </a:lnSpc>
            </a:pPr>
            <a:r>
              <a:rPr lang="zh-CN" altLang="en-US" sz="1800" b="0" dirty="0">
                <a:solidFill>
                  <a:schemeClr val="tx1"/>
                </a:solidFill>
                <a:latin typeface="楷体" panose="02010609060101010101" pitchFamily="49" charset="-122"/>
                <a:ea typeface="楷体" panose="02010609060101010101" pitchFamily="49" charset="-122"/>
              </a:rPr>
              <a:t>对某个表加</a:t>
            </a:r>
            <a:r>
              <a:rPr lang="en-US" altLang="zh-CN" sz="1800" b="0" dirty="0">
                <a:solidFill>
                  <a:schemeClr val="tx1"/>
                </a:solidFill>
                <a:latin typeface="楷体" panose="02010609060101010101" pitchFamily="49" charset="-122"/>
                <a:ea typeface="楷体" panose="02010609060101010101" pitchFamily="49" charset="-122"/>
              </a:rPr>
              <a:t>SIX</a:t>
            </a:r>
            <a:r>
              <a:rPr lang="zh-CN" altLang="en-US" sz="1800" b="0" dirty="0">
                <a:solidFill>
                  <a:schemeClr val="tx1"/>
                </a:solidFill>
                <a:latin typeface="楷体" panose="02010609060101010101" pitchFamily="49" charset="-122"/>
                <a:ea typeface="楷体" panose="02010609060101010101" pitchFamily="49" charset="-122"/>
              </a:rPr>
              <a:t>锁，则表示该事务要读整个表（所以要对该表加</a:t>
            </a:r>
            <a:r>
              <a:rPr lang="en-US" altLang="zh-CN" sz="1800" b="0" dirty="0">
                <a:solidFill>
                  <a:schemeClr val="tx1"/>
                </a:solidFill>
                <a:latin typeface="楷体" panose="02010609060101010101" pitchFamily="49" charset="-122"/>
                <a:ea typeface="楷体" panose="02010609060101010101" pitchFamily="49" charset="-122"/>
              </a:rPr>
              <a:t>S</a:t>
            </a:r>
            <a:r>
              <a:rPr lang="zh-CN" altLang="en-US" sz="1800" b="0" dirty="0">
                <a:solidFill>
                  <a:schemeClr val="tx1"/>
                </a:solidFill>
                <a:latin typeface="楷体" panose="02010609060101010101" pitchFamily="49" charset="-122"/>
                <a:ea typeface="楷体" panose="02010609060101010101" pitchFamily="49" charset="-122"/>
              </a:rPr>
              <a:t>锁），同时会更新个别元组（所以要对该表加</a:t>
            </a:r>
            <a:r>
              <a:rPr lang="en-US" altLang="zh-CN" sz="1800" b="0" dirty="0">
                <a:solidFill>
                  <a:schemeClr val="tx1"/>
                </a:solidFill>
                <a:latin typeface="楷体" panose="02010609060101010101" pitchFamily="49" charset="-122"/>
                <a:ea typeface="楷体" panose="02010609060101010101" pitchFamily="49" charset="-122"/>
              </a:rPr>
              <a:t>IX</a:t>
            </a:r>
            <a:r>
              <a:rPr lang="zh-CN" altLang="en-US" sz="1800" b="0" dirty="0">
                <a:solidFill>
                  <a:schemeClr val="tx1"/>
                </a:solidFill>
                <a:latin typeface="楷体" panose="02010609060101010101" pitchFamily="49" charset="-122"/>
                <a:ea typeface="楷体" panose="02010609060101010101" pitchFamily="49" charset="-122"/>
              </a:rPr>
              <a:t>锁）。</a:t>
            </a:r>
            <a:endParaRPr lang="en-US" altLang="zh-CN" sz="1800" b="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234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1" nodeType="clickEffect">
                                  <p:stCondLst>
                                    <p:cond delay="0"/>
                                  </p:stCondLst>
                                  <p:childTnLst>
                                    <p:anim calcmode="lin" valueType="num">
                                      <p:cBhvr additive="base">
                                        <p:cTn id="25" dur="500"/>
                                        <p:tgtEl>
                                          <p:spTgt spid="5"/>
                                        </p:tgtEl>
                                        <p:attrNameLst>
                                          <p:attrName>ppt_x</p:attrName>
                                        </p:attrNameLst>
                                      </p:cBhvr>
                                      <p:tavLst>
                                        <p:tav tm="0">
                                          <p:val>
                                            <p:strVal val="ppt_x"/>
                                          </p:val>
                                        </p:tav>
                                        <p:tav tm="100000">
                                          <p:val>
                                            <p:strVal val="ppt_x"/>
                                          </p:val>
                                        </p:tav>
                                      </p:tavLst>
                                    </p:anim>
                                    <p:anim calcmode="lin" valueType="num">
                                      <p:cBhvr additive="base">
                                        <p:cTn id="26" dur="500"/>
                                        <p:tgtEl>
                                          <p:spTgt spid="5"/>
                                        </p:tgtEl>
                                        <p:attrNameLst>
                                          <p:attrName>ppt_y</p:attrName>
                                        </p:attrNameLst>
                                      </p:cBhvr>
                                      <p:tavLst>
                                        <p:tav tm="0">
                                          <p:val>
                                            <p:strVal val="ppt_y"/>
                                          </p:val>
                                        </p:tav>
                                        <p:tav tm="100000">
                                          <p:val>
                                            <p:strVal val="1+ppt_h/2"/>
                                          </p:val>
                                        </p:tav>
                                      </p:tavLst>
                                    </p:anim>
                                    <p:set>
                                      <p:cBhvr>
                                        <p:cTn id="27" dur="1" fill="hold">
                                          <p:stCondLst>
                                            <p:cond delay="499"/>
                                          </p:stCondLst>
                                        </p:cTn>
                                        <p:tgtEl>
                                          <p:spTgt spid="5"/>
                                        </p:tgtEl>
                                        <p:attrNameLst>
                                          <p:attrName>style.visibility</p:attrName>
                                        </p:attrNameLst>
                                      </p:cBhvr>
                                      <p:to>
                                        <p:strVal val="hidden"/>
                                      </p:to>
                                    </p:se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8"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ea typeface="宋体" charset="-122"/>
              </a:rPr>
              <a:t>意向锁</a:t>
            </a:r>
          </a:p>
        </p:txBody>
      </p:sp>
      <p:pic>
        <p:nvPicPr>
          <p:cNvPr id="82947" name="Picture 11" descr="未标题-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904132"/>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12"/>
          <p:cNvSpPr txBox="1">
            <a:spLocks noChangeArrowheads="1"/>
          </p:cNvSpPr>
          <p:nvPr/>
        </p:nvSpPr>
        <p:spPr bwMode="auto">
          <a:xfrm>
            <a:off x="808038" y="1417638"/>
            <a:ext cx="18415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endParaRPr lang="zh-CN" altLang="zh-CN" sz="1800">
              <a:latin typeface="Times New Roman" pitchFamily="18" charset="0"/>
            </a:endParaRPr>
          </a:p>
        </p:txBody>
      </p:sp>
      <p:sp>
        <p:nvSpPr>
          <p:cNvPr id="82949" name="Text Box 13"/>
          <p:cNvSpPr txBox="1">
            <a:spLocks noChangeArrowheads="1"/>
          </p:cNvSpPr>
          <p:nvPr/>
        </p:nvSpPr>
        <p:spPr bwMode="auto">
          <a:xfrm>
            <a:off x="539750" y="1327150"/>
            <a:ext cx="2635250"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eaLnBrk="0" hangingPunct="0">
              <a:spcBef>
                <a:spcPct val="20000"/>
              </a:spcBef>
              <a:buClr>
                <a:schemeClr val="hlink"/>
              </a:buClr>
              <a:buFont typeface="Wingdings" pitchFamily="2" charset="2"/>
              <a:buChar char="v"/>
              <a:defRPr sz="2800">
                <a:solidFill>
                  <a:schemeClr val="tx1"/>
                </a:solidFill>
                <a:latin typeface="Arial" charset="0"/>
              </a:defRPr>
            </a:lvl1pPr>
            <a:lvl2pPr marL="742950" indent="-285750" algn="l" eaLnBrk="0" hangingPunct="0">
              <a:spcBef>
                <a:spcPct val="20000"/>
              </a:spcBef>
              <a:buClr>
                <a:schemeClr val="accent1"/>
              </a:buClr>
              <a:buFont typeface="Wingdings" pitchFamily="2" charset="2"/>
              <a:buChar char="§"/>
              <a:defRPr sz="2400">
                <a:solidFill>
                  <a:schemeClr val="tx1"/>
                </a:solidFill>
                <a:latin typeface="Arial" charset="0"/>
              </a:defRPr>
            </a:lvl2pPr>
            <a:lvl3pPr marL="1143000" indent="-228600" algn="l" eaLnBrk="0" hangingPunct="0">
              <a:spcBef>
                <a:spcPct val="20000"/>
              </a:spcBef>
              <a:buClr>
                <a:schemeClr val="tx1"/>
              </a:buClr>
              <a:buChar char="•"/>
              <a:defRPr sz="22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zh-CN" altLang="en-US" sz="2400" dirty="0">
                <a:solidFill>
                  <a:srgbClr val="3333FF"/>
                </a:solidFill>
                <a:latin typeface="黑体" panose="02010609060101010101" pitchFamily="49" charset="-122"/>
                <a:ea typeface="黑体" panose="02010609060101010101" pitchFamily="49" charset="-122"/>
              </a:rPr>
              <a:t>意向锁的相容矩阵</a:t>
            </a:r>
          </a:p>
        </p:txBody>
      </p:sp>
    </p:spTree>
    <p:extLst>
      <p:ext uri="{BB962C8B-B14F-4D97-AF65-F5344CB8AC3E}">
        <p14:creationId xmlns:p14="http://schemas.microsoft.com/office/powerpoint/2010/main" val="399738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79512" y="122237"/>
            <a:ext cx="7391400" cy="563563"/>
          </a:xfrm>
        </p:spPr>
        <p:txBody>
          <a:bodyPr/>
          <a:lstStyle/>
          <a:p>
            <a:pPr eaLnBrk="1" hangingPunct="1"/>
            <a:r>
              <a:rPr lang="zh-CN" altLang="en-US" dirty="0">
                <a:ea typeface="宋体" charset="-122"/>
              </a:rPr>
              <a:t>意向锁</a:t>
            </a:r>
          </a:p>
        </p:txBody>
      </p:sp>
      <p:sp>
        <p:nvSpPr>
          <p:cNvPr id="83971" name="Rectangle 3"/>
          <p:cNvSpPr>
            <a:spLocks noGrp="1" noChangeArrowheads="1"/>
          </p:cNvSpPr>
          <p:nvPr>
            <p:ph type="body" sz="half" idx="1"/>
          </p:nvPr>
        </p:nvSpPr>
        <p:spPr>
          <a:xfrm>
            <a:off x="323528" y="1340768"/>
            <a:ext cx="4320480" cy="49838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锁的强度</a:t>
            </a:r>
          </a:p>
          <a:p>
            <a:pPr lvl="1">
              <a:lnSpc>
                <a:spcPts val="3500"/>
              </a:lnSpc>
            </a:pPr>
            <a:r>
              <a:rPr lang="zh-CN" altLang="en-US" sz="2000" dirty="0"/>
              <a:t>锁的强度是指它对其他锁的排斥程度。</a:t>
            </a:r>
          </a:p>
          <a:p>
            <a:pPr lvl="1">
              <a:lnSpc>
                <a:spcPts val="3500"/>
              </a:lnSpc>
            </a:pPr>
            <a:r>
              <a:rPr lang="zh-CN" altLang="en-US" sz="2000" dirty="0"/>
              <a:t>一个事务在申请封锁时以强锁代替弱锁是安全的，反之则不然。</a:t>
            </a:r>
          </a:p>
        </p:txBody>
      </p:sp>
      <p:graphicFrame>
        <p:nvGraphicFramePr>
          <p:cNvPr id="83972" name="Object 21"/>
          <p:cNvGraphicFramePr>
            <a:graphicFrameLocks noGrp="1" noChangeAspect="1"/>
          </p:cNvGraphicFramePr>
          <p:nvPr>
            <p:ph sz="half" idx="2"/>
            <p:extLst>
              <p:ext uri="{D42A27DB-BD31-4B8C-83A1-F6EECF244321}">
                <p14:modId xmlns:p14="http://schemas.microsoft.com/office/powerpoint/2010/main" val="1091439013"/>
              </p:ext>
            </p:extLst>
          </p:nvPr>
        </p:nvGraphicFramePr>
        <p:xfrm>
          <a:off x="4932040" y="1556792"/>
          <a:ext cx="3084512" cy="4495800"/>
        </p:xfrm>
        <a:graphic>
          <a:graphicData uri="http://schemas.openxmlformats.org/presentationml/2006/ole">
            <mc:AlternateContent xmlns:mc="http://schemas.openxmlformats.org/markup-compatibility/2006">
              <mc:Choice xmlns:v="urn:schemas-microsoft-com:vml" Requires="v">
                <p:oleObj name="Image" r:id="rId2" imgW="10158730" imgH="14806349" progId="Photoshop.Image.7">
                  <p:embed/>
                </p:oleObj>
              </mc:Choice>
              <mc:Fallback>
                <p:oleObj name="Image" r:id="rId2" imgW="10158730" imgH="14806349" progId="Photoshop.Image.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56792"/>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5376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ea typeface="宋体" charset="-122"/>
              </a:rPr>
              <a:t>意向锁</a:t>
            </a:r>
          </a:p>
        </p:txBody>
      </p:sp>
      <p:sp>
        <p:nvSpPr>
          <p:cNvPr id="84995" name="Rectangle 3"/>
          <p:cNvSpPr>
            <a:spLocks noGrp="1" noChangeArrowheads="1"/>
          </p:cNvSpPr>
          <p:nvPr>
            <p:ph type="body" idx="1"/>
          </p:nvPr>
        </p:nvSpPr>
        <p:spPr>
          <a:xfrm>
            <a:off x="185738" y="1196752"/>
            <a:ext cx="8490718"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具有意向锁的多粒度封锁方法</a:t>
            </a:r>
          </a:p>
          <a:p>
            <a:pPr lvl="1">
              <a:lnSpc>
                <a:spcPts val="3500"/>
              </a:lnSpc>
            </a:pPr>
            <a:r>
              <a:rPr lang="zh-CN" altLang="en-US" sz="2000" dirty="0"/>
              <a:t>申请封锁时应该按自上而下的次序进行；</a:t>
            </a:r>
          </a:p>
          <a:p>
            <a:pPr lvl="1">
              <a:lnSpc>
                <a:spcPts val="3500"/>
              </a:lnSpc>
            </a:pPr>
            <a:r>
              <a:rPr lang="zh-CN" altLang="en-US" sz="2000" dirty="0"/>
              <a:t>释放封锁时则应该按自下而上的次序进行。</a:t>
            </a:r>
            <a:endParaRPr lang="en-US" altLang="zh-CN" sz="2000" dirty="0"/>
          </a:p>
          <a:p>
            <a:pPr lvl="1">
              <a:lnSpc>
                <a:spcPts val="3500"/>
              </a:lnSpc>
            </a:pPr>
            <a:endParaRPr lang="zh-CN" altLang="en-US" sz="2000" dirty="0"/>
          </a:p>
          <a:p>
            <a:pPr>
              <a:lnSpc>
                <a:spcPts val="3500"/>
              </a:lnSpc>
              <a:buFont typeface="Wingdings" panose="05000000000000000000" pitchFamily="2" charset="2"/>
              <a:buChar char="Ø"/>
            </a:pPr>
            <a:r>
              <a:rPr lang="zh-CN" altLang="en-US" sz="2400" dirty="0">
                <a:ea typeface="宋体" charset="-122"/>
              </a:rPr>
              <a:t>事务</a:t>
            </a:r>
            <a:r>
              <a:rPr lang="en-US" altLang="zh-CN" sz="2400" dirty="0">
                <a:ea typeface="宋体" charset="-122"/>
              </a:rPr>
              <a:t>T</a:t>
            </a:r>
            <a:r>
              <a:rPr lang="en-US" altLang="zh-CN" sz="2400" baseline="-25000" dirty="0">
                <a:ea typeface="宋体" charset="-122"/>
              </a:rPr>
              <a:t>1</a:t>
            </a:r>
            <a:r>
              <a:rPr lang="zh-CN" altLang="en-US" sz="2400" dirty="0">
                <a:ea typeface="宋体" charset="-122"/>
              </a:rPr>
              <a:t>要对关系</a:t>
            </a:r>
            <a:r>
              <a:rPr lang="en-US" altLang="zh-CN" sz="2400" dirty="0">
                <a:ea typeface="宋体" charset="-122"/>
              </a:rPr>
              <a:t>R</a:t>
            </a:r>
            <a:r>
              <a:rPr lang="en-US" altLang="zh-CN" sz="2400" baseline="-25000" dirty="0">
                <a:ea typeface="宋体" charset="-122"/>
              </a:rPr>
              <a:t>1</a:t>
            </a:r>
            <a:r>
              <a:rPr lang="zh-CN" altLang="en-US" sz="2400" dirty="0">
                <a:ea typeface="宋体" charset="-122"/>
              </a:rPr>
              <a:t>加</a:t>
            </a:r>
            <a:r>
              <a:rPr lang="en-US" altLang="zh-CN" sz="2400" dirty="0">
                <a:ea typeface="宋体" charset="-122"/>
              </a:rPr>
              <a:t>S</a:t>
            </a:r>
            <a:r>
              <a:rPr lang="zh-CN" altLang="en-US" sz="2400" dirty="0">
                <a:ea typeface="宋体" charset="-122"/>
              </a:rPr>
              <a:t>锁</a:t>
            </a:r>
          </a:p>
          <a:p>
            <a:pPr lvl="1">
              <a:lnSpc>
                <a:spcPts val="3500"/>
              </a:lnSpc>
            </a:pPr>
            <a:r>
              <a:rPr lang="zh-CN" altLang="en-US" sz="2000" dirty="0"/>
              <a:t>首先，对数据库加</a:t>
            </a:r>
            <a:r>
              <a:rPr lang="en-US" altLang="zh-CN" sz="2000" dirty="0"/>
              <a:t>IS</a:t>
            </a:r>
            <a:r>
              <a:rPr lang="zh-CN" altLang="en-US" sz="2000" dirty="0"/>
              <a:t>锁，检查是否与数据库的显式封锁冲突；</a:t>
            </a:r>
          </a:p>
          <a:p>
            <a:pPr lvl="1">
              <a:lnSpc>
                <a:spcPts val="3500"/>
              </a:lnSpc>
            </a:pPr>
            <a:r>
              <a:rPr lang="zh-CN" altLang="en-US" sz="2000" dirty="0"/>
              <a:t>其次，检查</a:t>
            </a:r>
            <a:r>
              <a:rPr lang="en-US" altLang="zh-CN" sz="2000" dirty="0"/>
              <a:t>R</a:t>
            </a:r>
            <a:r>
              <a:rPr lang="en-US" altLang="zh-CN" sz="2000" baseline="-25000" dirty="0"/>
              <a:t>1</a:t>
            </a:r>
            <a:r>
              <a:rPr lang="zh-CN" altLang="en-US" sz="2000" dirty="0"/>
              <a:t>是否已加了不相容的锁</a:t>
            </a:r>
            <a:r>
              <a:rPr lang="en-US" altLang="zh-CN" sz="2000" dirty="0"/>
              <a:t>(X</a:t>
            </a:r>
            <a:r>
              <a:rPr lang="zh-CN" altLang="en-US" sz="2000" dirty="0"/>
              <a:t>或</a:t>
            </a:r>
            <a:r>
              <a:rPr lang="en-US" altLang="zh-CN" sz="2000" dirty="0"/>
              <a:t>IX)</a:t>
            </a:r>
            <a:r>
              <a:rPr lang="zh-CN" altLang="en-US" sz="2000" dirty="0"/>
              <a:t>；</a:t>
            </a:r>
            <a:endParaRPr lang="en-US" altLang="zh-CN" sz="2000" dirty="0"/>
          </a:p>
          <a:p>
            <a:pPr lvl="1">
              <a:lnSpc>
                <a:spcPts val="3500"/>
              </a:lnSpc>
            </a:pPr>
            <a:r>
              <a:rPr lang="zh-CN" altLang="en-US" sz="2000" dirty="0"/>
              <a:t>不再需要搜索和检查</a:t>
            </a:r>
            <a:r>
              <a:rPr lang="en-US" altLang="zh-CN" sz="2000" dirty="0"/>
              <a:t>R</a:t>
            </a:r>
            <a:r>
              <a:rPr lang="en-US" altLang="zh-CN" sz="2000" baseline="-25000" dirty="0"/>
              <a:t>1</a:t>
            </a:r>
            <a:r>
              <a:rPr lang="zh-CN" altLang="en-US" sz="2000" dirty="0"/>
              <a:t>中的元组是否加了不相容的锁</a:t>
            </a:r>
            <a:r>
              <a:rPr lang="en-US" altLang="zh-CN" sz="2000" dirty="0"/>
              <a:t>(X</a:t>
            </a:r>
            <a:r>
              <a:rPr lang="zh-CN" altLang="en-US" sz="2000" dirty="0"/>
              <a:t>锁</a:t>
            </a:r>
            <a:r>
              <a:rPr lang="en-US" altLang="zh-CN" sz="2000" dirty="0"/>
              <a:t>)</a:t>
            </a:r>
            <a:r>
              <a:rPr lang="zh-CN" altLang="en-US" sz="2000" dirty="0"/>
              <a:t>。</a:t>
            </a:r>
            <a:r>
              <a:rPr lang="en-US" altLang="zh-CN" sz="2000" dirty="0"/>
              <a:t> </a:t>
            </a:r>
          </a:p>
        </p:txBody>
      </p:sp>
    </p:spTree>
    <p:extLst>
      <p:ext uri="{BB962C8B-B14F-4D97-AF65-F5344CB8AC3E}">
        <p14:creationId xmlns:p14="http://schemas.microsoft.com/office/powerpoint/2010/main" val="1158803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ea typeface="宋体" charset="-122"/>
              </a:rPr>
              <a:t>意向锁</a:t>
            </a:r>
          </a:p>
        </p:txBody>
      </p:sp>
      <p:sp>
        <p:nvSpPr>
          <p:cNvPr id="86019" name="Rectangle 3"/>
          <p:cNvSpPr>
            <a:spLocks noGrp="1" noChangeArrowheads="1"/>
          </p:cNvSpPr>
          <p:nvPr>
            <p:ph type="body" idx="1"/>
          </p:nvPr>
        </p:nvSpPr>
        <p:spPr>
          <a:xfrm>
            <a:off x="323528" y="1196752"/>
            <a:ext cx="7906072"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具有意向锁的多粒度封锁方法</a:t>
            </a:r>
          </a:p>
          <a:p>
            <a:pPr lvl="1">
              <a:lnSpc>
                <a:spcPts val="3500"/>
              </a:lnSpc>
            </a:pPr>
            <a:r>
              <a:rPr lang="zh-CN" altLang="en-US" sz="2000" dirty="0"/>
              <a:t>提高了系统的并发度；</a:t>
            </a:r>
          </a:p>
          <a:p>
            <a:pPr lvl="1">
              <a:lnSpc>
                <a:spcPts val="3500"/>
              </a:lnSpc>
            </a:pPr>
            <a:r>
              <a:rPr lang="zh-CN" altLang="en-US" sz="2000" dirty="0"/>
              <a:t>减少了加锁和解锁的开销；</a:t>
            </a:r>
          </a:p>
          <a:p>
            <a:pPr lvl="1">
              <a:lnSpc>
                <a:spcPts val="3500"/>
              </a:lnSpc>
            </a:pPr>
            <a:r>
              <a:rPr lang="zh-CN" altLang="en-US" sz="2000" dirty="0"/>
              <a:t>在数据库管理系统产品中得到实际广泛应用。 </a:t>
            </a:r>
          </a:p>
        </p:txBody>
      </p:sp>
    </p:spTree>
    <p:extLst>
      <p:ext uri="{BB962C8B-B14F-4D97-AF65-F5344CB8AC3E}">
        <p14:creationId xmlns:p14="http://schemas.microsoft.com/office/powerpoint/2010/main" val="1384044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2509318" y="14160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Verdana" pitchFamily="34" charset="0"/>
              </a:rPr>
              <a:t> 并发控制概述</a:t>
            </a:r>
            <a:endParaRPr lang="ko-KR" altLang="en-US" sz="2800" b="0" dirty="0">
              <a:solidFill>
                <a:schemeClr val="tx1"/>
              </a:solidFill>
              <a:latin typeface="Verdana" pitchFamily="34" charset="0"/>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ea typeface="굴림" pitchFamily="50" charset="-127"/>
              </a:rPr>
              <a:t>讲解纲要</a:t>
            </a:r>
            <a:endParaRPr lang="en-US" altLang="ko-KR" dirty="0">
              <a:ea typeface="굴림" pitchFamily="50" charset="-127"/>
            </a:endParaRPr>
          </a:p>
        </p:txBody>
      </p:sp>
      <p:sp>
        <p:nvSpPr>
          <p:cNvPr id="33821" name="AutoShape 29"/>
          <p:cNvSpPr>
            <a:spLocks noChangeArrowheads="1"/>
          </p:cNvSpPr>
          <p:nvPr/>
        </p:nvSpPr>
        <p:spPr bwMode="auto">
          <a:xfrm>
            <a:off x="1747318" y="13938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1</a:t>
            </a:r>
          </a:p>
        </p:txBody>
      </p:sp>
      <p:sp>
        <p:nvSpPr>
          <p:cNvPr id="33825" name="Rectangle 33"/>
          <p:cNvSpPr>
            <a:spLocks noChangeArrowheads="1"/>
          </p:cNvSpPr>
          <p:nvPr/>
        </p:nvSpPr>
        <p:spPr bwMode="auto">
          <a:xfrm>
            <a:off x="2509318" y="22447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Verdana" pitchFamily="34" charset="0"/>
              </a:rPr>
              <a:t> </a:t>
            </a:r>
            <a:r>
              <a:rPr lang="zh-CN" altLang="en-US" sz="2800" b="0" dirty="0">
                <a:solidFill>
                  <a:schemeClr val="tx1"/>
                </a:solidFill>
                <a:latin typeface="Verdana" pitchFamily="34" charset="0"/>
              </a:rPr>
              <a:t>并发操作引发的问题</a:t>
            </a:r>
            <a:endParaRPr lang="ko-KR" altLang="en-US" sz="2800" b="0" dirty="0">
              <a:solidFill>
                <a:schemeClr val="tx1"/>
              </a:solidFill>
              <a:latin typeface="Verdana" pitchFamily="34" charset="0"/>
            </a:endParaRPr>
          </a:p>
        </p:txBody>
      </p:sp>
      <p:sp>
        <p:nvSpPr>
          <p:cNvPr id="33826" name="AutoShape 34"/>
          <p:cNvSpPr>
            <a:spLocks noChangeArrowheads="1"/>
          </p:cNvSpPr>
          <p:nvPr/>
        </p:nvSpPr>
        <p:spPr bwMode="auto">
          <a:xfrm>
            <a:off x="1747318" y="22225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2</a:t>
            </a:r>
          </a:p>
        </p:txBody>
      </p:sp>
      <p:sp>
        <p:nvSpPr>
          <p:cNvPr id="33827" name="Rectangle 35"/>
          <p:cNvSpPr>
            <a:spLocks noChangeArrowheads="1"/>
          </p:cNvSpPr>
          <p:nvPr/>
        </p:nvSpPr>
        <p:spPr bwMode="auto">
          <a:xfrm>
            <a:off x="2665166" y="3071813"/>
            <a:ext cx="525435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Verdana" pitchFamily="34" charset="0"/>
              </a:rPr>
              <a:t>封锁及引发问题</a:t>
            </a:r>
            <a:endParaRPr lang="ko-KR" altLang="en-US" sz="2800" b="0" dirty="0">
              <a:solidFill>
                <a:schemeClr val="tx1"/>
              </a:solidFill>
              <a:latin typeface="Verdana" pitchFamily="34" charset="0"/>
            </a:endParaRPr>
          </a:p>
        </p:txBody>
      </p:sp>
      <p:sp>
        <p:nvSpPr>
          <p:cNvPr id="33828" name="AutoShape 36"/>
          <p:cNvSpPr>
            <a:spLocks noChangeArrowheads="1"/>
          </p:cNvSpPr>
          <p:nvPr/>
        </p:nvSpPr>
        <p:spPr bwMode="auto">
          <a:xfrm>
            <a:off x="1747318" y="30495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2509318" y="3898900"/>
            <a:ext cx="6192688"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Verdana" pitchFamily="34" charset="0"/>
              </a:rPr>
              <a:t> </a:t>
            </a:r>
            <a:r>
              <a:rPr lang="zh-CN" altLang="en-US" sz="2800" b="0" dirty="0">
                <a:solidFill>
                  <a:schemeClr val="tx1"/>
                </a:solidFill>
                <a:latin typeface="Verdana" pitchFamily="34" charset="0"/>
              </a:rPr>
              <a:t>可串行调度与两段锁协议：可串行调度</a:t>
            </a:r>
            <a:endParaRPr lang="ko-KR" altLang="en-US" sz="2800" b="0" dirty="0">
              <a:solidFill>
                <a:schemeClr val="tx1"/>
              </a:solidFill>
              <a:latin typeface="Verdana" pitchFamily="34" charset="0"/>
            </a:endParaRPr>
          </a:p>
        </p:txBody>
      </p:sp>
      <p:sp>
        <p:nvSpPr>
          <p:cNvPr id="33830" name="AutoShape 38"/>
          <p:cNvSpPr>
            <a:spLocks noChangeArrowheads="1"/>
          </p:cNvSpPr>
          <p:nvPr/>
        </p:nvSpPr>
        <p:spPr bwMode="auto">
          <a:xfrm>
            <a:off x="1747318" y="38766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2509318" y="47482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Verdana" pitchFamily="34" charset="0"/>
              </a:rPr>
              <a:t> </a:t>
            </a:r>
            <a:r>
              <a:rPr lang="zh-CN" altLang="en-US" sz="2800" b="0" dirty="0">
                <a:solidFill>
                  <a:schemeClr val="tx1"/>
                </a:solidFill>
                <a:latin typeface="Verdana" pitchFamily="34" charset="0"/>
              </a:rPr>
              <a:t>封锁粒度</a:t>
            </a:r>
            <a:endParaRPr lang="ko-KR" altLang="en-US" sz="2800" b="0" dirty="0">
              <a:solidFill>
                <a:schemeClr val="tx1"/>
              </a:solidFill>
              <a:latin typeface="Verdana" pitchFamily="34" charset="0"/>
            </a:endParaRPr>
          </a:p>
        </p:txBody>
      </p:sp>
      <p:sp>
        <p:nvSpPr>
          <p:cNvPr id="33832" name="AutoShape 40"/>
          <p:cNvSpPr>
            <a:spLocks noChangeArrowheads="1"/>
          </p:cNvSpPr>
          <p:nvPr/>
        </p:nvSpPr>
        <p:spPr bwMode="auto">
          <a:xfrm>
            <a:off x="1747318" y="47259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
        <p:nvSpPr>
          <p:cNvPr id="13" name="Rectangle 39"/>
          <p:cNvSpPr>
            <a:spLocks noChangeArrowheads="1"/>
          </p:cNvSpPr>
          <p:nvPr/>
        </p:nvSpPr>
        <p:spPr bwMode="auto">
          <a:xfrm>
            <a:off x="2596854" y="555784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Verdana" pitchFamily="34" charset="0"/>
              </a:rPr>
              <a:t> </a:t>
            </a:r>
            <a:r>
              <a:rPr lang="zh-CN" altLang="en-US" sz="2800" b="0" dirty="0">
                <a:solidFill>
                  <a:schemeClr val="tx1"/>
                </a:solidFill>
                <a:latin typeface="Verdana" pitchFamily="34" charset="0"/>
              </a:rPr>
              <a:t>总 结</a:t>
            </a:r>
            <a:endParaRPr lang="ko-KR" altLang="en-US" sz="2800" b="0" dirty="0">
              <a:solidFill>
                <a:schemeClr val="tx1"/>
              </a:solidFill>
              <a:latin typeface="Verdana" pitchFamily="34" charset="0"/>
            </a:endParaRPr>
          </a:p>
        </p:txBody>
      </p:sp>
      <p:sp>
        <p:nvSpPr>
          <p:cNvPr id="14" name="AutoShape 40"/>
          <p:cNvSpPr>
            <a:spLocks noChangeArrowheads="1"/>
          </p:cNvSpPr>
          <p:nvPr/>
        </p:nvSpPr>
        <p:spPr bwMode="auto">
          <a:xfrm>
            <a:off x="1721918" y="5540376"/>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en-US" altLang="ko-KR" sz="2200" dirty="0">
                <a:solidFill>
                  <a:schemeClr val="accent1">
                    <a:lumMod val="60000"/>
                    <a:lumOff val="40000"/>
                  </a:schemeClr>
                </a:solidFill>
                <a:latin typeface="Verdana" pitchFamily="34" charset="0"/>
              </a:rPr>
              <a:t>6</a:t>
            </a:r>
            <a:endParaRPr lang="ko-KR" altLang="en-US" sz="2200" dirty="0">
              <a:solidFill>
                <a:schemeClr val="accent1">
                  <a:lumMod val="60000"/>
                  <a:lumOff val="40000"/>
                </a:schemeClr>
              </a:solidFill>
              <a:latin typeface="Verdana" pitchFamily="34" charset="0"/>
            </a:endParaRPr>
          </a:p>
        </p:txBody>
      </p:sp>
    </p:spTree>
    <p:extLst>
      <p:ext uri="{BB962C8B-B14F-4D97-AF65-F5344CB8AC3E}">
        <p14:creationId xmlns:p14="http://schemas.microsoft.com/office/powerpoint/2010/main" val="563908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a:ea typeface="宋体" charset="-122"/>
              </a:rPr>
              <a:t>总 结</a:t>
            </a:r>
          </a:p>
        </p:txBody>
      </p:sp>
      <p:sp>
        <p:nvSpPr>
          <p:cNvPr id="87043" name="Rectangle 3"/>
          <p:cNvSpPr>
            <a:spLocks noGrp="1" noChangeArrowheads="1"/>
          </p:cNvSpPr>
          <p:nvPr>
            <p:ph type="body" idx="1"/>
          </p:nvPr>
        </p:nvSpPr>
        <p:spPr>
          <a:xfrm>
            <a:off x="395536" y="1196752"/>
            <a:ext cx="7834064"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数据共享与数据一致性是一对矛盾；</a:t>
            </a:r>
          </a:p>
          <a:p>
            <a:pPr>
              <a:lnSpc>
                <a:spcPts val="3500"/>
              </a:lnSpc>
            </a:pPr>
            <a:r>
              <a:rPr lang="zh-CN" altLang="en-US" sz="2400" dirty="0">
                <a:ea typeface="宋体" charset="-122"/>
              </a:rPr>
              <a:t>数据库的价值在很大程度上取决于它所能提供的数据共享度，数据共享在很大程度上取决于系统允许对数据并发操作的程度；</a:t>
            </a:r>
          </a:p>
          <a:p>
            <a:pPr>
              <a:lnSpc>
                <a:spcPts val="3500"/>
              </a:lnSpc>
            </a:pPr>
            <a:r>
              <a:rPr lang="zh-CN" altLang="en-US" sz="2400" dirty="0">
                <a:ea typeface="宋体" charset="-122"/>
              </a:rPr>
              <a:t>数据并发程度又取决于数据库中的并发控制机制；</a:t>
            </a:r>
          </a:p>
          <a:p>
            <a:pPr>
              <a:lnSpc>
                <a:spcPts val="3500"/>
              </a:lnSpc>
            </a:pPr>
            <a:r>
              <a:rPr lang="zh-CN" altLang="en-US" sz="2400" dirty="0">
                <a:ea typeface="宋体" charset="-122"/>
              </a:rPr>
              <a:t>数据的一致性也取决于并发控制的程度。施加的并发控制愈多，数据的一致性往往愈好。</a:t>
            </a:r>
          </a:p>
        </p:txBody>
      </p:sp>
    </p:spTree>
    <p:extLst>
      <p:ext uri="{BB962C8B-B14F-4D97-AF65-F5344CB8AC3E}">
        <p14:creationId xmlns:p14="http://schemas.microsoft.com/office/powerpoint/2010/main" val="1472121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ea typeface="宋体" charset="-122"/>
              </a:rPr>
              <a:t>小 结</a:t>
            </a:r>
          </a:p>
        </p:txBody>
      </p:sp>
      <p:sp>
        <p:nvSpPr>
          <p:cNvPr id="88067" name="Rectangle 3"/>
          <p:cNvSpPr>
            <a:spLocks noGrp="1" noChangeArrowheads="1"/>
          </p:cNvSpPr>
          <p:nvPr>
            <p:ph type="body" idx="1"/>
          </p:nvPr>
        </p:nvSpPr>
        <p:spPr>
          <a:xfrm>
            <a:off x="323528" y="1196752"/>
            <a:ext cx="8280920" cy="5204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3500"/>
              </a:lnSpc>
            </a:pPr>
            <a:r>
              <a:rPr lang="zh-CN" altLang="en-US" sz="2400" dirty="0">
                <a:ea typeface="宋体" charset="-122"/>
              </a:rPr>
              <a:t>数据库的并发控制以事务为单位</a:t>
            </a:r>
          </a:p>
          <a:p>
            <a:pPr>
              <a:lnSpc>
                <a:spcPts val="3500"/>
              </a:lnSpc>
            </a:pPr>
            <a:r>
              <a:rPr lang="zh-CN" altLang="en-US" sz="2400" dirty="0">
                <a:ea typeface="宋体" charset="-122"/>
              </a:rPr>
              <a:t>数据库的并发控制通常使用封锁机制</a:t>
            </a:r>
          </a:p>
          <a:p>
            <a:pPr lvl="1">
              <a:lnSpc>
                <a:spcPts val="3500"/>
              </a:lnSpc>
            </a:pPr>
            <a:r>
              <a:rPr lang="zh-CN" altLang="en-US" sz="2000" dirty="0"/>
              <a:t>两类最常用的封锁</a:t>
            </a:r>
            <a:endParaRPr lang="en-US" altLang="zh-CN" sz="2000" dirty="0"/>
          </a:p>
          <a:p>
            <a:pPr>
              <a:lnSpc>
                <a:spcPts val="3500"/>
              </a:lnSpc>
            </a:pPr>
            <a:r>
              <a:rPr lang="zh-CN" altLang="en-US" sz="2400" dirty="0">
                <a:ea typeface="宋体" charset="-122"/>
              </a:rPr>
              <a:t>并发事务调度是否正确的判别准则是可串行性</a:t>
            </a:r>
          </a:p>
          <a:p>
            <a:pPr lvl="1">
              <a:lnSpc>
                <a:spcPts val="3500"/>
              </a:lnSpc>
              <a:spcBef>
                <a:spcPct val="60000"/>
              </a:spcBef>
            </a:pPr>
            <a:r>
              <a:rPr lang="zh-CN" altLang="en-US" sz="2000" dirty="0">
                <a:ea typeface="宋体" charset="-122"/>
              </a:rPr>
              <a:t>并发操作的正确性则通常由两段锁协议来保证；</a:t>
            </a:r>
            <a:endParaRPr lang="en-US" altLang="zh-CN" sz="2000" dirty="0">
              <a:ea typeface="宋体" charset="-122"/>
            </a:endParaRPr>
          </a:p>
          <a:p>
            <a:pPr lvl="1">
              <a:lnSpc>
                <a:spcPts val="3500"/>
              </a:lnSpc>
              <a:spcBef>
                <a:spcPct val="60000"/>
              </a:spcBef>
            </a:pPr>
            <a:r>
              <a:rPr lang="zh-CN" altLang="en-US" sz="2000" dirty="0">
                <a:ea typeface="宋体" charset="-122"/>
              </a:rPr>
              <a:t>两段锁协议是可串行化调度的充分条件，但不是必要条件。</a:t>
            </a:r>
          </a:p>
          <a:p>
            <a:pPr lvl="1">
              <a:lnSpc>
                <a:spcPts val="3500"/>
              </a:lnSpc>
            </a:pPr>
            <a:endParaRPr lang="zh-CN" altLang="en-US" sz="2000" dirty="0"/>
          </a:p>
          <a:p>
            <a:pPr>
              <a:lnSpc>
                <a:spcPts val="3500"/>
              </a:lnSpc>
            </a:pPr>
            <a:endParaRPr lang="en-US" altLang="zh-CN" sz="2400" dirty="0">
              <a:ea typeface="宋体" charset="-122"/>
            </a:endParaRPr>
          </a:p>
        </p:txBody>
      </p:sp>
    </p:spTree>
    <p:extLst>
      <p:ext uri="{BB962C8B-B14F-4D97-AF65-F5344CB8AC3E}">
        <p14:creationId xmlns:p14="http://schemas.microsoft.com/office/powerpoint/2010/main" val="23883415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z="3200">
                <a:ea typeface="宋体" charset="-122"/>
              </a:rPr>
              <a:t>作 业</a:t>
            </a:r>
          </a:p>
        </p:txBody>
      </p:sp>
      <p:sp>
        <p:nvSpPr>
          <p:cNvPr id="91139" name="Rectangle 3"/>
          <p:cNvSpPr>
            <a:spLocks noGrp="1" noChangeArrowheads="1"/>
          </p:cNvSpPr>
          <p:nvPr>
            <p:ph type="body" idx="1"/>
          </p:nvPr>
        </p:nvSpPr>
        <p:spPr/>
        <p:txBody>
          <a:bodyPr/>
          <a:lstStyle/>
          <a:p>
            <a:pPr eaLnBrk="1" hangingPunct="1"/>
            <a:endParaRPr lang="en-US" altLang="zh-CN" dirty="0">
              <a:ea typeface="宋体" charset="-122"/>
            </a:endParaRPr>
          </a:p>
        </p:txBody>
      </p:sp>
    </p:spTree>
    <p:extLst>
      <p:ext uri="{BB962C8B-B14F-4D97-AF65-F5344CB8AC3E}">
        <p14:creationId xmlns:p14="http://schemas.microsoft.com/office/powerpoint/2010/main" val="416459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ea typeface="宋体" charset="-122"/>
              </a:rPr>
              <a:t>并发操作引发的问题</a:t>
            </a:r>
          </a:p>
        </p:txBody>
      </p:sp>
      <p:sp>
        <p:nvSpPr>
          <p:cNvPr id="8195" name="Rectangle 3"/>
          <p:cNvSpPr>
            <a:spLocks noGrp="1" noChangeArrowheads="1"/>
          </p:cNvSpPr>
          <p:nvPr>
            <p:ph type="body" idx="1"/>
          </p:nvPr>
        </p:nvSpPr>
        <p:spPr>
          <a:xfrm>
            <a:off x="183382" y="1268760"/>
            <a:ext cx="8729662" cy="374441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ts val="3500"/>
              </a:lnSpc>
            </a:pPr>
            <a:r>
              <a:rPr lang="zh-CN" altLang="en-US" sz="2400" dirty="0">
                <a:ea typeface="宋体" charset="-122"/>
              </a:rPr>
              <a:t>并发操作带来的数据不一致性</a:t>
            </a:r>
          </a:p>
          <a:p>
            <a:pPr lvl="1" algn="just">
              <a:lnSpc>
                <a:spcPts val="3500"/>
              </a:lnSpc>
            </a:pPr>
            <a:r>
              <a:rPr lang="zh-CN" altLang="en-US" sz="2000" dirty="0">
                <a:ea typeface="宋体" charset="-122"/>
              </a:rPr>
              <a:t>丢失修改</a:t>
            </a:r>
          </a:p>
          <a:p>
            <a:pPr lvl="1" algn="just">
              <a:lnSpc>
                <a:spcPts val="3500"/>
              </a:lnSpc>
            </a:pPr>
            <a:r>
              <a:rPr lang="zh-CN" altLang="en-US" sz="2000" dirty="0">
                <a:ea typeface="宋体" charset="-122"/>
              </a:rPr>
              <a:t>不可重复读</a:t>
            </a:r>
          </a:p>
          <a:p>
            <a:pPr lvl="1" algn="just">
              <a:lnSpc>
                <a:spcPts val="3500"/>
              </a:lnSpc>
            </a:pPr>
            <a:r>
              <a:rPr lang="zh-CN" altLang="en-US" sz="2000" dirty="0">
                <a:ea typeface="宋体" charset="-122"/>
              </a:rPr>
              <a:t>读“脏”数据</a:t>
            </a:r>
          </a:p>
          <a:p>
            <a:pPr algn="just">
              <a:lnSpc>
                <a:spcPts val="3500"/>
              </a:lnSpc>
            </a:pPr>
            <a:r>
              <a:rPr lang="zh-CN" altLang="en-US" sz="2400" dirty="0">
                <a:ea typeface="宋体" charset="-122"/>
              </a:rPr>
              <a:t>辅助符号</a:t>
            </a:r>
          </a:p>
          <a:p>
            <a:pPr lvl="1" algn="just">
              <a:lnSpc>
                <a:spcPts val="3500"/>
              </a:lnSpc>
            </a:pPr>
            <a:r>
              <a:rPr lang="en-US" altLang="zh-CN" sz="2000" dirty="0">
                <a:ea typeface="宋体" charset="-122"/>
              </a:rPr>
              <a:t>R(x)</a:t>
            </a:r>
            <a:r>
              <a:rPr lang="zh-CN" altLang="en-US" sz="2000" dirty="0">
                <a:ea typeface="宋体" charset="-122"/>
              </a:rPr>
              <a:t>：读数据</a:t>
            </a:r>
            <a:r>
              <a:rPr lang="en-US" altLang="zh-CN" sz="2000" dirty="0">
                <a:ea typeface="宋体" charset="-122"/>
              </a:rPr>
              <a:t>x</a:t>
            </a:r>
          </a:p>
          <a:p>
            <a:pPr lvl="1" algn="just">
              <a:lnSpc>
                <a:spcPts val="3500"/>
              </a:lnSpc>
            </a:pPr>
            <a:r>
              <a:rPr lang="en-US" altLang="zh-CN" sz="2000" dirty="0">
                <a:ea typeface="宋体" charset="-122"/>
              </a:rPr>
              <a:t>W(x)</a:t>
            </a:r>
            <a:r>
              <a:rPr lang="zh-CN" altLang="en-US" sz="2000" dirty="0">
                <a:ea typeface="宋体" charset="-122"/>
              </a:rPr>
              <a:t>：写数据</a:t>
            </a:r>
            <a:r>
              <a:rPr lang="en-US" altLang="zh-CN" sz="2000" dirty="0">
                <a:ea typeface="宋体" charset="-122"/>
              </a:rPr>
              <a:t>x </a:t>
            </a:r>
          </a:p>
        </p:txBody>
      </p:sp>
    </p:spTree>
    <p:extLst>
      <p:ext uri="{BB962C8B-B14F-4D97-AF65-F5344CB8AC3E}">
        <p14:creationId xmlns:p14="http://schemas.microsoft.com/office/powerpoint/2010/main" val="24545535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9592" y="4725144"/>
            <a:ext cx="7772400" cy="720080"/>
          </a:xfrm>
        </p:spPr>
        <p:txBody>
          <a:bodyPr/>
          <a:lstStyle/>
          <a:p>
            <a:pPr lvl="1"/>
            <a:r>
              <a:rPr lang="zh-CN" altLang="en-US" sz="2000" dirty="0">
                <a:solidFill>
                  <a:srgbClr val="FF0000"/>
                </a:solidFill>
                <a:ea typeface="宋体" charset="-122"/>
              </a:rPr>
              <a:t>卖出两张机票，但数据库中机票余额只减少</a:t>
            </a:r>
            <a:r>
              <a:rPr lang="en-US" altLang="zh-CN" sz="2000" dirty="0">
                <a:solidFill>
                  <a:srgbClr val="FF0000"/>
                </a:solidFill>
                <a:ea typeface="宋体" charset="-122"/>
              </a:rPr>
              <a:t>1</a:t>
            </a:r>
            <a:r>
              <a:rPr lang="zh-CN" altLang="en-US" sz="2000" dirty="0">
                <a:solidFill>
                  <a:srgbClr val="FF0000"/>
                </a:solidFill>
                <a:ea typeface="宋体" charset="-122"/>
              </a:rPr>
              <a:t>！</a:t>
            </a:r>
            <a:r>
              <a:rPr lang="en-US" altLang="zh-CN" sz="2000" dirty="0">
                <a:solidFill>
                  <a:srgbClr val="FF0000"/>
                </a:solidFill>
                <a:ea typeface="宋体" charset="-122"/>
              </a:rPr>
              <a:t> </a:t>
            </a:r>
            <a:br>
              <a:rPr kumimoji="1" lang="en-US" altLang="zh-CN" sz="2000" dirty="0">
                <a:ea typeface="宋体" charset="-122"/>
              </a:rPr>
            </a:br>
            <a:endParaRPr lang="zh-CN" altLang="en-US" sz="2000" dirty="0">
              <a:solidFill>
                <a:srgbClr val="FF0000"/>
              </a:solidFill>
              <a:ea typeface="宋体" charset="-122"/>
            </a:endParaRPr>
          </a:p>
        </p:txBody>
      </p:sp>
      <p:sp>
        <p:nvSpPr>
          <p:cNvPr id="7172" name="Rectangle 16"/>
          <p:cNvSpPr>
            <a:spLocks noGrp="1" noChangeArrowheads="1"/>
          </p:cNvSpPr>
          <p:nvPr>
            <p:ph type="body" idx="1"/>
          </p:nvPr>
        </p:nvSpPr>
        <p:spPr>
          <a:xfrm>
            <a:off x="107505" y="1196752"/>
            <a:ext cx="8807896" cy="3960440"/>
          </a:xfrm>
        </p:spPr>
        <p:txBody>
          <a:bodyPr/>
          <a:lstStyle/>
          <a:p>
            <a:pPr eaLnBrk="1" hangingPunct="1">
              <a:lnSpc>
                <a:spcPts val="3500"/>
              </a:lnSpc>
              <a:spcBef>
                <a:spcPct val="0"/>
              </a:spcBef>
              <a:buClrTx/>
              <a:buFont typeface="Wingdings" panose="05000000000000000000" pitchFamily="2" charset="2"/>
              <a:buChar char="Ø"/>
            </a:pPr>
            <a:r>
              <a:rPr kumimoji="1" lang="zh-CN" altLang="en-US" sz="2400" dirty="0">
                <a:ea typeface="宋体" charset="-122"/>
              </a:rPr>
              <a:t>飞机订票系统中的一个活动序列 </a:t>
            </a:r>
            <a:endParaRPr kumimoji="1" lang="en-US" altLang="zh-CN" sz="2400" dirty="0">
              <a:ea typeface="宋体" charset="-122"/>
            </a:endParaRPr>
          </a:p>
          <a:p>
            <a:pPr lvl="1">
              <a:lnSpc>
                <a:spcPts val="3500"/>
              </a:lnSpc>
              <a:buNone/>
            </a:pPr>
            <a:r>
              <a:rPr kumimoji="1" lang="zh-CN" altLang="en-US" sz="2000" dirty="0">
                <a:ea typeface="宋体" charset="-122"/>
              </a:rPr>
              <a:t>（</a:t>
            </a:r>
            <a:r>
              <a:rPr kumimoji="1" lang="en-US" altLang="zh-CN" sz="2000" dirty="0">
                <a:ea typeface="宋体" charset="-122"/>
              </a:rPr>
              <a:t>1</a:t>
            </a:r>
            <a:r>
              <a:rPr kumimoji="1" lang="zh-CN" altLang="en-US" sz="2000" dirty="0">
                <a:ea typeface="宋体" charset="-122"/>
              </a:rPr>
              <a:t>） 甲售票点</a:t>
            </a:r>
            <a:r>
              <a:rPr kumimoji="1" lang="en-US" altLang="zh-CN" sz="2000" dirty="0">
                <a:ea typeface="宋体" charset="-122"/>
              </a:rPr>
              <a:t>(</a:t>
            </a:r>
            <a:r>
              <a:rPr kumimoji="1" lang="zh-CN" altLang="en-US" sz="2000" dirty="0">
                <a:ea typeface="宋体" charset="-122"/>
              </a:rPr>
              <a:t>甲事务</a:t>
            </a:r>
            <a:r>
              <a:rPr kumimoji="1" lang="en-US" altLang="zh-CN" sz="2000" dirty="0">
                <a:ea typeface="宋体" charset="-122"/>
              </a:rPr>
              <a:t>)</a:t>
            </a:r>
            <a:r>
              <a:rPr kumimoji="1" lang="zh-CN" altLang="en-US" sz="2000" dirty="0">
                <a:ea typeface="宋体" charset="-122"/>
              </a:rPr>
              <a:t>读出某航班的机票余额</a:t>
            </a:r>
            <a:r>
              <a:rPr kumimoji="1" lang="en-US" altLang="zh-CN" sz="2000" dirty="0">
                <a:ea typeface="宋体" charset="-122"/>
              </a:rPr>
              <a:t>A</a:t>
            </a:r>
            <a:r>
              <a:rPr kumimoji="1" lang="zh-CN" altLang="en-US" sz="2000" dirty="0">
                <a:ea typeface="宋体" charset="-122"/>
              </a:rPr>
              <a:t>，设</a:t>
            </a:r>
            <a:r>
              <a:rPr kumimoji="1" lang="en-US" altLang="zh-CN" sz="2000" dirty="0">
                <a:ea typeface="宋体" charset="-122"/>
              </a:rPr>
              <a:t>A=16</a:t>
            </a:r>
            <a:r>
              <a:rPr kumimoji="1" lang="zh-CN" altLang="en-US" sz="2000" dirty="0">
                <a:ea typeface="宋体" charset="-122"/>
              </a:rPr>
              <a:t>；</a:t>
            </a:r>
          </a:p>
          <a:p>
            <a:pPr lvl="1" eaLnBrk="1" hangingPunct="1">
              <a:lnSpc>
                <a:spcPts val="3500"/>
              </a:lnSpc>
              <a:buFont typeface="Wingdings" pitchFamily="2" charset="2"/>
              <a:buNone/>
            </a:pPr>
            <a:r>
              <a:rPr kumimoji="1" lang="zh-CN" altLang="en-US" sz="2000" dirty="0">
                <a:ea typeface="宋体" charset="-122"/>
              </a:rPr>
              <a:t>（</a:t>
            </a:r>
            <a:r>
              <a:rPr kumimoji="1" lang="en-US" altLang="zh-CN" sz="2000" dirty="0">
                <a:ea typeface="宋体" charset="-122"/>
              </a:rPr>
              <a:t>2</a:t>
            </a:r>
            <a:r>
              <a:rPr kumimoji="1" lang="zh-CN" altLang="en-US" sz="2000" dirty="0">
                <a:ea typeface="宋体" charset="-122"/>
              </a:rPr>
              <a:t>） 乙售票点</a:t>
            </a:r>
            <a:r>
              <a:rPr kumimoji="1" lang="en-US" altLang="zh-CN" sz="2000" dirty="0">
                <a:ea typeface="宋体" charset="-122"/>
              </a:rPr>
              <a:t>(</a:t>
            </a:r>
            <a:r>
              <a:rPr kumimoji="1" lang="zh-CN" altLang="en-US" sz="2000" dirty="0">
                <a:ea typeface="宋体" charset="-122"/>
              </a:rPr>
              <a:t>乙事务</a:t>
            </a:r>
            <a:r>
              <a:rPr kumimoji="1" lang="en-US" altLang="zh-CN" sz="2000" dirty="0">
                <a:ea typeface="宋体" charset="-122"/>
              </a:rPr>
              <a:t>)</a:t>
            </a:r>
            <a:r>
              <a:rPr kumimoji="1" lang="zh-CN" altLang="en-US" sz="2000" dirty="0">
                <a:ea typeface="宋体" charset="-122"/>
              </a:rPr>
              <a:t>读出同一航班的机票余额</a:t>
            </a:r>
            <a:r>
              <a:rPr kumimoji="1" lang="en-US" altLang="zh-CN" sz="2000" dirty="0">
                <a:ea typeface="宋体" charset="-122"/>
              </a:rPr>
              <a:t>A</a:t>
            </a:r>
            <a:r>
              <a:rPr kumimoji="1" lang="zh-CN" altLang="en-US" sz="2000" dirty="0">
                <a:ea typeface="宋体" charset="-122"/>
              </a:rPr>
              <a:t>，也为</a:t>
            </a:r>
            <a:r>
              <a:rPr kumimoji="1" lang="en-US" altLang="zh-CN" sz="2000" dirty="0">
                <a:ea typeface="宋体" charset="-122"/>
              </a:rPr>
              <a:t>16</a:t>
            </a:r>
            <a:r>
              <a:rPr kumimoji="1" lang="zh-CN" altLang="en-US" sz="2000" dirty="0">
                <a:ea typeface="宋体" charset="-122"/>
              </a:rPr>
              <a:t>；</a:t>
            </a:r>
          </a:p>
          <a:p>
            <a:pPr lvl="1" eaLnBrk="1" hangingPunct="1">
              <a:lnSpc>
                <a:spcPts val="3500"/>
              </a:lnSpc>
              <a:buFont typeface="Wingdings" pitchFamily="2" charset="2"/>
              <a:buNone/>
            </a:pPr>
            <a:r>
              <a:rPr kumimoji="1" lang="zh-CN" altLang="en-US" sz="2000" dirty="0">
                <a:ea typeface="宋体" charset="-122"/>
              </a:rPr>
              <a:t>（</a:t>
            </a:r>
            <a:r>
              <a:rPr kumimoji="1" lang="en-US" altLang="zh-CN" sz="2000" dirty="0">
                <a:ea typeface="宋体" charset="-122"/>
              </a:rPr>
              <a:t>3</a:t>
            </a:r>
            <a:r>
              <a:rPr kumimoji="1" lang="zh-CN" altLang="en-US" sz="2000" dirty="0">
                <a:ea typeface="宋体" charset="-122"/>
              </a:rPr>
              <a:t>） 甲售票点卖出一张机票，修改余额</a:t>
            </a:r>
            <a:r>
              <a:rPr kumimoji="1" lang="en-US" altLang="zh-CN" sz="2000" dirty="0">
                <a:ea typeface="宋体" charset="-122"/>
              </a:rPr>
              <a:t>A←A-1</a:t>
            </a:r>
            <a:r>
              <a:rPr kumimoji="1" lang="zh-CN" altLang="en-US" sz="2000" dirty="0">
                <a:ea typeface="宋体" charset="-122"/>
              </a:rPr>
              <a:t>，所以</a:t>
            </a:r>
            <a:r>
              <a:rPr kumimoji="1" lang="en-US" altLang="zh-CN" sz="2000" dirty="0">
                <a:ea typeface="宋体" charset="-122"/>
              </a:rPr>
              <a:t>A</a:t>
            </a:r>
            <a:r>
              <a:rPr kumimoji="1" lang="zh-CN" altLang="en-US" sz="2000" dirty="0">
                <a:ea typeface="宋体" charset="-122"/>
              </a:rPr>
              <a:t>为</a:t>
            </a:r>
            <a:r>
              <a:rPr kumimoji="1" lang="en-US" altLang="zh-CN" sz="2000" dirty="0">
                <a:ea typeface="宋体" charset="-122"/>
              </a:rPr>
              <a:t>15</a:t>
            </a:r>
            <a:r>
              <a:rPr kumimoji="1" lang="zh-CN" altLang="en-US" sz="2000" dirty="0">
                <a:ea typeface="宋体" charset="-122"/>
              </a:rPr>
              <a:t>，把</a:t>
            </a:r>
            <a:r>
              <a:rPr kumimoji="1" lang="en-US" altLang="zh-CN" sz="2000" dirty="0">
                <a:ea typeface="宋体" charset="-122"/>
              </a:rPr>
              <a:t>A</a:t>
            </a:r>
            <a:r>
              <a:rPr kumimoji="1" lang="zh-CN" altLang="en-US" sz="2000" dirty="0">
                <a:ea typeface="宋体" charset="-122"/>
              </a:rPr>
              <a:t>写回数据库；</a:t>
            </a:r>
          </a:p>
          <a:p>
            <a:pPr lvl="1" eaLnBrk="1" hangingPunct="1">
              <a:lnSpc>
                <a:spcPts val="3500"/>
              </a:lnSpc>
              <a:buFont typeface="Wingdings" pitchFamily="2" charset="2"/>
              <a:buNone/>
            </a:pPr>
            <a:r>
              <a:rPr kumimoji="1" lang="zh-CN" altLang="en-US" sz="2000" dirty="0">
                <a:ea typeface="宋体" charset="-122"/>
              </a:rPr>
              <a:t>（</a:t>
            </a:r>
            <a:r>
              <a:rPr kumimoji="1" lang="en-US" altLang="zh-CN" sz="2000" dirty="0">
                <a:ea typeface="宋体" charset="-122"/>
              </a:rPr>
              <a:t>4</a:t>
            </a:r>
            <a:r>
              <a:rPr kumimoji="1" lang="zh-CN" altLang="en-US" sz="2000" dirty="0">
                <a:ea typeface="宋体" charset="-122"/>
              </a:rPr>
              <a:t>） 乙售票点也卖出一张机票，修改余额</a:t>
            </a:r>
            <a:r>
              <a:rPr kumimoji="1" lang="en-US" altLang="zh-CN" sz="2000" dirty="0">
                <a:ea typeface="宋体" charset="-122"/>
              </a:rPr>
              <a:t>A←A-1</a:t>
            </a:r>
            <a:r>
              <a:rPr kumimoji="1" lang="zh-CN" altLang="en-US" sz="2000" dirty="0">
                <a:ea typeface="宋体" charset="-122"/>
              </a:rPr>
              <a:t>，所以</a:t>
            </a:r>
            <a:r>
              <a:rPr kumimoji="1" lang="en-US" altLang="zh-CN" sz="2000" dirty="0">
                <a:ea typeface="宋体" charset="-122"/>
              </a:rPr>
              <a:t>A</a:t>
            </a:r>
            <a:r>
              <a:rPr kumimoji="1" lang="zh-CN" altLang="en-US" sz="2000" dirty="0">
                <a:ea typeface="宋体" charset="-122"/>
              </a:rPr>
              <a:t>为</a:t>
            </a:r>
            <a:r>
              <a:rPr kumimoji="1" lang="en-US" altLang="zh-CN" sz="2000" dirty="0">
                <a:ea typeface="宋体" charset="-122"/>
              </a:rPr>
              <a:t>15</a:t>
            </a:r>
            <a:r>
              <a:rPr kumimoji="1" lang="zh-CN" altLang="en-US" sz="2000" dirty="0">
                <a:ea typeface="宋体" charset="-122"/>
              </a:rPr>
              <a:t>，把</a:t>
            </a:r>
            <a:r>
              <a:rPr kumimoji="1" lang="en-US" altLang="zh-CN" sz="2000" dirty="0">
                <a:ea typeface="宋体" charset="-122"/>
              </a:rPr>
              <a:t>A</a:t>
            </a:r>
            <a:r>
              <a:rPr kumimoji="1" lang="zh-CN" altLang="en-US" sz="2000" dirty="0">
                <a:ea typeface="宋体" charset="-122"/>
              </a:rPr>
              <a:t>写回数据库 </a:t>
            </a:r>
          </a:p>
        </p:txBody>
      </p:sp>
      <p:sp>
        <p:nvSpPr>
          <p:cNvPr id="5" name="Rectangle 2"/>
          <p:cNvSpPr txBox="1">
            <a:spLocks noChangeArrowheads="1"/>
          </p:cNvSpPr>
          <p:nvPr/>
        </p:nvSpPr>
        <p:spPr bwMode="gray">
          <a:xfrm>
            <a:off x="123281" y="508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a:lstStyle>
          <a:p>
            <a:r>
              <a:rPr lang="zh-CN" altLang="en-US" dirty="0">
                <a:ea typeface="宋体" charset="-122"/>
              </a:rPr>
              <a:t>并发操作引发的问题：丢失修改</a:t>
            </a:r>
            <a:endParaRPr lang="zh-CN" altLang="en-US" kern="0" dirty="0">
              <a:ea typeface="宋体" charset="-122"/>
            </a:endParaRPr>
          </a:p>
        </p:txBody>
      </p:sp>
    </p:spTree>
    <p:extLst>
      <p:ext uri="{BB962C8B-B14F-4D97-AF65-F5344CB8AC3E}">
        <p14:creationId xmlns:p14="http://schemas.microsoft.com/office/powerpoint/2010/main" val="26598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80">
                                          <p:stCondLst>
                                            <p:cond delay="0"/>
                                          </p:stCondLst>
                                        </p:cTn>
                                        <p:tgtEl>
                                          <p:spTgt spid="7170"/>
                                        </p:tgtEl>
                                      </p:cBhvr>
                                    </p:animEffect>
                                    <p:anim calcmode="lin" valueType="num">
                                      <p:cBhvr>
                                        <p:cTn id="8"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0"/>
                                        </p:tgtEl>
                                      </p:cBhvr>
                                      <p:to x="100000" y="60000"/>
                                    </p:animScale>
                                    <p:animScale>
                                      <p:cBhvr>
                                        <p:cTn id="14" dur="166" decel="50000">
                                          <p:stCondLst>
                                            <p:cond delay="676"/>
                                          </p:stCondLst>
                                        </p:cTn>
                                        <p:tgtEl>
                                          <p:spTgt spid="7170"/>
                                        </p:tgtEl>
                                      </p:cBhvr>
                                      <p:to x="100000" y="100000"/>
                                    </p:animScale>
                                    <p:animScale>
                                      <p:cBhvr>
                                        <p:cTn id="15" dur="26">
                                          <p:stCondLst>
                                            <p:cond delay="1312"/>
                                          </p:stCondLst>
                                        </p:cTn>
                                        <p:tgtEl>
                                          <p:spTgt spid="7170"/>
                                        </p:tgtEl>
                                      </p:cBhvr>
                                      <p:to x="100000" y="80000"/>
                                    </p:animScale>
                                    <p:animScale>
                                      <p:cBhvr>
                                        <p:cTn id="16" dur="166" decel="50000">
                                          <p:stCondLst>
                                            <p:cond delay="1338"/>
                                          </p:stCondLst>
                                        </p:cTn>
                                        <p:tgtEl>
                                          <p:spTgt spid="7170"/>
                                        </p:tgtEl>
                                      </p:cBhvr>
                                      <p:to x="100000" y="100000"/>
                                    </p:animScale>
                                    <p:animScale>
                                      <p:cBhvr>
                                        <p:cTn id="17" dur="26">
                                          <p:stCondLst>
                                            <p:cond delay="1642"/>
                                          </p:stCondLst>
                                        </p:cTn>
                                        <p:tgtEl>
                                          <p:spTgt spid="7170"/>
                                        </p:tgtEl>
                                      </p:cBhvr>
                                      <p:to x="100000" y="90000"/>
                                    </p:animScale>
                                    <p:animScale>
                                      <p:cBhvr>
                                        <p:cTn id="18" dur="166" decel="50000">
                                          <p:stCondLst>
                                            <p:cond delay="1668"/>
                                          </p:stCondLst>
                                        </p:cTn>
                                        <p:tgtEl>
                                          <p:spTgt spid="7170"/>
                                        </p:tgtEl>
                                      </p:cBhvr>
                                      <p:to x="100000" y="100000"/>
                                    </p:animScale>
                                    <p:animScale>
                                      <p:cBhvr>
                                        <p:cTn id="19" dur="26">
                                          <p:stCondLst>
                                            <p:cond delay="1808"/>
                                          </p:stCondLst>
                                        </p:cTn>
                                        <p:tgtEl>
                                          <p:spTgt spid="7170"/>
                                        </p:tgtEl>
                                      </p:cBhvr>
                                      <p:to x="100000" y="95000"/>
                                    </p:animScale>
                                    <p:animScale>
                                      <p:cBhvr>
                                        <p:cTn id="20"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ea typeface="宋体" charset="-122"/>
              </a:rPr>
              <a:t>并发操作引发的问题：丢失修改</a:t>
            </a:r>
          </a:p>
        </p:txBody>
      </p:sp>
      <p:sp>
        <p:nvSpPr>
          <p:cNvPr id="9219" name="Rectangle 3"/>
          <p:cNvSpPr>
            <a:spLocks noGrp="1" noChangeArrowheads="1"/>
          </p:cNvSpPr>
          <p:nvPr>
            <p:ph type="body" idx="1"/>
          </p:nvPr>
        </p:nvSpPr>
        <p:spPr>
          <a:xfrm>
            <a:off x="185738" y="1196752"/>
            <a:ext cx="8634734" cy="1080120"/>
          </a:xfrm>
          <a:solidFill>
            <a:schemeClr val="bg1">
              <a:lumMod val="90000"/>
            </a:schemeClr>
          </a:solidFill>
          <a:ln>
            <a:noFill/>
          </a:ln>
          <a:effectLst/>
        </p:spPr>
        <p:txBody>
          <a:bodyPr vert="horz" wrap="square" lIns="91440" tIns="45720" rIns="91440" bIns="45720" numCol="1" anchor="t" anchorCtr="0" compatLnSpc="1">
            <a:prstTxWarp prst="textNoShape">
              <a:avLst/>
            </a:prstTxWarp>
          </a:bodyPr>
          <a:lstStyle/>
          <a:p>
            <a:pPr>
              <a:lnSpc>
                <a:spcPts val="3500"/>
              </a:lnSpc>
              <a:spcBef>
                <a:spcPct val="0"/>
              </a:spcBef>
              <a:buClrTx/>
              <a:buFont typeface="Wingdings" panose="05000000000000000000" pitchFamily="2" charset="2"/>
              <a:buChar char="Ø"/>
            </a:pPr>
            <a:r>
              <a:rPr kumimoji="1" lang="zh-CN" altLang="en-US" sz="2400" dirty="0">
                <a:ea typeface="宋体" charset="-122"/>
              </a:rPr>
              <a:t>两个事务</a:t>
            </a:r>
            <a:r>
              <a:rPr kumimoji="1" lang="en-US" altLang="zh-CN" sz="2400" dirty="0">
                <a:ea typeface="宋体" charset="-122"/>
              </a:rPr>
              <a:t>T</a:t>
            </a:r>
            <a:r>
              <a:rPr kumimoji="1" lang="en-US" altLang="zh-CN" sz="2400" baseline="-25000" dirty="0">
                <a:ea typeface="宋体" charset="-122"/>
              </a:rPr>
              <a:t>1</a:t>
            </a:r>
            <a:r>
              <a:rPr kumimoji="1" lang="zh-CN" altLang="en-US" sz="2400" dirty="0">
                <a:ea typeface="宋体" charset="-122"/>
              </a:rPr>
              <a:t>和</a:t>
            </a:r>
            <a:r>
              <a:rPr kumimoji="1" lang="en-US" altLang="zh-CN" sz="2400" dirty="0">
                <a:ea typeface="宋体" charset="-122"/>
              </a:rPr>
              <a:t>T</a:t>
            </a:r>
            <a:r>
              <a:rPr kumimoji="1" lang="en-US" altLang="zh-CN" sz="2400" baseline="-25000" dirty="0">
                <a:ea typeface="宋体" charset="-122"/>
              </a:rPr>
              <a:t>2</a:t>
            </a:r>
            <a:r>
              <a:rPr kumimoji="1" lang="zh-CN" altLang="en-US" sz="2400" dirty="0">
                <a:ea typeface="宋体" charset="-122"/>
              </a:rPr>
              <a:t>读入同一数据并修改，</a:t>
            </a:r>
            <a:r>
              <a:rPr kumimoji="1" lang="en-US" altLang="zh-CN" sz="2400" dirty="0">
                <a:ea typeface="宋体" charset="-122"/>
              </a:rPr>
              <a:t>T</a:t>
            </a:r>
            <a:r>
              <a:rPr kumimoji="1" lang="en-US" altLang="zh-CN" sz="2400" baseline="-25000" dirty="0">
                <a:ea typeface="宋体" charset="-122"/>
              </a:rPr>
              <a:t>2</a:t>
            </a:r>
            <a:r>
              <a:rPr kumimoji="1" lang="zh-CN" altLang="en-US" sz="2400" dirty="0">
                <a:ea typeface="宋体" charset="-122"/>
              </a:rPr>
              <a:t>的提交结果破坏了</a:t>
            </a:r>
            <a:r>
              <a:rPr kumimoji="1" lang="en-US" altLang="zh-CN" sz="2400" dirty="0">
                <a:ea typeface="宋体" charset="-122"/>
              </a:rPr>
              <a:t>T</a:t>
            </a:r>
            <a:r>
              <a:rPr kumimoji="1" lang="en-US" altLang="zh-CN" sz="2400" baseline="-25000" dirty="0">
                <a:ea typeface="宋体" charset="-122"/>
              </a:rPr>
              <a:t>1</a:t>
            </a:r>
            <a:r>
              <a:rPr kumimoji="1" lang="zh-CN" altLang="en-US" sz="2400" dirty="0">
                <a:ea typeface="宋体" charset="-122"/>
              </a:rPr>
              <a:t>提交的结果，导致</a:t>
            </a:r>
            <a:r>
              <a:rPr kumimoji="1" lang="en-US" altLang="zh-CN" sz="2400" dirty="0">
                <a:ea typeface="宋体" charset="-122"/>
              </a:rPr>
              <a:t>T</a:t>
            </a:r>
            <a:r>
              <a:rPr kumimoji="1" lang="en-US" altLang="zh-CN" sz="2400" baseline="-25000" dirty="0">
                <a:ea typeface="宋体" charset="-122"/>
              </a:rPr>
              <a:t>1</a:t>
            </a:r>
            <a:r>
              <a:rPr kumimoji="1" lang="zh-CN" altLang="en-US" sz="2400" dirty="0">
                <a:ea typeface="宋体" charset="-122"/>
              </a:rPr>
              <a:t>的修改被丢失。</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956" y="2273082"/>
            <a:ext cx="3960440" cy="416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70004" y="2849915"/>
            <a:ext cx="1217000" cy="400110"/>
          </a:xfrm>
          <a:prstGeom prst="rect">
            <a:avLst/>
          </a:prstGeom>
          <a:noFill/>
        </p:spPr>
        <p:txBody>
          <a:bodyPr wrap="none" rtlCol="0">
            <a:spAutoFit/>
          </a:bodyPr>
          <a:lstStyle/>
          <a:p>
            <a:r>
              <a:rPr lang="en-US" altLang="zh-CN" b="0" dirty="0">
                <a:solidFill>
                  <a:schemeClr val="tx1"/>
                </a:solidFill>
              </a:rPr>
              <a:t>R(A)=16</a:t>
            </a:r>
            <a:endParaRPr lang="zh-CN" altLang="en-US" b="0" dirty="0">
              <a:solidFill>
                <a:schemeClr val="tx1"/>
              </a:solidFill>
            </a:endParaRPr>
          </a:p>
        </p:txBody>
      </p:sp>
      <p:sp>
        <p:nvSpPr>
          <p:cNvPr id="6" name="TextBox 5"/>
          <p:cNvSpPr txBox="1"/>
          <p:nvPr/>
        </p:nvSpPr>
        <p:spPr>
          <a:xfrm>
            <a:off x="5270004" y="4149080"/>
            <a:ext cx="1274708" cy="707886"/>
          </a:xfrm>
          <a:prstGeom prst="rect">
            <a:avLst/>
          </a:prstGeom>
          <a:noFill/>
        </p:spPr>
        <p:txBody>
          <a:bodyPr wrap="none" rtlCol="0">
            <a:spAutoFit/>
          </a:bodyPr>
          <a:lstStyle/>
          <a:p>
            <a:pPr algn="l"/>
            <a:r>
              <a:rPr lang="en-US" altLang="zh-CN" b="0" dirty="0">
                <a:solidFill>
                  <a:schemeClr val="tx1"/>
                </a:solidFill>
              </a:rPr>
              <a:t>A=A-1</a:t>
            </a:r>
          </a:p>
          <a:p>
            <a:pPr algn="l"/>
            <a:r>
              <a:rPr lang="en-US" altLang="zh-CN" b="0" dirty="0">
                <a:solidFill>
                  <a:schemeClr val="tx1"/>
                </a:solidFill>
              </a:rPr>
              <a:t>W(A)=15</a:t>
            </a:r>
            <a:endParaRPr lang="zh-CN" altLang="en-US" b="0" dirty="0">
              <a:solidFill>
                <a:schemeClr val="tx1"/>
              </a:solidFill>
            </a:endParaRPr>
          </a:p>
        </p:txBody>
      </p:sp>
      <p:sp>
        <p:nvSpPr>
          <p:cNvPr id="7" name="TextBox 6"/>
          <p:cNvSpPr txBox="1"/>
          <p:nvPr/>
        </p:nvSpPr>
        <p:spPr>
          <a:xfrm>
            <a:off x="7070204" y="3501008"/>
            <a:ext cx="1217000" cy="400110"/>
          </a:xfrm>
          <a:prstGeom prst="rect">
            <a:avLst/>
          </a:prstGeom>
          <a:noFill/>
        </p:spPr>
        <p:txBody>
          <a:bodyPr wrap="none" rtlCol="0">
            <a:spAutoFit/>
          </a:bodyPr>
          <a:lstStyle/>
          <a:p>
            <a:r>
              <a:rPr lang="en-US" altLang="zh-CN" b="0" dirty="0">
                <a:solidFill>
                  <a:schemeClr val="accent3"/>
                </a:solidFill>
              </a:rPr>
              <a:t>R(A)=16</a:t>
            </a:r>
            <a:endParaRPr lang="zh-CN" altLang="en-US" b="0" dirty="0">
              <a:solidFill>
                <a:schemeClr val="accent3"/>
              </a:solidFill>
            </a:endParaRPr>
          </a:p>
        </p:txBody>
      </p:sp>
      <p:sp>
        <p:nvSpPr>
          <p:cNvPr id="8" name="TextBox 7"/>
          <p:cNvSpPr txBox="1"/>
          <p:nvPr/>
        </p:nvSpPr>
        <p:spPr>
          <a:xfrm>
            <a:off x="7070204" y="4800173"/>
            <a:ext cx="1274708" cy="707886"/>
          </a:xfrm>
          <a:prstGeom prst="rect">
            <a:avLst/>
          </a:prstGeom>
          <a:noFill/>
        </p:spPr>
        <p:txBody>
          <a:bodyPr wrap="none" rtlCol="0">
            <a:spAutoFit/>
          </a:bodyPr>
          <a:lstStyle/>
          <a:p>
            <a:pPr algn="l"/>
            <a:r>
              <a:rPr lang="en-US" altLang="zh-CN" b="0" dirty="0">
                <a:solidFill>
                  <a:schemeClr val="accent3"/>
                </a:solidFill>
              </a:rPr>
              <a:t>A=A-1</a:t>
            </a:r>
          </a:p>
          <a:p>
            <a:pPr algn="l"/>
            <a:r>
              <a:rPr lang="en-US" altLang="zh-CN" b="0" dirty="0">
                <a:solidFill>
                  <a:schemeClr val="accent3"/>
                </a:solidFill>
              </a:rPr>
              <a:t>W(A)=15</a:t>
            </a:r>
            <a:endParaRPr lang="zh-CN" altLang="en-US" b="0" dirty="0">
              <a:solidFill>
                <a:schemeClr val="accent3"/>
              </a:solidFill>
            </a:endParaRPr>
          </a:p>
        </p:txBody>
      </p:sp>
      <p:grpSp>
        <p:nvGrpSpPr>
          <p:cNvPr id="9" name="组合 8"/>
          <p:cNvGrpSpPr/>
          <p:nvPr/>
        </p:nvGrpSpPr>
        <p:grpSpPr>
          <a:xfrm>
            <a:off x="170310" y="2371029"/>
            <a:ext cx="4090685" cy="1778051"/>
            <a:chOff x="185738" y="1221503"/>
            <a:chExt cx="4090685" cy="1778051"/>
          </a:xfrm>
        </p:grpSpPr>
        <p:sp>
          <p:nvSpPr>
            <p:cNvPr id="10" name="矩形 9"/>
            <p:cNvSpPr/>
            <p:nvPr/>
          </p:nvSpPr>
          <p:spPr>
            <a:xfrm>
              <a:off x="206078" y="1621613"/>
              <a:ext cx="4070345" cy="1377941"/>
            </a:xfrm>
            <a:prstGeom prst="rect">
              <a:avLst/>
            </a:prstGeom>
            <a:solidFill>
              <a:schemeClr val="accent6">
                <a:lumMod val="40000"/>
                <a:lumOff val="60000"/>
              </a:schemeClr>
            </a:solidFill>
          </p:spPr>
          <p:txBody>
            <a:bodyPr wrap="none">
              <a:spAutoFit/>
            </a:bodyPr>
            <a:lstStyle/>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1</a:t>
              </a:r>
              <a:r>
                <a:rPr kumimoji="1" lang="zh-CN" altLang="en-US" sz="1800" b="0" dirty="0">
                  <a:solidFill>
                    <a:schemeClr val="tx1"/>
                  </a:solidFill>
                  <a:latin typeface="Times New Roman" pitchFamily="18" charset="0"/>
                  <a:ea typeface="宋体" pitchFamily="2" charset="-122"/>
                  <a:cs typeface="Times New Roman" pitchFamily="18" charset="0"/>
                </a:rPr>
                <a:t>）读取票剩余张数：</a:t>
              </a:r>
              <a:r>
                <a:rPr kumimoji="1" lang="en-US" altLang="zh-CN" sz="1800" b="0" dirty="0">
                  <a:solidFill>
                    <a:schemeClr val="tx1"/>
                  </a:solidFill>
                  <a:latin typeface="Times New Roman" pitchFamily="18" charset="0"/>
                  <a:ea typeface="宋体" pitchFamily="2" charset="-122"/>
                  <a:cs typeface="Times New Roman" pitchFamily="18" charset="0"/>
                </a:rPr>
                <a:t>R(A)</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2</a:t>
              </a:r>
              <a:r>
                <a:rPr kumimoji="1" lang="zh-CN" altLang="en-US" sz="1800" b="0" dirty="0">
                  <a:solidFill>
                    <a:schemeClr val="tx1"/>
                  </a:solidFill>
                  <a:latin typeface="Times New Roman" pitchFamily="18" charset="0"/>
                  <a:ea typeface="宋体" pitchFamily="2" charset="-122"/>
                  <a:cs typeface="Times New Roman" pitchFamily="18" charset="0"/>
                </a:rPr>
                <a:t>）卖出一张票：</a:t>
              </a:r>
              <a:r>
                <a:rPr kumimoji="1" lang="en-US" altLang="zh-CN" sz="1800" b="0" dirty="0">
                  <a:solidFill>
                    <a:schemeClr val="tx1"/>
                  </a:solidFill>
                  <a:latin typeface="Times New Roman" pitchFamily="18" charset="0"/>
                  <a:ea typeface="宋体" pitchFamily="2" charset="-122"/>
                  <a:cs typeface="Times New Roman" pitchFamily="18" charset="0"/>
                </a:rPr>
                <a:t>A=A-1</a:t>
              </a:r>
            </a:p>
            <a:p>
              <a:pPr marL="342900" indent="-342900" algn="l" eaLnBrk="1" hangingPunct="1">
                <a:lnSpc>
                  <a:spcPts val="3500"/>
                </a:lnSpc>
              </a:pPr>
              <a:r>
                <a:rPr kumimoji="1" lang="zh-CN" altLang="en-US" sz="1800" b="0" dirty="0">
                  <a:solidFill>
                    <a:schemeClr val="tx1"/>
                  </a:solidFill>
                  <a:latin typeface="Times New Roman" pitchFamily="18" charset="0"/>
                  <a:ea typeface="宋体" pitchFamily="2" charset="-122"/>
                  <a:cs typeface="Times New Roman" pitchFamily="18" charset="0"/>
                </a:rPr>
                <a:t>（</a:t>
              </a:r>
              <a:r>
                <a:rPr kumimoji="1" lang="en-US" altLang="zh-CN" sz="1800" b="0" dirty="0">
                  <a:solidFill>
                    <a:schemeClr val="tx1"/>
                  </a:solidFill>
                  <a:latin typeface="Times New Roman" pitchFamily="18" charset="0"/>
                  <a:ea typeface="宋体" pitchFamily="2" charset="-122"/>
                  <a:cs typeface="Times New Roman" pitchFamily="18" charset="0"/>
                </a:rPr>
                <a:t>3</a:t>
              </a:r>
              <a:r>
                <a:rPr kumimoji="1" lang="zh-CN" altLang="en-US" sz="1800" b="0" dirty="0">
                  <a:solidFill>
                    <a:schemeClr val="tx1"/>
                  </a:solidFill>
                  <a:latin typeface="Times New Roman" pitchFamily="18" charset="0"/>
                  <a:ea typeface="宋体" pitchFamily="2" charset="-122"/>
                  <a:cs typeface="Times New Roman" pitchFamily="18" charset="0"/>
                </a:rPr>
                <a:t>）将票剩余张数写回数据库：</a:t>
              </a:r>
              <a:r>
                <a:rPr kumimoji="1" lang="en-US" altLang="zh-CN" sz="1800" b="0" dirty="0">
                  <a:solidFill>
                    <a:schemeClr val="tx1"/>
                  </a:solidFill>
                  <a:latin typeface="Times New Roman" pitchFamily="18" charset="0"/>
                  <a:ea typeface="宋体" pitchFamily="2" charset="-122"/>
                  <a:cs typeface="Times New Roman" pitchFamily="18" charset="0"/>
                </a:rPr>
                <a:t>W(A)</a:t>
              </a:r>
            </a:p>
          </p:txBody>
        </p:sp>
        <p:sp>
          <p:nvSpPr>
            <p:cNvPr id="11" name="TextBox 10"/>
            <p:cNvSpPr txBox="1"/>
            <p:nvPr/>
          </p:nvSpPr>
          <p:spPr>
            <a:xfrm>
              <a:off x="185738" y="1221503"/>
              <a:ext cx="1733167" cy="400110"/>
            </a:xfrm>
            <a:prstGeom prst="rect">
              <a:avLst/>
            </a:prstGeom>
            <a:solidFill>
              <a:srgbClr val="FFFF00"/>
            </a:solidFill>
          </p:spPr>
          <p:txBody>
            <a:bodyPr wrap="none" rtlCol="0">
              <a:spAutoFit/>
            </a:bodyPr>
            <a:lstStyle/>
            <a:p>
              <a:pPr algn="l"/>
              <a:r>
                <a:rPr lang="zh-CN" altLang="en-US" dirty="0">
                  <a:solidFill>
                    <a:schemeClr val="tx1"/>
                  </a:solidFill>
                  <a:latin typeface="宋体" panose="02010600030101010101" pitchFamily="2" charset="-122"/>
                  <a:ea typeface="宋体" panose="02010600030101010101" pitchFamily="2" charset="-122"/>
                </a:rPr>
                <a:t>卖票事务流程</a:t>
              </a:r>
              <a:endParaRPr lang="zh-CN" altLang="en-US" baseline="-25000" dirty="0">
                <a:solidFill>
                  <a:schemeClr val="tx1"/>
                </a:solidFill>
                <a:latin typeface="宋体" panose="02010600030101010101" pitchFamily="2" charset="-122"/>
                <a:ea typeface="宋体" panose="02010600030101010101" pitchFamily="2" charset="-122"/>
              </a:endParaRPr>
            </a:p>
          </p:txBody>
        </p:sp>
      </p:grpSp>
      <p:grpSp>
        <p:nvGrpSpPr>
          <p:cNvPr id="12" name="组合 11"/>
          <p:cNvGrpSpPr/>
          <p:nvPr/>
        </p:nvGrpSpPr>
        <p:grpSpPr>
          <a:xfrm>
            <a:off x="170310" y="4588576"/>
            <a:ext cx="1476686" cy="1838965"/>
            <a:chOff x="175122" y="3897062"/>
            <a:chExt cx="1476686" cy="1838965"/>
          </a:xfrm>
        </p:grpSpPr>
        <p:sp>
          <p:nvSpPr>
            <p:cNvPr id="13" name="TextBox 12"/>
            <p:cNvSpPr txBox="1"/>
            <p:nvPr/>
          </p:nvSpPr>
          <p:spPr>
            <a:xfrm>
              <a:off x="175122" y="3897062"/>
              <a:ext cx="1476686"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卖票事务</a:t>
              </a:r>
              <a:r>
                <a:rPr lang="en-US" altLang="zh-CN" dirty="0"/>
                <a:t>T1</a:t>
              </a:r>
              <a:endParaRPr lang="zh-CN" altLang="en-US" dirty="0"/>
            </a:p>
          </p:txBody>
        </p:sp>
        <p:sp>
          <p:nvSpPr>
            <p:cNvPr id="14" name="矩形 13"/>
            <p:cNvSpPr/>
            <p:nvPr/>
          </p:nvSpPr>
          <p:spPr>
            <a:xfrm>
              <a:off x="177082" y="4297172"/>
              <a:ext cx="1474726"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R(A)=x</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A=x-1</a:t>
              </a:r>
            </a:p>
            <a:p>
              <a:pPr marL="342900" lvl="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W(A)</a:t>
              </a:r>
            </a:p>
          </p:txBody>
        </p:sp>
      </p:grpSp>
      <p:grpSp>
        <p:nvGrpSpPr>
          <p:cNvPr id="15" name="组合 14"/>
          <p:cNvGrpSpPr/>
          <p:nvPr/>
        </p:nvGrpSpPr>
        <p:grpSpPr>
          <a:xfrm>
            <a:off x="2334940" y="4588576"/>
            <a:ext cx="1476686" cy="1838965"/>
            <a:chOff x="2483768" y="3004275"/>
            <a:chExt cx="1476686" cy="1838965"/>
          </a:xfrm>
        </p:grpSpPr>
        <p:sp>
          <p:nvSpPr>
            <p:cNvPr id="16" name="TextBox 15"/>
            <p:cNvSpPr txBox="1"/>
            <p:nvPr/>
          </p:nvSpPr>
          <p:spPr>
            <a:xfrm>
              <a:off x="2483768" y="3004275"/>
              <a:ext cx="1476686" cy="400110"/>
            </a:xfrm>
            <a:prstGeom prst="rect">
              <a:avLst/>
            </a:prstGeom>
            <a:solidFill>
              <a:srgbClr val="FFFF00"/>
            </a:solidFill>
          </p:spPr>
          <p:txBody>
            <a:bodyPr wrap="none" rtlCol="0">
              <a:spAutoFit/>
            </a:bodyPr>
            <a:lstStyle>
              <a:defPPr>
                <a:defRPr lang="en-US"/>
              </a:defPPr>
              <a:lvl1pPr algn="l">
                <a:defRPr>
                  <a:solidFill>
                    <a:schemeClr val="tx1"/>
                  </a:solidFill>
                  <a:latin typeface="宋体" panose="02010600030101010101" pitchFamily="2" charset="-122"/>
                  <a:ea typeface="宋体" panose="02010600030101010101" pitchFamily="2" charset="-122"/>
                </a:defRPr>
              </a:lvl1pPr>
            </a:lstStyle>
            <a:p>
              <a:r>
                <a:rPr lang="zh-CN" altLang="en-US" dirty="0"/>
                <a:t>卖票事务</a:t>
              </a:r>
              <a:r>
                <a:rPr lang="en-US" altLang="zh-CN" dirty="0"/>
                <a:t>T2</a:t>
              </a:r>
              <a:endParaRPr lang="zh-CN" altLang="en-US" dirty="0"/>
            </a:p>
          </p:txBody>
        </p:sp>
        <p:sp>
          <p:nvSpPr>
            <p:cNvPr id="17" name="矩形 16"/>
            <p:cNvSpPr/>
            <p:nvPr/>
          </p:nvSpPr>
          <p:spPr>
            <a:xfrm>
              <a:off x="2533512" y="3404385"/>
              <a:ext cx="1426942" cy="1438855"/>
            </a:xfrm>
            <a:prstGeom prst="rect">
              <a:avLst/>
            </a:prstGeom>
            <a:solidFill>
              <a:schemeClr val="accent6">
                <a:lumMod val="40000"/>
                <a:lumOff val="60000"/>
              </a:schemeClr>
            </a:solidFill>
          </p:spPr>
          <p:txBody>
            <a:bodyPr wrap="square">
              <a:spAutoFit/>
            </a:bodyPr>
            <a:lstStyle/>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R(A)=y</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A=y-1</a:t>
              </a:r>
            </a:p>
            <a:p>
              <a:pPr marL="342900" indent="-342900" algn="l" eaLnBrk="1" hangingPunct="1">
                <a:lnSpc>
                  <a:spcPts val="3500"/>
                </a:lnSpc>
              </a:pPr>
              <a:r>
                <a:rPr kumimoji="1" lang="en-US" altLang="zh-CN" sz="1800" b="0" dirty="0">
                  <a:solidFill>
                    <a:schemeClr val="tx1"/>
                  </a:solidFill>
                  <a:latin typeface="Times New Roman" pitchFamily="18" charset="0"/>
                  <a:ea typeface="宋体" pitchFamily="2" charset="-122"/>
                  <a:cs typeface="Times New Roman" pitchFamily="18" charset="0"/>
                </a:rPr>
                <a:t>W(A)</a:t>
              </a:r>
            </a:p>
          </p:txBody>
        </p:sp>
      </p:grpSp>
    </p:spTree>
    <p:extLst>
      <p:ext uri="{BB962C8B-B14F-4D97-AF65-F5344CB8AC3E}">
        <p14:creationId xmlns:p14="http://schemas.microsoft.com/office/powerpoint/2010/main" val="152749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3490"/>
                                        </p:tgtEl>
                                        <p:attrNameLst>
                                          <p:attrName>style.visibility</p:attrName>
                                        </p:attrNameLst>
                                      </p:cBhvr>
                                      <p:to>
                                        <p:strVal val="visible"/>
                                      </p:to>
                                    </p:set>
                                    <p:animEffect transition="in" filter="barn(inVertical)">
                                      <p:cBhvr>
                                        <p:cTn id="20" dur="500"/>
                                        <p:tgtEl>
                                          <p:spTgt spid="6349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2112</TotalTime>
  <Words>5711</Words>
  <Application>Microsoft Office PowerPoint</Application>
  <PresentationFormat>全屏显示(4:3)</PresentationFormat>
  <Paragraphs>672</Paragraphs>
  <Slides>70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2" baseType="lpstr">
      <vt:lpstr>黑体</vt:lpstr>
      <vt:lpstr>楷体</vt:lpstr>
      <vt:lpstr>宋体</vt:lpstr>
      <vt:lpstr>微软雅黑</vt:lpstr>
      <vt:lpstr>Arial</vt:lpstr>
      <vt:lpstr>Lucida Sans Unicode</vt:lpstr>
      <vt:lpstr>Times New Roman</vt:lpstr>
      <vt:lpstr>Verdana</vt:lpstr>
      <vt:lpstr>Wingdings</vt:lpstr>
      <vt:lpstr>028betty_white</vt:lpstr>
      <vt:lpstr>图片</vt:lpstr>
      <vt:lpstr>Image</vt:lpstr>
      <vt:lpstr>数据库系统原理</vt:lpstr>
      <vt:lpstr>讲解纲要</vt:lpstr>
      <vt:lpstr>引子</vt:lpstr>
      <vt:lpstr>并发控制概述</vt:lpstr>
      <vt:lpstr>并发控制概述</vt:lpstr>
      <vt:lpstr>讲解纲要</vt:lpstr>
      <vt:lpstr>并发操作引发的问题</vt:lpstr>
      <vt:lpstr>卖出两张机票，但数据库中机票余额只减少1！  </vt:lpstr>
      <vt:lpstr>并发操作引发的问题：丢失修改</vt:lpstr>
      <vt:lpstr>并发操作引发的问题：不可重复读</vt:lpstr>
      <vt:lpstr>并发操作引发的问题：不可重复读</vt:lpstr>
      <vt:lpstr>并发操作引发的问题：读“脏”数据</vt:lpstr>
      <vt:lpstr>并发操作引发的问题</vt:lpstr>
      <vt:lpstr>讲解纲要</vt:lpstr>
      <vt:lpstr>并发控制概述</vt:lpstr>
      <vt:lpstr>封 锁</vt:lpstr>
      <vt:lpstr>封 锁</vt:lpstr>
      <vt:lpstr>封 锁</vt:lpstr>
      <vt:lpstr>封 锁：解决丢失修改</vt:lpstr>
      <vt:lpstr>封锁：解决不可重复读</vt:lpstr>
      <vt:lpstr>封锁：解决读“脏”数据</vt:lpstr>
      <vt:lpstr>封锁引发的问题：活锁与死锁</vt:lpstr>
      <vt:lpstr>封锁引发的问题：活 锁</vt:lpstr>
      <vt:lpstr>封锁引发的问题：活 锁</vt:lpstr>
      <vt:lpstr>封锁引发的问题：死 锁</vt:lpstr>
      <vt:lpstr>封锁引发的问题：死 锁</vt:lpstr>
      <vt:lpstr>封锁引发的问题：死 锁</vt:lpstr>
      <vt:lpstr>封锁引发的问题：死 锁</vt:lpstr>
      <vt:lpstr>封锁引发的问题：死 锁</vt:lpstr>
      <vt:lpstr>封锁引发的问题：死 锁</vt:lpstr>
      <vt:lpstr>封锁引发的问题：死 锁</vt:lpstr>
      <vt:lpstr>讲解纲要</vt:lpstr>
      <vt:lpstr>重新审视并发调度</vt:lpstr>
      <vt:lpstr>重新审视并发调度</vt:lpstr>
      <vt:lpstr>重新审视并发调度</vt:lpstr>
      <vt:lpstr>重新审视并发调度</vt:lpstr>
      <vt:lpstr>重新审视并发调度</vt:lpstr>
      <vt:lpstr>重新审视并发调度</vt:lpstr>
      <vt:lpstr>可串行化调度</vt:lpstr>
      <vt:lpstr>冲突可串行化调度</vt:lpstr>
      <vt:lpstr>冲突可串行化调度</vt:lpstr>
      <vt:lpstr>冲突可串行化调度</vt:lpstr>
      <vt:lpstr>冲突可串行化调度</vt:lpstr>
      <vt:lpstr>讲解纲要</vt:lpstr>
      <vt:lpstr>两段锁协议</vt:lpstr>
      <vt:lpstr>两段锁协议</vt:lpstr>
      <vt:lpstr>两段锁协议</vt:lpstr>
      <vt:lpstr>两段锁协议</vt:lpstr>
      <vt:lpstr>两段锁协议</vt:lpstr>
      <vt:lpstr>两段锁协议</vt:lpstr>
      <vt:lpstr>两段锁协议</vt:lpstr>
      <vt:lpstr>讲解纲要</vt:lpstr>
      <vt:lpstr>封锁粒度</vt:lpstr>
      <vt:lpstr>封锁粒度</vt:lpstr>
      <vt:lpstr>多粒度封锁</vt:lpstr>
      <vt:lpstr>多粒度封锁</vt:lpstr>
      <vt:lpstr>多粒度封锁</vt:lpstr>
      <vt:lpstr>多粒度封锁</vt:lpstr>
      <vt:lpstr>显式封锁和隐式封锁</vt:lpstr>
      <vt:lpstr>意向锁</vt:lpstr>
      <vt:lpstr>意向锁</vt:lpstr>
      <vt:lpstr>意向锁</vt:lpstr>
      <vt:lpstr>意向锁</vt:lpstr>
      <vt:lpstr>意向锁</vt:lpstr>
      <vt:lpstr>意向锁</vt:lpstr>
      <vt:lpstr>讲解纲要</vt:lpstr>
      <vt:lpstr>总 结</vt:lpstr>
      <vt:lpstr>小 结</vt:lpstr>
      <vt:lpstr>作 业</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112103880@qq.com</cp:lastModifiedBy>
  <cp:revision>80</cp:revision>
  <dcterms:created xsi:type="dcterms:W3CDTF">2013-05-28T06:12:06Z</dcterms:created>
  <dcterms:modified xsi:type="dcterms:W3CDTF">2021-05-12T07:02:58Z</dcterms:modified>
</cp:coreProperties>
</file>